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439" r:id="rId2"/>
    <p:sldId id="575" r:id="rId3"/>
    <p:sldId id="571" r:id="rId4"/>
    <p:sldId id="572" r:id="rId5"/>
    <p:sldId id="573" r:id="rId6"/>
    <p:sldId id="574" r:id="rId7"/>
    <p:sldId id="581" r:id="rId8"/>
    <p:sldId id="582" r:id="rId9"/>
    <p:sldId id="583" r:id="rId10"/>
    <p:sldId id="584" r:id="rId11"/>
    <p:sldId id="441" r:id="rId12"/>
    <p:sldId id="442" r:id="rId13"/>
    <p:sldId id="446" r:id="rId14"/>
    <p:sldId id="447" r:id="rId15"/>
    <p:sldId id="448" r:id="rId16"/>
    <p:sldId id="449" r:id="rId17"/>
    <p:sldId id="450" r:id="rId18"/>
    <p:sldId id="451" r:id="rId19"/>
    <p:sldId id="464" r:id="rId20"/>
    <p:sldId id="452" r:id="rId21"/>
    <p:sldId id="453" r:id="rId22"/>
    <p:sldId id="454" r:id="rId23"/>
    <p:sldId id="455" r:id="rId24"/>
    <p:sldId id="456" r:id="rId25"/>
    <p:sldId id="457" r:id="rId26"/>
    <p:sldId id="458" r:id="rId27"/>
    <p:sldId id="459" r:id="rId28"/>
    <p:sldId id="460" r:id="rId29"/>
  </p:sldIdLst>
  <p:sldSz cx="9144000" cy="6858000" type="screen4x3"/>
  <p:notesSz cx="6797675" cy="9928225"/>
  <p:defaultTextStyle>
    <a:defPPr>
      <a:defRPr lang="zh-CN"/>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523">
          <p15:clr>
            <a:srgbClr val="A4A3A4"/>
          </p15:clr>
        </p15:guide>
        <p15:guide id="2" pos="507">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003E9A"/>
    <a:srgbClr val="FFFF00"/>
    <a:srgbClr val="0000FF"/>
    <a:srgbClr val="800000"/>
    <a:srgbClr val="FFCC99"/>
    <a:srgbClr val="CC6600"/>
    <a:srgbClr val="009999"/>
    <a:srgbClr val="FF0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59" autoAdjust="0"/>
    <p:restoredTop sz="94830" autoAdjust="0"/>
  </p:normalViewPr>
  <p:slideViewPr>
    <p:cSldViewPr>
      <p:cViewPr varScale="1">
        <p:scale>
          <a:sx n="114" d="100"/>
          <a:sy n="114" d="100"/>
        </p:scale>
        <p:origin x="1326" y="102"/>
      </p:cViewPr>
      <p:guideLst>
        <p:guide orient="horz" pos="2523"/>
        <p:guide pos="507"/>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60" d="100"/>
          <a:sy n="60" d="100"/>
        </p:scale>
        <p:origin x="-1764"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4.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image" Target="../media/image58.emf"/><Relationship Id="rId4" Type="http://schemas.openxmlformats.org/officeDocument/2006/relationships/image" Target="../media/image61.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wmf"/><Relationship Id="rId1" Type="http://schemas.openxmlformats.org/officeDocument/2006/relationships/image" Target="../media/image63.wmf"/><Relationship Id="rId5" Type="http://schemas.openxmlformats.org/officeDocument/2006/relationships/image" Target="../media/image67.wmf"/><Relationship Id="rId4" Type="http://schemas.openxmlformats.org/officeDocument/2006/relationships/image" Target="../media/image6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image" Target="../media/image68.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emf"/><Relationship Id="rId1" Type="http://schemas.openxmlformats.org/officeDocument/2006/relationships/image" Target="../media/image71.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image" Target="../media/image7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image" Target="../media/image81.emf"/><Relationship Id="rId1" Type="http://schemas.openxmlformats.org/officeDocument/2006/relationships/image" Target="../media/image80.emf"/><Relationship Id="rId6" Type="http://schemas.openxmlformats.org/officeDocument/2006/relationships/image" Target="../media/image85.emf"/><Relationship Id="rId5" Type="http://schemas.openxmlformats.org/officeDocument/2006/relationships/image" Target="../media/image84.emf"/><Relationship Id="rId4" Type="http://schemas.openxmlformats.org/officeDocument/2006/relationships/image" Target="../media/image83.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image" Target="../media/image87.emf"/><Relationship Id="rId1" Type="http://schemas.openxmlformats.org/officeDocument/2006/relationships/image" Target="../media/image86.emf"/><Relationship Id="rId4" Type="http://schemas.openxmlformats.org/officeDocument/2006/relationships/image" Target="../media/image8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 Id="rId5" Type="http://schemas.openxmlformats.org/officeDocument/2006/relationships/image" Target="../media/image8.emf"/><Relationship Id="rId4"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5" Type="http://schemas.openxmlformats.org/officeDocument/2006/relationships/image" Target="../media/image15.emf"/><Relationship Id="rId4"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 Id="rId5" Type="http://schemas.openxmlformats.org/officeDocument/2006/relationships/image" Target="../media/image21.emf"/><Relationship Id="rId4"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 Id="rId5" Type="http://schemas.openxmlformats.org/officeDocument/2006/relationships/image" Target="../media/image26.emf"/><Relationship Id="rId4"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29.emf"/><Relationship Id="rId7" Type="http://schemas.openxmlformats.org/officeDocument/2006/relationships/image" Target="../media/image33.emf"/><Relationship Id="rId2" Type="http://schemas.openxmlformats.org/officeDocument/2006/relationships/image" Target="../media/image28.emf"/><Relationship Id="rId1" Type="http://schemas.openxmlformats.org/officeDocument/2006/relationships/image" Target="../media/image27.emf"/><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image" Target="../media/image41.emf"/><Relationship Id="rId5" Type="http://schemas.openxmlformats.org/officeDocument/2006/relationships/image" Target="../media/image45.emf"/><Relationship Id="rId4" Type="http://schemas.openxmlformats.org/officeDocument/2006/relationships/image" Target="../media/image4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1F2C3936-49E5-4914-8C56-25CAFF0F288C}"/>
              </a:ext>
            </a:extLst>
          </p:cNvPr>
          <p:cNvSpPr>
            <a:spLocks noGrp="1" noChangeArrowheads="1"/>
          </p:cNvSpPr>
          <p:nvPr>
            <p:ph type="hdr" sz="quarter"/>
          </p:nvPr>
        </p:nvSpPr>
        <p:spPr bwMode="auto">
          <a:xfrm>
            <a:off x="0" y="1"/>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vl1pPr>
          </a:lstStyle>
          <a:p>
            <a:pPr>
              <a:defRPr/>
            </a:pPr>
            <a:endParaRPr lang="en-US" altLang="zh-CN"/>
          </a:p>
        </p:txBody>
      </p:sp>
      <p:sp>
        <p:nvSpPr>
          <p:cNvPr id="132099" name="Rectangle 3">
            <a:extLst>
              <a:ext uri="{FF2B5EF4-FFF2-40B4-BE49-F238E27FC236}">
                <a16:creationId xmlns:a16="http://schemas.microsoft.com/office/drawing/2014/main" id="{6036887A-7CC7-47F6-A213-955A1EC1A471}"/>
              </a:ext>
            </a:extLst>
          </p:cNvPr>
          <p:cNvSpPr>
            <a:spLocks noGrp="1" noChangeArrowheads="1"/>
          </p:cNvSpPr>
          <p:nvPr>
            <p:ph type="dt" sz="quarter" idx="1"/>
          </p:nvPr>
        </p:nvSpPr>
        <p:spPr bwMode="auto">
          <a:xfrm>
            <a:off x="3851277" y="1"/>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32100" name="Rectangle 4">
            <a:extLst>
              <a:ext uri="{FF2B5EF4-FFF2-40B4-BE49-F238E27FC236}">
                <a16:creationId xmlns:a16="http://schemas.microsoft.com/office/drawing/2014/main" id="{F8E448CA-C50C-42EB-BBAA-0345AC54C479}"/>
              </a:ext>
            </a:extLst>
          </p:cNvPr>
          <p:cNvSpPr>
            <a:spLocks noGrp="1" noChangeArrowheads="1"/>
          </p:cNvSpPr>
          <p:nvPr>
            <p:ph type="ftr" sz="quarter" idx="2"/>
          </p:nvPr>
        </p:nvSpPr>
        <p:spPr bwMode="auto">
          <a:xfrm>
            <a:off x="0" y="9431341"/>
            <a:ext cx="2946400" cy="49688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endParaRPr lang="en-US" altLang="zh-CN"/>
          </a:p>
        </p:txBody>
      </p:sp>
      <p:sp>
        <p:nvSpPr>
          <p:cNvPr id="132101" name="Rectangle 5">
            <a:extLst>
              <a:ext uri="{FF2B5EF4-FFF2-40B4-BE49-F238E27FC236}">
                <a16:creationId xmlns:a16="http://schemas.microsoft.com/office/drawing/2014/main" id="{0A753224-E1C2-4828-886E-7F3B43393335}"/>
              </a:ext>
            </a:extLst>
          </p:cNvPr>
          <p:cNvSpPr>
            <a:spLocks noGrp="1" noChangeArrowheads="1"/>
          </p:cNvSpPr>
          <p:nvPr>
            <p:ph type="sldNum" sz="quarter" idx="3"/>
          </p:nvPr>
        </p:nvSpPr>
        <p:spPr bwMode="auto">
          <a:xfrm>
            <a:off x="3851277" y="9431341"/>
            <a:ext cx="2946400" cy="49688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7FF4DE6-1985-490C-B7E0-EDBA30F6E0F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1D2755A0-6D55-4F67-B545-B62413DD5FFD}"/>
              </a:ext>
            </a:extLst>
          </p:cNvPr>
          <p:cNvSpPr>
            <a:spLocks noGrp="1" noChangeArrowheads="1"/>
          </p:cNvSpPr>
          <p:nvPr>
            <p:ph type="hdr" sz="quarter"/>
          </p:nvPr>
        </p:nvSpPr>
        <p:spPr bwMode="auto">
          <a:xfrm>
            <a:off x="0" y="1"/>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vl1pPr>
          </a:lstStyle>
          <a:p>
            <a:pPr>
              <a:defRPr/>
            </a:pPr>
            <a:endParaRPr lang="en-US" altLang="zh-CN"/>
          </a:p>
        </p:txBody>
      </p:sp>
      <p:sp>
        <p:nvSpPr>
          <p:cNvPr id="148483" name="Rectangle 3">
            <a:extLst>
              <a:ext uri="{FF2B5EF4-FFF2-40B4-BE49-F238E27FC236}">
                <a16:creationId xmlns:a16="http://schemas.microsoft.com/office/drawing/2014/main" id="{E9721664-3DFA-44CE-828B-F0483C8B216A}"/>
              </a:ext>
            </a:extLst>
          </p:cNvPr>
          <p:cNvSpPr>
            <a:spLocks noGrp="1" noChangeArrowheads="1"/>
          </p:cNvSpPr>
          <p:nvPr>
            <p:ph type="dt" idx="1"/>
          </p:nvPr>
        </p:nvSpPr>
        <p:spPr bwMode="auto">
          <a:xfrm>
            <a:off x="3851277" y="1"/>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ECEF8174-0193-4382-9B86-F3528DD52C8F}"/>
              </a:ext>
            </a:extLst>
          </p:cNvPr>
          <p:cNvSpPr>
            <a:spLocks noGrp="1" noRot="1" noChangeAspect="1" noChangeArrowheads="1" noTextEdit="1"/>
          </p:cNvSpPr>
          <p:nvPr>
            <p:ph type="sldImg" idx="2"/>
          </p:nvPr>
        </p:nvSpPr>
        <p:spPr bwMode="auto">
          <a:xfrm>
            <a:off x="919163" y="746125"/>
            <a:ext cx="495935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5" name="Rectangle 5">
            <a:extLst>
              <a:ext uri="{FF2B5EF4-FFF2-40B4-BE49-F238E27FC236}">
                <a16:creationId xmlns:a16="http://schemas.microsoft.com/office/drawing/2014/main" id="{EA12F50F-18E1-4D54-A6E1-39F9E1C4D6D0}"/>
              </a:ext>
            </a:extLst>
          </p:cNvPr>
          <p:cNvSpPr>
            <a:spLocks noGrp="1" noChangeArrowheads="1"/>
          </p:cNvSpPr>
          <p:nvPr>
            <p:ph type="body" sz="quarter" idx="3"/>
          </p:nvPr>
        </p:nvSpPr>
        <p:spPr bwMode="auto">
          <a:xfrm>
            <a:off x="906464" y="4716464"/>
            <a:ext cx="4984750"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48486" name="Rectangle 6">
            <a:extLst>
              <a:ext uri="{FF2B5EF4-FFF2-40B4-BE49-F238E27FC236}">
                <a16:creationId xmlns:a16="http://schemas.microsoft.com/office/drawing/2014/main" id="{92953CE2-A883-4086-B9A6-9B62C600D4FB}"/>
              </a:ext>
            </a:extLst>
          </p:cNvPr>
          <p:cNvSpPr>
            <a:spLocks noGrp="1" noChangeArrowheads="1"/>
          </p:cNvSpPr>
          <p:nvPr>
            <p:ph type="ftr" sz="quarter" idx="4"/>
          </p:nvPr>
        </p:nvSpPr>
        <p:spPr bwMode="auto">
          <a:xfrm>
            <a:off x="0" y="9431341"/>
            <a:ext cx="2946400" cy="49688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endParaRPr lang="en-US" altLang="zh-CN"/>
          </a:p>
        </p:txBody>
      </p:sp>
      <p:sp>
        <p:nvSpPr>
          <p:cNvPr id="148487" name="Rectangle 7">
            <a:extLst>
              <a:ext uri="{FF2B5EF4-FFF2-40B4-BE49-F238E27FC236}">
                <a16:creationId xmlns:a16="http://schemas.microsoft.com/office/drawing/2014/main" id="{87F60309-6BAD-4604-8479-C5398081ADB1}"/>
              </a:ext>
            </a:extLst>
          </p:cNvPr>
          <p:cNvSpPr>
            <a:spLocks noGrp="1" noChangeArrowheads="1"/>
          </p:cNvSpPr>
          <p:nvPr>
            <p:ph type="sldNum" sz="quarter" idx="5"/>
          </p:nvPr>
        </p:nvSpPr>
        <p:spPr bwMode="auto">
          <a:xfrm>
            <a:off x="3851277" y="9431341"/>
            <a:ext cx="2946400" cy="49688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6216DFA-5E0B-4E3C-A3A7-5CFDC691FED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92C15869-E7B7-44B7-85F8-E8D7FB42E243}"/>
              </a:ext>
            </a:extLst>
          </p:cNvPr>
          <p:cNvSpPr txBox="1">
            <a:spLocks noGrp="1" noChangeArrowheads="1"/>
          </p:cNvSpPr>
          <p:nvPr/>
        </p:nvSpPr>
        <p:spPr bwMode="auto">
          <a:xfrm>
            <a:off x="3849688"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D4BFD329-5C84-42B2-90B8-3E2BAF99DA6B}" type="slidenum">
              <a:rPr kumimoji="0" lang="en-US" altLang="zh-CN" b="0">
                <a:latin typeface="Arial" panose="020B0604020202020204" pitchFamily="34" charset="0"/>
              </a:rPr>
              <a:pPr algn="r" eaLnBrk="1" hangingPunct="1">
                <a:spcBef>
                  <a:spcPct val="0"/>
                </a:spcBef>
              </a:pPr>
              <a:t>5</a:t>
            </a:fld>
            <a:endParaRPr kumimoji="0" lang="en-US" altLang="zh-CN" b="0">
              <a:latin typeface="Arial" panose="020B0604020202020204" pitchFamily="34" charset="0"/>
            </a:endParaRPr>
          </a:p>
        </p:txBody>
      </p:sp>
      <p:sp>
        <p:nvSpPr>
          <p:cNvPr id="25603" name="Rectangle 2">
            <a:extLst>
              <a:ext uri="{FF2B5EF4-FFF2-40B4-BE49-F238E27FC236}">
                <a16:creationId xmlns:a16="http://schemas.microsoft.com/office/drawing/2014/main" id="{D624BBAF-E097-4B25-8971-89E1C4A3B6E6}"/>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D2EB1866-7BEE-41DC-B09C-F5E4DA93C158}"/>
              </a:ext>
            </a:extLst>
          </p:cNvPr>
          <p:cNvSpPr>
            <a:spLocks noGrp="1" noChangeArrowheads="1"/>
          </p:cNvSpPr>
          <p:nvPr>
            <p:ph type="body" idx="1"/>
          </p:nvPr>
        </p:nvSpPr>
        <p:spPr>
          <a:xfrm>
            <a:off x="679450" y="4716463"/>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F71BC46A-AB16-4A4A-9FF6-C1D2A71C353F}"/>
              </a:ext>
            </a:extLst>
          </p:cNvPr>
          <p:cNvSpPr>
            <a:spLocks noGrp="1" noRot="1" noChangeAspect="1" noChangeArrowheads="1" noTextEdit="1"/>
          </p:cNvSpPr>
          <p:nvPr>
            <p:ph type="sldImg"/>
          </p:nvPr>
        </p:nvSpPr>
        <p:spPr>
          <a:ln/>
        </p:spPr>
      </p:sp>
      <p:sp>
        <p:nvSpPr>
          <p:cNvPr id="26627" name="备注占位符 2">
            <a:extLst>
              <a:ext uri="{FF2B5EF4-FFF2-40B4-BE49-F238E27FC236}">
                <a16:creationId xmlns:a16="http://schemas.microsoft.com/office/drawing/2014/main" id="{925A2A65-549F-47F1-A807-8397ED88F16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28" name="灯片编号占位符 3">
            <a:extLst>
              <a:ext uri="{FF2B5EF4-FFF2-40B4-BE49-F238E27FC236}">
                <a16:creationId xmlns:a16="http://schemas.microsoft.com/office/drawing/2014/main" id="{6734FE05-C8A3-4A06-B8FE-8E6F0C7FF86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92A7835-45A1-4088-B0EF-137B7D56064D}" type="slidenum">
              <a:rPr lang="en-US" altLang="zh-CN" smtClean="0"/>
              <a:pPr>
                <a:spcBef>
                  <a:spcPct val="0"/>
                </a:spcBef>
              </a:pPr>
              <a:t>26</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04324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3434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67218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379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1851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676709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8326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4273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61924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35285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95088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53399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182F"/>
            </a:gs>
            <a:gs pos="100000">
              <a:srgbClr val="003366"/>
            </a:gs>
          </a:gsLst>
          <a:lin ang="5400000" scaled="1"/>
        </a:gradFill>
        <a:effectLst/>
      </p:bgPr>
    </p:bg>
    <p:spTree>
      <p:nvGrpSpPr>
        <p:cNvPr id="1" name=""/>
        <p:cNvGrpSpPr/>
        <p:nvPr/>
      </p:nvGrpSpPr>
      <p:grpSpPr>
        <a:xfrm>
          <a:off x="0" y="0"/>
          <a:ext cx="0" cy="0"/>
          <a:chOff x="0" y="0"/>
          <a:chExt cx="0" cy="0"/>
        </a:xfrm>
      </p:grpSpPr>
      <p:sp>
        <p:nvSpPr>
          <p:cNvPr id="1026" name="AutoShape 7">
            <a:extLst>
              <a:ext uri="{FF2B5EF4-FFF2-40B4-BE49-F238E27FC236}">
                <a16:creationId xmlns:a16="http://schemas.microsoft.com/office/drawing/2014/main" id="{91FC828C-5B3E-41D2-A86A-4791CCA5290F}"/>
              </a:ext>
            </a:extLst>
          </p:cNvPr>
          <p:cNvSpPr>
            <a:spLocks noChangeArrowheads="1"/>
          </p:cNvSpPr>
          <p:nvPr/>
        </p:nvSpPr>
        <p:spPr bwMode="auto">
          <a:xfrm>
            <a:off x="-25400" y="0"/>
            <a:ext cx="9204325" cy="6858000"/>
          </a:xfrm>
          <a:prstGeom prst="bevel">
            <a:avLst>
              <a:gd name="adj" fmla="val 1273"/>
            </a:avLst>
          </a:prstGeom>
          <a:solidFill>
            <a:srgbClr val="006699"/>
          </a:solidFill>
          <a:ln w="9525">
            <a:solidFill>
              <a:srgbClr val="006699"/>
            </a:solidFill>
            <a:miter lim="800000"/>
            <a:headEnd/>
            <a:tailEnd/>
          </a:ln>
        </p:spPr>
        <p:txBody>
          <a:bodyPr wrap="none" anchor="ctr"/>
          <a:lstStyle>
            <a:lvl1pPr algn="ctr">
              <a:defRPr kumimoji="1" sz="2400" b="1">
                <a:solidFill>
                  <a:schemeClr val="tx1"/>
                </a:solidFill>
                <a:latin typeface="Times New Roman" panose="02020603050405020304" pitchFamily="18" charset="0"/>
                <a:ea typeface="宋体" panose="02010600030101010101" pitchFamily="2" charset="-122"/>
              </a:defRPr>
            </a:lvl1pPr>
            <a:lvl2pPr marL="742950" indent="-285750" algn="ctr">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1027" name="Rectangle 8">
            <a:extLst>
              <a:ext uri="{FF2B5EF4-FFF2-40B4-BE49-F238E27FC236}">
                <a16:creationId xmlns:a16="http://schemas.microsoft.com/office/drawing/2014/main" id="{A38F0412-1556-47C8-B4A2-4AD09CE98C2D}"/>
              </a:ext>
            </a:extLst>
          </p:cNvPr>
          <p:cNvSpPr>
            <a:spLocks noChangeArrowheads="1"/>
          </p:cNvSpPr>
          <p:nvPr/>
        </p:nvSpPr>
        <p:spPr bwMode="auto">
          <a:xfrm>
            <a:off x="250825" y="265113"/>
            <a:ext cx="8626475" cy="6330950"/>
          </a:xfrm>
          <a:prstGeom prst="rect">
            <a:avLst/>
          </a:prstGeom>
          <a:noFill/>
          <a:ln w="1270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kumimoji="1" sz="2400" b="1">
                <a:solidFill>
                  <a:schemeClr val="tx1"/>
                </a:solidFill>
                <a:latin typeface="Times New Roman" panose="02020603050405020304" pitchFamily="18" charset="0"/>
                <a:ea typeface="宋体" panose="02010600030101010101" pitchFamily="2" charset="-122"/>
              </a:defRPr>
            </a:lvl1pPr>
            <a:lvl2pPr marL="742950" indent="-285750" algn="ctr">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Tree>
  </p:cSld>
  <p:clrMap bg1="lt1" tx1="dk1" bg2="lt2" tx2="dk2" accent1="accent1" accent2="accent2" accent3="accent3" accent4="accent4" accent5="accent5" accent6="accent6" hlink="hlink" folHlink="folHlink"/>
  <p:sldLayoutIdLst>
    <p:sldLayoutId id="2147484273" r:id="rId1"/>
    <p:sldLayoutId id="2147484274" r:id="rId2"/>
    <p:sldLayoutId id="2147484275" r:id="rId3"/>
    <p:sldLayoutId id="2147484276" r:id="rId4"/>
    <p:sldLayoutId id="2147484277" r:id="rId5"/>
    <p:sldLayoutId id="2147484278" r:id="rId6"/>
    <p:sldLayoutId id="2147484279" r:id="rId7"/>
    <p:sldLayoutId id="2147484280" r:id="rId8"/>
    <p:sldLayoutId id="2147484281" r:id="rId9"/>
    <p:sldLayoutId id="2147484282" r:id="rId10"/>
    <p:sldLayoutId id="2147484283" r:id="rId11"/>
    <p:sldLayoutId id="2147484284" r:id="rId1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45.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42.emf"/><Relationship Id="rId11" Type="http://schemas.openxmlformats.org/officeDocument/2006/relationships/oleObject" Target="../embeddings/oleObject43.bin"/><Relationship Id="rId5" Type="http://schemas.openxmlformats.org/officeDocument/2006/relationships/oleObject" Target="../embeddings/oleObject40.bin"/><Relationship Id="rId10" Type="http://schemas.openxmlformats.org/officeDocument/2006/relationships/image" Target="../media/image44.emf"/><Relationship Id="rId4" Type="http://schemas.openxmlformats.org/officeDocument/2006/relationships/image" Target="../media/image41.emf"/><Relationship Id="rId9" Type="http://schemas.openxmlformats.org/officeDocument/2006/relationships/oleObject" Target="../embeddings/oleObject42.bin"/></Relationships>
</file>

<file path=ppt/slides/_rels/slide1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47.emf"/></Relationships>
</file>

<file path=ppt/slides/_rels/slide14.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7.xml"/><Relationship Id="rId4" Type="http://schemas.openxmlformats.org/officeDocument/2006/relationships/image" Target="../media/image52.jpeg"/></Relationships>
</file>

<file path=ppt/slides/_rels/slide17.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57.jpeg"/><Relationship Id="rId3" Type="http://schemas.openxmlformats.org/officeDocument/2006/relationships/audio" Target="../media/audio1.wav"/><Relationship Id="rId7" Type="http://schemas.openxmlformats.org/officeDocument/2006/relationships/image" Target="../media/image55.e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46.bin"/><Relationship Id="rId5" Type="http://schemas.openxmlformats.org/officeDocument/2006/relationships/image" Target="../media/image54.emf"/><Relationship Id="rId10" Type="http://schemas.openxmlformats.org/officeDocument/2006/relationships/image" Target="../media/image56.emf"/><Relationship Id="rId4" Type="http://schemas.openxmlformats.org/officeDocument/2006/relationships/oleObject" Target="../embeddings/oleObject45.bin"/><Relationship Id="rId9" Type="http://schemas.openxmlformats.org/officeDocument/2006/relationships/oleObject" Target="../embeddings/oleObject47.bin"/></Relationships>
</file>

<file path=ppt/slides/_rels/slide19.x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59.emf"/><Relationship Id="rId5" Type="http://schemas.openxmlformats.org/officeDocument/2006/relationships/oleObject" Target="../embeddings/oleObject49.bin"/><Relationship Id="rId10" Type="http://schemas.openxmlformats.org/officeDocument/2006/relationships/image" Target="../media/image61.emf"/><Relationship Id="rId4" Type="http://schemas.openxmlformats.org/officeDocument/2006/relationships/image" Target="../media/image58.emf"/><Relationship Id="rId9" Type="http://schemas.openxmlformats.org/officeDocument/2006/relationships/oleObject" Target="../embeddings/oleObject51.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65.emf"/><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67.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64.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55.bin"/></Relationships>
</file>

<file path=ppt/slides/_rels/slide22.xml.rels><?xml version="1.0" encoding="UTF-8" standalone="yes"?>
<Relationships xmlns="http://schemas.openxmlformats.org/package/2006/relationships"><Relationship Id="rId8" Type="http://schemas.openxmlformats.org/officeDocument/2006/relationships/image" Target="../media/image70.e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69.emf"/><Relationship Id="rId5" Type="http://schemas.openxmlformats.org/officeDocument/2006/relationships/oleObject" Target="../embeddings/oleObject58.bin"/><Relationship Id="rId4" Type="http://schemas.openxmlformats.org/officeDocument/2006/relationships/image" Target="../media/image68.e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image" Target="../media/image74.jpeg"/><Relationship Id="rId7" Type="http://schemas.openxmlformats.org/officeDocument/2006/relationships/image" Target="../media/image72.e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61.bin"/><Relationship Id="rId5" Type="http://schemas.openxmlformats.org/officeDocument/2006/relationships/image" Target="../media/image71.emf"/><Relationship Id="rId4" Type="http://schemas.openxmlformats.org/officeDocument/2006/relationships/oleObject" Target="../embeddings/oleObject60.bin"/><Relationship Id="rId9" Type="http://schemas.openxmlformats.org/officeDocument/2006/relationships/image" Target="../media/image73.emf"/></Relationships>
</file>

<file path=ppt/slides/_rels/slide24.xml.rels><?xml version="1.0" encoding="UTF-8" standalone="yes"?>
<Relationships xmlns="http://schemas.openxmlformats.org/package/2006/relationships"><Relationship Id="rId8" Type="http://schemas.openxmlformats.org/officeDocument/2006/relationships/image" Target="../media/image76.emf"/><Relationship Id="rId3" Type="http://schemas.openxmlformats.org/officeDocument/2006/relationships/oleObject" Target="../embeddings/oleObject63.bin"/><Relationship Id="rId7"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75.emf"/><Relationship Id="rId5" Type="http://schemas.openxmlformats.org/officeDocument/2006/relationships/oleObject" Target="../embeddings/oleObject65.bin"/><Relationship Id="rId4" Type="http://schemas.openxmlformats.org/officeDocument/2006/relationships/oleObject" Target="../embeddings/oleObject64.bin"/></Relationships>
</file>

<file path=ppt/slides/_rels/slide2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78.e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67.bin"/><Relationship Id="rId5" Type="http://schemas.openxmlformats.org/officeDocument/2006/relationships/image" Target="../media/image79.jpeg"/><Relationship Id="rId4" Type="http://schemas.openxmlformats.org/officeDocument/2006/relationships/audio" Target="../media/audio2.wav"/></Relationships>
</file>

<file path=ppt/slides/_rels/slide27.xml.rels><?xml version="1.0" encoding="UTF-8" standalone="yes"?>
<Relationships xmlns="http://schemas.openxmlformats.org/package/2006/relationships"><Relationship Id="rId8" Type="http://schemas.openxmlformats.org/officeDocument/2006/relationships/image" Target="../media/image82.emf"/><Relationship Id="rId13" Type="http://schemas.openxmlformats.org/officeDocument/2006/relationships/oleObject" Target="../embeddings/oleObject73.bin"/><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84.e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81.emf"/><Relationship Id="rId11" Type="http://schemas.openxmlformats.org/officeDocument/2006/relationships/oleObject" Target="../embeddings/oleObject72.bin"/><Relationship Id="rId5" Type="http://schemas.openxmlformats.org/officeDocument/2006/relationships/oleObject" Target="../embeddings/oleObject69.bin"/><Relationship Id="rId10" Type="http://schemas.openxmlformats.org/officeDocument/2006/relationships/image" Target="../media/image83.emf"/><Relationship Id="rId4" Type="http://schemas.openxmlformats.org/officeDocument/2006/relationships/image" Target="../media/image80.emf"/><Relationship Id="rId9" Type="http://schemas.openxmlformats.org/officeDocument/2006/relationships/oleObject" Target="../embeddings/oleObject71.bin"/><Relationship Id="rId14" Type="http://schemas.openxmlformats.org/officeDocument/2006/relationships/image" Target="../media/image85.emf"/></Relationships>
</file>

<file path=ppt/slides/_rels/slide28.xml.rels><?xml version="1.0" encoding="UTF-8" standalone="yes"?>
<Relationships xmlns="http://schemas.openxmlformats.org/package/2006/relationships"><Relationship Id="rId8" Type="http://schemas.openxmlformats.org/officeDocument/2006/relationships/image" Target="../media/image88.e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87.emf"/><Relationship Id="rId5" Type="http://schemas.openxmlformats.org/officeDocument/2006/relationships/oleObject" Target="../embeddings/oleObject75.bin"/><Relationship Id="rId10" Type="http://schemas.openxmlformats.org/officeDocument/2006/relationships/image" Target="../media/image89.emf"/><Relationship Id="rId4" Type="http://schemas.openxmlformats.org/officeDocument/2006/relationships/image" Target="../media/image86.emf"/><Relationship Id="rId9" Type="http://schemas.openxmlformats.org/officeDocument/2006/relationships/oleObject" Target="../embeddings/oleObject77.bin"/></Relationships>
</file>

<file path=ppt/slides/_rels/slide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8.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e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7.emf"/><Relationship Id="rId4" Type="http://schemas.openxmlformats.org/officeDocument/2006/relationships/image" Target="../media/image4.emf"/><Relationship Id="rId9"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0.emf"/><Relationship Id="rId5" Type="http://schemas.openxmlformats.org/officeDocument/2006/relationships/oleObject" Target="../embeddings/oleObject9.bin"/><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oleObject" Target="../embeddings/oleObject14.bin"/><Relationship Id="rId3" Type="http://schemas.openxmlformats.org/officeDocument/2006/relationships/notesSlide" Target="../notesSlides/notesSlide1.xml"/><Relationship Id="rId7" Type="http://schemas.openxmlformats.org/officeDocument/2006/relationships/image" Target="../media/image12.emf"/><Relationship Id="rId12" Type="http://schemas.openxmlformats.org/officeDocument/2006/relationships/image" Target="../media/image14.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oleObject" Target="../embeddings/oleObject13.bin"/><Relationship Id="rId5" Type="http://schemas.openxmlformats.org/officeDocument/2006/relationships/image" Target="../media/image11.emf"/><Relationship Id="rId10" Type="http://schemas.openxmlformats.org/officeDocument/2006/relationships/image" Target="../media/image13.emf"/><Relationship Id="rId4" Type="http://schemas.openxmlformats.org/officeDocument/2006/relationships/oleObject" Target="../embeddings/oleObject10.bin"/><Relationship Id="rId9" Type="http://schemas.openxmlformats.org/officeDocument/2006/relationships/oleObject" Target="../embeddings/oleObject12.bin"/><Relationship Id="rId14" Type="http://schemas.openxmlformats.org/officeDocument/2006/relationships/image" Target="../media/image15.emf"/></Relationships>
</file>

<file path=ppt/slides/_rels/slide6.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21.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8.e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20.emf"/><Relationship Id="rId4" Type="http://schemas.openxmlformats.org/officeDocument/2006/relationships/image" Target="../media/image17.emf"/><Relationship Id="rId9" Type="http://schemas.openxmlformats.org/officeDocument/2006/relationships/oleObject" Target="../embeddings/oleObject18.bin"/></Relationships>
</file>

<file path=ppt/slides/_rels/slide7.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6.e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3.e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25.emf"/><Relationship Id="rId4" Type="http://schemas.openxmlformats.org/officeDocument/2006/relationships/image" Target="../media/image22.emf"/><Relationship Id="rId9" Type="http://schemas.openxmlformats.org/officeDocument/2006/relationships/oleObject" Target="../embeddings/oleObject23.bin"/></Relationships>
</file>

<file path=ppt/slides/_rels/slide8.xml.rels><?xml version="1.0" encoding="UTF-8" standalone="yes"?>
<Relationships xmlns="http://schemas.openxmlformats.org/package/2006/relationships"><Relationship Id="rId8" Type="http://schemas.openxmlformats.org/officeDocument/2006/relationships/image" Target="../media/image29.emf"/><Relationship Id="rId13" Type="http://schemas.openxmlformats.org/officeDocument/2006/relationships/oleObject" Target="../embeddings/oleObject30.bin"/><Relationship Id="rId18" Type="http://schemas.openxmlformats.org/officeDocument/2006/relationships/image" Target="../media/image34.emf"/><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31.emf"/><Relationship Id="rId17" Type="http://schemas.openxmlformats.org/officeDocument/2006/relationships/oleObject" Target="../embeddings/oleObject32.bin"/><Relationship Id="rId2" Type="http://schemas.openxmlformats.org/officeDocument/2006/relationships/slideLayout" Target="../slideLayouts/slideLayout7.xml"/><Relationship Id="rId16" Type="http://schemas.openxmlformats.org/officeDocument/2006/relationships/image" Target="../media/image33.emf"/><Relationship Id="rId1" Type="http://schemas.openxmlformats.org/officeDocument/2006/relationships/vmlDrawing" Target="../drawings/vmlDrawing7.vml"/><Relationship Id="rId6" Type="http://schemas.openxmlformats.org/officeDocument/2006/relationships/image" Target="../media/image28.emf"/><Relationship Id="rId11" Type="http://schemas.openxmlformats.org/officeDocument/2006/relationships/oleObject" Target="../embeddings/oleObject29.bin"/><Relationship Id="rId5" Type="http://schemas.openxmlformats.org/officeDocument/2006/relationships/oleObject" Target="../embeddings/oleObject26.bin"/><Relationship Id="rId15" Type="http://schemas.openxmlformats.org/officeDocument/2006/relationships/oleObject" Target="../embeddings/oleObject31.bin"/><Relationship Id="rId10" Type="http://schemas.openxmlformats.org/officeDocument/2006/relationships/image" Target="../media/image30.emf"/><Relationship Id="rId4" Type="http://schemas.openxmlformats.org/officeDocument/2006/relationships/image" Target="../media/image27.emf"/><Relationship Id="rId9" Type="http://schemas.openxmlformats.org/officeDocument/2006/relationships/oleObject" Target="../embeddings/oleObject28.bin"/><Relationship Id="rId14" Type="http://schemas.openxmlformats.org/officeDocument/2006/relationships/image" Target="../media/image32.emf"/></Relationships>
</file>

<file path=ppt/slides/_rels/slide9.xml.rels><?xml version="1.0" encoding="UTF-8" standalone="yes"?>
<Relationships xmlns="http://schemas.openxmlformats.org/package/2006/relationships"><Relationship Id="rId8" Type="http://schemas.openxmlformats.org/officeDocument/2006/relationships/image" Target="../media/image37.emf"/><Relationship Id="rId13" Type="http://schemas.openxmlformats.org/officeDocument/2006/relationships/oleObject" Target="../embeddings/oleObject38.bin"/><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39.e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6.e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38.emf"/><Relationship Id="rId4" Type="http://schemas.openxmlformats.org/officeDocument/2006/relationships/image" Target="../media/image35.emf"/><Relationship Id="rId9" Type="http://schemas.openxmlformats.org/officeDocument/2006/relationships/oleObject" Target="../embeddings/oleObject36.bin"/><Relationship Id="rId14" Type="http://schemas.openxmlformats.org/officeDocument/2006/relationships/image" Target="../media/image4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5">
            <a:extLst>
              <a:ext uri="{FF2B5EF4-FFF2-40B4-BE49-F238E27FC236}">
                <a16:creationId xmlns:a16="http://schemas.microsoft.com/office/drawing/2014/main" id="{39AC1C33-7C93-4751-8E4A-D2B679B2F494}"/>
              </a:ext>
            </a:extLst>
          </p:cNvPr>
          <p:cNvGrpSpPr>
            <a:grpSpLocks/>
          </p:cNvGrpSpPr>
          <p:nvPr/>
        </p:nvGrpSpPr>
        <p:grpSpPr bwMode="auto">
          <a:xfrm>
            <a:off x="-571500" y="0"/>
            <a:ext cx="10293350" cy="6858000"/>
            <a:chOff x="-571500" y="0"/>
            <a:chExt cx="10293350" cy="6858024"/>
          </a:xfrm>
        </p:grpSpPr>
        <p:pic>
          <p:nvPicPr>
            <p:cNvPr id="4101" name="Picture 4">
              <a:extLst>
                <a:ext uri="{FF2B5EF4-FFF2-40B4-BE49-F238E27FC236}">
                  <a16:creationId xmlns:a16="http://schemas.microsoft.com/office/drawing/2014/main" id="{09835E99-6BDC-4FA0-8AA1-AC6621D381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0"/>
              <a:ext cx="102933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矩形 4">
              <a:extLst>
                <a:ext uri="{FF2B5EF4-FFF2-40B4-BE49-F238E27FC236}">
                  <a16:creationId xmlns:a16="http://schemas.microsoft.com/office/drawing/2014/main" id="{52213544-6606-472E-9167-8154BFC98A45}"/>
                </a:ext>
              </a:extLst>
            </p:cNvPr>
            <p:cNvSpPr>
              <a:spLocks noChangeArrowheads="1"/>
            </p:cNvSpPr>
            <p:nvPr/>
          </p:nvSpPr>
          <p:spPr bwMode="auto">
            <a:xfrm>
              <a:off x="6344861" y="6457914"/>
              <a:ext cx="2619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0" dirty="0">
                  <a:solidFill>
                    <a:srgbClr val="FF0000"/>
                  </a:solidFill>
                </a:rPr>
                <a:t>Yosemite National Park</a:t>
              </a:r>
              <a:endParaRPr lang="zh-CN" altLang="en-US" sz="2000" dirty="0">
                <a:solidFill>
                  <a:srgbClr val="FF0000"/>
                </a:solidFill>
              </a:endParaRPr>
            </a:p>
          </p:txBody>
        </p:sp>
      </p:grpSp>
      <p:sp>
        <p:nvSpPr>
          <p:cNvPr id="7" name="Text Box 1039">
            <a:extLst>
              <a:ext uri="{FF2B5EF4-FFF2-40B4-BE49-F238E27FC236}">
                <a16:creationId xmlns:a16="http://schemas.microsoft.com/office/drawing/2014/main" id="{0053801A-7244-435B-A4A9-6BB7DFF53AF1}"/>
              </a:ext>
            </a:extLst>
          </p:cNvPr>
          <p:cNvSpPr txBox="1">
            <a:spLocks noChangeArrowheads="1"/>
          </p:cNvSpPr>
          <p:nvPr/>
        </p:nvSpPr>
        <p:spPr bwMode="auto">
          <a:xfrm>
            <a:off x="1295400" y="3705225"/>
            <a:ext cx="6705600" cy="1758950"/>
          </a:xfrm>
          <a:prstGeom prst="rect">
            <a:avLst/>
          </a:prstGeom>
          <a:noFill/>
          <a:ln w="9525">
            <a:noFill/>
            <a:miter lim="800000"/>
            <a:headEnd/>
            <a:tailEnd/>
          </a:ln>
          <a:effectLst/>
        </p:spPr>
        <p:txBody>
          <a:bodyPr>
            <a:spAutoFit/>
          </a:bodyPr>
          <a:lstStyle/>
          <a:p>
            <a:pPr algn="ctr" eaLnBrk="1" hangingPunct="1">
              <a:lnSpc>
                <a:spcPct val="75000"/>
              </a:lnSpc>
              <a:defRPr/>
            </a:pPr>
            <a:r>
              <a:rPr lang="en-US" altLang="zh-CN" sz="4000" dirty="0">
                <a:solidFill>
                  <a:srgbClr val="FFFF00"/>
                </a:solidFill>
                <a:effectLst>
                  <a:outerShdw blurRad="38100" dist="38100" dir="2700000" algn="tl">
                    <a:srgbClr val="000000"/>
                  </a:outerShdw>
                </a:effectLst>
              </a:rPr>
              <a:t>Xi’an  </a:t>
            </a:r>
            <a:r>
              <a:rPr lang="en-US" altLang="zh-CN" sz="4000" dirty="0" err="1">
                <a:solidFill>
                  <a:srgbClr val="FFFF00"/>
                </a:solidFill>
                <a:effectLst>
                  <a:outerShdw blurRad="38100" dist="38100" dir="2700000" algn="tl">
                    <a:srgbClr val="000000"/>
                  </a:outerShdw>
                </a:effectLst>
              </a:rPr>
              <a:t>Jiaotong</a:t>
            </a:r>
            <a:r>
              <a:rPr lang="en-US" altLang="zh-CN" sz="4000" dirty="0">
                <a:solidFill>
                  <a:srgbClr val="FFFF00"/>
                </a:solidFill>
                <a:effectLst>
                  <a:outerShdw blurRad="38100" dist="38100" dir="2700000" algn="tl">
                    <a:srgbClr val="000000"/>
                  </a:outerShdw>
                </a:effectLst>
              </a:rPr>
              <a:t>  University</a:t>
            </a:r>
          </a:p>
          <a:p>
            <a:pPr algn="ctr" eaLnBrk="1" hangingPunct="1">
              <a:lnSpc>
                <a:spcPct val="75000"/>
              </a:lnSpc>
              <a:defRPr/>
            </a:pPr>
            <a:endParaRPr lang="zh-CN" altLang="en-US" sz="4000" dirty="0">
              <a:solidFill>
                <a:srgbClr val="FFFF00"/>
              </a:solidFill>
              <a:effectLst>
                <a:outerShdw blurRad="38100" dist="38100" dir="2700000" algn="tl">
                  <a:srgbClr val="000000"/>
                </a:outerShdw>
              </a:effectLst>
              <a:latin typeface="Arial" charset="0"/>
              <a:ea typeface="楷体_GB2312" pitchFamily="49" charset="-122"/>
            </a:endParaRPr>
          </a:p>
          <a:p>
            <a:pPr algn="ctr" eaLnBrk="1" hangingPunct="1">
              <a:lnSpc>
                <a:spcPct val="75000"/>
              </a:lnSpc>
              <a:defRPr/>
            </a:pPr>
            <a:endParaRPr lang="en-US" altLang="zh-CN" sz="2800" dirty="0">
              <a:solidFill>
                <a:srgbClr val="FFFF00"/>
              </a:solidFill>
              <a:effectLst>
                <a:outerShdw blurRad="38100" dist="38100" dir="2700000" algn="tl">
                  <a:srgbClr val="000000"/>
                </a:outerShdw>
              </a:effectLst>
              <a:latin typeface="Arial" charset="0"/>
              <a:ea typeface="华文仿宋" pitchFamily="17" charset="-122"/>
            </a:endParaRPr>
          </a:p>
          <a:p>
            <a:pPr algn="ctr" eaLnBrk="1" hangingPunct="1">
              <a:lnSpc>
                <a:spcPct val="75000"/>
              </a:lnSpc>
              <a:defRPr/>
            </a:pPr>
            <a:r>
              <a:rPr lang="en-US" altLang="zh-CN" sz="3600" dirty="0">
                <a:solidFill>
                  <a:srgbClr val="FFFF00"/>
                </a:solidFill>
                <a:effectLst>
                  <a:outerShdw blurRad="38100" dist="38100" dir="2700000" algn="tl">
                    <a:srgbClr val="000000"/>
                  </a:outerShdw>
                </a:effectLst>
                <a:ea typeface="华文仿宋" pitchFamily="17" charset="-122"/>
              </a:rPr>
              <a:t>Dec. 02, 2022</a:t>
            </a:r>
          </a:p>
        </p:txBody>
      </p:sp>
      <p:sp>
        <p:nvSpPr>
          <p:cNvPr id="4100" name="WordArt 1044">
            <a:extLst>
              <a:ext uri="{FF2B5EF4-FFF2-40B4-BE49-F238E27FC236}">
                <a16:creationId xmlns:a16="http://schemas.microsoft.com/office/drawing/2014/main" id="{583C432B-27A5-461B-85A5-7C5DABD14031}"/>
              </a:ext>
            </a:extLst>
          </p:cNvPr>
          <p:cNvSpPr>
            <a:spLocks noChangeArrowheads="1" noChangeShapeType="1" noTextEdit="1"/>
          </p:cNvSpPr>
          <p:nvPr/>
        </p:nvSpPr>
        <p:spPr bwMode="auto">
          <a:xfrm>
            <a:off x="539750" y="1268413"/>
            <a:ext cx="8077200" cy="12969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4800" i="1" kern="10">
                <a:solidFill>
                  <a:srgbClr val="FF0000"/>
                </a:solidFill>
                <a:effectLst>
                  <a:outerShdw dist="35921" dir="2700000" algn="ctr" rotWithShape="0">
                    <a:srgbClr val="808080"/>
                  </a:outerShdw>
                </a:effectLst>
                <a:cs typeface="Times New Roman" panose="02020603050405020304" pitchFamily="18" charset="0"/>
              </a:rPr>
              <a:t>University Physics</a:t>
            </a:r>
            <a:endParaRPr lang="zh-CN" altLang="en-US" sz="4800" i="1" kern="10">
              <a:solidFill>
                <a:srgbClr val="FF0000"/>
              </a:solidFill>
              <a:effectLst>
                <a:outerShdw dist="35921" dir="2700000" algn="ctr" rotWithShape="0">
                  <a:srgbClr val="808080"/>
                </a:outerShdw>
              </a:effectLst>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Text Box 3">
            <a:extLst>
              <a:ext uri="{FF2B5EF4-FFF2-40B4-BE49-F238E27FC236}">
                <a16:creationId xmlns:a16="http://schemas.microsoft.com/office/drawing/2014/main" id="{543E2758-91F7-4388-B0D0-55394A23EF18}"/>
              </a:ext>
            </a:extLst>
          </p:cNvPr>
          <p:cNvSpPr txBox="1">
            <a:spLocks noChangeArrowheads="1"/>
          </p:cNvSpPr>
          <p:nvPr/>
        </p:nvSpPr>
        <p:spPr bwMode="auto">
          <a:xfrm>
            <a:off x="354013" y="2281238"/>
            <a:ext cx="801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66FFFF"/>
                </a:solidFill>
              </a:rPr>
              <a:t>9. </a:t>
            </a:r>
            <a:r>
              <a:rPr kumimoji="0" lang="zh-CN" altLang="en-US">
                <a:solidFill>
                  <a:srgbClr val="66FFFF"/>
                </a:solidFill>
              </a:rPr>
              <a:t>熵</a:t>
            </a:r>
            <a:endParaRPr lang="zh-CN" altLang="en-US">
              <a:solidFill>
                <a:srgbClr val="66FFFF"/>
              </a:solidFill>
            </a:endParaRPr>
          </a:p>
        </p:txBody>
      </p:sp>
      <p:sp>
        <p:nvSpPr>
          <p:cNvPr id="35843" name="Text Box 8">
            <a:extLst>
              <a:ext uri="{FF2B5EF4-FFF2-40B4-BE49-F238E27FC236}">
                <a16:creationId xmlns:a16="http://schemas.microsoft.com/office/drawing/2014/main" id="{167717AA-2F37-4AAA-8EA9-2950D7273366}"/>
              </a:ext>
            </a:extLst>
          </p:cNvPr>
          <p:cNvSpPr txBox="1">
            <a:spLocks noChangeArrowheads="1"/>
          </p:cNvSpPr>
          <p:nvPr/>
        </p:nvSpPr>
        <p:spPr bwMode="auto">
          <a:xfrm>
            <a:off x="928688" y="2857500"/>
            <a:ext cx="3529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solidFill>
                  <a:schemeClr val="bg1"/>
                </a:solidFill>
              </a:rPr>
              <a:t>玻耳兹曼熵                    </a:t>
            </a:r>
            <a:r>
              <a:rPr lang="en-US" altLang="zh-CN">
                <a:solidFill>
                  <a:schemeClr val="bg1"/>
                </a:solidFill>
              </a:rPr>
              <a:t> </a:t>
            </a:r>
            <a:endParaRPr lang="en-US" altLang="zh-CN" b="0">
              <a:solidFill>
                <a:schemeClr val="bg1"/>
              </a:solidFill>
            </a:endParaRPr>
          </a:p>
        </p:txBody>
      </p:sp>
      <p:sp>
        <p:nvSpPr>
          <p:cNvPr id="35844" name="Text Box 9">
            <a:extLst>
              <a:ext uri="{FF2B5EF4-FFF2-40B4-BE49-F238E27FC236}">
                <a16:creationId xmlns:a16="http://schemas.microsoft.com/office/drawing/2014/main" id="{2C97B5C4-4BF8-4C64-9072-A483B79F944D}"/>
              </a:ext>
            </a:extLst>
          </p:cNvPr>
          <p:cNvSpPr txBox="1">
            <a:spLocks noChangeArrowheads="1"/>
          </p:cNvSpPr>
          <p:nvPr/>
        </p:nvSpPr>
        <p:spPr bwMode="auto">
          <a:xfrm>
            <a:off x="928688" y="35052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solidFill>
                  <a:schemeClr val="bg1"/>
                </a:solidFill>
              </a:rPr>
              <a:t>克劳修斯熵                                       </a:t>
            </a:r>
            <a:endParaRPr lang="en-US" altLang="zh-CN">
              <a:solidFill>
                <a:schemeClr val="bg1"/>
              </a:solidFill>
            </a:endParaRPr>
          </a:p>
        </p:txBody>
      </p:sp>
      <p:sp>
        <p:nvSpPr>
          <p:cNvPr id="35845" name="Rectangle 10">
            <a:extLst>
              <a:ext uri="{FF2B5EF4-FFF2-40B4-BE49-F238E27FC236}">
                <a16:creationId xmlns:a16="http://schemas.microsoft.com/office/drawing/2014/main" id="{DE9BE69A-42D9-465A-8B93-3391E11D385B}"/>
              </a:ext>
            </a:extLst>
          </p:cNvPr>
          <p:cNvSpPr>
            <a:spLocks noChangeArrowheads="1"/>
          </p:cNvSpPr>
          <p:nvPr/>
        </p:nvSpPr>
        <p:spPr bwMode="auto">
          <a:xfrm>
            <a:off x="931863" y="4298950"/>
            <a:ext cx="2157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54013" indent="-354013">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Arial" panose="020B0604020202020204" pitchFamily="34" charset="0"/>
              </a:rPr>
              <a:t>熵增加原理：</a:t>
            </a:r>
            <a:endParaRPr kumimoji="0" lang="zh-CN" altLang="en-US">
              <a:solidFill>
                <a:schemeClr val="bg1"/>
              </a:solidFill>
              <a:latin typeface="Arial" panose="020B0604020202020204" pitchFamily="34" charset="0"/>
            </a:endParaRPr>
          </a:p>
        </p:txBody>
      </p:sp>
      <p:graphicFrame>
        <p:nvGraphicFramePr>
          <p:cNvPr id="35846" name="Object 2">
            <a:extLst>
              <a:ext uri="{FF2B5EF4-FFF2-40B4-BE49-F238E27FC236}">
                <a16:creationId xmlns:a16="http://schemas.microsoft.com/office/drawing/2014/main" id="{5E5FBB60-5795-4B8C-A4A4-EB0CA687E5A1}"/>
              </a:ext>
            </a:extLst>
          </p:cNvPr>
          <p:cNvGraphicFramePr>
            <a:graphicFrameLocks noChangeAspect="1"/>
          </p:cNvGraphicFramePr>
          <p:nvPr/>
        </p:nvGraphicFramePr>
        <p:xfrm>
          <a:off x="2693988" y="2971800"/>
          <a:ext cx="1244600" cy="279400"/>
        </p:xfrm>
        <a:graphic>
          <a:graphicData uri="http://schemas.openxmlformats.org/presentationml/2006/ole">
            <mc:AlternateContent xmlns:mc="http://schemas.openxmlformats.org/markup-compatibility/2006">
              <mc:Choice xmlns:v="urn:schemas-microsoft-com:vml" Requires="v">
                <p:oleObj spid="_x0000_s470018" name="公式" r:id="rId3" imgW="1219302" imgH="247684" progId="Equation.3">
                  <p:embed/>
                </p:oleObj>
              </mc:Choice>
              <mc:Fallback>
                <p:oleObj name="公式" r:id="rId3" imgW="1219302" imgH="247684" progId="Equation.3">
                  <p:embed/>
                  <p:pic>
                    <p:nvPicPr>
                      <p:cNvPr id="35846" name="Object 2">
                        <a:extLst>
                          <a:ext uri="{FF2B5EF4-FFF2-40B4-BE49-F238E27FC236}">
                            <a16:creationId xmlns:a16="http://schemas.microsoft.com/office/drawing/2014/main" id="{5E5FBB60-5795-4B8C-A4A4-EB0CA687E5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3988" y="2971800"/>
                        <a:ext cx="12446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7" name="Object 3">
            <a:extLst>
              <a:ext uri="{FF2B5EF4-FFF2-40B4-BE49-F238E27FC236}">
                <a16:creationId xmlns:a16="http://schemas.microsoft.com/office/drawing/2014/main" id="{6F07D12C-B8E6-4EEF-845C-EEE8ED5061E4}"/>
              </a:ext>
            </a:extLst>
          </p:cNvPr>
          <p:cNvGraphicFramePr>
            <a:graphicFrameLocks noChangeAspect="1"/>
          </p:cNvGraphicFramePr>
          <p:nvPr/>
        </p:nvGraphicFramePr>
        <p:xfrm>
          <a:off x="2659063" y="3355975"/>
          <a:ext cx="2811462" cy="788988"/>
        </p:xfrm>
        <a:graphic>
          <a:graphicData uri="http://schemas.openxmlformats.org/presentationml/2006/ole">
            <mc:AlternateContent xmlns:mc="http://schemas.openxmlformats.org/markup-compatibility/2006">
              <mc:Choice xmlns:v="urn:schemas-microsoft-com:vml" Requires="v">
                <p:oleObj spid="_x0000_s470019" name="公式" r:id="rId5" imgW="3095504" imgH="847759" progId="Equation.3">
                  <p:embed/>
                </p:oleObj>
              </mc:Choice>
              <mc:Fallback>
                <p:oleObj name="公式" r:id="rId5" imgW="3095504" imgH="847759" progId="Equation.3">
                  <p:embed/>
                  <p:pic>
                    <p:nvPicPr>
                      <p:cNvPr id="35847" name="Object 3">
                        <a:extLst>
                          <a:ext uri="{FF2B5EF4-FFF2-40B4-BE49-F238E27FC236}">
                            <a16:creationId xmlns:a16="http://schemas.microsoft.com/office/drawing/2014/main" id="{6F07D12C-B8E6-4EEF-845C-EEE8ED5061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9063" y="3355975"/>
                        <a:ext cx="2811462" cy="78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8" name="Rectangle 13">
            <a:extLst>
              <a:ext uri="{FF2B5EF4-FFF2-40B4-BE49-F238E27FC236}">
                <a16:creationId xmlns:a16="http://schemas.microsoft.com/office/drawing/2014/main" id="{44AB58AA-37EF-48AA-BEB7-28D9182CC469}"/>
              </a:ext>
            </a:extLst>
          </p:cNvPr>
          <p:cNvSpPr>
            <a:spLocks noChangeArrowheads="1"/>
          </p:cNvSpPr>
          <p:nvPr/>
        </p:nvSpPr>
        <p:spPr bwMode="auto">
          <a:xfrm>
            <a:off x="2370138" y="5016500"/>
            <a:ext cx="4392612"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med" len="lg"/>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graphicFrame>
        <p:nvGraphicFramePr>
          <p:cNvPr id="35849" name="Object 4">
            <a:extLst>
              <a:ext uri="{FF2B5EF4-FFF2-40B4-BE49-F238E27FC236}">
                <a16:creationId xmlns:a16="http://schemas.microsoft.com/office/drawing/2014/main" id="{70DD6856-0402-4952-8246-73F9F5455B28}"/>
              </a:ext>
            </a:extLst>
          </p:cNvPr>
          <p:cNvGraphicFramePr>
            <a:graphicFrameLocks noChangeAspect="1"/>
          </p:cNvGraphicFramePr>
          <p:nvPr/>
        </p:nvGraphicFramePr>
        <p:xfrm>
          <a:off x="2536825" y="5624513"/>
          <a:ext cx="812800" cy="279400"/>
        </p:xfrm>
        <a:graphic>
          <a:graphicData uri="http://schemas.openxmlformats.org/presentationml/2006/ole">
            <mc:AlternateContent xmlns:mc="http://schemas.openxmlformats.org/markup-compatibility/2006">
              <mc:Choice xmlns:v="urn:schemas-microsoft-com:vml" Requires="v">
                <p:oleObj spid="_x0000_s470020" name="公式" r:id="rId7" imgW="781063" imgH="247684" progId="Equation.3">
                  <p:embed/>
                </p:oleObj>
              </mc:Choice>
              <mc:Fallback>
                <p:oleObj name="公式" r:id="rId7" imgW="781063" imgH="247684" progId="Equation.3">
                  <p:embed/>
                  <p:pic>
                    <p:nvPicPr>
                      <p:cNvPr id="35849" name="Object 4">
                        <a:extLst>
                          <a:ext uri="{FF2B5EF4-FFF2-40B4-BE49-F238E27FC236}">
                            <a16:creationId xmlns:a16="http://schemas.microsoft.com/office/drawing/2014/main" id="{70DD6856-0402-4952-8246-73F9F5455B2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6825" y="5624513"/>
                        <a:ext cx="8128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0" name="AutoShape 15">
            <a:extLst>
              <a:ext uri="{FF2B5EF4-FFF2-40B4-BE49-F238E27FC236}">
                <a16:creationId xmlns:a16="http://schemas.microsoft.com/office/drawing/2014/main" id="{8C284776-6D7A-4618-AA9A-453173608E38}"/>
              </a:ext>
            </a:extLst>
          </p:cNvPr>
          <p:cNvSpPr>
            <a:spLocks/>
          </p:cNvSpPr>
          <p:nvPr/>
        </p:nvSpPr>
        <p:spPr bwMode="auto">
          <a:xfrm>
            <a:off x="3522663" y="5376863"/>
            <a:ext cx="215900" cy="720725"/>
          </a:xfrm>
          <a:prstGeom prst="leftBrace">
            <a:avLst>
              <a:gd name="adj1" fmla="val 27819"/>
              <a:gd name="adj2" fmla="val 50000"/>
            </a:avLst>
          </a:prstGeom>
          <a:noFill/>
          <a:ln w="28575">
            <a:solidFill>
              <a:srgbClr val="FFFFFF"/>
            </a:solidFill>
            <a:round/>
            <a:headEnd/>
            <a:tailEnd type="none" w="med" len="lg"/>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35851" name="Text Box 16">
            <a:extLst>
              <a:ext uri="{FF2B5EF4-FFF2-40B4-BE49-F238E27FC236}">
                <a16:creationId xmlns:a16="http://schemas.microsoft.com/office/drawing/2014/main" id="{2DFC1268-3B77-4EB5-8F0B-676FE95AB40F}"/>
              </a:ext>
            </a:extLst>
          </p:cNvPr>
          <p:cNvSpPr txBox="1">
            <a:spLocks noChangeArrowheads="1"/>
          </p:cNvSpPr>
          <p:nvPr/>
        </p:nvSpPr>
        <p:spPr bwMode="auto">
          <a:xfrm>
            <a:off x="3738563" y="5105400"/>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a:solidFill>
                  <a:schemeClr val="bg1"/>
                </a:solidFill>
                <a:latin typeface="Arial" panose="020B0604020202020204" pitchFamily="34" charset="0"/>
              </a:rPr>
              <a:t>可逆过程</a:t>
            </a:r>
          </a:p>
        </p:txBody>
      </p:sp>
      <p:sp>
        <p:nvSpPr>
          <p:cNvPr id="35852" name="Text Box 17">
            <a:extLst>
              <a:ext uri="{FF2B5EF4-FFF2-40B4-BE49-F238E27FC236}">
                <a16:creationId xmlns:a16="http://schemas.microsoft.com/office/drawing/2014/main" id="{DAC7CBAE-BF85-4BDB-8110-ABE0A533D527}"/>
              </a:ext>
            </a:extLst>
          </p:cNvPr>
          <p:cNvSpPr txBox="1">
            <a:spLocks noChangeArrowheads="1"/>
          </p:cNvSpPr>
          <p:nvPr/>
        </p:nvSpPr>
        <p:spPr bwMode="auto">
          <a:xfrm>
            <a:off x="3738563" y="5856288"/>
            <a:ext cx="180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a:solidFill>
                  <a:schemeClr val="bg1"/>
                </a:solidFill>
                <a:latin typeface="Arial" panose="020B0604020202020204" pitchFamily="34" charset="0"/>
              </a:rPr>
              <a:t>不可逆过程</a:t>
            </a:r>
          </a:p>
        </p:txBody>
      </p:sp>
      <p:graphicFrame>
        <p:nvGraphicFramePr>
          <p:cNvPr id="35853" name="Object 5">
            <a:extLst>
              <a:ext uri="{FF2B5EF4-FFF2-40B4-BE49-F238E27FC236}">
                <a16:creationId xmlns:a16="http://schemas.microsoft.com/office/drawing/2014/main" id="{9AEA3A9B-FF33-45BD-85AF-AE64E189C9BB}"/>
              </a:ext>
            </a:extLst>
          </p:cNvPr>
          <p:cNvGraphicFramePr>
            <a:graphicFrameLocks noChangeAspect="1"/>
          </p:cNvGraphicFramePr>
          <p:nvPr/>
        </p:nvGraphicFramePr>
        <p:xfrm>
          <a:off x="5634038" y="5961063"/>
          <a:ext cx="812800" cy="279400"/>
        </p:xfrm>
        <a:graphic>
          <a:graphicData uri="http://schemas.openxmlformats.org/presentationml/2006/ole">
            <mc:AlternateContent xmlns:mc="http://schemas.openxmlformats.org/markup-compatibility/2006">
              <mc:Choice xmlns:v="urn:schemas-microsoft-com:vml" Requires="v">
                <p:oleObj spid="_x0000_s470021" name="公式" r:id="rId9" imgW="781063" imgH="247684" progId="Equation.3">
                  <p:embed/>
                </p:oleObj>
              </mc:Choice>
              <mc:Fallback>
                <p:oleObj name="公式" r:id="rId9" imgW="781063" imgH="247684" progId="Equation.3">
                  <p:embed/>
                  <p:pic>
                    <p:nvPicPr>
                      <p:cNvPr id="35853" name="Object 5">
                        <a:extLst>
                          <a:ext uri="{FF2B5EF4-FFF2-40B4-BE49-F238E27FC236}">
                            <a16:creationId xmlns:a16="http://schemas.microsoft.com/office/drawing/2014/main" id="{9AEA3A9B-FF33-45BD-85AF-AE64E189C9B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4038" y="5961063"/>
                        <a:ext cx="8128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4" name="Object 6">
            <a:extLst>
              <a:ext uri="{FF2B5EF4-FFF2-40B4-BE49-F238E27FC236}">
                <a16:creationId xmlns:a16="http://schemas.microsoft.com/office/drawing/2014/main" id="{98FB472D-F4D3-43BE-934C-08C7B10E7464}"/>
              </a:ext>
            </a:extLst>
          </p:cNvPr>
          <p:cNvGraphicFramePr>
            <a:graphicFrameLocks noChangeAspect="1"/>
          </p:cNvGraphicFramePr>
          <p:nvPr/>
        </p:nvGraphicFramePr>
        <p:xfrm>
          <a:off x="5638800" y="5232400"/>
          <a:ext cx="812800" cy="279400"/>
        </p:xfrm>
        <a:graphic>
          <a:graphicData uri="http://schemas.openxmlformats.org/presentationml/2006/ole">
            <mc:AlternateContent xmlns:mc="http://schemas.openxmlformats.org/markup-compatibility/2006">
              <mc:Choice xmlns:v="urn:schemas-microsoft-com:vml" Requires="v">
                <p:oleObj spid="_x0000_s470022" name="公式" r:id="rId11" imgW="781063" imgH="247684" progId="Equation.3">
                  <p:embed/>
                </p:oleObj>
              </mc:Choice>
              <mc:Fallback>
                <p:oleObj name="公式" r:id="rId11" imgW="781063" imgH="247684" progId="Equation.3">
                  <p:embed/>
                  <p:pic>
                    <p:nvPicPr>
                      <p:cNvPr id="35854" name="Object 6">
                        <a:extLst>
                          <a:ext uri="{FF2B5EF4-FFF2-40B4-BE49-F238E27FC236}">
                            <a16:creationId xmlns:a16="http://schemas.microsoft.com/office/drawing/2014/main" id="{98FB472D-F4D3-43BE-934C-08C7B10E746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38800" y="5232400"/>
                        <a:ext cx="8128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55" name="Rectangle 20">
            <a:extLst>
              <a:ext uri="{FF2B5EF4-FFF2-40B4-BE49-F238E27FC236}">
                <a16:creationId xmlns:a16="http://schemas.microsoft.com/office/drawing/2014/main" id="{96846080-CE89-4C5B-9865-C59702748524}"/>
              </a:ext>
            </a:extLst>
          </p:cNvPr>
          <p:cNvSpPr>
            <a:spLocks noChangeArrowheads="1"/>
          </p:cNvSpPr>
          <p:nvPr/>
        </p:nvSpPr>
        <p:spPr bwMode="auto">
          <a:xfrm>
            <a:off x="2728913" y="4297363"/>
            <a:ext cx="6343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solidFill>
                  <a:schemeClr val="bg1"/>
                </a:solidFill>
                <a:latin typeface="仿宋_GB2312" pitchFamily="49" charset="-122"/>
              </a:rPr>
              <a:t>对</a:t>
            </a:r>
            <a:r>
              <a:rPr lang="zh-CN" altLang="en-US">
                <a:solidFill>
                  <a:schemeClr val="bg1"/>
                </a:solidFill>
                <a:latin typeface="仿宋_GB2312" pitchFamily="49" charset="-122"/>
              </a:rPr>
              <a:t>于孤立系统的任意自发过程，熵永不减少</a:t>
            </a:r>
            <a:endParaRPr lang="en-US" altLang="zh-CN">
              <a:solidFill>
                <a:schemeClr val="bg1"/>
              </a:solidFill>
              <a:latin typeface="仿宋_GB2312" pitchFamily="49" charset="-122"/>
            </a:endParaRPr>
          </a:p>
        </p:txBody>
      </p:sp>
      <p:sp>
        <p:nvSpPr>
          <p:cNvPr id="35856" name="Rectangle 11">
            <a:extLst>
              <a:ext uri="{FF2B5EF4-FFF2-40B4-BE49-F238E27FC236}">
                <a16:creationId xmlns:a16="http://schemas.microsoft.com/office/drawing/2014/main" id="{7DAB5198-5056-4523-98DC-E3D2CBBB10D3}"/>
              </a:ext>
            </a:extLst>
          </p:cNvPr>
          <p:cNvSpPr>
            <a:spLocks noChangeArrowheads="1"/>
          </p:cNvSpPr>
          <p:nvPr/>
        </p:nvSpPr>
        <p:spPr bwMode="auto">
          <a:xfrm>
            <a:off x="520700" y="1004888"/>
            <a:ext cx="8150225" cy="1006475"/>
          </a:xfrm>
          <a:prstGeom prst="rect">
            <a:avLst/>
          </a:prstGeom>
          <a:solidFill>
            <a:srgbClr val="969696">
              <a:alpha val="50195"/>
            </a:srgbClr>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rgbClr val="FFFF00"/>
                </a:solidFill>
                <a:latin typeface="楷体_GB2312" pitchFamily="49" charset="-122"/>
                <a:ea typeface="楷体_GB2312" pitchFamily="49" charset="-122"/>
              </a:rPr>
              <a:t>孤立系统中发生的一切实际过程都是从微观态数少的宏观态</a:t>
            </a:r>
          </a:p>
          <a:p>
            <a:pPr eaLnBrk="1" hangingPunct="1">
              <a:lnSpc>
                <a:spcPct val="125000"/>
              </a:lnSpc>
            </a:pPr>
            <a:r>
              <a:rPr lang="zh-CN" altLang="en-US">
                <a:solidFill>
                  <a:srgbClr val="FFFF00"/>
                </a:solidFill>
                <a:latin typeface="楷体_GB2312" pitchFamily="49" charset="-122"/>
                <a:ea typeface="楷体_GB2312" pitchFamily="49" charset="-122"/>
              </a:rPr>
              <a:t>向微观态数多的宏观态进行</a:t>
            </a:r>
            <a:r>
              <a:rPr lang="en-US" altLang="zh-CN">
                <a:solidFill>
                  <a:srgbClr val="FFFF00"/>
                </a:solidFill>
                <a:ea typeface="楷体_GB2312" pitchFamily="49" charset="-122"/>
              </a:rPr>
              <a:t>——</a:t>
            </a:r>
            <a:r>
              <a:rPr lang="zh-CN" altLang="en-US">
                <a:solidFill>
                  <a:srgbClr val="66FFFF"/>
                </a:solidFill>
                <a:latin typeface="楷体_GB2312" pitchFamily="49" charset="-122"/>
                <a:ea typeface="楷体_GB2312" pitchFamily="49" charset="-122"/>
              </a:rPr>
              <a:t>有序向无序</a:t>
            </a:r>
            <a:r>
              <a:rPr lang="zh-CN" altLang="en-US">
                <a:solidFill>
                  <a:srgbClr val="FFFF00"/>
                </a:solidFill>
                <a:latin typeface="楷体_GB2312" pitchFamily="49" charset="-122"/>
                <a:ea typeface="楷体_GB2312" pitchFamily="49" charset="-122"/>
              </a:rPr>
              <a:t>  </a:t>
            </a:r>
          </a:p>
        </p:txBody>
      </p:sp>
      <p:sp>
        <p:nvSpPr>
          <p:cNvPr id="35857" name="Text Box 15">
            <a:extLst>
              <a:ext uri="{FF2B5EF4-FFF2-40B4-BE49-F238E27FC236}">
                <a16:creationId xmlns:a16="http://schemas.microsoft.com/office/drawing/2014/main" id="{B2D9B635-0DDC-4E5A-B653-615320E9B2AA}"/>
              </a:ext>
            </a:extLst>
          </p:cNvPr>
          <p:cNvSpPr txBox="1">
            <a:spLocks noChangeArrowheads="1"/>
          </p:cNvSpPr>
          <p:nvPr/>
        </p:nvSpPr>
        <p:spPr bwMode="auto">
          <a:xfrm>
            <a:off x="357188" y="357188"/>
            <a:ext cx="534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66FFFF"/>
                </a:solidFill>
                <a:ea typeface="楷体_GB2312" pitchFamily="49" charset="-122"/>
              </a:rPr>
              <a:t>8. </a:t>
            </a:r>
            <a:r>
              <a:rPr lang="zh-CN" altLang="en-US">
                <a:solidFill>
                  <a:srgbClr val="66FFFF"/>
                </a:solidFill>
                <a:ea typeface="楷体_GB2312" pitchFamily="49" charset="-122"/>
              </a:rPr>
              <a:t>热力学第二定律的统计意义</a:t>
            </a:r>
          </a:p>
        </p:txBody>
      </p:sp>
    </p:spTree>
  </p:cSld>
  <p:clrMapOvr>
    <a:masterClrMapping/>
  </p:clrMapOvr>
  <p:transitio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A7E6712-E0E5-468F-B74A-41677B54A328}"/>
              </a:ext>
            </a:extLst>
          </p:cNvPr>
          <p:cNvSpPr>
            <a:spLocks noChangeArrowheads="1"/>
          </p:cNvSpPr>
          <p:nvPr/>
        </p:nvSpPr>
        <p:spPr bwMode="auto">
          <a:xfrm>
            <a:off x="485775" y="71438"/>
            <a:ext cx="8229600" cy="881062"/>
          </a:xfrm>
          <a:prstGeom prst="rect">
            <a:avLst/>
          </a:prstGeom>
          <a:noFill/>
          <a:ln w="9525">
            <a:noFill/>
            <a:miter lim="800000"/>
            <a:headEnd/>
            <a:tailEnd/>
          </a:ln>
          <a:effectLst/>
        </p:spPr>
        <p:txBody>
          <a:bodyPr/>
          <a:lstStyle/>
          <a:p>
            <a:pPr algn="ctr">
              <a:defRPr/>
            </a:pPr>
            <a:r>
              <a:rPr lang="zh-CN" sz="5200" dirty="0">
                <a:solidFill>
                  <a:srgbClr val="FF0000"/>
                </a:solidFill>
                <a:effectLst>
                  <a:outerShdw blurRad="38100" dist="38100" dir="2700000" algn="tl">
                    <a:srgbClr val="000000"/>
                  </a:outerShdw>
                </a:effectLst>
                <a:ea typeface="隶书" pitchFamily="49" charset="-122"/>
              </a:rPr>
              <a:t>第</a:t>
            </a:r>
            <a:r>
              <a:rPr lang="zh-CN" altLang="zh-CN" sz="5200" dirty="0">
                <a:solidFill>
                  <a:srgbClr val="FF0000"/>
                </a:solidFill>
                <a:effectLst>
                  <a:outerShdw blurRad="38100" dist="38100" dir="2700000" algn="tl">
                    <a:srgbClr val="000000"/>
                  </a:outerShdw>
                </a:effectLst>
                <a:ea typeface="隶书" pitchFamily="49" charset="-122"/>
              </a:rPr>
              <a:t>16</a:t>
            </a:r>
            <a:r>
              <a:rPr lang="zh-CN" sz="5200" dirty="0">
                <a:solidFill>
                  <a:srgbClr val="FF0000"/>
                </a:solidFill>
                <a:effectLst>
                  <a:outerShdw blurRad="38100" dist="38100" dir="2700000" algn="tl">
                    <a:srgbClr val="000000"/>
                  </a:outerShdw>
                </a:effectLst>
                <a:ea typeface="隶书" pitchFamily="49" charset="-122"/>
              </a:rPr>
              <a:t>章 量子物理基础</a:t>
            </a:r>
          </a:p>
        </p:txBody>
      </p:sp>
      <p:sp>
        <p:nvSpPr>
          <p:cNvPr id="4099" name="Text Box 3">
            <a:extLst>
              <a:ext uri="{FF2B5EF4-FFF2-40B4-BE49-F238E27FC236}">
                <a16:creationId xmlns:a16="http://schemas.microsoft.com/office/drawing/2014/main" id="{6D896C46-D6B9-487F-A363-E3A7EEF15997}"/>
              </a:ext>
            </a:extLst>
          </p:cNvPr>
          <p:cNvSpPr txBox="1">
            <a:spLocks noChangeArrowheads="1"/>
          </p:cNvSpPr>
          <p:nvPr/>
        </p:nvSpPr>
        <p:spPr bwMode="auto">
          <a:xfrm>
            <a:off x="471488" y="1063625"/>
            <a:ext cx="46720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sz="3200" b="0">
                <a:solidFill>
                  <a:srgbClr val="66FF33"/>
                </a:solidFill>
                <a:ea typeface="楷体_GB2312" pitchFamily="49" charset="-122"/>
                <a:sym typeface="Symbol" panose="05050102010706020507" pitchFamily="18" charset="2"/>
              </a:rPr>
              <a:t>物理学的发展过程</a:t>
            </a:r>
            <a:endParaRPr lang="zh-CN" altLang="zh-CN" sz="3200" b="0">
              <a:solidFill>
                <a:srgbClr val="66FF33"/>
              </a:solidFill>
              <a:sym typeface="Symbol" panose="05050102010706020507" pitchFamily="18" charset="2"/>
            </a:endParaRPr>
          </a:p>
        </p:txBody>
      </p:sp>
      <p:grpSp>
        <p:nvGrpSpPr>
          <p:cNvPr id="2" name="Group 4">
            <a:extLst>
              <a:ext uri="{FF2B5EF4-FFF2-40B4-BE49-F238E27FC236}">
                <a16:creationId xmlns:a16="http://schemas.microsoft.com/office/drawing/2014/main" id="{B5ED7D28-84C4-4A95-831B-37C20617CAF3}"/>
              </a:ext>
            </a:extLst>
          </p:cNvPr>
          <p:cNvGrpSpPr>
            <a:grpSpLocks/>
          </p:cNvGrpSpPr>
          <p:nvPr/>
        </p:nvGrpSpPr>
        <p:grpSpPr bwMode="auto">
          <a:xfrm>
            <a:off x="428625" y="1714500"/>
            <a:ext cx="4537075" cy="2286000"/>
            <a:chOff x="-225" y="12"/>
            <a:chExt cx="2858" cy="1440"/>
          </a:xfrm>
        </p:grpSpPr>
        <p:sp>
          <p:nvSpPr>
            <p:cNvPr id="7180" name="Text Box 5">
              <a:extLst>
                <a:ext uri="{FF2B5EF4-FFF2-40B4-BE49-F238E27FC236}">
                  <a16:creationId xmlns:a16="http://schemas.microsoft.com/office/drawing/2014/main" id="{F16B5F62-67AA-468D-B167-FD12FF615AEC}"/>
                </a:ext>
              </a:extLst>
            </p:cNvPr>
            <p:cNvSpPr txBox="1">
              <a:spLocks noChangeArrowheads="1"/>
            </p:cNvSpPr>
            <p:nvPr/>
          </p:nvSpPr>
          <p:spPr bwMode="auto">
            <a:xfrm>
              <a:off x="-225" y="618"/>
              <a:ext cx="69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b="0" dirty="0">
                  <a:solidFill>
                    <a:schemeClr val="hlink"/>
                  </a:solidFill>
                  <a:ea typeface="华文中宋" panose="02010600040101010101" pitchFamily="2" charset="-122"/>
                </a:rPr>
                <a:t>物理学</a:t>
              </a:r>
            </a:p>
          </p:txBody>
        </p:sp>
        <p:sp>
          <p:nvSpPr>
            <p:cNvPr id="7181" name="Text Box 6">
              <a:extLst>
                <a:ext uri="{FF2B5EF4-FFF2-40B4-BE49-F238E27FC236}">
                  <a16:creationId xmlns:a16="http://schemas.microsoft.com/office/drawing/2014/main" id="{1F811C3B-C535-4B22-A5C1-4F860A2E097A}"/>
                </a:ext>
              </a:extLst>
            </p:cNvPr>
            <p:cNvSpPr txBox="1">
              <a:spLocks noChangeArrowheads="1"/>
            </p:cNvSpPr>
            <p:nvPr/>
          </p:nvSpPr>
          <p:spPr bwMode="auto">
            <a:xfrm>
              <a:off x="630" y="261"/>
              <a:ext cx="8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b="0">
                  <a:solidFill>
                    <a:schemeClr val="hlink"/>
                  </a:solidFill>
                  <a:ea typeface="华文中宋" panose="02010600040101010101" pitchFamily="2" charset="-122"/>
                </a:rPr>
                <a:t>经典物理</a:t>
              </a:r>
            </a:p>
          </p:txBody>
        </p:sp>
        <p:sp>
          <p:nvSpPr>
            <p:cNvPr id="7182" name="Text Box 7">
              <a:extLst>
                <a:ext uri="{FF2B5EF4-FFF2-40B4-BE49-F238E27FC236}">
                  <a16:creationId xmlns:a16="http://schemas.microsoft.com/office/drawing/2014/main" id="{EC8029C8-74D5-4BC9-AD98-5122B80E32FA}"/>
                </a:ext>
              </a:extLst>
            </p:cNvPr>
            <p:cNvSpPr txBox="1">
              <a:spLocks noChangeArrowheads="1"/>
            </p:cNvSpPr>
            <p:nvPr/>
          </p:nvSpPr>
          <p:spPr bwMode="auto">
            <a:xfrm>
              <a:off x="630" y="997"/>
              <a:ext cx="8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b="0">
                  <a:solidFill>
                    <a:schemeClr val="hlink"/>
                  </a:solidFill>
                  <a:ea typeface="华文中宋" panose="02010600040101010101" pitchFamily="2" charset="-122"/>
                </a:rPr>
                <a:t>现代物理</a:t>
              </a:r>
            </a:p>
          </p:txBody>
        </p:sp>
        <p:sp>
          <p:nvSpPr>
            <p:cNvPr id="7183" name="Text Box 8">
              <a:extLst>
                <a:ext uri="{FF2B5EF4-FFF2-40B4-BE49-F238E27FC236}">
                  <a16:creationId xmlns:a16="http://schemas.microsoft.com/office/drawing/2014/main" id="{20A9621D-12D6-4161-B4F1-2FA696499BD9}"/>
                </a:ext>
              </a:extLst>
            </p:cNvPr>
            <p:cNvSpPr txBox="1">
              <a:spLocks noChangeArrowheads="1"/>
            </p:cNvSpPr>
            <p:nvPr/>
          </p:nvSpPr>
          <p:spPr bwMode="auto">
            <a:xfrm>
              <a:off x="1710" y="12"/>
              <a:ext cx="698"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b="0">
                  <a:solidFill>
                    <a:schemeClr val="hlink"/>
                  </a:solidFill>
                  <a:ea typeface="华文中宋" panose="02010600040101010101" pitchFamily="2" charset="-122"/>
                </a:rPr>
                <a:t>力学</a:t>
              </a:r>
            </a:p>
            <a:p>
              <a:r>
                <a:rPr lang="zh-CN" altLang="zh-CN" b="0">
                  <a:solidFill>
                    <a:schemeClr val="hlink"/>
                  </a:solidFill>
                  <a:ea typeface="华文中宋" panose="02010600040101010101" pitchFamily="2" charset="-122"/>
                </a:rPr>
                <a:t>电磁学</a:t>
              </a:r>
            </a:p>
            <a:p>
              <a:r>
                <a:rPr lang="zh-CN" altLang="zh-CN" b="0">
                  <a:solidFill>
                    <a:schemeClr val="hlink"/>
                  </a:solidFill>
                  <a:ea typeface="华文中宋" panose="02010600040101010101" pitchFamily="2" charset="-122"/>
                </a:rPr>
                <a:t>热学</a:t>
              </a:r>
            </a:p>
          </p:txBody>
        </p:sp>
        <p:sp>
          <p:nvSpPr>
            <p:cNvPr id="7184" name="Text Box 9">
              <a:extLst>
                <a:ext uri="{FF2B5EF4-FFF2-40B4-BE49-F238E27FC236}">
                  <a16:creationId xmlns:a16="http://schemas.microsoft.com/office/drawing/2014/main" id="{88CF06F5-90E1-47FF-8127-A8095CECBCAF}"/>
                </a:ext>
              </a:extLst>
            </p:cNvPr>
            <p:cNvSpPr txBox="1">
              <a:spLocks noChangeArrowheads="1"/>
            </p:cNvSpPr>
            <p:nvPr/>
          </p:nvSpPr>
          <p:spPr bwMode="auto">
            <a:xfrm>
              <a:off x="1710" y="929"/>
              <a:ext cx="923"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b="0">
                  <a:solidFill>
                    <a:schemeClr val="hlink"/>
                  </a:solidFill>
                  <a:ea typeface="华文中宋" panose="02010600040101010101" pitchFamily="2" charset="-122"/>
                </a:rPr>
                <a:t>相对论</a:t>
              </a:r>
            </a:p>
            <a:p>
              <a:r>
                <a:rPr lang="zh-CN" altLang="zh-CN" b="0">
                  <a:solidFill>
                    <a:schemeClr val="hlink"/>
                  </a:solidFill>
                  <a:ea typeface="华文中宋" panose="02010600040101010101" pitchFamily="2" charset="-122"/>
                </a:rPr>
                <a:t>量子论</a:t>
              </a:r>
            </a:p>
          </p:txBody>
        </p:sp>
        <p:sp>
          <p:nvSpPr>
            <p:cNvPr id="7185" name="AutoShape 10">
              <a:extLst>
                <a:ext uri="{FF2B5EF4-FFF2-40B4-BE49-F238E27FC236}">
                  <a16:creationId xmlns:a16="http://schemas.microsoft.com/office/drawing/2014/main" id="{C594A29F-3813-4F1E-B421-04F0330D0A34}"/>
                </a:ext>
              </a:extLst>
            </p:cNvPr>
            <p:cNvSpPr>
              <a:spLocks/>
            </p:cNvSpPr>
            <p:nvPr/>
          </p:nvSpPr>
          <p:spPr bwMode="auto">
            <a:xfrm>
              <a:off x="450" y="423"/>
              <a:ext cx="192" cy="747"/>
            </a:xfrm>
            <a:prstGeom prst="leftBrace">
              <a:avLst>
                <a:gd name="adj1" fmla="val 32422"/>
                <a:gd name="adj2" fmla="val 50000"/>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86" name="AutoShape 11">
              <a:extLst>
                <a:ext uri="{FF2B5EF4-FFF2-40B4-BE49-F238E27FC236}">
                  <a16:creationId xmlns:a16="http://schemas.microsoft.com/office/drawing/2014/main" id="{C2A06DF4-343A-472A-8609-6B26E5D31D13}"/>
                </a:ext>
              </a:extLst>
            </p:cNvPr>
            <p:cNvSpPr>
              <a:spLocks/>
            </p:cNvSpPr>
            <p:nvPr/>
          </p:nvSpPr>
          <p:spPr bwMode="auto">
            <a:xfrm>
              <a:off x="1530" y="102"/>
              <a:ext cx="156" cy="590"/>
            </a:xfrm>
            <a:prstGeom prst="leftBrace">
              <a:avLst>
                <a:gd name="adj1" fmla="val 31517"/>
                <a:gd name="adj2" fmla="val 50000"/>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87" name="AutoShape 12">
              <a:extLst>
                <a:ext uri="{FF2B5EF4-FFF2-40B4-BE49-F238E27FC236}">
                  <a16:creationId xmlns:a16="http://schemas.microsoft.com/office/drawing/2014/main" id="{32A589F3-1B3A-4D3C-9037-363DD91C2EBD}"/>
                </a:ext>
              </a:extLst>
            </p:cNvPr>
            <p:cNvSpPr>
              <a:spLocks/>
            </p:cNvSpPr>
            <p:nvPr/>
          </p:nvSpPr>
          <p:spPr bwMode="auto">
            <a:xfrm>
              <a:off x="1575" y="1033"/>
              <a:ext cx="135" cy="329"/>
            </a:xfrm>
            <a:prstGeom prst="leftBrace">
              <a:avLst>
                <a:gd name="adj1" fmla="val 35157"/>
                <a:gd name="adj2" fmla="val 50000"/>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4109" name="Rectangle 13">
            <a:extLst>
              <a:ext uri="{FF2B5EF4-FFF2-40B4-BE49-F238E27FC236}">
                <a16:creationId xmlns:a16="http://schemas.microsoft.com/office/drawing/2014/main" id="{24CB0B71-28D8-4713-9FB1-7E1AF7B0B0AD}"/>
              </a:ext>
            </a:extLst>
          </p:cNvPr>
          <p:cNvSpPr>
            <a:spLocks noChangeArrowheads="1"/>
          </p:cNvSpPr>
          <p:nvPr/>
        </p:nvSpPr>
        <p:spPr bwMode="auto">
          <a:xfrm>
            <a:off x="428625" y="4071938"/>
            <a:ext cx="850106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sz="2800" b="0">
                <a:solidFill>
                  <a:schemeClr val="hlink"/>
                </a:solidFill>
              </a:rPr>
              <a:t>1900年，Kelvin</a:t>
            </a:r>
          </a:p>
          <a:p>
            <a:r>
              <a:rPr lang="zh-CN" altLang="zh-CN" sz="2800" b="0">
                <a:solidFill>
                  <a:schemeClr val="hlink"/>
                </a:solidFill>
              </a:rPr>
              <a:t>“</a:t>
            </a:r>
            <a:r>
              <a:rPr lang="zh-CN" altLang="zh-CN" sz="2800" b="0">
                <a:solidFill>
                  <a:schemeClr val="hlink"/>
                </a:solidFill>
                <a:ea typeface="华文中宋" panose="02010600040101010101" pitchFamily="2" charset="-122"/>
              </a:rPr>
              <a:t>悬浮在热和光运动理论上空的</a:t>
            </a:r>
            <a:r>
              <a:rPr lang="zh-CN" altLang="zh-CN" sz="2800" b="0">
                <a:solidFill>
                  <a:schemeClr val="hlink"/>
                </a:solidFill>
              </a:rPr>
              <a:t>19</a:t>
            </a:r>
            <a:r>
              <a:rPr lang="zh-CN" altLang="zh-CN" sz="2800" b="0">
                <a:solidFill>
                  <a:schemeClr val="hlink"/>
                </a:solidFill>
                <a:ea typeface="华文中宋" panose="02010600040101010101" pitchFamily="2" charset="-122"/>
              </a:rPr>
              <a:t>世纪的</a:t>
            </a:r>
            <a:r>
              <a:rPr lang="zh-CN" altLang="en-US" sz="2800" b="0">
                <a:solidFill>
                  <a:srgbClr val="00FF00"/>
                </a:solidFill>
                <a:ea typeface="华文中宋" panose="02010600040101010101" pitchFamily="2" charset="-122"/>
              </a:rPr>
              <a:t>两朵</a:t>
            </a:r>
            <a:r>
              <a:rPr lang="zh-CN" altLang="zh-CN" sz="2800" b="0">
                <a:solidFill>
                  <a:srgbClr val="00FF00"/>
                </a:solidFill>
                <a:ea typeface="华文中宋" panose="02010600040101010101" pitchFamily="2" charset="-122"/>
              </a:rPr>
              <a:t>乌云</a:t>
            </a:r>
            <a:r>
              <a:rPr lang="zh-CN" altLang="zh-CN" sz="2800" b="0">
                <a:solidFill>
                  <a:schemeClr val="hlink"/>
                </a:solidFill>
              </a:rPr>
              <a:t>”</a:t>
            </a:r>
          </a:p>
        </p:txBody>
      </p:sp>
      <p:sp>
        <p:nvSpPr>
          <p:cNvPr id="4110" name="Rectangle 14">
            <a:extLst>
              <a:ext uri="{FF2B5EF4-FFF2-40B4-BE49-F238E27FC236}">
                <a16:creationId xmlns:a16="http://schemas.microsoft.com/office/drawing/2014/main" id="{834D5138-52E7-453E-9FD1-33E3A432B1EA}"/>
              </a:ext>
            </a:extLst>
          </p:cNvPr>
          <p:cNvSpPr>
            <a:spLocks noChangeArrowheads="1"/>
          </p:cNvSpPr>
          <p:nvPr/>
        </p:nvSpPr>
        <p:spPr bwMode="auto">
          <a:xfrm>
            <a:off x="539750" y="5213350"/>
            <a:ext cx="1944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b="0">
                <a:solidFill>
                  <a:schemeClr val="hlink"/>
                </a:solidFill>
                <a:ea typeface="华文中宋" panose="02010600040101010101" pitchFamily="2" charset="-122"/>
              </a:rPr>
              <a:t>第一朵</a:t>
            </a:r>
            <a:endParaRPr lang="en-US" altLang="zh-CN" sz="2800" b="0">
              <a:solidFill>
                <a:schemeClr val="hlink"/>
              </a:solidFill>
              <a:ea typeface="华文中宋" panose="02010600040101010101" pitchFamily="2" charset="-122"/>
            </a:endParaRPr>
          </a:p>
        </p:txBody>
      </p:sp>
      <p:sp>
        <p:nvSpPr>
          <p:cNvPr id="4111" name="Rectangle 15">
            <a:extLst>
              <a:ext uri="{FF2B5EF4-FFF2-40B4-BE49-F238E27FC236}">
                <a16:creationId xmlns:a16="http://schemas.microsoft.com/office/drawing/2014/main" id="{D46962D1-B84B-4536-BAC2-3C610F53F71B}"/>
              </a:ext>
            </a:extLst>
          </p:cNvPr>
          <p:cNvSpPr>
            <a:spLocks noChangeArrowheads="1"/>
          </p:cNvSpPr>
          <p:nvPr/>
        </p:nvSpPr>
        <p:spPr bwMode="auto">
          <a:xfrm>
            <a:off x="539750" y="5768975"/>
            <a:ext cx="1655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b="0">
                <a:solidFill>
                  <a:schemeClr val="hlink"/>
                </a:solidFill>
                <a:ea typeface="华文中宋" panose="02010600040101010101" pitchFamily="2" charset="-122"/>
              </a:rPr>
              <a:t>第二朵</a:t>
            </a:r>
            <a:endParaRPr lang="en-US" altLang="zh-CN" sz="2800" b="0">
              <a:solidFill>
                <a:schemeClr val="hlink"/>
              </a:solidFill>
              <a:ea typeface="华文中宋" panose="02010600040101010101" pitchFamily="2" charset="-122"/>
            </a:endParaRPr>
          </a:p>
        </p:txBody>
      </p:sp>
      <p:sp>
        <p:nvSpPr>
          <p:cNvPr id="4112" name="Rectangle 16">
            <a:extLst>
              <a:ext uri="{FF2B5EF4-FFF2-40B4-BE49-F238E27FC236}">
                <a16:creationId xmlns:a16="http://schemas.microsoft.com/office/drawing/2014/main" id="{8E41D58F-EA35-41F8-B528-22ACE270A729}"/>
              </a:ext>
            </a:extLst>
          </p:cNvPr>
          <p:cNvSpPr>
            <a:spLocks noChangeArrowheads="1"/>
          </p:cNvSpPr>
          <p:nvPr/>
        </p:nvSpPr>
        <p:spPr bwMode="auto">
          <a:xfrm>
            <a:off x="1716088" y="5213350"/>
            <a:ext cx="6499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b="0">
                <a:solidFill>
                  <a:schemeClr val="hlink"/>
                </a:solidFill>
              </a:rPr>
              <a:t>—— </a:t>
            </a:r>
            <a:r>
              <a:rPr lang="zh-CN" altLang="en-US" sz="2800" b="0">
                <a:solidFill>
                  <a:schemeClr val="hlink"/>
                </a:solidFill>
                <a:ea typeface="华文中宋" panose="02010600040101010101" pitchFamily="2" charset="-122"/>
              </a:rPr>
              <a:t>因</a:t>
            </a:r>
            <a:r>
              <a:rPr lang="zh-CN" altLang="en-US" sz="2800" b="0">
                <a:solidFill>
                  <a:schemeClr val="hlink"/>
                </a:solidFill>
              </a:rPr>
              <a:t> Einstein </a:t>
            </a:r>
            <a:r>
              <a:rPr lang="zh-CN" altLang="en-US" sz="2800" b="0">
                <a:solidFill>
                  <a:schemeClr val="hlink"/>
                </a:solidFill>
                <a:ea typeface="华文中宋" panose="02010600040101010101" pitchFamily="2" charset="-122"/>
              </a:rPr>
              <a:t>的相对论而烟消云散</a:t>
            </a:r>
            <a:endParaRPr lang="en-US" altLang="zh-CN" sz="2800" b="0">
              <a:solidFill>
                <a:schemeClr val="hlink"/>
              </a:solidFill>
              <a:ea typeface="华文中宋" panose="02010600040101010101" pitchFamily="2" charset="-122"/>
            </a:endParaRPr>
          </a:p>
        </p:txBody>
      </p:sp>
      <p:sp>
        <p:nvSpPr>
          <p:cNvPr id="4113" name="Rectangle 17">
            <a:extLst>
              <a:ext uri="{FF2B5EF4-FFF2-40B4-BE49-F238E27FC236}">
                <a16:creationId xmlns:a16="http://schemas.microsoft.com/office/drawing/2014/main" id="{E518DE12-1351-424B-9DC7-969603669656}"/>
              </a:ext>
            </a:extLst>
          </p:cNvPr>
          <p:cNvSpPr>
            <a:spLocks noChangeArrowheads="1"/>
          </p:cNvSpPr>
          <p:nvPr/>
        </p:nvSpPr>
        <p:spPr bwMode="auto">
          <a:xfrm>
            <a:off x="1714500" y="5767388"/>
            <a:ext cx="5715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a:r>
              <a:rPr lang="zh-CN" altLang="en-US" sz="2800" b="0">
                <a:solidFill>
                  <a:schemeClr val="hlink"/>
                </a:solidFill>
              </a:rPr>
              <a:t>—— </a:t>
            </a:r>
            <a:r>
              <a:rPr lang="zh-CN" altLang="en-US" sz="2800" b="0">
                <a:solidFill>
                  <a:schemeClr val="hlink"/>
                </a:solidFill>
                <a:ea typeface="华文中宋" panose="02010600040101010101" pitchFamily="2" charset="-122"/>
              </a:rPr>
              <a:t>蕴涵着量子力学的诞生</a:t>
            </a:r>
            <a:endParaRPr lang="en-US" altLang="zh-CN" sz="2800" b="0">
              <a:solidFill>
                <a:schemeClr val="hlink"/>
              </a:solidFill>
              <a:ea typeface="华文中宋" panose="02010600040101010101" pitchFamily="2" charset="-122"/>
            </a:endParaRPr>
          </a:p>
        </p:txBody>
      </p:sp>
      <p:sp>
        <p:nvSpPr>
          <p:cNvPr id="7178" name="灯片编号占位符 1">
            <a:extLst>
              <a:ext uri="{FF2B5EF4-FFF2-40B4-BE49-F238E27FC236}">
                <a16:creationId xmlns:a16="http://schemas.microsoft.com/office/drawing/2014/main" id="{5D5F84B8-7B76-478C-B476-C98E39EB54FC}"/>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C98A68A0-1D83-4DCD-BBF9-E6FB22D15B43}" type="slidenum">
              <a:rPr lang="en-US" altLang="zh-CN" b="0">
                <a:solidFill>
                  <a:srgbClr val="FF00FF"/>
                </a:solidFill>
              </a:rPr>
              <a:pPr eaLnBrk="1" hangingPunct="1"/>
              <a:t>11</a:t>
            </a:fld>
            <a:r>
              <a:rPr lang="en-US" altLang="zh-CN" b="0">
                <a:solidFill>
                  <a:srgbClr val="FF00FF"/>
                </a:solidFill>
              </a:rPr>
              <a:t>/23</a:t>
            </a:r>
          </a:p>
        </p:txBody>
      </p:sp>
      <p:pic>
        <p:nvPicPr>
          <p:cNvPr id="14355" name="Picture 19">
            <a:extLst>
              <a:ext uri="{FF2B5EF4-FFF2-40B4-BE49-F238E27FC236}">
                <a16:creationId xmlns:a16="http://schemas.microsoft.com/office/drawing/2014/main" id="{2EF49B18-128A-4F78-B625-197A0BF72C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1214438"/>
            <a:ext cx="4197350" cy="3000375"/>
          </a:xfrm>
          <a:prstGeom prst="rect">
            <a:avLst/>
          </a:prstGeom>
          <a:noFill/>
          <a:ln w="19050">
            <a:solidFill>
              <a:srgbClr val="00FF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0"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099">
                                            <p:txEl>
                                              <p:pRg st="0" end="0"/>
                                            </p:txEl>
                                          </p:spTgt>
                                        </p:tgtEl>
                                        <p:attrNameLst>
                                          <p:attrName>style.visibility</p:attrName>
                                        </p:attrNameLst>
                                      </p:cBhvr>
                                      <p:to>
                                        <p:strVal val="visible"/>
                                      </p:to>
                                    </p:set>
                                    <p:animEffect transition="in" filter="wipe(left)">
                                      <p:cBhvr>
                                        <p:cTn id="13" dur="500"/>
                                        <p:tgtEl>
                                          <p:spTgt spid="4099">
                                            <p:txEl>
                                              <p:pRg st="0" end="0"/>
                                            </p:txEl>
                                          </p:spTgt>
                                        </p:tgtEl>
                                      </p:cBhvr>
                                    </p:animEffect>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30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ntr" presetSubtype="4" fill="hold" nodeType="clickEffect">
                                  <p:stCondLst>
                                    <p:cond delay="0"/>
                                  </p:stCondLst>
                                  <p:childTnLst>
                                    <p:set>
                                      <p:cBhvr>
                                        <p:cTn id="21" dur="1" fill="hold">
                                          <p:stCondLst>
                                            <p:cond delay="0"/>
                                          </p:stCondLst>
                                        </p:cTn>
                                        <p:tgtEl>
                                          <p:spTgt spid="14355"/>
                                        </p:tgtEl>
                                        <p:attrNameLst>
                                          <p:attrName>style.visibility</p:attrName>
                                        </p:attrNameLst>
                                      </p:cBhvr>
                                      <p:to>
                                        <p:strVal val="visible"/>
                                      </p:to>
                                    </p:set>
                                    <p:animEffect transition="in" filter="wheel(4)">
                                      <p:cBhvr>
                                        <p:cTn id="22" dur="2000"/>
                                        <p:tgtEl>
                                          <p:spTgt spid="143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09"/>
                                        </p:tgtEl>
                                        <p:attrNameLst>
                                          <p:attrName>style.visibility</p:attrName>
                                        </p:attrNameLst>
                                      </p:cBhvr>
                                      <p:to>
                                        <p:strVal val="visible"/>
                                      </p:to>
                                    </p:set>
                                    <p:animEffect transition="in" filter="wipe(left)">
                                      <p:cBhvr>
                                        <p:cTn id="27" dur="500"/>
                                        <p:tgtEl>
                                          <p:spTgt spid="410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110"/>
                                        </p:tgtEl>
                                        <p:attrNameLst>
                                          <p:attrName>style.visibility</p:attrName>
                                        </p:attrNameLst>
                                      </p:cBhvr>
                                      <p:to>
                                        <p:strVal val="visible"/>
                                      </p:to>
                                    </p:set>
                                    <p:animEffect transition="in" filter="wipe(left)">
                                      <p:cBhvr>
                                        <p:cTn id="32" dur="500"/>
                                        <p:tgtEl>
                                          <p:spTgt spid="41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112"/>
                                        </p:tgtEl>
                                        <p:attrNameLst>
                                          <p:attrName>style.visibility</p:attrName>
                                        </p:attrNameLst>
                                      </p:cBhvr>
                                      <p:to>
                                        <p:strVal val="visible"/>
                                      </p:to>
                                    </p:set>
                                    <p:animEffect transition="in" filter="wipe(left)">
                                      <p:cBhvr>
                                        <p:cTn id="37" dur="500"/>
                                        <p:tgtEl>
                                          <p:spTgt spid="41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111"/>
                                        </p:tgtEl>
                                        <p:attrNameLst>
                                          <p:attrName>style.visibility</p:attrName>
                                        </p:attrNameLst>
                                      </p:cBhvr>
                                      <p:to>
                                        <p:strVal val="visible"/>
                                      </p:to>
                                    </p:set>
                                    <p:animEffect transition="in" filter="wipe(left)">
                                      <p:cBhvr>
                                        <p:cTn id="42" dur="500"/>
                                        <p:tgtEl>
                                          <p:spTgt spid="41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113"/>
                                        </p:tgtEl>
                                        <p:attrNameLst>
                                          <p:attrName>style.visibility</p:attrName>
                                        </p:attrNameLst>
                                      </p:cBhvr>
                                      <p:to>
                                        <p:strVal val="visible"/>
                                      </p:to>
                                    </p:set>
                                    <p:animEffect transition="in" filter="wipe(left)">
                                      <p:cBhvr>
                                        <p:cTn id="47" dur="500"/>
                                        <p:tgtEl>
                                          <p:spTgt spid="4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utoUpdateAnimBg="0"/>
      <p:bldP spid="4099" grpId="0" build="p" autoUpdateAnimBg="0" advAuto="0"/>
      <p:bldP spid="4109" grpId="0" autoUpdateAnimBg="0"/>
      <p:bldP spid="4110" grpId="0" autoUpdateAnimBg="0"/>
      <p:bldP spid="4111" grpId="0" autoUpdateAnimBg="0"/>
      <p:bldP spid="4112" grpId="0" autoUpdateAnimBg="0"/>
      <p:bldP spid="411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FF8939E2-EA28-455E-8B86-268DCECA3D59}"/>
              </a:ext>
            </a:extLst>
          </p:cNvPr>
          <p:cNvSpPr txBox="1">
            <a:spLocks noChangeArrowheads="1"/>
          </p:cNvSpPr>
          <p:nvPr/>
        </p:nvSpPr>
        <p:spPr bwMode="auto">
          <a:xfrm>
            <a:off x="468313" y="277813"/>
            <a:ext cx="45354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sz="3200" b="0">
                <a:solidFill>
                  <a:srgbClr val="66FF33"/>
                </a:solidFill>
                <a:ea typeface="楷体_GB2312" pitchFamily="49" charset="-122"/>
                <a:sym typeface="Symbol" panose="05050102010706020507" pitchFamily="18" charset="2"/>
              </a:rPr>
              <a:t>量子力学的诞生过程</a:t>
            </a:r>
            <a:endParaRPr lang="zh-CN" altLang="zh-CN" sz="3200" b="0">
              <a:solidFill>
                <a:srgbClr val="66FF33"/>
              </a:solidFill>
              <a:sym typeface="Symbol" panose="05050102010706020507" pitchFamily="18" charset="2"/>
            </a:endParaRPr>
          </a:p>
        </p:txBody>
      </p:sp>
      <p:sp>
        <p:nvSpPr>
          <p:cNvPr id="5123" name="Rectangle 3">
            <a:extLst>
              <a:ext uri="{FF2B5EF4-FFF2-40B4-BE49-F238E27FC236}">
                <a16:creationId xmlns:a16="http://schemas.microsoft.com/office/drawing/2014/main" id="{82441E57-3B69-44D2-B656-19FC4A651236}"/>
              </a:ext>
            </a:extLst>
          </p:cNvPr>
          <p:cNvSpPr>
            <a:spLocks noChangeArrowheads="1"/>
          </p:cNvSpPr>
          <p:nvPr/>
        </p:nvSpPr>
        <p:spPr bwMode="auto">
          <a:xfrm>
            <a:off x="1331913" y="908050"/>
            <a:ext cx="7127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b="0">
                <a:solidFill>
                  <a:schemeClr val="hlink"/>
                </a:solidFill>
              </a:rPr>
              <a:t>1900</a:t>
            </a:r>
            <a:r>
              <a:rPr lang="zh-CN" altLang="en-US" sz="2800" b="0">
                <a:solidFill>
                  <a:schemeClr val="hlink"/>
                </a:solidFill>
                <a:ea typeface="华文中宋" panose="02010600040101010101" pitchFamily="2" charset="-122"/>
              </a:rPr>
              <a:t>年</a:t>
            </a:r>
            <a:r>
              <a:rPr lang="zh-CN" altLang="en-US" sz="2800" b="0">
                <a:solidFill>
                  <a:schemeClr val="hlink"/>
                </a:solidFill>
              </a:rPr>
              <a:t>，Planck，</a:t>
            </a:r>
            <a:r>
              <a:rPr lang="zh-CN" altLang="en-US" sz="2800" b="0">
                <a:solidFill>
                  <a:schemeClr val="hlink"/>
                </a:solidFill>
                <a:ea typeface="华文中宋" panose="02010600040101010101" pitchFamily="2" charset="-122"/>
              </a:rPr>
              <a:t>黑体辐射，能量子</a:t>
            </a:r>
            <a:endParaRPr lang="en-US" altLang="zh-CN" sz="2800" b="0">
              <a:solidFill>
                <a:schemeClr val="hlink"/>
              </a:solidFill>
              <a:ea typeface="华文中宋" panose="02010600040101010101" pitchFamily="2" charset="-122"/>
            </a:endParaRPr>
          </a:p>
        </p:txBody>
      </p:sp>
      <p:sp>
        <p:nvSpPr>
          <p:cNvPr id="5124" name="Rectangle 4">
            <a:extLst>
              <a:ext uri="{FF2B5EF4-FFF2-40B4-BE49-F238E27FC236}">
                <a16:creationId xmlns:a16="http://schemas.microsoft.com/office/drawing/2014/main" id="{0B331A6A-18B7-42D3-991F-7AEA853B0C15}"/>
              </a:ext>
            </a:extLst>
          </p:cNvPr>
          <p:cNvSpPr>
            <a:spLocks noChangeArrowheads="1"/>
          </p:cNvSpPr>
          <p:nvPr/>
        </p:nvSpPr>
        <p:spPr bwMode="auto">
          <a:xfrm>
            <a:off x="1331913" y="1341438"/>
            <a:ext cx="6985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a:r>
              <a:rPr lang="zh-CN" altLang="en-US" sz="2800" b="0">
                <a:solidFill>
                  <a:schemeClr val="hlink"/>
                </a:solidFill>
              </a:rPr>
              <a:t>1905</a:t>
            </a:r>
            <a:r>
              <a:rPr lang="zh-CN" altLang="en-US" sz="2800" b="0">
                <a:solidFill>
                  <a:schemeClr val="hlink"/>
                </a:solidFill>
                <a:ea typeface="华文中宋" panose="02010600040101010101" pitchFamily="2" charset="-122"/>
              </a:rPr>
              <a:t>年</a:t>
            </a:r>
            <a:r>
              <a:rPr lang="zh-CN" altLang="en-US" sz="2800" b="0">
                <a:solidFill>
                  <a:schemeClr val="hlink"/>
                </a:solidFill>
              </a:rPr>
              <a:t>，Einstein，</a:t>
            </a:r>
            <a:r>
              <a:rPr lang="zh-CN" altLang="en-US" sz="2800" b="0">
                <a:solidFill>
                  <a:schemeClr val="hlink"/>
                </a:solidFill>
                <a:ea typeface="华文中宋" panose="02010600040101010101" pitchFamily="2" charset="-122"/>
              </a:rPr>
              <a:t>光电效应，光量子</a:t>
            </a:r>
            <a:endParaRPr lang="en-US" altLang="zh-CN" sz="2800" b="0">
              <a:solidFill>
                <a:schemeClr val="hlink"/>
              </a:solidFill>
              <a:ea typeface="华文中宋" panose="02010600040101010101" pitchFamily="2" charset="-122"/>
            </a:endParaRPr>
          </a:p>
        </p:txBody>
      </p:sp>
      <p:sp>
        <p:nvSpPr>
          <p:cNvPr id="5125" name="Rectangle 5">
            <a:extLst>
              <a:ext uri="{FF2B5EF4-FFF2-40B4-BE49-F238E27FC236}">
                <a16:creationId xmlns:a16="http://schemas.microsoft.com/office/drawing/2014/main" id="{6DE32443-53A4-4A87-903A-F2177028B821}"/>
              </a:ext>
            </a:extLst>
          </p:cNvPr>
          <p:cNvSpPr>
            <a:spLocks noChangeArrowheads="1"/>
          </p:cNvSpPr>
          <p:nvPr/>
        </p:nvSpPr>
        <p:spPr bwMode="auto">
          <a:xfrm>
            <a:off x="1331913" y="1844675"/>
            <a:ext cx="698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a:r>
              <a:rPr lang="zh-CN" altLang="en-US" sz="2800" b="0">
                <a:solidFill>
                  <a:schemeClr val="hlink"/>
                </a:solidFill>
              </a:rPr>
              <a:t>1913</a:t>
            </a:r>
            <a:r>
              <a:rPr lang="zh-CN" altLang="en-US" sz="2800" b="0">
                <a:solidFill>
                  <a:schemeClr val="hlink"/>
                </a:solidFill>
                <a:ea typeface="华文中宋" panose="02010600040101010101" pitchFamily="2" charset="-122"/>
              </a:rPr>
              <a:t>年</a:t>
            </a:r>
            <a:r>
              <a:rPr lang="zh-CN" altLang="en-US" sz="2800" b="0">
                <a:solidFill>
                  <a:schemeClr val="hlink"/>
                </a:solidFill>
              </a:rPr>
              <a:t>，Bohr，</a:t>
            </a:r>
            <a:r>
              <a:rPr lang="zh-CN" altLang="en-US" sz="2800" b="0">
                <a:solidFill>
                  <a:schemeClr val="hlink"/>
                </a:solidFill>
                <a:ea typeface="华文中宋" panose="02010600040101010101" pitchFamily="2" charset="-122"/>
              </a:rPr>
              <a:t>氢原子光谱，量子化</a:t>
            </a:r>
            <a:endParaRPr lang="en-US" altLang="zh-CN" sz="2800" b="0">
              <a:solidFill>
                <a:schemeClr val="hlink"/>
              </a:solidFill>
              <a:ea typeface="华文中宋" panose="02010600040101010101" pitchFamily="2" charset="-122"/>
            </a:endParaRPr>
          </a:p>
        </p:txBody>
      </p:sp>
      <p:sp>
        <p:nvSpPr>
          <p:cNvPr id="5126" name="Rectangle 6">
            <a:extLst>
              <a:ext uri="{FF2B5EF4-FFF2-40B4-BE49-F238E27FC236}">
                <a16:creationId xmlns:a16="http://schemas.microsoft.com/office/drawing/2014/main" id="{AB9652F6-A422-4B8B-9BF0-2370938E0731}"/>
              </a:ext>
            </a:extLst>
          </p:cNvPr>
          <p:cNvSpPr>
            <a:spLocks noChangeArrowheads="1"/>
          </p:cNvSpPr>
          <p:nvPr/>
        </p:nvSpPr>
        <p:spPr bwMode="auto">
          <a:xfrm>
            <a:off x="1325563" y="3360738"/>
            <a:ext cx="6318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a:r>
              <a:rPr lang="zh-CN" altLang="zh-CN" sz="2800" b="0">
                <a:solidFill>
                  <a:schemeClr val="hlink"/>
                </a:solidFill>
              </a:rPr>
              <a:t>1928</a:t>
            </a:r>
            <a:r>
              <a:rPr lang="zh-CN" altLang="zh-CN" sz="2800" b="0">
                <a:solidFill>
                  <a:schemeClr val="hlink"/>
                </a:solidFill>
                <a:ea typeface="华文中宋" panose="02010600040101010101" pitchFamily="2" charset="-122"/>
              </a:rPr>
              <a:t>年</a:t>
            </a:r>
            <a:r>
              <a:rPr lang="zh-CN" altLang="zh-CN" sz="2800" b="0">
                <a:solidFill>
                  <a:schemeClr val="hlink"/>
                </a:solidFill>
              </a:rPr>
              <a:t>，Dirac，</a:t>
            </a:r>
            <a:r>
              <a:rPr lang="zh-CN" altLang="zh-CN" sz="2800" b="0">
                <a:solidFill>
                  <a:schemeClr val="hlink"/>
                </a:solidFill>
                <a:ea typeface="华文中宋" panose="02010600040101010101" pitchFamily="2" charset="-122"/>
              </a:rPr>
              <a:t>相对论量子力学</a:t>
            </a:r>
          </a:p>
        </p:txBody>
      </p:sp>
      <p:sp>
        <p:nvSpPr>
          <p:cNvPr id="5127" name="Rectangle 7">
            <a:extLst>
              <a:ext uri="{FF2B5EF4-FFF2-40B4-BE49-F238E27FC236}">
                <a16:creationId xmlns:a16="http://schemas.microsoft.com/office/drawing/2014/main" id="{4974D03D-E9EF-4445-9832-51D60CC20ECE}"/>
              </a:ext>
            </a:extLst>
          </p:cNvPr>
          <p:cNvSpPr>
            <a:spLocks noChangeArrowheads="1"/>
          </p:cNvSpPr>
          <p:nvPr/>
        </p:nvSpPr>
        <p:spPr bwMode="auto">
          <a:xfrm>
            <a:off x="1331913" y="2349500"/>
            <a:ext cx="6696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a:r>
              <a:rPr lang="zh-CN" altLang="zh-CN" sz="2800" b="0">
                <a:solidFill>
                  <a:schemeClr val="hlink"/>
                </a:solidFill>
              </a:rPr>
              <a:t>1924</a:t>
            </a:r>
            <a:r>
              <a:rPr lang="zh-CN" altLang="zh-CN" sz="2800" b="0">
                <a:solidFill>
                  <a:schemeClr val="hlink"/>
                </a:solidFill>
                <a:ea typeface="华文中宋" panose="02010600040101010101" pitchFamily="2" charset="-122"/>
              </a:rPr>
              <a:t>年</a:t>
            </a:r>
            <a:r>
              <a:rPr lang="zh-CN" altLang="zh-CN" sz="2800" b="0">
                <a:solidFill>
                  <a:schemeClr val="hlink"/>
                </a:solidFill>
              </a:rPr>
              <a:t>，deBroglie，</a:t>
            </a:r>
            <a:r>
              <a:rPr lang="zh-CN" altLang="zh-CN" sz="2800" b="0">
                <a:solidFill>
                  <a:schemeClr val="hlink"/>
                </a:solidFill>
                <a:ea typeface="华文中宋" panose="02010600040101010101" pitchFamily="2" charset="-122"/>
              </a:rPr>
              <a:t>波粒二象性</a:t>
            </a:r>
          </a:p>
        </p:txBody>
      </p:sp>
      <p:sp>
        <p:nvSpPr>
          <p:cNvPr id="5129" name="Rectangle 9">
            <a:extLst>
              <a:ext uri="{FF2B5EF4-FFF2-40B4-BE49-F238E27FC236}">
                <a16:creationId xmlns:a16="http://schemas.microsoft.com/office/drawing/2014/main" id="{0ED25885-0B6F-4368-AB81-FEAA50B7AB08}"/>
              </a:ext>
            </a:extLst>
          </p:cNvPr>
          <p:cNvSpPr>
            <a:spLocks noChangeArrowheads="1"/>
          </p:cNvSpPr>
          <p:nvPr/>
        </p:nvSpPr>
        <p:spPr bwMode="auto">
          <a:xfrm>
            <a:off x="1317625" y="2857500"/>
            <a:ext cx="6469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a:r>
              <a:rPr lang="zh-CN" altLang="en-US" sz="2800" b="0">
                <a:solidFill>
                  <a:schemeClr val="hlink"/>
                </a:solidFill>
              </a:rPr>
              <a:t>1927</a:t>
            </a:r>
            <a:r>
              <a:rPr lang="zh-CN" altLang="en-US" sz="2800" b="0">
                <a:solidFill>
                  <a:schemeClr val="hlink"/>
                </a:solidFill>
                <a:ea typeface="华文中宋" panose="02010600040101010101" pitchFamily="2" charset="-122"/>
              </a:rPr>
              <a:t>年</a:t>
            </a:r>
            <a:r>
              <a:rPr lang="zh-CN" altLang="en-US" sz="2800" b="0">
                <a:solidFill>
                  <a:schemeClr val="hlink"/>
                </a:solidFill>
              </a:rPr>
              <a:t>，Schr</a:t>
            </a:r>
            <a:r>
              <a:rPr lang="ru-RU" altLang="en-US" sz="2800" b="0">
                <a:solidFill>
                  <a:schemeClr val="hlink"/>
                </a:solidFill>
                <a:cs typeface="Times New Roman" panose="02020603050405020304" pitchFamily="18" charset="0"/>
              </a:rPr>
              <a:t>ӧ</a:t>
            </a:r>
            <a:r>
              <a:rPr lang="zh-CN" altLang="en-US" sz="2800" b="0">
                <a:solidFill>
                  <a:schemeClr val="hlink"/>
                </a:solidFill>
              </a:rPr>
              <a:t>dinger，</a:t>
            </a:r>
            <a:r>
              <a:rPr lang="zh-CN" altLang="en-US" sz="2800" b="0">
                <a:solidFill>
                  <a:schemeClr val="hlink"/>
                </a:solidFill>
                <a:ea typeface="华文中宋" panose="02010600040101010101" pitchFamily="2" charset="-122"/>
              </a:rPr>
              <a:t>波动力学</a:t>
            </a:r>
          </a:p>
        </p:txBody>
      </p:sp>
      <p:sp>
        <p:nvSpPr>
          <p:cNvPr id="5130" name="Rectangle 10">
            <a:extLst>
              <a:ext uri="{FF2B5EF4-FFF2-40B4-BE49-F238E27FC236}">
                <a16:creationId xmlns:a16="http://schemas.microsoft.com/office/drawing/2014/main" id="{BEE779A9-E877-4992-87FA-EF7E404A2005}"/>
              </a:ext>
            </a:extLst>
          </p:cNvPr>
          <p:cNvSpPr>
            <a:spLocks noChangeArrowheads="1"/>
          </p:cNvSpPr>
          <p:nvPr/>
        </p:nvSpPr>
        <p:spPr bwMode="auto">
          <a:xfrm>
            <a:off x="468313" y="3992563"/>
            <a:ext cx="821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a:r>
              <a:rPr lang="zh-CN" altLang="en-US" sz="3200" b="0">
                <a:solidFill>
                  <a:srgbClr val="66FF33"/>
                </a:solidFill>
                <a:ea typeface="楷体_GB2312" pitchFamily="49" charset="-122"/>
              </a:rPr>
              <a:t>从经典物理学到量子力学的三个重大问题</a:t>
            </a:r>
            <a:endParaRPr lang="en-US" altLang="zh-CN" sz="3200" b="0">
              <a:solidFill>
                <a:srgbClr val="66FF33"/>
              </a:solidFill>
              <a:ea typeface="楷体_GB2312" pitchFamily="49" charset="-122"/>
            </a:endParaRPr>
          </a:p>
        </p:txBody>
      </p:sp>
      <p:sp>
        <p:nvSpPr>
          <p:cNvPr id="5131" name="Rectangle 11">
            <a:extLst>
              <a:ext uri="{FF2B5EF4-FFF2-40B4-BE49-F238E27FC236}">
                <a16:creationId xmlns:a16="http://schemas.microsoft.com/office/drawing/2014/main" id="{7C8CC6B2-1EDB-4EFD-B97E-0E02E55F8552}"/>
              </a:ext>
            </a:extLst>
          </p:cNvPr>
          <p:cNvSpPr>
            <a:spLocks noChangeArrowheads="1"/>
          </p:cNvSpPr>
          <p:nvPr/>
        </p:nvSpPr>
        <p:spPr bwMode="auto">
          <a:xfrm>
            <a:off x="1071563" y="4643438"/>
            <a:ext cx="80724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a:r>
              <a:rPr lang="zh-CN" altLang="en-US" sz="2800" b="0">
                <a:solidFill>
                  <a:schemeClr val="hlink"/>
                </a:solidFill>
              </a:rPr>
              <a:t>（1）</a:t>
            </a:r>
            <a:r>
              <a:rPr lang="zh-CN" altLang="en-US" sz="2800" b="0">
                <a:solidFill>
                  <a:schemeClr val="hlink"/>
                </a:solidFill>
                <a:ea typeface="华文中宋" panose="02010600040101010101" pitchFamily="2" charset="-122"/>
              </a:rPr>
              <a:t>黑体辐射问题，即所谓</a:t>
            </a:r>
            <a:r>
              <a:rPr lang="zh-CN" altLang="en-US" sz="2800" b="0">
                <a:solidFill>
                  <a:schemeClr val="hlink"/>
                </a:solidFill>
                <a:latin typeface="华文中宋" panose="02010600040101010101" pitchFamily="2" charset="-122"/>
                <a:ea typeface="华文中宋" panose="02010600040101010101" pitchFamily="2" charset="-122"/>
              </a:rPr>
              <a:t>“</a:t>
            </a:r>
            <a:r>
              <a:rPr lang="zh-CN" altLang="en-US" sz="2800" b="0">
                <a:solidFill>
                  <a:schemeClr val="hlink"/>
                </a:solidFill>
                <a:ea typeface="华文中宋" panose="02010600040101010101" pitchFamily="2" charset="-122"/>
              </a:rPr>
              <a:t>紫外灾难</a:t>
            </a:r>
            <a:r>
              <a:rPr lang="zh-CN" altLang="en-US" sz="2800" b="0">
                <a:solidFill>
                  <a:schemeClr val="hlink"/>
                </a:solidFill>
                <a:latin typeface="华文中宋" panose="02010600040101010101" pitchFamily="2" charset="-122"/>
                <a:ea typeface="华文中宋" panose="02010600040101010101" pitchFamily="2" charset="-122"/>
              </a:rPr>
              <a:t>”</a:t>
            </a:r>
            <a:r>
              <a:rPr lang="zh-CN" altLang="en-US" sz="2800" b="0">
                <a:solidFill>
                  <a:schemeClr val="hlink"/>
                </a:solidFill>
                <a:ea typeface="华文中宋" panose="02010600040101010101" pitchFamily="2" charset="-122"/>
              </a:rPr>
              <a:t>问题</a:t>
            </a:r>
            <a:endParaRPr lang="en-US" altLang="zh-CN" sz="2800" b="0">
              <a:solidFill>
                <a:schemeClr val="hlink"/>
              </a:solidFill>
              <a:ea typeface="华文中宋" panose="02010600040101010101" pitchFamily="2" charset="-122"/>
            </a:endParaRPr>
          </a:p>
        </p:txBody>
      </p:sp>
      <p:sp>
        <p:nvSpPr>
          <p:cNvPr id="5132" name="Rectangle 12">
            <a:extLst>
              <a:ext uri="{FF2B5EF4-FFF2-40B4-BE49-F238E27FC236}">
                <a16:creationId xmlns:a16="http://schemas.microsoft.com/office/drawing/2014/main" id="{93999B24-C481-41AB-98AA-1DD7B6367CC1}"/>
              </a:ext>
            </a:extLst>
          </p:cNvPr>
          <p:cNvSpPr>
            <a:spLocks noChangeArrowheads="1"/>
          </p:cNvSpPr>
          <p:nvPr/>
        </p:nvSpPr>
        <p:spPr bwMode="auto">
          <a:xfrm>
            <a:off x="1042988" y="5162550"/>
            <a:ext cx="7777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a:r>
              <a:rPr lang="zh-CN" altLang="en-US" sz="2800" b="0">
                <a:solidFill>
                  <a:schemeClr val="hlink"/>
                </a:solidFill>
              </a:rPr>
              <a:t>（2）</a:t>
            </a:r>
            <a:r>
              <a:rPr lang="zh-CN" altLang="en-US" sz="2800" b="0">
                <a:solidFill>
                  <a:schemeClr val="hlink"/>
                </a:solidFill>
                <a:ea typeface="华文中宋" panose="02010600040101010101" pitchFamily="2" charset="-122"/>
              </a:rPr>
              <a:t>光电效应和康普顿效应的解释问题</a:t>
            </a:r>
            <a:endParaRPr lang="en-US" altLang="zh-CN" sz="2800" b="0">
              <a:solidFill>
                <a:schemeClr val="hlink"/>
              </a:solidFill>
              <a:ea typeface="华文中宋" panose="02010600040101010101" pitchFamily="2" charset="-122"/>
            </a:endParaRPr>
          </a:p>
        </p:txBody>
      </p:sp>
      <p:sp>
        <p:nvSpPr>
          <p:cNvPr id="5133" name="Rectangle 13">
            <a:extLst>
              <a:ext uri="{FF2B5EF4-FFF2-40B4-BE49-F238E27FC236}">
                <a16:creationId xmlns:a16="http://schemas.microsoft.com/office/drawing/2014/main" id="{8CAD38CF-1908-41D9-890D-C8BC7D755945}"/>
              </a:ext>
            </a:extLst>
          </p:cNvPr>
          <p:cNvSpPr>
            <a:spLocks noChangeArrowheads="1"/>
          </p:cNvSpPr>
          <p:nvPr/>
        </p:nvSpPr>
        <p:spPr bwMode="auto">
          <a:xfrm>
            <a:off x="1042988" y="5651500"/>
            <a:ext cx="7489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a:r>
              <a:rPr lang="zh-CN" altLang="en-US" sz="2800" b="0">
                <a:solidFill>
                  <a:schemeClr val="hlink"/>
                </a:solidFill>
              </a:rPr>
              <a:t>（3）</a:t>
            </a:r>
            <a:r>
              <a:rPr lang="zh-CN" altLang="en-US" sz="2800" b="0">
                <a:solidFill>
                  <a:schemeClr val="hlink"/>
                </a:solidFill>
                <a:ea typeface="华文中宋" panose="02010600040101010101" pitchFamily="2" charset="-122"/>
              </a:rPr>
              <a:t>原子光谱、原子的稳定性和大小问题</a:t>
            </a:r>
            <a:endParaRPr lang="en-US" altLang="zh-CN" sz="2800" b="0">
              <a:solidFill>
                <a:schemeClr val="hlink"/>
              </a:solidFill>
              <a:ea typeface="华文中宋" panose="02010600040101010101" pitchFamily="2" charset="-122"/>
            </a:endParaRPr>
          </a:p>
        </p:txBody>
      </p:sp>
      <p:sp>
        <p:nvSpPr>
          <p:cNvPr id="8205" name="灯片编号占位符 1">
            <a:extLst>
              <a:ext uri="{FF2B5EF4-FFF2-40B4-BE49-F238E27FC236}">
                <a16:creationId xmlns:a16="http://schemas.microsoft.com/office/drawing/2014/main" id="{A5F1C5B0-AA8E-4943-A0BD-E0EED292E2C2}"/>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FFC6224B-408F-490F-B5E9-30C72B315B09}" type="slidenum">
              <a:rPr lang="en-US" altLang="zh-CN" b="0">
                <a:solidFill>
                  <a:srgbClr val="FF00FF"/>
                </a:solidFill>
              </a:rPr>
              <a:pPr eaLnBrk="1" hangingPunct="1"/>
              <a:t>12</a:t>
            </a:fld>
            <a:r>
              <a:rPr lang="en-US" altLang="zh-CN" b="0">
                <a:solidFill>
                  <a:srgbClr val="FF00FF"/>
                </a:solidFill>
              </a:rPr>
              <a:t>/23</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wipe(left)">
                                      <p:cBhvr>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wipe(left)">
                                      <p:cBhvr>
                                        <p:cTn id="12" dur="500"/>
                                        <p:tgtEl>
                                          <p:spTgt spid="5123"/>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124"/>
                                        </p:tgtEl>
                                        <p:attrNameLst>
                                          <p:attrName>style.visibility</p:attrName>
                                        </p:attrNameLst>
                                      </p:cBhvr>
                                      <p:to>
                                        <p:strVal val="visible"/>
                                      </p:to>
                                    </p:set>
                                    <p:animEffect transition="in" filter="wipe(left)">
                                      <p:cBhvr>
                                        <p:cTn id="16" dur="500"/>
                                        <p:tgtEl>
                                          <p:spTgt spid="5124"/>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125">
                                            <p:txEl>
                                              <p:pRg st="0" end="0"/>
                                            </p:txEl>
                                          </p:spTgt>
                                        </p:tgtEl>
                                        <p:attrNameLst>
                                          <p:attrName>style.visibility</p:attrName>
                                        </p:attrNameLst>
                                      </p:cBhvr>
                                      <p:to>
                                        <p:strVal val="visible"/>
                                      </p:to>
                                    </p:set>
                                    <p:animEffect transition="in" filter="wipe(left)">
                                      <p:cBhvr>
                                        <p:cTn id="20" dur="500"/>
                                        <p:tgtEl>
                                          <p:spTgt spid="5125">
                                            <p:txEl>
                                              <p:pRg st="0" end="0"/>
                                            </p:txEl>
                                          </p:spTgt>
                                        </p:tgtEl>
                                      </p:cBhvr>
                                    </p:animEffect>
                                  </p:childTnLst>
                                </p:cTn>
                              </p:par>
                            </p:childTnLst>
                          </p:cTn>
                        </p:par>
                        <p:par>
                          <p:cTn id="21" fill="hold" nodeType="afterGroup">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127"/>
                                        </p:tgtEl>
                                        <p:attrNameLst>
                                          <p:attrName>style.visibility</p:attrName>
                                        </p:attrNameLst>
                                      </p:cBhvr>
                                      <p:to>
                                        <p:strVal val="visible"/>
                                      </p:to>
                                    </p:set>
                                    <p:animEffect transition="in" filter="wipe(left)">
                                      <p:cBhvr>
                                        <p:cTn id="24" dur="500"/>
                                        <p:tgtEl>
                                          <p:spTgt spid="512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mph" presetSubtype="2" fill="hold" nodeType="clickEffect">
                                  <p:stCondLst>
                                    <p:cond delay="0"/>
                                  </p:stCondLst>
                                  <p:childTnLst>
                                    <p:animClr clrSpc="rgb" dir="cw">
                                      <p:cBhvr override="childStyle">
                                        <p:cTn id="28" dur="1000" fill="hold"/>
                                        <p:tgtEl>
                                          <p:spTgt spid="5125">
                                            <p:txEl>
                                              <p:pRg st="0" end="0"/>
                                            </p:txEl>
                                          </p:spTgt>
                                        </p:tgtEl>
                                        <p:attrNameLst>
                                          <p:attrName>style.color</p:attrName>
                                        </p:attrNameLst>
                                      </p:cBhvr>
                                      <p:to>
                                        <a:srgbClr val="FFFF00"/>
                                      </p:to>
                                    </p:animClr>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129"/>
                                        </p:tgtEl>
                                        <p:attrNameLst>
                                          <p:attrName>style.visibility</p:attrName>
                                        </p:attrNameLst>
                                      </p:cBhvr>
                                      <p:to>
                                        <p:strVal val="visible"/>
                                      </p:to>
                                    </p:set>
                                    <p:animEffect transition="in" filter="wipe(left)">
                                      <p:cBhvr>
                                        <p:cTn id="33" dur="500"/>
                                        <p:tgtEl>
                                          <p:spTgt spid="5129"/>
                                        </p:tgtEl>
                                      </p:cBhvr>
                                    </p:animEffect>
                                  </p:childTnLst>
                                </p:cTn>
                              </p:par>
                            </p:childTnLst>
                          </p:cTn>
                        </p:par>
                        <p:par>
                          <p:cTn id="34" fill="hold" nodeType="afterGroup">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5126"/>
                                        </p:tgtEl>
                                        <p:attrNameLst>
                                          <p:attrName>style.visibility</p:attrName>
                                        </p:attrNameLst>
                                      </p:cBhvr>
                                      <p:to>
                                        <p:strVal val="visible"/>
                                      </p:to>
                                    </p:set>
                                    <p:animEffect transition="in" filter="wipe(left)">
                                      <p:cBhvr>
                                        <p:cTn id="37" dur="500"/>
                                        <p:tgtEl>
                                          <p:spTgt spid="512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130"/>
                                        </p:tgtEl>
                                        <p:attrNameLst>
                                          <p:attrName>style.visibility</p:attrName>
                                        </p:attrNameLst>
                                      </p:cBhvr>
                                      <p:to>
                                        <p:strVal val="visible"/>
                                      </p:to>
                                    </p:set>
                                    <p:animEffect transition="in" filter="wipe(left)">
                                      <p:cBhvr>
                                        <p:cTn id="42" dur="500"/>
                                        <p:tgtEl>
                                          <p:spTgt spid="513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131"/>
                                        </p:tgtEl>
                                        <p:attrNameLst>
                                          <p:attrName>style.visibility</p:attrName>
                                        </p:attrNameLst>
                                      </p:cBhvr>
                                      <p:to>
                                        <p:strVal val="visible"/>
                                      </p:to>
                                    </p:set>
                                    <p:animEffect transition="in" filter="wipe(left)">
                                      <p:cBhvr>
                                        <p:cTn id="47" dur="500"/>
                                        <p:tgtEl>
                                          <p:spTgt spid="513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132"/>
                                        </p:tgtEl>
                                        <p:attrNameLst>
                                          <p:attrName>style.visibility</p:attrName>
                                        </p:attrNameLst>
                                      </p:cBhvr>
                                      <p:to>
                                        <p:strVal val="visible"/>
                                      </p:to>
                                    </p:set>
                                    <p:animEffect transition="in" filter="wipe(left)">
                                      <p:cBhvr>
                                        <p:cTn id="52" dur="500"/>
                                        <p:tgtEl>
                                          <p:spTgt spid="513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133"/>
                                        </p:tgtEl>
                                        <p:attrNameLst>
                                          <p:attrName>style.visibility</p:attrName>
                                        </p:attrNameLst>
                                      </p:cBhvr>
                                      <p:to>
                                        <p:strVal val="visible"/>
                                      </p:to>
                                    </p:set>
                                    <p:animEffect transition="in" filter="wipe(left)">
                                      <p:cBhvr>
                                        <p:cTn id="57" dur="500"/>
                                        <p:tgtEl>
                                          <p:spTgt spid="5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autoUpdateAnimBg="0" advAuto="0"/>
      <p:bldP spid="5123" grpId="0" autoUpdateAnimBg="0"/>
      <p:bldP spid="5124" grpId="0" autoUpdateAnimBg="0"/>
      <p:bldP spid="5125" grpId="0" build="allAtOnce" autoUpdateAnimBg="0"/>
      <p:bldP spid="5126" grpId="0" autoUpdateAnimBg="0"/>
      <p:bldP spid="5127" grpId="0" autoUpdateAnimBg="0"/>
      <p:bldP spid="5129" grpId="0" autoUpdateAnimBg="0"/>
      <p:bldP spid="5130" grpId="0" autoUpdateAnimBg="0"/>
      <p:bldP spid="5131" grpId="0" autoUpdateAnimBg="0"/>
      <p:bldP spid="5132" grpId="0" autoUpdateAnimBg="0"/>
      <p:bldP spid="513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F734289-9028-4DAB-80A4-02FB3F8C8F0B}"/>
              </a:ext>
            </a:extLst>
          </p:cNvPr>
          <p:cNvSpPr>
            <a:spLocks noChangeArrowheads="1"/>
          </p:cNvSpPr>
          <p:nvPr/>
        </p:nvSpPr>
        <p:spPr bwMode="auto">
          <a:xfrm>
            <a:off x="554038" y="285750"/>
            <a:ext cx="23034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a:r>
              <a:rPr lang="zh-CN" altLang="en-US" sz="3200" b="0">
                <a:solidFill>
                  <a:srgbClr val="66FF33"/>
                </a:solidFill>
                <a:ea typeface="楷体_GB2312" pitchFamily="49" charset="-122"/>
              </a:rPr>
              <a:t>本章内容</a:t>
            </a:r>
            <a:endParaRPr lang="en-US" altLang="zh-CN" sz="3200" b="0">
              <a:solidFill>
                <a:srgbClr val="66FF33"/>
              </a:solidFill>
              <a:ea typeface="楷体_GB2312" pitchFamily="49" charset="-122"/>
            </a:endParaRPr>
          </a:p>
        </p:txBody>
      </p:sp>
      <p:sp>
        <p:nvSpPr>
          <p:cNvPr id="9219" name="Rectangle 3">
            <a:extLst>
              <a:ext uri="{FF2B5EF4-FFF2-40B4-BE49-F238E27FC236}">
                <a16:creationId xmlns:a16="http://schemas.microsoft.com/office/drawing/2014/main" id="{8331CDAE-1351-45E3-819B-9C1E7964E742}"/>
              </a:ext>
            </a:extLst>
          </p:cNvPr>
          <p:cNvSpPr>
            <a:spLocks noChangeArrowheads="1"/>
          </p:cNvSpPr>
          <p:nvPr/>
        </p:nvSpPr>
        <p:spPr bwMode="auto">
          <a:xfrm>
            <a:off x="1331913" y="879475"/>
            <a:ext cx="67675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a:r>
              <a:rPr lang="zh-CN" altLang="en-US" sz="2800" b="0">
                <a:solidFill>
                  <a:schemeClr val="hlink"/>
                </a:solidFill>
                <a:ea typeface="华文中宋" panose="02010600040101010101" pitchFamily="2" charset="-122"/>
              </a:rPr>
              <a:t>从经典力学到量子力学的过渡</a:t>
            </a:r>
            <a:endParaRPr lang="en-US" altLang="zh-CN" sz="2800" b="0">
              <a:solidFill>
                <a:schemeClr val="hlink"/>
              </a:solidFill>
              <a:ea typeface="华文中宋" panose="02010600040101010101" pitchFamily="2" charset="-122"/>
            </a:endParaRPr>
          </a:p>
        </p:txBody>
      </p:sp>
      <p:sp>
        <p:nvSpPr>
          <p:cNvPr id="9220" name="Rectangle 4">
            <a:extLst>
              <a:ext uri="{FF2B5EF4-FFF2-40B4-BE49-F238E27FC236}">
                <a16:creationId xmlns:a16="http://schemas.microsoft.com/office/drawing/2014/main" id="{210C898B-5063-432B-869E-4E69501062F1}"/>
              </a:ext>
            </a:extLst>
          </p:cNvPr>
          <p:cNvSpPr>
            <a:spLocks noChangeArrowheads="1"/>
          </p:cNvSpPr>
          <p:nvPr/>
        </p:nvSpPr>
        <p:spPr bwMode="auto">
          <a:xfrm>
            <a:off x="1331913" y="1428750"/>
            <a:ext cx="3668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a:r>
              <a:rPr lang="zh-CN" altLang="en-US" sz="2800" b="0">
                <a:solidFill>
                  <a:schemeClr val="hlink"/>
                </a:solidFill>
                <a:ea typeface="华文中宋" panose="02010600040101010101" pitchFamily="2" charset="-122"/>
              </a:rPr>
              <a:t>量子力学基础</a:t>
            </a:r>
            <a:endParaRPr lang="en-US" altLang="zh-CN" sz="2800" b="0">
              <a:solidFill>
                <a:schemeClr val="hlink"/>
              </a:solidFill>
              <a:ea typeface="华文中宋" panose="02010600040101010101" pitchFamily="2" charset="-122"/>
            </a:endParaRPr>
          </a:p>
        </p:txBody>
      </p:sp>
      <p:sp>
        <p:nvSpPr>
          <p:cNvPr id="9221" name="Rectangle 5">
            <a:extLst>
              <a:ext uri="{FF2B5EF4-FFF2-40B4-BE49-F238E27FC236}">
                <a16:creationId xmlns:a16="http://schemas.microsoft.com/office/drawing/2014/main" id="{D9003243-BC12-4D36-8463-CE71F9EB2EC5}"/>
              </a:ext>
            </a:extLst>
          </p:cNvPr>
          <p:cNvSpPr>
            <a:spLocks noChangeArrowheads="1"/>
          </p:cNvSpPr>
          <p:nvPr/>
        </p:nvSpPr>
        <p:spPr bwMode="auto">
          <a:xfrm>
            <a:off x="554038" y="1928813"/>
            <a:ext cx="23034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a:r>
              <a:rPr lang="zh-CN" altLang="zh-CN" sz="3200" b="0">
                <a:solidFill>
                  <a:srgbClr val="66FF33"/>
                </a:solidFill>
                <a:ea typeface="楷体_GB2312" pitchFamily="49" charset="-122"/>
              </a:rPr>
              <a:t>研究对象</a:t>
            </a:r>
          </a:p>
        </p:txBody>
      </p:sp>
      <p:sp>
        <p:nvSpPr>
          <p:cNvPr id="9222" name="Rectangle 6">
            <a:extLst>
              <a:ext uri="{FF2B5EF4-FFF2-40B4-BE49-F238E27FC236}">
                <a16:creationId xmlns:a16="http://schemas.microsoft.com/office/drawing/2014/main" id="{A007EA76-B85A-408E-8429-54D42683B4B6}"/>
              </a:ext>
            </a:extLst>
          </p:cNvPr>
          <p:cNvSpPr>
            <a:spLocks noChangeArrowheads="1"/>
          </p:cNvSpPr>
          <p:nvPr/>
        </p:nvSpPr>
        <p:spPr bwMode="auto">
          <a:xfrm>
            <a:off x="1331913" y="2481263"/>
            <a:ext cx="52117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lang="zh-CN" altLang="zh-CN" sz="2800" b="0">
                <a:solidFill>
                  <a:schemeClr val="hlink"/>
                </a:solidFill>
                <a:ea typeface="华文中宋" panose="02010600040101010101" pitchFamily="2" charset="-122"/>
              </a:rPr>
              <a:t>微观</a:t>
            </a:r>
            <a:r>
              <a:rPr lang="zh-CN" altLang="en-US" sz="2800" b="0">
                <a:solidFill>
                  <a:schemeClr val="hlink"/>
                </a:solidFill>
                <a:ea typeface="华文中宋" panose="02010600040101010101" pitchFamily="2" charset="-122"/>
              </a:rPr>
              <a:t>粒子</a:t>
            </a:r>
            <a:r>
              <a:rPr lang="zh-CN" altLang="zh-CN" sz="2800" b="0">
                <a:solidFill>
                  <a:schemeClr val="hlink"/>
                </a:solidFill>
                <a:ea typeface="华文中宋" panose="02010600040101010101" pitchFamily="2" charset="-122"/>
              </a:rPr>
              <a:t>：线度小，活动范围小</a:t>
            </a:r>
          </a:p>
        </p:txBody>
      </p:sp>
      <p:graphicFrame>
        <p:nvGraphicFramePr>
          <p:cNvPr id="9223" name="Object 7">
            <a:extLst>
              <a:ext uri="{FF2B5EF4-FFF2-40B4-BE49-F238E27FC236}">
                <a16:creationId xmlns:a16="http://schemas.microsoft.com/office/drawing/2014/main" id="{A2EF5845-59A5-430B-AF9A-B91378BC4E26}"/>
              </a:ext>
            </a:extLst>
          </p:cNvPr>
          <p:cNvGraphicFramePr>
            <a:graphicFrameLocks noChangeAspect="1"/>
          </p:cNvGraphicFramePr>
          <p:nvPr/>
        </p:nvGraphicFramePr>
        <p:xfrm>
          <a:off x="6429375" y="2473325"/>
          <a:ext cx="647700" cy="517525"/>
        </p:xfrm>
        <a:graphic>
          <a:graphicData uri="http://schemas.openxmlformats.org/presentationml/2006/ole">
            <mc:AlternateContent xmlns:mc="http://schemas.openxmlformats.org/markup-compatibility/2006">
              <mc:Choice xmlns:v="urn:schemas-microsoft-com:vml" Requires="v">
                <p:oleObj spid="_x0000_s455692" r:id="rId3" imgW="247714" imgH="171450" progId="Equation.3">
                  <p:embed/>
                </p:oleObj>
              </mc:Choice>
              <mc:Fallback>
                <p:oleObj r:id="rId3" imgW="247714" imgH="171450" progId="Equation.3">
                  <p:embed/>
                  <p:pic>
                    <p:nvPicPr>
                      <p:cNvPr id="9223" name="Object 7">
                        <a:extLst>
                          <a:ext uri="{FF2B5EF4-FFF2-40B4-BE49-F238E27FC236}">
                            <a16:creationId xmlns:a16="http://schemas.microsoft.com/office/drawing/2014/main" id="{A2EF5845-59A5-430B-AF9A-B91378BC4E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5" y="2473325"/>
                        <a:ext cx="647700" cy="5175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4" name="Text Box 8">
            <a:extLst>
              <a:ext uri="{FF2B5EF4-FFF2-40B4-BE49-F238E27FC236}">
                <a16:creationId xmlns:a16="http://schemas.microsoft.com/office/drawing/2014/main" id="{51C2E846-6956-4DF2-AC35-A2CA80A5C94C}"/>
              </a:ext>
            </a:extLst>
          </p:cNvPr>
          <p:cNvSpPr txBox="1">
            <a:spLocks noChangeArrowheads="1"/>
          </p:cNvSpPr>
          <p:nvPr/>
        </p:nvSpPr>
        <p:spPr bwMode="auto">
          <a:xfrm>
            <a:off x="7000875" y="2473325"/>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zh-CN" sz="2800" b="0">
                <a:solidFill>
                  <a:schemeClr val="hlink"/>
                </a:solidFill>
                <a:latin typeface="华文中宋" panose="02010600040101010101" pitchFamily="2" charset="-122"/>
                <a:ea typeface="华文中宋" panose="02010600040101010101" pitchFamily="2" charset="-122"/>
              </a:rPr>
              <a:t>米</a:t>
            </a:r>
          </a:p>
        </p:txBody>
      </p:sp>
      <p:sp>
        <p:nvSpPr>
          <p:cNvPr id="9225" name="Text Box 9">
            <a:extLst>
              <a:ext uri="{FF2B5EF4-FFF2-40B4-BE49-F238E27FC236}">
                <a16:creationId xmlns:a16="http://schemas.microsoft.com/office/drawing/2014/main" id="{D86FE3D4-5DAA-4D2B-A068-05A2AE1851F1}"/>
              </a:ext>
            </a:extLst>
          </p:cNvPr>
          <p:cNvSpPr txBox="1">
            <a:spLocks noChangeArrowheads="1"/>
          </p:cNvSpPr>
          <p:nvPr/>
        </p:nvSpPr>
        <p:spPr bwMode="auto">
          <a:xfrm>
            <a:off x="541338" y="3135313"/>
            <a:ext cx="50403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sz="3200" b="0">
                <a:solidFill>
                  <a:srgbClr val="66FF33"/>
                </a:solidFill>
                <a:ea typeface="楷体_GB2312" pitchFamily="49" charset="-122"/>
              </a:rPr>
              <a:t>学习目的</a:t>
            </a:r>
          </a:p>
        </p:txBody>
      </p:sp>
      <p:sp>
        <p:nvSpPr>
          <p:cNvPr id="9226" name="Rectangle 10">
            <a:extLst>
              <a:ext uri="{FF2B5EF4-FFF2-40B4-BE49-F238E27FC236}">
                <a16:creationId xmlns:a16="http://schemas.microsoft.com/office/drawing/2014/main" id="{1D11501C-801B-4DB2-9034-B780E1FE6ADC}"/>
              </a:ext>
            </a:extLst>
          </p:cNvPr>
          <p:cNvSpPr>
            <a:spLocks noChangeArrowheads="1"/>
          </p:cNvSpPr>
          <p:nvPr/>
        </p:nvSpPr>
        <p:spPr bwMode="auto">
          <a:xfrm>
            <a:off x="928688" y="3760788"/>
            <a:ext cx="734377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a:buFont typeface="Arial" panose="020B0604020202020204" pitchFamily="34" charset="0"/>
              <a:buAutoNum type="arabicPeriod"/>
            </a:pPr>
            <a:r>
              <a:rPr lang="zh-CN" altLang="zh-CN" b="0">
                <a:solidFill>
                  <a:schemeClr val="hlink"/>
                </a:solidFill>
                <a:ea typeface="华文中宋" panose="02010600040101010101" pitchFamily="2" charset="-122"/>
                <a:sym typeface="Symbol" panose="05050102010706020507" pitchFamily="18" charset="2"/>
              </a:rPr>
              <a:t>思考问题的方法；重要的是思想而不是知识，思想重于知识</a:t>
            </a:r>
          </a:p>
          <a:p>
            <a:pPr algn="just">
              <a:buFont typeface="Arial" panose="020B0604020202020204" pitchFamily="34" charset="0"/>
              <a:buAutoNum type="arabicPeriod"/>
            </a:pPr>
            <a:r>
              <a:rPr lang="zh-CN" altLang="zh-CN" b="0">
                <a:solidFill>
                  <a:schemeClr val="hlink"/>
                </a:solidFill>
                <a:ea typeface="华文中宋" panose="02010600040101010101" pitchFamily="2" charset="-122"/>
                <a:sym typeface="Symbol" panose="05050102010706020507" pitchFamily="18" charset="2"/>
              </a:rPr>
              <a:t>了解一些典型的量子力学现象</a:t>
            </a:r>
          </a:p>
          <a:p>
            <a:pPr algn="just">
              <a:buFont typeface="Arial" panose="020B0604020202020204" pitchFamily="34" charset="0"/>
              <a:buAutoNum type="arabicPeriod"/>
            </a:pPr>
            <a:r>
              <a:rPr lang="zh-CN" altLang="zh-CN" b="0">
                <a:solidFill>
                  <a:schemeClr val="hlink"/>
                </a:solidFill>
                <a:ea typeface="华文中宋" panose="02010600040101010101" pitchFamily="2" charset="-122"/>
                <a:sym typeface="Symbol" panose="05050102010706020507" pitchFamily="18" charset="2"/>
              </a:rPr>
              <a:t>有一个完整的处理量子力学问题的基本理论框架，具有一个合理开放的物理知识背景和知识结构</a:t>
            </a:r>
          </a:p>
          <a:p>
            <a:pPr algn="just">
              <a:buFont typeface="Arial" panose="020B0604020202020204" pitchFamily="34" charset="0"/>
              <a:buAutoNum type="arabicPeriod"/>
            </a:pPr>
            <a:r>
              <a:rPr lang="zh-CN" altLang="zh-CN" b="0">
                <a:solidFill>
                  <a:schemeClr val="hlink"/>
                </a:solidFill>
                <a:ea typeface="华文中宋" panose="02010600040101010101" pitchFamily="2" charset="-122"/>
                <a:sym typeface="Symbol" panose="05050102010706020507" pitchFamily="18" charset="2"/>
              </a:rPr>
              <a:t>具有科学世界观，以此为基础，去接受、理解当代科技新概念、新技术和最新的文献资料</a:t>
            </a:r>
          </a:p>
        </p:txBody>
      </p:sp>
      <p:sp>
        <p:nvSpPr>
          <p:cNvPr id="12299" name="灯片编号占位符 1">
            <a:extLst>
              <a:ext uri="{FF2B5EF4-FFF2-40B4-BE49-F238E27FC236}">
                <a16:creationId xmlns:a16="http://schemas.microsoft.com/office/drawing/2014/main" id="{FC364A3A-F655-4BF0-BE9E-9FC3651057EE}"/>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87919ABC-4A48-4AD5-AF9F-FCAB7C735245}" type="slidenum">
              <a:rPr lang="en-US" altLang="zh-CN" b="0">
                <a:solidFill>
                  <a:srgbClr val="FF00FF"/>
                </a:solidFill>
              </a:rPr>
              <a:pPr eaLnBrk="1" hangingPunct="1"/>
              <a:t>13</a:t>
            </a:fld>
            <a:r>
              <a:rPr lang="en-US" altLang="zh-CN" b="0">
                <a:solidFill>
                  <a:srgbClr val="FF00FF"/>
                </a:solidFill>
              </a:rPr>
              <a:t>/23</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left)">
                                      <p:cBhvr>
                                        <p:cTn id="7" dur="500"/>
                                        <p:tgtEl>
                                          <p:spTgt spid="921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219"/>
                                        </p:tgtEl>
                                        <p:attrNameLst>
                                          <p:attrName>style.visibility</p:attrName>
                                        </p:attrNameLst>
                                      </p:cBhvr>
                                      <p:to>
                                        <p:strVal val="visible"/>
                                      </p:to>
                                    </p:set>
                                    <p:animEffect transition="in" filter="wipe(left)">
                                      <p:cBhvr>
                                        <p:cTn id="11" dur="500"/>
                                        <p:tgtEl>
                                          <p:spTgt spid="9219"/>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220"/>
                                        </p:tgtEl>
                                        <p:attrNameLst>
                                          <p:attrName>style.visibility</p:attrName>
                                        </p:attrNameLst>
                                      </p:cBhvr>
                                      <p:to>
                                        <p:strVal val="visible"/>
                                      </p:to>
                                    </p:set>
                                    <p:animEffect transition="in" filter="wipe(left)">
                                      <p:cBhvr>
                                        <p:cTn id="15" dur="500"/>
                                        <p:tgtEl>
                                          <p:spTgt spid="922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221"/>
                                        </p:tgtEl>
                                        <p:attrNameLst>
                                          <p:attrName>style.visibility</p:attrName>
                                        </p:attrNameLst>
                                      </p:cBhvr>
                                      <p:to>
                                        <p:strVal val="visible"/>
                                      </p:to>
                                    </p:set>
                                    <p:animEffect transition="in" filter="wipe(left)">
                                      <p:cBhvr>
                                        <p:cTn id="20" dur="500"/>
                                        <p:tgtEl>
                                          <p:spTgt spid="9221"/>
                                        </p:tgtEl>
                                      </p:cBhvr>
                                    </p:animEffect>
                                  </p:childTnLst>
                                </p:cTn>
                              </p:par>
                            </p:childTnLst>
                          </p:cTn>
                        </p:par>
                        <p:par>
                          <p:cTn id="21" fill="hold" nodeType="afterGroup">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9222"/>
                                        </p:tgtEl>
                                        <p:attrNameLst>
                                          <p:attrName>style.visibility</p:attrName>
                                        </p:attrNameLst>
                                      </p:cBhvr>
                                      <p:to>
                                        <p:strVal val="visible"/>
                                      </p:to>
                                    </p:set>
                                    <p:animEffect transition="in" filter="wipe(down)">
                                      <p:cBhvr>
                                        <p:cTn id="24" dur="500"/>
                                        <p:tgtEl>
                                          <p:spTgt spid="9222"/>
                                        </p:tgtEl>
                                      </p:cBhvr>
                                    </p:animEffect>
                                  </p:childTnLst>
                                </p:cTn>
                              </p:par>
                              <p:par>
                                <p:cTn id="25" presetID="22" presetClass="entr" presetSubtype="4" fill="hold" nodeType="withEffect">
                                  <p:stCondLst>
                                    <p:cond delay="0"/>
                                  </p:stCondLst>
                                  <p:childTnLst>
                                    <p:set>
                                      <p:cBhvr>
                                        <p:cTn id="26" dur="1" fill="hold">
                                          <p:stCondLst>
                                            <p:cond delay="0"/>
                                          </p:stCondLst>
                                        </p:cTn>
                                        <p:tgtEl>
                                          <p:spTgt spid="9223"/>
                                        </p:tgtEl>
                                        <p:attrNameLst>
                                          <p:attrName>style.visibility</p:attrName>
                                        </p:attrNameLst>
                                      </p:cBhvr>
                                      <p:to>
                                        <p:strVal val="visible"/>
                                      </p:to>
                                    </p:set>
                                    <p:animEffect transition="in" filter="wipe(down)">
                                      <p:cBhvr>
                                        <p:cTn id="27" dur="500"/>
                                        <p:tgtEl>
                                          <p:spTgt spid="9223"/>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9224"/>
                                        </p:tgtEl>
                                        <p:attrNameLst>
                                          <p:attrName>style.visibility</p:attrName>
                                        </p:attrNameLst>
                                      </p:cBhvr>
                                      <p:to>
                                        <p:strVal val="visible"/>
                                      </p:to>
                                    </p:set>
                                    <p:animEffect transition="in" filter="wipe(down)">
                                      <p:cBhvr>
                                        <p:cTn id="30" dur="500"/>
                                        <p:tgtEl>
                                          <p:spTgt spid="922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9225">
                                            <p:txEl>
                                              <p:pRg st="0" end="0"/>
                                            </p:txEl>
                                          </p:spTgt>
                                        </p:tgtEl>
                                        <p:attrNameLst>
                                          <p:attrName>style.visibility</p:attrName>
                                        </p:attrNameLst>
                                      </p:cBhvr>
                                      <p:to>
                                        <p:strVal val="visible"/>
                                      </p:to>
                                    </p:set>
                                    <p:animEffect transition="in" filter="wipe(left)">
                                      <p:cBhvr>
                                        <p:cTn id="35" dur="500"/>
                                        <p:tgtEl>
                                          <p:spTgt spid="9225">
                                            <p:txEl>
                                              <p:pRg st="0" end="0"/>
                                            </p:txEl>
                                          </p:spTgt>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9226"/>
                                        </p:tgtEl>
                                        <p:attrNameLst>
                                          <p:attrName>style.visibility</p:attrName>
                                        </p:attrNameLst>
                                      </p:cBhvr>
                                      <p:to>
                                        <p:strVal val="visible"/>
                                      </p:to>
                                    </p:set>
                                    <p:animEffect transition="in" filter="wipe(left)">
                                      <p:cBhvr>
                                        <p:cTn id="39" dur="500"/>
                                        <p:tgtEl>
                                          <p:spTgt spid="9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P spid="9219" grpId="0" autoUpdateAnimBg="0"/>
      <p:bldP spid="9220" grpId="0" autoUpdateAnimBg="0"/>
      <p:bldP spid="9221" grpId="0" autoUpdateAnimBg="0"/>
      <p:bldP spid="9222" grpId="0" autoUpdateAnimBg="0"/>
      <p:bldP spid="9224" grpId="0" autoUpdateAnimBg="0"/>
      <p:bldP spid="9225" grpId="0" build="p" autoUpdateAnimBg="0"/>
      <p:bldP spid="922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FBAB2D1B-BBDD-4FFF-A905-DAD78DAD7FD2}"/>
              </a:ext>
            </a:extLst>
          </p:cNvPr>
          <p:cNvSpPr txBox="1">
            <a:spLocks noChangeArrowheads="1"/>
          </p:cNvSpPr>
          <p:nvPr/>
        </p:nvSpPr>
        <p:spPr bwMode="auto">
          <a:xfrm>
            <a:off x="500063" y="1785938"/>
            <a:ext cx="8142287"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ts val="3400"/>
              </a:lnSpc>
            </a:pPr>
            <a:r>
              <a:rPr lang="zh-CN" altLang="zh-CN" b="0" dirty="0">
                <a:solidFill>
                  <a:srgbClr val="66FFFF"/>
                </a:solidFill>
                <a:ea typeface="华文中宋" panose="02010600040101010101" pitchFamily="2" charset="-122"/>
              </a:rPr>
              <a:t>热辐射</a:t>
            </a:r>
            <a:r>
              <a:rPr lang="zh-CN" altLang="zh-CN" b="0" dirty="0">
                <a:solidFill>
                  <a:schemeClr val="hlink"/>
                </a:solidFill>
                <a:ea typeface="华文中宋" panose="02010600040101010101" pitchFamily="2" charset="-122"/>
              </a:rPr>
              <a:t>：任何温度下，宏观物体都要向外辐射电磁波</a:t>
            </a:r>
            <a:r>
              <a:rPr lang="zh-CN" altLang="en-US" b="0" dirty="0">
                <a:solidFill>
                  <a:schemeClr val="hlink"/>
                </a:solidFill>
                <a:ea typeface="华文中宋" panose="02010600040101010101" pitchFamily="2" charset="-122"/>
              </a:rPr>
              <a:t>；</a:t>
            </a:r>
            <a:r>
              <a:rPr lang="zh-CN" altLang="zh-CN" b="0" dirty="0">
                <a:solidFill>
                  <a:schemeClr val="hlink"/>
                </a:solidFill>
                <a:ea typeface="华文中宋" panose="02010600040101010101" pitchFamily="2" charset="-122"/>
              </a:rPr>
              <a:t>电磁波能量的多少，以及电磁波按波长的分布都与</a:t>
            </a:r>
            <a:r>
              <a:rPr lang="zh-CN" altLang="zh-CN" b="0" dirty="0">
                <a:solidFill>
                  <a:srgbClr val="FFFF00"/>
                </a:solidFill>
                <a:ea typeface="华文中宋" panose="02010600040101010101" pitchFamily="2" charset="-122"/>
              </a:rPr>
              <a:t>温度</a:t>
            </a:r>
            <a:r>
              <a:rPr lang="zh-CN" altLang="zh-CN" b="0" dirty="0">
                <a:solidFill>
                  <a:schemeClr val="hlink"/>
                </a:solidFill>
                <a:ea typeface="华文中宋" panose="02010600040101010101" pitchFamily="2" charset="-122"/>
              </a:rPr>
              <a:t>有关</a:t>
            </a:r>
            <a:r>
              <a:rPr lang="zh-CN" altLang="en-US" b="0" dirty="0">
                <a:solidFill>
                  <a:schemeClr val="hlink"/>
                </a:solidFill>
                <a:ea typeface="华文中宋" panose="02010600040101010101" pitchFamily="2" charset="-122"/>
              </a:rPr>
              <a:t>。</a:t>
            </a:r>
            <a:r>
              <a:rPr lang="zh-CN" altLang="zh-CN" b="0" dirty="0">
                <a:solidFill>
                  <a:schemeClr val="hlink"/>
                </a:solidFill>
                <a:ea typeface="华文中宋" panose="02010600040101010101" pitchFamily="2" charset="-122"/>
              </a:rPr>
              <a:t>这种</a:t>
            </a:r>
            <a:r>
              <a:rPr lang="zh-CN" altLang="zh-CN" b="0" dirty="0">
                <a:solidFill>
                  <a:srgbClr val="FFFF00"/>
                </a:solidFill>
                <a:ea typeface="华文中宋" panose="02010600040101010101" pitchFamily="2" charset="-122"/>
              </a:rPr>
              <a:t>由物体温度决定的电磁辐射</a:t>
            </a:r>
            <a:r>
              <a:rPr lang="zh-CN" altLang="zh-CN" b="0" dirty="0">
                <a:solidFill>
                  <a:schemeClr val="hlink"/>
                </a:solidFill>
                <a:ea typeface="华文中宋" panose="02010600040101010101" pitchFamily="2" charset="-122"/>
              </a:rPr>
              <a:t>称为</a:t>
            </a:r>
            <a:r>
              <a:rPr lang="zh-CN" altLang="zh-CN" b="0" dirty="0">
                <a:solidFill>
                  <a:srgbClr val="FFFF00"/>
                </a:solidFill>
                <a:ea typeface="华文中宋" panose="02010600040101010101" pitchFamily="2" charset="-122"/>
              </a:rPr>
              <a:t>热辐射</a:t>
            </a:r>
            <a:r>
              <a:rPr lang="zh-CN" altLang="zh-CN" b="0" dirty="0">
                <a:solidFill>
                  <a:schemeClr val="hlink"/>
                </a:solidFill>
                <a:ea typeface="华文中宋" panose="02010600040101010101" pitchFamily="2" charset="-122"/>
              </a:rPr>
              <a:t>。</a:t>
            </a:r>
          </a:p>
        </p:txBody>
      </p:sp>
      <p:sp>
        <p:nvSpPr>
          <p:cNvPr id="10243" name="Text Box 3">
            <a:extLst>
              <a:ext uri="{FF2B5EF4-FFF2-40B4-BE49-F238E27FC236}">
                <a16:creationId xmlns:a16="http://schemas.microsoft.com/office/drawing/2014/main" id="{0BF64C57-A2CE-4867-81C9-E9CAF3853615}"/>
              </a:ext>
            </a:extLst>
          </p:cNvPr>
          <p:cNvSpPr txBox="1">
            <a:spLocks noChangeArrowheads="1"/>
          </p:cNvSpPr>
          <p:nvPr/>
        </p:nvSpPr>
        <p:spPr bwMode="auto">
          <a:xfrm>
            <a:off x="428625" y="1266825"/>
            <a:ext cx="4484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sz="2800" b="0">
                <a:solidFill>
                  <a:srgbClr val="FFFF00"/>
                </a:solidFill>
                <a:latin typeface="华文中宋" panose="02010600040101010101" pitchFamily="2" charset="-122"/>
                <a:ea typeface="华文中宋" panose="02010600040101010101" pitchFamily="2" charset="-122"/>
              </a:rPr>
              <a:t>一. 热辐射</a:t>
            </a:r>
            <a:r>
              <a:rPr lang="en-US" altLang="zh-CN" sz="2800" b="0">
                <a:solidFill>
                  <a:srgbClr val="FFFF00"/>
                </a:solidFill>
                <a:latin typeface="华文中宋" panose="02010600040101010101" pitchFamily="2" charset="-122"/>
                <a:ea typeface="华文中宋" panose="02010600040101010101" pitchFamily="2" charset="-122"/>
              </a:rPr>
              <a:t> </a:t>
            </a:r>
            <a:r>
              <a:rPr lang="zh-CN" altLang="zh-CN" sz="2800" b="0">
                <a:solidFill>
                  <a:srgbClr val="FFFF00"/>
                </a:solidFill>
              </a:rPr>
              <a:t>(Heat Radiation</a:t>
            </a:r>
            <a:r>
              <a:rPr lang="zh-CN" altLang="zh-CN" sz="2800" b="0">
                <a:solidFill>
                  <a:schemeClr val="hlink"/>
                </a:solidFill>
              </a:rPr>
              <a:t> </a:t>
            </a:r>
            <a:r>
              <a:rPr lang="zh-CN" altLang="zh-CN" sz="2800" b="0">
                <a:solidFill>
                  <a:srgbClr val="FFFF00"/>
                </a:solidFill>
              </a:rPr>
              <a:t>)</a:t>
            </a:r>
          </a:p>
        </p:txBody>
      </p:sp>
      <p:sp>
        <p:nvSpPr>
          <p:cNvPr id="13316" name="Rectangle 4">
            <a:extLst>
              <a:ext uri="{FF2B5EF4-FFF2-40B4-BE49-F238E27FC236}">
                <a16:creationId xmlns:a16="http://schemas.microsoft.com/office/drawing/2014/main" id="{2132E5AD-C994-43A5-90C0-2832EE233977}"/>
              </a:ext>
            </a:extLst>
          </p:cNvPr>
          <p:cNvSpPr>
            <a:spLocks noChangeArrowheads="1"/>
          </p:cNvSpPr>
          <p:nvPr/>
        </p:nvSpPr>
        <p:spPr bwMode="auto">
          <a:xfrm>
            <a:off x="1230313" y="285750"/>
            <a:ext cx="66992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sz="3200" b="0">
                <a:solidFill>
                  <a:srgbClr val="66FF33"/>
                </a:solidFill>
                <a:ea typeface="黑体" panose="02010609060101010101" pitchFamily="49" charset="-122"/>
              </a:rPr>
              <a:t>§16.1</a:t>
            </a:r>
            <a:r>
              <a:rPr lang="zh-CN" altLang="zh-CN" sz="3200" b="0">
                <a:solidFill>
                  <a:srgbClr val="66FF33"/>
                </a:solidFill>
                <a:latin typeface="黑体" panose="02010609060101010101" pitchFamily="49" charset="-122"/>
                <a:ea typeface="黑体" panose="02010609060101010101" pitchFamily="49" charset="-122"/>
              </a:rPr>
              <a:t>  热辐射 普朗克能量子假设 </a:t>
            </a:r>
          </a:p>
          <a:p>
            <a:r>
              <a:rPr lang="zh-CN" altLang="zh-CN" b="0">
                <a:solidFill>
                  <a:srgbClr val="66FF33"/>
                </a:solidFill>
              </a:rPr>
              <a:t>Blackbody Radiation, Planck Quantum Hypothesis</a:t>
            </a:r>
            <a:endParaRPr lang="zh-CN" altLang="zh-CN" sz="3200" b="0">
              <a:solidFill>
                <a:srgbClr val="66FF33"/>
              </a:solidFill>
              <a:latin typeface="黑体" panose="02010609060101010101" pitchFamily="49" charset="-122"/>
              <a:ea typeface="黑体" panose="02010609060101010101" pitchFamily="49" charset="-122"/>
            </a:endParaRPr>
          </a:p>
        </p:txBody>
      </p:sp>
      <p:pic>
        <p:nvPicPr>
          <p:cNvPr id="10245" name="Picture 5" descr="s16">
            <a:extLst>
              <a:ext uri="{FF2B5EF4-FFF2-40B4-BE49-F238E27FC236}">
                <a16:creationId xmlns:a16="http://schemas.microsoft.com/office/drawing/2014/main" id="{732B3528-B1D0-43EB-B71C-1869179D5C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3267075"/>
            <a:ext cx="403225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6">
            <a:extLst>
              <a:ext uri="{FF2B5EF4-FFF2-40B4-BE49-F238E27FC236}">
                <a16:creationId xmlns:a16="http://schemas.microsoft.com/office/drawing/2014/main" id="{DF258C17-A906-49FF-946D-20D86BE80ECD}"/>
              </a:ext>
            </a:extLst>
          </p:cNvPr>
          <p:cNvSpPr>
            <a:spLocks noChangeArrowheads="1"/>
          </p:cNvSpPr>
          <p:nvPr/>
        </p:nvSpPr>
        <p:spPr bwMode="auto">
          <a:xfrm>
            <a:off x="1619250" y="3860800"/>
            <a:ext cx="5334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sz="2000" b="0">
                <a:solidFill>
                  <a:schemeClr val="hlink"/>
                </a:solidFill>
                <a:ea typeface="华文中宋" panose="02010600040101010101" pitchFamily="2" charset="-122"/>
              </a:rPr>
              <a:t>头部热辐射像</a:t>
            </a:r>
          </a:p>
        </p:txBody>
      </p:sp>
      <p:sp>
        <p:nvSpPr>
          <p:cNvPr id="10247" name="Text Box 7">
            <a:extLst>
              <a:ext uri="{FF2B5EF4-FFF2-40B4-BE49-F238E27FC236}">
                <a16:creationId xmlns:a16="http://schemas.microsoft.com/office/drawing/2014/main" id="{4F2FBAAA-8D0D-4698-9ADC-E1B28AEE2C01}"/>
              </a:ext>
            </a:extLst>
          </p:cNvPr>
          <p:cNvSpPr txBox="1">
            <a:spLocks noChangeArrowheads="1"/>
          </p:cNvSpPr>
          <p:nvPr/>
        </p:nvSpPr>
        <p:spPr bwMode="auto">
          <a:xfrm>
            <a:off x="6443663" y="3644900"/>
            <a:ext cx="2016125"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5000"/>
              </a:lnSpc>
            </a:pPr>
            <a:r>
              <a:rPr lang="zh-CN" altLang="zh-CN" sz="2000" b="0">
                <a:solidFill>
                  <a:schemeClr val="hlink"/>
                </a:solidFill>
                <a:ea typeface="楷体_GB2312" pitchFamily="49" charset="-122"/>
              </a:rPr>
              <a:t>头部各部分温度不同，因此它们的热辐射存在差异，这种差异可通过</a:t>
            </a:r>
            <a:r>
              <a:rPr lang="zh-CN" altLang="zh-CN" sz="2000" b="0">
                <a:solidFill>
                  <a:srgbClr val="00FFFF"/>
                </a:solidFill>
                <a:ea typeface="楷体_GB2312" pitchFamily="49" charset="-122"/>
              </a:rPr>
              <a:t>热象仪</a:t>
            </a:r>
            <a:r>
              <a:rPr lang="zh-CN" altLang="zh-CN" sz="2000" b="0">
                <a:solidFill>
                  <a:schemeClr val="hlink"/>
                </a:solidFill>
                <a:ea typeface="楷体_GB2312" pitchFamily="49" charset="-122"/>
              </a:rPr>
              <a:t>转换成可见光图象。</a:t>
            </a:r>
          </a:p>
        </p:txBody>
      </p:sp>
      <p:sp>
        <p:nvSpPr>
          <p:cNvPr id="13320" name="灯片编号占位符 1">
            <a:extLst>
              <a:ext uri="{FF2B5EF4-FFF2-40B4-BE49-F238E27FC236}">
                <a16:creationId xmlns:a16="http://schemas.microsoft.com/office/drawing/2014/main" id="{4ECE522E-DF1B-46CB-A66C-3DC474C66454}"/>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D9207768-DF2B-4152-B32D-775500FDC1AB}" type="slidenum">
              <a:rPr lang="en-US" altLang="zh-CN" b="0">
                <a:solidFill>
                  <a:srgbClr val="FF00FF"/>
                </a:solidFill>
              </a:rPr>
              <a:pPr eaLnBrk="1" hangingPunct="1"/>
              <a:t>14</a:t>
            </a:fld>
            <a:r>
              <a:rPr lang="en-US" altLang="zh-CN" b="0">
                <a:solidFill>
                  <a:srgbClr val="FF00FF"/>
                </a:solidFill>
              </a:rPr>
              <a:t>/23</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wipe(left)">
                                      <p:cBhvr>
                                        <p:cTn id="7" dur="500"/>
                                        <p:tgtEl>
                                          <p:spTgt spid="102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wipe(left)">
                                      <p:cBhvr>
                                        <p:cTn id="12" dur="500"/>
                                        <p:tgtEl>
                                          <p:spTgt spid="102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0245"/>
                                        </p:tgtEl>
                                        <p:attrNameLst>
                                          <p:attrName>style.visibility</p:attrName>
                                        </p:attrNameLst>
                                      </p:cBhvr>
                                      <p:to>
                                        <p:strVal val="visible"/>
                                      </p:to>
                                    </p:set>
                                    <p:animEffect transition="in" filter="box(out)">
                                      <p:cBhvr>
                                        <p:cTn id="17" dur="500"/>
                                        <p:tgtEl>
                                          <p:spTgt spid="10245"/>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par>
                          <p:cTn id="18" fill="hold" nodeType="afterGroup">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0246"/>
                                        </p:tgtEl>
                                        <p:attrNameLst>
                                          <p:attrName>style.visibility</p:attrName>
                                        </p:attrNameLst>
                                      </p:cBhvr>
                                      <p:to>
                                        <p:strVal val="visible"/>
                                      </p:to>
                                    </p:set>
                                  </p:childTnLst>
                                </p:cTn>
                              </p:par>
                            </p:childTnLst>
                          </p:cTn>
                        </p:par>
                        <p:par>
                          <p:cTn id="21" fill="hold" nodeType="afterGroup">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10247"/>
                                        </p:tgtEl>
                                        <p:attrNameLst>
                                          <p:attrName>style.visibility</p:attrName>
                                        </p:attrNameLst>
                                      </p:cBhvr>
                                      <p:to>
                                        <p:strVal val="visible"/>
                                      </p:to>
                                    </p:set>
                                    <p:animEffect transition="in" filter="dissolve">
                                      <p:cBhvr>
                                        <p:cTn id="24" dur="5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P spid="10243" grpId="0" autoUpdateAnimBg="0"/>
      <p:bldP spid="10246" grpId="0" autoUpdateAnimBg="0"/>
      <p:bldP spid="1024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红外夜视仪">
            <a:extLst>
              <a:ext uri="{FF2B5EF4-FFF2-40B4-BE49-F238E27FC236}">
                <a16:creationId xmlns:a16="http://schemas.microsoft.com/office/drawing/2014/main" id="{49FA1229-3E1E-4FEE-9C36-9AC1348876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9901" b="10622"/>
          <a:stretch>
            <a:fillRect/>
          </a:stretch>
        </p:blipFill>
        <p:spPr bwMode="auto">
          <a:xfrm>
            <a:off x="2363788" y="228600"/>
            <a:ext cx="3856037" cy="641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 Box 3">
            <a:extLst>
              <a:ext uri="{FF2B5EF4-FFF2-40B4-BE49-F238E27FC236}">
                <a16:creationId xmlns:a16="http://schemas.microsoft.com/office/drawing/2014/main" id="{C9DF2FD9-0A78-4431-8396-0CAEDC62DCF1}"/>
              </a:ext>
            </a:extLst>
          </p:cNvPr>
          <p:cNvSpPr txBox="1">
            <a:spLocks noChangeArrowheads="1"/>
          </p:cNvSpPr>
          <p:nvPr/>
        </p:nvSpPr>
        <p:spPr bwMode="auto">
          <a:xfrm>
            <a:off x="6357938" y="2060575"/>
            <a:ext cx="530225"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zh-CN" sz="3200" b="0">
                <a:solidFill>
                  <a:srgbClr val="66FFFF"/>
                </a:solidFill>
                <a:ea typeface="楷体_GB2312" pitchFamily="49" charset="-122"/>
              </a:rPr>
              <a:t>红外夜视仪</a:t>
            </a:r>
          </a:p>
        </p:txBody>
      </p:sp>
      <p:sp>
        <p:nvSpPr>
          <p:cNvPr id="14340" name="灯片编号占位符 1">
            <a:extLst>
              <a:ext uri="{FF2B5EF4-FFF2-40B4-BE49-F238E27FC236}">
                <a16:creationId xmlns:a16="http://schemas.microsoft.com/office/drawing/2014/main" id="{DF03FFC9-7E77-4EEC-905D-6B1A7B8D8704}"/>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F5D23C7E-AA54-4A2A-AC9E-81F2AABD428B}" type="slidenum">
              <a:rPr lang="en-US" altLang="zh-CN" b="0">
                <a:solidFill>
                  <a:srgbClr val="FF00FF"/>
                </a:solidFill>
              </a:rPr>
              <a:pPr eaLnBrk="1" hangingPunct="1"/>
              <a:t>15</a:t>
            </a:fld>
            <a:r>
              <a:rPr lang="en-US" altLang="zh-CN" b="0">
                <a:solidFill>
                  <a:srgbClr val="FF00FF"/>
                </a:solidFill>
              </a:rPr>
              <a:t>/23</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8" descr="P1020049">
            <a:extLst>
              <a:ext uri="{FF2B5EF4-FFF2-40B4-BE49-F238E27FC236}">
                <a16:creationId xmlns:a16="http://schemas.microsoft.com/office/drawing/2014/main" id="{BD05BD20-7CBB-4AA6-A04A-70F4D1DB7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654" t="13326" r="23795" b="36282"/>
          <a:stretch>
            <a:fillRect/>
          </a:stretch>
        </p:blipFill>
        <p:spPr bwMode="auto">
          <a:xfrm>
            <a:off x="757238" y="3429000"/>
            <a:ext cx="3600450" cy="274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9">
            <a:extLst>
              <a:ext uri="{FF2B5EF4-FFF2-40B4-BE49-F238E27FC236}">
                <a16:creationId xmlns:a16="http://schemas.microsoft.com/office/drawing/2014/main" id="{28EDD117-B977-4687-8362-14758183AD38}"/>
              </a:ext>
            </a:extLst>
          </p:cNvPr>
          <p:cNvSpPr>
            <a:spLocks noChangeArrowheads="1"/>
          </p:cNvSpPr>
          <p:nvPr/>
        </p:nvSpPr>
        <p:spPr bwMode="auto">
          <a:xfrm>
            <a:off x="1325563" y="6115050"/>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zh-CN" altLang="zh-CN" b="0">
                <a:solidFill>
                  <a:schemeClr val="hlink"/>
                </a:solidFill>
                <a:ea typeface="华文中宋" panose="02010600040101010101" pitchFamily="2" charset="-122"/>
              </a:rPr>
              <a:t>通有电流的灯丝</a:t>
            </a:r>
          </a:p>
        </p:txBody>
      </p:sp>
      <p:pic>
        <p:nvPicPr>
          <p:cNvPr id="12292" name="Picture 10" descr="P1020075">
            <a:extLst>
              <a:ext uri="{FF2B5EF4-FFF2-40B4-BE49-F238E27FC236}">
                <a16:creationId xmlns:a16="http://schemas.microsoft.com/office/drawing/2014/main" id="{02A8DC79-06B2-49F2-975D-7306FC2F05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01625"/>
            <a:ext cx="3600450" cy="269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Rectangle 11">
            <a:extLst>
              <a:ext uri="{FF2B5EF4-FFF2-40B4-BE49-F238E27FC236}">
                <a16:creationId xmlns:a16="http://schemas.microsoft.com/office/drawing/2014/main" id="{2D602629-7B8A-4944-987E-0DFA66681DFB}"/>
              </a:ext>
            </a:extLst>
          </p:cNvPr>
          <p:cNvSpPr>
            <a:spLocks noChangeArrowheads="1"/>
          </p:cNvSpPr>
          <p:nvPr/>
        </p:nvSpPr>
        <p:spPr bwMode="auto">
          <a:xfrm>
            <a:off x="1285875" y="3000375"/>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zh-CN" altLang="zh-CN" b="0">
                <a:solidFill>
                  <a:schemeClr val="hlink"/>
                </a:solidFill>
                <a:ea typeface="华文中宋" panose="02010600040101010101" pitchFamily="2" charset="-122"/>
              </a:rPr>
              <a:t>通有电流的电炉丝</a:t>
            </a:r>
          </a:p>
        </p:txBody>
      </p:sp>
      <p:pic>
        <p:nvPicPr>
          <p:cNvPr id="12294" name="Picture 13" descr="01">
            <a:extLst>
              <a:ext uri="{FF2B5EF4-FFF2-40B4-BE49-F238E27FC236}">
                <a16:creationId xmlns:a16="http://schemas.microsoft.com/office/drawing/2014/main" id="{571978AD-5833-40B9-8C26-7AE0CF54D2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3380"/>
          <a:stretch>
            <a:fillRect/>
          </a:stretch>
        </p:blipFill>
        <p:spPr bwMode="auto">
          <a:xfrm>
            <a:off x="4460875" y="1381125"/>
            <a:ext cx="3816350"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Rectangle 14">
            <a:extLst>
              <a:ext uri="{FF2B5EF4-FFF2-40B4-BE49-F238E27FC236}">
                <a16:creationId xmlns:a16="http://schemas.microsoft.com/office/drawing/2014/main" id="{D5453A3A-E036-4EC5-A454-A0752F6F29B3}"/>
              </a:ext>
            </a:extLst>
          </p:cNvPr>
          <p:cNvSpPr>
            <a:spLocks noChangeArrowheads="1"/>
          </p:cNvSpPr>
          <p:nvPr/>
        </p:nvSpPr>
        <p:spPr bwMode="auto">
          <a:xfrm>
            <a:off x="5143500" y="4357688"/>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zh-CN" altLang="zh-CN" b="0">
                <a:solidFill>
                  <a:schemeClr val="hlink"/>
                </a:solidFill>
                <a:ea typeface="华文中宋" panose="02010600040101010101" pitchFamily="2" charset="-122"/>
              </a:rPr>
              <a:t>不同温度的铆钉</a:t>
            </a:r>
          </a:p>
        </p:txBody>
      </p:sp>
      <p:sp>
        <p:nvSpPr>
          <p:cNvPr id="15368" name="灯片编号占位符 1">
            <a:extLst>
              <a:ext uri="{FF2B5EF4-FFF2-40B4-BE49-F238E27FC236}">
                <a16:creationId xmlns:a16="http://schemas.microsoft.com/office/drawing/2014/main" id="{54D3B971-6784-4934-B5BB-287457EDBACE}"/>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79529C5-A306-4CC6-918E-60F13B179858}" type="slidenum">
              <a:rPr lang="en-US" altLang="zh-CN" b="0">
                <a:solidFill>
                  <a:srgbClr val="FF00FF"/>
                </a:solidFill>
              </a:rPr>
              <a:pPr eaLnBrk="1" hangingPunct="1"/>
              <a:t>16</a:t>
            </a:fld>
            <a:r>
              <a:rPr lang="en-US" altLang="zh-CN" b="0">
                <a:solidFill>
                  <a:srgbClr val="FF00FF"/>
                </a:solidFill>
              </a:rPr>
              <a:t>/23</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left)">
                                      <p:cBhvr>
                                        <p:cTn id="7" dur="500"/>
                                        <p:tgtEl>
                                          <p:spTgt spid="1229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293"/>
                                        </p:tgtEl>
                                        <p:attrNameLst>
                                          <p:attrName>style.visibility</p:attrName>
                                        </p:attrNameLst>
                                      </p:cBhvr>
                                      <p:to>
                                        <p:strVal val="visible"/>
                                      </p:to>
                                    </p:set>
                                    <p:animEffect transition="in" filter="wipe(left)">
                                      <p:cBhvr>
                                        <p:cTn id="10" dur="500"/>
                                        <p:tgtEl>
                                          <p:spTgt spid="12293"/>
                                        </p:tgtEl>
                                      </p:cBhvr>
                                    </p:animEffect>
                                  </p:childTnLst>
                                </p:cTn>
                              </p:par>
                              <p:par>
                                <p:cTn id="11" presetID="22" presetClass="entr" presetSubtype="8" fill="hold" nodeType="withEffect">
                                  <p:stCondLst>
                                    <p:cond delay="0"/>
                                  </p:stCondLst>
                                  <p:childTnLst>
                                    <p:set>
                                      <p:cBhvr>
                                        <p:cTn id="12" dur="1" fill="hold">
                                          <p:stCondLst>
                                            <p:cond delay="0"/>
                                          </p:stCondLst>
                                        </p:cTn>
                                        <p:tgtEl>
                                          <p:spTgt spid="12290"/>
                                        </p:tgtEl>
                                        <p:attrNameLst>
                                          <p:attrName>style.visibility</p:attrName>
                                        </p:attrNameLst>
                                      </p:cBhvr>
                                      <p:to>
                                        <p:strVal val="visible"/>
                                      </p:to>
                                    </p:set>
                                    <p:animEffect transition="in" filter="wipe(left)">
                                      <p:cBhvr>
                                        <p:cTn id="13" dur="500"/>
                                        <p:tgtEl>
                                          <p:spTgt spid="1229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2291"/>
                                        </p:tgtEl>
                                        <p:attrNameLst>
                                          <p:attrName>style.visibility</p:attrName>
                                        </p:attrNameLst>
                                      </p:cBhvr>
                                      <p:to>
                                        <p:strVal val="visible"/>
                                      </p:to>
                                    </p:set>
                                    <p:animEffect transition="in" filter="wipe(left)">
                                      <p:cBhvr>
                                        <p:cTn id="16" dur="500"/>
                                        <p:tgtEl>
                                          <p:spTgt spid="12291"/>
                                        </p:tgtEl>
                                      </p:cBhvr>
                                    </p:animEffect>
                                  </p:childTnLst>
                                </p:cTn>
                              </p:par>
                              <p:par>
                                <p:cTn id="17" presetID="4" presetClass="entr" presetSubtype="32" fill="hold" nodeType="withEffect">
                                  <p:stCondLst>
                                    <p:cond delay="0"/>
                                  </p:stCondLst>
                                  <p:childTnLst>
                                    <p:set>
                                      <p:cBhvr>
                                        <p:cTn id="18" dur="1" fill="hold">
                                          <p:stCondLst>
                                            <p:cond delay="0"/>
                                          </p:stCondLst>
                                        </p:cTn>
                                        <p:tgtEl>
                                          <p:spTgt spid="12294"/>
                                        </p:tgtEl>
                                        <p:attrNameLst>
                                          <p:attrName>style.visibility</p:attrName>
                                        </p:attrNameLst>
                                      </p:cBhvr>
                                      <p:to>
                                        <p:strVal val="visible"/>
                                      </p:to>
                                    </p:set>
                                    <p:animEffect transition="in" filter="box(out)">
                                      <p:cBhvr>
                                        <p:cTn id="19" dur="500"/>
                                        <p:tgtEl>
                                          <p:spTgt spid="1229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2295"/>
                                        </p:tgtEl>
                                        <p:attrNameLst>
                                          <p:attrName>style.visibility</p:attrName>
                                        </p:attrNameLst>
                                      </p:cBhvr>
                                      <p:to>
                                        <p:strVal val="visible"/>
                                      </p:to>
                                    </p:set>
                                    <p:animEffect transition="in" filter="wipe(left)">
                                      <p:cBhvr>
                                        <p:cTn id="22" dur="5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utoUpdateAnimBg="0"/>
      <p:bldP spid="12293" grpId="0" autoUpdateAnimBg="0"/>
      <p:bldP spid="1229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6C9C2F9-B836-40A2-A5E0-6A18854B80A3}"/>
              </a:ext>
            </a:extLst>
          </p:cNvPr>
          <p:cNvSpPr>
            <a:spLocks noChangeArrowheads="1"/>
          </p:cNvSpPr>
          <p:nvPr/>
        </p:nvSpPr>
        <p:spPr bwMode="auto">
          <a:xfrm>
            <a:off x="500063" y="5518869"/>
            <a:ext cx="81359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5000"/>
              </a:lnSpc>
            </a:pPr>
            <a:r>
              <a:rPr lang="zh-CN" altLang="zh-CN" b="0" dirty="0">
                <a:solidFill>
                  <a:schemeClr val="hlink"/>
                </a:solidFill>
                <a:ea typeface="华文中宋" panose="02010600040101010101" pitchFamily="2" charset="-122"/>
              </a:rPr>
              <a:t>辐射和吸收达到平衡时，物体的温度不再变化，此时物体的热辐射称为</a:t>
            </a:r>
            <a:r>
              <a:rPr lang="zh-CN" altLang="zh-CN" b="0" dirty="0">
                <a:solidFill>
                  <a:srgbClr val="66FFFF"/>
                </a:solidFill>
                <a:ea typeface="华文中宋" panose="02010600040101010101" pitchFamily="2" charset="-122"/>
              </a:rPr>
              <a:t>平衡热辐射</a:t>
            </a:r>
            <a:endParaRPr lang="zh-CN" altLang="zh-CN" b="0" dirty="0">
              <a:solidFill>
                <a:schemeClr val="hlink"/>
              </a:solidFill>
              <a:ea typeface="华文中宋" panose="02010600040101010101" pitchFamily="2" charset="-122"/>
            </a:endParaRPr>
          </a:p>
        </p:txBody>
      </p:sp>
      <p:sp>
        <p:nvSpPr>
          <p:cNvPr id="13315" name="Rectangle 3">
            <a:extLst>
              <a:ext uri="{FF2B5EF4-FFF2-40B4-BE49-F238E27FC236}">
                <a16:creationId xmlns:a16="http://schemas.microsoft.com/office/drawing/2014/main" id="{944F6B70-E6C1-418B-ABB5-3BA6C2EE2F35}"/>
              </a:ext>
            </a:extLst>
          </p:cNvPr>
          <p:cNvSpPr>
            <a:spLocks noChangeArrowheads="1"/>
          </p:cNvSpPr>
          <p:nvPr/>
        </p:nvSpPr>
        <p:spPr bwMode="auto">
          <a:xfrm>
            <a:off x="500063" y="357188"/>
            <a:ext cx="83645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5000"/>
              </a:lnSpc>
            </a:pPr>
            <a:r>
              <a:rPr lang="zh-CN" altLang="zh-CN" b="0">
                <a:solidFill>
                  <a:srgbClr val="00FFFF"/>
                </a:solidFill>
                <a:latin typeface="华文中宋" panose="02010600040101010101" pitchFamily="2" charset="-122"/>
                <a:ea typeface="华文中宋" panose="02010600040101010101" pitchFamily="2" charset="-122"/>
              </a:rPr>
              <a:t>理论和实验表明：</a:t>
            </a:r>
            <a:r>
              <a:rPr lang="zh-CN" altLang="zh-CN" b="0">
                <a:solidFill>
                  <a:schemeClr val="bg1"/>
                </a:solidFill>
                <a:latin typeface="华文中宋" panose="02010600040101010101" pitchFamily="2" charset="-122"/>
                <a:ea typeface="华文中宋" panose="02010600040101010101" pitchFamily="2" charset="-122"/>
              </a:rPr>
              <a:t>物体辐射电磁波的同时，也吸收电磁波</a:t>
            </a:r>
            <a:r>
              <a:rPr lang="zh-CN" altLang="en-US" b="0">
                <a:solidFill>
                  <a:schemeClr val="bg1"/>
                </a:solidFill>
                <a:latin typeface="华文中宋" panose="02010600040101010101" pitchFamily="2" charset="-122"/>
                <a:ea typeface="华文中宋" panose="02010600040101010101" pitchFamily="2" charset="-122"/>
              </a:rPr>
              <a:t>；</a:t>
            </a:r>
            <a:endParaRPr lang="zh-CN" altLang="zh-CN" b="0">
              <a:solidFill>
                <a:schemeClr val="bg1"/>
              </a:solidFill>
              <a:latin typeface="华文中宋" panose="02010600040101010101" pitchFamily="2" charset="-122"/>
              <a:ea typeface="华文中宋" panose="02010600040101010101" pitchFamily="2" charset="-122"/>
            </a:endParaRPr>
          </a:p>
          <a:p>
            <a:pPr>
              <a:lnSpc>
                <a:spcPct val="125000"/>
              </a:lnSpc>
            </a:pPr>
            <a:r>
              <a:rPr lang="zh-CN" altLang="zh-CN" b="0">
                <a:solidFill>
                  <a:schemeClr val="bg1"/>
                </a:solidFill>
                <a:latin typeface="华文中宋" panose="02010600040101010101" pitchFamily="2" charset="-122"/>
                <a:ea typeface="华文中宋" panose="02010600040101010101" pitchFamily="2" charset="-122"/>
              </a:rPr>
              <a:t>物体辐射本领越大，其吸收本领也越大。 </a:t>
            </a:r>
          </a:p>
        </p:txBody>
      </p:sp>
      <p:pic>
        <p:nvPicPr>
          <p:cNvPr id="13316" name="Picture 4" descr="瓷片">
            <a:extLst>
              <a:ext uri="{FF2B5EF4-FFF2-40B4-BE49-F238E27FC236}">
                <a16:creationId xmlns:a16="http://schemas.microsoft.com/office/drawing/2014/main" id="{EF48A66F-3760-42A1-8358-DECB454308D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68538" y="1484313"/>
            <a:ext cx="5105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 Box 5">
            <a:extLst>
              <a:ext uri="{FF2B5EF4-FFF2-40B4-BE49-F238E27FC236}">
                <a16:creationId xmlns:a16="http://schemas.microsoft.com/office/drawing/2014/main" id="{2DDF88DF-0CA1-489D-855F-D0538C80157B}"/>
              </a:ext>
            </a:extLst>
          </p:cNvPr>
          <p:cNvSpPr txBox="1">
            <a:spLocks noChangeArrowheads="1"/>
          </p:cNvSpPr>
          <p:nvPr/>
        </p:nvSpPr>
        <p:spPr bwMode="auto">
          <a:xfrm>
            <a:off x="1908175" y="2295525"/>
            <a:ext cx="854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sz="2000" b="0">
                <a:solidFill>
                  <a:srgbClr val="FFFF99"/>
                </a:solidFill>
                <a:ea typeface="楷体_GB2312" pitchFamily="49" charset="-122"/>
              </a:rPr>
              <a:t>室温</a:t>
            </a:r>
          </a:p>
        </p:txBody>
      </p:sp>
      <p:sp>
        <p:nvSpPr>
          <p:cNvPr id="13318" name="Text Box 6">
            <a:extLst>
              <a:ext uri="{FF2B5EF4-FFF2-40B4-BE49-F238E27FC236}">
                <a16:creationId xmlns:a16="http://schemas.microsoft.com/office/drawing/2014/main" id="{B31D574F-DF09-40AC-B2F4-769F64A362FC}"/>
              </a:ext>
            </a:extLst>
          </p:cNvPr>
          <p:cNvSpPr txBox="1">
            <a:spLocks noChangeArrowheads="1"/>
          </p:cNvSpPr>
          <p:nvPr/>
        </p:nvSpPr>
        <p:spPr bwMode="auto">
          <a:xfrm>
            <a:off x="7524750" y="2295525"/>
            <a:ext cx="8556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sz="2000" b="0">
                <a:solidFill>
                  <a:srgbClr val="FFFF99"/>
                </a:solidFill>
                <a:ea typeface="楷体_GB2312" pitchFamily="49" charset="-122"/>
              </a:rPr>
              <a:t>高温</a:t>
            </a:r>
          </a:p>
        </p:txBody>
      </p:sp>
      <p:sp>
        <p:nvSpPr>
          <p:cNvPr id="13319" name="AutoShape 7">
            <a:extLst>
              <a:ext uri="{FF2B5EF4-FFF2-40B4-BE49-F238E27FC236}">
                <a16:creationId xmlns:a16="http://schemas.microsoft.com/office/drawing/2014/main" id="{C2BF1112-8475-4371-8E2C-1D6F8AC06B35}"/>
              </a:ext>
            </a:extLst>
          </p:cNvPr>
          <p:cNvSpPr>
            <a:spLocks/>
          </p:cNvSpPr>
          <p:nvPr/>
        </p:nvSpPr>
        <p:spPr bwMode="auto">
          <a:xfrm>
            <a:off x="1785938" y="3968750"/>
            <a:ext cx="914400" cy="503238"/>
          </a:xfrm>
          <a:prstGeom prst="borderCallout1">
            <a:avLst>
              <a:gd name="adj1" fmla="val 22713"/>
              <a:gd name="adj2" fmla="val 108333"/>
              <a:gd name="adj3" fmla="val -182019"/>
              <a:gd name="adj4" fmla="val 200694"/>
            </a:avLst>
          </a:prstGeom>
          <a:solidFill>
            <a:srgbClr val="006666"/>
          </a:solidFill>
          <a:ln w="19050">
            <a:solidFill>
              <a:srgbClr val="FF99CC"/>
            </a:solidFill>
            <a:miter lim="800000"/>
            <a:headEnd/>
            <a:tailEnd/>
          </a:ln>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zh-CN" altLang="zh-CN" b="0">
                <a:solidFill>
                  <a:srgbClr val="00FFFF"/>
                </a:solidFill>
                <a:ea typeface="楷体_GB2312" pitchFamily="49" charset="-122"/>
              </a:rPr>
              <a:t>吸收</a:t>
            </a:r>
          </a:p>
        </p:txBody>
      </p:sp>
      <p:sp>
        <p:nvSpPr>
          <p:cNvPr id="13320" name="AutoShape 8">
            <a:extLst>
              <a:ext uri="{FF2B5EF4-FFF2-40B4-BE49-F238E27FC236}">
                <a16:creationId xmlns:a16="http://schemas.microsoft.com/office/drawing/2014/main" id="{A2DAD35E-6320-41FB-9D13-7976E752577E}"/>
              </a:ext>
            </a:extLst>
          </p:cNvPr>
          <p:cNvSpPr>
            <a:spLocks/>
          </p:cNvSpPr>
          <p:nvPr/>
        </p:nvSpPr>
        <p:spPr bwMode="auto">
          <a:xfrm>
            <a:off x="7618413" y="3970338"/>
            <a:ext cx="914400" cy="503237"/>
          </a:xfrm>
          <a:prstGeom prst="borderCallout1">
            <a:avLst>
              <a:gd name="adj1" fmla="val 22713"/>
              <a:gd name="adj2" fmla="val -8333"/>
              <a:gd name="adj3" fmla="val -151421"/>
              <a:gd name="adj4" fmla="val -84898"/>
            </a:avLst>
          </a:prstGeom>
          <a:solidFill>
            <a:srgbClr val="006666"/>
          </a:solidFill>
          <a:ln w="19050">
            <a:solidFill>
              <a:srgbClr val="FF99CC"/>
            </a:solidFill>
            <a:miter lim="800000"/>
            <a:headEnd/>
            <a:tailEnd/>
          </a:ln>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zh-CN" altLang="zh-CN" b="0">
                <a:solidFill>
                  <a:srgbClr val="66FFFF"/>
                </a:solidFill>
                <a:ea typeface="楷体_GB2312" pitchFamily="49" charset="-122"/>
              </a:rPr>
              <a:t>辐射</a:t>
            </a:r>
          </a:p>
        </p:txBody>
      </p:sp>
      <p:sp>
        <p:nvSpPr>
          <p:cNvPr id="13321" name="Text Box 9">
            <a:extLst>
              <a:ext uri="{FF2B5EF4-FFF2-40B4-BE49-F238E27FC236}">
                <a16:creationId xmlns:a16="http://schemas.microsoft.com/office/drawing/2014/main" id="{6F4B97DB-46E8-4709-91DB-ACCC29C11F5F}"/>
              </a:ext>
            </a:extLst>
          </p:cNvPr>
          <p:cNvSpPr txBox="1">
            <a:spLocks noChangeArrowheads="1"/>
          </p:cNvSpPr>
          <p:nvPr/>
        </p:nvSpPr>
        <p:spPr bwMode="auto">
          <a:xfrm>
            <a:off x="2555776" y="5072865"/>
            <a:ext cx="45005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sz="2000" dirty="0">
                <a:solidFill>
                  <a:schemeClr val="hlink"/>
                </a:solidFill>
                <a:ea typeface="楷体_GB2312" pitchFamily="49" charset="-122"/>
              </a:rPr>
              <a:t>白底黑花瓷片</a:t>
            </a:r>
            <a:r>
              <a:rPr lang="zh-CN" altLang="en-US" sz="2000" dirty="0">
                <a:solidFill>
                  <a:schemeClr val="hlink"/>
                </a:solidFill>
                <a:ea typeface="楷体_GB2312" pitchFamily="49" charset="-122"/>
              </a:rPr>
              <a:t>在室温和高温下的照片</a:t>
            </a:r>
            <a:endParaRPr lang="zh-CN" altLang="zh-CN" sz="2000" dirty="0">
              <a:solidFill>
                <a:schemeClr val="hlink"/>
              </a:solidFill>
              <a:ea typeface="楷体_GB2312" pitchFamily="49" charset="-122"/>
            </a:endParaRPr>
          </a:p>
        </p:txBody>
      </p:sp>
      <p:sp>
        <p:nvSpPr>
          <p:cNvPr id="16394" name="灯片编号占位符 1">
            <a:extLst>
              <a:ext uri="{FF2B5EF4-FFF2-40B4-BE49-F238E27FC236}">
                <a16:creationId xmlns:a16="http://schemas.microsoft.com/office/drawing/2014/main" id="{9B14AD36-374E-436F-89D3-B977C4ED6895}"/>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62724B0D-BAAF-4B2D-8109-88E4EA0E1B0D}" type="slidenum">
              <a:rPr lang="en-US" altLang="zh-CN" b="0">
                <a:solidFill>
                  <a:srgbClr val="FF00FF"/>
                </a:solidFill>
              </a:rPr>
              <a:pPr eaLnBrk="1" hangingPunct="1"/>
              <a:t>17</a:t>
            </a:fld>
            <a:r>
              <a:rPr lang="en-US" altLang="zh-CN" b="0">
                <a:solidFill>
                  <a:srgbClr val="FF00FF"/>
                </a:solidFill>
              </a:rPr>
              <a:t>/23</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blinds(horizontal)">
                                      <p:cBhvr>
                                        <p:cTn id="7" dur="500"/>
                                        <p:tgtEl>
                                          <p:spTgt spid="13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3321"/>
                                        </p:tgtEl>
                                        <p:attrNameLst>
                                          <p:attrName>style.visibility</p:attrName>
                                        </p:attrNameLst>
                                      </p:cBhvr>
                                      <p:to>
                                        <p:strVal val="visible"/>
                                      </p:to>
                                    </p:set>
                                  </p:childTnLst>
                                </p:cTn>
                              </p:par>
                              <p:par>
                                <p:cTn id="12" presetID="4" presetClass="entr" presetSubtype="16" fill="hold" nodeType="withEffect">
                                  <p:stCondLst>
                                    <p:cond delay="0"/>
                                  </p:stCondLst>
                                  <p:childTnLst>
                                    <p:set>
                                      <p:cBhvr>
                                        <p:cTn id="13" dur="1" fill="hold">
                                          <p:stCondLst>
                                            <p:cond delay="0"/>
                                          </p:stCondLst>
                                        </p:cTn>
                                        <p:tgtEl>
                                          <p:spTgt spid="13316"/>
                                        </p:tgtEl>
                                        <p:attrNameLst>
                                          <p:attrName>style.visibility</p:attrName>
                                        </p:attrNameLst>
                                      </p:cBhvr>
                                      <p:to>
                                        <p:strVal val="visible"/>
                                      </p:to>
                                    </p:set>
                                    <p:animEffect transition="in" filter="box(in)">
                                      <p:cBhvr>
                                        <p:cTn id="14" dur="1000"/>
                                        <p:tgtEl>
                                          <p:spTgt spid="13316"/>
                                        </p:tgtEl>
                                      </p:cBhvr>
                                    </p:animEffect>
                                  </p:childTnLst>
                                </p:cTn>
                              </p:par>
                            </p:childTnLst>
                          </p:cTn>
                        </p:par>
                        <p:par>
                          <p:cTn id="15" fill="hold" nodeType="afterGroup">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13317"/>
                                        </p:tgtEl>
                                        <p:attrNameLst>
                                          <p:attrName>style.visibility</p:attrName>
                                        </p:attrNameLst>
                                      </p:cBhvr>
                                      <p:to>
                                        <p:strVal val="visible"/>
                                      </p:to>
                                    </p:set>
                                  </p:childTnLst>
                                </p:cTn>
                              </p:par>
                            </p:childTnLst>
                          </p:cTn>
                        </p:par>
                        <p:par>
                          <p:cTn id="18" fill="hold" nodeType="afterGroup">
                            <p:stCondLst>
                              <p:cond delay="1000"/>
                            </p:stCondLst>
                            <p:childTnLst>
                              <p:par>
                                <p:cTn id="19" presetID="18" presetClass="entr" presetSubtype="12" fill="hold" grpId="0" nodeType="afterEffect">
                                  <p:stCondLst>
                                    <p:cond delay="0"/>
                                  </p:stCondLst>
                                  <p:childTnLst>
                                    <p:set>
                                      <p:cBhvr>
                                        <p:cTn id="20" dur="1" fill="hold">
                                          <p:stCondLst>
                                            <p:cond delay="0"/>
                                          </p:stCondLst>
                                        </p:cTn>
                                        <p:tgtEl>
                                          <p:spTgt spid="13319"/>
                                        </p:tgtEl>
                                        <p:attrNameLst>
                                          <p:attrName>style.visibility</p:attrName>
                                        </p:attrNameLst>
                                      </p:cBhvr>
                                      <p:to>
                                        <p:strVal val="visible"/>
                                      </p:to>
                                    </p:set>
                                    <p:animEffect transition="in" filter="strips(downLeft)">
                                      <p:cBhvr>
                                        <p:cTn id="21" dur="500"/>
                                        <p:tgtEl>
                                          <p:spTgt spid="1331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318"/>
                                        </p:tgtEl>
                                        <p:attrNameLst>
                                          <p:attrName>style.visibility</p:attrName>
                                        </p:attrNameLst>
                                      </p:cBhvr>
                                      <p:to>
                                        <p:strVal val="visible"/>
                                      </p:to>
                                    </p:set>
                                  </p:childTnLst>
                                </p:cTn>
                              </p:par>
                            </p:childTnLst>
                          </p:cTn>
                        </p:par>
                        <p:par>
                          <p:cTn id="26" fill="hold" nodeType="afterGroup">
                            <p:stCondLst>
                              <p:cond delay="1"/>
                            </p:stCondLst>
                            <p:childTnLst>
                              <p:par>
                                <p:cTn id="27" presetID="18" presetClass="entr" presetSubtype="6" fill="hold" grpId="0" nodeType="afterEffect">
                                  <p:stCondLst>
                                    <p:cond delay="0"/>
                                  </p:stCondLst>
                                  <p:childTnLst>
                                    <p:set>
                                      <p:cBhvr>
                                        <p:cTn id="28" dur="1" fill="hold">
                                          <p:stCondLst>
                                            <p:cond delay="0"/>
                                          </p:stCondLst>
                                        </p:cTn>
                                        <p:tgtEl>
                                          <p:spTgt spid="13320"/>
                                        </p:tgtEl>
                                        <p:attrNameLst>
                                          <p:attrName>style.visibility</p:attrName>
                                        </p:attrNameLst>
                                      </p:cBhvr>
                                      <p:to>
                                        <p:strVal val="visible"/>
                                      </p:to>
                                    </p:set>
                                    <p:animEffect transition="in" filter="strips(downRight)">
                                      <p:cBhvr>
                                        <p:cTn id="29" dur="500"/>
                                        <p:tgtEl>
                                          <p:spTgt spid="1332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3314"/>
                                        </p:tgtEl>
                                        <p:attrNameLst>
                                          <p:attrName>style.visibility</p:attrName>
                                        </p:attrNameLst>
                                      </p:cBhvr>
                                      <p:to>
                                        <p:strVal val="visible"/>
                                      </p:to>
                                    </p:set>
                                    <p:animEffect transition="in" filter="wipe(left)">
                                      <p:cBhvr>
                                        <p:cTn id="34"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P spid="13315" grpId="0" autoUpdateAnimBg="0"/>
      <p:bldP spid="13317" grpId="0" autoUpdateAnimBg="0"/>
      <p:bldP spid="13318" grpId="0" autoUpdateAnimBg="0"/>
      <p:bldP spid="13319" grpId="0" animBg="1" autoUpdateAnimBg="0"/>
      <p:bldP spid="13320" grpId="0" animBg="1" autoUpdateAnimBg="0"/>
      <p:bldP spid="1332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4339" name="Object 3">
            <a:extLst>
              <a:ext uri="{FF2B5EF4-FFF2-40B4-BE49-F238E27FC236}">
                <a16:creationId xmlns:a16="http://schemas.microsoft.com/office/drawing/2014/main" id="{76DDDFF0-3F83-4CC6-A22D-8A027231779B}"/>
              </a:ext>
            </a:extLst>
          </p:cNvPr>
          <p:cNvGraphicFramePr>
            <a:graphicFrameLocks noChangeAspect="1"/>
          </p:cNvGraphicFramePr>
          <p:nvPr/>
        </p:nvGraphicFramePr>
        <p:xfrm>
          <a:off x="1285875" y="4030663"/>
          <a:ext cx="2954338" cy="755650"/>
        </p:xfrm>
        <a:graphic>
          <a:graphicData uri="http://schemas.openxmlformats.org/presentationml/2006/ole">
            <mc:AlternateContent xmlns:mc="http://schemas.openxmlformats.org/markup-compatibility/2006">
              <mc:Choice xmlns:v="urn:schemas-microsoft-com:vml" Requires="v">
                <p:oleObj spid="_x0000_s456736" name="公式" r:id="rId4" imgW="1266704" imgH="304936" progId="Equation.3">
                  <p:embed/>
                </p:oleObj>
              </mc:Choice>
              <mc:Fallback>
                <p:oleObj name="公式" r:id="rId4" imgW="1266704" imgH="304936" progId="Equation.3">
                  <p:embed/>
                  <p:pic>
                    <p:nvPicPr>
                      <p:cNvPr id="14339" name="Object 3">
                        <a:extLst>
                          <a:ext uri="{FF2B5EF4-FFF2-40B4-BE49-F238E27FC236}">
                            <a16:creationId xmlns:a16="http://schemas.microsoft.com/office/drawing/2014/main" id="{76DDDFF0-3F83-4CC6-A22D-8A02723177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75" y="4030663"/>
                        <a:ext cx="2954338"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0" name="Rectangle 4">
            <a:extLst>
              <a:ext uri="{FF2B5EF4-FFF2-40B4-BE49-F238E27FC236}">
                <a16:creationId xmlns:a16="http://schemas.microsoft.com/office/drawing/2014/main" id="{7B0E3332-6720-4357-B23E-A41D8F0A86DC}"/>
              </a:ext>
            </a:extLst>
          </p:cNvPr>
          <p:cNvSpPr>
            <a:spLocks noChangeArrowheads="1"/>
          </p:cNvSpPr>
          <p:nvPr/>
        </p:nvSpPr>
        <p:spPr bwMode="auto">
          <a:xfrm>
            <a:off x="611188" y="381000"/>
            <a:ext cx="8240712"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5000"/>
              </a:lnSpc>
            </a:pPr>
            <a:r>
              <a:rPr lang="zh-CN" altLang="zh-CN" b="0">
                <a:solidFill>
                  <a:srgbClr val="66FFFF"/>
                </a:solidFill>
                <a:ea typeface="华文中宋" panose="02010600040101010101" pitchFamily="2" charset="-122"/>
              </a:rPr>
              <a:t>单色辐射出射度（单色辐出度）</a:t>
            </a:r>
            <a:r>
              <a:rPr lang="zh-CN" altLang="zh-CN" b="0">
                <a:solidFill>
                  <a:srgbClr val="66FFFF"/>
                </a:solidFill>
              </a:rPr>
              <a:t>：</a:t>
            </a:r>
            <a:r>
              <a:rPr lang="zh-CN" altLang="zh-CN" b="0">
                <a:solidFill>
                  <a:schemeClr val="hlink"/>
                </a:solidFill>
                <a:ea typeface="华文中宋" panose="02010600040101010101" pitchFamily="2" charset="-122"/>
              </a:rPr>
              <a:t>一定</a:t>
            </a:r>
            <a:r>
              <a:rPr lang="zh-CN" altLang="zh-CN" b="0">
                <a:solidFill>
                  <a:srgbClr val="FFC000"/>
                </a:solidFill>
                <a:ea typeface="华文中宋" panose="02010600040101010101" pitchFamily="2" charset="-122"/>
              </a:rPr>
              <a:t>温度</a:t>
            </a:r>
            <a:r>
              <a:rPr lang="zh-CN" altLang="zh-CN" b="0">
                <a:solidFill>
                  <a:schemeClr val="bg1"/>
                </a:solidFill>
              </a:rPr>
              <a:t> </a:t>
            </a:r>
            <a:r>
              <a:rPr lang="zh-CN" altLang="zh-CN" i="1">
                <a:solidFill>
                  <a:srgbClr val="66FFFF"/>
                </a:solidFill>
              </a:rPr>
              <a:t>T</a:t>
            </a:r>
            <a:r>
              <a:rPr lang="zh-CN" altLang="zh-CN" b="0">
                <a:solidFill>
                  <a:schemeClr val="bg1"/>
                </a:solidFill>
              </a:rPr>
              <a:t> </a:t>
            </a:r>
            <a:r>
              <a:rPr lang="zh-CN" altLang="zh-CN" b="0">
                <a:solidFill>
                  <a:schemeClr val="hlink"/>
                </a:solidFill>
                <a:latin typeface="华文中宋" panose="02010600040101010101" pitchFamily="2" charset="-122"/>
                <a:ea typeface="华文中宋" panose="02010600040101010101" pitchFamily="2" charset="-122"/>
              </a:rPr>
              <a:t>下，物体单位</a:t>
            </a:r>
            <a:r>
              <a:rPr lang="zh-CN" altLang="en-US" b="0">
                <a:solidFill>
                  <a:schemeClr val="hlink"/>
                </a:solidFill>
                <a:latin typeface="华文中宋" panose="02010600040101010101" pitchFamily="2" charset="-122"/>
                <a:ea typeface="华文中宋" panose="02010600040101010101" pitchFamily="2" charset="-122"/>
              </a:rPr>
              <a:t>面积</a:t>
            </a:r>
            <a:r>
              <a:rPr lang="zh-CN" altLang="zh-CN" b="0">
                <a:solidFill>
                  <a:schemeClr val="hlink"/>
                </a:solidFill>
                <a:latin typeface="华文中宋" panose="02010600040101010101" pitchFamily="2" charset="-122"/>
                <a:ea typeface="华文中宋" panose="02010600040101010101" pitchFamily="2" charset="-122"/>
              </a:rPr>
              <a:t>在单位时间内发射的</a:t>
            </a:r>
            <a:r>
              <a:rPr lang="zh-CN" altLang="zh-CN" b="0">
                <a:solidFill>
                  <a:srgbClr val="FFC000"/>
                </a:solidFill>
                <a:latin typeface="华文中宋" panose="02010600040101010101" pitchFamily="2" charset="-122"/>
                <a:ea typeface="华文中宋" panose="02010600040101010101" pitchFamily="2" charset="-122"/>
              </a:rPr>
              <a:t>波长</a:t>
            </a:r>
            <a:r>
              <a:rPr lang="zh-CN" altLang="zh-CN" b="0">
                <a:solidFill>
                  <a:schemeClr val="hlink"/>
                </a:solidFill>
                <a:latin typeface="华文中宋" panose="02010600040101010101" pitchFamily="2" charset="-122"/>
                <a:ea typeface="华文中宋" panose="02010600040101010101" pitchFamily="2" charset="-122"/>
              </a:rPr>
              <a:t>在</a:t>
            </a:r>
            <a:r>
              <a:rPr lang="zh-CN" altLang="zh-CN" b="0">
                <a:solidFill>
                  <a:srgbClr val="FFCC66"/>
                </a:solidFill>
              </a:rPr>
              <a:t> </a:t>
            </a:r>
            <a:r>
              <a:rPr lang="zh-CN" altLang="zh-CN" i="1">
                <a:solidFill>
                  <a:srgbClr val="66FFFF"/>
                </a:solidFill>
                <a:sym typeface="Symbol" panose="05050102010706020507" pitchFamily="18" charset="2"/>
              </a:rPr>
              <a:t></a:t>
            </a:r>
            <a:r>
              <a:rPr lang="zh-CN" altLang="zh-CN">
                <a:solidFill>
                  <a:srgbClr val="66FFFF"/>
                </a:solidFill>
              </a:rPr>
              <a:t>~</a:t>
            </a:r>
            <a:r>
              <a:rPr lang="zh-CN" altLang="zh-CN" i="1">
                <a:solidFill>
                  <a:srgbClr val="66FFFF"/>
                </a:solidFill>
                <a:sym typeface="Symbol" panose="05050102010706020507" pitchFamily="18" charset="2"/>
              </a:rPr>
              <a:t></a:t>
            </a:r>
            <a:r>
              <a:rPr lang="zh-CN" altLang="zh-CN">
                <a:solidFill>
                  <a:srgbClr val="66FFFF"/>
                </a:solidFill>
              </a:rPr>
              <a:t> +d</a:t>
            </a:r>
            <a:r>
              <a:rPr lang="zh-CN" altLang="zh-CN" i="1">
                <a:solidFill>
                  <a:srgbClr val="66FFFF"/>
                </a:solidFill>
                <a:sym typeface="Symbol" panose="05050102010706020507" pitchFamily="18" charset="2"/>
              </a:rPr>
              <a:t></a:t>
            </a:r>
            <a:r>
              <a:rPr lang="zh-CN" altLang="zh-CN" b="0">
                <a:solidFill>
                  <a:srgbClr val="99FFCC"/>
                </a:solidFill>
              </a:rPr>
              <a:t> </a:t>
            </a:r>
            <a:r>
              <a:rPr lang="zh-CN" altLang="zh-CN" b="0">
                <a:solidFill>
                  <a:schemeClr val="hlink"/>
                </a:solidFill>
                <a:ea typeface="华文中宋" panose="02010600040101010101" pitchFamily="2" charset="-122"/>
              </a:rPr>
              <a:t>内的辐射能</a:t>
            </a:r>
            <a:r>
              <a:rPr lang="zh-CN" altLang="zh-CN" b="0">
                <a:solidFill>
                  <a:schemeClr val="bg1"/>
                </a:solidFill>
              </a:rPr>
              <a:t> </a:t>
            </a:r>
            <a:r>
              <a:rPr lang="zh-CN" altLang="zh-CN">
                <a:solidFill>
                  <a:srgbClr val="66FFFF"/>
                </a:solidFill>
              </a:rPr>
              <a:t>d</a:t>
            </a:r>
            <a:r>
              <a:rPr lang="en-US" altLang="zh-CN" i="1">
                <a:solidFill>
                  <a:srgbClr val="66FFFF"/>
                </a:solidFill>
              </a:rPr>
              <a:t>M</a:t>
            </a:r>
            <a:r>
              <a:rPr lang="zh-CN" altLang="zh-CN" i="1" baseline="-18000">
                <a:solidFill>
                  <a:srgbClr val="66FFFF"/>
                </a:solidFill>
                <a:sym typeface="Symbol" panose="05050102010706020507" pitchFamily="18" charset="2"/>
              </a:rPr>
              <a:t></a:t>
            </a:r>
            <a:r>
              <a:rPr lang="zh-CN" altLang="zh-CN" b="0" baseline="-18000">
                <a:solidFill>
                  <a:srgbClr val="00FF99"/>
                </a:solidFill>
              </a:rPr>
              <a:t> </a:t>
            </a:r>
            <a:r>
              <a:rPr lang="zh-CN" altLang="zh-CN" b="0">
                <a:solidFill>
                  <a:schemeClr val="hlink"/>
                </a:solidFill>
                <a:ea typeface="华文中宋" panose="02010600040101010101" pitchFamily="2" charset="-122"/>
              </a:rPr>
              <a:t>与波长间隔</a:t>
            </a:r>
            <a:r>
              <a:rPr lang="zh-CN" altLang="zh-CN" b="0">
                <a:solidFill>
                  <a:schemeClr val="bg1"/>
                </a:solidFill>
              </a:rPr>
              <a:t> </a:t>
            </a:r>
            <a:r>
              <a:rPr lang="zh-CN" altLang="zh-CN">
                <a:solidFill>
                  <a:srgbClr val="66FFFF"/>
                </a:solidFill>
              </a:rPr>
              <a:t>d</a:t>
            </a:r>
            <a:r>
              <a:rPr lang="zh-CN" altLang="zh-CN" i="1">
                <a:solidFill>
                  <a:srgbClr val="66FFFF"/>
                </a:solidFill>
                <a:sym typeface="Symbol" panose="05050102010706020507" pitchFamily="18" charset="2"/>
              </a:rPr>
              <a:t></a:t>
            </a:r>
            <a:r>
              <a:rPr lang="zh-CN" altLang="zh-CN" b="0" i="1">
                <a:solidFill>
                  <a:srgbClr val="66FFFF"/>
                </a:solidFill>
                <a:sym typeface="Symbol" panose="05050102010706020507" pitchFamily="18" charset="2"/>
              </a:rPr>
              <a:t> </a:t>
            </a:r>
            <a:r>
              <a:rPr lang="zh-CN" altLang="zh-CN" b="0">
                <a:solidFill>
                  <a:schemeClr val="hlink"/>
                </a:solidFill>
                <a:ea typeface="华文中宋" panose="02010600040101010101" pitchFamily="2" charset="-122"/>
              </a:rPr>
              <a:t>的比值</a:t>
            </a:r>
          </a:p>
        </p:txBody>
      </p:sp>
      <p:sp>
        <p:nvSpPr>
          <p:cNvPr id="14341" name="Rectangle 5">
            <a:extLst>
              <a:ext uri="{FF2B5EF4-FFF2-40B4-BE49-F238E27FC236}">
                <a16:creationId xmlns:a16="http://schemas.microsoft.com/office/drawing/2014/main" id="{7FD9791D-12D7-412D-AF5A-F7078AE77A06}"/>
              </a:ext>
            </a:extLst>
          </p:cNvPr>
          <p:cNvSpPr>
            <a:spLocks noChangeArrowheads="1"/>
          </p:cNvSpPr>
          <p:nvPr/>
        </p:nvSpPr>
        <p:spPr bwMode="auto">
          <a:xfrm>
            <a:off x="611188" y="2636838"/>
            <a:ext cx="4389437"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5000"/>
              </a:lnSpc>
            </a:pPr>
            <a:r>
              <a:rPr lang="zh-CN" altLang="zh-CN" b="0">
                <a:solidFill>
                  <a:srgbClr val="66FFFF"/>
                </a:solidFill>
                <a:ea typeface="华文中宋" panose="02010600040101010101" pitchFamily="2" charset="-122"/>
              </a:rPr>
              <a:t>辐出度：</a:t>
            </a:r>
            <a:r>
              <a:rPr lang="zh-CN" altLang="zh-CN" b="0">
                <a:solidFill>
                  <a:schemeClr val="hlink"/>
                </a:solidFill>
                <a:ea typeface="华文中宋" panose="02010600040101010101" pitchFamily="2" charset="-122"/>
              </a:rPr>
              <a:t>物体</a:t>
            </a:r>
            <a:r>
              <a:rPr lang="zh-CN" altLang="zh-CN" b="0">
                <a:solidFill>
                  <a:schemeClr val="hlink"/>
                </a:solidFill>
              </a:rPr>
              <a:t> (</a:t>
            </a:r>
            <a:r>
              <a:rPr lang="zh-CN" altLang="zh-CN" b="0">
                <a:solidFill>
                  <a:schemeClr val="hlink"/>
                </a:solidFill>
                <a:ea typeface="华文中宋" panose="02010600040101010101" pitchFamily="2" charset="-122"/>
              </a:rPr>
              <a:t>温度</a:t>
            </a:r>
            <a:r>
              <a:rPr lang="zh-CN" altLang="zh-CN" b="0">
                <a:solidFill>
                  <a:schemeClr val="bg1"/>
                </a:solidFill>
              </a:rPr>
              <a:t> </a:t>
            </a:r>
            <a:r>
              <a:rPr lang="zh-CN" altLang="zh-CN" i="1">
                <a:solidFill>
                  <a:srgbClr val="66FFFF"/>
                </a:solidFill>
              </a:rPr>
              <a:t>T</a:t>
            </a:r>
            <a:r>
              <a:rPr lang="zh-CN" altLang="zh-CN">
                <a:solidFill>
                  <a:schemeClr val="hlink"/>
                </a:solidFill>
              </a:rPr>
              <a:t>) </a:t>
            </a:r>
            <a:r>
              <a:rPr lang="zh-CN" altLang="zh-CN" b="0">
                <a:solidFill>
                  <a:schemeClr val="hlink"/>
                </a:solidFill>
                <a:latin typeface="华文中宋" panose="02010600040101010101" pitchFamily="2" charset="-122"/>
                <a:ea typeface="华文中宋" panose="02010600040101010101" pitchFamily="2" charset="-122"/>
              </a:rPr>
              <a:t>单位</a:t>
            </a:r>
            <a:r>
              <a:rPr lang="zh-CN" altLang="en-US" b="0">
                <a:solidFill>
                  <a:schemeClr val="hlink"/>
                </a:solidFill>
                <a:latin typeface="华文中宋" panose="02010600040101010101" pitchFamily="2" charset="-122"/>
                <a:ea typeface="华文中宋" panose="02010600040101010101" pitchFamily="2" charset="-122"/>
              </a:rPr>
              <a:t>面积</a:t>
            </a:r>
            <a:r>
              <a:rPr lang="zh-CN" altLang="zh-CN" b="0">
                <a:solidFill>
                  <a:schemeClr val="hlink"/>
                </a:solidFill>
                <a:latin typeface="华文中宋" panose="02010600040101010101" pitchFamily="2" charset="-122"/>
                <a:ea typeface="华文中宋" panose="02010600040101010101" pitchFamily="2" charset="-122"/>
              </a:rPr>
              <a:t>在单位时间内发</a:t>
            </a:r>
            <a:r>
              <a:rPr lang="zh-CN" altLang="en-US" b="0">
                <a:solidFill>
                  <a:schemeClr val="hlink"/>
                </a:solidFill>
                <a:latin typeface="华文中宋" panose="02010600040101010101" pitchFamily="2" charset="-122"/>
                <a:ea typeface="华文中宋" panose="02010600040101010101" pitchFamily="2" charset="-122"/>
              </a:rPr>
              <a:t>出</a:t>
            </a:r>
            <a:r>
              <a:rPr lang="zh-CN" altLang="zh-CN" b="0">
                <a:solidFill>
                  <a:schemeClr val="hlink"/>
                </a:solidFill>
                <a:latin typeface="华文中宋" panose="02010600040101010101" pitchFamily="2" charset="-122"/>
                <a:ea typeface="华文中宋" panose="02010600040101010101" pitchFamily="2" charset="-122"/>
              </a:rPr>
              <a:t>的总辐射能</a:t>
            </a:r>
            <a:r>
              <a:rPr lang="zh-CN" altLang="zh-CN">
                <a:solidFill>
                  <a:schemeClr val="hlink"/>
                </a:solidFill>
                <a:latin typeface="华文中宋" panose="02010600040101010101" pitchFamily="2" charset="-122"/>
                <a:ea typeface="华文中宋" panose="02010600040101010101" pitchFamily="2" charset="-122"/>
              </a:rPr>
              <a:t> </a:t>
            </a:r>
          </a:p>
        </p:txBody>
      </p:sp>
      <p:sp>
        <p:nvSpPr>
          <p:cNvPr id="14342" name="Rectangle 6">
            <a:extLst>
              <a:ext uri="{FF2B5EF4-FFF2-40B4-BE49-F238E27FC236}">
                <a16:creationId xmlns:a16="http://schemas.microsoft.com/office/drawing/2014/main" id="{B2B38725-334C-4C2A-9853-91A30F2A681B}"/>
              </a:ext>
            </a:extLst>
          </p:cNvPr>
          <p:cNvSpPr>
            <a:spLocks noChangeArrowheads="1"/>
          </p:cNvSpPr>
          <p:nvPr/>
        </p:nvSpPr>
        <p:spPr bwMode="auto">
          <a:xfrm>
            <a:off x="611188" y="5961063"/>
            <a:ext cx="85328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5000"/>
              </a:lnSpc>
            </a:pPr>
            <a:r>
              <a:rPr lang="zh-CN" altLang="zh-CN" b="0">
                <a:solidFill>
                  <a:schemeClr val="hlink"/>
                </a:solidFill>
                <a:latin typeface="华文中宋" panose="02010600040101010101" pitchFamily="2" charset="-122"/>
                <a:ea typeface="华文中宋" panose="02010600040101010101" pitchFamily="2" charset="-122"/>
              </a:rPr>
              <a:t>温度越高，辐出度越大。另外，辐出度还与材料性质有关。</a:t>
            </a:r>
            <a:endParaRPr lang="zh-CN" altLang="zh-CN">
              <a:solidFill>
                <a:schemeClr val="hlink"/>
              </a:solidFill>
              <a:latin typeface="华文中宋" panose="02010600040101010101" pitchFamily="2" charset="-122"/>
              <a:ea typeface="华文中宋" panose="02010600040101010101" pitchFamily="2" charset="-122"/>
            </a:endParaRPr>
          </a:p>
        </p:txBody>
      </p:sp>
      <p:graphicFrame>
        <p:nvGraphicFramePr>
          <p:cNvPr id="14343" name="Object 7">
            <a:extLst>
              <a:ext uri="{FF2B5EF4-FFF2-40B4-BE49-F238E27FC236}">
                <a16:creationId xmlns:a16="http://schemas.microsoft.com/office/drawing/2014/main" id="{EDC3F84E-F8CE-4267-82D0-4ABADCA4D3FF}"/>
              </a:ext>
            </a:extLst>
          </p:cNvPr>
          <p:cNvGraphicFramePr>
            <a:graphicFrameLocks noChangeAspect="1"/>
          </p:cNvGraphicFramePr>
          <p:nvPr/>
        </p:nvGraphicFramePr>
        <p:xfrm>
          <a:off x="4429125" y="1863725"/>
          <a:ext cx="812800" cy="287338"/>
        </p:xfrm>
        <a:graphic>
          <a:graphicData uri="http://schemas.openxmlformats.org/presentationml/2006/ole">
            <mc:AlternateContent xmlns:mc="http://schemas.openxmlformats.org/markup-compatibility/2006">
              <mc:Choice xmlns:v="urn:schemas-microsoft-com:vml" Requires="v">
                <p:oleObj spid="_x0000_s456737" r:id="rId6" imgW="971588" imgH="390661" progId="Equation.3">
                  <p:embed/>
                </p:oleObj>
              </mc:Choice>
              <mc:Fallback>
                <p:oleObj r:id="rId6" imgW="971588" imgH="390661" progId="Equation.3">
                  <p:embed/>
                  <p:pic>
                    <p:nvPicPr>
                      <p:cNvPr id="14343" name="Object 7">
                        <a:extLst>
                          <a:ext uri="{FF2B5EF4-FFF2-40B4-BE49-F238E27FC236}">
                            <a16:creationId xmlns:a16="http://schemas.microsoft.com/office/drawing/2014/main" id="{EDC3F84E-F8CE-4267-82D0-4ABADCA4D3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9125" y="1863725"/>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8">
            <a:extLst>
              <a:ext uri="{FF2B5EF4-FFF2-40B4-BE49-F238E27FC236}">
                <a16:creationId xmlns:a16="http://schemas.microsoft.com/office/drawing/2014/main" id="{02B7549D-DB92-40F3-B9F7-9BEA0FCFF147}"/>
              </a:ext>
            </a:extLst>
          </p:cNvPr>
          <p:cNvGrpSpPr>
            <a:grpSpLocks/>
          </p:cNvGrpSpPr>
          <p:nvPr/>
        </p:nvGrpSpPr>
        <p:grpSpPr bwMode="auto">
          <a:xfrm>
            <a:off x="5372100" y="1628775"/>
            <a:ext cx="3200400" cy="4032250"/>
            <a:chOff x="0" y="0"/>
            <a:chExt cx="1872" cy="2261"/>
          </a:xfrm>
        </p:grpSpPr>
        <p:pic>
          <p:nvPicPr>
            <p:cNvPr id="17422" name="Picture 9" descr="太阳1">
              <a:extLst>
                <a:ext uri="{FF2B5EF4-FFF2-40B4-BE49-F238E27FC236}">
                  <a16:creationId xmlns:a16="http://schemas.microsoft.com/office/drawing/2014/main" id="{E667988B-87B6-49B9-B0F4-6D5B4D935A3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8"/>
              <a:ext cx="1843" cy="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3" name="Line 10">
              <a:extLst>
                <a:ext uri="{FF2B5EF4-FFF2-40B4-BE49-F238E27FC236}">
                  <a16:creationId xmlns:a16="http://schemas.microsoft.com/office/drawing/2014/main" id="{B44823D2-DE7D-411A-94A3-ADC843C425F2}"/>
                </a:ext>
              </a:extLst>
            </p:cNvPr>
            <p:cNvSpPr>
              <a:spLocks noChangeShapeType="1"/>
            </p:cNvSpPr>
            <p:nvPr/>
          </p:nvSpPr>
          <p:spPr bwMode="auto">
            <a:xfrm>
              <a:off x="0" y="2256"/>
              <a:ext cx="1872" cy="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4" name="Line 11">
              <a:extLst>
                <a:ext uri="{FF2B5EF4-FFF2-40B4-BE49-F238E27FC236}">
                  <a16:creationId xmlns:a16="http://schemas.microsoft.com/office/drawing/2014/main" id="{70ACA9F3-3C5E-4108-AEA5-70DD39BEBEA1}"/>
                </a:ext>
              </a:extLst>
            </p:cNvPr>
            <p:cNvSpPr>
              <a:spLocks noChangeShapeType="1"/>
            </p:cNvSpPr>
            <p:nvPr/>
          </p:nvSpPr>
          <p:spPr bwMode="auto">
            <a:xfrm flipV="1">
              <a:off x="0" y="0"/>
              <a:ext cx="0" cy="2256"/>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4348" name="Rectangle 12">
            <a:extLst>
              <a:ext uri="{FF2B5EF4-FFF2-40B4-BE49-F238E27FC236}">
                <a16:creationId xmlns:a16="http://schemas.microsoft.com/office/drawing/2014/main" id="{01AEBA9A-922D-4EAB-8019-BE0CF3725269}"/>
              </a:ext>
            </a:extLst>
          </p:cNvPr>
          <p:cNvSpPr>
            <a:spLocks noChangeArrowheads="1"/>
          </p:cNvSpPr>
          <p:nvPr/>
        </p:nvSpPr>
        <p:spPr bwMode="auto">
          <a:xfrm>
            <a:off x="8329613" y="5594350"/>
            <a:ext cx="457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5000"/>
              </a:lnSpc>
            </a:pPr>
            <a:r>
              <a:rPr lang="zh-CN" altLang="zh-CN" b="0" i="1">
                <a:solidFill>
                  <a:schemeClr val="hlink"/>
                </a:solidFill>
                <a:sym typeface="Symbol" panose="05050102010706020507" pitchFamily="18" charset="2"/>
              </a:rPr>
              <a:t></a:t>
            </a:r>
          </a:p>
        </p:txBody>
      </p:sp>
      <p:sp>
        <p:nvSpPr>
          <p:cNvPr id="14349" name="Text Box 13">
            <a:extLst>
              <a:ext uri="{FF2B5EF4-FFF2-40B4-BE49-F238E27FC236}">
                <a16:creationId xmlns:a16="http://schemas.microsoft.com/office/drawing/2014/main" id="{42F7B92C-0A56-49F1-AA1D-3F45367416F6}"/>
              </a:ext>
            </a:extLst>
          </p:cNvPr>
          <p:cNvSpPr txBox="1">
            <a:spLocks noChangeArrowheads="1"/>
          </p:cNvSpPr>
          <p:nvPr/>
        </p:nvSpPr>
        <p:spPr bwMode="auto">
          <a:xfrm>
            <a:off x="769938" y="4918075"/>
            <a:ext cx="1444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b="0">
                <a:solidFill>
                  <a:srgbClr val="FFFF00"/>
                </a:solidFill>
                <a:ea typeface="华文中宋" panose="02010600040101010101" pitchFamily="2" charset="-122"/>
              </a:rPr>
              <a:t>说明</a:t>
            </a:r>
          </a:p>
        </p:txBody>
      </p:sp>
      <p:sp>
        <p:nvSpPr>
          <p:cNvPr id="14350" name="AutoShape 14">
            <a:extLst>
              <a:ext uri="{FF2B5EF4-FFF2-40B4-BE49-F238E27FC236}">
                <a16:creationId xmlns:a16="http://schemas.microsoft.com/office/drawing/2014/main" id="{DAB1C962-DE9F-4722-90C3-115EA4E35F40}"/>
              </a:ext>
            </a:extLst>
          </p:cNvPr>
          <p:cNvSpPr>
            <a:spLocks noChangeArrowheads="1"/>
          </p:cNvSpPr>
          <p:nvPr/>
        </p:nvSpPr>
        <p:spPr bwMode="auto">
          <a:xfrm>
            <a:off x="354013" y="4857750"/>
            <a:ext cx="360362" cy="576263"/>
          </a:xfrm>
          <a:prstGeom prst="star4">
            <a:avLst>
              <a:gd name="adj" fmla="val 18519"/>
            </a:avLst>
          </a:prstGeom>
          <a:gradFill rotWithShape="0">
            <a:gsLst>
              <a:gs pos="0">
                <a:srgbClr val="99FF99"/>
              </a:gs>
              <a:gs pos="100000">
                <a:srgbClr val="47764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51" name="Rectangle 15">
            <a:extLst>
              <a:ext uri="{FF2B5EF4-FFF2-40B4-BE49-F238E27FC236}">
                <a16:creationId xmlns:a16="http://schemas.microsoft.com/office/drawing/2014/main" id="{1D15AF37-41B9-4D64-8A7B-967488288C1E}"/>
              </a:ext>
            </a:extLst>
          </p:cNvPr>
          <p:cNvSpPr>
            <a:spLocks noChangeArrowheads="1"/>
          </p:cNvSpPr>
          <p:nvPr/>
        </p:nvSpPr>
        <p:spPr bwMode="auto">
          <a:xfrm>
            <a:off x="576263" y="5400675"/>
            <a:ext cx="44275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5000"/>
              </a:lnSpc>
            </a:pPr>
            <a:r>
              <a:rPr lang="zh-CN" altLang="zh-CN" b="0">
                <a:solidFill>
                  <a:schemeClr val="hlink"/>
                </a:solidFill>
                <a:latin typeface="华文中宋" panose="02010600040101010101" pitchFamily="2" charset="-122"/>
                <a:ea typeface="华文中宋" panose="02010600040101010101" pitchFamily="2" charset="-122"/>
              </a:rPr>
              <a:t>连续谱，频谱分布随温度变化</a:t>
            </a:r>
          </a:p>
        </p:txBody>
      </p:sp>
      <p:graphicFrame>
        <p:nvGraphicFramePr>
          <p:cNvPr id="14352" name="Object 16">
            <a:extLst>
              <a:ext uri="{FF2B5EF4-FFF2-40B4-BE49-F238E27FC236}">
                <a16:creationId xmlns:a16="http://schemas.microsoft.com/office/drawing/2014/main" id="{74744009-BF54-4CED-8AA5-9B6BBCB489E0}"/>
              </a:ext>
            </a:extLst>
          </p:cNvPr>
          <p:cNvGraphicFramePr>
            <a:graphicFrameLocks noChangeAspect="1"/>
          </p:cNvGraphicFramePr>
          <p:nvPr/>
        </p:nvGraphicFramePr>
        <p:xfrm>
          <a:off x="1928813" y="1857375"/>
          <a:ext cx="1749425" cy="755650"/>
        </p:xfrm>
        <a:graphic>
          <a:graphicData uri="http://schemas.openxmlformats.org/presentationml/2006/ole">
            <mc:AlternateContent xmlns:mc="http://schemas.openxmlformats.org/markup-compatibility/2006">
              <mc:Choice xmlns:v="urn:schemas-microsoft-com:vml" Requires="v">
                <p:oleObj spid="_x0000_s456738" name="公式" r:id="rId9" imgW="885959" imgH="361882" progId="Equation.3">
                  <p:embed/>
                </p:oleObj>
              </mc:Choice>
              <mc:Fallback>
                <p:oleObj name="公式" r:id="rId9" imgW="885959" imgH="361882" progId="Equation.3">
                  <p:embed/>
                  <p:pic>
                    <p:nvPicPr>
                      <p:cNvPr id="14352" name="Object 16">
                        <a:extLst>
                          <a:ext uri="{FF2B5EF4-FFF2-40B4-BE49-F238E27FC236}">
                            <a16:creationId xmlns:a16="http://schemas.microsoft.com/office/drawing/2014/main" id="{74744009-BF54-4CED-8AA5-9B6BBCB489E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8813" y="1857375"/>
                        <a:ext cx="174942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21" name="灯片编号占位符 1">
            <a:extLst>
              <a:ext uri="{FF2B5EF4-FFF2-40B4-BE49-F238E27FC236}">
                <a16:creationId xmlns:a16="http://schemas.microsoft.com/office/drawing/2014/main" id="{332B5C55-DAE3-4C6C-B518-85D7EA069D68}"/>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1351D9A7-BF35-4C55-A1A4-6CC878F2C888}" type="slidenum">
              <a:rPr lang="en-US" altLang="zh-CN" b="0">
                <a:solidFill>
                  <a:srgbClr val="FF00FF"/>
                </a:solidFill>
              </a:rPr>
              <a:pPr eaLnBrk="1" hangingPunct="1"/>
              <a:t>18</a:t>
            </a:fld>
            <a:r>
              <a:rPr lang="en-US" altLang="zh-CN" b="0">
                <a:solidFill>
                  <a:srgbClr val="FF00FF"/>
                </a:solidFill>
              </a:rPr>
              <a:t>/23</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wipe(left)">
                                      <p:cBhvr>
                                        <p:cTn id="7" dur="500"/>
                                        <p:tgtEl>
                                          <p:spTgt spid="14340"/>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14352"/>
                                        </p:tgtEl>
                                        <p:attrNameLst>
                                          <p:attrName>style.visibility</p:attrName>
                                        </p:attrNameLst>
                                      </p:cBhvr>
                                      <p:to>
                                        <p:strVal val="visible"/>
                                      </p:to>
                                    </p:set>
                                    <p:animEffect transition="in" filter="slide(fromLeft)">
                                      <p:cBhvr>
                                        <p:cTn id="11" dur="500"/>
                                        <p:tgtEl>
                                          <p:spTgt spid="1435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341"/>
                                        </p:tgtEl>
                                        <p:attrNameLst>
                                          <p:attrName>style.visibility</p:attrName>
                                        </p:attrNameLst>
                                      </p:cBhvr>
                                      <p:to>
                                        <p:strVal val="visible"/>
                                      </p:to>
                                    </p:set>
                                    <p:animEffect transition="in" filter="wipe(left)">
                                      <p:cBhvr>
                                        <p:cTn id="16" dur="500"/>
                                        <p:tgtEl>
                                          <p:spTgt spid="14341"/>
                                        </p:tgtEl>
                                      </p:cBhvr>
                                    </p:animEffect>
                                  </p:childTnLst>
                                </p:cTn>
                              </p:par>
                            </p:childTnLst>
                          </p:cTn>
                        </p:par>
                        <p:par>
                          <p:cTn id="17" fill="hold" nodeType="afterGroup">
                            <p:stCondLst>
                              <p:cond delay="500"/>
                            </p:stCondLst>
                            <p:childTnLst>
                              <p:par>
                                <p:cTn id="18" presetID="12" presetClass="entr" presetSubtype="8" fill="hold" nodeType="afterEffect">
                                  <p:stCondLst>
                                    <p:cond delay="0"/>
                                  </p:stCondLst>
                                  <p:childTnLst>
                                    <p:set>
                                      <p:cBhvr>
                                        <p:cTn id="19" dur="1" fill="hold">
                                          <p:stCondLst>
                                            <p:cond delay="0"/>
                                          </p:stCondLst>
                                        </p:cTn>
                                        <p:tgtEl>
                                          <p:spTgt spid="14339"/>
                                        </p:tgtEl>
                                        <p:attrNameLst>
                                          <p:attrName>style.visibility</p:attrName>
                                        </p:attrNameLst>
                                      </p:cBhvr>
                                      <p:to>
                                        <p:strVal val="visible"/>
                                      </p:to>
                                    </p:set>
                                    <p:animEffect transition="in" filter="slide(fromLeft)">
                                      <p:cBhvr>
                                        <p:cTn id="20" dur="500"/>
                                        <p:tgtEl>
                                          <p:spTgt spid="1433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ox(out)">
                                      <p:cBhvr>
                                        <p:cTn id="25" dur="500"/>
                                        <p:tgtEl>
                                          <p:spTgt spid="2"/>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par>
                                <p:cTn id="26" presetID="9" presetClass="entr" presetSubtype="0" fill="hold" nodeType="withEffect">
                                  <p:stCondLst>
                                    <p:cond delay="0"/>
                                  </p:stCondLst>
                                  <p:childTnLst>
                                    <p:set>
                                      <p:cBhvr>
                                        <p:cTn id="27" dur="1" fill="hold">
                                          <p:stCondLst>
                                            <p:cond delay="0"/>
                                          </p:stCondLst>
                                        </p:cTn>
                                        <p:tgtEl>
                                          <p:spTgt spid="14343"/>
                                        </p:tgtEl>
                                        <p:attrNameLst>
                                          <p:attrName>style.visibility</p:attrName>
                                        </p:attrNameLst>
                                      </p:cBhvr>
                                      <p:to>
                                        <p:strVal val="visible"/>
                                      </p:to>
                                    </p:set>
                                    <p:animEffect transition="in" filter="dissolve">
                                      <p:cBhvr>
                                        <p:cTn id="28" dur="500"/>
                                        <p:tgtEl>
                                          <p:spTgt spid="1434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348"/>
                                        </p:tgtEl>
                                        <p:attrNameLst>
                                          <p:attrName>style.visibility</p:attrName>
                                        </p:attrNameLst>
                                      </p:cBhvr>
                                      <p:to>
                                        <p:strVal val="visible"/>
                                      </p:to>
                                    </p:set>
                                    <p:animEffect transition="in" filter="dissolve">
                                      <p:cBhvr>
                                        <p:cTn id="31" dur="500"/>
                                        <p:tgtEl>
                                          <p:spTgt spid="14348"/>
                                        </p:tgtEl>
                                      </p:cBhvr>
                                    </p:animEffect>
                                  </p:childTnLst>
                                </p:cTn>
                              </p:par>
                            </p:childTnLst>
                          </p:cTn>
                        </p:par>
                        <p:par>
                          <p:cTn id="32" fill="hold" nodeType="afterGroup">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14350"/>
                                        </p:tgtEl>
                                        <p:attrNameLst>
                                          <p:attrName>style.visibility</p:attrName>
                                        </p:attrNameLst>
                                      </p:cBhvr>
                                      <p:to>
                                        <p:strVal val="visible"/>
                                      </p:to>
                                    </p:set>
                                    <p:animEffect transition="in" filter="dissolve">
                                      <p:cBhvr>
                                        <p:cTn id="35" dur="500"/>
                                        <p:tgtEl>
                                          <p:spTgt spid="14350"/>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4349"/>
                                        </p:tgtEl>
                                        <p:attrNameLst>
                                          <p:attrName>style.visibility</p:attrName>
                                        </p:attrNameLst>
                                      </p:cBhvr>
                                      <p:to>
                                        <p:strVal val="visible"/>
                                      </p:to>
                                    </p:set>
                                    <p:animEffect transition="in" filter="dissolve">
                                      <p:cBhvr>
                                        <p:cTn id="38" dur="500"/>
                                        <p:tgtEl>
                                          <p:spTgt spid="1434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4351"/>
                                        </p:tgtEl>
                                        <p:attrNameLst>
                                          <p:attrName>style.visibility</p:attrName>
                                        </p:attrNameLst>
                                      </p:cBhvr>
                                      <p:to>
                                        <p:strVal val="visible"/>
                                      </p:to>
                                    </p:set>
                                    <p:animEffect transition="in" filter="blinds(horizontal)">
                                      <p:cBhvr>
                                        <p:cTn id="43" dur="500"/>
                                        <p:tgtEl>
                                          <p:spTgt spid="14351"/>
                                        </p:tgtEl>
                                      </p:cBhvr>
                                    </p:animEffect>
                                  </p:childTnLst>
                                </p:cTn>
                              </p:par>
                            </p:childTnLst>
                          </p:cTn>
                        </p:par>
                        <p:par>
                          <p:cTn id="44" fill="hold" nodeType="afterGroup">
                            <p:stCondLst>
                              <p:cond delay="500"/>
                            </p:stCondLst>
                            <p:childTnLst>
                              <p:par>
                                <p:cTn id="45" presetID="3" presetClass="entr" presetSubtype="10" fill="hold" grpId="0" nodeType="afterEffect">
                                  <p:stCondLst>
                                    <p:cond delay="0"/>
                                  </p:stCondLst>
                                  <p:childTnLst>
                                    <p:set>
                                      <p:cBhvr>
                                        <p:cTn id="46" dur="1" fill="hold">
                                          <p:stCondLst>
                                            <p:cond delay="0"/>
                                          </p:stCondLst>
                                        </p:cTn>
                                        <p:tgtEl>
                                          <p:spTgt spid="14342"/>
                                        </p:tgtEl>
                                        <p:attrNameLst>
                                          <p:attrName>style.visibility</p:attrName>
                                        </p:attrNameLst>
                                      </p:cBhvr>
                                      <p:to>
                                        <p:strVal val="visible"/>
                                      </p:to>
                                    </p:set>
                                    <p:animEffect transition="in" filter="blinds(horizontal)">
                                      <p:cBhvr>
                                        <p:cTn id="47" dur="500"/>
                                        <p:tgtEl>
                                          <p:spTgt spid="14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utoUpdateAnimBg="0"/>
      <p:bldP spid="14341" grpId="0" autoUpdateAnimBg="0"/>
      <p:bldP spid="14342" grpId="0" autoUpdateAnimBg="0"/>
      <p:bldP spid="14348" grpId="0" autoUpdateAnimBg="0"/>
      <p:bldP spid="14349" grpId="0" autoUpdateAnimBg="0"/>
      <p:bldP spid="14350" grpId="0" animBg="1"/>
      <p:bldP spid="1435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C9D9C839-6440-4D27-9A91-41CD9F8484CD}"/>
              </a:ext>
            </a:extLst>
          </p:cNvPr>
          <p:cNvSpPr>
            <a:spLocks noChangeArrowheads="1"/>
          </p:cNvSpPr>
          <p:nvPr/>
        </p:nvSpPr>
        <p:spPr bwMode="auto">
          <a:xfrm>
            <a:off x="3429000" y="457200"/>
            <a:ext cx="1828800" cy="466725"/>
          </a:xfrm>
          <a:prstGeom prst="rect">
            <a:avLst/>
          </a:prstGeom>
          <a:solidFill>
            <a:srgbClr val="003399"/>
          </a:solidFill>
          <a:ln w="9525">
            <a:solidFill>
              <a:schemeClr val="folHlink"/>
            </a:solidFill>
            <a:miter lim="800000"/>
            <a:headEnd/>
            <a:tailEnd/>
          </a:ln>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zh-CN" altLang="en-US">
                <a:solidFill>
                  <a:srgbClr val="66FFFF"/>
                </a:solidFill>
                <a:ea typeface="楷体_GB2312" pitchFamily="49" charset="-122"/>
              </a:rPr>
              <a:t>物体热辐射</a:t>
            </a:r>
          </a:p>
        </p:txBody>
      </p:sp>
      <p:grpSp>
        <p:nvGrpSpPr>
          <p:cNvPr id="3" name="Group 10">
            <a:extLst>
              <a:ext uri="{FF2B5EF4-FFF2-40B4-BE49-F238E27FC236}">
                <a16:creationId xmlns:a16="http://schemas.microsoft.com/office/drawing/2014/main" id="{8D6F897B-1F7E-4E95-B232-A82FDAED186C}"/>
              </a:ext>
            </a:extLst>
          </p:cNvPr>
          <p:cNvGrpSpPr>
            <a:grpSpLocks/>
          </p:cNvGrpSpPr>
          <p:nvPr/>
        </p:nvGrpSpPr>
        <p:grpSpPr bwMode="auto">
          <a:xfrm>
            <a:off x="1258888" y="457200"/>
            <a:ext cx="2125662" cy="466725"/>
            <a:chOff x="0" y="0"/>
            <a:chExt cx="1200" cy="294"/>
          </a:xfrm>
        </p:grpSpPr>
        <p:sp>
          <p:nvSpPr>
            <p:cNvPr id="18449" name="Rectangle 11">
              <a:extLst>
                <a:ext uri="{FF2B5EF4-FFF2-40B4-BE49-F238E27FC236}">
                  <a16:creationId xmlns:a16="http://schemas.microsoft.com/office/drawing/2014/main" id="{75479BA6-326D-40C2-9557-FB54AF76649E}"/>
                </a:ext>
              </a:extLst>
            </p:cNvPr>
            <p:cNvSpPr>
              <a:spLocks noChangeArrowheads="1"/>
            </p:cNvSpPr>
            <p:nvPr/>
          </p:nvSpPr>
          <p:spPr bwMode="auto">
            <a:xfrm>
              <a:off x="0" y="0"/>
              <a:ext cx="469" cy="294"/>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dirty="0">
                  <a:solidFill>
                    <a:srgbClr val="66FFFF"/>
                  </a:solidFill>
                  <a:ea typeface="楷体_GB2312" pitchFamily="49" charset="-122"/>
                </a:rPr>
                <a:t>温度</a:t>
              </a:r>
            </a:p>
          </p:txBody>
        </p:sp>
        <p:sp>
          <p:nvSpPr>
            <p:cNvPr id="18450" name="Line 12">
              <a:extLst>
                <a:ext uri="{FF2B5EF4-FFF2-40B4-BE49-F238E27FC236}">
                  <a16:creationId xmlns:a16="http://schemas.microsoft.com/office/drawing/2014/main" id="{C0359440-E3DF-41C1-A31A-1F021DBBD610}"/>
                </a:ext>
              </a:extLst>
            </p:cNvPr>
            <p:cNvSpPr>
              <a:spLocks noChangeShapeType="1"/>
            </p:cNvSpPr>
            <p:nvPr/>
          </p:nvSpPr>
          <p:spPr bwMode="auto">
            <a:xfrm flipH="1">
              <a:off x="576" y="147"/>
              <a:ext cx="624" cy="0"/>
            </a:xfrm>
            <a:prstGeom prst="line">
              <a:avLst/>
            </a:prstGeom>
            <a:noFill/>
            <a:ln w="57150">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3">
            <a:extLst>
              <a:ext uri="{FF2B5EF4-FFF2-40B4-BE49-F238E27FC236}">
                <a16:creationId xmlns:a16="http://schemas.microsoft.com/office/drawing/2014/main" id="{64BD386D-A128-40D2-9129-768DDFAA13FC}"/>
              </a:ext>
            </a:extLst>
          </p:cNvPr>
          <p:cNvGrpSpPr>
            <a:grpSpLocks/>
          </p:cNvGrpSpPr>
          <p:nvPr/>
        </p:nvGrpSpPr>
        <p:grpSpPr bwMode="auto">
          <a:xfrm>
            <a:off x="5289550" y="457200"/>
            <a:ext cx="2667000" cy="466725"/>
            <a:chOff x="0" y="0"/>
            <a:chExt cx="1528" cy="294"/>
          </a:xfrm>
        </p:grpSpPr>
        <p:sp>
          <p:nvSpPr>
            <p:cNvPr id="18447" name="Rectangle 14">
              <a:extLst>
                <a:ext uri="{FF2B5EF4-FFF2-40B4-BE49-F238E27FC236}">
                  <a16:creationId xmlns:a16="http://schemas.microsoft.com/office/drawing/2014/main" id="{618AF0C3-D404-4ED9-8598-DC41532E6C1A}"/>
                </a:ext>
              </a:extLst>
            </p:cNvPr>
            <p:cNvSpPr>
              <a:spLocks noChangeArrowheads="1"/>
            </p:cNvSpPr>
            <p:nvPr/>
          </p:nvSpPr>
          <p:spPr bwMode="auto">
            <a:xfrm>
              <a:off x="672" y="0"/>
              <a:ext cx="856" cy="294"/>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zh-CN" altLang="en-US">
                  <a:solidFill>
                    <a:srgbClr val="66FFFF"/>
                  </a:solidFill>
                  <a:ea typeface="楷体_GB2312" pitchFamily="49" charset="-122"/>
                </a:rPr>
                <a:t>材料性质</a:t>
              </a:r>
            </a:p>
          </p:txBody>
        </p:sp>
        <p:sp>
          <p:nvSpPr>
            <p:cNvPr id="18448" name="Line 15">
              <a:extLst>
                <a:ext uri="{FF2B5EF4-FFF2-40B4-BE49-F238E27FC236}">
                  <a16:creationId xmlns:a16="http://schemas.microsoft.com/office/drawing/2014/main" id="{28388D76-70E0-4097-832F-C1E7FF78467C}"/>
                </a:ext>
              </a:extLst>
            </p:cNvPr>
            <p:cNvSpPr>
              <a:spLocks noChangeShapeType="1"/>
            </p:cNvSpPr>
            <p:nvPr/>
          </p:nvSpPr>
          <p:spPr bwMode="auto">
            <a:xfrm flipH="1">
              <a:off x="0" y="147"/>
              <a:ext cx="624" cy="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 name="Text Box 3">
            <a:extLst>
              <a:ext uri="{FF2B5EF4-FFF2-40B4-BE49-F238E27FC236}">
                <a16:creationId xmlns:a16="http://schemas.microsoft.com/office/drawing/2014/main" id="{BB745C4C-CB96-4444-B613-E3C6E759D1F8}"/>
              </a:ext>
            </a:extLst>
          </p:cNvPr>
          <p:cNvSpPr txBox="1">
            <a:spLocks noChangeArrowheads="1"/>
          </p:cNvSpPr>
          <p:nvPr/>
        </p:nvSpPr>
        <p:spPr bwMode="auto">
          <a:xfrm>
            <a:off x="509588" y="1181100"/>
            <a:ext cx="4276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b="0">
                <a:solidFill>
                  <a:srgbClr val="FFFF00"/>
                </a:solidFill>
                <a:latin typeface="华文中宋" panose="02010600040101010101" pitchFamily="2" charset="-122"/>
                <a:ea typeface="华文中宋" panose="02010600040101010101" pitchFamily="2" charset="-122"/>
              </a:rPr>
              <a:t>基尔霍夫热辐射定律和黑体</a:t>
            </a:r>
          </a:p>
        </p:txBody>
      </p:sp>
      <p:sp>
        <p:nvSpPr>
          <p:cNvPr id="10" name="Rectangle 4">
            <a:extLst>
              <a:ext uri="{FF2B5EF4-FFF2-40B4-BE49-F238E27FC236}">
                <a16:creationId xmlns:a16="http://schemas.microsoft.com/office/drawing/2014/main" id="{68017832-FFD5-4C3D-B0CC-EA6A580CBBB9}"/>
              </a:ext>
            </a:extLst>
          </p:cNvPr>
          <p:cNvSpPr>
            <a:spLocks noChangeArrowheads="1"/>
          </p:cNvSpPr>
          <p:nvPr/>
        </p:nvSpPr>
        <p:spPr bwMode="auto">
          <a:xfrm>
            <a:off x="500063" y="1751013"/>
            <a:ext cx="82407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5000"/>
              </a:lnSpc>
            </a:pPr>
            <a:r>
              <a:rPr lang="en-US" altLang="zh-CN" b="0">
                <a:solidFill>
                  <a:srgbClr val="66FFFF"/>
                </a:solidFill>
                <a:ea typeface="华文中宋" panose="02010600040101010101" pitchFamily="2" charset="-122"/>
              </a:rPr>
              <a:t>1859</a:t>
            </a:r>
            <a:r>
              <a:rPr lang="zh-CN" altLang="en-US" b="0">
                <a:solidFill>
                  <a:srgbClr val="66FFFF"/>
                </a:solidFill>
                <a:ea typeface="华文中宋" panose="02010600040101010101" pitchFamily="2" charset="-122"/>
              </a:rPr>
              <a:t>年，基尔霍夫根据热力学理论发现</a:t>
            </a:r>
            <a:r>
              <a:rPr lang="zh-CN" altLang="zh-CN" b="0">
                <a:solidFill>
                  <a:srgbClr val="66FFFF"/>
                </a:solidFill>
              </a:rPr>
              <a:t>：</a:t>
            </a:r>
            <a:endParaRPr lang="zh-CN" altLang="zh-CN" b="0">
              <a:solidFill>
                <a:schemeClr val="hlink"/>
              </a:solidFill>
              <a:ea typeface="华文中宋" panose="02010600040101010101" pitchFamily="2" charset="-122"/>
            </a:endParaRPr>
          </a:p>
        </p:txBody>
      </p:sp>
      <p:sp>
        <p:nvSpPr>
          <p:cNvPr id="11" name="Rectangle 4">
            <a:extLst>
              <a:ext uri="{FF2B5EF4-FFF2-40B4-BE49-F238E27FC236}">
                <a16:creationId xmlns:a16="http://schemas.microsoft.com/office/drawing/2014/main" id="{589749DF-0188-454D-9F9D-2CE86D68006F}"/>
              </a:ext>
            </a:extLst>
          </p:cNvPr>
          <p:cNvSpPr>
            <a:spLocks noChangeArrowheads="1"/>
          </p:cNvSpPr>
          <p:nvPr/>
        </p:nvSpPr>
        <p:spPr bwMode="auto">
          <a:xfrm>
            <a:off x="546100" y="2286000"/>
            <a:ext cx="8240713"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45000"/>
              </a:lnSpc>
            </a:pPr>
            <a:r>
              <a:rPr lang="zh-CN" altLang="en-US" b="0">
                <a:solidFill>
                  <a:schemeClr val="bg1"/>
                </a:solidFill>
                <a:latin typeface="华文中宋" panose="02010600040101010101" pitchFamily="2" charset="-122"/>
                <a:ea typeface="华文中宋" panose="02010600040101010101" pitchFamily="2" charset="-122"/>
              </a:rPr>
              <a:t>对处于热平衡的任何一个物体来说</a:t>
            </a:r>
            <a:r>
              <a:rPr lang="zh-CN" altLang="zh-CN" b="0">
                <a:solidFill>
                  <a:schemeClr val="bg1"/>
                </a:solidFill>
                <a:latin typeface="华文中宋" panose="02010600040101010101" pitchFamily="2" charset="-122"/>
                <a:ea typeface="华文中宋" panose="02010600040101010101" pitchFamily="2" charset="-122"/>
              </a:rPr>
              <a:t>，</a:t>
            </a:r>
            <a:r>
              <a:rPr lang="zh-CN" altLang="en-US" b="0">
                <a:solidFill>
                  <a:schemeClr val="bg1"/>
                </a:solidFill>
                <a:latin typeface="华文中宋" panose="02010600040101010101" pitchFamily="2" charset="-122"/>
                <a:ea typeface="华文中宋" panose="02010600040101010101" pitchFamily="2" charset="-122"/>
              </a:rPr>
              <a:t>其</a:t>
            </a:r>
            <a:r>
              <a:rPr lang="zh-CN" altLang="en-US" b="0">
                <a:solidFill>
                  <a:srgbClr val="00FF00"/>
                </a:solidFill>
                <a:latin typeface="华文中宋" panose="02010600040101010101" pitchFamily="2" charset="-122"/>
                <a:ea typeface="华文中宋" panose="02010600040101010101" pitchFamily="2" charset="-122"/>
              </a:rPr>
              <a:t>单色辐出度</a:t>
            </a:r>
            <a:r>
              <a:rPr lang="zh-CN" altLang="en-US" b="0">
                <a:solidFill>
                  <a:schemeClr val="bg1"/>
                </a:solidFill>
                <a:latin typeface="华文中宋" panose="02010600040101010101" pitchFamily="2" charset="-122"/>
                <a:ea typeface="华文中宋" panose="02010600040101010101" pitchFamily="2" charset="-122"/>
              </a:rPr>
              <a:t>与</a:t>
            </a:r>
            <a:r>
              <a:rPr lang="zh-CN" altLang="en-US" b="0">
                <a:solidFill>
                  <a:srgbClr val="00FF00"/>
                </a:solidFill>
                <a:latin typeface="华文中宋" panose="02010600040101010101" pitchFamily="2" charset="-122"/>
                <a:ea typeface="华文中宋" panose="02010600040101010101" pitchFamily="2" charset="-122"/>
              </a:rPr>
              <a:t>单色吸收比</a:t>
            </a:r>
            <a:r>
              <a:rPr lang="zh-CN" altLang="en-US" b="0">
                <a:solidFill>
                  <a:schemeClr val="bg1"/>
                </a:solidFill>
                <a:latin typeface="华文中宋" panose="02010600040101010101" pitchFamily="2" charset="-122"/>
                <a:ea typeface="华文中宋" panose="02010600040101010101" pitchFamily="2" charset="-122"/>
              </a:rPr>
              <a:t>的比值是一个与物体性质无关，而只与物体温度和辐射波波长有关的一个普适函数，即</a:t>
            </a:r>
            <a:endParaRPr lang="en-US" altLang="zh-CN" b="0">
              <a:solidFill>
                <a:schemeClr val="bg1"/>
              </a:solidFill>
              <a:latin typeface="华文中宋" panose="02010600040101010101" pitchFamily="2" charset="-122"/>
              <a:ea typeface="华文中宋" panose="02010600040101010101" pitchFamily="2" charset="-122"/>
            </a:endParaRPr>
          </a:p>
        </p:txBody>
      </p:sp>
      <p:graphicFrame>
        <p:nvGraphicFramePr>
          <p:cNvPr id="14352" name="Object 16">
            <a:extLst>
              <a:ext uri="{FF2B5EF4-FFF2-40B4-BE49-F238E27FC236}">
                <a16:creationId xmlns:a16="http://schemas.microsoft.com/office/drawing/2014/main" id="{A73AFAEB-6D19-45EB-9CAC-AC23A801D0ED}"/>
              </a:ext>
            </a:extLst>
          </p:cNvPr>
          <p:cNvGraphicFramePr>
            <a:graphicFrameLocks noChangeAspect="1"/>
          </p:cNvGraphicFramePr>
          <p:nvPr/>
        </p:nvGraphicFramePr>
        <p:xfrm>
          <a:off x="2143125" y="4071938"/>
          <a:ext cx="2211388" cy="852487"/>
        </p:xfrm>
        <a:graphic>
          <a:graphicData uri="http://schemas.openxmlformats.org/presentationml/2006/ole">
            <mc:AlternateContent xmlns:mc="http://schemas.openxmlformats.org/markup-compatibility/2006">
              <mc:Choice xmlns:v="urn:schemas-microsoft-com:vml" Requires="v">
                <p:oleObj spid="_x0000_s457770" name="公式" r:id="rId3" imgW="1123886" imgH="419134" progId="Equation.3">
                  <p:embed/>
                </p:oleObj>
              </mc:Choice>
              <mc:Fallback>
                <p:oleObj name="公式" r:id="rId3" imgW="1123886" imgH="419134" progId="Equation.3">
                  <p:embed/>
                  <p:pic>
                    <p:nvPicPr>
                      <p:cNvPr id="14352" name="Object 16">
                        <a:extLst>
                          <a:ext uri="{FF2B5EF4-FFF2-40B4-BE49-F238E27FC236}">
                            <a16:creationId xmlns:a16="http://schemas.microsoft.com/office/drawing/2014/main" id="{A73AFAEB-6D19-45EB-9CAC-AC23A801D0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25" y="4071938"/>
                        <a:ext cx="2211388"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4">
            <a:extLst>
              <a:ext uri="{FF2B5EF4-FFF2-40B4-BE49-F238E27FC236}">
                <a16:creationId xmlns:a16="http://schemas.microsoft.com/office/drawing/2014/main" id="{E1B01ACF-40BE-422B-B451-438BF50BEE8C}"/>
              </a:ext>
            </a:extLst>
          </p:cNvPr>
          <p:cNvSpPr>
            <a:spLocks noChangeArrowheads="1"/>
          </p:cNvSpPr>
          <p:nvPr/>
        </p:nvSpPr>
        <p:spPr bwMode="auto">
          <a:xfrm>
            <a:off x="4714875" y="4156075"/>
            <a:ext cx="350043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5000"/>
              </a:lnSpc>
            </a:pPr>
            <a:r>
              <a:rPr lang="zh-CN" altLang="en-US" b="0">
                <a:solidFill>
                  <a:srgbClr val="66FFFF"/>
                </a:solidFill>
                <a:ea typeface="华文中宋" panose="02010600040101010101" pitchFamily="2" charset="-122"/>
              </a:rPr>
              <a:t>基尔霍夫热辐射定律</a:t>
            </a:r>
            <a:endParaRPr lang="zh-CN" altLang="zh-CN" b="0">
              <a:solidFill>
                <a:schemeClr val="hlink"/>
              </a:solidFill>
              <a:ea typeface="华文中宋" panose="02010600040101010101" pitchFamily="2" charset="-122"/>
            </a:endParaRPr>
          </a:p>
        </p:txBody>
      </p:sp>
      <p:graphicFrame>
        <p:nvGraphicFramePr>
          <p:cNvPr id="12" name="Object 3">
            <a:extLst>
              <a:ext uri="{FF2B5EF4-FFF2-40B4-BE49-F238E27FC236}">
                <a16:creationId xmlns:a16="http://schemas.microsoft.com/office/drawing/2014/main" id="{8D380F88-D833-4D9D-B0E1-0E05D3D93A13}"/>
              </a:ext>
            </a:extLst>
          </p:cNvPr>
          <p:cNvGraphicFramePr>
            <a:graphicFrameLocks noChangeAspect="1"/>
          </p:cNvGraphicFramePr>
          <p:nvPr/>
        </p:nvGraphicFramePr>
        <p:xfrm>
          <a:off x="2214563" y="5143500"/>
          <a:ext cx="1457325" cy="438150"/>
        </p:xfrm>
        <a:graphic>
          <a:graphicData uri="http://schemas.openxmlformats.org/presentationml/2006/ole">
            <mc:AlternateContent xmlns:mc="http://schemas.openxmlformats.org/markup-compatibility/2006">
              <mc:Choice xmlns:v="urn:schemas-microsoft-com:vml" Requires="v">
                <p:oleObj spid="_x0000_s457771" name="公式" r:id="rId5" imgW="733355" imgH="199923" progId="Equation.3">
                  <p:embed/>
                </p:oleObj>
              </mc:Choice>
              <mc:Fallback>
                <p:oleObj name="公式" r:id="rId5" imgW="733355" imgH="199923" progId="Equation.3">
                  <p:embed/>
                  <p:pic>
                    <p:nvPicPr>
                      <p:cNvPr id="12" name="Object 3">
                        <a:extLst>
                          <a:ext uri="{FF2B5EF4-FFF2-40B4-BE49-F238E27FC236}">
                            <a16:creationId xmlns:a16="http://schemas.microsoft.com/office/drawing/2014/main" id="{8D380F88-D833-4D9D-B0E1-0E05D3D93A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4563" y="5143500"/>
                        <a:ext cx="14573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Rectangle 4">
            <a:extLst>
              <a:ext uri="{FF2B5EF4-FFF2-40B4-BE49-F238E27FC236}">
                <a16:creationId xmlns:a16="http://schemas.microsoft.com/office/drawing/2014/main" id="{3EAC3F26-F630-4040-84B6-20B46B2C97D2}"/>
              </a:ext>
            </a:extLst>
          </p:cNvPr>
          <p:cNvSpPr>
            <a:spLocks noChangeArrowheads="1"/>
          </p:cNvSpPr>
          <p:nvPr/>
        </p:nvSpPr>
        <p:spPr bwMode="auto">
          <a:xfrm>
            <a:off x="546100" y="5000625"/>
            <a:ext cx="8240713"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45000"/>
              </a:lnSpc>
            </a:pPr>
            <a:r>
              <a:rPr lang="zh-CN" altLang="en-US" b="0">
                <a:solidFill>
                  <a:schemeClr val="bg1"/>
                </a:solidFill>
                <a:latin typeface="华文中宋" panose="02010600040101010101" pitchFamily="2" charset="-122"/>
                <a:ea typeface="华文中宋" panose="02010600040101010101" pitchFamily="2" charset="-122"/>
              </a:rPr>
              <a:t>单色吸收比                 的物体，称为</a:t>
            </a:r>
            <a:r>
              <a:rPr lang="zh-CN" altLang="en-US" b="0">
                <a:solidFill>
                  <a:srgbClr val="00FF00"/>
                </a:solidFill>
                <a:latin typeface="华文中宋" panose="02010600040101010101" pitchFamily="2" charset="-122"/>
                <a:ea typeface="华文中宋" panose="02010600040101010101" pitchFamily="2" charset="-122"/>
              </a:rPr>
              <a:t>绝对黑体</a:t>
            </a:r>
            <a:r>
              <a:rPr lang="zh-CN" altLang="en-US" b="0">
                <a:solidFill>
                  <a:schemeClr val="bg1"/>
                </a:solidFill>
                <a:latin typeface="华文中宋" panose="02010600040101010101" pitchFamily="2" charset="-122"/>
                <a:ea typeface="华文中宋" panose="02010600040101010101" pitchFamily="2" charset="-122"/>
              </a:rPr>
              <a:t>或</a:t>
            </a:r>
            <a:r>
              <a:rPr lang="zh-CN" altLang="en-US" b="0">
                <a:solidFill>
                  <a:srgbClr val="00FF00"/>
                </a:solidFill>
                <a:latin typeface="华文中宋" panose="02010600040101010101" pitchFamily="2" charset="-122"/>
                <a:ea typeface="华文中宋" panose="02010600040101010101" pitchFamily="2" charset="-122"/>
              </a:rPr>
              <a:t>黑体</a:t>
            </a:r>
            <a:endParaRPr lang="en-US" altLang="zh-CN" b="0">
              <a:solidFill>
                <a:srgbClr val="00FF00"/>
              </a:solidFill>
              <a:latin typeface="华文中宋" panose="02010600040101010101" pitchFamily="2" charset="-122"/>
              <a:ea typeface="华文中宋" panose="02010600040101010101" pitchFamily="2" charset="-122"/>
            </a:endParaRPr>
          </a:p>
        </p:txBody>
      </p:sp>
      <p:graphicFrame>
        <p:nvGraphicFramePr>
          <p:cNvPr id="14" name="Object 4">
            <a:extLst>
              <a:ext uri="{FF2B5EF4-FFF2-40B4-BE49-F238E27FC236}">
                <a16:creationId xmlns:a16="http://schemas.microsoft.com/office/drawing/2014/main" id="{DAEA3CC4-EADA-4495-85A2-E7D7A7B063D1}"/>
              </a:ext>
            </a:extLst>
          </p:cNvPr>
          <p:cNvGraphicFramePr>
            <a:graphicFrameLocks noChangeAspect="1"/>
          </p:cNvGraphicFramePr>
          <p:nvPr/>
        </p:nvGraphicFramePr>
        <p:xfrm>
          <a:off x="2025650" y="5786438"/>
          <a:ext cx="2211388" cy="852487"/>
        </p:xfrm>
        <a:graphic>
          <a:graphicData uri="http://schemas.openxmlformats.org/presentationml/2006/ole">
            <mc:AlternateContent xmlns:mc="http://schemas.openxmlformats.org/markup-compatibility/2006">
              <mc:Choice xmlns:v="urn:schemas-microsoft-com:vml" Requires="v">
                <p:oleObj spid="_x0000_s457772" name="公式" r:id="rId7" imgW="1123886" imgH="419134" progId="Equation.3">
                  <p:embed/>
                </p:oleObj>
              </mc:Choice>
              <mc:Fallback>
                <p:oleObj name="公式" r:id="rId7" imgW="1123886" imgH="419134" progId="Equation.3">
                  <p:embed/>
                  <p:pic>
                    <p:nvPicPr>
                      <p:cNvPr id="14" name="Object 4">
                        <a:extLst>
                          <a:ext uri="{FF2B5EF4-FFF2-40B4-BE49-F238E27FC236}">
                            <a16:creationId xmlns:a16="http://schemas.microsoft.com/office/drawing/2014/main" id="{DAEA3CC4-EADA-4495-85A2-E7D7A7B063D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25650" y="5786438"/>
                        <a:ext cx="2211388"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5">
            <a:extLst>
              <a:ext uri="{FF2B5EF4-FFF2-40B4-BE49-F238E27FC236}">
                <a16:creationId xmlns:a16="http://schemas.microsoft.com/office/drawing/2014/main" id="{32623E11-7EFD-437D-96B6-36DF819B8A67}"/>
              </a:ext>
            </a:extLst>
          </p:cNvPr>
          <p:cNvGraphicFramePr>
            <a:graphicFrameLocks noChangeAspect="1"/>
          </p:cNvGraphicFramePr>
          <p:nvPr/>
        </p:nvGraphicFramePr>
        <p:xfrm>
          <a:off x="4311650" y="5991225"/>
          <a:ext cx="1117600" cy="438150"/>
        </p:xfrm>
        <a:graphic>
          <a:graphicData uri="http://schemas.openxmlformats.org/presentationml/2006/ole">
            <mc:AlternateContent xmlns:mc="http://schemas.openxmlformats.org/markup-compatibility/2006">
              <mc:Choice xmlns:v="urn:schemas-microsoft-com:vml" Requires="v">
                <p:oleObj spid="_x0000_s457773" name="公式" r:id="rId9" imgW="552310" imgH="199923" progId="Equation.3">
                  <p:embed/>
                </p:oleObj>
              </mc:Choice>
              <mc:Fallback>
                <p:oleObj name="公式" r:id="rId9" imgW="552310" imgH="199923" progId="Equation.3">
                  <p:embed/>
                  <p:pic>
                    <p:nvPicPr>
                      <p:cNvPr id="16" name="Object 5">
                        <a:extLst>
                          <a:ext uri="{FF2B5EF4-FFF2-40B4-BE49-F238E27FC236}">
                            <a16:creationId xmlns:a16="http://schemas.microsoft.com/office/drawing/2014/main" id="{32623E11-7EFD-437D-96B6-36DF819B8A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11650" y="5991225"/>
                        <a:ext cx="11176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6" name="灯片编号占位符 1">
            <a:extLst>
              <a:ext uri="{FF2B5EF4-FFF2-40B4-BE49-F238E27FC236}">
                <a16:creationId xmlns:a16="http://schemas.microsoft.com/office/drawing/2014/main" id="{517FB712-B1ED-4089-9C39-699BEEC5FAE1}"/>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857D519E-3E60-467D-83A8-F3D780FFE41E}" type="slidenum">
              <a:rPr lang="en-US" altLang="zh-CN" b="0">
                <a:solidFill>
                  <a:srgbClr val="FF00FF"/>
                </a:solidFill>
              </a:rPr>
              <a:pPr eaLnBrk="1" hangingPunct="1"/>
              <a:t>19</a:t>
            </a:fld>
            <a:r>
              <a:rPr lang="en-US" altLang="zh-CN" b="0">
                <a:solidFill>
                  <a:srgbClr val="FF00FF"/>
                </a:solidFill>
              </a:rPr>
              <a:t>/23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ppt_w"/>
                                          </p:val>
                                        </p:tav>
                                        <p:tav tm="100000">
                                          <p:val>
                                            <p:strVal val="#ppt_w"/>
                                          </p:val>
                                        </p:tav>
                                      </p:tavLst>
                                    </p:anim>
                                    <p:anim calcmode="lin" valueType="num">
                                      <p:cBhvr>
                                        <p:cTn id="8" dur="500" fill="hold"/>
                                        <p:tgtEl>
                                          <p:spTgt spid="2"/>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right)">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linds(horizontal)">
                                      <p:cBhvr>
                                        <p:cTn id="29" dur="500"/>
                                        <p:tgtEl>
                                          <p:spTgt spid="1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8" fill="hold" nodeType="clickEffect">
                                  <p:stCondLst>
                                    <p:cond delay="0"/>
                                  </p:stCondLst>
                                  <p:childTnLst>
                                    <p:set>
                                      <p:cBhvr>
                                        <p:cTn id="33" dur="1" fill="hold">
                                          <p:stCondLst>
                                            <p:cond delay="0"/>
                                          </p:stCondLst>
                                        </p:cTn>
                                        <p:tgtEl>
                                          <p:spTgt spid="14352"/>
                                        </p:tgtEl>
                                        <p:attrNameLst>
                                          <p:attrName>style.visibility</p:attrName>
                                        </p:attrNameLst>
                                      </p:cBhvr>
                                      <p:to>
                                        <p:strVal val="visible"/>
                                      </p:to>
                                    </p:set>
                                    <p:animEffect transition="in" filter="slide(fromLeft)">
                                      <p:cBhvr>
                                        <p:cTn id="34" dur="500"/>
                                        <p:tgtEl>
                                          <p:spTgt spid="14352"/>
                                        </p:tgtEl>
                                      </p:cBhvr>
                                    </p:animEffect>
                                  </p:childTnLst>
                                </p:cTn>
                              </p:par>
                            </p:childTnLst>
                          </p:cTn>
                        </p:par>
                        <p:par>
                          <p:cTn id="35" fill="hold" nodeType="afterGroup">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dissolve">
                                      <p:cBhvr>
                                        <p:cTn id="43" dur="500"/>
                                        <p:tgtEl>
                                          <p:spTgt spid="15"/>
                                        </p:tgtEl>
                                      </p:cBhvr>
                                    </p:animEffect>
                                  </p:childTnLst>
                                </p:cTn>
                              </p:par>
                              <p:par>
                                <p:cTn id="44" presetID="9" presetClass="entr" presetSubtype="0"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dissolve">
                                      <p:cBhvr>
                                        <p:cTn id="46" dur="500"/>
                                        <p:tgtEl>
                                          <p:spTgt spid="1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8"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slide(fromLeft)">
                                      <p:cBhvr>
                                        <p:cTn id="51" dur="500"/>
                                        <p:tgtEl>
                                          <p:spTgt spid="1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8" fill="hold"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slide(fromLeft)">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9" grpId="0" autoUpdateAnimBg="0"/>
      <p:bldP spid="10" grpId="0" autoUpdateAnimBg="0"/>
      <p:bldP spid="11" grpId="0" autoUpdateAnimBg="0"/>
      <p:bldP spid="13" grpId="0" autoUpdateAnimBg="0"/>
      <p:bldP spid="1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8EB2393A-7DBC-477F-B536-615B463AD9A0}"/>
              </a:ext>
            </a:extLst>
          </p:cNvPr>
          <p:cNvSpPr txBox="1">
            <a:spLocks noChangeArrowheads="1"/>
          </p:cNvSpPr>
          <p:nvPr/>
        </p:nvSpPr>
        <p:spPr bwMode="auto">
          <a:xfrm>
            <a:off x="643508" y="446758"/>
            <a:ext cx="2992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FFFF00"/>
                </a:solidFill>
              </a:rPr>
              <a:t>回顾：</a:t>
            </a:r>
            <a:endParaRPr lang="zh-CN" altLang="en-US" dirty="0">
              <a:solidFill>
                <a:schemeClr val="bg1"/>
              </a:solidFill>
              <a:latin typeface="宋体" panose="02010600030101010101" pitchFamily="2" charset="-122"/>
            </a:endParaRPr>
          </a:p>
        </p:txBody>
      </p:sp>
      <p:sp>
        <p:nvSpPr>
          <p:cNvPr id="3" name="Text Box 42">
            <a:extLst>
              <a:ext uri="{FF2B5EF4-FFF2-40B4-BE49-F238E27FC236}">
                <a16:creationId xmlns:a16="http://schemas.microsoft.com/office/drawing/2014/main" id="{B5BC279F-F396-4425-AD25-969F525E30B0}"/>
              </a:ext>
            </a:extLst>
          </p:cNvPr>
          <p:cNvSpPr txBox="1">
            <a:spLocks noChangeArrowheads="1"/>
          </p:cNvSpPr>
          <p:nvPr/>
        </p:nvSpPr>
        <p:spPr bwMode="auto">
          <a:xfrm>
            <a:off x="734144" y="980728"/>
            <a:ext cx="7654280" cy="936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155825" indent="-2155825">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zh-CN" altLang="en-US" dirty="0">
                <a:solidFill>
                  <a:srgbClr val="00FF00"/>
                </a:solidFill>
              </a:rPr>
              <a:t>平均碰撞频率：</a:t>
            </a:r>
            <a:r>
              <a:rPr lang="zh-CN" altLang="en-US" dirty="0">
                <a:solidFill>
                  <a:schemeClr val="bg1"/>
                </a:solidFill>
              </a:rPr>
              <a:t>分子在单位时间内与其他分子碰撞的平均次数</a:t>
            </a:r>
            <a:endParaRPr lang="en-US" altLang="zh-CN" dirty="0">
              <a:solidFill>
                <a:schemeClr val="bg1"/>
              </a:solidFill>
            </a:endParaRPr>
          </a:p>
        </p:txBody>
      </p:sp>
      <p:graphicFrame>
        <p:nvGraphicFramePr>
          <p:cNvPr id="5" name="Object 4">
            <a:extLst>
              <a:ext uri="{FF2B5EF4-FFF2-40B4-BE49-F238E27FC236}">
                <a16:creationId xmlns:a16="http://schemas.microsoft.com/office/drawing/2014/main" id="{CF8AC4DD-4D9A-4A95-868A-7C8979235D35}"/>
              </a:ext>
            </a:extLst>
          </p:cNvPr>
          <p:cNvGraphicFramePr>
            <a:graphicFrameLocks/>
          </p:cNvGraphicFramePr>
          <p:nvPr>
            <p:extLst>
              <p:ext uri="{D42A27DB-BD31-4B8C-83A1-F6EECF244321}">
                <p14:modId xmlns:p14="http://schemas.microsoft.com/office/powerpoint/2010/main" val="3963419510"/>
              </p:ext>
            </p:extLst>
          </p:nvPr>
        </p:nvGraphicFramePr>
        <p:xfrm>
          <a:off x="4284513" y="1772816"/>
          <a:ext cx="1871663" cy="381000"/>
        </p:xfrm>
        <a:graphic>
          <a:graphicData uri="http://schemas.openxmlformats.org/presentationml/2006/ole">
            <mc:AlternateContent xmlns:mc="http://schemas.openxmlformats.org/markup-compatibility/2006">
              <mc:Choice xmlns:v="urn:schemas-microsoft-com:vml" Requires="v">
                <p:oleObj spid="_x0000_s465942" r:id="rId3" imgW="1923910" imgH="352391" progId="Equation.3">
                  <p:embed/>
                </p:oleObj>
              </mc:Choice>
              <mc:Fallback>
                <p:oleObj r:id="rId3" imgW="1923910" imgH="352391" progId="Equation.3">
                  <p:embed/>
                  <p:pic>
                    <p:nvPicPr>
                      <p:cNvPr id="168981" name="Object 4">
                        <a:extLst>
                          <a:ext uri="{FF2B5EF4-FFF2-40B4-BE49-F238E27FC236}">
                            <a16:creationId xmlns:a16="http://schemas.microsoft.com/office/drawing/2014/main" id="{44481FB5-1663-49A4-8A96-4B85C97D7A0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513" y="1772816"/>
                        <a:ext cx="1871663" cy="381000"/>
                      </a:xfrm>
                      <a:prstGeom prst="rect">
                        <a:avLst/>
                      </a:prstGeom>
                      <a:solidFill>
                        <a:srgbClr val="00FFFF">
                          <a:alpha val="20000"/>
                        </a:srgbClr>
                      </a:solidFill>
                      <a:ln w="19050">
                        <a:solidFill>
                          <a:srgbClr val="FFFFFF">
                            <a:alpha val="50195"/>
                          </a:srgbClr>
                        </a:solidFill>
                        <a:miter lim="800000"/>
                        <a:headEnd/>
                        <a:tailEnd/>
                      </a:ln>
                    </p:spPr>
                  </p:pic>
                </p:oleObj>
              </mc:Fallback>
            </mc:AlternateContent>
          </a:graphicData>
        </a:graphic>
      </p:graphicFrame>
      <p:sp>
        <p:nvSpPr>
          <p:cNvPr id="6" name="Text Box 2">
            <a:extLst>
              <a:ext uri="{FF2B5EF4-FFF2-40B4-BE49-F238E27FC236}">
                <a16:creationId xmlns:a16="http://schemas.microsoft.com/office/drawing/2014/main" id="{9CDA89A3-11CD-41D4-BFD1-954C2E7972AC}"/>
              </a:ext>
            </a:extLst>
          </p:cNvPr>
          <p:cNvSpPr txBox="1">
            <a:spLocks noChangeArrowheads="1"/>
          </p:cNvSpPr>
          <p:nvPr/>
        </p:nvSpPr>
        <p:spPr bwMode="auto">
          <a:xfrm>
            <a:off x="744611" y="2276872"/>
            <a:ext cx="76438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dirty="0">
                <a:solidFill>
                  <a:srgbClr val="00FFFF"/>
                </a:solidFill>
              </a:rPr>
              <a:t>平均自由程：</a:t>
            </a:r>
            <a:r>
              <a:rPr lang="zh-CN" altLang="en-US" dirty="0">
                <a:solidFill>
                  <a:schemeClr val="bg1"/>
                </a:solidFill>
              </a:rPr>
              <a:t>气体分子在连续两次碰撞之间自由运动的平均路程</a:t>
            </a:r>
          </a:p>
        </p:txBody>
      </p:sp>
      <mc:AlternateContent xmlns:mc="http://schemas.openxmlformats.org/markup-compatibility/2006" xmlns:a14="http://schemas.microsoft.com/office/drawing/2010/main">
        <mc:Choice Requires="a14">
          <p:sp>
            <p:nvSpPr>
              <p:cNvPr id="8" name="Object 8">
                <a:extLst>
                  <a:ext uri="{FF2B5EF4-FFF2-40B4-BE49-F238E27FC236}">
                    <a16:creationId xmlns:a16="http://schemas.microsoft.com/office/drawing/2014/main" id="{D6AA3815-8FDD-4663-8AAC-A3C16F76B0F7}"/>
                  </a:ext>
                </a:extLst>
              </p:cNvPr>
              <p:cNvSpPr txBox="1"/>
              <p:nvPr/>
            </p:nvSpPr>
            <p:spPr bwMode="auto">
              <a:xfrm>
                <a:off x="3829149" y="2852936"/>
                <a:ext cx="2615059" cy="1016000"/>
              </a:xfrm>
              <a:prstGeom prst="rect">
                <a:avLst/>
              </a:prstGeom>
              <a:noFill/>
              <a:ln>
                <a:noFill/>
              </a:ln>
              <a:extLst/>
            </p:spPr>
            <p:txBody>
              <a:bodyPr>
                <a:noAutofit/>
              </a:bodyPr>
              <a:lstStyle/>
              <a:p>
                <a:pPr/>
                <a14:m>
                  <m:oMathPara xmlns:m="http://schemas.openxmlformats.org/officeDocument/2006/math">
                    <m:oMathParaPr>
                      <m:jc m:val="centerGroup"/>
                    </m:oMathParaPr>
                    <m:oMath xmlns:m="http://schemas.openxmlformats.org/officeDocument/2006/math">
                      <m:bar>
                        <m:barPr>
                          <m:pos m:val="top"/>
                          <m:ctrlPr>
                            <a:rPr lang="zh-CN" altLang="en-US" sz="2600" i="1" smtClean="0">
                              <a:solidFill>
                                <a:srgbClr val="FFC000"/>
                              </a:solidFill>
                              <a:latin typeface="Cambria Math" panose="02040503050406030204" pitchFamily="18" charset="0"/>
                            </a:rPr>
                          </m:ctrlPr>
                        </m:barPr>
                        <m:e>
                          <m:r>
                            <a:rPr lang="zh-CN" altLang="en-US" sz="2600" i="1">
                              <a:solidFill>
                                <a:srgbClr val="FFC000"/>
                              </a:solidFill>
                              <a:latin typeface="Cambria Math" panose="02040503050406030204" pitchFamily="18" charset="0"/>
                            </a:rPr>
                            <m:t>𝜆</m:t>
                          </m:r>
                        </m:e>
                      </m:bar>
                      <m:r>
                        <a:rPr lang="zh-CN" altLang="en-US" sz="2600" i="1">
                          <a:solidFill>
                            <a:srgbClr val="FFC000"/>
                          </a:solidFill>
                          <a:latin typeface="Cambria Math" panose="02040503050406030204" pitchFamily="18" charset="0"/>
                        </a:rPr>
                        <m:t>=</m:t>
                      </m:r>
                      <m:f>
                        <m:fPr>
                          <m:ctrlPr>
                            <a:rPr lang="zh-CN" altLang="en-US" sz="2600" i="1">
                              <a:solidFill>
                                <a:srgbClr val="FFC000"/>
                              </a:solidFill>
                              <a:latin typeface="Cambria Math" panose="02040503050406030204" pitchFamily="18" charset="0"/>
                            </a:rPr>
                          </m:ctrlPr>
                        </m:fPr>
                        <m:num>
                          <m:r>
                            <a:rPr lang="zh-CN" altLang="en-US" sz="2600" i="1">
                              <a:solidFill>
                                <a:srgbClr val="FFC000"/>
                              </a:solidFill>
                              <a:latin typeface="Cambria Math" panose="02040503050406030204" pitchFamily="18" charset="0"/>
                            </a:rPr>
                            <m:t>1</m:t>
                          </m:r>
                        </m:num>
                        <m:den>
                          <m:rad>
                            <m:radPr>
                              <m:degHide m:val="on"/>
                              <m:ctrlPr>
                                <a:rPr lang="zh-CN" altLang="en-US" sz="2600" i="1">
                                  <a:solidFill>
                                    <a:srgbClr val="FFC000"/>
                                  </a:solidFill>
                                  <a:latin typeface="Cambria Math" panose="02040503050406030204" pitchFamily="18" charset="0"/>
                                </a:rPr>
                              </m:ctrlPr>
                            </m:radPr>
                            <m:deg/>
                            <m:e>
                              <m:r>
                                <a:rPr lang="zh-CN" altLang="en-US" sz="2600" i="1">
                                  <a:solidFill>
                                    <a:srgbClr val="FFC000"/>
                                  </a:solidFill>
                                  <a:latin typeface="Cambria Math" panose="02040503050406030204" pitchFamily="18" charset="0"/>
                                </a:rPr>
                                <m:t>2</m:t>
                              </m:r>
                            </m:e>
                          </m:rad>
                          <m:r>
                            <m:rPr>
                              <m:sty m:val="p"/>
                            </m:rPr>
                            <a:rPr lang="zh-CN" altLang="en-US" sz="2600" i="0">
                              <a:solidFill>
                                <a:srgbClr val="FFC000"/>
                              </a:solidFill>
                              <a:latin typeface="Cambria Math" panose="02040503050406030204" pitchFamily="18" charset="0"/>
                            </a:rPr>
                            <m:t>π</m:t>
                          </m:r>
                          <m:sSup>
                            <m:sSupPr>
                              <m:ctrlPr>
                                <a:rPr lang="zh-CN" altLang="en-US" sz="2600" i="1">
                                  <a:solidFill>
                                    <a:srgbClr val="FFC000"/>
                                  </a:solidFill>
                                  <a:latin typeface="Cambria Math" panose="02040503050406030204" pitchFamily="18" charset="0"/>
                                </a:rPr>
                              </m:ctrlPr>
                            </m:sSupPr>
                            <m:e>
                              <m:r>
                                <a:rPr lang="zh-CN" altLang="en-US" sz="2600" i="1">
                                  <a:solidFill>
                                    <a:srgbClr val="FFC000"/>
                                  </a:solidFill>
                                  <a:latin typeface="Cambria Math" panose="02040503050406030204" pitchFamily="18" charset="0"/>
                                </a:rPr>
                                <m:t>𝑑</m:t>
                              </m:r>
                            </m:e>
                            <m:sup>
                              <m:r>
                                <a:rPr lang="zh-CN" altLang="en-US" sz="2600" i="1">
                                  <a:solidFill>
                                    <a:srgbClr val="FFC000"/>
                                  </a:solidFill>
                                  <a:latin typeface="Cambria Math" panose="02040503050406030204" pitchFamily="18" charset="0"/>
                                </a:rPr>
                                <m:t>2</m:t>
                              </m:r>
                            </m:sup>
                          </m:sSup>
                          <m:r>
                            <a:rPr lang="zh-CN" altLang="en-US" sz="2600" i="1">
                              <a:solidFill>
                                <a:srgbClr val="FFC000"/>
                              </a:solidFill>
                              <a:latin typeface="Cambria Math" panose="02040503050406030204" pitchFamily="18" charset="0"/>
                            </a:rPr>
                            <m:t>𝑛</m:t>
                          </m:r>
                        </m:den>
                      </m:f>
                    </m:oMath>
                  </m:oMathPara>
                </a14:m>
                <a:endParaRPr lang="zh-CN" altLang="en-US" sz="2600" dirty="0">
                  <a:solidFill>
                    <a:srgbClr val="FFC000"/>
                  </a:solidFill>
                </a:endParaRPr>
              </a:p>
            </p:txBody>
          </p:sp>
        </mc:Choice>
        <mc:Fallback xmlns="">
          <p:sp>
            <p:nvSpPr>
              <p:cNvPr id="8" name="Object 8">
                <a:extLst>
                  <a:ext uri="{FF2B5EF4-FFF2-40B4-BE49-F238E27FC236}">
                    <a16:creationId xmlns:a16="http://schemas.microsoft.com/office/drawing/2014/main" id="{D6AA3815-8FDD-4663-8AAC-A3C16F76B0F7}"/>
                  </a:ext>
                </a:extLst>
              </p:cNvPr>
              <p:cNvSpPr txBox="1">
                <a:spLocks noRot="1" noChangeAspect="1" noMove="1" noResize="1" noEditPoints="1" noAdjustHandles="1" noChangeArrowheads="1" noChangeShapeType="1" noTextEdit="1"/>
              </p:cNvSpPr>
              <p:nvPr/>
            </p:nvSpPr>
            <p:spPr bwMode="auto">
              <a:xfrm>
                <a:off x="3829149" y="2852936"/>
                <a:ext cx="2615059" cy="1016000"/>
              </a:xfrm>
              <a:prstGeom prst="rect">
                <a:avLst/>
              </a:prstGeom>
              <a:blipFill>
                <a:blip r:embed="rId5"/>
                <a:stretch>
                  <a:fillRect/>
                </a:stretch>
              </a:blipFill>
              <a:ln>
                <a:noFill/>
              </a:ln>
              <a:extLst/>
            </p:spPr>
            <p:txBody>
              <a:bodyPr/>
              <a:lstStyle/>
              <a:p>
                <a:r>
                  <a:rPr lang="zh-CN" altLang="en-US">
                    <a:noFill/>
                  </a:rPr>
                  <a:t> </a:t>
                </a:r>
              </a:p>
            </p:txBody>
          </p:sp>
        </mc:Fallback>
      </mc:AlternateContent>
      <p:sp>
        <p:nvSpPr>
          <p:cNvPr id="13" name="Text Box 15">
            <a:extLst>
              <a:ext uri="{FF2B5EF4-FFF2-40B4-BE49-F238E27FC236}">
                <a16:creationId xmlns:a16="http://schemas.microsoft.com/office/drawing/2014/main" id="{47303917-9C54-47C6-8F3B-1DBE794008FB}"/>
              </a:ext>
            </a:extLst>
          </p:cNvPr>
          <p:cNvSpPr txBox="1">
            <a:spLocks noChangeArrowheads="1"/>
          </p:cNvSpPr>
          <p:nvPr/>
        </p:nvSpPr>
        <p:spPr bwMode="auto">
          <a:xfrm>
            <a:off x="784943" y="3933056"/>
            <a:ext cx="7643811" cy="1400175"/>
          </a:xfrm>
          <a:prstGeom prst="rect">
            <a:avLst/>
          </a:prstGeom>
          <a:noFill/>
          <a:ln w="9525">
            <a:noFill/>
            <a:miter lim="800000"/>
            <a:headEnd/>
            <a:tailEnd/>
          </a:ln>
        </p:spPr>
        <p:txBody>
          <a:bodyPr wrap="square">
            <a:spAutoFit/>
          </a:bodyPr>
          <a:lstStyle/>
          <a:p>
            <a:pPr>
              <a:lnSpc>
                <a:spcPts val="3400"/>
              </a:lnSpc>
              <a:defRPr/>
            </a:pPr>
            <a:r>
              <a:rPr lang="zh-CN" altLang="en-US" dirty="0">
                <a:solidFill>
                  <a:srgbClr val="FFFF00"/>
                </a:solidFill>
                <a:ea typeface="楷体_GB2312" pitchFamily="49" charset="-122"/>
              </a:rPr>
              <a:t>热力学第二定律的统计意义</a:t>
            </a:r>
            <a:r>
              <a:rPr lang="zh-CN" altLang="en-US" dirty="0">
                <a:solidFill>
                  <a:srgbClr val="FFFF00"/>
                </a:solidFill>
                <a:latin typeface="+mn-ea"/>
                <a:ea typeface="+mn-ea"/>
              </a:rPr>
              <a:t>：</a:t>
            </a:r>
            <a:r>
              <a:rPr lang="zh-CN" altLang="en-US" dirty="0">
                <a:solidFill>
                  <a:schemeClr val="bg1"/>
                </a:solidFill>
                <a:latin typeface="+mn-ea"/>
                <a:ea typeface="+mn-ea"/>
              </a:rPr>
              <a:t>热力学系统的自发过程，总是从微观态数少</a:t>
            </a:r>
            <a:r>
              <a:rPr lang="en-US" altLang="zh-CN" dirty="0">
                <a:solidFill>
                  <a:schemeClr val="bg1"/>
                </a:solidFill>
                <a:latin typeface="+mn-ea"/>
                <a:ea typeface="+mn-ea"/>
              </a:rPr>
              <a:t>(</a:t>
            </a:r>
            <a:r>
              <a:rPr lang="zh-CN" altLang="en-US" dirty="0">
                <a:solidFill>
                  <a:srgbClr val="FFFF00"/>
                </a:solidFill>
                <a:latin typeface="+mn-ea"/>
                <a:ea typeface="+mn-ea"/>
              </a:rPr>
              <a:t>概率小</a:t>
            </a:r>
            <a:r>
              <a:rPr lang="en-US" altLang="zh-CN" dirty="0">
                <a:solidFill>
                  <a:schemeClr val="bg1"/>
                </a:solidFill>
                <a:latin typeface="+mn-ea"/>
                <a:ea typeface="+mn-ea"/>
              </a:rPr>
              <a:t>)</a:t>
            </a:r>
            <a:r>
              <a:rPr lang="zh-CN" altLang="en-US" dirty="0">
                <a:solidFill>
                  <a:schemeClr val="bg1"/>
                </a:solidFill>
                <a:latin typeface="+mn-ea"/>
                <a:ea typeface="+mn-ea"/>
              </a:rPr>
              <a:t>的宏观态向微观态数多</a:t>
            </a:r>
            <a:r>
              <a:rPr lang="en-US" altLang="zh-CN" dirty="0">
                <a:solidFill>
                  <a:schemeClr val="bg1"/>
                </a:solidFill>
                <a:latin typeface="+mn-ea"/>
                <a:ea typeface="+mn-ea"/>
              </a:rPr>
              <a:t>(</a:t>
            </a:r>
            <a:r>
              <a:rPr lang="zh-CN" altLang="en-US" dirty="0">
                <a:solidFill>
                  <a:srgbClr val="FFFF00"/>
                </a:solidFill>
                <a:latin typeface="+mn-ea"/>
                <a:ea typeface="+mn-ea"/>
              </a:rPr>
              <a:t>概率大</a:t>
            </a:r>
            <a:r>
              <a:rPr lang="en-US" altLang="zh-CN" dirty="0">
                <a:solidFill>
                  <a:schemeClr val="bg1"/>
                </a:solidFill>
                <a:latin typeface="+mn-ea"/>
                <a:ea typeface="+mn-ea"/>
              </a:rPr>
              <a:t>)</a:t>
            </a:r>
            <a:r>
              <a:rPr lang="zh-CN" altLang="en-US" dirty="0">
                <a:solidFill>
                  <a:schemeClr val="bg1"/>
                </a:solidFill>
                <a:latin typeface="+mn-ea"/>
                <a:ea typeface="+mn-ea"/>
              </a:rPr>
              <a:t>的宏观态进行 </a:t>
            </a:r>
            <a:r>
              <a:rPr lang="en-US" altLang="zh-CN" dirty="0">
                <a:solidFill>
                  <a:schemeClr val="bg1"/>
                </a:solidFill>
                <a:latin typeface="+mn-lt"/>
                <a:ea typeface="+mn-ea"/>
              </a:rPr>
              <a:t>——</a:t>
            </a:r>
            <a:r>
              <a:rPr lang="en-US" altLang="zh-CN" dirty="0">
                <a:solidFill>
                  <a:srgbClr val="59E2FD"/>
                </a:solidFill>
                <a:latin typeface="+mn-lt"/>
                <a:ea typeface="+mn-ea"/>
              </a:rPr>
              <a:t> </a:t>
            </a:r>
            <a:r>
              <a:rPr lang="zh-CN" altLang="en-US" dirty="0">
                <a:solidFill>
                  <a:srgbClr val="FFFF66"/>
                </a:solidFill>
                <a:latin typeface="+mn-ea"/>
                <a:ea typeface="+mn-ea"/>
              </a:rPr>
              <a:t>有序向无序</a:t>
            </a:r>
          </a:p>
        </p:txBody>
      </p:sp>
      <p:sp>
        <p:nvSpPr>
          <p:cNvPr id="14" name="Rectangle 4">
            <a:extLst>
              <a:ext uri="{FF2B5EF4-FFF2-40B4-BE49-F238E27FC236}">
                <a16:creationId xmlns:a16="http://schemas.microsoft.com/office/drawing/2014/main" id="{8A810C58-1D34-45FB-A644-D2E7BE411D07}"/>
              </a:ext>
            </a:extLst>
          </p:cNvPr>
          <p:cNvSpPr>
            <a:spLocks noChangeArrowheads="1"/>
          </p:cNvSpPr>
          <p:nvPr/>
        </p:nvSpPr>
        <p:spPr bwMode="auto">
          <a:xfrm>
            <a:off x="755576" y="5636096"/>
            <a:ext cx="79203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FFFF00"/>
                </a:solidFill>
              </a:rPr>
              <a:t>玻耳兹曼熵：                                 </a:t>
            </a:r>
            <a:r>
              <a:rPr lang="zh-CN" altLang="en-US" dirty="0">
                <a:solidFill>
                  <a:schemeClr val="bg1"/>
                </a:solidFill>
              </a:rPr>
              <a:t>（描述自发过程方向性）</a:t>
            </a:r>
          </a:p>
        </p:txBody>
      </p:sp>
      <p:graphicFrame>
        <p:nvGraphicFramePr>
          <p:cNvPr id="15" name="Object 2">
            <a:extLst>
              <a:ext uri="{FF2B5EF4-FFF2-40B4-BE49-F238E27FC236}">
                <a16:creationId xmlns:a16="http://schemas.microsoft.com/office/drawing/2014/main" id="{4EA3F012-2890-4DCC-B30F-A7CE7C253924}"/>
              </a:ext>
            </a:extLst>
          </p:cNvPr>
          <p:cNvGraphicFramePr>
            <a:graphicFrameLocks noChangeAspect="1"/>
          </p:cNvGraphicFramePr>
          <p:nvPr>
            <p:extLst>
              <p:ext uri="{D42A27DB-BD31-4B8C-83A1-F6EECF244321}">
                <p14:modId xmlns:p14="http://schemas.microsoft.com/office/powerpoint/2010/main" val="3711526055"/>
              </p:ext>
            </p:extLst>
          </p:nvPr>
        </p:nvGraphicFramePr>
        <p:xfrm>
          <a:off x="2771281" y="5627240"/>
          <a:ext cx="2209800" cy="500063"/>
        </p:xfrm>
        <a:graphic>
          <a:graphicData uri="http://schemas.openxmlformats.org/presentationml/2006/ole">
            <mc:AlternateContent xmlns:mc="http://schemas.openxmlformats.org/markup-compatibility/2006">
              <mc:Choice xmlns:v="urn:schemas-microsoft-com:vml" Requires="v">
                <p:oleObj spid="_x0000_s465943" name="公式" r:id="rId6" imgW="1409827" imgH="285648" progId="Equation.3">
                  <p:embed/>
                </p:oleObj>
              </mc:Choice>
              <mc:Fallback>
                <p:oleObj name="公式" r:id="rId6" imgW="1409827" imgH="285648" progId="Equation.3">
                  <p:embed/>
                  <p:pic>
                    <p:nvPicPr>
                      <p:cNvPr id="22531" name="Object 2">
                        <a:extLst>
                          <a:ext uri="{FF2B5EF4-FFF2-40B4-BE49-F238E27FC236}">
                            <a16:creationId xmlns:a16="http://schemas.microsoft.com/office/drawing/2014/main" id="{26B8E3E7-A461-4DD4-A81B-D384E2A781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281" y="5627240"/>
                        <a:ext cx="2209800" cy="500063"/>
                      </a:xfrm>
                      <a:prstGeom prst="rect">
                        <a:avLst/>
                      </a:prstGeom>
                      <a:solidFill>
                        <a:srgbClr val="008080"/>
                      </a:solidFill>
                      <a:ln w="9525">
                        <a:solidFill>
                          <a:schemeClr val="accent1"/>
                        </a:solidFill>
                        <a:miter lim="800000"/>
                        <a:headEnd/>
                        <a:tailEnd/>
                      </a:ln>
                    </p:spPr>
                  </p:pic>
                </p:oleObj>
              </mc:Fallback>
            </mc:AlternateContent>
          </a:graphicData>
        </a:graphic>
      </p:graphicFrame>
    </p:spTree>
    <p:extLst>
      <p:ext uri="{BB962C8B-B14F-4D97-AF65-F5344CB8AC3E}">
        <p14:creationId xmlns:p14="http://schemas.microsoft.com/office/powerpoint/2010/main" val="290018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p:bldP spid="6" grpId="0"/>
      <p:bldP spid="8" grpId="0"/>
      <p:bldP spid="13" grpId="0"/>
      <p:bldP spid="1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5362" name="Picture 2" descr="黑体（吸收）">
            <a:extLst>
              <a:ext uri="{FF2B5EF4-FFF2-40B4-BE49-F238E27FC236}">
                <a16:creationId xmlns:a16="http://schemas.microsoft.com/office/drawing/2014/main" id="{A2C5E096-6C81-44F1-AEFE-E7B37585E5D7}"/>
              </a:ext>
            </a:extLst>
          </p:cNvPr>
          <p:cNvPicPr>
            <a:picLocks noChangeAspect="1" noChangeArrowheads="1"/>
          </p:cNvPicPr>
          <p:nvPr/>
        </p:nvPicPr>
        <p:blipFill>
          <a:blip r:embed="rId2">
            <a:clrChange>
              <a:clrFrom>
                <a:srgbClr val="326699"/>
              </a:clrFrom>
              <a:clrTo>
                <a:srgbClr val="326699">
                  <a:alpha val="0"/>
                </a:srgbClr>
              </a:clrTo>
            </a:clrChange>
            <a:extLst>
              <a:ext uri="{28A0092B-C50C-407E-A947-70E740481C1C}">
                <a14:useLocalDpi xmlns:a14="http://schemas.microsoft.com/office/drawing/2010/main" val="0"/>
              </a:ext>
            </a:extLst>
          </a:blip>
          <a:srcRect/>
          <a:stretch>
            <a:fillRect/>
          </a:stretch>
        </p:blipFill>
        <p:spPr bwMode="auto">
          <a:xfrm>
            <a:off x="5162550" y="2357438"/>
            <a:ext cx="2052638" cy="180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3">
            <a:extLst>
              <a:ext uri="{FF2B5EF4-FFF2-40B4-BE49-F238E27FC236}">
                <a16:creationId xmlns:a16="http://schemas.microsoft.com/office/drawing/2014/main" id="{56AF1160-209D-48E2-9E11-ADF5BFA08C49}"/>
              </a:ext>
            </a:extLst>
          </p:cNvPr>
          <p:cNvSpPr txBox="1">
            <a:spLocks noChangeArrowheads="1"/>
          </p:cNvSpPr>
          <p:nvPr/>
        </p:nvSpPr>
        <p:spPr bwMode="auto">
          <a:xfrm>
            <a:off x="438150" y="571500"/>
            <a:ext cx="2990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b="0">
                <a:solidFill>
                  <a:srgbClr val="FFFF00"/>
                </a:solidFill>
                <a:latin typeface="华文中宋" panose="02010600040101010101" pitchFamily="2" charset="-122"/>
                <a:ea typeface="华文中宋" panose="02010600040101010101" pitchFamily="2" charset="-122"/>
              </a:rPr>
              <a:t>二</a:t>
            </a:r>
            <a:r>
              <a:rPr lang="zh-CN" altLang="zh-CN" sz="2800" b="0">
                <a:solidFill>
                  <a:srgbClr val="FFFF00"/>
                </a:solidFill>
                <a:latin typeface="华文中宋" panose="02010600040101010101" pitchFamily="2" charset="-122"/>
                <a:ea typeface="华文中宋" panose="02010600040101010101" pitchFamily="2" charset="-122"/>
              </a:rPr>
              <a:t>. </a:t>
            </a:r>
            <a:r>
              <a:rPr lang="zh-CN" altLang="en-US" sz="2800" b="0">
                <a:solidFill>
                  <a:srgbClr val="FFFF00"/>
                </a:solidFill>
                <a:latin typeface="华文中宋" panose="02010600040101010101" pitchFamily="2" charset="-122"/>
                <a:ea typeface="华文中宋" panose="02010600040101010101" pitchFamily="2" charset="-122"/>
              </a:rPr>
              <a:t>黑体辐射</a:t>
            </a:r>
          </a:p>
        </p:txBody>
      </p:sp>
      <p:sp>
        <p:nvSpPr>
          <p:cNvPr id="15365" name="Rectangle 5">
            <a:extLst>
              <a:ext uri="{FF2B5EF4-FFF2-40B4-BE49-F238E27FC236}">
                <a16:creationId xmlns:a16="http://schemas.microsoft.com/office/drawing/2014/main" id="{35FC8332-E2CF-4FCD-AC1C-70A1FDB76B86}"/>
              </a:ext>
            </a:extLst>
          </p:cNvPr>
          <p:cNvSpPr>
            <a:spLocks noChangeArrowheads="1"/>
          </p:cNvSpPr>
          <p:nvPr/>
        </p:nvSpPr>
        <p:spPr bwMode="auto">
          <a:xfrm>
            <a:off x="571500" y="1143000"/>
            <a:ext cx="8001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5000"/>
              </a:lnSpc>
            </a:pPr>
            <a:r>
              <a:rPr lang="zh-CN" altLang="en-US" b="0">
                <a:solidFill>
                  <a:srgbClr val="66FFFF"/>
                </a:solidFill>
                <a:latin typeface="华文中宋" panose="02010600040101010101" pitchFamily="2" charset="-122"/>
                <a:ea typeface="华文中宋" panose="02010600040101010101" pitchFamily="2" charset="-122"/>
              </a:rPr>
              <a:t>绝对黑体</a:t>
            </a:r>
            <a:r>
              <a:rPr lang="zh-CN" altLang="zh-CN" b="0">
                <a:solidFill>
                  <a:srgbClr val="66FFFF"/>
                </a:solidFill>
                <a:latin typeface="华文中宋" panose="02010600040101010101" pitchFamily="2" charset="-122"/>
                <a:ea typeface="华文中宋" panose="02010600040101010101" pitchFamily="2" charset="-122"/>
              </a:rPr>
              <a:t>(</a:t>
            </a:r>
            <a:r>
              <a:rPr lang="zh-CN" altLang="en-US" b="0">
                <a:solidFill>
                  <a:srgbClr val="66FFFF"/>
                </a:solidFill>
                <a:latin typeface="华文中宋" panose="02010600040101010101" pitchFamily="2" charset="-122"/>
                <a:ea typeface="华文中宋" panose="02010600040101010101" pitchFamily="2" charset="-122"/>
              </a:rPr>
              <a:t>黑体</a:t>
            </a:r>
            <a:r>
              <a:rPr lang="zh-CN" altLang="zh-CN" b="0">
                <a:solidFill>
                  <a:srgbClr val="66FFFF"/>
                </a:solidFill>
                <a:latin typeface="华文中宋" panose="02010600040101010101" pitchFamily="2" charset="-122"/>
                <a:ea typeface="华文中宋" panose="02010600040101010101" pitchFamily="2" charset="-122"/>
              </a:rPr>
              <a:t>)</a:t>
            </a:r>
            <a:r>
              <a:rPr lang="zh-CN" altLang="en-US" b="0">
                <a:solidFill>
                  <a:schemeClr val="hlink"/>
                </a:solidFill>
                <a:latin typeface="华文中宋" panose="02010600040101010101" pitchFamily="2" charset="-122"/>
                <a:ea typeface="华文中宋" panose="02010600040101010101" pitchFamily="2" charset="-122"/>
              </a:rPr>
              <a:t>：能够全部吸收各种波长的辐射且不反射和透射的物体。</a:t>
            </a:r>
          </a:p>
        </p:txBody>
      </p:sp>
      <p:sp>
        <p:nvSpPr>
          <p:cNvPr id="15366" name="Rectangle 6">
            <a:extLst>
              <a:ext uri="{FF2B5EF4-FFF2-40B4-BE49-F238E27FC236}">
                <a16:creationId xmlns:a16="http://schemas.microsoft.com/office/drawing/2014/main" id="{E2F71976-6157-4E42-9D32-AC271F39B514}"/>
              </a:ext>
            </a:extLst>
          </p:cNvPr>
          <p:cNvSpPr>
            <a:spLocks noChangeArrowheads="1"/>
          </p:cNvSpPr>
          <p:nvPr/>
        </p:nvSpPr>
        <p:spPr bwMode="auto">
          <a:xfrm>
            <a:off x="571500" y="4643438"/>
            <a:ext cx="84010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5000"/>
              </a:lnSpc>
              <a:buFont typeface="Arial" panose="020B0604020202020204" pitchFamily="34" charset="0"/>
              <a:buChar char="•"/>
            </a:pPr>
            <a:r>
              <a:rPr lang="zh-CN" altLang="zh-CN" b="0">
                <a:solidFill>
                  <a:schemeClr val="hlink"/>
                </a:solidFill>
                <a:latin typeface="华文中宋" panose="02010600040101010101" pitchFamily="2" charset="-122"/>
                <a:ea typeface="华文中宋" panose="02010600040101010101" pitchFamily="2" charset="-122"/>
              </a:rPr>
              <a:t> </a:t>
            </a:r>
            <a:r>
              <a:rPr lang="zh-CN" altLang="en-US" b="0">
                <a:solidFill>
                  <a:schemeClr val="hlink"/>
                </a:solidFill>
                <a:latin typeface="华文中宋" panose="02010600040101010101" pitchFamily="2" charset="-122"/>
                <a:ea typeface="华文中宋" panose="02010600040101010101" pitchFamily="2" charset="-122"/>
              </a:rPr>
              <a:t>与同温度其它物体的热辐射相比，</a:t>
            </a:r>
            <a:r>
              <a:rPr lang="zh-CN" altLang="en-US" b="0">
                <a:solidFill>
                  <a:srgbClr val="00FFFF"/>
                </a:solidFill>
                <a:latin typeface="华文中宋" panose="02010600040101010101" pitchFamily="2" charset="-122"/>
                <a:ea typeface="华文中宋" panose="02010600040101010101" pitchFamily="2" charset="-122"/>
              </a:rPr>
              <a:t>黑体热辐射本领最强</a:t>
            </a:r>
            <a:endParaRPr lang="zh-CN" altLang="en-US" b="0">
              <a:solidFill>
                <a:schemeClr val="bg1"/>
              </a:solidFill>
              <a:latin typeface="华文中宋" panose="02010600040101010101" pitchFamily="2" charset="-122"/>
              <a:ea typeface="华文中宋" panose="02010600040101010101" pitchFamily="2" charset="-122"/>
            </a:endParaRPr>
          </a:p>
        </p:txBody>
      </p:sp>
      <p:sp>
        <p:nvSpPr>
          <p:cNvPr id="15367" name="Oval 7">
            <a:extLst>
              <a:ext uri="{FF2B5EF4-FFF2-40B4-BE49-F238E27FC236}">
                <a16:creationId xmlns:a16="http://schemas.microsoft.com/office/drawing/2014/main" id="{BFBA79B0-31AF-43F7-9A9A-B735A223CC9B}"/>
              </a:ext>
            </a:extLst>
          </p:cNvPr>
          <p:cNvSpPr>
            <a:spLocks noChangeArrowheads="1"/>
          </p:cNvSpPr>
          <p:nvPr/>
        </p:nvSpPr>
        <p:spPr bwMode="auto">
          <a:xfrm>
            <a:off x="1785938" y="2635250"/>
            <a:ext cx="2232025" cy="792163"/>
          </a:xfrm>
          <a:prstGeom prst="ellipse">
            <a:avLst/>
          </a:prstGeom>
          <a:solidFill>
            <a:srgbClr val="000000">
              <a:alpha val="79999"/>
            </a:srgbClr>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b="0">
                <a:solidFill>
                  <a:schemeClr val="hlink"/>
                </a:solidFill>
                <a:ea typeface="楷体_GB2312" pitchFamily="49" charset="-122"/>
              </a:rPr>
              <a:t>煤烟</a:t>
            </a:r>
          </a:p>
        </p:txBody>
      </p:sp>
      <p:sp>
        <p:nvSpPr>
          <p:cNvPr id="15368" name="Rectangle 8">
            <a:extLst>
              <a:ext uri="{FF2B5EF4-FFF2-40B4-BE49-F238E27FC236}">
                <a16:creationId xmlns:a16="http://schemas.microsoft.com/office/drawing/2014/main" id="{97C776CB-045A-4FC2-A3B7-6303105663F3}"/>
              </a:ext>
            </a:extLst>
          </p:cNvPr>
          <p:cNvSpPr>
            <a:spLocks noChangeArrowheads="1"/>
          </p:cNvSpPr>
          <p:nvPr/>
        </p:nvSpPr>
        <p:spPr bwMode="auto">
          <a:xfrm>
            <a:off x="1930400" y="3670300"/>
            <a:ext cx="1655763" cy="358775"/>
          </a:xfrm>
          <a:prstGeom prst="rect">
            <a:avLst/>
          </a:prstGeom>
          <a:solidFill>
            <a:schemeClr val="accent1"/>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zh-CN" altLang="en-US"/>
              <a:t>约</a:t>
            </a:r>
            <a:r>
              <a:rPr lang="zh-CN" altLang="zh-CN"/>
              <a:t>99</a:t>
            </a:r>
            <a:r>
              <a:rPr lang="zh-CN" altLang="zh-CN">
                <a:cs typeface="Times New Roman" panose="02020603050405020304" pitchFamily="18" charset="0"/>
              </a:rPr>
              <a:t>%</a:t>
            </a:r>
          </a:p>
        </p:txBody>
      </p:sp>
      <p:sp>
        <p:nvSpPr>
          <p:cNvPr id="15376" name="Rectangle 16">
            <a:extLst>
              <a:ext uri="{FF2B5EF4-FFF2-40B4-BE49-F238E27FC236}">
                <a16:creationId xmlns:a16="http://schemas.microsoft.com/office/drawing/2014/main" id="{0890A63E-FC23-4B73-BFF6-2152BF6BD4CB}"/>
              </a:ext>
            </a:extLst>
          </p:cNvPr>
          <p:cNvSpPr>
            <a:spLocks noChangeArrowheads="1"/>
          </p:cNvSpPr>
          <p:nvPr/>
        </p:nvSpPr>
        <p:spPr bwMode="auto">
          <a:xfrm>
            <a:off x="546100" y="5214938"/>
            <a:ext cx="3454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5000"/>
              </a:lnSpc>
            </a:pPr>
            <a:r>
              <a:rPr lang="zh-CN" altLang="en-US" b="0">
                <a:solidFill>
                  <a:schemeClr val="hlink"/>
                </a:solidFill>
                <a:latin typeface="华文中宋" panose="02010600040101010101" pitchFamily="2" charset="-122"/>
                <a:ea typeface="华文中宋" panose="02010600040101010101" pitchFamily="2" charset="-122"/>
              </a:rPr>
              <a:t>黑体辐射的特点 ：</a:t>
            </a:r>
          </a:p>
        </p:txBody>
      </p:sp>
      <p:sp>
        <p:nvSpPr>
          <p:cNvPr id="15377" name="Rectangle 17">
            <a:extLst>
              <a:ext uri="{FF2B5EF4-FFF2-40B4-BE49-F238E27FC236}">
                <a16:creationId xmlns:a16="http://schemas.microsoft.com/office/drawing/2014/main" id="{EDAA940A-AADA-409E-95AA-14945E834886}"/>
              </a:ext>
            </a:extLst>
          </p:cNvPr>
          <p:cNvSpPr>
            <a:spLocks noChangeArrowheads="1"/>
          </p:cNvSpPr>
          <p:nvPr/>
        </p:nvSpPr>
        <p:spPr bwMode="auto">
          <a:xfrm>
            <a:off x="1039813" y="5870575"/>
            <a:ext cx="381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5000"/>
              </a:lnSpc>
              <a:spcBef>
                <a:spcPct val="50000"/>
              </a:spcBef>
              <a:buFont typeface="Arial" panose="020B0604020202020204" pitchFamily="34" charset="0"/>
              <a:buChar char="•"/>
            </a:pPr>
            <a:r>
              <a:rPr lang="zh-CN" altLang="zh-CN" b="0">
                <a:solidFill>
                  <a:schemeClr val="bg1"/>
                </a:solidFill>
                <a:latin typeface="楷体_GB2312" pitchFamily="49" charset="-122"/>
                <a:ea typeface="楷体_GB2312" pitchFamily="49" charset="-122"/>
              </a:rPr>
              <a:t> </a:t>
            </a:r>
          </a:p>
        </p:txBody>
      </p:sp>
      <p:sp>
        <p:nvSpPr>
          <p:cNvPr id="15378" name="Rectangle 18">
            <a:extLst>
              <a:ext uri="{FF2B5EF4-FFF2-40B4-BE49-F238E27FC236}">
                <a16:creationId xmlns:a16="http://schemas.microsoft.com/office/drawing/2014/main" id="{86C50B0E-FED8-4AFC-BBE1-43C37559031E}"/>
              </a:ext>
            </a:extLst>
          </p:cNvPr>
          <p:cNvSpPr>
            <a:spLocks noChangeArrowheads="1"/>
          </p:cNvSpPr>
          <p:nvPr/>
        </p:nvSpPr>
        <p:spPr bwMode="auto">
          <a:xfrm>
            <a:off x="5364163" y="4179888"/>
            <a:ext cx="2232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000">
                <a:solidFill>
                  <a:schemeClr val="hlink"/>
                </a:solidFill>
                <a:ea typeface="楷体_GB2312" pitchFamily="49" charset="-122"/>
              </a:rPr>
              <a:t>黑体模型</a:t>
            </a:r>
          </a:p>
        </p:txBody>
      </p:sp>
      <p:sp>
        <p:nvSpPr>
          <p:cNvPr id="15379" name="Rectangle 19">
            <a:extLst>
              <a:ext uri="{FF2B5EF4-FFF2-40B4-BE49-F238E27FC236}">
                <a16:creationId xmlns:a16="http://schemas.microsoft.com/office/drawing/2014/main" id="{215D9B8A-665B-4DC7-B812-21D6989D6704}"/>
              </a:ext>
            </a:extLst>
          </p:cNvPr>
          <p:cNvSpPr>
            <a:spLocks noChangeArrowheads="1"/>
          </p:cNvSpPr>
          <p:nvPr/>
        </p:nvSpPr>
        <p:spPr bwMode="auto">
          <a:xfrm>
            <a:off x="3581400" y="5962650"/>
            <a:ext cx="1828800" cy="466725"/>
          </a:xfrm>
          <a:prstGeom prst="rect">
            <a:avLst/>
          </a:prstGeom>
          <a:solidFill>
            <a:schemeClr val="tx1"/>
          </a:solidFill>
          <a:ln w="9525">
            <a:solidFill>
              <a:schemeClr val="folHlink"/>
            </a:solidFill>
            <a:miter lim="800000"/>
            <a:headEnd/>
            <a:tailEnd/>
          </a:ln>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zh-CN" altLang="en-US">
                <a:solidFill>
                  <a:srgbClr val="66FFFF"/>
                </a:solidFill>
                <a:ea typeface="楷体_GB2312" pitchFamily="49" charset="-122"/>
              </a:rPr>
              <a:t>黑体热辐射</a:t>
            </a:r>
          </a:p>
        </p:txBody>
      </p:sp>
      <p:sp>
        <p:nvSpPr>
          <p:cNvPr id="15380" name="Rectangle 20">
            <a:extLst>
              <a:ext uri="{FF2B5EF4-FFF2-40B4-BE49-F238E27FC236}">
                <a16:creationId xmlns:a16="http://schemas.microsoft.com/office/drawing/2014/main" id="{883DA9E1-5389-4990-BF2E-2DA5848426CB}"/>
              </a:ext>
            </a:extLst>
          </p:cNvPr>
          <p:cNvSpPr>
            <a:spLocks noChangeArrowheads="1"/>
          </p:cNvSpPr>
          <p:nvPr/>
        </p:nvSpPr>
        <p:spPr bwMode="auto">
          <a:xfrm>
            <a:off x="1524000" y="5962650"/>
            <a:ext cx="914400" cy="466725"/>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zh-CN" altLang="en-US">
                <a:solidFill>
                  <a:srgbClr val="66FFFF"/>
                </a:solidFill>
                <a:ea typeface="楷体_GB2312" pitchFamily="49" charset="-122"/>
              </a:rPr>
              <a:t>温度</a:t>
            </a:r>
          </a:p>
        </p:txBody>
      </p:sp>
      <p:sp>
        <p:nvSpPr>
          <p:cNvPr id="15381" name="Line 21">
            <a:extLst>
              <a:ext uri="{FF2B5EF4-FFF2-40B4-BE49-F238E27FC236}">
                <a16:creationId xmlns:a16="http://schemas.microsoft.com/office/drawing/2014/main" id="{02740A95-3A45-4996-A023-03CC3D649861}"/>
              </a:ext>
            </a:extLst>
          </p:cNvPr>
          <p:cNvSpPr>
            <a:spLocks noChangeShapeType="1"/>
          </p:cNvSpPr>
          <p:nvPr/>
        </p:nvSpPr>
        <p:spPr bwMode="auto">
          <a:xfrm flipH="1">
            <a:off x="2514600" y="6196013"/>
            <a:ext cx="990600" cy="0"/>
          </a:xfrm>
          <a:prstGeom prst="line">
            <a:avLst/>
          </a:prstGeom>
          <a:noFill/>
          <a:ln w="57150">
            <a:solidFill>
              <a:schemeClr val="accent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5382" name="Rectangle 22">
            <a:extLst>
              <a:ext uri="{FF2B5EF4-FFF2-40B4-BE49-F238E27FC236}">
                <a16:creationId xmlns:a16="http://schemas.microsoft.com/office/drawing/2014/main" id="{59F7CACF-4514-4D19-B2C8-5DD9ACF10CA9}"/>
              </a:ext>
            </a:extLst>
          </p:cNvPr>
          <p:cNvSpPr>
            <a:spLocks noChangeArrowheads="1"/>
          </p:cNvSpPr>
          <p:nvPr/>
        </p:nvSpPr>
        <p:spPr bwMode="auto">
          <a:xfrm>
            <a:off x="6499225" y="5962650"/>
            <a:ext cx="1501775" cy="466725"/>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solidFill>
                  <a:srgbClr val="66FFFF"/>
                </a:solidFill>
                <a:ea typeface="楷体_GB2312" pitchFamily="49" charset="-122"/>
              </a:rPr>
              <a:t>材料性质</a:t>
            </a:r>
          </a:p>
        </p:txBody>
      </p:sp>
      <p:grpSp>
        <p:nvGrpSpPr>
          <p:cNvPr id="2" name="Group 23">
            <a:extLst>
              <a:ext uri="{FF2B5EF4-FFF2-40B4-BE49-F238E27FC236}">
                <a16:creationId xmlns:a16="http://schemas.microsoft.com/office/drawing/2014/main" id="{786DEA59-8C53-4FDC-B341-63D1568DFE9C}"/>
              </a:ext>
            </a:extLst>
          </p:cNvPr>
          <p:cNvGrpSpPr>
            <a:grpSpLocks/>
          </p:cNvGrpSpPr>
          <p:nvPr/>
        </p:nvGrpSpPr>
        <p:grpSpPr bwMode="auto">
          <a:xfrm>
            <a:off x="5445125" y="6057900"/>
            <a:ext cx="990600" cy="304800"/>
            <a:chOff x="0" y="0"/>
            <a:chExt cx="624" cy="192"/>
          </a:xfrm>
        </p:grpSpPr>
        <p:sp>
          <p:nvSpPr>
            <p:cNvPr id="19473" name="Line 24">
              <a:extLst>
                <a:ext uri="{FF2B5EF4-FFF2-40B4-BE49-F238E27FC236}">
                  <a16:creationId xmlns:a16="http://schemas.microsoft.com/office/drawing/2014/main" id="{DF27AD10-2207-4691-9C7E-FF0F4A13E864}"/>
                </a:ext>
              </a:extLst>
            </p:cNvPr>
            <p:cNvSpPr>
              <a:spLocks noChangeShapeType="1"/>
            </p:cNvSpPr>
            <p:nvPr/>
          </p:nvSpPr>
          <p:spPr bwMode="auto">
            <a:xfrm flipH="1">
              <a:off x="0" y="99"/>
              <a:ext cx="624" cy="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4" name="Line 25">
              <a:extLst>
                <a:ext uri="{FF2B5EF4-FFF2-40B4-BE49-F238E27FC236}">
                  <a16:creationId xmlns:a16="http://schemas.microsoft.com/office/drawing/2014/main" id="{BBAEC446-0ED8-49C9-85E5-57FCF36462F1}"/>
                </a:ext>
              </a:extLst>
            </p:cNvPr>
            <p:cNvSpPr>
              <a:spLocks noChangeShapeType="1"/>
            </p:cNvSpPr>
            <p:nvPr/>
          </p:nvSpPr>
          <p:spPr bwMode="auto">
            <a:xfrm>
              <a:off x="226" y="0"/>
              <a:ext cx="192" cy="192"/>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472" name="灯片编号占位符 1">
            <a:extLst>
              <a:ext uri="{FF2B5EF4-FFF2-40B4-BE49-F238E27FC236}">
                <a16:creationId xmlns:a16="http://schemas.microsoft.com/office/drawing/2014/main" id="{D2052F15-6F1F-4DC3-9476-CE0D883E9B40}"/>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12AF0D28-794C-459A-956B-31C8AC8AC720}" type="slidenum">
              <a:rPr lang="en-US" altLang="zh-CN" b="0">
                <a:solidFill>
                  <a:srgbClr val="FF00FF"/>
                </a:solidFill>
              </a:rPr>
              <a:pPr eaLnBrk="1" hangingPunct="1"/>
              <a:t>20</a:t>
            </a:fld>
            <a:r>
              <a:rPr lang="en-US" altLang="zh-CN" b="0">
                <a:solidFill>
                  <a:srgbClr val="FF00FF"/>
                </a:solidFill>
              </a:rPr>
              <a:t>/23</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wipe(left)">
                                      <p:cBhvr>
                                        <p:cTn id="7" dur="500"/>
                                        <p:tgtEl>
                                          <p:spTgt spid="15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wipe(left)">
                                      <p:cBhvr>
                                        <p:cTn id="12" dur="500"/>
                                        <p:tgtEl>
                                          <p:spTgt spid="153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7"/>
                                        </p:tgtEl>
                                        <p:attrNameLst>
                                          <p:attrName>style.visibility</p:attrName>
                                        </p:attrNameLst>
                                      </p:cBhvr>
                                      <p:to>
                                        <p:strVal val="visible"/>
                                      </p:to>
                                    </p:set>
                                    <p:animEffect transition="in" filter="wipe(left)">
                                      <p:cBhvr>
                                        <p:cTn id="17" dur="500"/>
                                        <p:tgtEl>
                                          <p:spTgt spid="15367"/>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5368"/>
                                        </p:tgtEl>
                                        <p:attrNameLst>
                                          <p:attrName>style.visibility</p:attrName>
                                        </p:attrNameLst>
                                      </p:cBhvr>
                                      <p:to>
                                        <p:strVal val="visible"/>
                                      </p:to>
                                    </p:set>
                                    <p:animEffect transition="in" filter="wipe(left)">
                                      <p:cBhvr>
                                        <p:cTn id="21" dur="500"/>
                                        <p:tgtEl>
                                          <p:spTgt spid="1536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5362"/>
                                        </p:tgtEl>
                                        <p:attrNameLst>
                                          <p:attrName>style.visibility</p:attrName>
                                        </p:attrNameLst>
                                      </p:cBhvr>
                                      <p:to>
                                        <p:strVal val="visible"/>
                                      </p:to>
                                    </p:set>
                                    <p:animEffect transition="in" filter="wipe(left)">
                                      <p:cBhvr>
                                        <p:cTn id="26" dur="500"/>
                                        <p:tgtEl>
                                          <p:spTgt spid="15362"/>
                                        </p:tgtEl>
                                      </p:cBhvr>
                                    </p:animEffect>
                                  </p:childTnLst>
                                </p:cTn>
                              </p:par>
                            </p:childTnLst>
                          </p:cTn>
                        </p:par>
                        <p:par>
                          <p:cTn id="27" fill="hold" nodeType="afterGroup">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15378"/>
                                        </p:tgtEl>
                                        <p:attrNameLst>
                                          <p:attrName>style.visibility</p:attrName>
                                        </p:attrNameLst>
                                      </p:cBhvr>
                                      <p:to>
                                        <p:strVal val="visible"/>
                                      </p:to>
                                    </p:set>
                                    <p:animEffect transition="in" filter="dissolve">
                                      <p:cBhvr>
                                        <p:cTn id="30" dur="500"/>
                                        <p:tgtEl>
                                          <p:spTgt spid="1537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366"/>
                                        </p:tgtEl>
                                        <p:attrNameLst>
                                          <p:attrName>style.visibility</p:attrName>
                                        </p:attrNameLst>
                                      </p:cBhvr>
                                      <p:to>
                                        <p:strVal val="visible"/>
                                      </p:to>
                                    </p:set>
                                    <p:animEffect transition="in" filter="wipe(left)">
                                      <p:cBhvr>
                                        <p:cTn id="35" dur="500"/>
                                        <p:tgtEl>
                                          <p:spTgt spid="1536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5376"/>
                                        </p:tgtEl>
                                        <p:attrNameLst>
                                          <p:attrName>style.visibility</p:attrName>
                                        </p:attrNameLst>
                                      </p:cBhvr>
                                      <p:to>
                                        <p:strVal val="visible"/>
                                      </p:to>
                                    </p:set>
                                    <p:animEffect transition="in" filter="wipe(left)">
                                      <p:cBhvr>
                                        <p:cTn id="40" dur="500"/>
                                        <p:tgtEl>
                                          <p:spTgt spid="15376"/>
                                        </p:tgtEl>
                                      </p:cBhvr>
                                    </p:animEffect>
                                  </p:childTnLst>
                                </p:cTn>
                              </p:par>
                            </p:childTnLst>
                          </p:cTn>
                        </p:par>
                        <p:par>
                          <p:cTn id="41" fill="hold" nodeType="afterGroup">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15377"/>
                                        </p:tgtEl>
                                        <p:attrNameLst>
                                          <p:attrName>style.visibility</p:attrName>
                                        </p:attrNameLst>
                                      </p:cBhvr>
                                      <p:to>
                                        <p:strVal val="visible"/>
                                      </p:to>
                                    </p:set>
                                    <p:animEffect transition="in" filter="wipe(left)">
                                      <p:cBhvr>
                                        <p:cTn id="44" dur="500"/>
                                        <p:tgtEl>
                                          <p:spTgt spid="15377"/>
                                        </p:tgtEl>
                                      </p:cBhvr>
                                    </p:animEffect>
                                  </p:childTnLst>
                                </p:cTn>
                              </p:par>
                              <p:par>
                                <p:cTn id="45" presetID="23" presetClass="entr" presetSubtype="288" fill="hold" grpId="0" nodeType="withEffect">
                                  <p:stCondLst>
                                    <p:cond delay="0"/>
                                  </p:stCondLst>
                                  <p:childTnLst>
                                    <p:set>
                                      <p:cBhvr>
                                        <p:cTn id="46" dur="1" fill="hold">
                                          <p:stCondLst>
                                            <p:cond delay="0"/>
                                          </p:stCondLst>
                                        </p:cTn>
                                        <p:tgtEl>
                                          <p:spTgt spid="15379"/>
                                        </p:tgtEl>
                                        <p:attrNameLst>
                                          <p:attrName>style.visibility</p:attrName>
                                        </p:attrNameLst>
                                      </p:cBhvr>
                                      <p:to>
                                        <p:strVal val="visible"/>
                                      </p:to>
                                    </p:set>
                                    <p:anim calcmode="lin" valueType="num">
                                      <p:cBhvr>
                                        <p:cTn id="47" dur="500" fill="hold"/>
                                        <p:tgtEl>
                                          <p:spTgt spid="15379"/>
                                        </p:tgtEl>
                                        <p:attrNameLst>
                                          <p:attrName>ppt_w</p:attrName>
                                        </p:attrNameLst>
                                      </p:cBhvr>
                                      <p:tavLst>
                                        <p:tav tm="0">
                                          <p:val>
                                            <p:strVal val="4/3*#ppt_w"/>
                                          </p:val>
                                        </p:tav>
                                        <p:tav tm="100000">
                                          <p:val>
                                            <p:strVal val="#ppt_w"/>
                                          </p:val>
                                        </p:tav>
                                      </p:tavLst>
                                    </p:anim>
                                    <p:anim calcmode="lin" valueType="num">
                                      <p:cBhvr>
                                        <p:cTn id="48" dur="500" fill="hold"/>
                                        <p:tgtEl>
                                          <p:spTgt spid="15379"/>
                                        </p:tgtEl>
                                        <p:attrNameLst>
                                          <p:attrName>ppt_h</p:attrName>
                                        </p:attrNameLst>
                                      </p:cBhvr>
                                      <p:tavLst>
                                        <p:tav tm="0">
                                          <p:val>
                                            <p:strVal val="4/3*#ppt_h"/>
                                          </p:val>
                                        </p:tav>
                                        <p:tav tm="100000">
                                          <p:val>
                                            <p:strVal val="#ppt_h"/>
                                          </p:val>
                                        </p:tav>
                                      </p:tavLst>
                                    </p:anim>
                                  </p:childTnLst>
                                </p:cTn>
                              </p:par>
                            </p:childTnLst>
                          </p:cTn>
                        </p:par>
                        <p:par>
                          <p:cTn id="49" fill="hold" nodeType="afterGroup">
                            <p:stCondLst>
                              <p:cond delay="1000"/>
                            </p:stCondLst>
                            <p:childTnLst>
                              <p:par>
                                <p:cTn id="50" presetID="9" presetClass="entr" presetSubtype="0" fill="hold" grpId="0" nodeType="afterEffect">
                                  <p:stCondLst>
                                    <p:cond delay="0"/>
                                  </p:stCondLst>
                                  <p:childTnLst>
                                    <p:set>
                                      <p:cBhvr>
                                        <p:cTn id="51" dur="1" fill="hold">
                                          <p:stCondLst>
                                            <p:cond delay="0"/>
                                          </p:stCondLst>
                                        </p:cTn>
                                        <p:tgtEl>
                                          <p:spTgt spid="15380"/>
                                        </p:tgtEl>
                                        <p:attrNameLst>
                                          <p:attrName>style.visibility</p:attrName>
                                        </p:attrNameLst>
                                      </p:cBhvr>
                                      <p:to>
                                        <p:strVal val="visible"/>
                                      </p:to>
                                    </p:set>
                                    <p:animEffect transition="in" filter="dissolve">
                                      <p:cBhvr>
                                        <p:cTn id="52" dur="500"/>
                                        <p:tgtEl>
                                          <p:spTgt spid="15380"/>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5382"/>
                                        </p:tgtEl>
                                        <p:attrNameLst>
                                          <p:attrName>style.visibility</p:attrName>
                                        </p:attrNameLst>
                                      </p:cBhvr>
                                      <p:to>
                                        <p:strVal val="visible"/>
                                      </p:to>
                                    </p:set>
                                    <p:animEffect transition="in" filter="dissolve">
                                      <p:cBhvr>
                                        <p:cTn id="55" dur="500"/>
                                        <p:tgtEl>
                                          <p:spTgt spid="1538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15381"/>
                                        </p:tgtEl>
                                        <p:attrNameLst>
                                          <p:attrName>style.visibility</p:attrName>
                                        </p:attrNameLst>
                                      </p:cBhvr>
                                      <p:to>
                                        <p:strVal val="visible"/>
                                      </p:to>
                                    </p:set>
                                    <p:animEffect transition="in" filter="dissolve">
                                      <p:cBhvr>
                                        <p:cTn id="60" dur="500"/>
                                        <p:tgtEl>
                                          <p:spTgt spid="15381"/>
                                        </p:tgtEl>
                                      </p:cBhvr>
                                    </p:animEffect>
                                  </p:childTnLst>
                                </p:cTn>
                              </p:par>
                            </p:childTnLst>
                          </p:cTn>
                        </p:par>
                        <p:par>
                          <p:cTn id="61" fill="hold" nodeType="afterGroup">
                            <p:stCondLst>
                              <p:cond delay="500"/>
                            </p:stCondLst>
                            <p:childTnLst>
                              <p:par>
                                <p:cTn id="62" presetID="22" presetClass="entr" presetSubtype="2" fill="hold" nodeType="after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wipe(right)">
                                      <p:cBhvr>
                                        <p:cTn id="64" dur="500"/>
                                        <p:tgtEl>
                                          <p:spTgt spid="2"/>
                                        </p:tgtEl>
                                      </p:cBhvr>
                                    </p:animEffect>
                                  </p:childTnLst>
                                </p:cTn>
                              </p:par>
                            </p:childTnLst>
                          </p:cTn>
                        </p:par>
                        <p:par>
                          <p:cTn id="65" fill="hold" nodeType="afterGroup">
                            <p:stCondLst>
                              <p:cond delay="1000"/>
                            </p:stCondLst>
                            <p:childTnLst>
                              <p:par>
                                <p:cTn id="66" presetID="35" presetClass="emph" presetSubtype="0" repeatCount="3000" fill="hold" nodeType="afterEffect">
                                  <p:stCondLst>
                                    <p:cond delay="0"/>
                                  </p:stCondLst>
                                  <p:childTnLst>
                                    <p:anim calcmode="discrete" valueType="str">
                                      <p:cBhvr>
                                        <p:cTn id="67"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utoUpdateAnimBg="0"/>
      <p:bldP spid="15365" grpId="0" autoUpdateAnimBg="0"/>
      <p:bldP spid="15366" grpId="0" autoUpdateAnimBg="0"/>
      <p:bldP spid="15367" grpId="0" animBg="1" autoUpdateAnimBg="0"/>
      <p:bldP spid="15368" grpId="0" animBg="1" autoUpdateAnimBg="0"/>
      <p:bldP spid="15376" grpId="0" autoUpdateAnimBg="0"/>
      <p:bldP spid="15377" grpId="0" autoUpdateAnimBg="0"/>
      <p:bldP spid="15378" grpId="0" autoUpdateAnimBg="0"/>
      <p:bldP spid="15379" grpId="0" animBg="1" autoUpdateAnimBg="0"/>
      <p:bldP spid="15380" grpId="0" animBg="1" autoUpdateAnimBg="0"/>
      <p:bldP spid="15382"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30706ABA-7F5A-40F7-9774-F24E7DC3B6A0}"/>
              </a:ext>
            </a:extLst>
          </p:cNvPr>
          <p:cNvGrpSpPr>
            <a:grpSpLocks/>
          </p:cNvGrpSpPr>
          <p:nvPr/>
        </p:nvGrpSpPr>
        <p:grpSpPr bwMode="auto">
          <a:xfrm>
            <a:off x="250825" y="2276475"/>
            <a:ext cx="8740775" cy="3743325"/>
            <a:chOff x="0" y="0"/>
            <a:chExt cx="5520" cy="2400"/>
          </a:xfrm>
        </p:grpSpPr>
        <p:sp>
          <p:nvSpPr>
            <p:cNvPr id="20505" name="Rectangle 3">
              <a:extLst>
                <a:ext uri="{FF2B5EF4-FFF2-40B4-BE49-F238E27FC236}">
                  <a16:creationId xmlns:a16="http://schemas.microsoft.com/office/drawing/2014/main" id="{F75D41FB-E4D7-47BD-A1C8-DB88AF9B05FD}"/>
                </a:ext>
              </a:extLst>
            </p:cNvPr>
            <p:cNvSpPr>
              <a:spLocks noChangeArrowheads="1"/>
            </p:cNvSpPr>
            <p:nvPr/>
          </p:nvSpPr>
          <p:spPr bwMode="auto">
            <a:xfrm>
              <a:off x="0" y="0"/>
              <a:ext cx="5520" cy="2400"/>
            </a:xfrm>
            <a:prstGeom prst="rect">
              <a:avLst/>
            </a:prstGeom>
            <a:solidFill>
              <a:schemeClr val="bg1"/>
            </a:solidFill>
            <a:ln w="9525">
              <a:solidFill>
                <a:schemeClr val="tx2"/>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388" name="Rectangle 4">
              <a:extLst>
                <a:ext uri="{FF2B5EF4-FFF2-40B4-BE49-F238E27FC236}">
                  <a16:creationId xmlns:a16="http://schemas.microsoft.com/office/drawing/2014/main" id="{DFC3752D-97E5-465E-89B7-7C2D7CDF5488}"/>
                </a:ext>
              </a:extLst>
            </p:cNvPr>
            <p:cNvSpPr>
              <a:spLocks noChangeArrowheads="1"/>
            </p:cNvSpPr>
            <p:nvPr/>
          </p:nvSpPr>
          <p:spPr bwMode="auto">
            <a:xfrm>
              <a:off x="192" y="723"/>
              <a:ext cx="384" cy="582"/>
            </a:xfrm>
            <a:prstGeom prst="rect">
              <a:avLst/>
            </a:prstGeom>
            <a:gradFill rotWithShape="0">
              <a:gsLst>
                <a:gs pos="0">
                  <a:schemeClr val="bg1"/>
                </a:gs>
                <a:gs pos="100000">
                  <a:schemeClr val="bg1">
                    <a:gamma/>
                    <a:shade val="66275"/>
                    <a:invGamma/>
                  </a:schemeClr>
                </a:gs>
              </a:gsLst>
              <a:path path="shape">
                <a:fillToRect l="50000" t="50000" r="50000" b="50000"/>
              </a:path>
            </a:gradFill>
            <a:ln w="28575" cmpd="sng">
              <a:solidFill>
                <a:schemeClr val="tx1"/>
              </a:solidFill>
              <a:miter lim="800000"/>
              <a:headEnd/>
              <a:tailEnd/>
            </a:ln>
            <a:effectLst/>
          </p:spPr>
          <p:txBody>
            <a:bodyPr wrap="none" anchor="ctr"/>
            <a:lstStyle/>
            <a:p>
              <a:pPr>
                <a:defRPr/>
              </a:pPr>
              <a:endParaRPr lang="zh-CN" altLang="en-US"/>
            </a:p>
          </p:txBody>
        </p:sp>
        <p:sp>
          <p:nvSpPr>
            <p:cNvPr id="20507" name="Oval 5">
              <a:extLst>
                <a:ext uri="{FF2B5EF4-FFF2-40B4-BE49-F238E27FC236}">
                  <a16:creationId xmlns:a16="http://schemas.microsoft.com/office/drawing/2014/main" id="{5FF4CC2B-7CCE-4FE8-B82B-B67221AAE0DE}"/>
                </a:ext>
              </a:extLst>
            </p:cNvPr>
            <p:cNvSpPr>
              <a:spLocks noChangeArrowheads="1"/>
            </p:cNvSpPr>
            <p:nvPr/>
          </p:nvSpPr>
          <p:spPr bwMode="auto">
            <a:xfrm>
              <a:off x="1104" y="675"/>
              <a:ext cx="170" cy="714"/>
            </a:xfrm>
            <a:prstGeom prst="ellipse">
              <a:avLst/>
            </a:prstGeom>
            <a:gradFill rotWithShape="0">
              <a:gsLst>
                <a:gs pos="0">
                  <a:srgbClr val="6699FF"/>
                </a:gs>
                <a:gs pos="50000">
                  <a:srgbClr val="D1E1FF"/>
                </a:gs>
                <a:gs pos="100000">
                  <a:srgbClr val="6699FF"/>
                </a:gs>
              </a:gsLst>
              <a:lin ang="0" scaled="1"/>
            </a:gradFill>
            <a:ln w="28575">
              <a:solidFill>
                <a:srgbClr val="0000FF"/>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0508" name="Group 6">
              <a:extLst>
                <a:ext uri="{FF2B5EF4-FFF2-40B4-BE49-F238E27FC236}">
                  <a16:creationId xmlns:a16="http://schemas.microsoft.com/office/drawing/2014/main" id="{C9A6387A-8DF9-4B0A-9385-F454A28F52AB}"/>
                </a:ext>
              </a:extLst>
            </p:cNvPr>
            <p:cNvGrpSpPr>
              <a:grpSpLocks/>
            </p:cNvGrpSpPr>
            <p:nvPr/>
          </p:nvGrpSpPr>
          <p:grpSpPr bwMode="auto">
            <a:xfrm>
              <a:off x="3744" y="1009"/>
              <a:ext cx="721" cy="479"/>
              <a:chOff x="0" y="0"/>
              <a:chExt cx="721" cy="479"/>
            </a:xfrm>
          </p:grpSpPr>
          <p:sp>
            <p:nvSpPr>
              <p:cNvPr id="16391" name="AutoShape 7">
                <a:extLst>
                  <a:ext uri="{FF2B5EF4-FFF2-40B4-BE49-F238E27FC236}">
                    <a16:creationId xmlns:a16="http://schemas.microsoft.com/office/drawing/2014/main" id="{1CF3F0E4-5B6F-4726-965A-C4F6B4C12C2D}"/>
                  </a:ext>
                </a:extLst>
              </p:cNvPr>
              <p:cNvSpPr>
                <a:spLocks noChangeArrowheads="1"/>
              </p:cNvSpPr>
              <p:nvPr/>
            </p:nvSpPr>
            <p:spPr bwMode="auto">
              <a:xfrm rot="497436">
                <a:off x="0" y="29"/>
                <a:ext cx="721" cy="450"/>
              </a:xfrm>
              <a:prstGeom prst="roundRect">
                <a:avLst>
                  <a:gd name="adj" fmla="val 16667"/>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28575" cmpd="sng">
                <a:solidFill>
                  <a:schemeClr val="tx1"/>
                </a:solidFill>
                <a:round/>
                <a:headEnd/>
                <a:tailEnd/>
              </a:ln>
              <a:effectLst/>
            </p:spPr>
            <p:txBody>
              <a:bodyPr wrap="none" anchor="ctr"/>
              <a:lstStyle/>
              <a:p>
                <a:pPr>
                  <a:defRPr/>
                </a:pPr>
                <a:endParaRPr lang="zh-CN" altLang="en-US"/>
              </a:p>
            </p:txBody>
          </p:sp>
          <p:sp>
            <p:nvSpPr>
              <p:cNvPr id="20529" name="Oval 8">
                <a:extLst>
                  <a:ext uri="{FF2B5EF4-FFF2-40B4-BE49-F238E27FC236}">
                    <a16:creationId xmlns:a16="http://schemas.microsoft.com/office/drawing/2014/main" id="{8A20499D-D17B-41F5-81D2-1CBB596BA391}"/>
                  </a:ext>
                </a:extLst>
              </p:cNvPr>
              <p:cNvSpPr>
                <a:spLocks noChangeArrowheads="1"/>
              </p:cNvSpPr>
              <p:nvPr/>
            </p:nvSpPr>
            <p:spPr bwMode="auto">
              <a:xfrm rot="510359">
                <a:off x="0" y="0"/>
                <a:ext cx="90" cy="432"/>
              </a:xfrm>
              <a:prstGeom prst="ellipse">
                <a:avLst/>
              </a:prstGeom>
              <a:gradFill rotWithShape="0">
                <a:gsLst>
                  <a:gs pos="0">
                    <a:srgbClr val="99CCFF"/>
                  </a:gs>
                  <a:gs pos="50000">
                    <a:srgbClr val="C8E4FF"/>
                  </a:gs>
                  <a:gs pos="100000">
                    <a:srgbClr val="99CCFF"/>
                  </a:gs>
                </a:gsLst>
                <a:lin ang="0" scaled="1"/>
              </a:gradFill>
              <a:ln w="2857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0509" name="Group 9">
              <a:extLst>
                <a:ext uri="{FF2B5EF4-FFF2-40B4-BE49-F238E27FC236}">
                  <a16:creationId xmlns:a16="http://schemas.microsoft.com/office/drawing/2014/main" id="{E51941F2-0545-4BB0-B0C7-6F4A3DA65FE2}"/>
                </a:ext>
              </a:extLst>
            </p:cNvPr>
            <p:cNvGrpSpPr>
              <a:grpSpLocks/>
            </p:cNvGrpSpPr>
            <p:nvPr/>
          </p:nvGrpSpPr>
          <p:grpSpPr bwMode="auto">
            <a:xfrm>
              <a:off x="1798" y="819"/>
              <a:ext cx="794" cy="432"/>
              <a:chOff x="0" y="0"/>
              <a:chExt cx="768" cy="480"/>
            </a:xfrm>
          </p:grpSpPr>
          <p:sp>
            <p:nvSpPr>
              <p:cNvPr id="16394" name="AutoShape 10">
                <a:extLst>
                  <a:ext uri="{FF2B5EF4-FFF2-40B4-BE49-F238E27FC236}">
                    <a16:creationId xmlns:a16="http://schemas.microsoft.com/office/drawing/2014/main" id="{1D287CE4-C9C5-46B3-8A75-D36B444B6496}"/>
                  </a:ext>
                </a:extLst>
              </p:cNvPr>
              <p:cNvSpPr>
                <a:spLocks noChangeArrowheads="1"/>
              </p:cNvSpPr>
              <p:nvPr/>
            </p:nvSpPr>
            <p:spPr bwMode="auto">
              <a:xfrm>
                <a:off x="0" y="0"/>
                <a:ext cx="768" cy="480"/>
              </a:xfrm>
              <a:prstGeom prst="roundRect">
                <a:avLst>
                  <a:gd name="adj" fmla="val 16667"/>
                </a:avLst>
              </a:prstGeom>
              <a:gradFill rotWithShape="0">
                <a:gsLst>
                  <a:gs pos="0">
                    <a:schemeClr val="bg1">
                      <a:gamma/>
                      <a:shade val="36863"/>
                      <a:invGamma/>
                    </a:schemeClr>
                  </a:gs>
                  <a:gs pos="50000">
                    <a:schemeClr val="bg1"/>
                  </a:gs>
                  <a:gs pos="100000">
                    <a:schemeClr val="bg1">
                      <a:gamma/>
                      <a:shade val="36863"/>
                      <a:invGamma/>
                    </a:schemeClr>
                  </a:gs>
                </a:gsLst>
                <a:lin ang="5400000" scaled="1"/>
              </a:gradFill>
              <a:ln w="28575" cmpd="sng">
                <a:solidFill>
                  <a:schemeClr val="tx1"/>
                </a:solidFill>
                <a:round/>
                <a:headEnd/>
                <a:tailEnd/>
              </a:ln>
              <a:effectLst/>
            </p:spPr>
            <p:txBody>
              <a:bodyPr wrap="none" anchor="ctr"/>
              <a:lstStyle/>
              <a:p>
                <a:pPr>
                  <a:defRPr/>
                </a:pPr>
                <a:endParaRPr lang="zh-CN" altLang="en-US"/>
              </a:p>
            </p:txBody>
          </p:sp>
          <p:sp>
            <p:nvSpPr>
              <p:cNvPr id="16395" name="Oval 11">
                <a:extLst>
                  <a:ext uri="{FF2B5EF4-FFF2-40B4-BE49-F238E27FC236}">
                    <a16:creationId xmlns:a16="http://schemas.microsoft.com/office/drawing/2014/main" id="{B41EE3B6-D448-4EEF-9277-E30B6E164988}"/>
                  </a:ext>
                </a:extLst>
              </p:cNvPr>
              <p:cNvSpPr>
                <a:spLocks noChangeArrowheads="1"/>
              </p:cNvSpPr>
              <p:nvPr/>
            </p:nvSpPr>
            <p:spPr bwMode="auto">
              <a:xfrm>
                <a:off x="672" y="0"/>
                <a:ext cx="96" cy="480"/>
              </a:xfrm>
              <a:prstGeom prst="ellipse">
                <a:avLst/>
              </a:prstGeom>
              <a:gradFill rotWithShape="0">
                <a:gsLst>
                  <a:gs pos="0">
                    <a:schemeClr val="bg1">
                      <a:gamma/>
                      <a:shade val="36863"/>
                      <a:invGamma/>
                    </a:schemeClr>
                  </a:gs>
                  <a:gs pos="50000">
                    <a:schemeClr val="bg1"/>
                  </a:gs>
                  <a:gs pos="100000">
                    <a:schemeClr val="bg1">
                      <a:gamma/>
                      <a:shade val="36863"/>
                      <a:invGamma/>
                    </a:schemeClr>
                  </a:gs>
                </a:gsLst>
                <a:lin ang="5400000" scaled="1"/>
              </a:gradFill>
              <a:ln w="28575" cmpd="sng">
                <a:solidFill>
                  <a:schemeClr val="tx1"/>
                </a:solidFill>
                <a:round/>
                <a:headEnd/>
                <a:tailEnd/>
              </a:ln>
              <a:effectLst/>
            </p:spPr>
            <p:txBody>
              <a:bodyPr wrap="none" anchor="ctr"/>
              <a:lstStyle/>
              <a:p>
                <a:pPr>
                  <a:defRPr/>
                </a:pPr>
                <a:endParaRPr lang="zh-CN" altLang="en-US"/>
              </a:p>
            </p:txBody>
          </p:sp>
        </p:grpSp>
        <p:sp>
          <p:nvSpPr>
            <p:cNvPr id="20510" name="AutoShape 12">
              <a:extLst>
                <a:ext uri="{FF2B5EF4-FFF2-40B4-BE49-F238E27FC236}">
                  <a16:creationId xmlns:a16="http://schemas.microsoft.com/office/drawing/2014/main" id="{850F2048-B4E1-49B2-8D3B-7B9B8F38C537}"/>
                </a:ext>
              </a:extLst>
            </p:cNvPr>
            <p:cNvSpPr>
              <a:spLocks noChangeArrowheads="1"/>
            </p:cNvSpPr>
            <p:nvPr/>
          </p:nvSpPr>
          <p:spPr bwMode="auto">
            <a:xfrm rot="322330">
              <a:off x="2784" y="819"/>
              <a:ext cx="672" cy="528"/>
            </a:xfrm>
            <a:prstGeom prst="triangle">
              <a:avLst>
                <a:gd name="adj" fmla="val 50000"/>
              </a:avLst>
            </a:prstGeom>
            <a:gradFill rotWithShape="0">
              <a:gsLst>
                <a:gs pos="0">
                  <a:srgbClr val="EEF7FF"/>
                </a:gs>
                <a:gs pos="100000">
                  <a:srgbClr val="99CCFF"/>
                </a:gs>
              </a:gsLst>
              <a:path path="shape">
                <a:fillToRect l="50000" t="50000" r="50000" b="50000"/>
              </a:path>
            </a:gradFill>
            <a:ln w="28575">
              <a:solidFill>
                <a:srgbClr val="0000FF"/>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511" name="Rectangle 13">
              <a:extLst>
                <a:ext uri="{FF2B5EF4-FFF2-40B4-BE49-F238E27FC236}">
                  <a16:creationId xmlns:a16="http://schemas.microsoft.com/office/drawing/2014/main" id="{FBB13E1D-D6D0-4255-BE62-A16F4C00E567}"/>
                </a:ext>
              </a:extLst>
            </p:cNvPr>
            <p:cNvSpPr>
              <a:spLocks noChangeArrowheads="1"/>
            </p:cNvSpPr>
            <p:nvPr/>
          </p:nvSpPr>
          <p:spPr bwMode="auto">
            <a:xfrm>
              <a:off x="528" y="957"/>
              <a:ext cx="96" cy="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0512" name="Object 14">
              <a:extLst>
                <a:ext uri="{FF2B5EF4-FFF2-40B4-BE49-F238E27FC236}">
                  <a16:creationId xmlns:a16="http://schemas.microsoft.com/office/drawing/2014/main" id="{12E7B2AE-28C9-4F98-A5A6-FD0319F9A129}"/>
                </a:ext>
              </a:extLst>
            </p:cNvPr>
            <p:cNvGraphicFramePr>
              <a:graphicFrameLocks noChangeAspect="1"/>
            </p:cNvGraphicFramePr>
            <p:nvPr/>
          </p:nvGraphicFramePr>
          <p:xfrm>
            <a:off x="240" y="864"/>
            <a:ext cx="246" cy="293"/>
          </p:xfrm>
          <a:graphic>
            <a:graphicData uri="http://schemas.openxmlformats.org/presentationml/2006/ole">
              <mc:AlternateContent xmlns:mc="http://schemas.openxmlformats.org/markup-compatibility/2006">
                <mc:Choice xmlns:v="urn:schemas-microsoft-com:vml" Requires="v">
                  <p:oleObj spid="_x0000_s458804" r:id="rId3" imgW="139821" imgH="165243" progId="Equation.3">
                    <p:embed/>
                  </p:oleObj>
                </mc:Choice>
                <mc:Fallback>
                  <p:oleObj r:id="rId3" imgW="139821" imgH="165243" progId="Equation.3">
                    <p:embed/>
                    <p:pic>
                      <p:nvPicPr>
                        <p:cNvPr id="20512" name="Object 14">
                          <a:extLst>
                            <a:ext uri="{FF2B5EF4-FFF2-40B4-BE49-F238E27FC236}">
                              <a16:creationId xmlns:a16="http://schemas.microsoft.com/office/drawing/2014/main" id="{12E7B2AE-28C9-4F98-A5A6-FD0319F9A1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864"/>
                          <a:ext cx="246"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3" name="Object 15">
              <a:extLst>
                <a:ext uri="{FF2B5EF4-FFF2-40B4-BE49-F238E27FC236}">
                  <a16:creationId xmlns:a16="http://schemas.microsoft.com/office/drawing/2014/main" id="{EEA3B539-8F90-4E09-B749-8001D7FF1118}"/>
                </a:ext>
              </a:extLst>
            </p:cNvPr>
            <p:cNvGraphicFramePr>
              <a:graphicFrameLocks noChangeAspect="1"/>
            </p:cNvGraphicFramePr>
            <p:nvPr/>
          </p:nvGraphicFramePr>
          <p:xfrm>
            <a:off x="1132" y="316"/>
            <a:ext cx="288" cy="324"/>
          </p:xfrm>
          <a:graphic>
            <a:graphicData uri="http://schemas.openxmlformats.org/presentationml/2006/ole">
              <mc:AlternateContent xmlns:mc="http://schemas.openxmlformats.org/markup-compatibility/2006">
                <mc:Choice xmlns:v="urn:schemas-microsoft-com:vml" Requires="v">
                  <p:oleObj spid="_x0000_s458805" r:id="rId5" imgW="190583" imgH="215994" progId="Equation.3">
                    <p:embed/>
                  </p:oleObj>
                </mc:Choice>
                <mc:Fallback>
                  <p:oleObj r:id="rId5" imgW="190583" imgH="215994" progId="Equation.3">
                    <p:embed/>
                    <p:pic>
                      <p:nvPicPr>
                        <p:cNvPr id="20513" name="Object 15">
                          <a:extLst>
                            <a:ext uri="{FF2B5EF4-FFF2-40B4-BE49-F238E27FC236}">
                              <a16:creationId xmlns:a16="http://schemas.microsoft.com/office/drawing/2014/main" id="{EEA3B539-8F90-4E09-B749-8001D7FF11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2" y="316"/>
                          <a:ext cx="288"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4" name="Object 16">
              <a:extLst>
                <a:ext uri="{FF2B5EF4-FFF2-40B4-BE49-F238E27FC236}">
                  <a16:creationId xmlns:a16="http://schemas.microsoft.com/office/drawing/2014/main" id="{29BC9A67-A818-4D10-A731-7E461C92EC21}"/>
                </a:ext>
              </a:extLst>
            </p:cNvPr>
            <p:cNvGraphicFramePr>
              <a:graphicFrameLocks noChangeAspect="1"/>
            </p:cNvGraphicFramePr>
            <p:nvPr/>
          </p:nvGraphicFramePr>
          <p:xfrm>
            <a:off x="576" y="579"/>
            <a:ext cx="283" cy="393"/>
          </p:xfrm>
          <a:graphic>
            <a:graphicData uri="http://schemas.openxmlformats.org/presentationml/2006/ole">
              <mc:AlternateContent xmlns:mc="http://schemas.openxmlformats.org/markup-compatibility/2006">
                <mc:Choice xmlns:v="urn:schemas-microsoft-com:vml" Requires="v">
                  <p:oleObj spid="_x0000_s458806" r:id="rId7" imgW="76149" imgH="114198" progId="Equation.3">
                    <p:embed/>
                  </p:oleObj>
                </mc:Choice>
                <mc:Fallback>
                  <p:oleObj r:id="rId7" imgW="76149" imgH="114198" progId="Equation.3">
                    <p:embed/>
                    <p:pic>
                      <p:nvPicPr>
                        <p:cNvPr id="20514" name="Object 16">
                          <a:extLst>
                            <a:ext uri="{FF2B5EF4-FFF2-40B4-BE49-F238E27FC236}">
                              <a16:creationId xmlns:a16="http://schemas.microsoft.com/office/drawing/2014/main" id="{29BC9A67-A818-4D10-A731-7E461C92EC2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 y="579"/>
                          <a:ext cx="283"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15" name="Text Box 17">
              <a:extLst>
                <a:ext uri="{FF2B5EF4-FFF2-40B4-BE49-F238E27FC236}">
                  <a16:creationId xmlns:a16="http://schemas.microsoft.com/office/drawing/2014/main" id="{25994041-9D02-4F03-A5F6-35B98EFC5B47}"/>
                </a:ext>
              </a:extLst>
            </p:cNvPr>
            <p:cNvSpPr txBox="1">
              <a:spLocks noChangeArrowheads="1"/>
            </p:cNvSpPr>
            <p:nvPr/>
          </p:nvSpPr>
          <p:spPr bwMode="auto">
            <a:xfrm>
              <a:off x="3648" y="243"/>
              <a:ext cx="1488" cy="339"/>
            </a:xfrm>
            <a:prstGeom prst="rect">
              <a:avLst/>
            </a:prstGeom>
            <a:solidFill>
              <a:schemeClr val="accent1"/>
            </a:solidFill>
            <a:ln w="9525">
              <a:solidFill>
                <a:schemeClr val="tx1"/>
              </a:solidFill>
              <a:miter lim="800000"/>
              <a:headEnd/>
              <a:tailEnd/>
            </a:ln>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zh-CN" sz="2800" b="0">
                  <a:solidFill>
                    <a:srgbClr val="0000FF"/>
                  </a:solidFill>
                  <a:latin typeface="宋体" panose="02010600030101010101" pitchFamily="2" charset="-122"/>
                </a:rPr>
                <a:t>   </a:t>
              </a:r>
              <a:r>
                <a:rPr lang="zh-CN" altLang="en-US" sz="2800" b="0">
                  <a:solidFill>
                    <a:srgbClr val="CC0000"/>
                  </a:solidFill>
                  <a:latin typeface="宋体" panose="02010600030101010101" pitchFamily="2" charset="-122"/>
                </a:rPr>
                <a:t>会聚透镜</a:t>
              </a:r>
            </a:p>
          </p:txBody>
        </p:sp>
        <p:graphicFrame>
          <p:nvGraphicFramePr>
            <p:cNvPr id="20516" name="Object 18">
              <a:extLst>
                <a:ext uri="{FF2B5EF4-FFF2-40B4-BE49-F238E27FC236}">
                  <a16:creationId xmlns:a16="http://schemas.microsoft.com/office/drawing/2014/main" id="{D1A12620-8657-4D56-BAC8-951D81A5BF47}"/>
                </a:ext>
              </a:extLst>
            </p:cNvPr>
            <p:cNvGraphicFramePr>
              <a:graphicFrameLocks noChangeAspect="1"/>
            </p:cNvGraphicFramePr>
            <p:nvPr/>
          </p:nvGraphicFramePr>
          <p:xfrm>
            <a:off x="3734" y="253"/>
            <a:ext cx="285" cy="323"/>
          </p:xfrm>
          <a:graphic>
            <a:graphicData uri="http://schemas.openxmlformats.org/presentationml/2006/ole">
              <mc:AlternateContent xmlns:mc="http://schemas.openxmlformats.org/markup-compatibility/2006">
                <mc:Choice xmlns:v="urn:schemas-microsoft-com:vml" Requires="v">
                  <p:oleObj spid="_x0000_s458807" r:id="rId9" imgW="190583" imgH="215994" progId="Equation.3">
                    <p:embed/>
                  </p:oleObj>
                </mc:Choice>
                <mc:Fallback>
                  <p:oleObj r:id="rId9" imgW="190583" imgH="215994" progId="Equation.3">
                    <p:embed/>
                    <p:pic>
                      <p:nvPicPr>
                        <p:cNvPr id="20516" name="Object 18">
                          <a:extLst>
                            <a:ext uri="{FF2B5EF4-FFF2-40B4-BE49-F238E27FC236}">
                              <a16:creationId xmlns:a16="http://schemas.microsoft.com/office/drawing/2014/main" id="{D1A12620-8657-4D56-BAC8-951D81A5BF4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4" y="253"/>
                          <a:ext cx="285"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7" name="Object 19">
              <a:extLst>
                <a:ext uri="{FF2B5EF4-FFF2-40B4-BE49-F238E27FC236}">
                  <a16:creationId xmlns:a16="http://schemas.microsoft.com/office/drawing/2014/main" id="{D86620BB-92B1-4A89-ABB1-AEBE9E4F9197}"/>
                </a:ext>
              </a:extLst>
            </p:cNvPr>
            <p:cNvGraphicFramePr>
              <a:graphicFrameLocks noChangeAspect="1"/>
            </p:cNvGraphicFramePr>
            <p:nvPr/>
          </p:nvGraphicFramePr>
          <p:xfrm>
            <a:off x="5088" y="1176"/>
            <a:ext cx="329" cy="408"/>
          </p:xfrm>
          <a:graphic>
            <a:graphicData uri="http://schemas.openxmlformats.org/presentationml/2006/ole">
              <mc:AlternateContent xmlns:mc="http://schemas.openxmlformats.org/markup-compatibility/2006">
                <mc:Choice xmlns:v="urn:schemas-microsoft-com:vml" Requires="v">
                  <p:oleObj spid="_x0000_s458808" r:id="rId11" imgW="114399" imgH="139821" progId="Equation.3">
                    <p:embed/>
                  </p:oleObj>
                </mc:Choice>
                <mc:Fallback>
                  <p:oleObj r:id="rId11" imgW="114399" imgH="139821" progId="Equation.3">
                    <p:embed/>
                    <p:pic>
                      <p:nvPicPr>
                        <p:cNvPr id="20517" name="Object 19">
                          <a:extLst>
                            <a:ext uri="{FF2B5EF4-FFF2-40B4-BE49-F238E27FC236}">
                              <a16:creationId xmlns:a16="http://schemas.microsoft.com/office/drawing/2014/main" id="{D86620BB-92B1-4A89-ABB1-AEBE9E4F919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88" y="1176"/>
                          <a:ext cx="329"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18" name="Text Box 20">
              <a:extLst>
                <a:ext uri="{FF2B5EF4-FFF2-40B4-BE49-F238E27FC236}">
                  <a16:creationId xmlns:a16="http://schemas.microsoft.com/office/drawing/2014/main" id="{C51AB4B1-BC0F-430B-8B8B-6A09B38B353E}"/>
                </a:ext>
              </a:extLst>
            </p:cNvPr>
            <p:cNvSpPr txBox="1">
              <a:spLocks noChangeArrowheads="1"/>
            </p:cNvSpPr>
            <p:nvPr/>
          </p:nvSpPr>
          <p:spPr bwMode="auto">
            <a:xfrm>
              <a:off x="96" y="1494"/>
              <a:ext cx="624" cy="339"/>
            </a:xfrm>
            <a:prstGeom prst="rect">
              <a:avLst/>
            </a:prstGeom>
            <a:solidFill>
              <a:schemeClr val="accent1"/>
            </a:solidFill>
            <a:ln w="9525">
              <a:solidFill>
                <a:schemeClr val="tx1"/>
              </a:solidFill>
              <a:miter lim="800000"/>
              <a:headEnd/>
              <a:tailEnd/>
            </a:ln>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b="0">
                  <a:solidFill>
                    <a:srgbClr val="CC0000"/>
                  </a:solidFill>
                </a:rPr>
                <a:t>空腔</a:t>
              </a:r>
            </a:p>
          </p:txBody>
        </p:sp>
        <p:sp>
          <p:nvSpPr>
            <p:cNvPr id="20519" name="Text Box 21">
              <a:extLst>
                <a:ext uri="{FF2B5EF4-FFF2-40B4-BE49-F238E27FC236}">
                  <a16:creationId xmlns:a16="http://schemas.microsoft.com/office/drawing/2014/main" id="{4E68F808-7034-4027-A309-7B3E2F7BBD48}"/>
                </a:ext>
              </a:extLst>
            </p:cNvPr>
            <p:cNvSpPr txBox="1">
              <a:spLocks noChangeArrowheads="1"/>
            </p:cNvSpPr>
            <p:nvPr/>
          </p:nvSpPr>
          <p:spPr bwMode="auto">
            <a:xfrm>
              <a:off x="432" y="243"/>
              <a:ext cx="816"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0">
                  <a:solidFill>
                    <a:srgbClr val="CC0000"/>
                  </a:solidFill>
                </a:rPr>
                <a:t>小孔</a:t>
              </a:r>
            </a:p>
          </p:txBody>
        </p:sp>
        <p:sp>
          <p:nvSpPr>
            <p:cNvPr id="20520" name="Text Box 22">
              <a:extLst>
                <a:ext uri="{FF2B5EF4-FFF2-40B4-BE49-F238E27FC236}">
                  <a16:creationId xmlns:a16="http://schemas.microsoft.com/office/drawing/2014/main" id="{5712C254-E178-4AC8-BF02-53E3162BF5E0}"/>
                </a:ext>
              </a:extLst>
            </p:cNvPr>
            <p:cNvSpPr txBox="1">
              <a:spLocks noChangeArrowheads="1"/>
            </p:cNvSpPr>
            <p:nvPr/>
          </p:nvSpPr>
          <p:spPr bwMode="auto">
            <a:xfrm>
              <a:off x="1682" y="240"/>
              <a:ext cx="1102" cy="339"/>
            </a:xfrm>
            <a:prstGeom prst="rect">
              <a:avLst/>
            </a:prstGeom>
            <a:solidFill>
              <a:schemeClr val="accent1"/>
            </a:solidFill>
            <a:ln w="9525">
              <a:solidFill>
                <a:schemeClr val="tx1"/>
              </a:solidFill>
              <a:miter lim="800000"/>
              <a:headEnd/>
              <a:tailEnd/>
            </a:ln>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b="0">
                  <a:solidFill>
                    <a:srgbClr val="CC0000"/>
                  </a:solidFill>
                  <a:latin typeface="宋体" panose="02010600030101010101" pitchFamily="2" charset="-122"/>
                </a:rPr>
                <a:t>平行光管</a:t>
              </a:r>
            </a:p>
          </p:txBody>
        </p:sp>
        <p:sp>
          <p:nvSpPr>
            <p:cNvPr id="20521" name="Text Box 23">
              <a:extLst>
                <a:ext uri="{FF2B5EF4-FFF2-40B4-BE49-F238E27FC236}">
                  <a16:creationId xmlns:a16="http://schemas.microsoft.com/office/drawing/2014/main" id="{501FB83B-9E62-4F47-8B5B-24B4F11409DE}"/>
                </a:ext>
              </a:extLst>
            </p:cNvPr>
            <p:cNvSpPr txBox="1">
              <a:spLocks noChangeArrowheads="1"/>
            </p:cNvSpPr>
            <p:nvPr/>
          </p:nvSpPr>
          <p:spPr bwMode="auto">
            <a:xfrm>
              <a:off x="2784" y="1539"/>
              <a:ext cx="720" cy="339"/>
            </a:xfrm>
            <a:prstGeom prst="rect">
              <a:avLst/>
            </a:prstGeom>
            <a:solidFill>
              <a:schemeClr val="accent1"/>
            </a:solidFill>
            <a:ln w="9525">
              <a:solidFill>
                <a:schemeClr val="tx1"/>
              </a:solidFill>
              <a:miter lim="800000"/>
              <a:headEnd/>
              <a:tailEnd/>
            </a:ln>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b="0">
                  <a:solidFill>
                    <a:srgbClr val="CC0000"/>
                  </a:solidFill>
                  <a:latin typeface="宋体" panose="02010600030101010101" pitchFamily="2" charset="-122"/>
                </a:rPr>
                <a:t>棱镜</a:t>
              </a:r>
            </a:p>
          </p:txBody>
        </p:sp>
        <p:sp>
          <p:nvSpPr>
            <p:cNvPr id="20522" name="Text Box 24">
              <a:extLst>
                <a:ext uri="{FF2B5EF4-FFF2-40B4-BE49-F238E27FC236}">
                  <a16:creationId xmlns:a16="http://schemas.microsoft.com/office/drawing/2014/main" id="{36A2A30E-6D79-4182-AFB3-6AF5DB03F144}"/>
                </a:ext>
              </a:extLst>
            </p:cNvPr>
            <p:cNvSpPr txBox="1">
              <a:spLocks noChangeArrowheads="1"/>
            </p:cNvSpPr>
            <p:nvPr/>
          </p:nvSpPr>
          <p:spPr bwMode="auto">
            <a:xfrm>
              <a:off x="4560" y="1923"/>
              <a:ext cx="892" cy="339"/>
            </a:xfrm>
            <a:prstGeom prst="rect">
              <a:avLst/>
            </a:prstGeom>
            <a:solidFill>
              <a:schemeClr val="accent1"/>
            </a:solidFill>
            <a:ln w="9525">
              <a:solidFill>
                <a:schemeClr val="tx1"/>
              </a:solidFill>
              <a:miter lim="800000"/>
              <a:headEnd/>
              <a:tailEnd/>
            </a:ln>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b="0">
                  <a:solidFill>
                    <a:srgbClr val="CC0000"/>
                  </a:solidFill>
                </a:rPr>
                <a:t>热电偶</a:t>
              </a:r>
              <a:endParaRPr lang="zh-CN" altLang="en-US" sz="2800" b="0"/>
            </a:p>
          </p:txBody>
        </p:sp>
        <p:sp>
          <p:nvSpPr>
            <p:cNvPr id="20523" name="未知">
              <a:extLst>
                <a:ext uri="{FF2B5EF4-FFF2-40B4-BE49-F238E27FC236}">
                  <a16:creationId xmlns:a16="http://schemas.microsoft.com/office/drawing/2014/main" id="{142544C7-8307-46DC-96A1-1EFA21BA9067}"/>
                </a:ext>
              </a:extLst>
            </p:cNvPr>
            <p:cNvSpPr>
              <a:spLocks/>
            </p:cNvSpPr>
            <p:nvPr/>
          </p:nvSpPr>
          <p:spPr bwMode="auto">
            <a:xfrm>
              <a:off x="4752" y="1392"/>
              <a:ext cx="435" cy="353"/>
            </a:xfrm>
            <a:custGeom>
              <a:avLst/>
              <a:gdLst>
                <a:gd name="T0" fmla="*/ 0 w 435"/>
                <a:gd name="T1" fmla="*/ 2 h 353"/>
                <a:gd name="T2" fmla="*/ 120 w 435"/>
                <a:gd name="T3" fmla="*/ 101 h 353"/>
                <a:gd name="T4" fmla="*/ 189 w 435"/>
                <a:gd name="T5" fmla="*/ 47 h 353"/>
                <a:gd name="T6" fmla="*/ 141 w 435"/>
                <a:gd name="T7" fmla="*/ 5 h 353"/>
                <a:gd name="T8" fmla="*/ 87 w 435"/>
                <a:gd name="T9" fmla="*/ 80 h 353"/>
                <a:gd name="T10" fmla="*/ 192 w 435"/>
                <a:gd name="T11" fmla="*/ 184 h 353"/>
                <a:gd name="T12" fmla="*/ 300 w 435"/>
                <a:gd name="T13" fmla="*/ 143 h 353"/>
                <a:gd name="T14" fmla="*/ 252 w 435"/>
                <a:gd name="T15" fmla="*/ 92 h 353"/>
                <a:gd name="T16" fmla="*/ 201 w 435"/>
                <a:gd name="T17" fmla="*/ 158 h 353"/>
                <a:gd name="T18" fmla="*/ 234 w 435"/>
                <a:gd name="T19" fmla="*/ 230 h 353"/>
                <a:gd name="T20" fmla="*/ 321 w 435"/>
                <a:gd name="T21" fmla="*/ 278 h 353"/>
                <a:gd name="T22" fmla="*/ 402 w 435"/>
                <a:gd name="T23" fmla="*/ 239 h 353"/>
                <a:gd name="T24" fmla="*/ 366 w 435"/>
                <a:gd name="T25" fmla="*/ 188 h 353"/>
                <a:gd name="T26" fmla="*/ 312 w 435"/>
                <a:gd name="T27" fmla="*/ 248 h 353"/>
                <a:gd name="T28" fmla="*/ 363 w 435"/>
                <a:gd name="T29" fmla="*/ 311 h 353"/>
                <a:gd name="T30" fmla="*/ 435 w 435"/>
                <a:gd name="T31" fmla="*/ 353 h 3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35"/>
                <a:gd name="T49" fmla="*/ 0 h 353"/>
                <a:gd name="T50" fmla="*/ 435 w 435"/>
                <a:gd name="T51" fmla="*/ 353 h 3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35" h="353">
                  <a:moveTo>
                    <a:pt x="0" y="2"/>
                  </a:moveTo>
                  <a:cubicBezTo>
                    <a:pt x="20" y="17"/>
                    <a:pt x="89" y="94"/>
                    <a:pt x="120" y="101"/>
                  </a:cubicBezTo>
                  <a:cubicBezTo>
                    <a:pt x="151" y="108"/>
                    <a:pt x="185" y="63"/>
                    <a:pt x="189" y="47"/>
                  </a:cubicBezTo>
                  <a:cubicBezTo>
                    <a:pt x="193" y="31"/>
                    <a:pt x="158" y="0"/>
                    <a:pt x="141" y="5"/>
                  </a:cubicBezTo>
                  <a:cubicBezTo>
                    <a:pt x="124" y="10"/>
                    <a:pt x="79" y="50"/>
                    <a:pt x="87" y="80"/>
                  </a:cubicBezTo>
                  <a:cubicBezTo>
                    <a:pt x="95" y="110"/>
                    <a:pt x="157" y="174"/>
                    <a:pt x="192" y="184"/>
                  </a:cubicBezTo>
                  <a:cubicBezTo>
                    <a:pt x="227" y="194"/>
                    <a:pt x="290" y="158"/>
                    <a:pt x="300" y="143"/>
                  </a:cubicBezTo>
                  <a:cubicBezTo>
                    <a:pt x="310" y="128"/>
                    <a:pt x="268" y="90"/>
                    <a:pt x="252" y="92"/>
                  </a:cubicBezTo>
                  <a:cubicBezTo>
                    <a:pt x="236" y="94"/>
                    <a:pt x="204" y="135"/>
                    <a:pt x="201" y="158"/>
                  </a:cubicBezTo>
                  <a:cubicBezTo>
                    <a:pt x="198" y="181"/>
                    <a:pt x="214" y="210"/>
                    <a:pt x="234" y="230"/>
                  </a:cubicBezTo>
                  <a:cubicBezTo>
                    <a:pt x="254" y="250"/>
                    <a:pt x="293" y="276"/>
                    <a:pt x="321" y="278"/>
                  </a:cubicBezTo>
                  <a:cubicBezTo>
                    <a:pt x="349" y="280"/>
                    <a:pt x="395" y="254"/>
                    <a:pt x="402" y="239"/>
                  </a:cubicBezTo>
                  <a:cubicBezTo>
                    <a:pt x="409" y="224"/>
                    <a:pt x="381" y="186"/>
                    <a:pt x="366" y="188"/>
                  </a:cubicBezTo>
                  <a:cubicBezTo>
                    <a:pt x="351" y="190"/>
                    <a:pt x="312" y="228"/>
                    <a:pt x="312" y="248"/>
                  </a:cubicBezTo>
                  <a:cubicBezTo>
                    <a:pt x="312" y="268"/>
                    <a:pt x="343" y="294"/>
                    <a:pt x="363" y="311"/>
                  </a:cubicBezTo>
                  <a:cubicBezTo>
                    <a:pt x="383" y="328"/>
                    <a:pt x="420" y="344"/>
                    <a:pt x="435" y="353"/>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524" name="未知">
              <a:extLst>
                <a:ext uri="{FF2B5EF4-FFF2-40B4-BE49-F238E27FC236}">
                  <a16:creationId xmlns:a16="http://schemas.microsoft.com/office/drawing/2014/main" id="{15CE082A-3BB5-47DC-B01E-7EA0D90DAD4E}"/>
                </a:ext>
              </a:extLst>
            </p:cNvPr>
            <p:cNvSpPr>
              <a:spLocks/>
            </p:cNvSpPr>
            <p:nvPr/>
          </p:nvSpPr>
          <p:spPr bwMode="auto">
            <a:xfrm rot="884436" flipV="1">
              <a:off x="4800" y="1056"/>
              <a:ext cx="435" cy="336"/>
            </a:xfrm>
            <a:custGeom>
              <a:avLst/>
              <a:gdLst>
                <a:gd name="T0" fmla="*/ 0 w 435"/>
                <a:gd name="T1" fmla="*/ 2 h 353"/>
                <a:gd name="T2" fmla="*/ 120 w 435"/>
                <a:gd name="T3" fmla="*/ 21 h 353"/>
                <a:gd name="T4" fmla="*/ 189 w 435"/>
                <a:gd name="T5" fmla="*/ 10 h 353"/>
                <a:gd name="T6" fmla="*/ 141 w 435"/>
                <a:gd name="T7" fmla="*/ 5 h 353"/>
                <a:gd name="T8" fmla="*/ 87 w 435"/>
                <a:gd name="T9" fmla="*/ 17 h 353"/>
                <a:gd name="T10" fmla="*/ 192 w 435"/>
                <a:gd name="T11" fmla="*/ 37 h 353"/>
                <a:gd name="T12" fmla="*/ 300 w 435"/>
                <a:gd name="T13" fmla="*/ 28 h 353"/>
                <a:gd name="T14" fmla="*/ 252 w 435"/>
                <a:gd name="T15" fmla="*/ 20 h 353"/>
                <a:gd name="T16" fmla="*/ 201 w 435"/>
                <a:gd name="T17" fmla="*/ 30 h 353"/>
                <a:gd name="T18" fmla="*/ 234 w 435"/>
                <a:gd name="T19" fmla="*/ 45 h 353"/>
                <a:gd name="T20" fmla="*/ 321 w 435"/>
                <a:gd name="T21" fmla="*/ 54 h 353"/>
                <a:gd name="T22" fmla="*/ 402 w 435"/>
                <a:gd name="T23" fmla="*/ 47 h 353"/>
                <a:gd name="T24" fmla="*/ 366 w 435"/>
                <a:gd name="T25" fmla="*/ 37 h 353"/>
                <a:gd name="T26" fmla="*/ 312 w 435"/>
                <a:gd name="T27" fmla="*/ 49 h 353"/>
                <a:gd name="T28" fmla="*/ 363 w 435"/>
                <a:gd name="T29" fmla="*/ 61 h 353"/>
                <a:gd name="T30" fmla="*/ 435 w 435"/>
                <a:gd name="T31" fmla="*/ 69 h 3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35"/>
                <a:gd name="T49" fmla="*/ 0 h 353"/>
                <a:gd name="T50" fmla="*/ 435 w 435"/>
                <a:gd name="T51" fmla="*/ 353 h 3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35" h="353">
                  <a:moveTo>
                    <a:pt x="0" y="2"/>
                  </a:moveTo>
                  <a:cubicBezTo>
                    <a:pt x="20" y="17"/>
                    <a:pt x="89" y="94"/>
                    <a:pt x="120" y="101"/>
                  </a:cubicBezTo>
                  <a:cubicBezTo>
                    <a:pt x="151" y="108"/>
                    <a:pt x="185" y="63"/>
                    <a:pt x="189" y="47"/>
                  </a:cubicBezTo>
                  <a:cubicBezTo>
                    <a:pt x="193" y="31"/>
                    <a:pt x="158" y="0"/>
                    <a:pt x="141" y="5"/>
                  </a:cubicBezTo>
                  <a:cubicBezTo>
                    <a:pt x="124" y="10"/>
                    <a:pt x="79" y="50"/>
                    <a:pt x="87" y="80"/>
                  </a:cubicBezTo>
                  <a:cubicBezTo>
                    <a:pt x="95" y="110"/>
                    <a:pt x="157" y="174"/>
                    <a:pt x="192" y="184"/>
                  </a:cubicBezTo>
                  <a:cubicBezTo>
                    <a:pt x="227" y="194"/>
                    <a:pt x="290" y="158"/>
                    <a:pt x="300" y="143"/>
                  </a:cubicBezTo>
                  <a:cubicBezTo>
                    <a:pt x="310" y="128"/>
                    <a:pt x="268" y="90"/>
                    <a:pt x="252" y="92"/>
                  </a:cubicBezTo>
                  <a:cubicBezTo>
                    <a:pt x="236" y="94"/>
                    <a:pt x="204" y="135"/>
                    <a:pt x="201" y="158"/>
                  </a:cubicBezTo>
                  <a:cubicBezTo>
                    <a:pt x="198" y="181"/>
                    <a:pt x="214" y="210"/>
                    <a:pt x="234" y="230"/>
                  </a:cubicBezTo>
                  <a:cubicBezTo>
                    <a:pt x="254" y="250"/>
                    <a:pt x="293" y="276"/>
                    <a:pt x="321" y="278"/>
                  </a:cubicBezTo>
                  <a:cubicBezTo>
                    <a:pt x="349" y="280"/>
                    <a:pt x="395" y="254"/>
                    <a:pt x="402" y="239"/>
                  </a:cubicBezTo>
                  <a:cubicBezTo>
                    <a:pt x="409" y="224"/>
                    <a:pt x="381" y="186"/>
                    <a:pt x="366" y="188"/>
                  </a:cubicBezTo>
                  <a:cubicBezTo>
                    <a:pt x="351" y="190"/>
                    <a:pt x="312" y="228"/>
                    <a:pt x="312" y="248"/>
                  </a:cubicBezTo>
                  <a:cubicBezTo>
                    <a:pt x="312" y="268"/>
                    <a:pt x="343" y="294"/>
                    <a:pt x="363" y="311"/>
                  </a:cubicBezTo>
                  <a:cubicBezTo>
                    <a:pt x="383" y="328"/>
                    <a:pt x="420" y="344"/>
                    <a:pt x="435" y="353"/>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525" name="Oval 27">
              <a:extLst>
                <a:ext uri="{FF2B5EF4-FFF2-40B4-BE49-F238E27FC236}">
                  <a16:creationId xmlns:a16="http://schemas.microsoft.com/office/drawing/2014/main" id="{F4E1A85A-BDA3-41A8-AFB1-159B6EDBA3A2}"/>
                </a:ext>
              </a:extLst>
            </p:cNvPr>
            <p:cNvSpPr>
              <a:spLocks noChangeArrowheads="1"/>
            </p:cNvSpPr>
            <p:nvPr/>
          </p:nvSpPr>
          <p:spPr bwMode="auto">
            <a:xfrm rot="520878">
              <a:off x="4752" y="1299"/>
              <a:ext cx="48" cy="144"/>
            </a:xfrm>
            <a:prstGeom prst="ellipse">
              <a:avLst/>
            </a:prstGeom>
            <a:solidFill>
              <a:srgbClr val="CCECFF"/>
            </a:solidFill>
            <a:ln w="28575">
              <a:solidFill>
                <a:srgbClr val="0000FF"/>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6412" name="Text Box 28">
            <a:extLst>
              <a:ext uri="{FF2B5EF4-FFF2-40B4-BE49-F238E27FC236}">
                <a16:creationId xmlns:a16="http://schemas.microsoft.com/office/drawing/2014/main" id="{59DDB461-DE9E-44F9-BCA6-B93AEAF8CA58}"/>
              </a:ext>
            </a:extLst>
          </p:cNvPr>
          <p:cNvSpPr txBox="1">
            <a:spLocks noChangeArrowheads="1"/>
          </p:cNvSpPr>
          <p:nvPr/>
        </p:nvSpPr>
        <p:spPr bwMode="auto">
          <a:xfrm>
            <a:off x="928688" y="1063625"/>
            <a:ext cx="7162800" cy="6508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3600" b="0">
                <a:solidFill>
                  <a:srgbClr val="66FF33"/>
                </a:solidFill>
                <a:ea typeface="华文中宋" panose="02010600040101010101" pitchFamily="2" charset="-122"/>
              </a:rPr>
              <a:t>测量黑体辐射出射度实验装置</a:t>
            </a:r>
          </a:p>
        </p:txBody>
      </p:sp>
      <p:grpSp>
        <p:nvGrpSpPr>
          <p:cNvPr id="5" name="Group 29">
            <a:extLst>
              <a:ext uri="{FF2B5EF4-FFF2-40B4-BE49-F238E27FC236}">
                <a16:creationId xmlns:a16="http://schemas.microsoft.com/office/drawing/2014/main" id="{AEC51B7F-FEB9-4869-A904-0D363E549C0B}"/>
              </a:ext>
            </a:extLst>
          </p:cNvPr>
          <p:cNvGrpSpPr>
            <a:grpSpLocks/>
          </p:cNvGrpSpPr>
          <p:nvPr/>
        </p:nvGrpSpPr>
        <p:grpSpPr bwMode="auto">
          <a:xfrm>
            <a:off x="2133600" y="3586163"/>
            <a:ext cx="2133600" cy="533400"/>
            <a:chOff x="0" y="0"/>
            <a:chExt cx="1344" cy="336"/>
          </a:xfrm>
        </p:grpSpPr>
        <p:sp>
          <p:nvSpPr>
            <p:cNvPr id="20503" name="Line 30">
              <a:extLst>
                <a:ext uri="{FF2B5EF4-FFF2-40B4-BE49-F238E27FC236}">
                  <a16:creationId xmlns:a16="http://schemas.microsoft.com/office/drawing/2014/main" id="{5E2779D4-00F8-4EAB-84D9-E3508E059057}"/>
                </a:ext>
              </a:extLst>
            </p:cNvPr>
            <p:cNvSpPr>
              <a:spLocks noChangeShapeType="1"/>
            </p:cNvSpPr>
            <p:nvPr/>
          </p:nvSpPr>
          <p:spPr bwMode="auto">
            <a:xfrm>
              <a:off x="0" y="48"/>
              <a:ext cx="1344" cy="28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4" name="Line 31">
              <a:extLst>
                <a:ext uri="{FF2B5EF4-FFF2-40B4-BE49-F238E27FC236}">
                  <a16:creationId xmlns:a16="http://schemas.microsoft.com/office/drawing/2014/main" id="{C30EA8C1-1A7A-4B8A-8770-7F5A3E494EDC}"/>
                </a:ext>
              </a:extLst>
            </p:cNvPr>
            <p:cNvSpPr>
              <a:spLocks noChangeShapeType="1"/>
            </p:cNvSpPr>
            <p:nvPr/>
          </p:nvSpPr>
          <p:spPr bwMode="auto">
            <a:xfrm flipV="1">
              <a:off x="0" y="0"/>
              <a:ext cx="1344" cy="33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32">
            <a:extLst>
              <a:ext uri="{FF2B5EF4-FFF2-40B4-BE49-F238E27FC236}">
                <a16:creationId xmlns:a16="http://schemas.microsoft.com/office/drawing/2014/main" id="{20D6DC2D-9919-4D2A-A1AA-B8AB000E0F67}"/>
              </a:ext>
            </a:extLst>
          </p:cNvPr>
          <p:cNvGrpSpPr>
            <a:grpSpLocks/>
          </p:cNvGrpSpPr>
          <p:nvPr/>
        </p:nvGrpSpPr>
        <p:grpSpPr bwMode="auto">
          <a:xfrm>
            <a:off x="4267200" y="3586163"/>
            <a:ext cx="1981200" cy="762000"/>
            <a:chOff x="0" y="0"/>
            <a:chExt cx="1248" cy="480"/>
          </a:xfrm>
        </p:grpSpPr>
        <p:sp>
          <p:nvSpPr>
            <p:cNvPr id="20499" name="Line 33">
              <a:extLst>
                <a:ext uri="{FF2B5EF4-FFF2-40B4-BE49-F238E27FC236}">
                  <a16:creationId xmlns:a16="http://schemas.microsoft.com/office/drawing/2014/main" id="{5F024C28-468A-4950-B985-59F8EEC7A3F3}"/>
                </a:ext>
              </a:extLst>
            </p:cNvPr>
            <p:cNvSpPr>
              <a:spLocks noChangeShapeType="1"/>
            </p:cNvSpPr>
            <p:nvPr/>
          </p:nvSpPr>
          <p:spPr bwMode="auto">
            <a:xfrm>
              <a:off x="0" y="0"/>
              <a:ext cx="672" cy="9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0" name="Line 34">
              <a:extLst>
                <a:ext uri="{FF2B5EF4-FFF2-40B4-BE49-F238E27FC236}">
                  <a16:creationId xmlns:a16="http://schemas.microsoft.com/office/drawing/2014/main" id="{8B36666E-2411-4ED4-8989-B0F82AE2A03E}"/>
                </a:ext>
              </a:extLst>
            </p:cNvPr>
            <p:cNvSpPr>
              <a:spLocks noChangeShapeType="1"/>
            </p:cNvSpPr>
            <p:nvPr/>
          </p:nvSpPr>
          <p:spPr bwMode="auto">
            <a:xfrm>
              <a:off x="0" y="330"/>
              <a:ext cx="864" cy="10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1" name="Line 35">
              <a:extLst>
                <a:ext uri="{FF2B5EF4-FFF2-40B4-BE49-F238E27FC236}">
                  <a16:creationId xmlns:a16="http://schemas.microsoft.com/office/drawing/2014/main" id="{5DC05749-62DA-46C3-A6F4-AEFE09793123}"/>
                </a:ext>
              </a:extLst>
            </p:cNvPr>
            <p:cNvSpPr>
              <a:spLocks noChangeShapeType="1"/>
            </p:cNvSpPr>
            <p:nvPr/>
          </p:nvSpPr>
          <p:spPr bwMode="auto">
            <a:xfrm>
              <a:off x="672" y="96"/>
              <a:ext cx="576" cy="9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2" name="Line 36">
              <a:extLst>
                <a:ext uri="{FF2B5EF4-FFF2-40B4-BE49-F238E27FC236}">
                  <a16:creationId xmlns:a16="http://schemas.microsoft.com/office/drawing/2014/main" id="{1E81A4AF-5E9D-47EF-A833-82C80726EAAE}"/>
                </a:ext>
              </a:extLst>
            </p:cNvPr>
            <p:cNvSpPr>
              <a:spLocks noChangeShapeType="1"/>
            </p:cNvSpPr>
            <p:nvPr/>
          </p:nvSpPr>
          <p:spPr bwMode="auto">
            <a:xfrm>
              <a:off x="864" y="426"/>
              <a:ext cx="384" cy="5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37">
            <a:extLst>
              <a:ext uri="{FF2B5EF4-FFF2-40B4-BE49-F238E27FC236}">
                <a16:creationId xmlns:a16="http://schemas.microsoft.com/office/drawing/2014/main" id="{293697E0-1975-49F5-8D3A-F033DEA0A67F}"/>
              </a:ext>
            </a:extLst>
          </p:cNvPr>
          <p:cNvGrpSpPr>
            <a:grpSpLocks/>
          </p:cNvGrpSpPr>
          <p:nvPr/>
        </p:nvGrpSpPr>
        <p:grpSpPr bwMode="auto">
          <a:xfrm>
            <a:off x="6172200" y="3890963"/>
            <a:ext cx="1614488" cy="503237"/>
            <a:chOff x="0" y="0"/>
            <a:chExt cx="1017" cy="317"/>
          </a:xfrm>
        </p:grpSpPr>
        <p:sp>
          <p:nvSpPr>
            <p:cNvPr id="20497" name="Line 38">
              <a:extLst>
                <a:ext uri="{FF2B5EF4-FFF2-40B4-BE49-F238E27FC236}">
                  <a16:creationId xmlns:a16="http://schemas.microsoft.com/office/drawing/2014/main" id="{0438F302-EB9A-4445-B746-0BA71ED06993}"/>
                </a:ext>
              </a:extLst>
            </p:cNvPr>
            <p:cNvSpPr>
              <a:spLocks noChangeShapeType="1"/>
            </p:cNvSpPr>
            <p:nvPr/>
          </p:nvSpPr>
          <p:spPr bwMode="auto">
            <a:xfrm>
              <a:off x="48" y="0"/>
              <a:ext cx="969" cy="29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8" name="Line 39">
              <a:extLst>
                <a:ext uri="{FF2B5EF4-FFF2-40B4-BE49-F238E27FC236}">
                  <a16:creationId xmlns:a16="http://schemas.microsoft.com/office/drawing/2014/main" id="{94E8FAB2-9799-4C67-BA99-78D144574A1A}"/>
                </a:ext>
              </a:extLst>
            </p:cNvPr>
            <p:cNvSpPr>
              <a:spLocks noChangeShapeType="1"/>
            </p:cNvSpPr>
            <p:nvPr/>
          </p:nvSpPr>
          <p:spPr bwMode="auto">
            <a:xfrm>
              <a:off x="0" y="288"/>
              <a:ext cx="1017" cy="2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40">
            <a:extLst>
              <a:ext uri="{FF2B5EF4-FFF2-40B4-BE49-F238E27FC236}">
                <a16:creationId xmlns:a16="http://schemas.microsoft.com/office/drawing/2014/main" id="{EB937396-8152-4028-9C94-B9BB5CF3987C}"/>
              </a:ext>
            </a:extLst>
          </p:cNvPr>
          <p:cNvGrpSpPr>
            <a:grpSpLocks/>
          </p:cNvGrpSpPr>
          <p:nvPr/>
        </p:nvGrpSpPr>
        <p:grpSpPr bwMode="auto">
          <a:xfrm>
            <a:off x="6858000" y="3200400"/>
            <a:ext cx="381000" cy="2133600"/>
            <a:chOff x="0" y="0"/>
            <a:chExt cx="240" cy="1344"/>
          </a:xfrm>
        </p:grpSpPr>
        <p:sp>
          <p:nvSpPr>
            <p:cNvPr id="20495" name="Line 41">
              <a:extLst>
                <a:ext uri="{FF2B5EF4-FFF2-40B4-BE49-F238E27FC236}">
                  <a16:creationId xmlns:a16="http://schemas.microsoft.com/office/drawing/2014/main" id="{E9928F7C-6F26-4B7C-B0B8-C54678198BD8}"/>
                </a:ext>
              </a:extLst>
            </p:cNvPr>
            <p:cNvSpPr>
              <a:spLocks noChangeShapeType="1"/>
            </p:cNvSpPr>
            <p:nvPr/>
          </p:nvSpPr>
          <p:spPr bwMode="auto">
            <a:xfrm flipH="1">
              <a:off x="0" y="960"/>
              <a:ext cx="96" cy="384"/>
            </a:xfrm>
            <a:prstGeom prst="line">
              <a:avLst/>
            </a:prstGeom>
            <a:noFill/>
            <a:ln w="57150">
              <a:solidFill>
                <a:srgbClr val="CC00CC"/>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0496" name="Line 42">
              <a:extLst>
                <a:ext uri="{FF2B5EF4-FFF2-40B4-BE49-F238E27FC236}">
                  <a16:creationId xmlns:a16="http://schemas.microsoft.com/office/drawing/2014/main" id="{B753AAA9-D02B-4D58-B070-C8714B489F03}"/>
                </a:ext>
              </a:extLst>
            </p:cNvPr>
            <p:cNvSpPr>
              <a:spLocks noChangeShapeType="1"/>
            </p:cNvSpPr>
            <p:nvPr/>
          </p:nvSpPr>
          <p:spPr bwMode="auto">
            <a:xfrm flipV="1">
              <a:off x="192" y="0"/>
              <a:ext cx="48" cy="384"/>
            </a:xfrm>
            <a:prstGeom prst="line">
              <a:avLst/>
            </a:prstGeom>
            <a:noFill/>
            <a:ln w="57150">
              <a:solidFill>
                <a:srgbClr val="CC00CC"/>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9" name="Group 43">
            <a:extLst>
              <a:ext uri="{FF2B5EF4-FFF2-40B4-BE49-F238E27FC236}">
                <a16:creationId xmlns:a16="http://schemas.microsoft.com/office/drawing/2014/main" id="{7B8DFA51-0F08-4ABC-A5C4-FC4495429114}"/>
              </a:ext>
            </a:extLst>
          </p:cNvPr>
          <p:cNvGrpSpPr>
            <a:grpSpLocks/>
          </p:cNvGrpSpPr>
          <p:nvPr/>
        </p:nvGrpSpPr>
        <p:grpSpPr bwMode="auto">
          <a:xfrm>
            <a:off x="1143000" y="3662363"/>
            <a:ext cx="990600" cy="457200"/>
            <a:chOff x="0" y="0"/>
            <a:chExt cx="624" cy="288"/>
          </a:xfrm>
        </p:grpSpPr>
        <p:grpSp>
          <p:nvGrpSpPr>
            <p:cNvPr id="20490" name="Group 44">
              <a:extLst>
                <a:ext uri="{FF2B5EF4-FFF2-40B4-BE49-F238E27FC236}">
                  <a16:creationId xmlns:a16="http://schemas.microsoft.com/office/drawing/2014/main" id="{96D10B99-E072-4032-B191-938FC95B90D5}"/>
                </a:ext>
              </a:extLst>
            </p:cNvPr>
            <p:cNvGrpSpPr>
              <a:grpSpLocks/>
            </p:cNvGrpSpPr>
            <p:nvPr/>
          </p:nvGrpSpPr>
          <p:grpSpPr bwMode="auto">
            <a:xfrm>
              <a:off x="0" y="0"/>
              <a:ext cx="624" cy="288"/>
              <a:chOff x="0" y="0"/>
              <a:chExt cx="624" cy="288"/>
            </a:xfrm>
          </p:grpSpPr>
          <p:sp>
            <p:nvSpPr>
              <p:cNvPr id="20493" name="Line 45">
                <a:extLst>
                  <a:ext uri="{FF2B5EF4-FFF2-40B4-BE49-F238E27FC236}">
                    <a16:creationId xmlns:a16="http://schemas.microsoft.com/office/drawing/2014/main" id="{BE04C493-2525-4005-97BE-78AC687078F5}"/>
                  </a:ext>
                </a:extLst>
              </p:cNvPr>
              <p:cNvSpPr>
                <a:spLocks noChangeShapeType="1"/>
              </p:cNvSpPr>
              <p:nvPr/>
            </p:nvSpPr>
            <p:spPr bwMode="auto">
              <a:xfrm flipV="1">
                <a:off x="0" y="0"/>
                <a:ext cx="624" cy="1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4" name="Line 46">
                <a:extLst>
                  <a:ext uri="{FF2B5EF4-FFF2-40B4-BE49-F238E27FC236}">
                    <a16:creationId xmlns:a16="http://schemas.microsoft.com/office/drawing/2014/main" id="{5777EB98-75CD-4B55-AF4A-9542CE7EAE28}"/>
                  </a:ext>
                </a:extLst>
              </p:cNvPr>
              <p:cNvSpPr>
                <a:spLocks noChangeShapeType="1"/>
              </p:cNvSpPr>
              <p:nvPr/>
            </p:nvSpPr>
            <p:spPr bwMode="auto">
              <a:xfrm>
                <a:off x="0" y="144"/>
                <a:ext cx="624" cy="14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491" name="Line 47">
              <a:extLst>
                <a:ext uri="{FF2B5EF4-FFF2-40B4-BE49-F238E27FC236}">
                  <a16:creationId xmlns:a16="http://schemas.microsoft.com/office/drawing/2014/main" id="{AF7A199C-2457-46BC-95AE-2C6ADD62F2C4}"/>
                </a:ext>
              </a:extLst>
            </p:cNvPr>
            <p:cNvSpPr>
              <a:spLocks noChangeShapeType="1"/>
            </p:cNvSpPr>
            <p:nvPr/>
          </p:nvSpPr>
          <p:spPr bwMode="auto">
            <a:xfrm flipV="1">
              <a:off x="240" y="45"/>
              <a:ext cx="192" cy="48"/>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20492" name="Line 48">
              <a:extLst>
                <a:ext uri="{FF2B5EF4-FFF2-40B4-BE49-F238E27FC236}">
                  <a16:creationId xmlns:a16="http://schemas.microsoft.com/office/drawing/2014/main" id="{AF25E94E-F282-4A02-B272-39DAB67EFEEF}"/>
                </a:ext>
              </a:extLst>
            </p:cNvPr>
            <p:cNvSpPr>
              <a:spLocks noChangeShapeType="1"/>
            </p:cNvSpPr>
            <p:nvPr/>
          </p:nvSpPr>
          <p:spPr bwMode="auto">
            <a:xfrm>
              <a:off x="192" y="189"/>
              <a:ext cx="240" cy="48"/>
            </a:xfrm>
            <a:prstGeom prst="line">
              <a:avLst/>
            </a:prstGeom>
            <a:noFill/>
            <a:ln w="38100">
              <a:solidFill>
                <a:srgbClr val="FF0000"/>
              </a:solidFill>
              <a:round/>
              <a:headEnd/>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20489" name="灯片编号占位符 1">
            <a:extLst>
              <a:ext uri="{FF2B5EF4-FFF2-40B4-BE49-F238E27FC236}">
                <a16:creationId xmlns:a16="http://schemas.microsoft.com/office/drawing/2014/main" id="{D43B85AF-7220-420E-88EC-694C50422525}"/>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E90A76AE-B1CC-495C-8F71-1387EB76CD04}" type="slidenum">
              <a:rPr lang="en-US" altLang="zh-CN" b="0">
                <a:solidFill>
                  <a:srgbClr val="FF00FF"/>
                </a:solidFill>
              </a:rPr>
              <a:pPr eaLnBrk="1" hangingPunct="1"/>
              <a:t>21</a:t>
            </a:fld>
            <a:r>
              <a:rPr lang="en-US" altLang="zh-CN" b="0">
                <a:solidFill>
                  <a:srgbClr val="FF00FF"/>
                </a:solidFill>
              </a:rPr>
              <a:t>/23</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412"/>
                                        </p:tgtEl>
                                        <p:attrNameLst>
                                          <p:attrName>style.visibility</p:attrName>
                                        </p:attrNameLst>
                                      </p:cBhvr>
                                      <p:to>
                                        <p:strVal val="visible"/>
                                      </p:to>
                                    </p:set>
                                    <p:animEffect transition="in" filter="wipe(left)">
                                      <p:cBhvr>
                                        <p:cTn id="7" dur="500"/>
                                        <p:tgtEl>
                                          <p:spTgt spid="16412"/>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in)">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3"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trips(upRight)">
                                      <p:cBhvr>
                                        <p:cTn id="16" dur="500"/>
                                        <p:tgtEl>
                                          <p:spTgt spid="9"/>
                                        </p:tgtEl>
                                      </p:cBhvr>
                                    </p:animEffect>
                                  </p:childTnLst>
                                </p:cTn>
                              </p:par>
                            </p:childTnLst>
                          </p:cTn>
                        </p:par>
                        <p:par>
                          <p:cTn id="17" fill="hold" nodeType="afterGroup">
                            <p:stCondLst>
                              <p:cond delay="500"/>
                            </p:stCondLst>
                            <p:childTnLst>
                              <p:par>
                                <p:cTn id="18" presetID="18" presetClass="entr" presetSubtype="6"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trips(downRight)">
                                      <p:cBhvr>
                                        <p:cTn id="20" dur="500"/>
                                        <p:tgtEl>
                                          <p:spTgt spid="5"/>
                                        </p:tgtEl>
                                      </p:cBhvr>
                                    </p:animEffect>
                                  </p:childTnLst>
                                </p:cTn>
                              </p:par>
                            </p:childTnLst>
                          </p:cTn>
                        </p:par>
                        <p:par>
                          <p:cTn id="21" fill="hold" nodeType="afterGroup">
                            <p:stCondLst>
                              <p:cond delay="1000"/>
                            </p:stCondLst>
                            <p:childTnLst>
                              <p:par>
                                <p:cTn id="22" presetID="18" presetClass="entr" presetSubtype="6"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strips(downRight)">
                                      <p:cBhvr>
                                        <p:cTn id="24" dur="500"/>
                                        <p:tgtEl>
                                          <p:spTgt spid="6"/>
                                        </p:tgtEl>
                                      </p:cBhvr>
                                    </p:animEffect>
                                  </p:childTnLst>
                                </p:cTn>
                              </p:par>
                            </p:childTnLst>
                          </p:cTn>
                        </p:par>
                        <p:par>
                          <p:cTn id="25" fill="hold" nodeType="afterGroup">
                            <p:stCondLst>
                              <p:cond delay="1500"/>
                            </p:stCondLst>
                            <p:childTnLst>
                              <p:par>
                                <p:cTn id="26" presetID="18" presetClass="entr" presetSubtype="6"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strips(downRight)">
                                      <p:cBhvr>
                                        <p:cTn id="28" dur="500"/>
                                        <p:tgtEl>
                                          <p:spTgt spid="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42"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arn(outHorizontal)">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12"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未知">
            <a:extLst>
              <a:ext uri="{FF2B5EF4-FFF2-40B4-BE49-F238E27FC236}">
                <a16:creationId xmlns:a16="http://schemas.microsoft.com/office/drawing/2014/main" id="{BEBDFEA3-51D3-4882-BDF0-EC984FC48D90}"/>
              </a:ext>
            </a:extLst>
          </p:cNvPr>
          <p:cNvSpPr>
            <a:spLocks/>
          </p:cNvSpPr>
          <p:nvPr/>
        </p:nvSpPr>
        <p:spPr bwMode="auto">
          <a:xfrm>
            <a:off x="1216025" y="2220913"/>
            <a:ext cx="5284788" cy="3914775"/>
          </a:xfrm>
          <a:custGeom>
            <a:avLst/>
            <a:gdLst>
              <a:gd name="T0" fmla="*/ 0 w 3329"/>
              <a:gd name="T1" fmla="*/ 2147483646 h 2466"/>
              <a:gd name="T2" fmla="*/ 2147483646 w 3329"/>
              <a:gd name="T3" fmla="*/ 2147483646 h 2466"/>
              <a:gd name="T4" fmla="*/ 2147483646 w 3329"/>
              <a:gd name="T5" fmla="*/ 2147483646 h 2466"/>
              <a:gd name="T6" fmla="*/ 0 60000 65536"/>
              <a:gd name="T7" fmla="*/ 0 60000 65536"/>
              <a:gd name="T8" fmla="*/ 0 60000 65536"/>
              <a:gd name="T9" fmla="*/ 0 w 3329"/>
              <a:gd name="T10" fmla="*/ 0 h 2466"/>
              <a:gd name="T11" fmla="*/ 3329 w 3329"/>
              <a:gd name="T12" fmla="*/ 2466 h 2466"/>
            </a:gdLst>
            <a:ahLst/>
            <a:cxnLst>
              <a:cxn ang="T6">
                <a:pos x="T0" y="T1"/>
              </a:cxn>
              <a:cxn ang="T7">
                <a:pos x="T2" y="T3"/>
              </a:cxn>
              <a:cxn ang="T8">
                <a:pos x="T4" y="T5"/>
              </a:cxn>
            </a:cxnLst>
            <a:rect l="T9" t="T10" r="T11" b="T12"/>
            <a:pathLst>
              <a:path w="3329" h="2466">
                <a:moveTo>
                  <a:pt x="0" y="2466"/>
                </a:moveTo>
                <a:cubicBezTo>
                  <a:pt x="436" y="2365"/>
                  <a:pt x="355" y="0"/>
                  <a:pt x="813" y="23"/>
                </a:cubicBezTo>
                <a:cubicBezTo>
                  <a:pt x="1248" y="15"/>
                  <a:pt x="1429" y="2232"/>
                  <a:pt x="3329" y="2292"/>
                </a:cubicBezTo>
              </a:path>
            </a:pathLst>
          </a:custGeom>
          <a:gradFill rotWithShape="1">
            <a:gsLst>
              <a:gs pos="0">
                <a:srgbClr val="008080">
                  <a:alpha val="75000"/>
                </a:srgbClr>
              </a:gs>
              <a:gs pos="100000">
                <a:srgbClr val="003B3B">
                  <a:alpha val="71999"/>
                </a:srgbClr>
              </a:gs>
            </a:gsLst>
            <a:lin ang="0" scaled="1"/>
          </a:gradFill>
          <a:ln w="28575">
            <a:solidFill>
              <a:srgbClr val="FFCC00"/>
            </a:solidFill>
            <a:round/>
            <a:headEnd/>
            <a:tailEnd/>
          </a:ln>
        </p:spPr>
        <p:txBody>
          <a:bodyPr/>
          <a:lstStyle/>
          <a:p>
            <a:endParaRPr lang="zh-CN" altLang="en-US"/>
          </a:p>
        </p:txBody>
      </p:sp>
      <p:sp>
        <p:nvSpPr>
          <p:cNvPr id="17411" name="Text Box 3">
            <a:extLst>
              <a:ext uri="{FF2B5EF4-FFF2-40B4-BE49-F238E27FC236}">
                <a16:creationId xmlns:a16="http://schemas.microsoft.com/office/drawing/2014/main" id="{5261093E-E5D9-4B9F-985C-164A30070391}"/>
              </a:ext>
            </a:extLst>
          </p:cNvPr>
          <p:cNvSpPr txBox="1">
            <a:spLocks noChangeArrowheads="1"/>
          </p:cNvSpPr>
          <p:nvPr/>
        </p:nvSpPr>
        <p:spPr bwMode="auto">
          <a:xfrm>
            <a:off x="4343400" y="471488"/>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b="0">
                <a:solidFill>
                  <a:srgbClr val="FFFF00"/>
                </a:solidFill>
              </a:rPr>
              <a:t>1.  </a:t>
            </a:r>
            <a:r>
              <a:rPr lang="zh-CN" altLang="en-US" b="0">
                <a:solidFill>
                  <a:srgbClr val="FFFF00"/>
                </a:solidFill>
                <a:ea typeface="华文中宋" panose="02010600040101010101" pitchFamily="2" charset="-122"/>
              </a:rPr>
              <a:t>斯特藩</a:t>
            </a:r>
            <a:r>
              <a:rPr lang="zh-CN" altLang="zh-CN" b="0">
                <a:solidFill>
                  <a:srgbClr val="FFFF00"/>
                </a:solidFill>
                <a:latin typeface="华文中宋" panose="02010600040101010101" pitchFamily="2" charset="-122"/>
                <a:ea typeface="华文中宋" panose="02010600040101010101" pitchFamily="2" charset="-122"/>
              </a:rPr>
              <a:t>——</a:t>
            </a:r>
            <a:r>
              <a:rPr lang="zh-CN" altLang="en-US" b="0">
                <a:solidFill>
                  <a:srgbClr val="FFFF00"/>
                </a:solidFill>
                <a:ea typeface="华文中宋" panose="02010600040101010101" pitchFamily="2" charset="-122"/>
              </a:rPr>
              <a:t>玻耳兹曼定律</a:t>
            </a:r>
          </a:p>
        </p:txBody>
      </p:sp>
      <p:graphicFrame>
        <p:nvGraphicFramePr>
          <p:cNvPr id="17412" name="Object 4">
            <a:extLst>
              <a:ext uri="{FF2B5EF4-FFF2-40B4-BE49-F238E27FC236}">
                <a16:creationId xmlns:a16="http://schemas.microsoft.com/office/drawing/2014/main" id="{18D442EB-97D5-43D6-9E92-CD4C34B7F044}"/>
              </a:ext>
            </a:extLst>
          </p:cNvPr>
          <p:cNvGraphicFramePr>
            <a:graphicFrameLocks noChangeAspect="1"/>
          </p:cNvGraphicFramePr>
          <p:nvPr/>
        </p:nvGraphicFramePr>
        <p:xfrm>
          <a:off x="4805363" y="1793875"/>
          <a:ext cx="3876675" cy="581025"/>
        </p:xfrm>
        <a:graphic>
          <a:graphicData uri="http://schemas.openxmlformats.org/presentationml/2006/ole">
            <mc:AlternateContent xmlns:mc="http://schemas.openxmlformats.org/markup-compatibility/2006">
              <mc:Choice xmlns:v="urn:schemas-microsoft-com:vml" Requires="v">
                <p:oleObj spid="_x0000_s459808" r:id="rId3" imgW="4200429" imgH="657327" progId="Equation.3">
                  <p:embed/>
                </p:oleObj>
              </mc:Choice>
              <mc:Fallback>
                <p:oleObj r:id="rId3" imgW="4200429" imgH="657327" progId="Equation.3">
                  <p:embed/>
                  <p:pic>
                    <p:nvPicPr>
                      <p:cNvPr id="17412" name="Object 4">
                        <a:extLst>
                          <a:ext uri="{FF2B5EF4-FFF2-40B4-BE49-F238E27FC236}">
                            <a16:creationId xmlns:a16="http://schemas.microsoft.com/office/drawing/2014/main" id="{18D442EB-97D5-43D6-9E92-CD4C34B7F0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5363" y="1793875"/>
                        <a:ext cx="38766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3" name="Object 5">
            <a:extLst>
              <a:ext uri="{FF2B5EF4-FFF2-40B4-BE49-F238E27FC236}">
                <a16:creationId xmlns:a16="http://schemas.microsoft.com/office/drawing/2014/main" id="{E8D6A190-97C5-41A6-AA76-34623F6DC48E}"/>
              </a:ext>
            </a:extLst>
          </p:cNvPr>
          <p:cNvGraphicFramePr>
            <a:graphicFrameLocks noChangeAspect="1"/>
          </p:cNvGraphicFramePr>
          <p:nvPr/>
        </p:nvGraphicFramePr>
        <p:xfrm>
          <a:off x="5513388" y="2600325"/>
          <a:ext cx="2979737" cy="327025"/>
        </p:xfrm>
        <a:graphic>
          <a:graphicData uri="http://schemas.openxmlformats.org/presentationml/2006/ole">
            <mc:AlternateContent xmlns:mc="http://schemas.openxmlformats.org/markup-compatibility/2006">
              <mc:Choice xmlns:v="urn:schemas-microsoft-com:vml" Requires="v">
                <p:oleObj spid="_x0000_s459809" r:id="rId5" imgW="4076573" imgH="361882" progId="Equation.3">
                  <p:embed/>
                </p:oleObj>
              </mc:Choice>
              <mc:Fallback>
                <p:oleObj r:id="rId5" imgW="4076573" imgH="361882" progId="Equation.3">
                  <p:embed/>
                  <p:pic>
                    <p:nvPicPr>
                      <p:cNvPr id="17413" name="Object 5">
                        <a:extLst>
                          <a:ext uri="{FF2B5EF4-FFF2-40B4-BE49-F238E27FC236}">
                            <a16:creationId xmlns:a16="http://schemas.microsoft.com/office/drawing/2014/main" id="{E8D6A190-97C5-41A6-AA76-34623F6DC4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3388" y="2600325"/>
                        <a:ext cx="29797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4" name="Rectangle 6">
            <a:extLst>
              <a:ext uri="{FF2B5EF4-FFF2-40B4-BE49-F238E27FC236}">
                <a16:creationId xmlns:a16="http://schemas.microsoft.com/office/drawing/2014/main" id="{6FFA2FD4-D252-422A-8D87-951357179ABE}"/>
              </a:ext>
            </a:extLst>
          </p:cNvPr>
          <p:cNvSpPr>
            <a:spLocks noChangeArrowheads="1"/>
          </p:cNvSpPr>
          <p:nvPr/>
        </p:nvSpPr>
        <p:spPr bwMode="auto">
          <a:xfrm>
            <a:off x="4787900" y="2600325"/>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000">
                <a:solidFill>
                  <a:schemeClr val="hlink"/>
                </a:solidFill>
              </a:rPr>
              <a:t>式中</a:t>
            </a:r>
          </a:p>
        </p:txBody>
      </p:sp>
      <p:sp>
        <p:nvSpPr>
          <p:cNvPr id="17415" name="Rectangle 7">
            <a:extLst>
              <a:ext uri="{FF2B5EF4-FFF2-40B4-BE49-F238E27FC236}">
                <a16:creationId xmlns:a16="http://schemas.microsoft.com/office/drawing/2014/main" id="{39C1F4EE-F5D2-4E2C-8656-2959FC7CCC0B}"/>
              </a:ext>
            </a:extLst>
          </p:cNvPr>
          <p:cNvSpPr>
            <a:spLocks noChangeArrowheads="1"/>
          </p:cNvSpPr>
          <p:nvPr/>
        </p:nvSpPr>
        <p:spPr bwMode="auto">
          <a:xfrm>
            <a:off x="4724400" y="1100138"/>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solidFill>
                  <a:schemeClr val="hlink"/>
                </a:solidFill>
                <a:ea typeface="楷体_GB2312" pitchFamily="49" charset="-122"/>
              </a:rPr>
              <a:t>辐出度与</a:t>
            </a:r>
            <a:r>
              <a:rPr lang="zh-CN" altLang="en-US">
                <a:solidFill>
                  <a:schemeClr val="bg1"/>
                </a:solidFill>
              </a:rPr>
              <a:t> </a:t>
            </a:r>
            <a:r>
              <a:rPr lang="zh-CN" altLang="zh-CN" i="1">
                <a:solidFill>
                  <a:srgbClr val="66FFFF"/>
                </a:solidFill>
              </a:rPr>
              <a:t>T</a:t>
            </a:r>
            <a:r>
              <a:rPr lang="zh-CN" altLang="zh-CN" sz="2000" i="1">
                <a:solidFill>
                  <a:srgbClr val="66FFFF"/>
                </a:solidFill>
              </a:rPr>
              <a:t> </a:t>
            </a:r>
            <a:r>
              <a:rPr lang="zh-CN" altLang="zh-CN" sz="2000" baseline="45000">
                <a:solidFill>
                  <a:srgbClr val="66FFFF"/>
                </a:solidFill>
              </a:rPr>
              <a:t>4</a:t>
            </a:r>
            <a:r>
              <a:rPr lang="zh-CN" altLang="zh-CN" sz="2000" i="1">
                <a:solidFill>
                  <a:schemeClr val="bg1"/>
                </a:solidFill>
              </a:rPr>
              <a:t> </a:t>
            </a:r>
            <a:r>
              <a:rPr lang="zh-CN" altLang="en-US">
                <a:solidFill>
                  <a:schemeClr val="hlink"/>
                </a:solidFill>
                <a:latin typeface="楷体_GB2312" pitchFamily="49" charset="-122"/>
                <a:ea typeface="楷体_GB2312" pitchFamily="49" charset="-122"/>
              </a:rPr>
              <a:t>成正比</a:t>
            </a:r>
            <a:r>
              <a:rPr lang="zh-CN" altLang="zh-CN">
                <a:solidFill>
                  <a:schemeClr val="hlink"/>
                </a:solidFill>
                <a:latin typeface="楷体_GB2312" pitchFamily="49" charset="-122"/>
                <a:ea typeface="楷体_GB2312" pitchFamily="49" charset="-122"/>
              </a:rPr>
              <a:t>.</a:t>
            </a:r>
          </a:p>
        </p:txBody>
      </p:sp>
      <p:graphicFrame>
        <p:nvGraphicFramePr>
          <p:cNvPr id="17416" name="Object 8">
            <a:extLst>
              <a:ext uri="{FF2B5EF4-FFF2-40B4-BE49-F238E27FC236}">
                <a16:creationId xmlns:a16="http://schemas.microsoft.com/office/drawing/2014/main" id="{9A908B3A-3022-4C98-8765-69876F84E825}"/>
              </a:ext>
            </a:extLst>
          </p:cNvPr>
          <p:cNvGraphicFramePr>
            <a:graphicFrameLocks noChangeAspect="1"/>
          </p:cNvGraphicFramePr>
          <p:nvPr/>
        </p:nvGraphicFramePr>
        <p:xfrm>
          <a:off x="5087938" y="4357688"/>
          <a:ext cx="3275012" cy="446087"/>
        </p:xfrm>
        <a:graphic>
          <a:graphicData uri="http://schemas.openxmlformats.org/presentationml/2006/ole">
            <mc:AlternateContent xmlns:mc="http://schemas.openxmlformats.org/markup-compatibility/2006">
              <mc:Choice xmlns:v="urn:schemas-microsoft-com:vml" Requires="v">
                <p:oleObj spid="_x0000_s459810" r:id="rId7" imgW="3238627" imgH="457098" progId="Equation.3">
                  <p:embed/>
                </p:oleObj>
              </mc:Choice>
              <mc:Fallback>
                <p:oleObj r:id="rId7" imgW="3238627" imgH="457098" progId="Equation.3">
                  <p:embed/>
                  <p:pic>
                    <p:nvPicPr>
                      <p:cNvPr id="17416" name="Object 8">
                        <a:extLst>
                          <a:ext uri="{FF2B5EF4-FFF2-40B4-BE49-F238E27FC236}">
                            <a16:creationId xmlns:a16="http://schemas.microsoft.com/office/drawing/2014/main" id="{9A908B3A-3022-4C98-8765-69876F84E82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7938" y="4357688"/>
                        <a:ext cx="3275012"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7" name="Rectangle 9">
            <a:extLst>
              <a:ext uri="{FF2B5EF4-FFF2-40B4-BE49-F238E27FC236}">
                <a16:creationId xmlns:a16="http://schemas.microsoft.com/office/drawing/2014/main" id="{E4218D2C-B48B-4911-A827-C1DB1B9D72E2}"/>
              </a:ext>
            </a:extLst>
          </p:cNvPr>
          <p:cNvSpPr>
            <a:spLocks noChangeArrowheads="1"/>
          </p:cNvSpPr>
          <p:nvPr/>
        </p:nvSpPr>
        <p:spPr bwMode="auto">
          <a:xfrm>
            <a:off x="4400550" y="314325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zh-CN" b="0">
                <a:solidFill>
                  <a:srgbClr val="FFFF00"/>
                </a:solidFill>
              </a:rPr>
              <a:t>2.  </a:t>
            </a:r>
            <a:r>
              <a:rPr lang="zh-CN" altLang="en-US" b="0">
                <a:solidFill>
                  <a:srgbClr val="FFFF00"/>
                </a:solidFill>
                <a:ea typeface="华文中宋" panose="02010600040101010101" pitchFamily="2" charset="-122"/>
              </a:rPr>
              <a:t>维恩位移定律</a:t>
            </a:r>
          </a:p>
        </p:txBody>
      </p:sp>
      <p:sp>
        <p:nvSpPr>
          <p:cNvPr id="17418" name="Text Box 10">
            <a:extLst>
              <a:ext uri="{FF2B5EF4-FFF2-40B4-BE49-F238E27FC236}">
                <a16:creationId xmlns:a16="http://schemas.microsoft.com/office/drawing/2014/main" id="{72497C43-8893-415E-9CBB-003CDD4BCC78}"/>
              </a:ext>
            </a:extLst>
          </p:cNvPr>
          <p:cNvSpPr txBox="1">
            <a:spLocks noChangeArrowheads="1"/>
          </p:cNvSpPr>
          <p:nvPr/>
        </p:nvSpPr>
        <p:spPr bwMode="auto">
          <a:xfrm>
            <a:off x="4724400" y="3751263"/>
            <a:ext cx="4108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solidFill>
                  <a:schemeClr val="hlink"/>
                </a:solidFill>
                <a:ea typeface="楷体_GB2312" pitchFamily="49" charset="-122"/>
              </a:rPr>
              <a:t>峰值波长</a:t>
            </a:r>
            <a:r>
              <a:rPr lang="zh-CN" altLang="en-US">
                <a:solidFill>
                  <a:schemeClr val="bg1"/>
                </a:solidFill>
                <a:ea typeface="楷体_GB2312" pitchFamily="49" charset="-122"/>
              </a:rPr>
              <a:t> </a:t>
            </a:r>
            <a:r>
              <a:rPr lang="zh-CN" altLang="en-US" i="1">
                <a:solidFill>
                  <a:srgbClr val="66FFFF"/>
                </a:solidFill>
                <a:sym typeface="Symbol" panose="05050102010706020507" pitchFamily="18" charset="2"/>
              </a:rPr>
              <a:t></a:t>
            </a:r>
            <a:r>
              <a:rPr lang="zh-CN" altLang="en-US" sz="1000" i="1">
                <a:solidFill>
                  <a:srgbClr val="66FFFF"/>
                </a:solidFill>
                <a:sym typeface="Symbol" panose="05050102010706020507" pitchFamily="18" charset="2"/>
              </a:rPr>
              <a:t> </a:t>
            </a:r>
            <a:r>
              <a:rPr lang="zh-CN" altLang="zh-CN" i="1" baseline="-12000">
                <a:solidFill>
                  <a:srgbClr val="66FFFF"/>
                </a:solidFill>
              </a:rPr>
              <a:t>m</a:t>
            </a:r>
            <a:r>
              <a:rPr lang="zh-CN" altLang="zh-CN" baseline="-12000">
                <a:solidFill>
                  <a:schemeClr val="bg1"/>
                </a:solidFill>
              </a:rPr>
              <a:t> </a:t>
            </a:r>
            <a:r>
              <a:rPr lang="zh-CN" altLang="en-US">
                <a:solidFill>
                  <a:schemeClr val="hlink"/>
                </a:solidFill>
                <a:ea typeface="楷体_GB2312" pitchFamily="49" charset="-122"/>
              </a:rPr>
              <a:t>与温度</a:t>
            </a:r>
            <a:r>
              <a:rPr lang="zh-CN" altLang="en-US">
                <a:solidFill>
                  <a:schemeClr val="bg1"/>
                </a:solidFill>
              </a:rPr>
              <a:t> </a:t>
            </a:r>
            <a:r>
              <a:rPr lang="zh-CN" altLang="zh-CN" i="1">
                <a:solidFill>
                  <a:srgbClr val="66FFFF"/>
                </a:solidFill>
              </a:rPr>
              <a:t>T </a:t>
            </a:r>
            <a:r>
              <a:rPr lang="zh-CN" altLang="en-US">
                <a:solidFill>
                  <a:schemeClr val="hlink"/>
                </a:solidFill>
                <a:ea typeface="楷体_GB2312" pitchFamily="49" charset="-122"/>
              </a:rPr>
              <a:t>成反比</a:t>
            </a:r>
          </a:p>
        </p:txBody>
      </p:sp>
      <p:sp>
        <p:nvSpPr>
          <p:cNvPr id="17419" name="未知">
            <a:extLst>
              <a:ext uri="{FF2B5EF4-FFF2-40B4-BE49-F238E27FC236}">
                <a16:creationId xmlns:a16="http://schemas.microsoft.com/office/drawing/2014/main" id="{AE686D03-A293-4F73-B8AD-4613D023D0C0}"/>
              </a:ext>
            </a:extLst>
          </p:cNvPr>
          <p:cNvSpPr>
            <a:spLocks/>
          </p:cNvSpPr>
          <p:nvPr/>
        </p:nvSpPr>
        <p:spPr bwMode="auto">
          <a:xfrm>
            <a:off x="1516063" y="4559300"/>
            <a:ext cx="5003800" cy="1593850"/>
          </a:xfrm>
          <a:custGeom>
            <a:avLst/>
            <a:gdLst>
              <a:gd name="T0" fmla="*/ 0 w 3152"/>
              <a:gd name="T1" fmla="*/ 2147483646 h 1004"/>
              <a:gd name="T2" fmla="*/ 2147483646 w 3152"/>
              <a:gd name="T3" fmla="*/ 2147483646 h 1004"/>
              <a:gd name="T4" fmla="*/ 2147483646 w 3152"/>
              <a:gd name="T5" fmla="*/ 2147483646 h 1004"/>
              <a:gd name="T6" fmla="*/ 0 60000 65536"/>
              <a:gd name="T7" fmla="*/ 0 60000 65536"/>
              <a:gd name="T8" fmla="*/ 0 60000 65536"/>
              <a:gd name="T9" fmla="*/ 0 w 3152"/>
              <a:gd name="T10" fmla="*/ 0 h 1004"/>
              <a:gd name="T11" fmla="*/ 3152 w 3152"/>
              <a:gd name="T12" fmla="*/ 1004 h 1004"/>
            </a:gdLst>
            <a:ahLst/>
            <a:cxnLst>
              <a:cxn ang="T6">
                <a:pos x="T0" y="T1"/>
              </a:cxn>
              <a:cxn ang="T7">
                <a:pos x="T2" y="T3"/>
              </a:cxn>
              <a:cxn ang="T8">
                <a:pos x="T4" y="T5"/>
              </a:cxn>
            </a:cxnLst>
            <a:rect l="T9" t="T10" r="T11" b="T12"/>
            <a:pathLst>
              <a:path w="3152" h="1004">
                <a:moveTo>
                  <a:pt x="0" y="1004"/>
                </a:moveTo>
                <a:cubicBezTo>
                  <a:pt x="273" y="943"/>
                  <a:pt x="334" y="0"/>
                  <a:pt x="777" y="8"/>
                </a:cubicBezTo>
                <a:cubicBezTo>
                  <a:pt x="1155" y="37"/>
                  <a:pt x="1212" y="854"/>
                  <a:pt x="3152" y="878"/>
                </a:cubicBezTo>
              </a:path>
            </a:pathLst>
          </a:custGeom>
          <a:gradFill rotWithShape="1">
            <a:gsLst>
              <a:gs pos="0">
                <a:srgbClr val="336600"/>
              </a:gs>
              <a:gs pos="100000">
                <a:srgbClr val="182F00"/>
              </a:gs>
            </a:gsLst>
            <a:lin ang="0" scaled="1"/>
          </a:gradFill>
          <a:ln w="28575">
            <a:solidFill>
              <a:srgbClr val="FFCC00"/>
            </a:solidFill>
            <a:round/>
            <a:headEnd/>
            <a:tailEnd/>
          </a:ln>
        </p:spPr>
        <p:txBody>
          <a:bodyPr/>
          <a:lstStyle/>
          <a:p>
            <a:endParaRPr lang="zh-CN" altLang="en-US"/>
          </a:p>
        </p:txBody>
      </p:sp>
      <p:sp>
        <p:nvSpPr>
          <p:cNvPr id="17420" name="未知">
            <a:extLst>
              <a:ext uri="{FF2B5EF4-FFF2-40B4-BE49-F238E27FC236}">
                <a16:creationId xmlns:a16="http://schemas.microsoft.com/office/drawing/2014/main" id="{68C90F88-8A92-45E5-BB23-400DF1C21A60}"/>
              </a:ext>
            </a:extLst>
          </p:cNvPr>
          <p:cNvSpPr>
            <a:spLocks/>
          </p:cNvSpPr>
          <p:nvPr/>
        </p:nvSpPr>
        <p:spPr bwMode="auto">
          <a:xfrm>
            <a:off x="1890713" y="5645150"/>
            <a:ext cx="4684712" cy="493713"/>
          </a:xfrm>
          <a:custGeom>
            <a:avLst/>
            <a:gdLst>
              <a:gd name="T0" fmla="*/ 0 w 2951"/>
              <a:gd name="T1" fmla="*/ 2147483646 h 311"/>
              <a:gd name="T2" fmla="*/ 2147483646 w 2951"/>
              <a:gd name="T3" fmla="*/ 2147483646 h 311"/>
              <a:gd name="T4" fmla="*/ 2147483646 w 2951"/>
              <a:gd name="T5" fmla="*/ 2147483646 h 311"/>
              <a:gd name="T6" fmla="*/ 0 60000 65536"/>
              <a:gd name="T7" fmla="*/ 0 60000 65536"/>
              <a:gd name="T8" fmla="*/ 0 60000 65536"/>
              <a:gd name="T9" fmla="*/ 0 w 2951"/>
              <a:gd name="T10" fmla="*/ 0 h 311"/>
              <a:gd name="T11" fmla="*/ 2951 w 2951"/>
              <a:gd name="T12" fmla="*/ 311 h 311"/>
            </a:gdLst>
            <a:ahLst/>
            <a:cxnLst>
              <a:cxn ang="T6">
                <a:pos x="T0" y="T1"/>
              </a:cxn>
              <a:cxn ang="T7">
                <a:pos x="T2" y="T3"/>
              </a:cxn>
              <a:cxn ang="T8">
                <a:pos x="T4" y="T5"/>
              </a:cxn>
            </a:cxnLst>
            <a:rect l="T9" t="T10" r="T11" b="T12"/>
            <a:pathLst>
              <a:path w="2951" h="311">
                <a:moveTo>
                  <a:pt x="0" y="311"/>
                </a:moveTo>
                <a:cubicBezTo>
                  <a:pt x="362" y="194"/>
                  <a:pt x="533" y="0"/>
                  <a:pt x="929" y="6"/>
                </a:cubicBezTo>
                <a:cubicBezTo>
                  <a:pt x="1397" y="11"/>
                  <a:pt x="1495" y="208"/>
                  <a:pt x="2951" y="241"/>
                </a:cubicBezTo>
              </a:path>
            </a:pathLst>
          </a:custGeom>
          <a:solidFill>
            <a:srgbClr val="663300"/>
          </a:solidFill>
          <a:ln w="28575">
            <a:solidFill>
              <a:srgbClr val="FFCC00"/>
            </a:solidFill>
            <a:round/>
            <a:headEnd/>
            <a:tailEnd/>
          </a:ln>
        </p:spPr>
        <p:txBody>
          <a:bodyPr/>
          <a:lstStyle/>
          <a:p>
            <a:endParaRPr lang="zh-CN" altLang="en-US"/>
          </a:p>
        </p:txBody>
      </p:sp>
      <p:sp>
        <p:nvSpPr>
          <p:cNvPr id="17421" name="未知">
            <a:extLst>
              <a:ext uri="{FF2B5EF4-FFF2-40B4-BE49-F238E27FC236}">
                <a16:creationId xmlns:a16="http://schemas.microsoft.com/office/drawing/2014/main" id="{D5BCF996-670B-4961-AA3A-BC4D461408DF}"/>
              </a:ext>
            </a:extLst>
          </p:cNvPr>
          <p:cNvSpPr>
            <a:spLocks/>
          </p:cNvSpPr>
          <p:nvPr/>
        </p:nvSpPr>
        <p:spPr bwMode="auto">
          <a:xfrm>
            <a:off x="2489200" y="5905500"/>
            <a:ext cx="4030663" cy="233363"/>
          </a:xfrm>
          <a:custGeom>
            <a:avLst/>
            <a:gdLst>
              <a:gd name="T0" fmla="*/ 0 w 2539"/>
              <a:gd name="T1" fmla="*/ 2147483646 h 147"/>
              <a:gd name="T2" fmla="*/ 2147483646 w 2539"/>
              <a:gd name="T3" fmla="*/ 2147483646 h 147"/>
              <a:gd name="T4" fmla="*/ 2147483646 w 2539"/>
              <a:gd name="T5" fmla="*/ 2147483646 h 147"/>
              <a:gd name="T6" fmla="*/ 0 60000 65536"/>
              <a:gd name="T7" fmla="*/ 0 60000 65536"/>
              <a:gd name="T8" fmla="*/ 0 60000 65536"/>
              <a:gd name="T9" fmla="*/ 0 w 2539"/>
              <a:gd name="T10" fmla="*/ 0 h 147"/>
              <a:gd name="T11" fmla="*/ 2539 w 2539"/>
              <a:gd name="T12" fmla="*/ 147 h 147"/>
            </a:gdLst>
            <a:ahLst/>
            <a:cxnLst>
              <a:cxn ang="T6">
                <a:pos x="T0" y="T1"/>
              </a:cxn>
              <a:cxn ang="T7">
                <a:pos x="T2" y="T3"/>
              </a:cxn>
              <a:cxn ang="T8">
                <a:pos x="T4" y="T5"/>
              </a:cxn>
            </a:cxnLst>
            <a:rect l="T9" t="T10" r="T11" b="T12"/>
            <a:pathLst>
              <a:path w="2539" h="147">
                <a:moveTo>
                  <a:pt x="0" y="147"/>
                </a:moveTo>
                <a:cubicBezTo>
                  <a:pt x="357" y="49"/>
                  <a:pt x="929" y="0"/>
                  <a:pt x="1184" y="17"/>
                </a:cubicBezTo>
                <a:cubicBezTo>
                  <a:pt x="1432" y="17"/>
                  <a:pt x="1857" y="134"/>
                  <a:pt x="2539" y="124"/>
                </a:cubicBezTo>
              </a:path>
            </a:pathLst>
          </a:custGeom>
          <a:solidFill>
            <a:srgbClr val="003366">
              <a:alpha val="69019"/>
            </a:srgbClr>
          </a:solidFill>
          <a:ln w="28575">
            <a:solidFill>
              <a:srgbClr val="FFCC00"/>
            </a:solidFill>
            <a:round/>
            <a:headEnd/>
            <a:tailEnd/>
          </a:ln>
        </p:spPr>
        <p:txBody>
          <a:bodyPr/>
          <a:lstStyle/>
          <a:p>
            <a:endParaRPr lang="zh-CN" altLang="en-US"/>
          </a:p>
        </p:txBody>
      </p:sp>
      <p:grpSp>
        <p:nvGrpSpPr>
          <p:cNvPr id="21518" name="Group 14">
            <a:extLst>
              <a:ext uri="{FF2B5EF4-FFF2-40B4-BE49-F238E27FC236}">
                <a16:creationId xmlns:a16="http://schemas.microsoft.com/office/drawing/2014/main" id="{14093571-6ED4-4AD2-9963-059666B1D41F}"/>
              </a:ext>
            </a:extLst>
          </p:cNvPr>
          <p:cNvGrpSpPr>
            <a:grpSpLocks/>
          </p:cNvGrpSpPr>
          <p:nvPr/>
        </p:nvGrpSpPr>
        <p:grpSpPr bwMode="auto">
          <a:xfrm>
            <a:off x="539750" y="1196975"/>
            <a:ext cx="6480175" cy="5414963"/>
            <a:chOff x="0" y="0"/>
            <a:chExt cx="4082" cy="3411"/>
          </a:xfrm>
        </p:grpSpPr>
        <p:sp>
          <p:nvSpPr>
            <p:cNvPr id="21537" name="Text Box 15">
              <a:extLst>
                <a:ext uri="{FF2B5EF4-FFF2-40B4-BE49-F238E27FC236}">
                  <a16:creationId xmlns:a16="http://schemas.microsoft.com/office/drawing/2014/main" id="{2481B8D6-7FAA-48E6-9F6B-BD7032156DED}"/>
                </a:ext>
              </a:extLst>
            </p:cNvPr>
            <p:cNvSpPr txBox="1">
              <a:spLocks noChangeArrowheads="1"/>
            </p:cNvSpPr>
            <p:nvPr/>
          </p:nvSpPr>
          <p:spPr bwMode="auto">
            <a:xfrm>
              <a:off x="907" y="3161"/>
              <a:ext cx="28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sz="2000">
                  <a:solidFill>
                    <a:schemeClr val="hlink"/>
                  </a:solidFill>
                </a:rPr>
                <a:t>  0.5               1.0                1.5               2.0</a:t>
              </a:r>
            </a:p>
          </p:txBody>
        </p:sp>
        <p:sp>
          <p:nvSpPr>
            <p:cNvPr id="21538" name="Text Box 16">
              <a:extLst>
                <a:ext uri="{FF2B5EF4-FFF2-40B4-BE49-F238E27FC236}">
                  <a16:creationId xmlns:a16="http://schemas.microsoft.com/office/drawing/2014/main" id="{C6468F91-A09F-4E0A-B9AF-86F79C7150F1}"/>
                </a:ext>
              </a:extLst>
            </p:cNvPr>
            <p:cNvSpPr txBox="1">
              <a:spLocks noChangeArrowheads="1"/>
            </p:cNvSpPr>
            <p:nvPr/>
          </p:nvSpPr>
          <p:spPr bwMode="auto">
            <a:xfrm>
              <a:off x="0" y="496"/>
              <a:ext cx="318" cy="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lnSpc>
                  <a:spcPct val="115000"/>
                </a:lnSpc>
                <a:spcBef>
                  <a:spcPct val="50000"/>
                </a:spcBef>
              </a:pPr>
              <a:r>
                <a:rPr lang="zh-CN" altLang="zh-CN" sz="2000">
                  <a:solidFill>
                    <a:schemeClr val="hlink"/>
                  </a:solidFill>
                </a:rPr>
                <a:t>10</a:t>
              </a:r>
            </a:p>
            <a:p>
              <a:pPr algn="ctr">
                <a:lnSpc>
                  <a:spcPct val="115000"/>
                </a:lnSpc>
                <a:spcBef>
                  <a:spcPct val="50000"/>
                </a:spcBef>
              </a:pPr>
              <a:endParaRPr lang="zh-CN" altLang="zh-CN" sz="2000">
                <a:solidFill>
                  <a:srgbClr val="DDDDDD"/>
                </a:solidFill>
              </a:endParaRPr>
            </a:p>
            <a:p>
              <a:pPr algn="ctr">
                <a:lnSpc>
                  <a:spcPct val="115000"/>
                </a:lnSpc>
                <a:spcBef>
                  <a:spcPct val="50000"/>
                </a:spcBef>
              </a:pPr>
              <a:endParaRPr lang="zh-CN" altLang="zh-CN" sz="2000">
                <a:solidFill>
                  <a:srgbClr val="DDDDDD"/>
                </a:solidFill>
              </a:endParaRPr>
            </a:p>
            <a:p>
              <a:pPr algn="ctr">
                <a:lnSpc>
                  <a:spcPct val="115000"/>
                </a:lnSpc>
                <a:spcBef>
                  <a:spcPct val="50000"/>
                </a:spcBef>
              </a:pPr>
              <a:endParaRPr lang="zh-CN" altLang="zh-CN" sz="2000">
                <a:solidFill>
                  <a:srgbClr val="DDDDDD"/>
                </a:solidFill>
              </a:endParaRPr>
            </a:p>
            <a:p>
              <a:pPr algn="ctr">
                <a:lnSpc>
                  <a:spcPct val="115000"/>
                </a:lnSpc>
                <a:spcBef>
                  <a:spcPct val="50000"/>
                </a:spcBef>
              </a:pPr>
              <a:r>
                <a:rPr lang="zh-CN" altLang="zh-CN" sz="2000">
                  <a:solidFill>
                    <a:schemeClr val="hlink"/>
                  </a:solidFill>
                </a:rPr>
                <a:t>5</a:t>
              </a:r>
            </a:p>
            <a:p>
              <a:pPr algn="ctr">
                <a:lnSpc>
                  <a:spcPct val="115000"/>
                </a:lnSpc>
                <a:spcBef>
                  <a:spcPct val="50000"/>
                </a:spcBef>
              </a:pPr>
              <a:endParaRPr lang="zh-CN" altLang="zh-CN" sz="2000">
                <a:solidFill>
                  <a:srgbClr val="DDDDDD"/>
                </a:solidFill>
              </a:endParaRPr>
            </a:p>
            <a:p>
              <a:pPr algn="ctr">
                <a:lnSpc>
                  <a:spcPct val="115000"/>
                </a:lnSpc>
                <a:spcBef>
                  <a:spcPct val="50000"/>
                </a:spcBef>
              </a:pPr>
              <a:endParaRPr lang="zh-CN" altLang="zh-CN" sz="2000">
                <a:solidFill>
                  <a:srgbClr val="DDDDDD"/>
                </a:solidFill>
              </a:endParaRPr>
            </a:p>
            <a:p>
              <a:pPr algn="ctr">
                <a:lnSpc>
                  <a:spcPct val="115000"/>
                </a:lnSpc>
                <a:spcBef>
                  <a:spcPct val="50000"/>
                </a:spcBef>
              </a:pPr>
              <a:endParaRPr lang="zh-CN" altLang="zh-CN" sz="2000">
                <a:solidFill>
                  <a:srgbClr val="DDDDDD"/>
                </a:solidFill>
              </a:endParaRPr>
            </a:p>
            <a:p>
              <a:pPr algn="ctr">
                <a:lnSpc>
                  <a:spcPct val="115000"/>
                </a:lnSpc>
                <a:spcBef>
                  <a:spcPct val="50000"/>
                </a:spcBef>
              </a:pPr>
              <a:r>
                <a:rPr lang="zh-CN" altLang="zh-CN" sz="2000">
                  <a:solidFill>
                    <a:schemeClr val="hlink"/>
                  </a:solidFill>
                </a:rPr>
                <a:t>0</a:t>
              </a:r>
            </a:p>
          </p:txBody>
        </p:sp>
        <p:grpSp>
          <p:nvGrpSpPr>
            <p:cNvPr id="21539" name="Group 17">
              <a:extLst>
                <a:ext uri="{FF2B5EF4-FFF2-40B4-BE49-F238E27FC236}">
                  <a16:creationId xmlns:a16="http://schemas.microsoft.com/office/drawing/2014/main" id="{1FC92CA9-1A58-4D56-A7E3-CE7DCF49E3B5}"/>
                </a:ext>
              </a:extLst>
            </p:cNvPr>
            <p:cNvGrpSpPr>
              <a:grpSpLocks/>
            </p:cNvGrpSpPr>
            <p:nvPr/>
          </p:nvGrpSpPr>
          <p:grpSpPr bwMode="auto">
            <a:xfrm>
              <a:off x="317" y="0"/>
              <a:ext cx="3765" cy="3130"/>
              <a:chOff x="0" y="0"/>
              <a:chExt cx="3765" cy="3130"/>
            </a:xfrm>
          </p:grpSpPr>
          <p:sp>
            <p:nvSpPr>
              <p:cNvPr id="21543" name="Line 18">
                <a:extLst>
                  <a:ext uri="{FF2B5EF4-FFF2-40B4-BE49-F238E27FC236}">
                    <a16:creationId xmlns:a16="http://schemas.microsoft.com/office/drawing/2014/main" id="{68ADDA25-053F-46FB-8FFA-3CF4F70C86E5}"/>
                  </a:ext>
                </a:extLst>
              </p:cNvPr>
              <p:cNvSpPr>
                <a:spLocks noChangeShapeType="1"/>
              </p:cNvSpPr>
              <p:nvPr/>
            </p:nvSpPr>
            <p:spPr bwMode="auto">
              <a:xfrm flipV="1">
                <a:off x="0" y="0"/>
                <a:ext cx="0" cy="3129"/>
              </a:xfrm>
              <a:prstGeom prst="line">
                <a:avLst/>
              </a:prstGeom>
              <a:noFill/>
              <a:ln w="28575">
                <a:solidFill>
                  <a:schemeClr val="hlink">
                    <a:alpha val="69019"/>
                  </a:schemeClr>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1544" name="Line 19">
                <a:extLst>
                  <a:ext uri="{FF2B5EF4-FFF2-40B4-BE49-F238E27FC236}">
                    <a16:creationId xmlns:a16="http://schemas.microsoft.com/office/drawing/2014/main" id="{C52130EA-0CD0-4C0A-84D5-6A27F3837042}"/>
                  </a:ext>
                </a:extLst>
              </p:cNvPr>
              <p:cNvSpPr>
                <a:spLocks noChangeShapeType="1"/>
              </p:cNvSpPr>
              <p:nvPr/>
            </p:nvSpPr>
            <p:spPr bwMode="auto">
              <a:xfrm>
                <a:off x="0" y="3130"/>
                <a:ext cx="3765" cy="0"/>
              </a:xfrm>
              <a:prstGeom prst="line">
                <a:avLst/>
              </a:prstGeom>
              <a:noFill/>
              <a:ln w="28575">
                <a:solidFill>
                  <a:schemeClr val="hlink">
                    <a:alpha val="81960"/>
                  </a:schemeClr>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21540" name="Group 20">
              <a:extLst>
                <a:ext uri="{FF2B5EF4-FFF2-40B4-BE49-F238E27FC236}">
                  <a16:creationId xmlns:a16="http://schemas.microsoft.com/office/drawing/2014/main" id="{D1EE7991-A3A1-4C32-941B-43AB1F713D8E}"/>
                </a:ext>
              </a:extLst>
            </p:cNvPr>
            <p:cNvGrpSpPr>
              <a:grpSpLocks/>
            </p:cNvGrpSpPr>
            <p:nvPr/>
          </p:nvGrpSpPr>
          <p:grpSpPr bwMode="auto">
            <a:xfrm>
              <a:off x="317" y="635"/>
              <a:ext cx="45" cy="1270"/>
              <a:chOff x="0" y="0"/>
              <a:chExt cx="91" cy="1270"/>
            </a:xfrm>
          </p:grpSpPr>
          <p:sp>
            <p:nvSpPr>
              <p:cNvPr id="21541" name="Line 21">
                <a:extLst>
                  <a:ext uri="{FF2B5EF4-FFF2-40B4-BE49-F238E27FC236}">
                    <a16:creationId xmlns:a16="http://schemas.microsoft.com/office/drawing/2014/main" id="{7CAFE774-99BE-4BCF-BE33-CB3ACA4F08EC}"/>
                  </a:ext>
                </a:extLst>
              </p:cNvPr>
              <p:cNvSpPr>
                <a:spLocks noChangeShapeType="1"/>
              </p:cNvSpPr>
              <p:nvPr/>
            </p:nvSpPr>
            <p:spPr bwMode="auto">
              <a:xfrm>
                <a:off x="0" y="0"/>
                <a:ext cx="91"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2" name="Line 22">
                <a:extLst>
                  <a:ext uri="{FF2B5EF4-FFF2-40B4-BE49-F238E27FC236}">
                    <a16:creationId xmlns:a16="http://schemas.microsoft.com/office/drawing/2014/main" id="{4A9FC75C-21A1-4B7E-AFFE-62FDCE63534F}"/>
                  </a:ext>
                </a:extLst>
              </p:cNvPr>
              <p:cNvSpPr>
                <a:spLocks noChangeShapeType="1"/>
              </p:cNvSpPr>
              <p:nvPr/>
            </p:nvSpPr>
            <p:spPr bwMode="auto">
              <a:xfrm>
                <a:off x="0" y="1270"/>
                <a:ext cx="91"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1519" name="Group 23">
            <a:extLst>
              <a:ext uri="{FF2B5EF4-FFF2-40B4-BE49-F238E27FC236}">
                <a16:creationId xmlns:a16="http://schemas.microsoft.com/office/drawing/2014/main" id="{5718C333-A0D7-487A-B895-DC1232B5E2CC}"/>
              </a:ext>
            </a:extLst>
          </p:cNvPr>
          <p:cNvGrpSpPr>
            <a:grpSpLocks/>
          </p:cNvGrpSpPr>
          <p:nvPr/>
        </p:nvGrpSpPr>
        <p:grpSpPr bwMode="auto">
          <a:xfrm>
            <a:off x="222250" y="1057275"/>
            <a:ext cx="7840663" cy="5299075"/>
            <a:chOff x="0" y="0"/>
            <a:chExt cx="4939" cy="3338"/>
          </a:xfrm>
        </p:grpSpPr>
        <p:grpSp>
          <p:nvGrpSpPr>
            <p:cNvPr id="21533" name="Group 24">
              <a:extLst>
                <a:ext uri="{FF2B5EF4-FFF2-40B4-BE49-F238E27FC236}">
                  <a16:creationId xmlns:a16="http://schemas.microsoft.com/office/drawing/2014/main" id="{0F06A76C-07A8-4340-B957-68EC6A28844B}"/>
                </a:ext>
              </a:extLst>
            </p:cNvPr>
            <p:cNvGrpSpPr>
              <a:grpSpLocks/>
            </p:cNvGrpSpPr>
            <p:nvPr/>
          </p:nvGrpSpPr>
          <p:grpSpPr bwMode="auto">
            <a:xfrm>
              <a:off x="607" y="0"/>
              <a:ext cx="4332" cy="3338"/>
              <a:chOff x="0" y="0"/>
              <a:chExt cx="4332" cy="3338"/>
            </a:xfrm>
          </p:grpSpPr>
          <p:sp>
            <p:nvSpPr>
              <p:cNvPr id="21535" name="Text Box 25">
                <a:extLst>
                  <a:ext uri="{FF2B5EF4-FFF2-40B4-BE49-F238E27FC236}">
                    <a16:creationId xmlns:a16="http://schemas.microsoft.com/office/drawing/2014/main" id="{66E880FD-C899-4963-97B6-0DBF7F51D3A6}"/>
                  </a:ext>
                </a:extLst>
              </p:cNvPr>
              <p:cNvSpPr txBox="1">
                <a:spLocks noChangeArrowheads="1"/>
              </p:cNvSpPr>
              <p:nvPr/>
            </p:nvSpPr>
            <p:spPr bwMode="auto">
              <a:xfrm>
                <a:off x="0" y="0"/>
                <a:ext cx="17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sz="2000" i="1">
                    <a:solidFill>
                      <a:schemeClr val="hlink"/>
                    </a:solidFill>
                  </a:rPr>
                  <a:t>M</a:t>
                </a:r>
                <a:r>
                  <a:rPr lang="zh-CN" altLang="zh-CN" sz="2000" i="1" baseline="-22000">
                    <a:solidFill>
                      <a:schemeClr val="hlink"/>
                    </a:solidFill>
                  </a:rPr>
                  <a:t>B</a:t>
                </a:r>
                <a:r>
                  <a:rPr lang="zh-CN" altLang="zh-CN" sz="2000" i="1" baseline="-22000">
                    <a:solidFill>
                      <a:schemeClr val="hlink"/>
                    </a:solidFill>
                    <a:sym typeface="Symbol" panose="05050102010706020507" pitchFamily="18" charset="2"/>
                  </a:rPr>
                  <a:t> </a:t>
                </a:r>
                <a:r>
                  <a:rPr lang="zh-CN" altLang="zh-CN" sz="2000">
                    <a:solidFill>
                      <a:schemeClr val="hlink"/>
                    </a:solidFill>
                    <a:sym typeface="Symbol" panose="05050102010706020507" pitchFamily="18" charset="2"/>
                  </a:rPr>
                  <a:t>(</a:t>
                </a:r>
                <a:r>
                  <a:rPr lang="zh-CN" altLang="zh-CN" sz="2000">
                    <a:solidFill>
                      <a:schemeClr val="hlink"/>
                    </a:solidFill>
                  </a:rPr>
                  <a:t>10</a:t>
                </a:r>
                <a:r>
                  <a:rPr lang="zh-CN" altLang="zh-CN" sz="2000" baseline="30000">
                    <a:solidFill>
                      <a:schemeClr val="hlink"/>
                    </a:solidFill>
                  </a:rPr>
                  <a:t>-7</a:t>
                </a:r>
                <a:r>
                  <a:rPr lang="zh-CN" altLang="zh-CN" sz="2000">
                    <a:solidFill>
                      <a:schemeClr val="hlink"/>
                    </a:solidFill>
                    <a:sym typeface="Symbol" panose="05050102010706020507" pitchFamily="18" charset="2"/>
                  </a:rPr>
                  <a:t> </a:t>
                </a:r>
                <a:r>
                  <a:rPr lang="zh-CN" altLang="zh-CN" sz="2000">
                    <a:solidFill>
                      <a:schemeClr val="hlink"/>
                    </a:solidFill>
                  </a:rPr>
                  <a:t>×</a:t>
                </a:r>
                <a:r>
                  <a:rPr lang="zh-CN" altLang="zh-CN" sz="2000">
                    <a:solidFill>
                      <a:schemeClr val="hlink"/>
                    </a:solidFill>
                    <a:sym typeface="Symbol" panose="05050102010706020507" pitchFamily="18" charset="2"/>
                  </a:rPr>
                  <a:t> W / m</a:t>
                </a:r>
                <a:r>
                  <a:rPr lang="zh-CN" altLang="zh-CN" sz="2000" baseline="30000">
                    <a:solidFill>
                      <a:schemeClr val="hlink"/>
                    </a:solidFill>
                    <a:sym typeface="Symbol" panose="05050102010706020507" pitchFamily="18" charset="2"/>
                  </a:rPr>
                  <a:t>2 </a:t>
                </a:r>
                <a:r>
                  <a:rPr lang="zh-CN" altLang="zh-CN" sz="2000" b="0">
                    <a:solidFill>
                      <a:schemeClr val="hlink"/>
                    </a:solidFill>
                    <a:cs typeface="Times New Roman" panose="02020603050405020304" pitchFamily="18" charset="0"/>
                    <a:sym typeface="Symbol" panose="05050102010706020507" pitchFamily="18" charset="2"/>
                  </a:rPr>
                  <a:t>·</a:t>
                </a:r>
                <a:r>
                  <a:rPr lang="zh-CN" altLang="zh-CN" sz="2000">
                    <a:solidFill>
                      <a:schemeClr val="hlink"/>
                    </a:solidFill>
                    <a:cs typeface="Times New Roman" panose="02020603050405020304" pitchFamily="18" charset="0"/>
                    <a:sym typeface="Symbol" panose="05050102010706020507" pitchFamily="18" charset="2"/>
                  </a:rPr>
                  <a:t> </a:t>
                </a:r>
                <a:r>
                  <a:rPr lang="zh-CN" altLang="zh-CN" sz="2000">
                    <a:solidFill>
                      <a:schemeClr val="hlink"/>
                    </a:solidFill>
                    <a:sym typeface="Symbol" panose="05050102010706020507" pitchFamily="18" charset="2"/>
                  </a:rPr>
                  <a:t>m)</a:t>
                </a:r>
              </a:p>
            </p:txBody>
          </p:sp>
          <p:sp>
            <p:nvSpPr>
              <p:cNvPr id="21536" name="Rectangle 26">
                <a:extLst>
                  <a:ext uri="{FF2B5EF4-FFF2-40B4-BE49-F238E27FC236}">
                    <a16:creationId xmlns:a16="http://schemas.microsoft.com/office/drawing/2014/main" id="{28F45CD1-5619-451C-B32A-89DE097D7918}"/>
                  </a:ext>
                </a:extLst>
              </p:cNvPr>
              <p:cNvSpPr>
                <a:spLocks noChangeArrowheads="1"/>
              </p:cNvSpPr>
              <p:nvPr/>
            </p:nvSpPr>
            <p:spPr bwMode="auto">
              <a:xfrm>
                <a:off x="3726" y="3088"/>
                <a:ext cx="6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sz="2000" i="1">
                    <a:solidFill>
                      <a:schemeClr val="hlink"/>
                    </a:solidFill>
                    <a:sym typeface="Symbol" panose="05050102010706020507" pitchFamily="18" charset="2"/>
                  </a:rPr>
                  <a:t> </a:t>
                </a:r>
                <a:r>
                  <a:rPr lang="zh-CN" altLang="zh-CN" sz="2000">
                    <a:solidFill>
                      <a:schemeClr val="hlink"/>
                    </a:solidFill>
                    <a:sym typeface="Symbol" panose="05050102010706020507" pitchFamily="18" charset="2"/>
                  </a:rPr>
                  <a:t>( m)</a:t>
                </a:r>
              </a:p>
            </p:txBody>
          </p:sp>
        </p:grpSp>
        <p:sp>
          <p:nvSpPr>
            <p:cNvPr id="21534" name="Text Box 27">
              <a:extLst>
                <a:ext uri="{FF2B5EF4-FFF2-40B4-BE49-F238E27FC236}">
                  <a16:creationId xmlns:a16="http://schemas.microsoft.com/office/drawing/2014/main" id="{2D1F683C-5710-4BAD-AB1A-73DB7DFDE66B}"/>
                </a:ext>
              </a:extLst>
            </p:cNvPr>
            <p:cNvSpPr txBox="1">
              <a:spLocks noChangeArrowheads="1"/>
            </p:cNvSpPr>
            <p:nvPr/>
          </p:nvSpPr>
          <p:spPr bwMode="auto">
            <a:xfrm>
              <a:off x="0" y="219"/>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en-US" altLang="zh-CN" sz="2000">
                <a:solidFill>
                  <a:srgbClr val="DDDDDD"/>
                </a:solidFill>
              </a:endParaRPr>
            </a:p>
          </p:txBody>
        </p:sp>
      </p:grpSp>
      <p:sp>
        <p:nvSpPr>
          <p:cNvPr id="21520" name="Line 28">
            <a:extLst>
              <a:ext uri="{FF2B5EF4-FFF2-40B4-BE49-F238E27FC236}">
                <a16:creationId xmlns:a16="http://schemas.microsoft.com/office/drawing/2014/main" id="{E1DC9DB4-5969-412B-B0E0-1A6212D7EB0C}"/>
              </a:ext>
            </a:extLst>
          </p:cNvPr>
          <p:cNvSpPr>
            <a:spLocks noChangeShapeType="1"/>
          </p:cNvSpPr>
          <p:nvPr/>
        </p:nvSpPr>
        <p:spPr bwMode="auto">
          <a:xfrm>
            <a:off x="2224088" y="1844675"/>
            <a:ext cx="0" cy="4321175"/>
          </a:xfrm>
          <a:prstGeom prst="line">
            <a:avLst/>
          </a:prstGeom>
          <a:noFill/>
          <a:ln w="19050">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1" name="Line 29">
            <a:extLst>
              <a:ext uri="{FF2B5EF4-FFF2-40B4-BE49-F238E27FC236}">
                <a16:creationId xmlns:a16="http://schemas.microsoft.com/office/drawing/2014/main" id="{8A38B05B-BEB8-4EE1-A135-E659D92D1949}"/>
              </a:ext>
            </a:extLst>
          </p:cNvPr>
          <p:cNvSpPr>
            <a:spLocks noChangeShapeType="1"/>
          </p:cNvSpPr>
          <p:nvPr/>
        </p:nvSpPr>
        <p:spPr bwMode="auto">
          <a:xfrm>
            <a:off x="3016250" y="1844675"/>
            <a:ext cx="0" cy="4321175"/>
          </a:xfrm>
          <a:prstGeom prst="line">
            <a:avLst/>
          </a:prstGeom>
          <a:noFill/>
          <a:ln w="19050">
            <a:solidFill>
              <a:srgbClr val="FF66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2" name="Text Box 30">
            <a:extLst>
              <a:ext uri="{FF2B5EF4-FFF2-40B4-BE49-F238E27FC236}">
                <a16:creationId xmlns:a16="http://schemas.microsoft.com/office/drawing/2014/main" id="{75AC725E-0D05-453D-B1EA-607FDA65D041}"/>
              </a:ext>
            </a:extLst>
          </p:cNvPr>
          <p:cNvSpPr txBox="1">
            <a:spLocks noChangeArrowheads="1"/>
          </p:cNvSpPr>
          <p:nvPr/>
        </p:nvSpPr>
        <p:spPr bwMode="auto">
          <a:xfrm>
            <a:off x="2071688" y="1681163"/>
            <a:ext cx="1162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solidFill>
                  <a:schemeClr val="hlink"/>
                </a:solidFill>
              </a:rPr>
              <a:t>可见光</a:t>
            </a:r>
          </a:p>
        </p:txBody>
      </p:sp>
      <p:sp>
        <p:nvSpPr>
          <p:cNvPr id="21523" name="Text Box 31">
            <a:extLst>
              <a:ext uri="{FF2B5EF4-FFF2-40B4-BE49-F238E27FC236}">
                <a16:creationId xmlns:a16="http://schemas.microsoft.com/office/drawing/2014/main" id="{A01D0B40-F084-4526-A7D2-9B3DA2EC4BA1}"/>
              </a:ext>
            </a:extLst>
          </p:cNvPr>
          <p:cNvSpPr txBox="1">
            <a:spLocks noChangeArrowheads="1"/>
          </p:cNvSpPr>
          <p:nvPr/>
        </p:nvSpPr>
        <p:spPr bwMode="auto">
          <a:xfrm>
            <a:off x="3211513" y="1463675"/>
            <a:ext cx="184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en-US" altLang="zh-CN" sz="800"/>
          </a:p>
        </p:txBody>
      </p:sp>
      <p:sp>
        <p:nvSpPr>
          <p:cNvPr id="17440" name="Text Box 32">
            <a:extLst>
              <a:ext uri="{FF2B5EF4-FFF2-40B4-BE49-F238E27FC236}">
                <a16:creationId xmlns:a16="http://schemas.microsoft.com/office/drawing/2014/main" id="{41F3747A-4974-429E-BC15-A16394F1BB70}"/>
              </a:ext>
            </a:extLst>
          </p:cNvPr>
          <p:cNvSpPr txBox="1">
            <a:spLocks noChangeArrowheads="1"/>
          </p:cNvSpPr>
          <p:nvPr/>
        </p:nvSpPr>
        <p:spPr bwMode="auto">
          <a:xfrm>
            <a:off x="3016250" y="4446588"/>
            <a:ext cx="819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b="0">
                <a:solidFill>
                  <a:schemeClr val="hlink"/>
                </a:solidFill>
              </a:rPr>
              <a:t>5000K</a:t>
            </a:r>
          </a:p>
        </p:txBody>
      </p:sp>
      <p:sp>
        <p:nvSpPr>
          <p:cNvPr id="17441" name="Text Box 33">
            <a:extLst>
              <a:ext uri="{FF2B5EF4-FFF2-40B4-BE49-F238E27FC236}">
                <a16:creationId xmlns:a16="http://schemas.microsoft.com/office/drawing/2014/main" id="{441319FE-BD49-4CE2-B2A7-761405844CB2}"/>
              </a:ext>
            </a:extLst>
          </p:cNvPr>
          <p:cNvSpPr txBox="1">
            <a:spLocks noChangeArrowheads="1"/>
          </p:cNvSpPr>
          <p:nvPr/>
        </p:nvSpPr>
        <p:spPr bwMode="auto">
          <a:xfrm>
            <a:off x="3059113" y="2732088"/>
            <a:ext cx="819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b="0">
                <a:solidFill>
                  <a:schemeClr val="hlink"/>
                </a:solidFill>
              </a:rPr>
              <a:t>6000K</a:t>
            </a:r>
          </a:p>
        </p:txBody>
      </p:sp>
      <p:sp>
        <p:nvSpPr>
          <p:cNvPr id="17442" name="Line 34">
            <a:extLst>
              <a:ext uri="{FF2B5EF4-FFF2-40B4-BE49-F238E27FC236}">
                <a16:creationId xmlns:a16="http://schemas.microsoft.com/office/drawing/2014/main" id="{23315930-6956-4495-B81E-2C8AFAA7F469}"/>
              </a:ext>
            </a:extLst>
          </p:cNvPr>
          <p:cNvSpPr>
            <a:spLocks noChangeShapeType="1"/>
          </p:cNvSpPr>
          <p:nvPr/>
        </p:nvSpPr>
        <p:spPr bwMode="auto">
          <a:xfrm>
            <a:off x="4284663" y="5949950"/>
            <a:ext cx="0" cy="215900"/>
          </a:xfrm>
          <a:prstGeom prst="line">
            <a:avLst/>
          </a:prstGeom>
          <a:noFill/>
          <a:ln w="19050">
            <a:solidFill>
              <a:srgbClr val="00FF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3" name="Line 35">
            <a:extLst>
              <a:ext uri="{FF2B5EF4-FFF2-40B4-BE49-F238E27FC236}">
                <a16:creationId xmlns:a16="http://schemas.microsoft.com/office/drawing/2014/main" id="{8D6C6443-D9F2-49CA-93E9-942D9D2939FD}"/>
              </a:ext>
            </a:extLst>
          </p:cNvPr>
          <p:cNvSpPr>
            <a:spLocks noChangeShapeType="1"/>
          </p:cNvSpPr>
          <p:nvPr/>
        </p:nvSpPr>
        <p:spPr bwMode="auto">
          <a:xfrm>
            <a:off x="2733675" y="4581525"/>
            <a:ext cx="0" cy="1584325"/>
          </a:xfrm>
          <a:prstGeom prst="line">
            <a:avLst/>
          </a:prstGeom>
          <a:noFill/>
          <a:ln w="1905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4" name="Line 36">
            <a:extLst>
              <a:ext uri="{FF2B5EF4-FFF2-40B4-BE49-F238E27FC236}">
                <a16:creationId xmlns:a16="http://schemas.microsoft.com/office/drawing/2014/main" id="{DE774011-47DC-4A69-80F5-6D070EAE89B2}"/>
              </a:ext>
            </a:extLst>
          </p:cNvPr>
          <p:cNvSpPr>
            <a:spLocks noChangeShapeType="1"/>
          </p:cNvSpPr>
          <p:nvPr/>
        </p:nvSpPr>
        <p:spPr bwMode="auto">
          <a:xfrm>
            <a:off x="2484438" y="2276475"/>
            <a:ext cx="0" cy="3889375"/>
          </a:xfrm>
          <a:prstGeom prst="line">
            <a:avLst/>
          </a:prstGeom>
          <a:noFill/>
          <a:ln w="19050">
            <a:solidFill>
              <a:srgbClr val="00FF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5" name="Text Box 37">
            <a:extLst>
              <a:ext uri="{FF2B5EF4-FFF2-40B4-BE49-F238E27FC236}">
                <a16:creationId xmlns:a16="http://schemas.microsoft.com/office/drawing/2014/main" id="{D82EE146-EF4D-4F72-922E-55AD98006A9D}"/>
              </a:ext>
            </a:extLst>
          </p:cNvPr>
          <p:cNvSpPr txBox="1">
            <a:spLocks noChangeArrowheads="1"/>
          </p:cNvSpPr>
          <p:nvPr/>
        </p:nvSpPr>
        <p:spPr bwMode="auto">
          <a:xfrm>
            <a:off x="3357563" y="5715000"/>
            <a:ext cx="81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b="0">
                <a:solidFill>
                  <a:schemeClr val="hlink"/>
                </a:solidFill>
              </a:rPr>
              <a:t>3000K</a:t>
            </a:r>
          </a:p>
        </p:txBody>
      </p:sp>
      <p:sp>
        <p:nvSpPr>
          <p:cNvPr id="17446" name="Text Box 38">
            <a:extLst>
              <a:ext uri="{FF2B5EF4-FFF2-40B4-BE49-F238E27FC236}">
                <a16:creationId xmlns:a16="http://schemas.microsoft.com/office/drawing/2014/main" id="{05D8C2B9-3E03-46FB-AA00-08E444EC20D9}"/>
              </a:ext>
            </a:extLst>
          </p:cNvPr>
          <p:cNvSpPr txBox="1">
            <a:spLocks noChangeArrowheads="1"/>
          </p:cNvSpPr>
          <p:nvPr/>
        </p:nvSpPr>
        <p:spPr bwMode="auto">
          <a:xfrm>
            <a:off x="2943225" y="5311775"/>
            <a:ext cx="81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b="0">
                <a:solidFill>
                  <a:schemeClr val="hlink"/>
                </a:solidFill>
              </a:rPr>
              <a:t>4000K</a:t>
            </a:r>
          </a:p>
        </p:txBody>
      </p:sp>
      <p:sp>
        <p:nvSpPr>
          <p:cNvPr id="17447" name="Line 39">
            <a:extLst>
              <a:ext uri="{FF2B5EF4-FFF2-40B4-BE49-F238E27FC236}">
                <a16:creationId xmlns:a16="http://schemas.microsoft.com/office/drawing/2014/main" id="{5542E029-0856-478B-82D6-5247B704D43A}"/>
              </a:ext>
            </a:extLst>
          </p:cNvPr>
          <p:cNvSpPr>
            <a:spLocks noChangeShapeType="1"/>
          </p:cNvSpPr>
          <p:nvPr/>
        </p:nvSpPr>
        <p:spPr bwMode="auto">
          <a:xfrm>
            <a:off x="3348038" y="5661025"/>
            <a:ext cx="0" cy="504825"/>
          </a:xfrm>
          <a:prstGeom prst="line">
            <a:avLst/>
          </a:prstGeom>
          <a:noFill/>
          <a:ln w="19050">
            <a:solidFill>
              <a:srgbClr val="00FF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2" name="灯片编号占位符 1">
            <a:extLst>
              <a:ext uri="{FF2B5EF4-FFF2-40B4-BE49-F238E27FC236}">
                <a16:creationId xmlns:a16="http://schemas.microsoft.com/office/drawing/2014/main" id="{81AC3161-9506-47DA-BCB0-83003C42038A}"/>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82EE755F-53DD-455E-92B7-B581FC2FB12B}" type="slidenum">
              <a:rPr lang="en-US" altLang="zh-CN" b="0">
                <a:solidFill>
                  <a:srgbClr val="FF00FF"/>
                </a:solidFill>
              </a:rPr>
              <a:pPr eaLnBrk="1" hangingPunct="1"/>
              <a:t>22</a:t>
            </a:fld>
            <a:r>
              <a:rPr lang="en-US" altLang="zh-CN" b="0">
                <a:solidFill>
                  <a:srgbClr val="FF00FF"/>
                </a:solidFill>
              </a:rPr>
              <a:t>/23</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nodeType="afterEffect">
                                  <p:stCondLst>
                                    <p:cond delay="0"/>
                                  </p:stCondLst>
                                  <p:childTnLst>
                                    <p:set>
                                      <p:cBhvr>
                                        <p:cTn id="6" dur="1" fill="hold">
                                          <p:stCondLst>
                                            <p:cond delay="0"/>
                                          </p:stCondLst>
                                        </p:cTn>
                                        <p:tgtEl>
                                          <p:spTgt spid="17421"/>
                                        </p:tgtEl>
                                        <p:attrNameLst>
                                          <p:attrName>style.visibility</p:attrName>
                                        </p:attrNameLst>
                                      </p:cBhvr>
                                      <p:to>
                                        <p:strVal val="visible"/>
                                      </p:to>
                                    </p:set>
                                    <p:animEffect transition="in" filter="wipe(right)">
                                      <p:cBhvr>
                                        <p:cTn id="7" dur="1000"/>
                                        <p:tgtEl>
                                          <p:spTgt spid="17421"/>
                                        </p:tgtEl>
                                      </p:cBhvr>
                                    </p:animEffect>
                                  </p:childTnLst>
                                </p:cTn>
                              </p:par>
                            </p:childTnLst>
                          </p:cTn>
                        </p:par>
                        <p:par>
                          <p:cTn id="8" fill="hold" nodeType="afterGroup">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17445"/>
                                        </p:tgtEl>
                                        <p:attrNameLst>
                                          <p:attrName>style.visibility</p:attrName>
                                        </p:attrNameLst>
                                      </p:cBhvr>
                                      <p:to>
                                        <p:strVal val="visible"/>
                                      </p:to>
                                    </p:set>
                                    <p:animEffect transition="in" filter="dissolve">
                                      <p:cBhvr>
                                        <p:cTn id="11" dur="500"/>
                                        <p:tgtEl>
                                          <p:spTgt spid="1744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17420"/>
                                        </p:tgtEl>
                                        <p:attrNameLst>
                                          <p:attrName>style.visibility</p:attrName>
                                        </p:attrNameLst>
                                      </p:cBhvr>
                                      <p:to>
                                        <p:strVal val="visible"/>
                                      </p:to>
                                    </p:set>
                                    <p:animEffect transition="in" filter="wipe(right)">
                                      <p:cBhvr>
                                        <p:cTn id="16" dur="1000"/>
                                        <p:tgtEl>
                                          <p:spTgt spid="17420"/>
                                        </p:tgtEl>
                                      </p:cBhvr>
                                    </p:animEffect>
                                  </p:childTnLst>
                                </p:cTn>
                              </p:par>
                            </p:childTnLst>
                          </p:cTn>
                        </p:par>
                        <p:par>
                          <p:cTn id="17" fill="hold" nodeType="afterGroup">
                            <p:stCondLst>
                              <p:cond delay="1000"/>
                            </p:stCondLst>
                            <p:childTnLst>
                              <p:par>
                                <p:cTn id="18" presetID="9" presetClass="entr" presetSubtype="0" fill="hold" nodeType="afterEffect">
                                  <p:stCondLst>
                                    <p:cond delay="0"/>
                                  </p:stCondLst>
                                  <p:childTnLst>
                                    <p:set>
                                      <p:cBhvr>
                                        <p:cTn id="19" dur="1" fill="hold">
                                          <p:stCondLst>
                                            <p:cond delay="0"/>
                                          </p:stCondLst>
                                        </p:cTn>
                                        <p:tgtEl>
                                          <p:spTgt spid="17446"/>
                                        </p:tgtEl>
                                        <p:attrNameLst>
                                          <p:attrName>style.visibility</p:attrName>
                                        </p:attrNameLst>
                                      </p:cBhvr>
                                      <p:to>
                                        <p:strVal val="visible"/>
                                      </p:to>
                                    </p:set>
                                    <p:animEffect transition="in" filter="dissolve">
                                      <p:cBhvr>
                                        <p:cTn id="20" dur="500"/>
                                        <p:tgtEl>
                                          <p:spTgt spid="1744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17419"/>
                                        </p:tgtEl>
                                        <p:attrNameLst>
                                          <p:attrName>style.visibility</p:attrName>
                                        </p:attrNameLst>
                                      </p:cBhvr>
                                      <p:to>
                                        <p:strVal val="visible"/>
                                      </p:to>
                                    </p:set>
                                    <p:animEffect transition="in" filter="wipe(right)">
                                      <p:cBhvr>
                                        <p:cTn id="25" dur="2000"/>
                                        <p:tgtEl>
                                          <p:spTgt spid="17419"/>
                                        </p:tgtEl>
                                      </p:cBhvr>
                                    </p:animEffect>
                                  </p:childTnLst>
                                </p:cTn>
                              </p:par>
                            </p:childTnLst>
                          </p:cTn>
                        </p:par>
                        <p:par>
                          <p:cTn id="26" fill="hold" nodeType="afterGroup">
                            <p:stCondLst>
                              <p:cond delay="2000"/>
                            </p:stCondLst>
                            <p:childTnLst>
                              <p:par>
                                <p:cTn id="27" presetID="9" presetClass="entr" presetSubtype="0" fill="hold" grpId="0" nodeType="afterEffect">
                                  <p:stCondLst>
                                    <p:cond delay="0"/>
                                  </p:stCondLst>
                                  <p:childTnLst>
                                    <p:set>
                                      <p:cBhvr>
                                        <p:cTn id="28" dur="1" fill="hold">
                                          <p:stCondLst>
                                            <p:cond delay="0"/>
                                          </p:stCondLst>
                                        </p:cTn>
                                        <p:tgtEl>
                                          <p:spTgt spid="17440"/>
                                        </p:tgtEl>
                                        <p:attrNameLst>
                                          <p:attrName>style.visibility</p:attrName>
                                        </p:attrNameLst>
                                      </p:cBhvr>
                                      <p:to>
                                        <p:strVal val="visible"/>
                                      </p:to>
                                    </p:set>
                                    <p:animEffect transition="in" filter="dissolve">
                                      <p:cBhvr>
                                        <p:cTn id="29" dur="1000"/>
                                        <p:tgtEl>
                                          <p:spTgt spid="1744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nodeType="clickEffect">
                                  <p:stCondLst>
                                    <p:cond delay="0"/>
                                  </p:stCondLst>
                                  <p:childTnLst>
                                    <p:set>
                                      <p:cBhvr>
                                        <p:cTn id="33" dur="1" fill="hold">
                                          <p:stCondLst>
                                            <p:cond delay="0"/>
                                          </p:stCondLst>
                                        </p:cTn>
                                        <p:tgtEl>
                                          <p:spTgt spid="17410"/>
                                        </p:tgtEl>
                                        <p:attrNameLst>
                                          <p:attrName>style.visibility</p:attrName>
                                        </p:attrNameLst>
                                      </p:cBhvr>
                                      <p:to>
                                        <p:strVal val="visible"/>
                                      </p:to>
                                    </p:set>
                                    <p:animEffect transition="in" filter="wipe(right)">
                                      <p:cBhvr>
                                        <p:cTn id="34" dur="2000"/>
                                        <p:tgtEl>
                                          <p:spTgt spid="17410"/>
                                        </p:tgtEl>
                                      </p:cBhvr>
                                    </p:animEffect>
                                  </p:childTnLst>
                                </p:cTn>
                              </p:par>
                            </p:childTnLst>
                          </p:cTn>
                        </p:par>
                        <p:par>
                          <p:cTn id="35" fill="hold" nodeType="afterGroup">
                            <p:stCondLst>
                              <p:cond delay="2000"/>
                            </p:stCondLst>
                            <p:childTnLst>
                              <p:par>
                                <p:cTn id="36" presetID="9" presetClass="entr" presetSubtype="0" fill="hold" grpId="0" nodeType="afterEffect">
                                  <p:stCondLst>
                                    <p:cond delay="0"/>
                                  </p:stCondLst>
                                  <p:childTnLst>
                                    <p:set>
                                      <p:cBhvr>
                                        <p:cTn id="37" dur="1" fill="hold">
                                          <p:stCondLst>
                                            <p:cond delay="0"/>
                                          </p:stCondLst>
                                        </p:cTn>
                                        <p:tgtEl>
                                          <p:spTgt spid="17441"/>
                                        </p:tgtEl>
                                        <p:attrNameLst>
                                          <p:attrName>style.visibility</p:attrName>
                                        </p:attrNameLst>
                                      </p:cBhvr>
                                      <p:to>
                                        <p:strVal val="visible"/>
                                      </p:to>
                                    </p:set>
                                    <p:animEffect transition="in" filter="dissolve">
                                      <p:cBhvr>
                                        <p:cTn id="38" dur="1000"/>
                                        <p:tgtEl>
                                          <p:spTgt spid="17441"/>
                                        </p:tgtEl>
                                      </p:cBhvr>
                                    </p:animEffect>
                                  </p:childTnLst>
                                </p:cTn>
                              </p:par>
                            </p:childTnLst>
                          </p:cTn>
                        </p:par>
                        <p:par>
                          <p:cTn id="39" fill="hold" nodeType="afterGroup">
                            <p:stCondLst>
                              <p:cond delay="3000"/>
                            </p:stCondLst>
                            <p:childTnLst>
                              <p:par>
                                <p:cTn id="40" presetID="9" presetClass="entr" presetSubtype="0" fill="hold" nodeType="afterEffect">
                                  <p:stCondLst>
                                    <p:cond delay="0"/>
                                  </p:stCondLst>
                                  <p:childTnLst>
                                    <p:set>
                                      <p:cBhvr>
                                        <p:cTn id="41" dur="1" fill="hold">
                                          <p:stCondLst>
                                            <p:cond delay="0"/>
                                          </p:stCondLst>
                                        </p:cTn>
                                        <p:tgtEl>
                                          <p:spTgt spid="17442"/>
                                        </p:tgtEl>
                                        <p:attrNameLst>
                                          <p:attrName>style.visibility</p:attrName>
                                        </p:attrNameLst>
                                      </p:cBhvr>
                                      <p:to>
                                        <p:strVal val="visible"/>
                                      </p:to>
                                    </p:set>
                                    <p:animEffect transition="in" filter="dissolve">
                                      <p:cBhvr>
                                        <p:cTn id="42" dur="500"/>
                                        <p:tgtEl>
                                          <p:spTgt spid="17442"/>
                                        </p:tgtEl>
                                      </p:cBhvr>
                                    </p:animEffect>
                                  </p:childTnLst>
                                </p:cTn>
                              </p:par>
                            </p:childTnLst>
                          </p:cTn>
                        </p:par>
                        <p:par>
                          <p:cTn id="43" fill="hold" nodeType="afterGroup">
                            <p:stCondLst>
                              <p:cond delay="3500"/>
                            </p:stCondLst>
                            <p:childTnLst>
                              <p:par>
                                <p:cTn id="44" presetID="9" presetClass="entr" presetSubtype="0" fill="hold" nodeType="afterEffect">
                                  <p:stCondLst>
                                    <p:cond delay="0"/>
                                  </p:stCondLst>
                                  <p:childTnLst>
                                    <p:set>
                                      <p:cBhvr>
                                        <p:cTn id="45" dur="1" fill="hold">
                                          <p:stCondLst>
                                            <p:cond delay="0"/>
                                          </p:stCondLst>
                                        </p:cTn>
                                        <p:tgtEl>
                                          <p:spTgt spid="17447"/>
                                        </p:tgtEl>
                                        <p:attrNameLst>
                                          <p:attrName>style.visibility</p:attrName>
                                        </p:attrNameLst>
                                      </p:cBhvr>
                                      <p:to>
                                        <p:strVal val="visible"/>
                                      </p:to>
                                    </p:set>
                                    <p:animEffect transition="in" filter="dissolve">
                                      <p:cBhvr>
                                        <p:cTn id="46" dur="500"/>
                                        <p:tgtEl>
                                          <p:spTgt spid="17447"/>
                                        </p:tgtEl>
                                      </p:cBhvr>
                                    </p:animEffect>
                                  </p:childTnLst>
                                </p:cTn>
                              </p:par>
                            </p:childTnLst>
                          </p:cTn>
                        </p:par>
                        <p:par>
                          <p:cTn id="47" fill="hold" nodeType="afterGroup">
                            <p:stCondLst>
                              <p:cond delay="4000"/>
                            </p:stCondLst>
                            <p:childTnLst>
                              <p:par>
                                <p:cTn id="48" presetID="9" presetClass="entr" presetSubtype="0" fill="hold" nodeType="afterEffect">
                                  <p:stCondLst>
                                    <p:cond delay="0"/>
                                  </p:stCondLst>
                                  <p:childTnLst>
                                    <p:set>
                                      <p:cBhvr>
                                        <p:cTn id="49" dur="1" fill="hold">
                                          <p:stCondLst>
                                            <p:cond delay="0"/>
                                          </p:stCondLst>
                                        </p:cTn>
                                        <p:tgtEl>
                                          <p:spTgt spid="17443"/>
                                        </p:tgtEl>
                                        <p:attrNameLst>
                                          <p:attrName>style.visibility</p:attrName>
                                        </p:attrNameLst>
                                      </p:cBhvr>
                                      <p:to>
                                        <p:strVal val="visible"/>
                                      </p:to>
                                    </p:set>
                                    <p:animEffect transition="in" filter="dissolve">
                                      <p:cBhvr>
                                        <p:cTn id="50" dur="500"/>
                                        <p:tgtEl>
                                          <p:spTgt spid="17443"/>
                                        </p:tgtEl>
                                      </p:cBhvr>
                                    </p:animEffect>
                                  </p:childTnLst>
                                </p:cTn>
                              </p:par>
                            </p:childTnLst>
                          </p:cTn>
                        </p:par>
                        <p:par>
                          <p:cTn id="51" fill="hold" nodeType="afterGroup">
                            <p:stCondLst>
                              <p:cond delay="4500"/>
                            </p:stCondLst>
                            <p:childTnLst>
                              <p:par>
                                <p:cTn id="52" presetID="9" presetClass="entr" presetSubtype="0" fill="hold" nodeType="afterEffect">
                                  <p:stCondLst>
                                    <p:cond delay="0"/>
                                  </p:stCondLst>
                                  <p:childTnLst>
                                    <p:set>
                                      <p:cBhvr>
                                        <p:cTn id="53" dur="1" fill="hold">
                                          <p:stCondLst>
                                            <p:cond delay="0"/>
                                          </p:stCondLst>
                                        </p:cTn>
                                        <p:tgtEl>
                                          <p:spTgt spid="17444"/>
                                        </p:tgtEl>
                                        <p:attrNameLst>
                                          <p:attrName>style.visibility</p:attrName>
                                        </p:attrNameLst>
                                      </p:cBhvr>
                                      <p:to>
                                        <p:strVal val="visible"/>
                                      </p:to>
                                    </p:set>
                                    <p:animEffect transition="in" filter="dissolve">
                                      <p:cBhvr>
                                        <p:cTn id="54" dur="500"/>
                                        <p:tgtEl>
                                          <p:spTgt spid="1744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7411"/>
                                        </p:tgtEl>
                                        <p:attrNameLst>
                                          <p:attrName>style.visibility</p:attrName>
                                        </p:attrNameLst>
                                      </p:cBhvr>
                                      <p:to>
                                        <p:strVal val="visible"/>
                                      </p:to>
                                    </p:set>
                                    <p:animEffect transition="in" filter="wipe(left)">
                                      <p:cBhvr>
                                        <p:cTn id="59" dur="500"/>
                                        <p:tgtEl>
                                          <p:spTgt spid="1741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7415"/>
                                        </p:tgtEl>
                                        <p:attrNameLst>
                                          <p:attrName>style.visibility</p:attrName>
                                        </p:attrNameLst>
                                      </p:cBhvr>
                                      <p:to>
                                        <p:strVal val="visible"/>
                                      </p:to>
                                    </p:set>
                                    <p:animEffect transition="in" filter="wipe(left)">
                                      <p:cBhvr>
                                        <p:cTn id="64" dur="500"/>
                                        <p:tgtEl>
                                          <p:spTgt spid="1741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17412"/>
                                        </p:tgtEl>
                                        <p:attrNameLst>
                                          <p:attrName>style.visibility</p:attrName>
                                        </p:attrNameLst>
                                      </p:cBhvr>
                                      <p:to>
                                        <p:strVal val="visible"/>
                                      </p:to>
                                    </p:set>
                                    <p:animEffect transition="in" filter="wipe(left)">
                                      <p:cBhvr>
                                        <p:cTn id="69" dur="500"/>
                                        <p:tgtEl>
                                          <p:spTgt spid="17412"/>
                                        </p:tgtEl>
                                      </p:cBhvr>
                                    </p:animEffect>
                                  </p:childTnLst>
                                </p:cTn>
                              </p:par>
                            </p:childTnLst>
                          </p:cTn>
                        </p:par>
                        <p:par>
                          <p:cTn id="70" fill="hold" nodeType="afterGroup">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17414"/>
                                        </p:tgtEl>
                                        <p:attrNameLst>
                                          <p:attrName>style.visibility</p:attrName>
                                        </p:attrNameLst>
                                      </p:cBhvr>
                                      <p:to>
                                        <p:strVal val="visible"/>
                                      </p:to>
                                    </p:set>
                                    <p:animEffect transition="in" filter="wipe(left)">
                                      <p:cBhvr>
                                        <p:cTn id="73" dur="500"/>
                                        <p:tgtEl>
                                          <p:spTgt spid="17414"/>
                                        </p:tgtEl>
                                      </p:cBhvr>
                                    </p:animEffect>
                                  </p:childTnLst>
                                </p:cTn>
                              </p:par>
                            </p:childTnLst>
                          </p:cTn>
                        </p:par>
                        <p:par>
                          <p:cTn id="74" fill="hold" nodeType="afterGroup">
                            <p:stCondLst>
                              <p:cond delay="1000"/>
                            </p:stCondLst>
                            <p:childTnLst>
                              <p:par>
                                <p:cTn id="75" presetID="22" presetClass="entr" presetSubtype="8" fill="hold" nodeType="afterEffect">
                                  <p:stCondLst>
                                    <p:cond delay="0"/>
                                  </p:stCondLst>
                                  <p:childTnLst>
                                    <p:set>
                                      <p:cBhvr>
                                        <p:cTn id="76" dur="1" fill="hold">
                                          <p:stCondLst>
                                            <p:cond delay="0"/>
                                          </p:stCondLst>
                                        </p:cTn>
                                        <p:tgtEl>
                                          <p:spTgt spid="17413"/>
                                        </p:tgtEl>
                                        <p:attrNameLst>
                                          <p:attrName>style.visibility</p:attrName>
                                        </p:attrNameLst>
                                      </p:cBhvr>
                                      <p:to>
                                        <p:strVal val="visible"/>
                                      </p:to>
                                    </p:set>
                                    <p:animEffect transition="in" filter="wipe(left)">
                                      <p:cBhvr>
                                        <p:cTn id="77" dur="500"/>
                                        <p:tgtEl>
                                          <p:spTgt spid="1741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7417"/>
                                        </p:tgtEl>
                                        <p:attrNameLst>
                                          <p:attrName>style.visibility</p:attrName>
                                        </p:attrNameLst>
                                      </p:cBhvr>
                                      <p:to>
                                        <p:strVal val="visible"/>
                                      </p:to>
                                    </p:set>
                                    <p:animEffect transition="in" filter="wipe(left)">
                                      <p:cBhvr>
                                        <p:cTn id="82" dur="500"/>
                                        <p:tgtEl>
                                          <p:spTgt spid="1741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7418"/>
                                        </p:tgtEl>
                                        <p:attrNameLst>
                                          <p:attrName>style.visibility</p:attrName>
                                        </p:attrNameLst>
                                      </p:cBhvr>
                                      <p:to>
                                        <p:strVal val="visible"/>
                                      </p:to>
                                    </p:set>
                                    <p:animEffect transition="in" filter="wipe(left)">
                                      <p:cBhvr>
                                        <p:cTn id="87" dur="500"/>
                                        <p:tgtEl>
                                          <p:spTgt spid="17418"/>
                                        </p:tgtEl>
                                      </p:cBhvr>
                                    </p:animEffect>
                                  </p:childTnLst>
                                </p:cTn>
                              </p:par>
                            </p:childTnLst>
                          </p:cTn>
                        </p:par>
                        <p:par>
                          <p:cTn id="88" fill="hold" nodeType="afterGroup">
                            <p:stCondLst>
                              <p:cond delay="500"/>
                            </p:stCondLst>
                            <p:childTnLst>
                              <p:par>
                                <p:cTn id="89" presetID="22" presetClass="entr" presetSubtype="8" fill="hold" nodeType="afterEffect">
                                  <p:stCondLst>
                                    <p:cond delay="0"/>
                                  </p:stCondLst>
                                  <p:childTnLst>
                                    <p:set>
                                      <p:cBhvr>
                                        <p:cTn id="90" dur="1" fill="hold">
                                          <p:stCondLst>
                                            <p:cond delay="0"/>
                                          </p:stCondLst>
                                        </p:cTn>
                                        <p:tgtEl>
                                          <p:spTgt spid="17416"/>
                                        </p:tgtEl>
                                        <p:attrNameLst>
                                          <p:attrName>style.visibility</p:attrName>
                                        </p:attrNameLst>
                                      </p:cBhvr>
                                      <p:to>
                                        <p:strVal val="visible"/>
                                      </p:to>
                                    </p:set>
                                    <p:animEffect transition="in" filter="wipe(left)">
                                      <p:cBhvr>
                                        <p:cTn id="91" dur="500"/>
                                        <p:tgtEl>
                                          <p:spTgt spid="17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autoUpdateAnimBg="0"/>
      <p:bldP spid="17414" grpId="0" autoUpdateAnimBg="0"/>
      <p:bldP spid="17415" grpId="0" autoUpdateAnimBg="0"/>
      <p:bldP spid="17417" grpId="0" autoUpdateAnimBg="0"/>
      <p:bldP spid="17418" grpId="0" autoUpdateAnimBg="0"/>
      <p:bldP spid="17440" grpId="0" autoUpdateAnimBg="0"/>
      <p:bldP spid="17441" grpId="0" autoUpdateAnimBg="0"/>
      <p:bldP spid="1744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E8A603A2-992B-4118-9754-C654EE869A24}"/>
              </a:ext>
            </a:extLst>
          </p:cNvPr>
          <p:cNvSpPr txBox="1">
            <a:spLocks noChangeArrowheads="1"/>
          </p:cNvSpPr>
          <p:nvPr/>
        </p:nvSpPr>
        <p:spPr bwMode="auto">
          <a:xfrm>
            <a:off x="684213" y="2516188"/>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b="0">
                <a:solidFill>
                  <a:schemeClr val="hlink"/>
                </a:solidFill>
                <a:ea typeface="华文中宋" panose="02010600040101010101" pitchFamily="2" charset="-122"/>
              </a:rPr>
              <a:t>太阳表面温度</a:t>
            </a:r>
          </a:p>
        </p:txBody>
      </p:sp>
      <p:sp>
        <p:nvSpPr>
          <p:cNvPr id="22531" name="Rectangle 3">
            <a:extLst>
              <a:ext uri="{FF2B5EF4-FFF2-40B4-BE49-F238E27FC236}">
                <a16:creationId xmlns:a16="http://schemas.microsoft.com/office/drawing/2014/main" id="{8FC6DC2C-BB34-4C66-99D1-190F4665D573}"/>
              </a:ext>
            </a:extLst>
          </p:cNvPr>
          <p:cNvSpPr>
            <a:spLocks noChangeArrowheads="1"/>
          </p:cNvSpPr>
          <p:nvPr/>
        </p:nvSpPr>
        <p:spPr bwMode="auto">
          <a:xfrm>
            <a:off x="8388350" y="2492375"/>
            <a:ext cx="698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i="1">
                <a:solidFill>
                  <a:schemeClr val="hlink"/>
                </a:solidFill>
                <a:sym typeface="Symbol" panose="05050102010706020507" pitchFamily="18" charset="2"/>
              </a:rPr>
              <a:t></a:t>
            </a:r>
          </a:p>
        </p:txBody>
      </p:sp>
      <p:pic>
        <p:nvPicPr>
          <p:cNvPr id="22532" name="Picture 4" descr="太阳（温度）">
            <a:extLst>
              <a:ext uri="{FF2B5EF4-FFF2-40B4-BE49-F238E27FC236}">
                <a16:creationId xmlns:a16="http://schemas.microsoft.com/office/drawing/2014/main" id="{1DBCB6AB-7E12-4001-BFDA-B4C04CEDB7E9}"/>
              </a:ext>
            </a:extLst>
          </p:cNvPr>
          <p:cNvPicPr>
            <a:picLocks noChangeAspect="1" noChangeArrowheads="1"/>
          </p:cNvPicPr>
          <p:nvPr/>
        </p:nvPicPr>
        <p:blipFill>
          <a:blip r:embed="rId3">
            <a:clrChange>
              <a:clrFrom>
                <a:srgbClr val="326699"/>
              </a:clrFrom>
              <a:clrTo>
                <a:srgbClr val="326699">
                  <a:alpha val="0"/>
                </a:srgbClr>
              </a:clrTo>
            </a:clrChange>
            <a:extLst>
              <a:ext uri="{28A0092B-C50C-407E-A947-70E740481C1C}">
                <a14:useLocalDpi xmlns:a14="http://schemas.microsoft.com/office/drawing/2010/main" val="0"/>
              </a:ext>
            </a:extLst>
          </a:blip>
          <a:srcRect/>
          <a:stretch>
            <a:fillRect/>
          </a:stretch>
        </p:blipFill>
        <p:spPr bwMode="auto">
          <a:xfrm>
            <a:off x="5651500" y="638175"/>
            <a:ext cx="252095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Line 5">
            <a:extLst>
              <a:ext uri="{FF2B5EF4-FFF2-40B4-BE49-F238E27FC236}">
                <a16:creationId xmlns:a16="http://schemas.microsoft.com/office/drawing/2014/main" id="{9E49DC41-C98F-431C-A568-E9390B5E4A2D}"/>
              </a:ext>
            </a:extLst>
          </p:cNvPr>
          <p:cNvSpPr>
            <a:spLocks noChangeShapeType="1"/>
          </p:cNvSpPr>
          <p:nvPr/>
        </p:nvSpPr>
        <p:spPr bwMode="auto">
          <a:xfrm>
            <a:off x="5292725" y="609600"/>
            <a:ext cx="0" cy="1882775"/>
          </a:xfrm>
          <a:prstGeom prst="line">
            <a:avLst/>
          </a:prstGeom>
          <a:noFill/>
          <a:ln w="19050">
            <a:solidFill>
              <a:schemeClr val="hlink"/>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22534" name="Text Box 6">
            <a:extLst>
              <a:ext uri="{FF2B5EF4-FFF2-40B4-BE49-F238E27FC236}">
                <a16:creationId xmlns:a16="http://schemas.microsoft.com/office/drawing/2014/main" id="{D00B3866-C0D8-48CC-85EC-A9577D558089}"/>
              </a:ext>
            </a:extLst>
          </p:cNvPr>
          <p:cNvSpPr txBox="1">
            <a:spLocks noChangeArrowheads="1"/>
          </p:cNvSpPr>
          <p:nvPr/>
        </p:nvSpPr>
        <p:spPr bwMode="auto">
          <a:xfrm>
            <a:off x="5364163" y="549275"/>
            <a:ext cx="560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sz="2000" i="1">
                <a:solidFill>
                  <a:schemeClr val="hlink"/>
                </a:solidFill>
              </a:rPr>
              <a:t>M</a:t>
            </a:r>
            <a:r>
              <a:rPr lang="zh-CN" altLang="zh-CN" sz="2000" i="1" baseline="-25000">
                <a:solidFill>
                  <a:schemeClr val="hlink"/>
                </a:solidFill>
              </a:rPr>
              <a:t>λ</a:t>
            </a:r>
            <a:endParaRPr lang="zh-CN" altLang="zh-CN" sz="2000" i="1">
              <a:solidFill>
                <a:schemeClr val="hlink"/>
              </a:solidFill>
            </a:endParaRPr>
          </a:p>
        </p:txBody>
      </p:sp>
      <p:graphicFrame>
        <p:nvGraphicFramePr>
          <p:cNvPr id="22535" name="Object 7">
            <a:extLst>
              <a:ext uri="{FF2B5EF4-FFF2-40B4-BE49-F238E27FC236}">
                <a16:creationId xmlns:a16="http://schemas.microsoft.com/office/drawing/2014/main" id="{31EBE7AA-8719-4B61-B08B-8271F473735C}"/>
              </a:ext>
            </a:extLst>
          </p:cNvPr>
          <p:cNvGraphicFramePr>
            <a:graphicFrameLocks/>
          </p:cNvGraphicFramePr>
          <p:nvPr/>
        </p:nvGraphicFramePr>
        <p:xfrm>
          <a:off x="6011863" y="2565400"/>
          <a:ext cx="411162" cy="377825"/>
        </p:xfrm>
        <a:graphic>
          <a:graphicData uri="http://schemas.openxmlformats.org/presentationml/2006/ole">
            <mc:AlternateContent xmlns:mc="http://schemas.openxmlformats.org/markup-compatibility/2006">
              <mc:Choice xmlns:v="urn:schemas-microsoft-com:vml" Requires="v">
                <p:oleObj spid="_x0000_s460832" r:id="rId4" imgW="428759" imgH="390661" progId="Equation.3">
                  <p:embed/>
                </p:oleObj>
              </mc:Choice>
              <mc:Fallback>
                <p:oleObj r:id="rId4" imgW="428759" imgH="390661" progId="Equation.3">
                  <p:embed/>
                  <p:pic>
                    <p:nvPicPr>
                      <p:cNvPr id="22535" name="Object 7">
                        <a:extLst>
                          <a:ext uri="{FF2B5EF4-FFF2-40B4-BE49-F238E27FC236}">
                            <a16:creationId xmlns:a16="http://schemas.microsoft.com/office/drawing/2014/main" id="{31EBE7AA-8719-4B61-B08B-8271F473735C}"/>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1863" y="2565400"/>
                        <a:ext cx="4111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0" name="Object 8">
            <a:extLst>
              <a:ext uri="{FF2B5EF4-FFF2-40B4-BE49-F238E27FC236}">
                <a16:creationId xmlns:a16="http://schemas.microsoft.com/office/drawing/2014/main" id="{053BDEED-ACCD-48B7-9DE4-D3886F2EBA6D}"/>
              </a:ext>
            </a:extLst>
          </p:cNvPr>
          <p:cNvGraphicFramePr>
            <a:graphicFrameLocks/>
          </p:cNvGraphicFramePr>
          <p:nvPr/>
        </p:nvGraphicFramePr>
        <p:xfrm>
          <a:off x="1984375" y="3068638"/>
          <a:ext cx="5265738" cy="952500"/>
        </p:xfrm>
        <a:graphic>
          <a:graphicData uri="http://schemas.openxmlformats.org/presentationml/2006/ole">
            <mc:AlternateContent xmlns:mc="http://schemas.openxmlformats.org/markup-compatibility/2006">
              <mc:Choice xmlns:v="urn:schemas-microsoft-com:vml" Requires="v">
                <p:oleObj spid="_x0000_s460833" r:id="rId6" imgW="5238686" imgH="923993" progId="Equation.3">
                  <p:embed/>
                </p:oleObj>
              </mc:Choice>
              <mc:Fallback>
                <p:oleObj r:id="rId6" imgW="5238686" imgH="923993" progId="Equation.3">
                  <p:embed/>
                  <p:pic>
                    <p:nvPicPr>
                      <p:cNvPr id="18440" name="Object 8">
                        <a:extLst>
                          <a:ext uri="{FF2B5EF4-FFF2-40B4-BE49-F238E27FC236}">
                            <a16:creationId xmlns:a16="http://schemas.microsoft.com/office/drawing/2014/main" id="{053BDEED-ACCD-48B7-9DE4-D3886F2EBA6D}"/>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4375" y="3068638"/>
                        <a:ext cx="5265738"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1" name="Object 9">
            <a:extLst>
              <a:ext uri="{FF2B5EF4-FFF2-40B4-BE49-F238E27FC236}">
                <a16:creationId xmlns:a16="http://schemas.microsoft.com/office/drawing/2014/main" id="{AFFF091B-A518-4EE6-8C79-5EA3F9BCCAF8}"/>
              </a:ext>
            </a:extLst>
          </p:cNvPr>
          <p:cNvGraphicFramePr>
            <a:graphicFrameLocks/>
          </p:cNvGraphicFramePr>
          <p:nvPr/>
        </p:nvGraphicFramePr>
        <p:xfrm>
          <a:off x="2411413" y="4503738"/>
          <a:ext cx="4672012" cy="509587"/>
        </p:xfrm>
        <a:graphic>
          <a:graphicData uri="http://schemas.openxmlformats.org/presentationml/2006/ole">
            <mc:AlternateContent xmlns:mc="http://schemas.openxmlformats.org/markup-compatibility/2006">
              <mc:Choice xmlns:v="urn:schemas-microsoft-com:vml" Requires="v">
                <p:oleObj spid="_x0000_s460834" r:id="rId8" imgW="4629188" imgH="476386" progId="Equation.3">
                  <p:embed/>
                </p:oleObj>
              </mc:Choice>
              <mc:Fallback>
                <p:oleObj r:id="rId8" imgW="4629188" imgH="476386" progId="Equation.3">
                  <p:embed/>
                  <p:pic>
                    <p:nvPicPr>
                      <p:cNvPr id="18441" name="Object 9">
                        <a:extLst>
                          <a:ext uri="{FF2B5EF4-FFF2-40B4-BE49-F238E27FC236}">
                            <a16:creationId xmlns:a16="http://schemas.microsoft.com/office/drawing/2014/main" id="{AFFF091B-A518-4EE6-8C79-5EA3F9BCCAF8}"/>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1413" y="4503738"/>
                        <a:ext cx="4672012"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2" name="Rectangle 10">
            <a:extLst>
              <a:ext uri="{FF2B5EF4-FFF2-40B4-BE49-F238E27FC236}">
                <a16:creationId xmlns:a16="http://schemas.microsoft.com/office/drawing/2014/main" id="{3A6D3C7A-AEE3-46DD-BD4D-FD4216EC5046}"/>
              </a:ext>
            </a:extLst>
          </p:cNvPr>
          <p:cNvSpPr>
            <a:spLocks noChangeArrowheads="1"/>
          </p:cNvSpPr>
          <p:nvPr/>
        </p:nvSpPr>
        <p:spPr bwMode="auto">
          <a:xfrm>
            <a:off x="755650" y="4076700"/>
            <a:ext cx="1528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b="0">
                <a:solidFill>
                  <a:schemeClr val="hlink"/>
                </a:solidFill>
                <a:ea typeface="华文中宋" panose="02010600040101010101" pitchFamily="2" charset="-122"/>
              </a:rPr>
              <a:t>辐出度</a:t>
            </a:r>
          </a:p>
        </p:txBody>
      </p:sp>
      <p:sp>
        <p:nvSpPr>
          <p:cNvPr id="22539" name="Text Box 11">
            <a:extLst>
              <a:ext uri="{FF2B5EF4-FFF2-40B4-BE49-F238E27FC236}">
                <a16:creationId xmlns:a16="http://schemas.microsoft.com/office/drawing/2014/main" id="{8C0B3231-17C9-416D-B0AB-2FB38C3D1E96}"/>
              </a:ext>
            </a:extLst>
          </p:cNvPr>
          <p:cNvSpPr txBox="1">
            <a:spLocks noChangeArrowheads="1"/>
          </p:cNvSpPr>
          <p:nvPr/>
        </p:nvSpPr>
        <p:spPr bwMode="auto">
          <a:xfrm>
            <a:off x="684213" y="476250"/>
            <a:ext cx="40322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5000"/>
              </a:lnSpc>
            </a:pPr>
            <a:r>
              <a:rPr lang="zh-CN" altLang="en-US" b="0">
                <a:solidFill>
                  <a:schemeClr val="hlink"/>
                </a:solidFill>
                <a:ea typeface="华文中宋" panose="02010600040101010101" pitchFamily="2" charset="-122"/>
              </a:rPr>
              <a:t>测得太阳光谱的峰值波长在绿光区域，为</a:t>
            </a:r>
            <a:r>
              <a:rPr lang="zh-CN" altLang="en-US" b="0">
                <a:solidFill>
                  <a:srgbClr val="DDDDDD"/>
                </a:solidFill>
              </a:rPr>
              <a:t> </a:t>
            </a:r>
            <a:r>
              <a:rPr lang="zh-CN" altLang="en-US" i="1">
                <a:solidFill>
                  <a:srgbClr val="00FFFF"/>
                </a:solidFill>
                <a:sym typeface="Symbol" panose="05050102010706020507" pitchFamily="18" charset="2"/>
              </a:rPr>
              <a:t></a:t>
            </a:r>
            <a:r>
              <a:rPr lang="zh-CN" altLang="zh-CN" i="1" baseline="-20000">
                <a:solidFill>
                  <a:srgbClr val="00FFFF"/>
                </a:solidFill>
                <a:sym typeface="Symbol" panose="05050102010706020507" pitchFamily="18" charset="2"/>
              </a:rPr>
              <a:t>m</a:t>
            </a:r>
            <a:r>
              <a:rPr lang="zh-CN" altLang="zh-CN" baseline="-20000">
                <a:solidFill>
                  <a:srgbClr val="00FFFF"/>
                </a:solidFill>
                <a:sym typeface="Symbol" panose="05050102010706020507" pitchFamily="18" charset="2"/>
              </a:rPr>
              <a:t> </a:t>
            </a:r>
            <a:r>
              <a:rPr lang="zh-CN" altLang="zh-CN" i="1">
                <a:solidFill>
                  <a:srgbClr val="00FFFF"/>
                </a:solidFill>
                <a:sym typeface="Symbol" panose="05050102010706020507" pitchFamily="18" charset="2"/>
              </a:rPr>
              <a:t>= </a:t>
            </a:r>
            <a:r>
              <a:rPr lang="zh-CN" altLang="zh-CN">
                <a:solidFill>
                  <a:srgbClr val="00FFFF"/>
                </a:solidFill>
                <a:sym typeface="Symbol" panose="05050102010706020507" pitchFamily="18" charset="2"/>
              </a:rPr>
              <a:t>0.47 m.</a:t>
            </a:r>
            <a:r>
              <a:rPr lang="zh-CN" altLang="en-US" b="0">
                <a:solidFill>
                  <a:schemeClr val="hlink"/>
                </a:solidFill>
                <a:ea typeface="华文中宋" panose="02010600040101010101" pitchFamily="2" charset="-122"/>
                <a:sym typeface="Symbol" panose="05050102010706020507" pitchFamily="18" charset="2"/>
              </a:rPr>
              <a:t>试估算</a:t>
            </a:r>
            <a:r>
              <a:rPr lang="zh-CN" altLang="en-US" b="0">
                <a:solidFill>
                  <a:schemeClr val="hlink"/>
                </a:solidFill>
                <a:ea typeface="华文中宋" panose="02010600040101010101" pitchFamily="2" charset="-122"/>
              </a:rPr>
              <a:t>太阳的表面温度和辐出度。</a:t>
            </a:r>
          </a:p>
        </p:txBody>
      </p:sp>
      <p:sp>
        <p:nvSpPr>
          <p:cNvPr id="22540" name="Rectangle 12">
            <a:extLst>
              <a:ext uri="{FF2B5EF4-FFF2-40B4-BE49-F238E27FC236}">
                <a16:creationId xmlns:a16="http://schemas.microsoft.com/office/drawing/2014/main" id="{A59491BB-70ED-4F68-B556-9E7406A05CE8}"/>
              </a:ext>
            </a:extLst>
          </p:cNvPr>
          <p:cNvSpPr>
            <a:spLocks noChangeArrowheads="1"/>
          </p:cNvSpPr>
          <p:nvPr/>
        </p:nvSpPr>
        <p:spPr bwMode="auto">
          <a:xfrm>
            <a:off x="296863" y="5429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b="0">
                <a:solidFill>
                  <a:srgbClr val="FFFF00"/>
                </a:solidFill>
                <a:ea typeface="华文中宋" panose="02010600040101010101" pitchFamily="2" charset="-122"/>
              </a:rPr>
              <a:t>例</a:t>
            </a:r>
          </a:p>
        </p:txBody>
      </p:sp>
      <p:sp>
        <p:nvSpPr>
          <p:cNvPr id="18445" name="Text Box 13">
            <a:extLst>
              <a:ext uri="{FF2B5EF4-FFF2-40B4-BE49-F238E27FC236}">
                <a16:creationId xmlns:a16="http://schemas.microsoft.com/office/drawing/2014/main" id="{F709021C-4A80-49A3-983F-6679FB1E2C16}"/>
              </a:ext>
            </a:extLst>
          </p:cNvPr>
          <p:cNvSpPr txBox="1">
            <a:spLocks noChangeArrowheads="1"/>
          </p:cNvSpPr>
          <p:nvPr/>
        </p:nvSpPr>
        <p:spPr bwMode="auto">
          <a:xfrm>
            <a:off x="571500" y="5565775"/>
            <a:ext cx="83962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5000"/>
              </a:lnSpc>
            </a:pPr>
            <a:r>
              <a:rPr lang="zh-CN" altLang="en-US">
                <a:solidFill>
                  <a:schemeClr val="hlink"/>
                </a:solidFill>
                <a:ea typeface="楷体_GB2312" pitchFamily="49" charset="-122"/>
              </a:rPr>
              <a:t>太阳不是黑体，所以按黑体计算出的</a:t>
            </a:r>
            <a:r>
              <a:rPr lang="zh-CN" altLang="en-US">
                <a:solidFill>
                  <a:schemeClr val="bg1"/>
                </a:solidFill>
              </a:rPr>
              <a:t> </a:t>
            </a:r>
            <a:r>
              <a:rPr lang="zh-CN" altLang="zh-CN" i="1">
                <a:solidFill>
                  <a:srgbClr val="00FFFF"/>
                </a:solidFill>
              </a:rPr>
              <a:t>T</a:t>
            </a:r>
            <a:r>
              <a:rPr lang="zh-CN" altLang="zh-CN" baseline="-20000">
                <a:solidFill>
                  <a:srgbClr val="00FFFF"/>
                </a:solidFill>
              </a:rPr>
              <a:t>s</a:t>
            </a:r>
            <a:r>
              <a:rPr lang="zh-CN" altLang="zh-CN">
                <a:solidFill>
                  <a:schemeClr val="bg1"/>
                </a:solidFill>
              </a:rPr>
              <a:t> </a:t>
            </a:r>
            <a:r>
              <a:rPr lang="zh-CN" altLang="en-US">
                <a:solidFill>
                  <a:schemeClr val="hlink"/>
                </a:solidFill>
                <a:ea typeface="楷体_GB2312" pitchFamily="49" charset="-122"/>
              </a:rPr>
              <a:t>低于太阳的实际温度；</a:t>
            </a:r>
            <a:r>
              <a:rPr lang="zh-CN" altLang="zh-CN" i="1">
                <a:solidFill>
                  <a:srgbClr val="00FFFF"/>
                </a:solidFill>
              </a:rPr>
              <a:t>M</a:t>
            </a:r>
            <a:r>
              <a:rPr lang="zh-CN" altLang="zh-CN" sz="1000" i="1">
                <a:solidFill>
                  <a:srgbClr val="00FFFF"/>
                </a:solidFill>
              </a:rPr>
              <a:t> </a:t>
            </a:r>
            <a:r>
              <a:rPr lang="zh-CN" altLang="zh-CN" i="1" baseline="-20000">
                <a:solidFill>
                  <a:srgbClr val="00FFFF"/>
                </a:solidFill>
              </a:rPr>
              <a:t>B</a:t>
            </a:r>
            <a:r>
              <a:rPr lang="zh-CN" altLang="zh-CN" sz="1000" i="1" baseline="-20000">
                <a:solidFill>
                  <a:srgbClr val="00FFFF"/>
                </a:solidFill>
              </a:rPr>
              <a:t> </a:t>
            </a:r>
            <a:r>
              <a:rPr lang="zh-CN" altLang="zh-CN">
                <a:solidFill>
                  <a:srgbClr val="00FFFF"/>
                </a:solidFill>
              </a:rPr>
              <a:t>(</a:t>
            </a:r>
            <a:r>
              <a:rPr lang="zh-CN" altLang="zh-CN" i="1">
                <a:solidFill>
                  <a:srgbClr val="00FFFF"/>
                </a:solidFill>
              </a:rPr>
              <a:t>T</a:t>
            </a:r>
            <a:r>
              <a:rPr lang="zh-CN" altLang="zh-CN">
                <a:solidFill>
                  <a:srgbClr val="00FFFF"/>
                </a:solidFill>
              </a:rPr>
              <a:t>)</a:t>
            </a:r>
            <a:r>
              <a:rPr lang="zh-CN" altLang="zh-CN" baseline="-20000">
                <a:solidFill>
                  <a:schemeClr val="bg1"/>
                </a:solidFill>
              </a:rPr>
              <a:t> </a:t>
            </a:r>
            <a:r>
              <a:rPr lang="zh-CN" altLang="en-US">
                <a:solidFill>
                  <a:schemeClr val="hlink"/>
                </a:solidFill>
                <a:ea typeface="楷体_GB2312" pitchFamily="49" charset="-122"/>
              </a:rPr>
              <a:t>高于实际辐出度。</a:t>
            </a:r>
          </a:p>
        </p:txBody>
      </p:sp>
      <p:sp>
        <p:nvSpPr>
          <p:cNvPr id="18446" name="Rectangle 14">
            <a:extLst>
              <a:ext uri="{FF2B5EF4-FFF2-40B4-BE49-F238E27FC236}">
                <a16:creationId xmlns:a16="http://schemas.microsoft.com/office/drawing/2014/main" id="{E1CA07FB-5736-442C-8316-D9DD843AB738}"/>
              </a:ext>
            </a:extLst>
          </p:cNvPr>
          <p:cNvSpPr>
            <a:spLocks noChangeArrowheads="1"/>
          </p:cNvSpPr>
          <p:nvPr/>
        </p:nvSpPr>
        <p:spPr bwMode="auto">
          <a:xfrm>
            <a:off x="684213" y="5002213"/>
            <a:ext cx="1255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b="0">
                <a:solidFill>
                  <a:srgbClr val="FFFF00"/>
                </a:solidFill>
                <a:latin typeface="华文中宋" panose="02010600040101010101" pitchFamily="2" charset="-122"/>
                <a:ea typeface="华文中宋" panose="02010600040101010101" pitchFamily="2" charset="-122"/>
              </a:rPr>
              <a:t>说明</a:t>
            </a:r>
          </a:p>
        </p:txBody>
      </p:sp>
      <p:sp>
        <p:nvSpPr>
          <p:cNvPr id="22543" name="Line 15">
            <a:extLst>
              <a:ext uri="{FF2B5EF4-FFF2-40B4-BE49-F238E27FC236}">
                <a16:creationId xmlns:a16="http://schemas.microsoft.com/office/drawing/2014/main" id="{255C7556-A84B-41AC-96ED-130B9E0BF3EC}"/>
              </a:ext>
            </a:extLst>
          </p:cNvPr>
          <p:cNvSpPr>
            <a:spLocks noChangeShapeType="1"/>
          </p:cNvSpPr>
          <p:nvPr/>
        </p:nvSpPr>
        <p:spPr bwMode="auto">
          <a:xfrm>
            <a:off x="5314950" y="2492375"/>
            <a:ext cx="3433763" cy="0"/>
          </a:xfrm>
          <a:prstGeom prst="line">
            <a:avLst/>
          </a:prstGeom>
          <a:noFill/>
          <a:ln w="1905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2544" name="Rectangle 16">
            <a:extLst>
              <a:ext uri="{FF2B5EF4-FFF2-40B4-BE49-F238E27FC236}">
                <a16:creationId xmlns:a16="http://schemas.microsoft.com/office/drawing/2014/main" id="{D34EB2D7-F609-4A0C-B2AE-8691069DABF7}"/>
              </a:ext>
            </a:extLst>
          </p:cNvPr>
          <p:cNvSpPr>
            <a:spLocks noChangeArrowheads="1"/>
          </p:cNvSpPr>
          <p:nvPr/>
        </p:nvSpPr>
        <p:spPr bwMode="auto">
          <a:xfrm>
            <a:off x="323850" y="25130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b="0">
                <a:solidFill>
                  <a:srgbClr val="FFFF00"/>
                </a:solidFill>
                <a:ea typeface="华文中宋" panose="02010600040101010101" pitchFamily="2" charset="-122"/>
              </a:rPr>
              <a:t>解</a:t>
            </a:r>
          </a:p>
        </p:txBody>
      </p:sp>
      <p:sp>
        <p:nvSpPr>
          <p:cNvPr id="18449" name="AutoShape 17">
            <a:extLst>
              <a:ext uri="{FF2B5EF4-FFF2-40B4-BE49-F238E27FC236}">
                <a16:creationId xmlns:a16="http://schemas.microsoft.com/office/drawing/2014/main" id="{CA8DD57C-1093-4B1B-AE1D-618C2E5F6BB5}"/>
              </a:ext>
            </a:extLst>
          </p:cNvPr>
          <p:cNvSpPr>
            <a:spLocks noChangeArrowheads="1"/>
          </p:cNvSpPr>
          <p:nvPr/>
        </p:nvSpPr>
        <p:spPr bwMode="auto">
          <a:xfrm>
            <a:off x="395288" y="4941888"/>
            <a:ext cx="360362" cy="576262"/>
          </a:xfrm>
          <a:prstGeom prst="star4">
            <a:avLst>
              <a:gd name="adj" fmla="val 18519"/>
            </a:avLst>
          </a:prstGeom>
          <a:gradFill rotWithShape="0">
            <a:gsLst>
              <a:gs pos="0">
                <a:srgbClr val="99FF99"/>
              </a:gs>
              <a:gs pos="100000">
                <a:srgbClr val="47764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46" name="灯片编号占位符 1">
            <a:extLst>
              <a:ext uri="{FF2B5EF4-FFF2-40B4-BE49-F238E27FC236}">
                <a16:creationId xmlns:a16="http://schemas.microsoft.com/office/drawing/2014/main" id="{4A974438-2B7A-456B-91B1-7CF228A19FD5}"/>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C356824-E4FA-4B24-976C-30F2DB9169FB}" type="slidenum">
              <a:rPr lang="en-US" altLang="zh-CN" b="0">
                <a:solidFill>
                  <a:srgbClr val="FF00FF"/>
                </a:solidFill>
              </a:rPr>
              <a:pPr eaLnBrk="1" hangingPunct="1"/>
              <a:t>23</a:t>
            </a:fld>
            <a:r>
              <a:rPr lang="en-US" altLang="zh-CN" b="0">
                <a:solidFill>
                  <a:srgbClr val="FF00FF"/>
                </a:solidFill>
              </a:rPr>
              <a:t>/23</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wipe(left)">
                                      <p:cBhvr>
                                        <p:cTn id="7" dur="500"/>
                                        <p:tgtEl>
                                          <p:spTgt spid="1843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8440"/>
                                        </p:tgtEl>
                                        <p:attrNameLst>
                                          <p:attrName>style.visibility</p:attrName>
                                        </p:attrNameLst>
                                      </p:cBhvr>
                                      <p:to>
                                        <p:strVal val="visible"/>
                                      </p:to>
                                    </p:set>
                                    <p:animEffect transition="in" filter="wipe(left)">
                                      <p:cBhvr>
                                        <p:cTn id="11" dur="500"/>
                                        <p:tgtEl>
                                          <p:spTgt spid="1844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8442"/>
                                        </p:tgtEl>
                                        <p:attrNameLst>
                                          <p:attrName>style.visibility</p:attrName>
                                        </p:attrNameLst>
                                      </p:cBhvr>
                                      <p:to>
                                        <p:strVal val="visible"/>
                                      </p:to>
                                    </p:set>
                                    <p:animEffect transition="in" filter="wipe(down)">
                                      <p:cBhvr>
                                        <p:cTn id="16" dur="500"/>
                                        <p:tgtEl>
                                          <p:spTgt spid="18442"/>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18441"/>
                                        </p:tgtEl>
                                        <p:attrNameLst>
                                          <p:attrName>style.visibility</p:attrName>
                                        </p:attrNameLst>
                                      </p:cBhvr>
                                      <p:to>
                                        <p:strVal val="visible"/>
                                      </p:to>
                                    </p:set>
                                    <p:animEffect transition="in" filter="wipe(left)">
                                      <p:cBhvr>
                                        <p:cTn id="20" dur="500"/>
                                        <p:tgtEl>
                                          <p:spTgt spid="1844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8449"/>
                                        </p:tgtEl>
                                        <p:attrNameLst>
                                          <p:attrName>style.visibility</p:attrName>
                                        </p:attrNameLst>
                                      </p:cBhvr>
                                      <p:to>
                                        <p:strVal val="visible"/>
                                      </p:to>
                                    </p:set>
                                    <p:animEffect transition="in" filter="dissolve">
                                      <p:cBhvr>
                                        <p:cTn id="25" dur="500"/>
                                        <p:tgtEl>
                                          <p:spTgt spid="18449"/>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18446"/>
                                        </p:tgtEl>
                                        <p:attrNameLst>
                                          <p:attrName>style.visibility</p:attrName>
                                        </p:attrNameLst>
                                      </p:cBhvr>
                                      <p:to>
                                        <p:strVal val="visible"/>
                                      </p:to>
                                    </p:set>
                                    <p:animEffect transition="in" filter="dissolve">
                                      <p:cBhvr>
                                        <p:cTn id="29" dur="500"/>
                                        <p:tgtEl>
                                          <p:spTgt spid="18446"/>
                                        </p:tgtEl>
                                      </p:cBhvr>
                                    </p:animEffect>
                                  </p:childTnLst>
                                </p:cTn>
                              </p:par>
                            </p:childTnLst>
                          </p:cTn>
                        </p:par>
                        <p:par>
                          <p:cTn id="30" fill="hold" nodeType="afterGroup">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8445"/>
                                        </p:tgtEl>
                                        <p:attrNameLst>
                                          <p:attrName>style.visibility</p:attrName>
                                        </p:attrNameLst>
                                      </p:cBhvr>
                                      <p:to>
                                        <p:strVal val="visible"/>
                                      </p:to>
                                    </p:set>
                                    <p:animEffect transition="in" filter="wipe(left)">
                                      <p:cBhvr>
                                        <p:cTn id="33" dur="500"/>
                                        <p:tgtEl>
                                          <p:spTgt spid="18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42" grpId="0" autoUpdateAnimBg="0"/>
      <p:bldP spid="18445" grpId="0" autoUpdateAnimBg="0"/>
      <p:bldP spid="18446" grpId="0" autoUpdateAnimBg="0"/>
      <p:bldP spid="18449"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1DF94917-5329-438F-B09F-C0B60CE2F5B0}"/>
              </a:ext>
            </a:extLst>
          </p:cNvPr>
          <p:cNvSpPr txBox="1">
            <a:spLocks noChangeArrowheads="1"/>
          </p:cNvSpPr>
          <p:nvPr/>
        </p:nvSpPr>
        <p:spPr bwMode="auto">
          <a:xfrm>
            <a:off x="357188" y="428625"/>
            <a:ext cx="56721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b="0">
                <a:solidFill>
                  <a:srgbClr val="FFFF00"/>
                </a:solidFill>
                <a:latin typeface="华文中宋" panose="02010600040101010101" pitchFamily="2" charset="-122"/>
                <a:ea typeface="华文中宋" panose="02010600040101010101" pitchFamily="2" charset="-122"/>
              </a:rPr>
              <a:t>三</a:t>
            </a:r>
            <a:r>
              <a:rPr lang="zh-CN" altLang="zh-CN" sz="2800" b="0">
                <a:solidFill>
                  <a:srgbClr val="FFFF00"/>
                </a:solidFill>
                <a:latin typeface="华文中宋" panose="02010600040101010101" pitchFamily="2" charset="-122"/>
                <a:ea typeface="华文中宋" panose="02010600040101010101" pitchFamily="2" charset="-122"/>
              </a:rPr>
              <a:t>. </a:t>
            </a:r>
            <a:r>
              <a:rPr lang="zh-CN" altLang="en-US" sz="2800" b="0">
                <a:solidFill>
                  <a:srgbClr val="FFFF00"/>
                </a:solidFill>
                <a:latin typeface="华文中宋" panose="02010600040101010101" pitchFamily="2" charset="-122"/>
                <a:ea typeface="华文中宋" panose="02010600040101010101" pitchFamily="2" charset="-122"/>
              </a:rPr>
              <a:t>经典物理的解释</a:t>
            </a:r>
          </a:p>
        </p:txBody>
      </p:sp>
      <p:graphicFrame>
        <p:nvGraphicFramePr>
          <p:cNvPr id="23555" name="Rectangle 3">
            <a:extLst>
              <a:ext uri="{FF2B5EF4-FFF2-40B4-BE49-F238E27FC236}">
                <a16:creationId xmlns:a16="http://schemas.microsoft.com/office/drawing/2014/main" id="{370EB68B-4F51-47A3-B947-957C7DEC199B}"/>
              </a:ext>
            </a:extLst>
          </p:cNvPr>
          <p:cNvGraphicFramePr>
            <a:graphicFrameLocks noChangeAspect="1"/>
          </p:cNvGraphicFramePr>
          <p:nvPr/>
        </p:nvGraphicFramePr>
        <p:xfrm>
          <a:off x="492125" y="1341438"/>
          <a:ext cx="6959600" cy="4208462"/>
        </p:xfrm>
        <a:graphic>
          <a:graphicData uri="http://schemas.openxmlformats.org/presentationml/2006/ole">
            <mc:AlternateContent xmlns:mc="http://schemas.openxmlformats.org/markup-compatibility/2006">
              <mc:Choice xmlns:v="urn:schemas-microsoft-com:vml" Requires="v">
                <p:oleObj spid="_x0000_s461866" r:id="rId3" imgW="0" imgH="0" progId="Adobe.Illustrator.8">
                  <p:embed/>
                </p:oleObj>
              </mc:Choice>
              <mc:Fallback>
                <p:oleObj r:id="rId3" imgW="0" imgH="0" progId="Adobe.Illustrator.8">
                  <p:embed/>
                  <p:pic>
                    <p:nvPicPr>
                      <p:cNvPr id="23555" name="Rectangle 3">
                        <a:extLst>
                          <a:ext uri="{FF2B5EF4-FFF2-40B4-BE49-F238E27FC236}">
                            <a16:creationId xmlns:a16="http://schemas.microsoft.com/office/drawing/2014/main" id="{370EB68B-4F51-47A3-B947-957C7DEC199B}"/>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92125" y="1341438"/>
                        <a:ext cx="6959600" cy="420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6" name="Rectangle 4">
            <a:extLst>
              <a:ext uri="{FF2B5EF4-FFF2-40B4-BE49-F238E27FC236}">
                <a16:creationId xmlns:a16="http://schemas.microsoft.com/office/drawing/2014/main" id="{0CA393BA-54D6-45B2-8E23-FE6CDE491A60}"/>
              </a:ext>
            </a:extLst>
          </p:cNvPr>
          <p:cNvGraphicFramePr>
            <a:graphicFrameLocks noChangeAspect="1"/>
          </p:cNvGraphicFramePr>
          <p:nvPr/>
        </p:nvGraphicFramePr>
        <p:xfrm>
          <a:off x="492125" y="1341438"/>
          <a:ext cx="6959600" cy="4208462"/>
        </p:xfrm>
        <a:graphic>
          <a:graphicData uri="http://schemas.openxmlformats.org/presentationml/2006/ole">
            <mc:AlternateContent xmlns:mc="http://schemas.openxmlformats.org/markup-compatibility/2006">
              <mc:Choice xmlns:v="urn:schemas-microsoft-com:vml" Requires="v">
                <p:oleObj spid="_x0000_s461867" r:id="rId4" imgW="0" imgH="0" progId="Adobe.Illustrator.8">
                  <p:embed/>
                </p:oleObj>
              </mc:Choice>
              <mc:Fallback>
                <p:oleObj r:id="rId4" imgW="0" imgH="0" progId="Adobe.Illustrator.8">
                  <p:embed/>
                  <p:pic>
                    <p:nvPicPr>
                      <p:cNvPr id="23556" name="Rectangle 4">
                        <a:extLst>
                          <a:ext uri="{FF2B5EF4-FFF2-40B4-BE49-F238E27FC236}">
                            <a16:creationId xmlns:a16="http://schemas.microsoft.com/office/drawing/2014/main" id="{0CA393BA-54D6-45B2-8E23-FE6CDE491A60}"/>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92125" y="1341438"/>
                        <a:ext cx="6959600" cy="420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7" name="Line 5">
            <a:extLst>
              <a:ext uri="{FF2B5EF4-FFF2-40B4-BE49-F238E27FC236}">
                <a16:creationId xmlns:a16="http://schemas.microsoft.com/office/drawing/2014/main" id="{50345BF4-9B7D-43B3-9D54-2DB54470AF2D}"/>
              </a:ext>
            </a:extLst>
          </p:cNvPr>
          <p:cNvSpPr>
            <a:spLocks noChangeShapeType="1"/>
          </p:cNvSpPr>
          <p:nvPr/>
        </p:nvSpPr>
        <p:spPr bwMode="auto">
          <a:xfrm flipV="1">
            <a:off x="571500" y="1481138"/>
            <a:ext cx="0" cy="3976687"/>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558" name="Line 6">
            <a:extLst>
              <a:ext uri="{FF2B5EF4-FFF2-40B4-BE49-F238E27FC236}">
                <a16:creationId xmlns:a16="http://schemas.microsoft.com/office/drawing/2014/main" id="{A4081225-A45D-4F40-A677-D78B5C6844F6}"/>
              </a:ext>
            </a:extLst>
          </p:cNvPr>
          <p:cNvSpPr>
            <a:spLocks noChangeShapeType="1"/>
          </p:cNvSpPr>
          <p:nvPr/>
        </p:nvSpPr>
        <p:spPr bwMode="auto">
          <a:xfrm>
            <a:off x="582613" y="5449888"/>
            <a:ext cx="6489700" cy="1587"/>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559" name="Text Box 7">
            <a:extLst>
              <a:ext uri="{FF2B5EF4-FFF2-40B4-BE49-F238E27FC236}">
                <a16:creationId xmlns:a16="http://schemas.microsoft.com/office/drawing/2014/main" id="{870BD0E7-93B3-4D7C-8714-587F522A6989}"/>
              </a:ext>
            </a:extLst>
          </p:cNvPr>
          <p:cNvSpPr txBox="1">
            <a:spLocks noChangeArrowheads="1"/>
          </p:cNvSpPr>
          <p:nvPr/>
        </p:nvSpPr>
        <p:spPr bwMode="auto">
          <a:xfrm>
            <a:off x="615950" y="1408113"/>
            <a:ext cx="955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b="0" i="1">
                <a:solidFill>
                  <a:schemeClr val="hlink"/>
                </a:solidFill>
              </a:rPr>
              <a:t>M</a:t>
            </a:r>
            <a:r>
              <a:rPr lang="zh-CN" altLang="en-US" b="0" i="1" baseline="-20000">
                <a:solidFill>
                  <a:schemeClr val="hlink"/>
                </a:solidFill>
              </a:rPr>
              <a:t>B</a:t>
            </a:r>
            <a:r>
              <a:rPr lang="zh-CN" altLang="en-US" b="0" i="1" baseline="-20000">
                <a:solidFill>
                  <a:schemeClr val="hlink"/>
                </a:solidFill>
                <a:sym typeface="Symbol" panose="05050102010706020507" pitchFamily="18" charset="2"/>
              </a:rPr>
              <a:t></a:t>
            </a:r>
            <a:endParaRPr lang="en-US" altLang="zh-CN" b="0" i="1" baseline="-20000">
              <a:solidFill>
                <a:schemeClr val="hlink"/>
              </a:solidFill>
              <a:sym typeface="Symbol" panose="05050102010706020507" pitchFamily="18" charset="2"/>
            </a:endParaRPr>
          </a:p>
        </p:txBody>
      </p:sp>
      <p:sp>
        <p:nvSpPr>
          <p:cNvPr id="23560" name="Rectangle 8">
            <a:extLst>
              <a:ext uri="{FF2B5EF4-FFF2-40B4-BE49-F238E27FC236}">
                <a16:creationId xmlns:a16="http://schemas.microsoft.com/office/drawing/2014/main" id="{CA353945-EBA3-412F-B89C-CD27F94BE227}"/>
              </a:ext>
            </a:extLst>
          </p:cNvPr>
          <p:cNvSpPr>
            <a:spLocks noChangeArrowheads="1"/>
          </p:cNvSpPr>
          <p:nvPr/>
        </p:nvSpPr>
        <p:spPr bwMode="auto">
          <a:xfrm>
            <a:off x="6711950" y="5043488"/>
            <a:ext cx="360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b="0" i="1">
                <a:solidFill>
                  <a:schemeClr val="hlink"/>
                </a:solidFill>
                <a:sym typeface="Symbol" panose="05050102010706020507" pitchFamily="18" charset="2"/>
              </a:rPr>
              <a:t></a:t>
            </a:r>
          </a:p>
        </p:txBody>
      </p:sp>
      <p:sp>
        <p:nvSpPr>
          <p:cNvPr id="19465" name="Rectangle 9">
            <a:extLst>
              <a:ext uri="{FF2B5EF4-FFF2-40B4-BE49-F238E27FC236}">
                <a16:creationId xmlns:a16="http://schemas.microsoft.com/office/drawing/2014/main" id="{8F8555D6-B123-44F7-9514-6F33FB8D741E}"/>
              </a:ext>
            </a:extLst>
          </p:cNvPr>
          <p:cNvSpPr>
            <a:spLocks noChangeArrowheads="1"/>
          </p:cNvSpPr>
          <p:nvPr/>
        </p:nvSpPr>
        <p:spPr bwMode="auto">
          <a:xfrm>
            <a:off x="1660525" y="1143000"/>
            <a:ext cx="259238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5000"/>
              </a:lnSpc>
            </a:pPr>
            <a:r>
              <a:rPr lang="zh-CN" altLang="en-US" sz="2000">
                <a:solidFill>
                  <a:srgbClr val="00FFFF"/>
                </a:solidFill>
                <a:latin typeface="华文中宋" panose="02010600040101010101" pitchFamily="2" charset="-122"/>
                <a:ea typeface="华文中宋" panose="02010600040101010101" pitchFamily="2" charset="-122"/>
              </a:rPr>
              <a:t>瑞利</a:t>
            </a:r>
            <a:r>
              <a:rPr lang="zh-CN" altLang="zh-CN" sz="2000">
                <a:solidFill>
                  <a:srgbClr val="00FFFF"/>
                </a:solidFill>
                <a:latin typeface="华文中宋" panose="02010600040101010101" pitchFamily="2" charset="-122"/>
                <a:ea typeface="华文中宋" panose="02010600040101010101" pitchFamily="2" charset="-122"/>
              </a:rPr>
              <a:t>-</a:t>
            </a:r>
            <a:r>
              <a:rPr lang="zh-CN" altLang="en-US" sz="2000">
                <a:solidFill>
                  <a:srgbClr val="00FFFF"/>
                </a:solidFill>
                <a:latin typeface="华文中宋" panose="02010600040101010101" pitchFamily="2" charset="-122"/>
                <a:ea typeface="华文中宋" panose="02010600040101010101" pitchFamily="2" charset="-122"/>
              </a:rPr>
              <a:t>金斯公式</a:t>
            </a:r>
          </a:p>
          <a:p>
            <a:pPr>
              <a:lnSpc>
                <a:spcPct val="125000"/>
              </a:lnSpc>
            </a:pPr>
            <a:r>
              <a:rPr lang="zh-CN" altLang="zh-CN" sz="2000">
                <a:solidFill>
                  <a:srgbClr val="00FFFF"/>
                </a:solidFill>
              </a:rPr>
              <a:t>     (1900</a:t>
            </a:r>
            <a:r>
              <a:rPr lang="zh-CN" altLang="en-US" sz="2000">
                <a:solidFill>
                  <a:srgbClr val="00FFFF"/>
                </a:solidFill>
                <a:ea typeface="华文中宋" panose="02010600040101010101" pitchFamily="2" charset="-122"/>
              </a:rPr>
              <a:t>年</a:t>
            </a:r>
            <a:r>
              <a:rPr lang="zh-CN" altLang="zh-CN" sz="2000">
                <a:solidFill>
                  <a:srgbClr val="00FFFF"/>
                </a:solidFill>
              </a:rPr>
              <a:t>)</a:t>
            </a:r>
          </a:p>
        </p:txBody>
      </p:sp>
      <p:sp>
        <p:nvSpPr>
          <p:cNvPr id="19466" name="Text Box 10">
            <a:extLst>
              <a:ext uri="{FF2B5EF4-FFF2-40B4-BE49-F238E27FC236}">
                <a16:creationId xmlns:a16="http://schemas.microsoft.com/office/drawing/2014/main" id="{4A1A4D52-90B7-42B4-A240-F2683D116A7D}"/>
              </a:ext>
            </a:extLst>
          </p:cNvPr>
          <p:cNvSpPr txBox="1">
            <a:spLocks noChangeArrowheads="1"/>
          </p:cNvSpPr>
          <p:nvPr/>
        </p:nvSpPr>
        <p:spPr bwMode="auto">
          <a:xfrm>
            <a:off x="3038475" y="4357688"/>
            <a:ext cx="126841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lnSpc>
                <a:spcPct val="125000"/>
              </a:lnSpc>
            </a:pPr>
            <a:r>
              <a:rPr lang="zh-CN" altLang="en-US" sz="2000">
                <a:solidFill>
                  <a:srgbClr val="66FF33"/>
                </a:solidFill>
              </a:rPr>
              <a:t>维恩公式</a:t>
            </a:r>
          </a:p>
          <a:p>
            <a:pPr algn="ctr">
              <a:lnSpc>
                <a:spcPct val="125000"/>
              </a:lnSpc>
            </a:pPr>
            <a:r>
              <a:rPr lang="zh-CN" altLang="zh-CN" sz="2000">
                <a:solidFill>
                  <a:srgbClr val="00FF00"/>
                </a:solidFill>
              </a:rPr>
              <a:t>(1896</a:t>
            </a:r>
            <a:r>
              <a:rPr lang="zh-CN" altLang="en-US" sz="2000">
                <a:solidFill>
                  <a:srgbClr val="00FF00"/>
                </a:solidFill>
              </a:rPr>
              <a:t>年</a:t>
            </a:r>
            <a:r>
              <a:rPr lang="zh-CN" altLang="zh-CN" sz="2000">
                <a:solidFill>
                  <a:srgbClr val="00FF00"/>
                </a:solidFill>
              </a:rPr>
              <a:t>)</a:t>
            </a:r>
          </a:p>
        </p:txBody>
      </p:sp>
      <p:sp>
        <p:nvSpPr>
          <p:cNvPr id="23563" name="Rectangle 11">
            <a:extLst>
              <a:ext uri="{FF2B5EF4-FFF2-40B4-BE49-F238E27FC236}">
                <a16:creationId xmlns:a16="http://schemas.microsoft.com/office/drawing/2014/main" id="{F21EC407-4A21-46D0-8799-118DC430AF1A}"/>
              </a:ext>
            </a:extLst>
          </p:cNvPr>
          <p:cNvSpPr>
            <a:spLocks noChangeArrowheads="1"/>
          </p:cNvSpPr>
          <p:nvPr/>
        </p:nvSpPr>
        <p:spPr bwMode="auto">
          <a:xfrm>
            <a:off x="6746875" y="16462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b="0">
                <a:solidFill>
                  <a:schemeClr val="accent1"/>
                </a:solidFill>
              </a:rPr>
              <a:t>  </a:t>
            </a:r>
          </a:p>
        </p:txBody>
      </p:sp>
      <p:sp>
        <p:nvSpPr>
          <p:cNvPr id="23564" name="未知">
            <a:extLst>
              <a:ext uri="{FF2B5EF4-FFF2-40B4-BE49-F238E27FC236}">
                <a16:creationId xmlns:a16="http://schemas.microsoft.com/office/drawing/2014/main" id="{F095EAE2-66EC-4696-A83B-3D55F4319A4A}"/>
              </a:ext>
            </a:extLst>
          </p:cNvPr>
          <p:cNvSpPr>
            <a:spLocks/>
          </p:cNvSpPr>
          <p:nvPr/>
        </p:nvSpPr>
        <p:spPr bwMode="auto">
          <a:xfrm>
            <a:off x="779463" y="2405063"/>
            <a:ext cx="5635625" cy="2743200"/>
          </a:xfrm>
          <a:custGeom>
            <a:avLst/>
            <a:gdLst>
              <a:gd name="T0" fmla="*/ 0 w 6136"/>
              <a:gd name="T1" fmla="*/ 2147483646 h 2833"/>
              <a:gd name="T2" fmla="*/ 2147483646 w 6136"/>
              <a:gd name="T3" fmla="*/ 2147483646 h 2833"/>
              <a:gd name="T4" fmla="*/ 2147483646 w 6136"/>
              <a:gd name="T5" fmla="*/ 2147483646 h 2833"/>
              <a:gd name="T6" fmla="*/ 0 60000 65536"/>
              <a:gd name="T7" fmla="*/ 0 60000 65536"/>
              <a:gd name="T8" fmla="*/ 0 60000 65536"/>
              <a:gd name="T9" fmla="*/ 0 w 6136"/>
              <a:gd name="T10" fmla="*/ 0 h 2833"/>
              <a:gd name="T11" fmla="*/ 6136 w 6136"/>
              <a:gd name="T12" fmla="*/ 2833 h 2833"/>
            </a:gdLst>
            <a:ahLst/>
            <a:cxnLst>
              <a:cxn ang="T6">
                <a:pos x="T0" y="T1"/>
              </a:cxn>
              <a:cxn ang="T7">
                <a:pos x="T2" y="T3"/>
              </a:cxn>
              <a:cxn ang="T8">
                <a:pos x="T4" y="T5"/>
              </a:cxn>
            </a:cxnLst>
            <a:rect l="T9" t="T10" r="T11" b="T12"/>
            <a:pathLst>
              <a:path w="6136" h="2833">
                <a:moveTo>
                  <a:pt x="0" y="2833"/>
                </a:moveTo>
                <a:cubicBezTo>
                  <a:pt x="787" y="2586"/>
                  <a:pt x="776" y="35"/>
                  <a:pt x="1704" y="35"/>
                </a:cubicBezTo>
                <a:cubicBezTo>
                  <a:pt x="2656" y="0"/>
                  <a:pt x="2410" y="2139"/>
                  <a:pt x="6136" y="2515"/>
                </a:cubicBezTo>
              </a:path>
            </a:pathLst>
          </a:custGeom>
          <a:noFill/>
          <a:ln w="28575">
            <a:solidFill>
              <a:srgbClr val="FF99CC"/>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69" name="未知">
            <a:extLst>
              <a:ext uri="{FF2B5EF4-FFF2-40B4-BE49-F238E27FC236}">
                <a16:creationId xmlns:a16="http://schemas.microsoft.com/office/drawing/2014/main" id="{8AA2490E-0782-4BBD-8134-040473943D92}"/>
              </a:ext>
            </a:extLst>
          </p:cNvPr>
          <p:cNvSpPr>
            <a:spLocks/>
          </p:cNvSpPr>
          <p:nvPr/>
        </p:nvSpPr>
        <p:spPr bwMode="auto">
          <a:xfrm>
            <a:off x="3357563" y="1643063"/>
            <a:ext cx="3071812" cy="3171825"/>
          </a:xfrm>
          <a:custGeom>
            <a:avLst/>
            <a:gdLst>
              <a:gd name="T0" fmla="*/ 0 w 1878"/>
              <a:gd name="T1" fmla="*/ 0 h 1998"/>
              <a:gd name="T2" fmla="*/ 2147483646 w 1878"/>
              <a:gd name="T3" fmla="*/ 2147483646 h 1998"/>
              <a:gd name="T4" fmla="*/ 0 60000 65536"/>
              <a:gd name="T5" fmla="*/ 0 60000 65536"/>
              <a:gd name="T6" fmla="*/ 0 w 1878"/>
              <a:gd name="T7" fmla="*/ 0 h 1998"/>
              <a:gd name="T8" fmla="*/ 1878 w 1878"/>
              <a:gd name="T9" fmla="*/ 1998 h 1998"/>
            </a:gdLst>
            <a:ahLst/>
            <a:cxnLst>
              <a:cxn ang="T4">
                <a:pos x="T0" y="T1"/>
              </a:cxn>
              <a:cxn ang="T5">
                <a:pos x="T2" y="T3"/>
              </a:cxn>
            </a:cxnLst>
            <a:rect l="T6" t="T7" r="T8" b="T9"/>
            <a:pathLst>
              <a:path w="1878" h="1998">
                <a:moveTo>
                  <a:pt x="0" y="0"/>
                </a:moveTo>
                <a:cubicBezTo>
                  <a:pt x="299" y="1627"/>
                  <a:pt x="1160" y="1890"/>
                  <a:pt x="1878" y="1998"/>
                </a:cubicBezTo>
              </a:path>
            </a:pathLst>
          </a:cu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6" name="Text Box 14">
            <a:extLst>
              <a:ext uri="{FF2B5EF4-FFF2-40B4-BE49-F238E27FC236}">
                <a16:creationId xmlns:a16="http://schemas.microsoft.com/office/drawing/2014/main" id="{77AD42B6-63D9-4525-AC73-6ABF4306CAFB}"/>
              </a:ext>
            </a:extLst>
          </p:cNvPr>
          <p:cNvSpPr txBox="1">
            <a:spLocks noChangeArrowheads="1"/>
          </p:cNvSpPr>
          <p:nvPr/>
        </p:nvSpPr>
        <p:spPr bwMode="auto">
          <a:xfrm>
            <a:off x="6419850" y="4643438"/>
            <a:ext cx="1366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FF99CC"/>
                </a:solidFill>
                <a:ea typeface="楷体_GB2312" pitchFamily="49" charset="-122"/>
              </a:rPr>
              <a:t>实验曲线</a:t>
            </a:r>
          </a:p>
        </p:txBody>
      </p:sp>
      <p:sp>
        <p:nvSpPr>
          <p:cNvPr id="19471" name="未知">
            <a:extLst>
              <a:ext uri="{FF2B5EF4-FFF2-40B4-BE49-F238E27FC236}">
                <a16:creationId xmlns:a16="http://schemas.microsoft.com/office/drawing/2014/main" id="{CB0523B5-8B44-4536-8946-DEFBDF294247}"/>
              </a:ext>
            </a:extLst>
          </p:cNvPr>
          <p:cNvSpPr>
            <a:spLocks/>
          </p:cNvSpPr>
          <p:nvPr/>
        </p:nvSpPr>
        <p:spPr bwMode="auto">
          <a:xfrm>
            <a:off x="779463" y="2405063"/>
            <a:ext cx="5607050" cy="2752725"/>
          </a:xfrm>
          <a:custGeom>
            <a:avLst/>
            <a:gdLst>
              <a:gd name="T0" fmla="*/ 0 w 3532"/>
              <a:gd name="T1" fmla="*/ 2147483646 h 1734"/>
              <a:gd name="T2" fmla="*/ 2147483646 w 3532"/>
              <a:gd name="T3" fmla="*/ 2147483646 h 1734"/>
              <a:gd name="T4" fmla="*/ 2147483646 w 3532"/>
              <a:gd name="T5" fmla="*/ 2147483646 h 1734"/>
              <a:gd name="T6" fmla="*/ 0 60000 65536"/>
              <a:gd name="T7" fmla="*/ 0 60000 65536"/>
              <a:gd name="T8" fmla="*/ 0 60000 65536"/>
              <a:gd name="T9" fmla="*/ 0 w 3532"/>
              <a:gd name="T10" fmla="*/ 0 h 1734"/>
              <a:gd name="T11" fmla="*/ 3532 w 3532"/>
              <a:gd name="T12" fmla="*/ 1734 h 1734"/>
            </a:gdLst>
            <a:ahLst/>
            <a:cxnLst>
              <a:cxn ang="T6">
                <a:pos x="T0" y="T1"/>
              </a:cxn>
              <a:cxn ang="T7">
                <a:pos x="T2" y="T3"/>
              </a:cxn>
              <a:cxn ang="T8">
                <a:pos x="T4" y="T5"/>
              </a:cxn>
            </a:cxnLst>
            <a:rect l="T9" t="T10" r="T11" b="T12"/>
            <a:pathLst>
              <a:path w="3532" h="1734">
                <a:moveTo>
                  <a:pt x="0" y="1728"/>
                </a:moveTo>
                <a:cubicBezTo>
                  <a:pt x="455" y="1577"/>
                  <a:pt x="449" y="21"/>
                  <a:pt x="986" y="21"/>
                </a:cubicBezTo>
                <a:cubicBezTo>
                  <a:pt x="1537" y="0"/>
                  <a:pt x="1376" y="1505"/>
                  <a:pt x="3532" y="1734"/>
                </a:cubicBezTo>
              </a:path>
            </a:pathLst>
          </a:custGeom>
          <a:noFill/>
          <a:ln w="28575">
            <a:solidFill>
              <a:srgbClr val="00FF00">
                <a:alpha val="74901"/>
              </a:srgbClr>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72" name="Text Box 16">
            <a:extLst>
              <a:ext uri="{FF2B5EF4-FFF2-40B4-BE49-F238E27FC236}">
                <a16:creationId xmlns:a16="http://schemas.microsoft.com/office/drawing/2014/main" id="{7D8D56A9-30C8-42B9-A1EB-4456AA717FB6}"/>
              </a:ext>
            </a:extLst>
          </p:cNvPr>
          <p:cNvSpPr txBox="1">
            <a:spLocks noChangeArrowheads="1"/>
          </p:cNvSpPr>
          <p:nvPr/>
        </p:nvSpPr>
        <p:spPr bwMode="auto">
          <a:xfrm>
            <a:off x="3857625" y="454025"/>
            <a:ext cx="5072063"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5000"/>
              </a:lnSpc>
            </a:pPr>
            <a:r>
              <a:rPr lang="zh-CN" altLang="zh-CN" b="0">
                <a:solidFill>
                  <a:srgbClr val="66FF33"/>
                </a:solidFill>
              </a:rPr>
              <a:t>1896</a:t>
            </a:r>
            <a:r>
              <a:rPr lang="zh-CN" altLang="en-US" b="0">
                <a:solidFill>
                  <a:srgbClr val="66FF33"/>
                </a:solidFill>
                <a:ea typeface="华文中宋" panose="02010600040101010101" pitchFamily="2" charset="-122"/>
              </a:rPr>
              <a:t>年</a:t>
            </a:r>
            <a:r>
              <a:rPr lang="zh-CN" altLang="en-US" b="0">
                <a:solidFill>
                  <a:srgbClr val="66FF33"/>
                </a:solidFill>
              </a:rPr>
              <a:t>，</a:t>
            </a:r>
            <a:r>
              <a:rPr lang="zh-CN" altLang="en-US" b="0">
                <a:solidFill>
                  <a:srgbClr val="66FF33"/>
                </a:solidFill>
                <a:ea typeface="华文中宋" panose="02010600040101010101" pitchFamily="2" charset="-122"/>
              </a:rPr>
              <a:t>维恩公式</a:t>
            </a:r>
            <a:r>
              <a:rPr lang="en-US" altLang="zh-CN" b="0">
                <a:solidFill>
                  <a:srgbClr val="66FF33"/>
                </a:solidFill>
                <a:ea typeface="华文中宋" panose="02010600040101010101" pitchFamily="2" charset="-122"/>
              </a:rPr>
              <a:t> </a:t>
            </a:r>
          </a:p>
          <a:p>
            <a:pPr>
              <a:lnSpc>
                <a:spcPct val="125000"/>
              </a:lnSpc>
            </a:pPr>
            <a:r>
              <a:rPr lang="en-US" altLang="zh-CN" sz="2000" b="0">
                <a:solidFill>
                  <a:schemeClr val="bg1"/>
                </a:solidFill>
                <a:ea typeface="华文中宋" panose="02010600040101010101" pitchFamily="2" charset="-122"/>
              </a:rPr>
              <a:t>(</a:t>
            </a:r>
            <a:r>
              <a:rPr lang="zh-CN" altLang="en-US" sz="2000" b="0">
                <a:solidFill>
                  <a:schemeClr val="bg1"/>
                </a:solidFill>
                <a:ea typeface="华文中宋" panose="02010600040101010101" pitchFamily="2" charset="-122"/>
              </a:rPr>
              <a:t>辐射按波长分布类似于麦克斯韦速率分布</a:t>
            </a:r>
            <a:r>
              <a:rPr lang="en-US" altLang="zh-CN" sz="2000" b="0">
                <a:solidFill>
                  <a:schemeClr val="bg1"/>
                </a:solidFill>
                <a:ea typeface="华文中宋" panose="02010600040101010101" pitchFamily="2" charset="-122"/>
              </a:rPr>
              <a:t>)</a:t>
            </a:r>
            <a:endParaRPr lang="zh-CN" altLang="zh-CN" sz="2000" b="0">
              <a:solidFill>
                <a:schemeClr val="bg1"/>
              </a:solidFill>
              <a:ea typeface="华文中宋" panose="02010600040101010101" pitchFamily="2" charset="-122"/>
            </a:endParaRPr>
          </a:p>
        </p:txBody>
      </p:sp>
      <p:graphicFrame>
        <p:nvGraphicFramePr>
          <p:cNvPr id="19473" name="Object 17">
            <a:extLst>
              <a:ext uri="{FF2B5EF4-FFF2-40B4-BE49-F238E27FC236}">
                <a16:creationId xmlns:a16="http://schemas.microsoft.com/office/drawing/2014/main" id="{FEBD4987-D793-47E6-B10A-4508FDDFE46C}"/>
              </a:ext>
            </a:extLst>
          </p:cNvPr>
          <p:cNvGraphicFramePr>
            <a:graphicFrameLocks noChangeAspect="1"/>
          </p:cNvGraphicFramePr>
          <p:nvPr/>
        </p:nvGraphicFramePr>
        <p:xfrm>
          <a:off x="4857750" y="1338263"/>
          <a:ext cx="2740025" cy="992187"/>
        </p:xfrm>
        <a:graphic>
          <a:graphicData uri="http://schemas.openxmlformats.org/presentationml/2006/ole">
            <mc:AlternateContent xmlns:mc="http://schemas.openxmlformats.org/markup-compatibility/2006">
              <mc:Choice xmlns:v="urn:schemas-microsoft-com:vml" Requires="v">
                <p:oleObj spid="_x0000_s461868" r:id="rId5" imgW="1009510" imgH="390661" progId="Equation.DSMT4">
                  <p:embed/>
                </p:oleObj>
              </mc:Choice>
              <mc:Fallback>
                <p:oleObj r:id="rId5" imgW="1009510" imgH="390661" progId="Equation.DSMT4">
                  <p:embed/>
                  <p:pic>
                    <p:nvPicPr>
                      <p:cNvPr id="19473" name="Object 17">
                        <a:extLst>
                          <a:ext uri="{FF2B5EF4-FFF2-40B4-BE49-F238E27FC236}">
                            <a16:creationId xmlns:a16="http://schemas.microsoft.com/office/drawing/2014/main" id="{FEBD4987-D793-47E6-B10A-4508FDDFE4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7750" y="1338263"/>
                        <a:ext cx="2740025" cy="992187"/>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74" name="Rectangle 18">
            <a:extLst>
              <a:ext uri="{FF2B5EF4-FFF2-40B4-BE49-F238E27FC236}">
                <a16:creationId xmlns:a16="http://schemas.microsoft.com/office/drawing/2014/main" id="{0BD6A220-C90E-4641-B5BE-182F481871F8}"/>
              </a:ext>
            </a:extLst>
          </p:cNvPr>
          <p:cNvSpPr>
            <a:spLocks noChangeArrowheads="1"/>
          </p:cNvSpPr>
          <p:nvPr/>
        </p:nvSpPr>
        <p:spPr bwMode="auto">
          <a:xfrm>
            <a:off x="4398963" y="2357438"/>
            <a:ext cx="4316412" cy="1287462"/>
          </a:xfrm>
          <a:prstGeom prst="rect">
            <a:avLst/>
          </a:prstGeom>
          <a:noFill/>
          <a:ln w="9525">
            <a:noFill/>
            <a:miter lim="800000"/>
            <a:headEnd/>
            <a:tailEnd/>
          </a:ln>
        </p:spPr>
        <p:txBody>
          <a:bodyPr>
            <a:spAutoFit/>
          </a:bodyPr>
          <a:lstStyle/>
          <a:p>
            <a:pPr algn="just">
              <a:lnSpc>
                <a:spcPct val="125000"/>
              </a:lnSpc>
              <a:buFont typeface="Arial" charset="0"/>
              <a:buNone/>
              <a:defRPr/>
            </a:pPr>
            <a:r>
              <a:rPr lang="zh-CN" altLang="en-US" b="0" dirty="0">
                <a:solidFill>
                  <a:srgbClr val="00FFFF"/>
                </a:solidFill>
              </a:rPr>
              <a:t>1900年，</a:t>
            </a:r>
            <a:r>
              <a:rPr lang="zh-CN" altLang="en-US" b="0" dirty="0">
                <a:solidFill>
                  <a:srgbClr val="00FFFF"/>
                </a:solidFill>
                <a:latin typeface="华文中宋" pitchFamily="2" charset="-122"/>
                <a:ea typeface="华文中宋" pitchFamily="2" charset="-122"/>
              </a:rPr>
              <a:t>瑞利-金斯公式</a:t>
            </a:r>
            <a:endParaRPr lang="en-US" altLang="zh-CN" b="0" dirty="0">
              <a:solidFill>
                <a:srgbClr val="00FFFF"/>
              </a:solidFill>
              <a:latin typeface="华文中宋" pitchFamily="2" charset="-122"/>
              <a:ea typeface="华文中宋" pitchFamily="2" charset="-122"/>
            </a:endParaRPr>
          </a:p>
          <a:p>
            <a:pPr algn="just">
              <a:lnSpc>
                <a:spcPct val="125000"/>
              </a:lnSpc>
              <a:buFont typeface="Arial" charset="0"/>
              <a:buNone/>
              <a:defRPr/>
            </a:pPr>
            <a:r>
              <a:rPr lang="en-US" altLang="zh-CN" sz="2000" b="0" dirty="0">
                <a:solidFill>
                  <a:schemeClr val="bg1"/>
                </a:solidFill>
                <a:latin typeface="+mn-lt"/>
                <a:ea typeface="华文中宋" pitchFamily="2" charset="-122"/>
              </a:rPr>
              <a:t>(</a:t>
            </a:r>
            <a:r>
              <a:rPr lang="zh-CN" altLang="en-US" sz="2000" b="0" dirty="0">
                <a:solidFill>
                  <a:schemeClr val="bg1"/>
                </a:solidFill>
                <a:latin typeface="华文中宋" pitchFamily="2" charset="-122"/>
                <a:ea typeface="华文中宋" pitchFamily="2" charset="-122"/>
              </a:rPr>
              <a:t>能量按自由度均分、电磁理论和统计物理理论</a:t>
            </a:r>
            <a:r>
              <a:rPr lang="en-US" sz="2000" b="0" dirty="0">
                <a:solidFill>
                  <a:schemeClr val="bg1"/>
                </a:solidFill>
                <a:latin typeface="+mn-lt"/>
                <a:ea typeface="华文中宋" pitchFamily="2" charset="-122"/>
              </a:rPr>
              <a:t>)</a:t>
            </a:r>
          </a:p>
        </p:txBody>
      </p:sp>
      <p:graphicFrame>
        <p:nvGraphicFramePr>
          <p:cNvPr id="19475" name="Object 19">
            <a:extLst>
              <a:ext uri="{FF2B5EF4-FFF2-40B4-BE49-F238E27FC236}">
                <a16:creationId xmlns:a16="http://schemas.microsoft.com/office/drawing/2014/main" id="{45474786-95B7-4BFE-9483-B3EFEBDFAB26}"/>
              </a:ext>
            </a:extLst>
          </p:cNvPr>
          <p:cNvGraphicFramePr>
            <a:graphicFrameLocks noChangeAspect="1"/>
          </p:cNvGraphicFramePr>
          <p:nvPr/>
        </p:nvGraphicFramePr>
        <p:xfrm>
          <a:off x="5407025" y="3557588"/>
          <a:ext cx="2593975" cy="942975"/>
        </p:xfrm>
        <a:graphic>
          <a:graphicData uri="http://schemas.openxmlformats.org/presentationml/2006/ole">
            <mc:AlternateContent xmlns:mc="http://schemas.openxmlformats.org/markup-compatibility/2006">
              <mc:Choice xmlns:v="urn:schemas-microsoft-com:vml" Requires="v">
                <p:oleObj spid="_x0000_s461869" r:id="rId7" imgW="1047737" imgH="361882" progId="Equation.DSMT4">
                  <p:embed/>
                </p:oleObj>
              </mc:Choice>
              <mc:Fallback>
                <p:oleObj r:id="rId7" imgW="1047737" imgH="361882" progId="Equation.DSMT4">
                  <p:embed/>
                  <p:pic>
                    <p:nvPicPr>
                      <p:cNvPr id="19475" name="Object 19">
                        <a:extLst>
                          <a:ext uri="{FF2B5EF4-FFF2-40B4-BE49-F238E27FC236}">
                            <a16:creationId xmlns:a16="http://schemas.microsoft.com/office/drawing/2014/main" id="{45474786-95B7-4BFE-9483-B3EFEBDFAB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07025" y="3557588"/>
                        <a:ext cx="2593975" cy="9429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Text Box 16">
            <a:extLst>
              <a:ext uri="{FF2B5EF4-FFF2-40B4-BE49-F238E27FC236}">
                <a16:creationId xmlns:a16="http://schemas.microsoft.com/office/drawing/2014/main" id="{F26DEF27-24C3-45B0-BE44-EE84C1DDB504}"/>
              </a:ext>
            </a:extLst>
          </p:cNvPr>
          <p:cNvSpPr txBox="1">
            <a:spLocks noChangeArrowheads="1"/>
          </p:cNvSpPr>
          <p:nvPr/>
        </p:nvSpPr>
        <p:spPr bwMode="auto">
          <a:xfrm>
            <a:off x="571500" y="5556250"/>
            <a:ext cx="81438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5000"/>
              </a:lnSpc>
            </a:pPr>
            <a:r>
              <a:rPr lang="zh-CN" altLang="en-US" b="0">
                <a:solidFill>
                  <a:srgbClr val="FFFF00"/>
                </a:solidFill>
                <a:ea typeface="华文中宋" panose="02010600040101010101" pitchFamily="2" charset="-122"/>
              </a:rPr>
              <a:t>经典物理：</a:t>
            </a:r>
            <a:r>
              <a:rPr lang="zh-CN" altLang="en-US" b="0">
                <a:solidFill>
                  <a:schemeClr val="bg1"/>
                </a:solidFill>
                <a:ea typeface="华文中宋" panose="02010600040101010101" pitchFamily="2" charset="-122"/>
              </a:rPr>
              <a:t>电磁波能量和谐振子振幅平方成正比；振幅连续变化导致电磁波能量的连续化</a:t>
            </a:r>
          </a:p>
        </p:txBody>
      </p:sp>
      <p:sp>
        <p:nvSpPr>
          <p:cNvPr id="23573" name="灯片编号占位符 1">
            <a:extLst>
              <a:ext uri="{FF2B5EF4-FFF2-40B4-BE49-F238E27FC236}">
                <a16:creationId xmlns:a16="http://schemas.microsoft.com/office/drawing/2014/main" id="{82270A6C-6991-4264-94A6-0242ECD1781F}"/>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4A14EA70-FB6B-4E19-8683-2CCA7BE6AD90}" type="slidenum">
              <a:rPr lang="en-US" altLang="zh-CN" b="0">
                <a:solidFill>
                  <a:srgbClr val="FF00FF"/>
                </a:solidFill>
              </a:rPr>
              <a:pPr eaLnBrk="1" hangingPunct="1"/>
              <a:t>24</a:t>
            </a:fld>
            <a:r>
              <a:rPr lang="en-US" altLang="zh-CN" b="0">
                <a:solidFill>
                  <a:srgbClr val="FF00FF"/>
                </a:solidFill>
              </a:rPr>
              <a:t>/23</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72"/>
                                        </p:tgtEl>
                                        <p:attrNameLst>
                                          <p:attrName>style.visibility</p:attrName>
                                        </p:attrNameLst>
                                      </p:cBhvr>
                                      <p:to>
                                        <p:strVal val="visible"/>
                                      </p:to>
                                    </p:set>
                                    <p:animEffect transition="in" filter="dissolve">
                                      <p:cBhvr>
                                        <p:cTn id="7" dur="500"/>
                                        <p:tgtEl>
                                          <p:spTgt spid="19472"/>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19473"/>
                                        </p:tgtEl>
                                        <p:attrNameLst>
                                          <p:attrName>style.visibility</p:attrName>
                                        </p:attrNameLst>
                                      </p:cBhvr>
                                      <p:to>
                                        <p:strVal val="visible"/>
                                      </p:to>
                                    </p:set>
                                    <p:animEffect transition="in" filter="box(out)">
                                      <p:cBhvr>
                                        <p:cTn id="11" dur="500"/>
                                        <p:tgtEl>
                                          <p:spTgt spid="1947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9471"/>
                                        </p:tgtEl>
                                        <p:attrNameLst>
                                          <p:attrName>style.visibility</p:attrName>
                                        </p:attrNameLst>
                                      </p:cBhvr>
                                      <p:to>
                                        <p:strVal val="visible"/>
                                      </p:to>
                                    </p:set>
                                    <p:animEffect transition="in" filter="wipe(left)">
                                      <p:cBhvr>
                                        <p:cTn id="16" dur="3000"/>
                                        <p:tgtEl>
                                          <p:spTgt spid="19471"/>
                                        </p:tgtEl>
                                      </p:cBhvr>
                                    </p:animEffect>
                                  </p:childTnLst>
                                </p:cTn>
                              </p:par>
                            </p:childTnLst>
                          </p:cTn>
                        </p:par>
                        <p:par>
                          <p:cTn id="17" fill="hold" nodeType="afterGroup">
                            <p:stCondLst>
                              <p:cond delay="3000"/>
                            </p:stCondLst>
                            <p:childTnLst>
                              <p:par>
                                <p:cTn id="18" presetID="9" presetClass="entr" presetSubtype="0" fill="hold" grpId="0" nodeType="afterEffect">
                                  <p:stCondLst>
                                    <p:cond delay="0"/>
                                  </p:stCondLst>
                                  <p:childTnLst>
                                    <p:set>
                                      <p:cBhvr>
                                        <p:cTn id="19" dur="1" fill="hold">
                                          <p:stCondLst>
                                            <p:cond delay="0"/>
                                          </p:stCondLst>
                                        </p:cTn>
                                        <p:tgtEl>
                                          <p:spTgt spid="19466"/>
                                        </p:tgtEl>
                                        <p:attrNameLst>
                                          <p:attrName>style.visibility</p:attrName>
                                        </p:attrNameLst>
                                      </p:cBhvr>
                                      <p:to>
                                        <p:strVal val="visible"/>
                                      </p:to>
                                    </p:set>
                                    <p:animEffect transition="in" filter="dissolve">
                                      <p:cBhvr>
                                        <p:cTn id="20" dur="500"/>
                                        <p:tgtEl>
                                          <p:spTgt spid="1946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9474"/>
                                        </p:tgtEl>
                                        <p:attrNameLst>
                                          <p:attrName>style.visibility</p:attrName>
                                        </p:attrNameLst>
                                      </p:cBhvr>
                                      <p:to>
                                        <p:strVal val="visible"/>
                                      </p:to>
                                    </p:set>
                                    <p:animEffect transition="in" filter="wipe(left)">
                                      <p:cBhvr>
                                        <p:cTn id="25" dur="500"/>
                                        <p:tgtEl>
                                          <p:spTgt spid="19474"/>
                                        </p:tgtEl>
                                      </p:cBhvr>
                                    </p:animEffect>
                                  </p:childTnLst>
                                </p:cTn>
                              </p:par>
                            </p:childTnLst>
                          </p:cTn>
                        </p:par>
                        <p:par>
                          <p:cTn id="26" fill="hold" nodeType="afterGroup">
                            <p:stCondLst>
                              <p:cond delay="500"/>
                            </p:stCondLst>
                            <p:childTnLst>
                              <p:par>
                                <p:cTn id="27" presetID="4" presetClass="entr" presetSubtype="32" fill="hold" nodeType="afterEffect">
                                  <p:stCondLst>
                                    <p:cond delay="0"/>
                                  </p:stCondLst>
                                  <p:childTnLst>
                                    <p:set>
                                      <p:cBhvr>
                                        <p:cTn id="28" dur="1" fill="hold">
                                          <p:stCondLst>
                                            <p:cond delay="0"/>
                                          </p:stCondLst>
                                        </p:cTn>
                                        <p:tgtEl>
                                          <p:spTgt spid="19475"/>
                                        </p:tgtEl>
                                        <p:attrNameLst>
                                          <p:attrName>style.visibility</p:attrName>
                                        </p:attrNameLst>
                                      </p:cBhvr>
                                      <p:to>
                                        <p:strVal val="visible"/>
                                      </p:to>
                                    </p:set>
                                    <p:animEffect transition="in" filter="box(out)">
                                      <p:cBhvr>
                                        <p:cTn id="29" dur="500"/>
                                        <p:tgtEl>
                                          <p:spTgt spid="1947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19469"/>
                                        </p:tgtEl>
                                        <p:attrNameLst>
                                          <p:attrName>style.visibility</p:attrName>
                                        </p:attrNameLst>
                                      </p:cBhvr>
                                      <p:to>
                                        <p:strVal val="visible"/>
                                      </p:to>
                                    </p:set>
                                    <p:animEffect transition="in" filter="wipe(down)">
                                      <p:cBhvr>
                                        <p:cTn id="34" dur="1000"/>
                                        <p:tgtEl>
                                          <p:spTgt spid="19469"/>
                                        </p:tgtEl>
                                      </p:cBhvr>
                                    </p:animEffect>
                                  </p:childTnLst>
                                </p:cTn>
                              </p:par>
                            </p:childTnLst>
                          </p:cTn>
                        </p:par>
                        <p:par>
                          <p:cTn id="35" fill="hold" nodeType="afterGroup">
                            <p:stCondLst>
                              <p:cond delay="1000"/>
                            </p:stCondLst>
                            <p:childTnLst>
                              <p:par>
                                <p:cTn id="36" presetID="9" presetClass="entr" presetSubtype="0" fill="hold" grpId="0" nodeType="afterEffect">
                                  <p:stCondLst>
                                    <p:cond delay="0"/>
                                  </p:stCondLst>
                                  <p:childTnLst>
                                    <p:set>
                                      <p:cBhvr>
                                        <p:cTn id="37" dur="1" fill="hold">
                                          <p:stCondLst>
                                            <p:cond delay="0"/>
                                          </p:stCondLst>
                                        </p:cTn>
                                        <p:tgtEl>
                                          <p:spTgt spid="19465"/>
                                        </p:tgtEl>
                                        <p:attrNameLst>
                                          <p:attrName>style.visibility</p:attrName>
                                        </p:attrNameLst>
                                      </p:cBhvr>
                                      <p:to>
                                        <p:strVal val="visible"/>
                                      </p:to>
                                    </p:set>
                                    <p:animEffect transition="in" filter="dissolve">
                                      <p:cBhvr>
                                        <p:cTn id="38" dur="500"/>
                                        <p:tgtEl>
                                          <p:spTgt spid="1946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dissolve">
                                      <p:cBhvr>
                                        <p:cTn id="4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5" grpId="0" autoUpdateAnimBg="0"/>
      <p:bldP spid="19466" grpId="0" autoUpdateAnimBg="0"/>
      <p:bldP spid="19472" grpId="0" autoUpdateAnimBg="0"/>
      <p:bldP spid="19474" grpId="0" autoUpdateAnimBg="0"/>
      <p:bldP spid="2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DE30728F-800E-499C-8ACB-7EBF622EB847}"/>
              </a:ext>
            </a:extLst>
          </p:cNvPr>
          <p:cNvSpPr txBox="1">
            <a:spLocks noChangeArrowheads="1"/>
          </p:cNvSpPr>
          <p:nvPr/>
        </p:nvSpPr>
        <p:spPr bwMode="auto">
          <a:xfrm>
            <a:off x="336550" y="752475"/>
            <a:ext cx="8261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b="0">
                <a:solidFill>
                  <a:srgbClr val="66FF33"/>
                </a:solidFill>
                <a:ea typeface="楷体_GB2312" pitchFamily="49" charset="-122"/>
              </a:rPr>
              <a:t>普朗克</a:t>
            </a:r>
            <a:r>
              <a:rPr lang="en-US" altLang="zh-CN" sz="2800" b="0">
                <a:solidFill>
                  <a:srgbClr val="66FF33"/>
                </a:solidFill>
                <a:ea typeface="楷体_GB2312" pitchFamily="49" charset="-122"/>
              </a:rPr>
              <a:t>(Max Karl Ernst Ludwig Planck, 1858―1947)</a:t>
            </a:r>
            <a:endParaRPr lang="en-US" altLang="zh-CN" sz="3200" b="0">
              <a:solidFill>
                <a:srgbClr val="66FF33"/>
              </a:solidFill>
              <a:ea typeface="楷体_GB2312" pitchFamily="49" charset="-122"/>
            </a:endParaRPr>
          </a:p>
        </p:txBody>
      </p:sp>
      <p:sp>
        <p:nvSpPr>
          <p:cNvPr id="24579" name="Line 3">
            <a:extLst>
              <a:ext uri="{FF2B5EF4-FFF2-40B4-BE49-F238E27FC236}">
                <a16:creationId xmlns:a16="http://schemas.microsoft.com/office/drawing/2014/main" id="{C384878D-3CCE-42CD-9E36-77F476D0ABA2}"/>
              </a:ext>
            </a:extLst>
          </p:cNvPr>
          <p:cNvSpPr>
            <a:spLocks noChangeShapeType="1"/>
          </p:cNvSpPr>
          <p:nvPr/>
        </p:nvSpPr>
        <p:spPr bwMode="auto">
          <a:xfrm>
            <a:off x="250825" y="1412875"/>
            <a:ext cx="8569325"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pic>
        <p:nvPicPr>
          <p:cNvPr id="24580" name="Picture 4">
            <a:extLst>
              <a:ext uri="{FF2B5EF4-FFF2-40B4-BE49-F238E27FC236}">
                <a16:creationId xmlns:a16="http://schemas.microsoft.com/office/drawing/2014/main" id="{D365B6C1-6F95-45DF-A630-32800EAA93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700213"/>
            <a:ext cx="2249488" cy="287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 Box 5">
            <a:extLst>
              <a:ext uri="{FF2B5EF4-FFF2-40B4-BE49-F238E27FC236}">
                <a16:creationId xmlns:a16="http://schemas.microsoft.com/office/drawing/2014/main" id="{C99443C4-7C46-4B6B-A04B-8A492A95D517}"/>
              </a:ext>
            </a:extLst>
          </p:cNvPr>
          <p:cNvSpPr txBox="1">
            <a:spLocks noChangeArrowheads="1"/>
          </p:cNvSpPr>
          <p:nvPr/>
        </p:nvSpPr>
        <p:spPr bwMode="auto">
          <a:xfrm>
            <a:off x="2520950" y="1530350"/>
            <a:ext cx="6408738"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300" b="0">
                <a:solidFill>
                  <a:schemeClr val="hlink"/>
                </a:solidFill>
                <a:latin typeface="华文中宋" panose="02010600040101010101" pitchFamily="2" charset="-122"/>
                <a:ea typeface="华文中宋" panose="02010600040101010101" pitchFamily="2" charset="-122"/>
              </a:rPr>
              <a:t>德国物理学家，量子物理学的开创者和奠基人</a:t>
            </a:r>
          </a:p>
          <a:p>
            <a:endParaRPr lang="zh-CN" altLang="en-US" sz="2300" b="0">
              <a:solidFill>
                <a:schemeClr val="hlink"/>
              </a:solidFill>
              <a:latin typeface="华文中宋" panose="02010600040101010101" pitchFamily="2" charset="-122"/>
              <a:ea typeface="华文中宋" panose="02010600040101010101" pitchFamily="2" charset="-122"/>
            </a:endParaRPr>
          </a:p>
          <a:p>
            <a:r>
              <a:rPr lang="zh-CN" altLang="en-US" sz="2300" b="0">
                <a:solidFill>
                  <a:schemeClr val="hlink"/>
                </a:solidFill>
                <a:latin typeface="华文中宋" panose="02010600040101010101" pitchFamily="2" charset="-122"/>
                <a:ea typeface="华文中宋" panose="02010600040101010101" pitchFamily="2" charset="-122"/>
              </a:rPr>
              <a:t>普朗克最伟大成就，就是创立了量子理论，</a:t>
            </a:r>
            <a:r>
              <a:rPr lang="en-US" altLang="zh-CN" sz="2300" b="0">
                <a:solidFill>
                  <a:srgbClr val="66FFFF"/>
                </a:solidFill>
                <a:ea typeface="华文中宋" panose="02010600040101010101" pitchFamily="2" charset="-122"/>
              </a:rPr>
              <a:t>1900</a:t>
            </a:r>
            <a:r>
              <a:rPr lang="zh-CN" altLang="en-US" sz="2300" b="0">
                <a:solidFill>
                  <a:srgbClr val="66FFFF"/>
                </a:solidFill>
                <a:latin typeface="华文中宋" panose="02010600040101010101" pitchFamily="2" charset="-122"/>
                <a:ea typeface="华文中宋" panose="02010600040101010101" pitchFamily="2" charset="-122"/>
              </a:rPr>
              <a:t>年</a:t>
            </a:r>
            <a:r>
              <a:rPr lang="en-US" altLang="zh-CN" sz="2300" b="0">
                <a:solidFill>
                  <a:srgbClr val="66FFFF"/>
                </a:solidFill>
                <a:ea typeface="华文中宋" panose="02010600040101010101" pitchFamily="2" charset="-122"/>
              </a:rPr>
              <a:t>12</a:t>
            </a:r>
            <a:r>
              <a:rPr lang="zh-CN" altLang="en-US" sz="2300" b="0">
                <a:solidFill>
                  <a:srgbClr val="66FFFF"/>
                </a:solidFill>
                <a:latin typeface="华文中宋" panose="02010600040101010101" pitchFamily="2" charset="-122"/>
                <a:ea typeface="华文中宋" panose="02010600040101010101" pitchFamily="2" charset="-122"/>
              </a:rPr>
              <a:t>月</a:t>
            </a:r>
            <a:r>
              <a:rPr lang="en-US" altLang="zh-CN" sz="2300" b="0">
                <a:solidFill>
                  <a:srgbClr val="66FFFF"/>
                </a:solidFill>
                <a:ea typeface="华文中宋" panose="02010600040101010101" pitchFamily="2" charset="-122"/>
              </a:rPr>
              <a:t>14</a:t>
            </a:r>
            <a:r>
              <a:rPr lang="zh-CN" altLang="en-US" sz="2300" b="0">
                <a:solidFill>
                  <a:srgbClr val="66FFFF"/>
                </a:solidFill>
                <a:latin typeface="华文中宋" panose="02010600040101010101" pitchFamily="2" charset="-122"/>
                <a:ea typeface="华文中宋" panose="02010600040101010101" pitchFamily="2" charset="-122"/>
              </a:rPr>
              <a:t>日</a:t>
            </a:r>
            <a:r>
              <a:rPr lang="zh-CN" altLang="en-US" sz="2300" b="0">
                <a:solidFill>
                  <a:schemeClr val="hlink"/>
                </a:solidFill>
                <a:latin typeface="华文中宋" panose="02010600040101010101" pitchFamily="2" charset="-122"/>
                <a:ea typeface="华文中宋" panose="02010600040101010101" pitchFamily="2" charset="-122"/>
              </a:rPr>
              <a:t>他在德国物理学会上，宣读了以</a:t>
            </a:r>
            <a:r>
              <a:rPr lang="en-US" altLang="zh-CN" sz="2300" b="0">
                <a:solidFill>
                  <a:srgbClr val="66FFFF"/>
                </a:solidFill>
                <a:latin typeface="华文中宋" panose="02010600040101010101" pitchFamily="2" charset="-122"/>
                <a:ea typeface="华文中宋" panose="02010600040101010101" pitchFamily="2" charset="-122"/>
              </a:rPr>
              <a:t>《</a:t>
            </a:r>
            <a:r>
              <a:rPr lang="zh-CN" altLang="en-US" sz="2300" b="0">
                <a:solidFill>
                  <a:srgbClr val="66FFFF"/>
                </a:solidFill>
                <a:latin typeface="华文中宋" panose="02010600040101010101" pitchFamily="2" charset="-122"/>
                <a:ea typeface="华文中宋" panose="02010600040101010101" pitchFamily="2" charset="-122"/>
              </a:rPr>
              <a:t>关于正常光谱中能量分布定律的理论</a:t>
            </a:r>
            <a:r>
              <a:rPr lang="en-US" altLang="zh-CN" sz="2300" b="0">
                <a:solidFill>
                  <a:srgbClr val="66FFFF"/>
                </a:solidFill>
                <a:latin typeface="华文中宋" panose="02010600040101010101" pitchFamily="2" charset="-122"/>
                <a:ea typeface="华文中宋" panose="02010600040101010101" pitchFamily="2" charset="-122"/>
              </a:rPr>
              <a:t>》</a:t>
            </a:r>
            <a:r>
              <a:rPr lang="zh-CN" altLang="en-US" sz="2300" b="0">
                <a:solidFill>
                  <a:schemeClr val="hlink"/>
                </a:solidFill>
                <a:latin typeface="华文中宋" panose="02010600040101010101" pitchFamily="2" charset="-122"/>
                <a:ea typeface="华文中宋" panose="02010600040101010101" pitchFamily="2" charset="-122"/>
              </a:rPr>
              <a:t>为题的论文，提出了能量的量子化假设，并导出了黑体辐射的能量分布公式。这是物理学史上的一次巨大变革，从此结束了经典物理学一统天下的局面。</a:t>
            </a:r>
          </a:p>
          <a:p>
            <a:r>
              <a:rPr lang="zh-CN" altLang="en-US" sz="2300" b="0">
                <a:solidFill>
                  <a:schemeClr val="hlink"/>
                </a:solidFill>
                <a:latin typeface="华文中宋" panose="02010600040101010101" pitchFamily="2" charset="-122"/>
                <a:ea typeface="华文中宋" panose="02010600040101010101" pitchFamily="2" charset="-122"/>
              </a:rPr>
              <a:t>劳厄称这一天为“量子论的诞生日”。</a:t>
            </a:r>
            <a:endParaRPr lang="zh-CN" altLang="en-US" sz="1000" b="0">
              <a:solidFill>
                <a:schemeClr val="hlink"/>
              </a:solidFill>
              <a:latin typeface="华文中宋" panose="02010600040101010101" pitchFamily="2" charset="-122"/>
              <a:ea typeface="华文中宋" panose="02010600040101010101" pitchFamily="2" charset="-122"/>
            </a:endParaRPr>
          </a:p>
        </p:txBody>
      </p:sp>
      <p:sp>
        <p:nvSpPr>
          <p:cNvPr id="24582" name="Text Box 6">
            <a:extLst>
              <a:ext uri="{FF2B5EF4-FFF2-40B4-BE49-F238E27FC236}">
                <a16:creationId xmlns:a16="http://schemas.microsoft.com/office/drawing/2014/main" id="{48269E94-18EC-4EB1-86FB-919EA08CFAC1}"/>
              </a:ext>
            </a:extLst>
          </p:cNvPr>
          <p:cNvSpPr txBox="1">
            <a:spLocks noChangeArrowheads="1"/>
          </p:cNvSpPr>
          <p:nvPr/>
        </p:nvSpPr>
        <p:spPr bwMode="auto">
          <a:xfrm>
            <a:off x="214313" y="214313"/>
            <a:ext cx="56721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b="0">
                <a:solidFill>
                  <a:srgbClr val="FFFF00"/>
                </a:solidFill>
                <a:latin typeface="华文中宋" panose="02010600040101010101" pitchFamily="2" charset="-122"/>
                <a:ea typeface="华文中宋" panose="02010600040101010101" pitchFamily="2" charset="-122"/>
              </a:rPr>
              <a:t>四</a:t>
            </a:r>
            <a:r>
              <a:rPr lang="en-US" altLang="zh-CN" sz="2800" b="0">
                <a:solidFill>
                  <a:srgbClr val="FFFF00"/>
                </a:solidFill>
                <a:latin typeface="华文中宋" panose="02010600040101010101" pitchFamily="2" charset="-122"/>
                <a:ea typeface="华文中宋" panose="02010600040101010101" pitchFamily="2" charset="-122"/>
              </a:rPr>
              <a:t>.</a:t>
            </a:r>
            <a:r>
              <a:rPr lang="zh-CN" altLang="en-US" sz="2800" b="0">
                <a:solidFill>
                  <a:srgbClr val="FFFF00"/>
                </a:solidFill>
                <a:latin typeface="华文中宋" panose="02010600040101010101" pitchFamily="2" charset="-122"/>
                <a:ea typeface="华文中宋" panose="02010600040101010101" pitchFamily="2" charset="-122"/>
              </a:rPr>
              <a:t>普朗克公式和能量子假说</a:t>
            </a:r>
          </a:p>
        </p:txBody>
      </p:sp>
      <p:sp>
        <p:nvSpPr>
          <p:cNvPr id="24583" name="Rectangle 7">
            <a:extLst>
              <a:ext uri="{FF2B5EF4-FFF2-40B4-BE49-F238E27FC236}">
                <a16:creationId xmlns:a16="http://schemas.microsoft.com/office/drawing/2014/main" id="{D8E735CA-36F4-4CCE-A04B-36CABCBAC933}"/>
              </a:ext>
            </a:extLst>
          </p:cNvPr>
          <p:cNvSpPr>
            <a:spLocks noChangeArrowheads="1"/>
          </p:cNvSpPr>
          <p:nvPr/>
        </p:nvSpPr>
        <p:spPr bwMode="auto">
          <a:xfrm>
            <a:off x="503238" y="5072063"/>
            <a:ext cx="83169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a:r>
              <a:rPr lang="en-US" altLang="zh-CN" b="0">
                <a:solidFill>
                  <a:srgbClr val="66FFFF"/>
                </a:solidFill>
              </a:rPr>
              <a:t>1918</a:t>
            </a:r>
            <a:r>
              <a:rPr lang="zh-CN" altLang="en-US" b="0">
                <a:solidFill>
                  <a:srgbClr val="66FFFF"/>
                </a:solidFill>
              </a:rPr>
              <a:t>年</a:t>
            </a:r>
            <a:r>
              <a:rPr lang="zh-CN" altLang="en-US" b="0">
                <a:solidFill>
                  <a:schemeClr val="hlink"/>
                </a:solidFill>
                <a:ea typeface="华文中宋" panose="02010600040101010101" pitchFamily="2" charset="-122"/>
              </a:rPr>
              <a:t>普朗克由于创立了量子理论而获得了诺贝尔物理奖。</a:t>
            </a:r>
          </a:p>
          <a:p>
            <a:pPr algn="just"/>
            <a:r>
              <a:rPr lang="en-US" altLang="zh-CN" b="0">
                <a:solidFill>
                  <a:srgbClr val="00FFFF"/>
                </a:solidFill>
              </a:rPr>
              <a:t>(‘in recognition of the services he rendered to the advancement of Physics by his discovery of energy quanta’</a:t>
            </a:r>
            <a:r>
              <a:rPr lang="en-US" altLang="zh-CN">
                <a:solidFill>
                  <a:srgbClr val="00FFFF"/>
                </a:solidFill>
              </a:rPr>
              <a:t>)</a:t>
            </a:r>
            <a:endParaRPr lang="en-US" altLang="zh-CN" b="0">
              <a:solidFill>
                <a:srgbClr val="00FFFF"/>
              </a:solidFill>
            </a:endParaRPr>
          </a:p>
        </p:txBody>
      </p:sp>
      <p:sp>
        <p:nvSpPr>
          <p:cNvPr id="24584" name="灯片编号占位符 1">
            <a:extLst>
              <a:ext uri="{FF2B5EF4-FFF2-40B4-BE49-F238E27FC236}">
                <a16:creationId xmlns:a16="http://schemas.microsoft.com/office/drawing/2014/main" id="{79C28BB3-933A-494F-BB4D-FF6D23870514}"/>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E67857AA-5875-4D74-ABD0-324534C6D53A}" type="slidenum">
              <a:rPr lang="en-US" altLang="zh-CN" b="0">
                <a:solidFill>
                  <a:srgbClr val="FF00FF"/>
                </a:solidFill>
              </a:rPr>
              <a:pPr eaLnBrk="1" hangingPunct="1"/>
              <a:t>25</a:t>
            </a:fld>
            <a:r>
              <a:rPr lang="en-US" altLang="zh-CN" b="0">
                <a:solidFill>
                  <a:srgbClr val="FF00FF"/>
                </a:solidFill>
              </a:rPr>
              <a:t>/23</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descr="花岗岩">
            <a:extLst>
              <a:ext uri="{FF2B5EF4-FFF2-40B4-BE49-F238E27FC236}">
                <a16:creationId xmlns:a16="http://schemas.microsoft.com/office/drawing/2014/main" id="{BDD47699-EE38-4F3F-9209-ACEAB14567FA}"/>
              </a:ext>
            </a:extLst>
          </p:cNvPr>
          <p:cNvSpPr>
            <a:spLocks noChangeArrowheads="1"/>
          </p:cNvSpPr>
          <p:nvPr/>
        </p:nvSpPr>
        <p:spPr bwMode="auto">
          <a:xfrm>
            <a:off x="6172200" y="441325"/>
            <a:ext cx="2568575" cy="3505200"/>
          </a:xfrm>
          <a:prstGeom prst="rect">
            <a:avLst/>
          </a:prstGeom>
          <a:blipFill dpi="0" rotWithShape="0">
            <a:blip r:embed="rId5"/>
            <a:srcRect/>
            <a:tile tx="0" ty="0" sx="100000" sy="100000" flip="none" algn="tl"/>
          </a:blip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507" name="未知">
            <a:extLst>
              <a:ext uri="{FF2B5EF4-FFF2-40B4-BE49-F238E27FC236}">
                <a16:creationId xmlns:a16="http://schemas.microsoft.com/office/drawing/2014/main" id="{463A9CAC-4544-4FF4-A5CF-2126FE6F5D20}"/>
              </a:ext>
            </a:extLst>
          </p:cNvPr>
          <p:cNvSpPr>
            <a:spLocks/>
          </p:cNvSpPr>
          <p:nvPr/>
        </p:nvSpPr>
        <p:spPr bwMode="auto">
          <a:xfrm>
            <a:off x="6659563" y="746125"/>
            <a:ext cx="2179637" cy="2973388"/>
          </a:xfrm>
          <a:custGeom>
            <a:avLst/>
            <a:gdLst/>
            <a:ahLst/>
            <a:cxnLst>
              <a:cxn ang="0">
                <a:pos x="928" y="632"/>
              </a:cxn>
              <a:cxn ang="0">
                <a:pos x="784" y="248"/>
              </a:cxn>
              <a:cxn ang="0">
                <a:pos x="640" y="104"/>
              </a:cxn>
              <a:cxn ang="0">
                <a:pos x="448" y="8"/>
              </a:cxn>
              <a:cxn ang="0">
                <a:pos x="256" y="56"/>
              </a:cxn>
              <a:cxn ang="0">
                <a:pos x="64" y="344"/>
              </a:cxn>
              <a:cxn ang="0">
                <a:pos x="16" y="824"/>
              </a:cxn>
              <a:cxn ang="0">
                <a:pos x="160" y="1304"/>
              </a:cxn>
              <a:cxn ang="0">
                <a:pos x="448" y="1496"/>
              </a:cxn>
              <a:cxn ang="0">
                <a:pos x="784" y="1448"/>
              </a:cxn>
              <a:cxn ang="0">
                <a:pos x="1024" y="920"/>
              </a:cxn>
              <a:cxn ang="0">
                <a:pos x="928" y="632"/>
              </a:cxn>
            </a:cxnLst>
            <a:rect l="0" t="0" r="r" b="b"/>
            <a:pathLst>
              <a:path w="1048" h="1544">
                <a:moveTo>
                  <a:pt x="928" y="632"/>
                </a:moveTo>
                <a:cubicBezTo>
                  <a:pt x="888" y="520"/>
                  <a:pt x="832" y="336"/>
                  <a:pt x="784" y="248"/>
                </a:cubicBezTo>
                <a:cubicBezTo>
                  <a:pt x="736" y="160"/>
                  <a:pt x="696" y="144"/>
                  <a:pt x="640" y="104"/>
                </a:cubicBezTo>
                <a:cubicBezTo>
                  <a:pt x="584" y="64"/>
                  <a:pt x="512" y="16"/>
                  <a:pt x="448" y="8"/>
                </a:cubicBezTo>
                <a:cubicBezTo>
                  <a:pt x="384" y="0"/>
                  <a:pt x="320" y="0"/>
                  <a:pt x="256" y="56"/>
                </a:cubicBezTo>
                <a:cubicBezTo>
                  <a:pt x="192" y="112"/>
                  <a:pt x="104" y="216"/>
                  <a:pt x="64" y="344"/>
                </a:cubicBezTo>
                <a:cubicBezTo>
                  <a:pt x="24" y="472"/>
                  <a:pt x="0" y="664"/>
                  <a:pt x="16" y="824"/>
                </a:cubicBezTo>
                <a:cubicBezTo>
                  <a:pt x="32" y="984"/>
                  <a:pt x="88" y="1192"/>
                  <a:pt x="160" y="1304"/>
                </a:cubicBezTo>
                <a:cubicBezTo>
                  <a:pt x="232" y="1416"/>
                  <a:pt x="344" y="1472"/>
                  <a:pt x="448" y="1496"/>
                </a:cubicBezTo>
                <a:cubicBezTo>
                  <a:pt x="552" y="1520"/>
                  <a:pt x="688" y="1544"/>
                  <a:pt x="784" y="1448"/>
                </a:cubicBezTo>
                <a:cubicBezTo>
                  <a:pt x="880" y="1352"/>
                  <a:pt x="1000" y="1064"/>
                  <a:pt x="1024" y="920"/>
                </a:cubicBezTo>
                <a:cubicBezTo>
                  <a:pt x="1048" y="776"/>
                  <a:pt x="968" y="744"/>
                  <a:pt x="928" y="632"/>
                </a:cubicBezTo>
                <a:close/>
              </a:path>
            </a:pathLst>
          </a:custGeom>
          <a:gradFill rotWithShape="0">
            <a:gsLst>
              <a:gs pos="0">
                <a:schemeClr val="bg2"/>
              </a:gs>
              <a:gs pos="100000">
                <a:schemeClr val="bg2">
                  <a:gamma/>
                  <a:shade val="46275"/>
                  <a:invGamma/>
                </a:schemeClr>
              </a:gs>
            </a:gsLst>
            <a:path path="rect">
              <a:fillToRect l="50000" t="50000" r="50000" b="50000"/>
            </a:path>
          </a:gradFill>
          <a:ln w="9525" cmpd="sng">
            <a:solidFill>
              <a:schemeClr val="tx1"/>
            </a:solidFill>
            <a:round/>
            <a:headEnd/>
            <a:tailEnd/>
          </a:ln>
          <a:effectLst/>
        </p:spPr>
        <p:txBody>
          <a:bodyPr/>
          <a:lstStyle/>
          <a:p>
            <a:pPr>
              <a:defRPr/>
            </a:pPr>
            <a:endParaRPr lang="zh-CN" altLang="en-US"/>
          </a:p>
        </p:txBody>
      </p:sp>
      <p:sp>
        <p:nvSpPr>
          <p:cNvPr id="25604" name="Rectangle 4">
            <a:extLst>
              <a:ext uri="{FF2B5EF4-FFF2-40B4-BE49-F238E27FC236}">
                <a16:creationId xmlns:a16="http://schemas.microsoft.com/office/drawing/2014/main" id="{2527A998-1287-48AF-BD64-230D23A9DDF6}"/>
              </a:ext>
            </a:extLst>
          </p:cNvPr>
          <p:cNvSpPr>
            <a:spLocks noChangeArrowheads="1"/>
          </p:cNvSpPr>
          <p:nvPr/>
        </p:nvSpPr>
        <p:spPr bwMode="auto">
          <a:xfrm>
            <a:off x="8729663" y="2193925"/>
            <a:ext cx="76200" cy="609600"/>
          </a:xfrm>
          <a:prstGeom prst="rect">
            <a:avLst/>
          </a:prstGeom>
          <a:solidFill>
            <a:srgbClr val="1A44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509" name="Oval 5">
            <a:extLst>
              <a:ext uri="{FF2B5EF4-FFF2-40B4-BE49-F238E27FC236}">
                <a16:creationId xmlns:a16="http://schemas.microsoft.com/office/drawing/2014/main" id="{266A9099-7EDD-48BF-9CD6-DFC831E7B2E7}"/>
              </a:ext>
            </a:extLst>
          </p:cNvPr>
          <p:cNvSpPr>
            <a:spLocks noChangeArrowheads="1"/>
          </p:cNvSpPr>
          <p:nvPr/>
        </p:nvSpPr>
        <p:spPr bwMode="auto">
          <a:xfrm>
            <a:off x="6553200" y="2041525"/>
            <a:ext cx="228600" cy="228600"/>
          </a:xfrm>
          <a:prstGeom prst="ellipse">
            <a:avLst/>
          </a:prstGeom>
          <a:solidFill>
            <a:srgbClr val="00FF99"/>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510" name="Text Box 6">
            <a:extLst>
              <a:ext uri="{FF2B5EF4-FFF2-40B4-BE49-F238E27FC236}">
                <a16:creationId xmlns:a16="http://schemas.microsoft.com/office/drawing/2014/main" id="{DFCA1733-DAA9-49CA-96CE-B51B6E7307D7}"/>
              </a:ext>
            </a:extLst>
          </p:cNvPr>
          <p:cNvSpPr txBox="1">
            <a:spLocks noChangeArrowheads="1"/>
          </p:cNvSpPr>
          <p:nvPr/>
        </p:nvSpPr>
        <p:spPr bwMode="auto">
          <a:xfrm>
            <a:off x="7605713" y="1636713"/>
            <a:ext cx="609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000">
                <a:solidFill>
                  <a:srgbClr val="FFCC66"/>
                </a:solidFill>
              </a:rPr>
              <a:t>电磁波</a:t>
            </a:r>
          </a:p>
        </p:txBody>
      </p:sp>
      <p:sp>
        <p:nvSpPr>
          <p:cNvPr id="21511" name="Oval 7">
            <a:extLst>
              <a:ext uri="{FF2B5EF4-FFF2-40B4-BE49-F238E27FC236}">
                <a16:creationId xmlns:a16="http://schemas.microsoft.com/office/drawing/2014/main" id="{B91ADEA6-2F4B-4047-B19F-DCF0C533E957}"/>
              </a:ext>
            </a:extLst>
          </p:cNvPr>
          <p:cNvSpPr>
            <a:spLocks noChangeArrowheads="1"/>
          </p:cNvSpPr>
          <p:nvPr/>
        </p:nvSpPr>
        <p:spPr bwMode="auto">
          <a:xfrm>
            <a:off x="6781800" y="1127125"/>
            <a:ext cx="228600" cy="228600"/>
          </a:xfrm>
          <a:prstGeom prst="ellipse">
            <a:avLst/>
          </a:prstGeom>
          <a:solidFill>
            <a:srgbClr val="00FF99"/>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512" name="Oval 8">
            <a:extLst>
              <a:ext uri="{FF2B5EF4-FFF2-40B4-BE49-F238E27FC236}">
                <a16:creationId xmlns:a16="http://schemas.microsoft.com/office/drawing/2014/main" id="{07CCBD1D-7B31-4552-A326-8F276DC55C04}"/>
              </a:ext>
            </a:extLst>
          </p:cNvPr>
          <p:cNvSpPr>
            <a:spLocks noChangeArrowheads="1"/>
          </p:cNvSpPr>
          <p:nvPr/>
        </p:nvSpPr>
        <p:spPr bwMode="auto">
          <a:xfrm>
            <a:off x="7467600" y="3489325"/>
            <a:ext cx="228600" cy="228600"/>
          </a:xfrm>
          <a:prstGeom prst="ellipse">
            <a:avLst/>
          </a:prstGeom>
          <a:solidFill>
            <a:srgbClr val="00FF99"/>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513" name="Oval 9">
            <a:extLst>
              <a:ext uri="{FF2B5EF4-FFF2-40B4-BE49-F238E27FC236}">
                <a16:creationId xmlns:a16="http://schemas.microsoft.com/office/drawing/2014/main" id="{5210F07F-B394-495F-84E3-70F07FA26C2D}"/>
              </a:ext>
            </a:extLst>
          </p:cNvPr>
          <p:cNvSpPr>
            <a:spLocks noChangeArrowheads="1"/>
          </p:cNvSpPr>
          <p:nvPr/>
        </p:nvSpPr>
        <p:spPr bwMode="auto">
          <a:xfrm>
            <a:off x="6705600" y="2879725"/>
            <a:ext cx="228600" cy="228600"/>
          </a:xfrm>
          <a:prstGeom prst="ellipse">
            <a:avLst/>
          </a:prstGeom>
          <a:solidFill>
            <a:srgbClr val="00FF99"/>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514" name="Oval 10">
            <a:extLst>
              <a:ext uri="{FF2B5EF4-FFF2-40B4-BE49-F238E27FC236}">
                <a16:creationId xmlns:a16="http://schemas.microsoft.com/office/drawing/2014/main" id="{311DD98E-946B-4FC0-866E-D6A746DEC67A}"/>
              </a:ext>
            </a:extLst>
          </p:cNvPr>
          <p:cNvSpPr>
            <a:spLocks noChangeArrowheads="1"/>
          </p:cNvSpPr>
          <p:nvPr/>
        </p:nvSpPr>
        <p:spPr bwMode="auto">
          <a:xfrm>
            <a:off x="8305800" y="1355725"/>
            <a:ext cx="228600" cy="228600"/>
          </a:xfrm>
          <a:prstGeom prst="ellipse">
            <a:avLst/>
          </a:prstGeom>
          <a:solidFill>
            <a:srgbClr val="00FF99"/>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515" name="Oval 11">
            <a:extLst>
              <a:ext uri="{FF2B5EF4-FFF2-40B4-BE49-F238E27FC236}">
                <a16:creationId xmlns:a16="http://schemas.microsoft.com/office/drawing/2014/main" id="{6E08AA7A-82D4-44FF-B1E6-A8B3E13E4169}"/>
              </a:ext>
            </a:extLst>
          </p:cNvPr>
          <p:cNvSpPr>
            <a:spLocks noChangeArrowheads="1"/>
          </p:cNvSpPr>
          <p:nvPr/>
        </p:nvSpPr>
        <p:spPr bwMode="auto">
          <a:xfrm>
            <a:off x="7467600" y="669925"/>
            <a:ext cx="228600" cy="228600"/>
          </a:xfrm>
          <a:prstGeom prst="ellipse">
            <a:avLst/>
          </a:prstGeom>
          <a:solidFill>
            <a:srgbClr val="00FF99"/>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516" name="AutoShape 12">
            <a:extLst>
              <a:ext uri="{FF2B5EF4-FFF2-40B4-BE49-F238E27FC236}">
                <a16:creationId xmlns:a16="http://schemas.microsoft.com/office/drawing/2014/main" id="{E26F4A1D-A59B-4457-AE41-6497482EF927}"/>
              </a:ext>
            </a:extLst>
          </p:cNvPr>
          <p:cNvSpPr>
            <a:spLocks noChangeArrowheads="1"/>
          </p:cNvSpPr>
          <p:nvPr/>
        </p:nvSpPr>
        <p:spPr bwMode="auto">
          <a:xfrm>
            <a:off x="714375" y="4071938"/>
            <a:ext cx="6521450" cy="1008062"/>
          </a:xfrm>
          <a:prstGeom prst="wedgeRectCallout">
            <a:avLst>
              <a:gd name="adj1" fmla="val 43204"/>
              <a:gd name="adj2" fmla="val -144282"/>
            </a:avLst>
          </a:prstGeom>
          <a:solidFill>
            <a:srgbClr val="003366"/>
          </a:solidFill>
          <a:ln w="9525">
            <a:solidFill>
              <a:schemeClr val="hlink"/>
            </a:solidFill>
            <a:miter lim="800000"/>
            <a:headEnd/>
            <a:tailEnd/>
          </a:ln>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5000"/>
              </a:lnSpc>
            </a:pPr>
            <a:r>
              <a:rPr lang="zh-CN" altLang="en-US">
                <a:solidFill>
                  <a:schemeClr val="hlink"/>
                </a:solidFill>
                <a:ea typeface="楷体_GB2312" pitchFamily="49" charset="-122"/>
              </a:rPr>
              <a:t>若谐振子频率为 </a:t>
            </a:r>
            <a:r>
              <a:rPr lang="zh-CN" altLang="zh-CN" i="1">
                <a:solidFill>
                  <a:schemeClr val="hlink"/>
                </a:solidFill>
                <a:ea typeface="楷体_GB2312" pitchFamily="49" charset="-122"/>
              </a:rPr>
              <a:t>v </a:t>
            </a:r>
            <a:r>
              <a:rPr lang="zh-CN" altLang="en-US">
                <a:solidFill>
                  <a:schemeClr val="hlink"/>
                </a:solidFill>
                <a:ea typeface="楷体_GB2312" pitchFamily="49" charset="-122"/>
              </a:rPr>
              <a:t>，则其能量是</a:t>
            </a:r>
            <a:r>
              <a:rPr lang="en-US" altLang="zh-CN">
                <a:solidFill>
                  <a:schemeClr val="hlink"/>
                </a:solidFill>
                <a:ea typeface="楷体_GB2312" pitchFamily="49" charset="-122"/>
              </a:rPr>
              <a:t> </a:t>
            </a:r>
            <a:r>
              <a:rPr lang="en-US" altLang="zh-CN" i="1">
                <a:solidFill>
                  <a:schemeClr val="hlink"/>
                </a:solidFill>
                <a:ea typeface="楷体_GB2312" pitchFamily="49" charset="-122"/>
              </a:rPr>
              <a:t>n</a:t>
            </a:r>
            <a:r>
              <a:rPr lang="zh-CN" altLang="zh-CN" i="1">
                <a:solidFill>
                  <a:schemeClr val="hlink"/>
                </a:solidFill>
                <a:ea typeface="楷体_GB2312" pitchFamily="49" charset="-122"/>
              </a:rPr>
              <a:t>hv</a:t>
            </a:r>
            <a:endParaRPr lang="en-US" altLang="zh-CN" i="1">
              <a:solidFill>
                <a:schemeClr val="hlink"/>
              </a:solidFill>
              <a:ea typeface="楷体_GB2312" pitchFamily="49" charset="-122"/>
            </a:endParaRPr>
          </a:p>
          <a:p>
            <a:pPr>
              <a:lnSpc>
                <a:spcPct val="125000"/>
              </a:lnSpc>
            </a:pPr>
            <a:r>
              <a:rPr lang="zh-CN" altLang="zh-CN" i="1">
                <a:solidFill>
                  <a:schemeClr val="hlink"/>
                </a:solidFill>
                <a:ea typeface="楷体_GB2312" pitchFamily="49" charset="-122"/>
              </a:rPr>
              <a:t>hv</a:t>
            </a:r>
            <a:r>
              <a:rPr lang="en-US" altLang="zh-CN">
                <a:solidFill>
                  <a:schemeClr val="hlink"/>
                </a:solidFill>
                <a:ea typeface="楷体_GB2312" pitchFamily="49" charset="-122"/>
              </a:rPr>
              <a:t>,</a:t>
            </a:r>
            <a:r>
              <a:rPr lang="zh-CN" altLang="zh-CN" i="1">
                <a:solidFill>
                  <a:schemeClr val="hlink"/>
                </a:solidFill>
                <a:ea typeface="楷体_GB2312" pitchFamily="49" charset="-122"/>
              </a:rPr>
              <a:t> </a:t>
            </a:r>
            <a:r>
              <a:rPr lang="zh-CN" altLang="zh-CN">
                <a:solidFill>
                  <a:schemeClr val="hlink"/>
                </a:solidFill>
                <a:ea typeface="楷体_GB2312" pitchFamily="49" charset="-122"/>
              </a:rPr>
              <a:t>2</a:t>
            </a:r>
            <a:r>
              <a:rPr lang="zh-CN" altLang="zh-CN" i="1">
                <a:solidFill>
                  <a:schemeClr val="hlink"/>
                </a:solidFill>
                <a:ea typeface="楷体_GB2312" pitchFamily="49" charset="-122"/>
              </a:rPr>
              <a:t>hv</a:t>
            </a:r>
            <a:r>
              <a:rPr lang="zh-CN" altLang="zh-CN">
                <a:solidFill>
                  <a:schemeClr val="hlink"/>
                </a:solidFill>
                <a:ea typeface="楷体_GB2312" pitchFamily="49" charset="-122"/>
              </a:rPr>
              <a:t>, 3</a:t>
            </a:r>
            <a:r>
              <a:rPr lang="zh-CN" altLang="zh-CN" i="1">
                <a:solidFill>
                  <a:schemeClr val="hlink"/>
                </a:solidFill>
                <a:ea typeface="楷体_GB2312" pitchFamily="49" charset="-122"/>
              </a:rPr>
              <a:t>hv</a:t>
            </a:r>
            <a:r>
              <a:rPr lang="zh-CN" altLang="zh-CN">
                <a:solidFill>
                  <a:schemeClr val="hlink"/>
                </a:solidFill>
                <a:ea typeface="楷体_GB2312" pitchFamily="49" charset="-122"/>
              </a:rPr>
              <a:t>,…, </a:t>
            </a:r>
            <a:r>
              <a:rPr lang="zh-CN" altLang="zh-CN" i="1">
                <a:solidFill>
                  <a:schemeClr val="hlink"/>
                </a:solidFill>
                <a:ea typeface="楷体_GB2312" pitchFamily="49" charset="-122"/>
              </a:rPr>
              <a:t>nhv</a:t>
            </a:r>
            <a:r>
              <a:rPr lang="zh-CN" altLang="zh-CN">
                <a:solidFill>
                  <a:schemeClr val="hlink"/>
                </a:solidFill>
                <a:ea typeface="楷体_GB2312" pitchFamily="49" charset="-122"/>
              </a:rPr>
              <a:t>,…</a:t>
            </a:r>
            <a:r>
              <a:rPr lang="en-US" altLang="zh-CN">
                <a:solidFill>
                  <a:schemeClr val="hlink"/>
                </a:solidFill>
                <a:ea typeface="楷体_GB2312" pitchFamily="49" charset="-122"/>
              </a:rPr>
              <a:t>   </a:t>
            </a:r>
            <a:r>
              <a:rPr lang="en-US" altLang="zh-CN" i="1">
                <a:solidFill>
                  <a:srgbClr val="FFC000"/>
                </a:solidFill>
                <a:ea typeface="楷体_GB2312" pitchFamily="49" charset="-122"/>
              </a:rPr>
              <a:t>n </a:t>
            </a:r>
            <a:r>
              <a:rPr lang="zh-CN" altLang="en-US">
                <a:solidFill>
                  <a:schemeClr val="hlink"/>
                </a:solidFill>
                <a:ea typeface="楷体_GB2312" pitchFamily="49" charset="-122"/>
              </a:rPr>
              <a:t>为整数，称为</a:t>
            </a:r>
            <a:r>
              <a:rPr lang="zh-CN" altLang="en-US">
                <a:solidFill>
                  <a:srgbClr val="FFC000"/>
                </a:solidFill>
                <a:ea typeface="楷体_GB2312" pitchFamily="49" charset="-122"/>
              </a:rPr>
              <a:t>量子数</a:t>
            </a:r>
            <a:endParaRPr lang="zh-CN" altLang="en-US" i="1">
              <a:solidFill>
                <a:srgbClr val="FFC000"/>
              </a:solidFill>
              <a:ea typeface="楷体_GB2312" pitchFamily="49" charset="-122"/>
            </a:endParaRPr>
          </a:p>
        </p:txBody>
      </p:sp>
      <p:sp>
        <p:nvSpPr>
          <p:cNvPr id="21517" name="Text Box 13">
            <a:extLst>
              <a:ext uri="{FF2B5EF4-FFF2-40B4-BE49-F238E27FC236}">
                <a16:creationId xmlns:a16="http://schemas.microsoft.com/office/drawing/2014/main" id="{12013442-EAA6-4A9E-98CE-AC8850339F21}"/>
              </a:ext>
            </a:extLst>
          </p:cNvPr>
          <p:cNvSpPr txBox="1">
            <a:spLocks noChangeArrowheads="1"/>
          </p:cNvSpPr>
          <p:nvPr/>
        </p:nvSpPr>
        <p:spPr bwMode="auto">
          <a:xfrm>
            <a:off x="827088" y="2205038"/>
            <a:ext cx="5184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solidFill>
                  <a:schemeClr val="hlink"/>
                </a:solidFill>
                <a:latin typeface="楷体_GB2312" pitchFamily="49" charset="-122"/>
                <a:ea typeface="楷体_GB2312" pitchFamily="49" charset="-122"/>
              </a:rPr>
              <a:t>普朗克常数</a:t>
            </a:r>
            <a:r>
              <a:rPr lang="zh-CN" altLang="en-US">
                <a:solidFill>
                  <a:schemeClr val="bg1"/>
                </a:solidFill>
                <a:latin typeface="楷体_GB2312" pitchFamily="49" charset="-122"/>
                <a:ea typeface="楷体_GB2312" pitchFamily="49" charset="-122"/>
              </a:rPr>
              <a:t>  </a:t>
            </a:r>
            <a:r>
              <a:rPr lang="zh-CN" altLang="zh-CN" i="1">
                <a:solidFill>
                  <a:srgbClr val="66FFFF"/>
                </a:solidFill>
              </a:rPr>
              <a:t>h</a:t>
            </a:r>
            <a:r>
              <a:rPr lang="zh-CN" altLang="zh-CN">
                <a:solidFill>
                  <a:srgbClr val="66FFFF"/>
                </a:solidFill>
              </a:rPr>
              <a:t> = 6.626×10</a:t>
            </a:r>
            <a:r>
              <a:rPr lang="zh-CN" altLang="zh-CN" baseline="30000">
                <a:solidFill>
                  <a:srgbClr val="66FFFF"/>
                </a:solidFill>
              </a:rPr>
              <a:t>-34</a:t>
            </a:r>
            <a:r>
              <a:rPr lang="zh-CN" altLang="zh-CN">
                <a:solidFill>
                  <a:srgbClr val="66FFFF"/>
                </a:solidFill>
              </a:rPr>
              <a:t>  J·s</a:t>
            </a:r>
            <a:r>
              <a:rPr lang="zh-CN" altLang="zh-CN">
                <a:solidFill>
                  <a:schemeClr val="bg1"/>
                </a:solidFill>
                <a:latin typeface="楷体_GB2312" pitchFamily="49" charset="-122"/>
                <a:ea typeface="楷体_GB2312" pitchFamily="49" charset="-122"/>
              </a:rPr>
              <a:t> </a:t>
            </a:r>
          </a:p>
        </p:txBody>
      </p:sp>
      <p:sp>
        <p:nvSpPr>
          <p:cNvPr id="21518" name="AutoShape 14">
            <a:extLst>
              <a:ext uri="{FF2B5EF4-FFF2-40B4-BE49-F238E27FC236}">
                <a16:creationId xmlns:a16="http://schemas.microsoft.com/office/drawing/2014/main" id="{4307181D-1113-40C1-AFDE-296A4AAFD0DB}"/>
              </a:ext>
            </a:extLst>
          </p:cNvPr>
          <p:cNvSpPr>
            <a:spLocks noChangeArrowheads="1"/>
          </p:cNvSpPr>
          <p:nvPr/>
        </p:nvSpPr>
        <p:spPr bwMode="auto">
          <a:xfrm>
            <a:off x="7326313" y="4214813"/>
            <a:ext cx="1389062" cy="781050"/>
          </a:xfrm>
          <a:prstGeom prst="wedgeRectCallout">
            <a:avLst>
              <a:gd name="adj1" fmla="val 33431"/>
              <a:gd name="adj2" fmla="val -161708"/>
            </a:avLst>
          </a:prstGeom>
          <a:solidFill>
            <a:srgbClr val="003366">
              <a:alpha val="18039"/>
            </a:srgbClr>
          </a:solidFill>
          <a:ln w="9525">
            <a:solidFill>
              <a:schemeClr val="hlink"/>
            </a:solidFill>
            <a:miter lim="800000"/>
            <a:headEnd/>
            <a:tailEnd/>
          </a:ln>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lnSpc>
                <a:spcPct val="115000"/>
              </a:lnSpc>
            </a:pPr>
            <a:r>
              <a:rPr lang="zh-CN" altLang="en-US" sz="2000" b="0">
                <a:solidFill>
                  <a:schemeClr val="hlink"/>
                </a:solidFill>
                <a:ea typeface="华文中宋" panose="02010600040101010101" pitchFamily="2" charset="-122"/>
              </a:rPr>
              <a:t>带电的</a:t>
            </a:r>
            <a:endParaRPr lang="en-US" altLang="zh-CN" sz="2000" b="0">
              <a:solidFill>
                <a:schemeClr val="hlink"/>
              </a:solidFill>
              <a:ea typeface="华文中宋" panose="02010600040101010101" pitchFamily="2" charset="-122"/>
            </a:endParaRPr>
          </a:p>
          <a:p>
            <a:pPr algn="ctr">
              <a:lnSpc>
                <a:spcPct val="115000"/>
              </a:lnSpc>
            </a:pPr>
            <a:r>
              <a:rPr lang="zh-CN" altLang="en-US" sz="2000" b="0">
                <a:solidFill>
                  <a:schemeClr val="hlink"/>
                </a:solidFill>
                <a:ea typeface="华文中宋" panose="02010600040101010101" pitchFamily="2" charset="-122"/>
              </a:rPr>
              <a:t>谐振子</a:t>
            </a:r>
          </a:p>
        </p:txBody>
      </p:sp>
      <p:sp>
        <p:nvSpPr>
          <p:cNvPr id="21519" name="AutoShape 15">
            <a:extLst>
              <a:ext uri="{FF2B5EF4-FFF2-40B4-BE49-F238E27FC236}">
                <a16:creationId xmlns:a16="http://schemas.microsoft.com/office/drawing/2014/main" id="{BB5DF4F5-756E-4FDD-A866-E6AB87E86B35}"/>
              </a:ext>
            </a:extLst>
          </p:cNvPr>
          <p:cNvSpPr>
            <a:spLocks noChangeArrowheads="1"/>
          </p:cNvSpPr>
          <p:nvPr/>
        </p:nvSpPr>
        <p:spPr bwMode="auto">
          <a:xfrm>
            <a:off x="6858000" y="1812925"/>
            <a:ext cx="762000" cy="685800"/>
          </a:xfrm>
          <a:prstGeom prst="leftRightArrowCallout">
            <a:avLst>
              <a:gd name="adj1" fmla="val 12037"/>
              <a:gd name="adj2" fmla="val 18403"/>
              <a:gd name="adj3" fmla="val 23858"/>
              <a:gd name="adj4" fmla="val 39741"/>
            </a:avLst>
          </a:prstGeom>
          <a:solidFill>
            <a:srgbClr val="003366"/>
          </a:solidFill>
          <a:ln w="9525">
            <a:solidFill>
              <a:schemeClr val="folHlink"/>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zh-CN" altLang="en-US" sz="2000">
                <a:solidFill>
                  <a:srgbClr val="FFFF99"/>
                </a:solidFill>
              </a:rPr>
              <a:t>能</a:t>
            </a:r>
          </a:p>
          <a:p>
            <a:pPr algn="ctr"/>
            <a:r>
              <a:rPr lang="zh-CN" altLang="en-US" sz="2000">
                <a:solidFill>
                  <a:srgbClr val="FFFF99"/>
                </a:solidFill>
              </a:rPr>
              <a:t>量</a:t>
            </a:r>
          </a:p>
        </p:txBody>
      </p:sp>
      <p:sp>
        <p:nvSpPr>
          <p:cNvPr id="21520" name="Rectangle 16">
            <a:extLst>
              <a:ext uri="{FF2B5EF4-FFF2-40B4-BE49-F238E27FC236}">
                <a16:creationId xmlns:a16="http://schemas.microsoft.com/office/drawing/2014/main" id="{4963ED5D-8E16-4A03-98EE-4D239A50BD15}"/>
              </a:ext>
            </a:extLst>
          </p:cNvPr>
          <p:cNvSpPr>
            <a:spLocks noChangeArrowheads="1"/>
          </p:cNvSpPr>
          <p:nvPr/>
        </p:nvSpPr>
        <p:spPr bwMode="auto">
          <a:xfrm>
            <a:off x="612775" y="5286375"/>
            <a:ext cx="810260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5000"/>
              </a:lnSpc>
            </a:pPr>
            <a:r>
              <a:rPr lang="zh-CN" altLang="en-US">
                <a:solidFill>
                  <a:schemeClr val="hlink"/>
                </a:solidFill>
                <a:latin typeface="华文中宋" panose="02010600040101010101" pitchFamily="2" charset="-122"/>
                <a:ea typeface="华文中宋" panose="02010600040101010101" pitchFamily="2" charset="-122"/>
              </a:rPr>
              <a:t>谐振子与腔内电磁场交换能量时，其能量的变化是</a:t>
            </a:r>
            <a:r>
              <a:rPr lang="zh-CN" altLang="en-US">
                <a:solidFill>
                  <a:schemeClr val="bg1"/>
                </a:solidFill>
              </a:rPr>
              <a:t> </a:t>
            </a:r>
            <a:r>
              <a:rPr lang="zh-CN" altLang="zh-CN" sz="2800" i="1">
                <a:solidFill>
                  <a:srgbClr val="66FFFF"/>
                </a:solidFill>
              </a:rPr>
              <a:t>hv </a:t>
            </a:r>
            <a:r>
              <a:rPr lang="zh-CN" altLang="en-US">
                <a:solidFill>
                  <a:schemeClr val="hlink"/>
                </a:solidFill>
                <a:latin typeface="华文中宋" panose="02010600040101010101" pitchFamily="2" charset="-122"/>
                <a:ea typeface="华文中宋" panose="02010600040101010101" pitchFamily="2" charset="-122"/>
              </a:rPr>
              <a:t>的整数倍</a:t>
            </a:r>
            <a:endParaRPr lang="zh-CN" altLang="zh-CN">
              <a:solidFill>
                <a:schemeClr val="hlink"/>
              </a:solidFill>
              <a:latin typeface="华文中宋" panose="02010600040101010101" pitchFamily="2" charset="-122"/>
              <a:ea typeface="华文中宋" panose="02010600040101010101" pitchFamily="2" charset="-122"/>
            </a:endParaRPr>
          </a:p>
        </p:txBody>
      </p:sp>
      <p:sp>
        <p:nvSpPr>
          <p:cNvPr id="21521" name="Oval 17">
            <a:extLst>
              <a:ext uri="{FF2B5EF4-FFF2-40B4-BE49-F238E27FC236}">
                <a16:creationId xmlns:a16="http://schemas.microsoft.com/office/drawing/2014/main" id="{51E7DCFD-AAA1-47AE-8669-7826CB5F53B7}"/>
              </a:ext>
            </a:extLst>
          </p:cNvPr>
          <p:cNvSpPr>
            <a:spLocks noChangeArrowheads="1"/>
          </p:cNvSpPr>
          <p:nvPr/>
        </p:nvSpPr>
        <p:spPr bwMode="auto">
          <a:xfrm>
            <a:off x="8382000" y="3108325"/>
            <a:ext cx="228600" cy="228600"/>
          </a:xfrm>
          <a:prstGeom prst="ellipse">
            <a:avLst/>
          </a:prstGeom>
          <a:solidFill>
            <a:srgbClr val="00FF99"/>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522" name="Rectangle 18">
            <a:extLst>
              <a:ext uri="{FF2B5EF4-FFF2-40B4-BE49-F238E27FC236}">
                <a16:creationId xmlns:a16="http://schemas.microsoft.com/office/drawing/2014/main" id="{C4147739-E2BC-4636-87D8-DA0594D66954}"/>
              </a:ext>
            </a:extLst>
          </p:cNvPr>
          <p:cNvSpPr>
            <a:spLocks noChangeArrowheads="1"/>
          </p:cNvSpPr>
          <p:nvPr/>
        </p:nvSpPr>
        <p:spPr bwMode="auto">
          <a:xfrm>
            <a:off x="539750" y="449263"/>
            <a:ext cx="19605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600">
                <a:solidFill>
                  <a:srgbClr val="66FFFF"/>
                </a:solidFill>
                <a:ea typeface="楷体_GB2312" pitchFamily="49" charset="-122"/>
              </a:rPr>
              <a:t>普朗克公式</a:t>
            </a:r>
          </a:p>
        </p:txBody>
      </p:sp>
      <p:sp>
        <p:nvSpPr>
          <p:cNvPr id="21523" name="Text Box 19">
            <a:extLst>
              <a:ext uri="{FF2B5EF4-FFF2-40B4-BE49-F238E27FC236}">
                <a16:creationId xmlns:a16="http://schemas.microsoft.com/office/drawing/2014/main" id="{58044172-278F-421D-88E4-24AED78F9ABF}"/>
              </a:ext>
            </a:extLst>
          </p:cNvPr>
          <p:cNvSpPr txBox="1">
            <a:spLocks noChangeArrowheads="1"/>
          </p:cNvSpPr>
          <p:nvPr/>
        </p:nvSpPr>
        <p:spPr bwMode="auto">
          <a:xfrm>
            <a:off x="857250" y="2857500"/>
            <a:ext cx="4572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5000"/>
              </a:lnSpc>
            </a:pPr>
            <a:r>
              <a:rPr lang="zh-CN" altLang="en-US">
                <a:solidFill>
                  <a:schemeClr val="hlink"/>
                </a:solidFill>
                <a:ea typeface="楷体_GB2312" pitchFamily="49" charset="-122"/>
              </a:rPr>
              <a:t>为解释这一公式，普朗克提出了能量量子化假设：</a:t>
            </a:r>
          </a:p>
        </p:txBody>
      </p:sp>
      <p:graphicFrame>
        <p:nvGraphicFramePr>
          <p:cNvPr id="21524" name="Object 20">
            <a:extLst>
              <a:ext uri="{FF2B5EF4-FFF2-40B4-BE49-F238E27FC236}">
                <a16:creationId xmlns:a16="http://schemas.microsoft.com/office/drawing/2014/main" id="{8F01AACD-6E81-4C51-9441-7595C89B9264}"/>
              </a:ext>
            </a:extLst>
          </p:cNvPr>
          <p:cNvGraphicFramePr>
            <a:graphicFrameLocks/>
          </p:cNvGraphicFramePr>
          <p:nvPr/>
        </p:nvGraphicFramePr>
        <p:xfrm>
          <a:off x="1430338" y="1052513"/>
          <a:ext cx="3910012" cy="963612"/>
        </p:xfrm>
        <a:graphic>
          <a:graphicData uri="http://schemas.openxmlformats.org/presentationml/2006/ole">
            <mc:AlternateContent xmlns:mc="http://schemas.openxmlformats.org/markup-compatibility/2006">
              <mc:Choice xmlns:v="urn:schemas-microsoft-com:vml" Requires="v">
                <p:oleObj spid="_x0000_s462860" r:id="rId6" imgW="1609833" imgH="390661" progId="Equation.DSMT4">
                  <p:embed/>
                </p:oleObj>
              </mc:Choice>
              <mc:Fallback>
                <p:oleObj r:id="rId6" imgW="1609833" imgH="390661" progId="Equation.DSMT4">
                  <p:embed/>
                  <p:pic>
                    <p:nvPicPr>
                      <p:cNvPr id="21524" name="Object 20">
                        <a:extLst>
                          <a:ext uri="{FF2B5EF4-FFF2-40B4-BE49-F238E27FC236}">
                            <a16:creationId xmlns:a16="http://schemas.microsoft.com/office/drawing/2014/main" id="{8F01AACD-6E81-4C51-9441-7595C89B9264}"/>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0338" y="1052513"/>
                        <a:ext cx="3910012"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21" name="灯片编号占位符 1">
            <a:extLst>
              <a:ext uri="{FF2B5EF4-FFF2-40B4-BE49-F238E27FC236}">
                <a16:creationId xmlns:a16="http://schemas.microsoft.com/office/drawing/2014/main" id="{A4FE3BB6-61D9-48A9-9CB2-C3330A4DDA63}"/>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33749B51-B216-4804-A9A5-9040B3F73351}" type="slidenum">
              <a:rPr lang="en-US" altLang="zh-CN" b="0">
                <a:solidFill>
                  <a:srgbClr val="FF00FF"/>
                </a:solidFill>
              </a:rPr>
              <a:pPr eaLnBrk="1" hangingPunct="1"/>
              <a:t>26</a:t>
            </a:fld>
            <a:r>
              <a:rPr lang="en-US" altLang="zh-CN" b="0">
                <a:solidFill>
                  <a:srgbClr val="FF00FF"/>
                </a:solidFill>
              </a:rPr>
              <a:t>/23</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1522"/>
                                        </p:tgtEl>
                                        <p:attrNameLst>
                                          <p:attrName>style.visibility</p:attrName>
                                        </p:attrNameLst>
                                      </p:cBhvr>
                                      <p:to>
                                        <p:strVal val="visible"/>
                                      </p:to>
                                    </p:set>
                                    <p:animEffect transition="in" filter="dissolve">
                                      <p:cBhvr>
                                        <p:cTn id="7" dur="500"/>
                                        <p:tgtEl>
                                          <p:spTgt spid="215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1524"/>
                                        </p:tgtEl>
                                        <p:attrNameLst>
                                          <p:attrName>style.visibility</p:attrName>
                                        </p:attrNameLst>
                                      </p:cBhvr>
                                      <p:to>
                                        <p:strVal val="visible"/>
                                      </p:to>
                                    </p:set>
                                    <p:animEffect transition="in" filter="wipe(down)">
                                      <p:cBhvr>
                                        <p:cTn id="12" dur="500"/>
                                        <p:tgtEl>
                                          <p:spTgt spid="21524"/>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1517"/>
                                        </p:tgtEl>
                                        <p:attrNameLst>
                                          <p:attrName>style.visibility</p:attrName>
                                        </p:attrNameLst>
                                      </p:cBhvr>
                                      <p:to>
                                        <p:strVal val="visible"/>
                                      </p:to>
                                    </p:set>
                                    <p:animEffect transition="in" filter="wipe(left)">
                                      <p:cBhvr>
                                        <p:cTn id="16" dur="500"/>
                                        <p:tgtEl>
                                          <p:spTgt spid="2151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1523"/>
                                        </p:tgtEl>
                                        <p:attrNameLst>
                                          <p:attrName>style.visibility</p:attrName>
                                        </p:attrNameLst>
                                      </p:cBhvr>
                                      <p:to>
                                        <p:strVal val="visible"/>
                                      </p:to>
                                    </p:set>
                                    <p:animEffect transition="in" filter="wipe(left)">
                                      <p:cBhvr>
                                        <p:cTn id="21" dur="500"/>
                                        <p:tgtEl>
                                          <p:spTgt spid="21523"/>
                                        </p:tgtEl>
                                      </p:cBhvr>
                                    </p:animEffect>
                                  </p:childTnLst>
                                </p:cTn>
                              </p:par>
                            </p:childTnLst>
                          </p:cTn>
                        </p:par>
                        <p:par>
                          <p:cTn id="22" fill="hold" nodeType="afterGroup">
                            <p:stCondLst>
                              <p:cond delay="500"/>
                            </p:stCondLst>
                            <p:childTnLst>
                              <p:par>
                                <p:cTn id="23" presetID="22" presetClass="entr" presetSubtype="4" fill="hold" grpId="0" nodeType="afterEffect">
                                  <p:stCondLst>
                                    <p:cond delay="0"/>
                                  </p:stCondLst>
                                  <p:childTnLst>
                                    <p:set>
                                      <p:cBhvr>
                                        <p:cTn id="24" dur="1" fill="hold">
                                          <p:stCondLst>
                                            <p:cond delay="0"/>
                                          </p:stCondLst>
                                        </p:cTn>
                                        <p:tgtEl>
                                          <p:spTgt spid="21506"/>
                                        </p:tgtEl>
                                        <p:attrNameLst>
                                          <p:attrName>style.visibility</p:attrName>
                                        </p:attrNameLst>
                                      </p:cBhvr>
                                      <p:to>
                                        <p:strVal val="visible"/>
                                      </p:to>
                                    </p:set>
                                    <p:animEffect transition="in" filter="wipe(down)">
                                      <p:cBhvr>
                                        <p:cTn id="25" dur="500"/>
                                        <p:tgtEl>
                                          <p:spTgt spid="21506"/>
                                        </p:tgtEl>
                                      </p:cBhvr>
                                    </p:animEffect>
                                  </p:childTnLst>
                                </p:cTn>
                              </p:par>
                              <p:par>
                                <p:cTn id="26" presetID="22" presetClass="entr" presetSubtype="4" fill="hold" nodeType="withEffect">
                                  <p:stCondLst>
                                    <p:cond delay="0"/>
                                  </p:stCondLst>
                                  <p:childTnLst>
                                    <p:set>
                                      <p:cBhvr>
                                        <p:cTn id="27" dur="1" fill="hold">
                                          <p:stCondLst>
                                            <p:cond delay="0"/>
                                          </p:stCondLst>
                                        </p:cTn>
                                        <p:tgtEl>
                                          <p:spTgt spid="21507"/>
                                        </p:tgtEl>
                                        <p:attrNameLst>
                                          <p:attrName>style.visibility</p:attrName>
                                        </p:attrNameLst>
                                      </p:cBhvr>
                                      <p:to>
                                        <p:strVal val="visible"/>
                                      </p:to>
                                    </p:set>
                                    <p:animEffect transition="in" filter="wipe(down)">
                                      <p:cBhvr>
                                        <p:cTn id="28" dur="500"/>
                                        <p:tgtEl>
                                          <p:spTgt spid="21507"/>
                                        </p:tgtEl>
                                      </p:cBhvr>
                                    </p:animEffect>
                                  </p:childTnLst>
                                </p:cTn>
                              </p:par>
                            </p:childTnLst>
                          </p:cTn>
                        </p:par>
                        <p:par>
                          <p:cTn id="29" fill="hold" nodeType="afterGroup">
                            <p:stCondLst>
                              <p:cond delay="1000"/>
                            </p:stCondLst>
                            <p:childTnLst>
                              <p:par>
                                <p:cTn id="30" presetID="22" presetClass="entr" presetSubtype="4" fill="hold" grpId="0" nodeType="afterEffect">
                                  <p:stCondLst>
                                    <p:cond delay="0"/>
                                  </p:stCondLst>
                                  <p:childTnLst>
                                    <p:set>
                                      <p:cBhvr>
                                        <p:cTn id="31" dur="1" fill="hold">
                                          <p:stCondLst>
                                            <p:cond delay="0"/>
                                          </p:stCondLst>
                                        </p:cTn>
                                        <p:tgtEl>
                                          <p:spTgt spid="21515"/>
                                        </p:tgtEl>
                                        <p:attrNameLst>
                                          <p:attrName>style.visibility</p:attrName>
                                        </p:attrNameLst>
                                      </p:cBhvr>
                                      <p:to>
                                        <p:strVal val="visible"/>
                                      </p:to>
                                    </p:set>
                                    <p:animEffect transition="in" filter="wipe(down)">
                                      <p:cBhvr>
                                        <p:cTn id="32" dur="500"/>
                                        <p:tgtEl>
                                          <p:spTgt spid="21515"/>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1511"/>
                                        </p:tgtEl>
                                        <p:attrNameLst>
                                          <p:attrName>style.visibility</p:attrName>
                                        </p:attrNameLst>
                                      </p:cBhvr>
                                      <p:to>
                                        <p:strVal val="visible"/>
                                      </p:to>
                                    </p:set>
                                    <p:animEffect transition="in" filter="wipe(down)">
                                      <p:cBhvr>
                                        <p:cTn id="35" dur="500"/>
                                        <p:tgtEl>
                                          <p:spTgt spid="21511"/>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1509"/>
                                        </p:tgtEl>
                                        <p:attrNameLst>
                                          <p:attrName>style.visibility</p:attrName>
                                        </p:attrNameLst>
                                      </p:cBhvr>
                                      <p:to>
                                        <p:strVal val="visible"/>
                                      </p:to>
                                    </p:set>
                                    <p:animEffect transition="in" filter="wipe(down)">
                                      <p:cBhvr>
                                        <p:cTn id="38" dur="500"/>
                                        <p:tgtEl>
                                          <p:spTgt spid="21509"/>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1513"/>
                                        </p:tgtEl>
                                        <p:attrNameLst>
                                          <p:attrName>style.visibility</p:attrName>
                                        </p:attrNameLst>
                                      </p:cBhvr>
                                      <p:to>
                                        <p:strVal val="visible"/>
                                      </p:to>
                                    </p:set>
                                    <p:animEffect transition="in" filter="wipe(down)">
                                      <p:cBhvr>
                                        <p:cTn id="41" dur="500"/>
                                        <p:tgtEl>
                                          <p:spTgt spid="21513"/>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1512"/>
                                        </p:tgtEl>
                                        <p:attrNameLst>
                                          <p:attrName>style.visibility</p:attrName>
                                        </p:attrNameLst>
                                      </p:cBhvr>
                                      <p:to>
                                        <p:strVal val="visible"/>
                                      </p:to>
                                    </p:set>
                                    <p:animEffect transition="in" filter="wipe(down)">
                                      <p:cBhvr>
                                        <p:cTn id="44" dur="500"/>
                                        <p:tgtEl>
                                          <p:spTgt spid="21512"/>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21521"/>
                                        </p:tgtEl>
                                        <p:attrNameLst>
                                          <p:attrName>style.visibility</p:attrName>
                                        </p:attrNameLst>
                                      </p:cBhvr>
                                      <p:to>
                                        <p:strVal val="visible"/>
                                      </p:to>
                                    </p:set>
                                    <p:animEffect transition="in" filter="wipe(down)">
                                      <p:cBhvr>
                                        <p:cTn id="47" dur="500"/>
                                        <p:tgtEl>
                                          <p:spTgt spid="21521"/>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1514"/>
                                        </p:tgtEl>
                                        <p:attrNameLst>
                                          <p:attrName>style.visibility</p:attrName>
                                        </p:attrNameLst>
                                      </p:cBhvr>
                                      <p:to>
                                        <p:strVal val="visible"/>
                                      </p:to>
                                    </p:set>
                                    <p:animEffect transition="in" filter="wipe(down)">
                                      <p:cBhvr>
                                        <p:cTn id="50" dur="500"/>
                                        <p:tgtEl>
                                          <p:spTgt spid="21514"/>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21518"/>
                                        </p:tgtEl>
                                        <p:attrNameLst>
                                          <p:attrName>style.visibility</p:attrName>
                                        </p:attrNameLst>
                                      </p:cBhvr>
                                      <p:to>
                                        <p:strVal val="visible"/>
                                      </p:to>
                                    </p:set>
                                    <p:animEffect transition="in" filter="wipe(up)">
                                      <p:cBhvr>
                                        <p:cTn id="53" dur="500"/>
                                        <p:tgtEl>
                                          <p:spTgt spid="2151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1" fill="hold" grpId="0" nodeType="clickEffect">
                                  <p:stCondLst>
                                    <p:cond delay="0"/>
                                  </p:stCondLst>
                                  <p:childTnLst>
                                    <p:set>
                                      <p:cBhvr>
                                        <p:cTn id="57" dur="1" fill="hold">
                                          <p:stCondLst>
                                            <p:cond delay="0"/>
                                          </p:stCondLst>
                                        </p:cTn>
                                        <p:tgtEl>
                                          <p:spTgt spid="21519"/>
                                        </p:tgtEl>
                                        <p:attrNameLst>
                                          <p:attrName>style.visibility</p:attrName>
                                        </p:attrNameLst>
                                      </p:cBhvr>
                                      <p:to>
                                        <p:strVal val="visible"/>
                                      </p:to>
                                    </p:set>
                                    <p:anim calcmode="lin" valueType="num">
                                      <p:cBhvr additive="base">
                                        <p:cTn id="58" dur="500" fill="hold"/>
                                        <p:tgtEl>
                                          <p:spTgt spid="21519"/>
                                        </p:tgtEl>
                                        <p:attrNameLst>
                                          <p:attrName>ppt_x</p:attrName>
                                        </p:attrNameLst>
                                      </p:cBhvr>
                                      <p:tavLst>
                                        <p:tav tm="0">
                                          <p:val>
                                            <p:strVal val="#ppt_x"/>
                                          </p:val>
                                        </p:tav>
                                        <p:tav tm="100000">
                                          <p:val>
                                            <p:strVal val="#ppt_x"/>
                                          </p:val>
                                        </p:tav>
                                      </p:tavLst>
                                    </p:anim>
                                    <p:anim calcmode="lin" valueType="num">
                                      <p:cBhvr additive="base">
                                        <p:cTn id="59" dur="500" fill="hold"/>
                                        <p:tgtEl>
                                          <p:spTgt spid="21519"/>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6"/>
                                            </p:cond>
                                          </p:stCondLst>
                                          <p:endCondLst>
                                            <p:cond evt="onStopAudio" delay="0">
                                              <p:tgtEl>
                                                <p:sldTgt/>
                                              </p:tgtEl>
                                            </p:cond>
                                          </p:endCondLst>
                                        </p:cTn>
                                        <p:tgtEl>
                                          <p:sndTgt r:embed="rId4" name="cashreg.wav"/>
                                        </p:tgtEl>
                                      </p:cMediaNode>
                                    </p:audio>
                                  </p:subTnLst>
                                </p:cTn>
                              </p:par>
                              <p:par>
                                <p:cTn id="60" presetID="22" presetClass="entr" presetSubtype="1" fill="hold" grpId="0" nodeType="withEffect">
                                  <p:stCondLst>
                                    <p:cond delay="0"/>
                                  </p:stCondLst>
                                  <p:childTnLst>
                                    <p:set>
                                      <p:cBhvr>
                                        <p:cTn id="61" dur="1" fill="hold">
                                          <p:stCondLst>
                                            <p:cond delay="0"/>
                                          </p:stCondLst>
                                        </p:cTn>
                                        <p:tgtEl>
                                          <p:spTgt spid="21510"/>
                                        </p:tgtEl>
                                        <p:attrNameLst>
                                          <p:attrName>style.visibility</p:attrName>
                                        </p:attrNameLst>
                                      </p:cBhvr>
                                      <p:to>
                                        <p:strVal val="visible"/>
                                      </p:to>
                                    </p:set>
                                    <p:animEffect transition="in" filter="wipe(up)">
                                      <p:cBhvr>
                                        <p:cTn id="62" dur="500"/>
                                        <p:tgtEl>
                                          <p:spTgt spid="2151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2" fill="hold" grpId="0" nodeType="clickEffect">
                                  <p:stCondLst>
                                    <p:cond delay="0"/>
                                  </p:stCondLst>
                                  <p:childTnLst>
                                    <p:set>
                                      <p:cBhvr>
                                        <p:cTn id="66" dur="1" fill="hold">
                                          <p:stCondLst>
                                            <p:cond delay="0"/>
                                          </p:stCondLst>
                                        </p:cTn>
                                        <p:tgtEl>
                                          <p:spTgt spid="21516"/>
                                        </p:tgtEl>
                                        <p:attrNameLst>
                                          <p:attrName>style.visibility</p:attrName>
                                        </p:attrNameLst>
                                      </p:cBhvr>
                                      <p:to>
                                        <p:strVal val="visible"/>
                                      </p:to>
                                    </p:set>
                                    <p:animEffect transition="in" filter="slide(fromRight)">
                                      <p:cBhvr>
                                        <p:cTn id="67" dur="500"/>
                                        <p:tgtEl>
                                          <p:spTgt spid="2151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1520"/>
                                        </p:tgtEl>
                                        <p:attrNameLst>
                                          <p:attrName>style.visibility</p:attrName>
                                        </p:attrNameLst>
                                      </p:cBhvr>
                                      <p:to>
                                        <p:strVal val="visible"/>
                                      </p:to>
                                    </p:set>
                                    <p:animEffect transition="in" filter="dissolve">
                                      <p:cBhvr>
                                        <p:cTn id="72" dur="500"/>
                                        <p:tgtEl>
                                          <p:spTgt spid="21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p:bldP spid="21509" grpId="0" animBg="1"/>
      <p:bldP spid="21510" grpId="0" autoUpdateAnimBg="0"/>
      <p:bldP spid="21511" grpId="0" animBg="1"/>
      <p:bldP spid="21512" grpId="0" animBg="1"/>
      <p:bldP spid="21513" grpId="0" animBg="1"/>
      <p:bldP spid="21514" grpId="0" animBg="1"/>
      <p:bldP spid="21515" grpId="0" animBg="1"/>
      <p:bldP spid="21516" grpId="0" animBg="1" autoUpdateAnimBg="0"/>
      <p:bldP spid="21517" grpId="0" autoUpdateAnimBg="0"/>
      <p:bldP spid="21518" grpId="0" animBg="1" autoUpdateAnimBg="0"/>
      <p:bldP spid="21519" grpId="0" animBg="1" autoUpdateAnimBg="0"/>
      <p:bldP spid="21520" grpId="0" autoUpdateAnimBg="0"/>
      <p:bldP spid="21521" grpId="0" animBg="1"/>
      <p:bldP spid="21522" grpId="0" autoUpdateAnimBg="0"/>
      <p:bldP spid="2152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47A70389-5B59-442A-A649-6FACEFF9FE1C}"/>
              </a:ext>
            </a:extLst>
          </p:cNvPr>
          <p:cNvGrpSpPr>
            <a:grpSpLocks/>
          </p:cNvGrpSpPr>
          <p:nvPr/>
        </p:nvGrpSpPr>
        <p:grpSpPr bwMode="auto">
          <a:xfrm>
            <a:off x="4356100" y="336550"/>
            <a:ext cx="4608513" cy="3740150"/>
            <a:chOff x="0" y="0"/>
            <a:chExt cx="3004" cy="2356"/>
          </a:xfrm>
        </p:grpSpPr>
        <p:sp>
          <p:nvSpPr>
            <p:cNvPr id="27666" name="Line 3">
              <a:extLst>
                <a:ext uri="{FF2B5EF4-FFF2-40B4-BE49-F238E27FC236}">
                  <a16:creationId xmlns:a16="http://schemas.microsoft.com/office/drawing/2014/main" id="{80B8E632-2E0E-421F-AA91-E9BAD0ED1B0D}"/>
                </a:ext>
              </a:extLst>
            </p:cNvPr>
            <p:cNvSpPr>
              <a:spLocks noChangeShapeType="1"/>
            </p:cNvSpPr>
            <p:nvPr/>
          </p:nvSpPr>
          <p:spPr bwMode="auto">
            <a:xfrm>
              <a:off x="147" y="528"/>
              <a:ext cx="0" cy="158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7" name="Line 4">
              <a:extLst>
                <a:ext uri="{FF2B5EF4-FFF2-40B4-BE49-F238E27FC236}">
                  <a16:creationId xmlns:a16="http://schemas.microsoft.com/office/drawing/2014/main" id="{06F4818C-9909-4522-B476-B954C9720089}"/>
                </a:ext>
              </a:extLst>
            </p:cNvPr>
            <p:cNvSpPr>
              <a:spLocks noChangeShapeType="1"/>
            </p:cNvSpPr>
            <p:nvPr/>
          </p:nvSpPr>
          <p:spPr bwMode="auto">
            <a:xfrm>
              <a:off x="147" y="2112"/>
              <a:ext cx="172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8" name="未知">
              <a:extLst>
                <a:ext uri="{FF2B5EF4-FFF2-40B4-BE49-F238E27FC236}">
                  <a16:creationId xmlns:a16="http://schemas.microsoft.com/office/drawing/2014/main" id="{17858910-1E1D-402C-A62C-90E75DB985D0}"/>
                </a:ext>
              </a:extLst>
            </p:cNvPr>
            <p:cNvSpPr>
              <a:spLocks/>
            </p:cNvSpPr>
            <p:nvPr/>
          </p:nvSpPr>
          <p:spPr bwMode="auto">
            <a:xfrm>
              <a:off x="258" y="624"/>
              <a:ext cx="1954" cy="1381"/>
            </a:xfrm>
            <a:custGeom>
              <a:avLst/>
              <a:gdLst>
                <a:gd name="T0" fmla="*/ 0 w 1954"/>
                <a:gd name="T1" fmla="*/ 1297 h 1381"/>
                <a:gd name="T2" fmla="*/ 405 w 1954"/>
                <a:gd name="T3" fmla="*/ 14 h 1381"/>
                <a:gd name="T4" fmla="*/ 1954 w 1954"/>
                <a:gd name="T5" fmla="*/ 1381 h 1381"/>
                <a:gd name="T6" fmla="*/ 0 60000 65536"/>
                <a:gd name="T7" fmla="*/ 0 60000 65536"/>
                <a:gd name="T8" fmla="*/ 0 60000 65536"/>
                <a:gd name="T9" fmla="*/ 0 w 1954"/>
                <a:gd name="T10" fmla="*/ 0 h 1381"/>
                <a:gd name="T11" fmla="*/ 1954 w 1954"/>
                <a:gd name="T12" fmla="*/ 1381 h 1381"/>
              </a:gdLst>
              <a:ahLst/>
              <a:cxnLst>
                <a:cxn ang="T6">
                  <a:pos x="T0" y="T1"/>
                </a:cxn>
                <a:cxn ang="T7">
                  <a:pos x="T2" y="T3"/>
                </a:cxn>
                <a:cxn ang="T8">
                  <a:pos x="T4" y="T5"/>
                </a:cxn>
              </a:cxnLst>
              <a:rect l="T9" t="T10" r="T11" b="T12"/>
              <a:pathLst>
                <a:path w="1954" h="1381">
                  <a:moveTo>
                    <a:pt x="0" y="1297"/>
                  </a:moveTo>
                  <a:cubicBezTo>
                    <a:pt x="205" y="776"/>
                    <a:pt x="79" y="0"/>
                    <a:pt x="405" y="14"/>
                  </a:cubicBezTo>
                  <a:cubicBezTo>
                    <a:pt x="731" y="28"/>
                    <a:pt x="1089" y="1367"/>
                    <a:pt x="1954" y="1381"/>
                  </a:cubicBezTo>
                </a:path>
              </a:pathLst>
            </a:cu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69" name="未知">
              <a:extLst>
                <a:ext uri="{FF2B5EF4-FFF2-40B4-BE49-F238E27FC236}">
                  <a16:creationId xmlns:a16="http://schemas.microsoft.com/office/drawing/2014/main" id="{2DE83952-9F2C-4975-9C56-F1D46D15AA0C}"/>
                </a:ext>
              </a:extLst>
            </p:cNvPr>
            <p:cNvSpPr>
              <a:spLocks/>
            </p:cNvSpPr>
            <p:nvPr/>
          </p:nvSpPr>
          <p:spPr bwMode="auto">
            <a:xfrm>
              <a:off x="621" y="624"/>
              <a:ext cx="6" cy="1506"/>
            </a:xfrm>
            <a:custGeom>
              <a:avLst/>
              <a:gdLst>
                <a:gd name="T0" fmla="*/ 6 w 6"/>
                <a:gd name="T1" fmla="*/ 0 h 1506"/>
                <a:gd name="T2" fmla="*/ 0 w 6"/>
                <a:gd name="T3" fmla="*/ 1506 h 1506"/>
                <a:gd name="T4" fmla="*/ 0 60000 65536"/>
                <a:gd name="T5" fmla="*/ 0 60000 65536"/>
                <a:gd name="T6" fmla="*/ 0 w 6"/>
                <a:gd name="T7" fmla="*/ 0 h 1506"/>
                <a:gd name="T8" fmla="*/ 6 w 6"/>
                <a:gd name="T9" fmla="*/ 1506 h 1506"/>
              </a:gdLst>
              <a:ahLst/>
              <a:cxnLst>
                <a:cxn ang="T4">
                  <a:pos x="T0" y="T1"/>
                </a:cxn>
                <a:cxn ang="T5">
                  <a:pos x="T2" y="T3"/>
                </a:cxn>
              </a:cxnLst>
              <a:rect l="T6" t="T7" r="T8" b="T9"/>
              <a:pathLst>
                <a:path w="6" h="1506">
                  <a:moveTo>
                    <a:pt x="6" y="0"/>
                  </a:moveTo>
                  <a:lnTo>
                    <a:pt x="0" y="1506"/>
                  </a:lnTo>
                </a:path>
              </a:pathLst>
            </a:custGeom>
            <a:noFill/>
            <a:ln w="9525">
              <a:solidFill>
                <a:schemeClr val="hlink"/>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7670" name="Object 7">
              <a:extLst>
                <a:ext uri="{FF2B5EF4-FFF2-40B4-BE49-F238E27FC236}">
                  <a16:creationId xmlns:a16="http://schemas.microsoft.com/office/drawing/2014/main" id="{BE0580E6-677E-402A-947B-389BE8F41A37}"/>
                </a:ext>
              </a:extLst>
            </p:cNvPr>
            <p:cNvGraphicFramePr>
              <a:graphicFrameLocks noChangeAspect="1"/>
            </p:cNvGraphicFramePr>
            <p:nvPr/>
          </p:nvGraphicFramePr>
          <p:xfrm>
            <a:off x="0" y="336"/>
            <a:ext cx="510" cy="221"/>
          </p:xfrm>
          <a:graphic>
            <a:graphicData uri="http://schemas.openxmlformats.org/presentationml/2006/ole">
              <mc:AlternateContent xmlns:mc="http://schemas.openxmlformats.org/markup-compatibility/2006">
                <mc:Choice xmlns:v="urn:schemas-microsoft-com:vml" Requires="v">
                  <p:oleObj spid="_x0000_s463934" r:id="rId3" imgW="457200" imgH="199923" progId="Equation.DSMT4">
                    <p:embed/>
                  </p:oleObj>
                </mc:Choice>
                <mc:Fallback>
                  <p:oleObj r:id="rId3" imgW="457200" imgH="199923" progId="Equation.DSMT4">
                    <p:embed/>
                    <p:pic>
                      <p:nvPicPr>
                        <p:cNvPr id="27670" name="Object 7">
                          <a:extLst>
                            <a:ext uri="{FF2B5EF4-FFF2-40B4-BE49-F238E27FC236}">
                              <a16:creationId xmlns:a16="http://schemas.microsoft.com/office/drawing/2014/main" id="{BE0580E6-677E-402A-947B-389BE8F41A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36"/>
                          <a:ext cx="510" cy="221"/>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71" name="Object 8">
              <a:extLst>
                <a:ext uri="{FF2B5EF4-FFF2-40B4-BE49-F238E27FC236}">
                  <a16:creationId xmlns:a16="http://schemas.microsoft.com/office/drawing/2014/main" id="{BBB39593-2A3C-4893-8A88-0DEE30EE176C}"/>
                </a:ext>
              </a:extLst>
            </p:cNvPr>
            <p:cNvGraphicFramePr>
              <a:graphicFrameLocks noChangeAspect="1"/>
            </p:cNvGraphicFramePr>
            <p:nvPr/>
          </p:nvGraphicFramePr>
          <p:xfrm>
            <a:off x="1779" y="1997"/>
            <a:ext cx="313" cy="359"/>
          </p:xfrm>
          <a:graphic>
            <a:graphicData uri="http://schemas.openxmlformats.org/presentationml/2006/ole">
              <mc:AlternateContent xmlns:mc="http://schemas.openxmlformats.org/markup-compatibility/2006">
                <mc:Choice xmlns:v="urn:schemas-microsoft-com:vml" Requires="v">
                  <p:oleObj spid="_x0000_s463935" r:id="rId5" imgW="114376" imgH="152468" progId="Equation.3">
                    <p:embed/>
                  </p:oleObj>
                </mc:Choice>
                <mc:Fallback>
                  <p:oleObj r:id="rId5" imgW="114376" imgH="152468" progId="Equation.3">
                    <p:embed/>
                    <p:pic>
                      <p:nvPicPr>
                        <p:cNvPr id="27671" name="Object 8">
                          <a:extLst>
                            <a:ext uri="{FF2B5EF4-FFF2-40B4-BE49-F238E27FC236}">
                              <a16:creationId xmlns:a16="http://schemas.microsoft.com/office/drawing/2014/main" id="{BBB39593-2A3C-4893-8A88-0DEE30EE17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9" y="1997"/>
                          <a:ext cx="313" cy="35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72" name="未知">
              <a:extLst>
                <a:ext uri="{FF2B5EF4-FFF2-40B4-BE49-F238E27FC236}">
                  <a16:creationId xmlns:a16="http://schemas.microsoft.com/office/drawing/2014/main" id="{D1D1CF6F-CDE3-4FD8-B56A-9B2207561EC3}"/>
                </a:ext>
              </a:extLst>
            </p:cNvPr>
            <p:cNvSpPr>
              <a:spLocks/>
            </p:cNvSpPr>
            <p:nvPr/>
          </p:nvSpPr>
          <p:spPr bwMode="auto">
            <a:xfrm>
              <a:off x="1189" y="501"/>
              <a:ext cx="921" cy="1465"/>
            </a:xfrm>
            <a:custGeom>
              <a:avLst/>
              <a:gdLst>
                <a:gd name="T0" fmla="*/ 0 w 921"/>
                <a:gd name="T1" fmla="*/ 0 h 1465"/>
                <a:gd name="T2" fmla="*/ 335 w 921"/>
                <a:gd name="T3" fmla="*/ 949 h 1465"/>
                <a:gd name="T4" fmla="*/ 921 w 921"/>
                <a:gd name="T5" fmla="*/ 1465 h 1465"/>
                <a:gd name="T6" fmla="*/ 0 60000 65536"/>
                <a:gd name="T7" fmla="*/ 0 60000 65536"/>
                <a:gd name="T8" fmla="*/ 0 60000 65536"/>
                <a:gd name="T9" fmla="*/ 0 w 921"/>
                <a:gd name="T10" fmla="*/ 0 h 1465"/>
                <a:gd name="T11" fmla="*/ 921 w 921"/>
                <a:gd name="T12" fmla="*/ 1465 h 1465"/>
              </a:gdLst>
              <a:ahLst/>
              <a:cxnLst>
                <a:cxn ang="T6">
                  <a:pos x="T0" y="T1"/>
                </a:cxn>
                <a:cxn ang="T7">
                  <a:pos x="T2" y="T3"/>
                </a:cxn>
                <a:cxn ang="T8">
                  <a:pos x="T4" y="T5"/>
                </a:cxn>
              </a:cxnLst>
              <a:rect l="T9" t="T10" r="T11" b="T12"/>
              <a:pathLst>
                <a:path w="921" h="1465">
                  <a:moveTo>
                    <a:pt x="0" y="0"/>
                  </a:moveTo>
                  <a:cubicBezTo>
                    <a:pt x="58" y="158"/>
                    <a:pt x="181" y="705"/>
                    <a:pt x="335" y="949"/>
                  </a:cubicBezTo>
                  <a:cubicBezTo>
                    <a:pt x="488" y="1186"/>
                    <a:pt x="516" y="1297"/>
                    <a:pt x="921" y="1465"/>
                  </a:cubicBezTo>
                </a:path>
              </a:pathLst>
            </a:custGeom>
            <a:noFill/>
            <a:ln w="41275">
              <a:solidFill>
                <a:srgbClr val="9933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73" name="AutoShape 10">
              <a:extLst>
                <a:ext uri="{FF2B5EF4-FFF2-40B4-BE49-F238E27FC236}">
                  <a16:creationId xmlns:a16="http://schemas.microsoft.com/office/drawing/2014/main" id="{88BCDAC2-5D11-4C4E-8B3C-0FD087793C18}"/>
                </a:ext>
              </a:extLst>
            </p:cNvPr>
            <p:cNvSpPr>
              <a:spLocks noChangeArrowheads="1"/>
            </p:cNvSpPr>
            <p:nvPr/>
          </p:nvSpPr>
          <p:spPr bwMode="auto">
            <a:xfrm>
              <a:off x="796" y="0"/>
              <a:ext cx="576" cy="384"/>
            </a:xfrm>
            <a:prstGeom prst="cloudCallout">
              <a:avLst>
                <a:gd name="adj1" fmla="val -21875"/>
                <a:gd name="adj2" fmla="val 160940"/>
              </a:avLst>
            </a:prstGeom>
            <a:solidFill>
              <a:schemeClr val="hlink"/>
            </a:solidFill>
            <a:ln w="9525">
              <a:solidFill>
                <a:srgbClr val="FF00FF"/>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zh-CN" altLang="en-US" b="0">
                  <a:solidFill>
                    <a:srgbClr val="FF3300"/>
                  </a:solidFill>
                </a:rPr>
                <a:t>实验</a:t>
              </a:r>
            </a:p>
          </p:txBody>
        </p:sp>
        <p:sp>
          <p:nvSpPr>
            <p:cNvPr id="27674" name="AutoShape 11">
              <a:extLst>
                <a:ext uri="{FF2B5EF4-FFF2-40B4-BE49-F238E27FC236}">
                  <a16:creationId xmlns:a16="http://schemas.microsoft.com/office/drawing/2014/main" id="{02ED2B79-E757-472F-AAFA-BF97BB860ED1}"/>
                </a:ext>
              </a:extLst>
            </p:cNvPr>
            <p:cNvSpPr>
              <a:spLocks noChangeArrowheads="1"/>
            </p:cNvSpPr>
            <p:nvPr/>
          </p:nvSpPr>
          <p:spPr bwMode="auto">
            <a:xfrm>
              <a:off x="1564" y="384"/>
              <a:ext cx="1056" cy="384"/>
            </a:xfrm>
            <a:prstGeom prst="wedgeEllipseCallout">
              <a:avLst>
                <a:gd name="adj1" fmla="val -71685"/>
                <a:gd name="adj2" fmla="val 106250"/>
              </a:avLst>
            </a:prstGeom>
            <a:noFill/>
            <a:ln w="952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zh-CN" altLang="en-US" b="0"/>
                <a:t>瑞利</a:t>
              </a:r>
              <a:r>
                <a:rPr lang="zh-CN" altLang="zh-CN" b="0"/>
                <a:t>-</a:t>
              </a:r>
              <a:r>
                <a:rPr lang="zh-CN" altLang="en-US" b="0"/>
                <a:t>琼斯</a:t>
              </a:r>
            </a:p>
          </p:txBody>
        </p:sp>
        <p:sp>
          <p:nvSpPr>
            <p:cNvPr id="27675" name="Text Box 12">
              <a:extLst>
                <a:ext uri="{FF2B5EF4-FFF2-40B4-BE49-F238E27FC236}">
                  <a16:creationId xmlns:a16="http://schemas.microsoft.com/office/drawing/2014/main" id="{368698DB-EC88-4A6E-BE61-FCB40CF550C1}"/>
                </a:ext>
              </a:extLst>
            </p:cNvPr>
            <p:cNvSpPr txBox="1">
              <a:spLocks noChangeArrowheads="1"/>
            </p:cNvSpPr>
            <p:nvPr/>
          </p:nvSpPr>
          <p:spPr bwMode="auto">
            <a:xfrm>
              <a:off x="593" y="1824"/>
              <a:ext cx="8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zh-CN" b="0" i="1">
                  <a:solidFill>
                    <a:schemeClr val="hlink"/>
                  </a:solidFill>
                </a:rPr>
                <a:t>T=1646k</a:t>
              </a:r>
              <a:endParaRPr lang="zh-CN" altLang="zh-CN" b="0">
                <a:solidFill>
                  <a:schemeClr val="hlink"/>
                </a:solidFill>
              </a:endParaRPr>
            </a:p>
          </p:txBody>
        </p:sp>
        <p:sp>
          <p:nvSpPr>
            <p:cNvPr id="27676" name="AutoShape 13">
              <a:extLst>
                <a:ext uri="{FF2B5EF4-FFF2-40B4-BE49-F238E27FC236}">
                  <a16:creationId xmlns:a16="http://schemas.microsoft.com/office/drawing/2014/main" id="{2CA2E277-7D5F-4F7F-8C86-F1BBEE8505F3}"/>
                </a:ext>
              </a:extLst>
            </p:cNvPr>
            <p:cNvSpPr>
              <a:spLocks noChangeArrowheads="1"/>
            </p:cNvSpPr>
            <p:nvPr/>
          </p:nvSpPr>
          <p:spPr bwMode="auto">
            <a:xfrm>
              <a:off x="1564" y="384"/>
              <a:ext cx="1056" cy="384"/>
            </a:xfrm>
            <a:prstGeom prst="wedgeEllipseCallout">
              <a:avLst>
                <a:gd name="adj1" fmla="val -71685"/>
                <a:gd name="adj2" fmla="val 106250"/>
              </a:avLst>
            </a:prstGeom>
            <a:solidFill>
              <a:srgbClr val="FFFF66"/>
            </a:solidFill>
            <a:ln w="9525">
              <a:solidFill>
                <a:srgbClr val="FF00FF"/>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zh-CN" altLang="en-US" sz="2000" b="0">
                  <a:latin typeface="华文中宋" panose="02010600040101010101" pitchFamily="2" charset="-122"/>
                  <a:ea typeface="华文中宋" panose="02010600040101010101" pitchFamily="2" charset="-122"/>
                </a:rPr>
                <a:t>瑞利</a:t>
              </a:r>
              <a:r>
                <a:rPr lang="zh-CN" altLang="zh-CN" sz="2000" b="0">
                  <a:latin typeface="华文中宋" panose="02010600040101010101" pitchFamily="2" charset="-122"/>
                  <a:ea typeface="华文中宋" panose="02010600040101010101" pitchFamily="2" charset="-122"/>
                </a:rPr>
                <a:t>-</a:t>
              </a:r>
              <a:r>
                <a:rPr lang="zh-CN" altLang="en-US" sz="2000" b="0">
                  <a:latin typeface="华文中宋" panose="02010600040101010101" pitchFamily="2" charset="-122"/>
                  <a:ea typeface="华文中宋" panose="02010600040101010101" pitchFamily="2" charset="-122"/>
                </a:rPr>
                <a:t>琼斯</a:t>
              </a:r>
            </a:p>
          </p:txBody>
        </p:sp>
        <p:sp>
          <p:nvSpPr>
            <p:cNvPr id="27677" name="未知">
              <a:extLst>
                <a:ext uri="{FF2B5EF4-FFF2-40B4-BE49-F238E27FC236}">
                  <a16:creationId xmlns:a16="http://schemas.microsoft.com/office/drawing/2014/main" id="{3EF56D93-7B5F-4ECF-94D3-BAE0E1679CC8}"/>
                </a:ext>
              </a:extLst>
            </p:cNvPr>
            <p:cNvSpPr>
              <a:spLocks/>
            </p:cNvSpPr>
            <p:nvPr/>
          </p:nvSpPr>
          <p:spPr bwMode="auto">
            <a:xfrm>
              <a:off x="255" y="635"/>
              <a:ext cx="1954" cy="1381"/>
            </a:xfrm>
            <a:custGeom>
              <a:avLst/>
              <a:gdLst>
                <a:gd name="T0" fmla="*/ 0 w 1954"/>
                <a:gd name="T1" fmla="*/ 1297 h 1381"/>
                <a:gd name="T2" fmla="*/ 405 w 1954"/>
                <a:gd name="T3" fmla="*/ 14 h 1381"/>
                <a:gd name="T4" fmla="*/ 1954 w 1954"/>
                <a:gd name="T5" fmla="*/ 1381 h 1381"/>
                <a:gd name="T6" fmla="*/ 0 60000 65536"/>
                <a:gd name="T7" fmla="*/ 0 60000 65536"/>
                <a:gd name="T8" fmla="*/ 0 60000 65536"/>
                <a:gd name="T9" fmla="*/ 0 w 1954"/>
                <a:gd name="T10" fmla="*/ 0 h 1381"/>
                <a:gd name="T11" fmla="*/ 1954 w 1954"/>
                <a:gd name="T12" fmla="*/ 1381 h 1381"/>
              </a:gdLst>
              <a:ahLst/>
              <a:cxnLst>
                <a:cxn ang="T6">
                  <a:pos x="T0" y="T1"/>
                </a:cxn>
                <a:cxn ang="T7">
                  <a:pos x="T2" y="T3"/>
                </a:cxn>
                <a:cxn ang="T8">
                  <a:pos x="T4" y="T5"/>
                </a:cxn>
              </a:cxnLst>
              <a:rect l="T9" t="T10" r="T11" b="T12"/>
              <a:pathLst>
                <a:path w="1954" h="1381">
                  <a:moveTo>
                    <a:pt x="0" y="1297"/>
                  </a:moveTo>
                  <a:cubicBezTo>
                    <a:pt x="205" y="776"/>
                    <a:pt x="79" y="0"/>
                    <a:pt x="405" y="14"/>
                  </a:cubicBezTo>
                  <a:cubicBezTo>
                    <a:pt x="731" y="28"/>
                    <a:pt x="1089" y="1367"/>
                    <a:pt x="1954" y="1381"/>
                  </a:cubicBezTo>
                </a:path>
              </a:pathLst>
            </a:custGeom>
            <a:noFill/>
            <a:ln w="41275">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78" name="AutoShape 15">
              <a:extLst>
                <a:ext uri="{FF2B5EF4-FFF2-40B4-BE49-F238E27FC236}">
                  <a16:creationId xmlns:a16="http://schemas.microsoft.com/office/drawing/2014/main" id="{C922887C-B1E1-48C2-9BEC-B497C2D6DCEA}"/>
                </a:ext>
              </a:extLst>
            </p:cNvPr>
            <p:cNvSpPr>
              <a:spLocks noChangeArrowheads="1"/>
            </p:cNvSpPr>
            <p:nvPr/>
          </p:nvSpPr>
          <p:spPr bwMode="auto">
            <a:xfrm>
              <a:off x="1660" y="1008"/>
              <a:ext cx="1344" cy="384"/>
            </a:xfrm>
            <a:prstGeom prst="wedgeEllipseCallout">
              <a:avLst>
                <a:gd name="adj1" fmla="val -69792"/>
                <a:gd name="adj2" fmla="val 98699"/>
              </a:avLst>
            </a:prstGeom>
            <a:solidFill>
              <a:srgbClr val="FFFF66"/>
            </a:solidFill>
            <a:ln w="9525">
              <a:solidFill>
                <a:srgbClr val="FF00FF"/>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zh-CN" altLang="en-US" sz="2000" b="0">
                  <a:ea typeface="华文中宋" panose="02010600040101010101" pitchFamily="2" charset="-122"/>
                </a:rPr>
                <a:t>普朗克理论值</a:t>
              </a:r>
            </a:p>
          </p:txBody>
        </p:sp>
      </p:grpSp>
      <p:sp>
        <p:nvSpPr>
          <p:cNvPr id="22544" name="Text Box 16">
            <a:extLst>
              <a:ext uri="{FF2B5EF4-FFF2-40B4-BE49-F238E27FC236}">
                <a16:creationId xmlns:a16="http://schemas.microsoft.com/office/drawing/2014/main" id="{23DEF6A9-474F-4153-AA5A-0722116B9D31}"/>
              </a:ext>
            </a:extLst>
          </p:cNvPr>
          <p:cNvSpPr txBox="1">
            <a:spLocks noChangeArrowheads="1"/>
          </p:cNvSpPr>
          <p:nvPr/>
        </p:nvSpPr>
        <p:spPr bwMode="auto">
          <a:xfrm>
            <a:off x="571500" y="765175"/>
            <a:ext cx="36004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Char char="•"/>
            </a:pPr>
            <a:r>
              <a:rPr lang="zh-CN" altLang="zh-CN" b="0">
                <a:solidFill>
                  <a:schemeClr val="hlink"/>
                </a:solidFill>
                <a:latin typeface="华文中宋" panose="02010600040101010101" pitchFamily="2" charset="-122"/>
                <a:ea typeface="华文中宋" panose="02010600040101010101" pitchFamily="2" charset="-122"/>
              </a:rPr>
              <a:t> </a:t>
            </a:r>
            <a:r>
              <a:rPr lang="zh-CN" altLang="en-US" b="0">
                <a:solidFill>
                  <a:schemeClr val="hlink"/>
                </a:solidFill>
                <a:latin typeface="华文中宋" panose="02010600040101010101" pitchFamily="2" charset="-122"/>
                <a:ea typeface="华文中宋" panose="02010600040101010101" pitchFamily="2" charset="-122"/>
              </a:rPr>
              <a:t>普朗克黑体辐射公式和能量子假说圆满地解释了绝对黑体的辐射问题。</a:t>
            </a:r>
            <a:endParaRPr lang="zh-CN" altLang="en-US" sz="2800" b="0">
              <a:solidFill>
                <a:schemeClr val="hlink"/>
              </a:solidFill>
              <a:latin typeface="华文中宋" panose="02010600040101010101" pitchFamily="2" charset="-122"/>
              <a:ea typeface="华文中宋" panose="02010600040101010101" pitchFamily="2" charset="-122"/>
            </a:endParaRPr>
          </a:p>
        </p:txBody>
      </p:sp>
      <p:sp>
        <p:nvSpPr>
          <p:cNvPr id="22545" name="Text Box 17">
            <a:extLst>
              <a:ext uri="{FF2B5EF4-FFF2-40B4-BE49-F238E27FC236}">
                <a16:creationId xmlns:a16="http://schemas.microsoft.com/office/drawing/2014/main" id="{91FC7CD1-662D-4E1F-BB8F-39C434BAC426}"/>
              </a:ext>
            </a:extLst>
          </p:cNvPr>
          <p:cNvSpPr txBox="1">
            <a:spLocks noChangeArrowheads="1"/>
          </p:cNvSpPr>
          <p:nvPr/>
        </p:nvSpPr>
        <p:spPr bwMode="auto">
          <a:xfrm>
            <a:off x="539750" y="2276475"/>
            <a:ext cx="374491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20000"/>
              </a:spcBef>
              <a:buFont typeface="Arial" panose="020B0604020202020204" pitchFamily="34" charset="0"/>
              <a:buChar char="•"/>
            </a:pPr>
            <a:r>
              <a:rPr lang="zh-CN" altLang="zh-CN" b="0">
                <a:solidFill>
                  <a:schemeClr val="hlink"/>
                </a:solidFill>
                <a:latin typeface="华文中宋" panose="02010600040101010101" pitchFamily="2" charset="-122"/>
                <a:ea typeface="华文中宋" panose="02010600040101010101" pitchFamily="2" charset="-122"/>
              </a:rPr>
              <a:t> </a:t>
            </a:r>
            <a:r>
              <a:rPr lang="zh-CN" altLang="en-US" b="0">
                <a:solidFill>
                  <a:schemeClr val="hlink"/>
                </a:solidFill>
                <a:latin typeface="华文中宋" panose="02010600040101010101" pitchFamily="2" charset="-122"/>
                <a:ea typeface="华文中宋" panose="02010600040101010101" pitchFamily="2" charset="-122"/>
              </a:rPr>
              <a:t>从普朗克公式可导出维恩位移定律，</a:t>
            </a:r>
            <a:r>
              <a:rPr lang="zh-CN" altLang="en-US" b="0">
                <a:solidFill>
                  <a:schemeClr val="hlink"/>
                </a:solidFill>
                <a:latin typeface="华文中宋" panose="02010600040101010101" pitchFamily="2" charset="-122"/>
                <a:ea typeface="华文中宋" panose="02010600040101010101" pitchFamily="2" charset="-122"/>
                <a:sym typeface="Symbol" panose="05050102010706020507" pitchFamily="18" charset="2"/>
              </a:rPr>
              <a:t>斯特藩</a:t>
            </a:r>
            <a:r>
              <a:rPr lang="zh-CN" altLang="zh-CN" b="0">
                <a:solidFill>
                  <a:schemeClr val="hlink"/>
                </a:solidFill>
                <a:latin typeface="华文中宋" panose="02010600040101010101" pitchFamily="2" charset="-122"/>
                <a:ea typeface="华文中宋" panose="02010600040101010101" pitchFamily="2" charset="-122"/>
                <a:sym typeface="Symbol" panose="05050102010706020507" pitchFamily="18" charset="2"/>
              </a:rPr>
              <a:t>-</a:t>
            </a:r>
            <a:r>
              <a:rPr lang="zh-CN" altLang="en-US" b="0">
                <a:solidFill>
                  <a:schemeClr val="hlink"/>
                </a:solidFill>
                <a:latin typeface="华文中宋" panose="02010600040101010101" pitchFamily="2" charset="-122"/>
                <a:ea typeface="华文中宋" panose="02010600040101010101" pitchFamily="2" charset="-122"/>
                <a:sym typeface="Symbol" panose="05050102010706020507" pitchFamily="18" charset="2"/>
              </a:rPr>
              <a:t>玻耳兹曼定律</a:t>
            </a:r>
            <a:r>
              <a:rPr lang="zh-CN" altLang="en-US" b="0">
                <a:solidFill>
                  <a:schemeClr val="hlink"/>
                </a:solidFill>
                <a:latin typeface="华文中宋" panose="02010600040101010101" pitchFamily="2" charset="-122"/>
                <a:ea typeface="华文中宋" panose="02010600040101010101" pitchFamily="2" charset="-122"/>
              </a:rPr>
              <a:t>，维恩公式，</a:t>
            </a:r>
            <a:r>
              <a:rPr lang="zh-CN" altLang="en-US" b="0">
                <a:solidFill>
                  <a:schemeClr val="hlink"/>
                </a:solidFill>
                <a:latin typeface="华文中宋" panose="02010600040101010101" pitchFamily="2" charset="-122"/>
                <a:ea typeface="华文中宋" panose="02010600040101010101" pitchFamily="2" charset="-122"/>
                <a:sym typeface="Symbol" panose="05050102010706020507" pitchFamily="18" charset="2"/>
              </a:rPr>
              <a:t>瑞利</a:t>
            </a:r>
            <a:r>
              <a:rPr lang="zh-CN" altLang="zh-CN" b="0">
                <a:solidFill>
                  <a:schemeClr val="hlink"/>
                </a:solidFill>
                <a:latin typeface="华文中宋" panose="02010600040101010101" pitchFamily="2" charset="-122"/>
                <a:ea typeface="华文中宋" panose="02010600040101010101" pitchFamily="2" charset="-122"/>
                <a:sym typeface="Symbol" panose="05050102010706020507" pitchFamily="18" charset="2"/>
              </a:rPr>
              <a:t>-</a:t>
            </a:r>
            <a:r>
              <a:rPr lang="zh-CN" altLang="en-US" b="0">
                <a:solidFill>
                  <a:schemeClr val="hlink"/>
                </a:solidFill>
                <a:latin typeface="华文中宋" panose="02010600040101010101" pitchFamily="2" charset="-122"/>
                <a:ea typeface="华文中宋" panose="02010600040101010101" pitchFamily="2" charset="-122"/>
                <a:sym typeface="Symbol" panose="05050102010706020507" pitchFamily="18" charset="2"/>
              </a:rPr>
              <a:t>金斯公式</a:t>
            </a:r>
          </a:p>
        </p:txBody>
      </p:sp>
      <p:sp>
        <p:nvSpPr>
          <p:cNvPr id="22546" name="Text Box 18">
            <a:extLst>
              <a:ext uri="{FF2B5EF4-FFF2-40B4-BE49-F238E27FC236}">
                <a16:creationId xmlns:a16="http://schemas.microsoft.com/office/drawing/2014/main" id="{E5411768-80E8-4847-8487-646D8C91F26A}"/>
              </a:ext>
            </a:extLst>
          </p:cNvPr>
          <p:cNvSpPr txBox="1">
            <a:spLocks noChangeArrowheads="1"/>
          </p:cNvSpPr>
          <p:nvPr/>
        </p:nvSpPr>
        <p:spPr bwMode="auto">
          <a:xfrm>
            <a:off x="5848350" y="4144963"/>
            <a:ext cx="2009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b="0">
                <a:solidFill>
                  <a:schemeClr val="hlink"/>
                </a:solidFill>
                <a:ea typeface="华文中宋" panose="02010600040101010101" pitchFamily="2" charset="-122"/>
              </a:rPr>
              <a:t>维恩位移定律</a:t>
            </a:r>
          </a:p>
        </p:txBody>
      </p:sp>
      <p:sp>
        <p:nvSpPr>
          <p:cNvPr id="22547" name="Text Box 19">
            <a:extLst>
              <a:ext uri="{FF2B5EF4-FFF2-40B4-BE49-F238E27FC236}">
                <a16:creationId xmlns:a16="http://schemas.microsoft.com/office/drawing/2014/main" id="{996D7D43-43C5-4979-B3C6-3830A16279CA}"/>
              </a:ext>
            </a:extLst>
          </p:cNvPr>
          <p:cNvSpPr txBox="1">
            <a:spLocks noChangeArrowheads="1"/>
          </p:cNvSpPr>
          <p:nvPr/>
        </p:nvSpPr>
        <p:spPr bwMode="auto">
          <a:xfrm>
            <a:off x="5795963" y="4857750"/>
            <a:ext cx="304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b="0">
                <a:solidFill>
                  <a:schemeClr val="hlink"/>
                </a:solidFill>
                <a:latin typeface="华文中宋" panose="02010600040101010101" pitchFamily="2" charset="-122"/>
                <a:ea typeface="华文中宋" panose="02010600040101010101" pitchFamily="2" charset="-122"/>
                <a:sym typeface="Symbol" panose="05050102010706020507" pitchFamily="18" charset="2"/>
              </a:rPr>
              <a:t>斯特藩</a:t>
            </a:r>
            <a:r>
              <a:rPr lang="zh-CN" altLang="zh-CN" b="0">
                <a:solidFill>
                  <a:schemeClr val="hlink"/>
                </a:solidFill>
                <a:latin typeface="华文中宋" panose="02010600040101010101" pitchFamily="2" charset="-122"/>
                <a:ea typeface="华文中宋" panose="02010600040101010101" pitchFamily="2" charset="-122"/>
                <a:sym typeface="Symbol" panose="05050102010706020507" pitchFamily="18" charset="2"/>
              </a:rPr>
              <a:t>-</a:t>
            </a:r>
            <a:r>
              <a:rPr lang="zh-CN" altLang="en-US" b="0">
                <a:solidFill>
                  <a:schemeClr val="hlink"/>
                </a:solidFill>
                <a:latin typeface="华文中宋" panose="02010600040101010101" pitchFamily="2" charset="-122"/>
                <a:ea typeface="华文中宋" panose="02010600040101010101" pitchFamily="2" charset="-122"/>
                <a:sym typeface="Symbol" panose="05050102010706020507" pitchFamily="18" charset="2"/>
              </a:rPr>
              <a:t>玻耳兹曼定律</a:t>
            </a:r>
          </a:p>
        </p:txBody>
      </p:sp>
      <p:sp>
        <p:nvSpPr>
          <p:cNvPr id="22548" name="Text Box 20">
            <a:extLst>
              <a:ext uri="{FF2B5EF4-FFF2-40B4-BE49-F238E27FC236}">
                <a16:creationId xmlns:a16="http://schemas.microsoft.com/office/drawing/2014/main" id="{B26DE006-5E31-464E-A03F-818A67F3C98D}"/>
              </a:ext>
            </a:extLst>
          </p:cNvPr>
          <p:cNvSpPr txBox="1">
            <a:spLocks noChangeArrowheads="1"/>
          </p:cNvSpPr>
          <p:nvPr/>
        </p:nvSpPr>
        <p:spPr bwMode="auto">
          <a:xfrm>
            <a:off x="5795963" y="5537200"/>
            <a:ext cx="140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b="0">
                <a:solidFill>
                  <a:schemeClr val="hlink"/>
                </a:solidFill>
                <a:ea typeface="华文中宋" panose="02010600040101010101" pitchFamily="2" charset="-122"/>
              </a:rPr>
              <a:t>维恩公式</a:t>
            </a:r>
          </a:p>
        </p:txBody>
      </p:sp>
      <p:graphicFrame>
        <p:nvGraphicFramePr>
          <p:cNvPr id="22549" name="Object 21">
            <a:extLst>
              <a:ext uri="{FF2B5EF4-FFF2-40B4-BE49-F238E27FC236}">
                <a16:creationId xmlns:a16="http://schemas.microsoft.com/office/drawing/2014/main" id="{AAA4BACC-2B24-4F49-90D6-BD5AD8782EF7}"/>
              </a:ext>
            </a:extLst>
          </p:cNvPr>
          <p:cNvGraphicFramePr>
            <a:graphicFrameLocks noChangeAspect="1"/>
          </p:cNvGraphicFramePr>
          <p:nvPr/>
        </p:nvGraphicFramePr>
        <p:xfrm>
          <a:off x="3433763" y="6100763"/>
          <a:ext cx="1066800" cy="400050"/>
        </p:xfrm>
        <a:graphic>
          <a:graphicData uri="http://schemas.openxmlformats.org/presentationml/2006/ole">
            <mc:AlternateContent xmlns:mc="http://schemas.openxmlformats.org/markup-compatibility/2006">
              <mc:Choice xmlns:v="urn:schemas-microsoft-com:vml" Requires="v">
                <p:oleObj spid="_x0000_s463936" r:id="rId7" imgW="438239" imgH="152468" progId="Equation.3">
                  <p:embed/>
                </p:oleObj>
              </mc:Choice>
              <mc:Fallback>
                <p:oleObj r:id="rId7" imgW="438239" imgH="152468" progId="Equation.3">
                  <p:embed/>
                  <p:pic>
                    <p:nvPicPr>
                      <p:cNvPr id="22549" name="Object 21">
                        <a:extLst>
                          <a:ext uri="{FF2B5EF4-FFF2-40B4-BE49-F238E27FC236}">
                            <a16:creationId xmlns:a16="http://schemas.microsoft.com/office/drawing/2014/main" id="{AAA4BACC-2B24-4F49-90D6-BD5AD8782E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3763" y="6100763"/>
                        <a:ext cx="1066800" cy="40005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50" name="Text Box 22">
            <a:extLst>
              <a:ext uri="{FF2B5EF4-FFF2-40B4-BE49-F238E27FC236}">
                <a16:creationId xmlns:a16="http://schemas.microsoft.com/office/drawing/2014/main" id="{180887D5-FEDE-4175-80B0-D9F997FCE042}"/>
              </a:ext>
            </a:extLst>
          </p:cNvPr>
          <p:cNvSpPr txBox="1">
            <a:spLocks noChangeArrowheads="1"/>
          </p:cNvSpPr>
          <p:nvPr/>
        </p:nvSpPr>
        <p:spPr bwMode="auto">
          <a:xfrm>
            <a:off x="5795963" y="6115050"/>
            <a:ext cx="24193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b="0">
                <a:solidFill>
                  <a:schemeClr val="hlink"/>
                </a:solidFill>
                <a:latin typeface="华文中宋" panose="02010600040101010101" pitchFamily="2" charset="-122"/>
                <a:ea typeface="华文中宋" panose="02010600040101010101" pitchFamily="2" charset="-122"/>
                <a:sym typeface="Symbol" panose="05050102010706020507" pitchFamily="18" charset="2"/>
              </a:rPr>
              <a:t>瑞利</a:t>
            </a:r>
            <a:r>
              <a:rPr lang="zh-CN" altLang="zh-CN" b="0">
                <a:solidFill>
                  <a:schemeClr val="hlink"/>
                </a:solidFill>
                <a:latin typeface="华文中宋" panose="02010600040101010101" pitchFamily="2" charset="-122"/>
                <a:ea typeface="华文中宋" panose="02010600040101010101" pitchFamily="2" charset="-122"/>
                <a:sym typeface="Symbol" panose="05050102010706020507" pitchFamily="18" charset="2"/>
              </a:rPr>
              <a:t>-</a:t>
            </a:r>
            <a:r>
              <a:rPr lang="zh-CN" altLang="en-US" b="0">
                <a:solidFill>
                  <a:schemeClr val="hlink"/>
                </a:solidFill>
                <a:latin typeface="华文中宋" panose="02010600040101010101" pitchFamily="2" charset="-122"/>
                <a:ea typeface="华文中宋" panose="02010600040101010101" pitchFamily="2" charset="-122"/>
                <a:sym typeface="Symbol" panose="05050102010706020507" pitchFamily="18" charset="2"/>
              </a:rPr>
              <a:t>金斯公式</a:t>
            </a:r>
          </a:p>
        </p:txBody>
      </p:sp>
      <p:graphicFrame>
        <p:nvGraphicFramePr>
          <p:cNvPr id="22551" name="Object 23">
            <a:extLst>
              <a:ext uri="{FF2B5EF4-FFF2-40B4-BE49-F238E27FC236}">
                <a16:creationId xmlns:a16="http://schemas.microsoft.com/office/drawing/2014/main" id="{FCBC4607-66FE-43FD-97E8-C1176A0DDB34}"/>
              </a:ext>
            </a:extLst>
          </p:cNvPr>
          <p:cNvGraphicFramePr>
            <a:graphicFrameLocks noChangeAspect="1"/>
          </p:cNvGraphicFramePr>
          <p:nvPr/>
        </p:nvGraphicFramePr>
        <p:xfrm>
          <a:off x="3419475" y="5589588"/>
          <a:ext cx="1081088" cy="360362"/>
        </p:xfrm>
        <a:graphic>
          <a:graphicData uri="http://schemas.openxmlformats.org/presentationml/2006/ole">
            <mc:AlternateContent xmlns:mc="http://schemas.openxmlformats.org/markup-compatibility/2006">
              <mc:Choice xmlns:v="urn:schemas-microsoft-com:vml" Requires="v">
                <p:oleObj spid="_x0000_s463937" r:id="rId9" imgW="400012" imgH="152468" progId="Equation.3">
                  <p:embed/>
                </p:oleObj>
              </mc:Choice>
              <mc:Fallback>
                <p:oleObj r:id="rId9" imgW="400012" imgH="152468" progId="Equation.3">
                  <p:embed/>
                  <p:pic>
                    <p:nvPicPr>
                      <p:cNvPr id="22551" name="Object 23">
                        <a:extLst>
                          <a:ext uri="{FF2B5EF4-FFF2-40B4-BE49-F238E27FC236}">
                            <a16:creationId xmlns:a16="http://schemas.microsoft.com/office/drawing/2014/main" id="{FCBC4607-66FE-43FD-97E8-C1176A0DDB3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9475" y="5589588"/>
                        <a:ext cx="1081088" cy="360362"/>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52" name="Object 24">
            <a:extLst>
              <a:ext uri="{FF2B5EF4-FFF2-40B4-BE49-F238E27FC236}">
                <a16:creationId xmlns:a16="http://schemas.microsoft.com/office/drawing/2014/main" id="{B2B6796F-788B-49FF-91E7-1984EC4D9739}"/>
              </a:ext>
            </a:extLst>
          </p:cNvPr>
          <p:cNvGraphicFramePr>
            <a:graphicFrameLocks noChangeAspect="1"/>
          </p:cNvGraphicFramePr>
          <p:nvPr/>
        </p:nvGraphicFramePr>
        <p:xfrm>
          <a:off x="3203575" y="4002088"/>
          <a:ext cx="1368425" cy="722312"/>
        </p:xfrm>
        <a:graphic>
          <a:graphicData uri="http://schemas.openxmlformats.org/presentationml/2006/ole">
            <mc:AlternateContent xmlns:mc="http://schemas.openxmlformats.org/markup-compatibility/2006">
              <mc:Choice xmlns:v="urn:schemas-microsoft-com:vml" Requires="v">
                <p:oleObj spid="_x0000_s463938" r:id="rId11" imgW="781063" imgH="380864" progId="Equation.DSMT4">
                  <p:embed/>
                </p:oleObj>
              </mc:Choice>
              <mc:Fallback>
                <p:oleObj r:id="rId11" imgW="781063" imgH="380864" progId="Equation.DSMT4">
                  <p:embed/>
                  <p:pic>
                    <p:nvPicPr>
                      <p:cNvPr id="22552" name="Object 24">
                        <a:extLst>
                          <a:ext uri="{FF2B5EF4-FFF2-40B4-BE49-F238E27FC236}">
                            <a16:creationId xmlns:a16="http://schemas.microsoft.com/office/drawing/2014/main" id="{B2B6796F-788B-49FF-91E7-1984EC4D973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3575" y="4002088"/>
                        <a:ext cx="1368425" cy="722312"/>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53" name="Object 25">
            <a:extLst>
              <a:ext uri="{FF2B5EF4-FFF2-40B4-BE49-F238E27FC236}">
                <a16:creationId xmlns:a16="http://schemas.microsoft.com/office/drawing/2014/main" id="{B6312328-269A-470A-B023-49432A7FE44B}"/>
              </a:ext>
            </a:extLst>
          </p:cNvPr>
          <p:cNvGraphicFramePr>
            <a:graphicFrameLocks noChangeAspect="1"/>
          </p:cNvGraphicFramePr>
          <p:nvPr/>
        </p:nvGraphicFramePr>
        <p:xfrm>
          <a:off x="2143125" y="4643438"/>
          <a:ext cx="2530475" cy="973137"/>
        </p:xfrm>
        <a:graphic>
          <a:graphicData uri="http://schemas.openxmlformats.org/presentationml/2006/ole">
            <mc:AlternateContent xmlns:mc="http://schemas.openxmlformats.org/markup-compatibility/2006">
              <mc:Choice xmlns:v="urn:schemas-microsoft-com:vml" Requires="v">
                <p:oleObj spid="_x0000_s463939" r:id="rId13" imgW="1152633" imgH="438116" progId="Equation.DSMT4">
                  <p:embed/>
                </p:oleObj>
              </mc:Choice>
              <mc:Fallback>
                <p:oleObj r:id="rId13" imgW="1152633" imgH="438116" progId="Equation.DSMT4">
                  <p:embed/>
                  <p:pic>
                    <p:nvPicPr>
                      <p:cNvPr id="22553" name="Object 25">
                        <a:extLst>
                          <a:ext uri="{FF2B5EF4-FFF2-40B4-BE49-F238E27FC236}">
                            <a16:creationId xmlns:a16="http://schemas.microsoft.com/office/drawing/2014/main" id="{B6312328-269A-470A-B023-49432A7FE44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43125" y="4643438"/>
                        <a:ext cx="2530475" cy="973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54" name="AutoShape 26">
            <a:extLst>
              <a:ext uri="{FF2B5EF4-FFF2-40B4-BE49-F238E27FC236}">
                <a16:creationId xmlns:a16="http://schemas.microsoft.com/office/drawing/2014/main" id="{59C35985-2FB7-40C6-9C57-77E2B455F293}"/>
              </a:ext>
            </a:extLst>
          </p:cNvPr>
          <p:cNvSpPr>
            <a:spLocks noChangeArrowheads="1"/>
          </p:cNvSpPr>
          <p:nvPr/>
        </p:nvSpPr>
        <p:spPr bwMode="auto">
          <a:xfrm>
            <a:off x="4859338" y="4213225"/>
            <a:ext cx="976312" cy="358775"/>
          </a:xfrm>
          <a:prstGeom prst="rightArrow">
            <a:avLst>
              <a:gd name="adj1" fmla="val 50000"/>
              <a:gd name="adj2" fmla="val 68031"/>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55" name="AutoShape 27">
            <a:extLst>
              <a:ext uri="{FF2B5EF4-FFF2-40B4-BE49-F238E27FC236}">
                <a16:creationId xmlns:a16="http://schemas.microsoft.com/office/drawing/2014/main" id="{F02B3ED1-748F-4910-B991-D263D54D1AB3}"/>
              </a:ext>
            </a:extLst>
          </p:cNvPr>
          <p:cNvSpPr>
            <a:spLocks noChangeArrowheads="1"/>
          </p:cNvSpPr>
          <p:nvPr/>
        </p:nvSpPr>
        <p:spPr bwMode="auto">
          <a:xfrm>
            <a:off x="4859338" y="4933950"/>
            <a:ext cx="976312" cy="358775"/>
          </a:xfrm>
          <a:prstGeom prst="rightArrow">
            <a:avLst>
              <a:gd name="adj1" fmla="val 50000"/>
              <a:gd name="adj2" fmla="val 68031"/>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56" name="AutoShape 28">
            <a:extLst>
              <a:ext uri="{FF2B5EF4-FFF2-40B4-BE49-F238E27FC236}">
                <a16:creationId xmlns:a16="http://schemas.microsoft.com/office/drawing/2014/main" id="{21BA97F8-56D9-4D83-A764-4698CB5F056E}"/>
              </a:ext>
            </a:extLst>
          </p:cNvPr>
          <p:cNvSpPr>
            <a:spLocks noChangeArrowheads="1"/>
          </p:cNvSpPr>
          <p:nvPr/>
        </p:nvSpPr>
        <p:spPr bwMode="auto">
          <a:xfrm>
            <a:off x="4859338" y="5589588"/>
            <a:ext cx="976312" cy="358775"/>
          </a:xfrm>
          <a:prstGeom prst="rightArrow">
            <a:avLst>
              <a:gd name="adj1" fmla="val 50000"/>
              <a:gd name="adj2" fmla="val 68031"/>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57" name="AutoShape 29">
            <a:extLst>
              <a:ext uri="{FF2B5EF4-FFF2-40B4-BE49-F238E27FC236}">
                <a16:creationId xmlns:a16="http://schemas.microsoft.com/office/drawing/2014/main" id="{12E9E932-4A96-4C6A-B3C8-A7D79E68172D}"/>
              </a:ext>
            </a:extLst>
          </p:cNvPr>
          <p:cNvSpPr>
            <a:spLocks noChangeArrowheads="1"/>
          </p:cNvSpPr>
          <p:nvPr/>
        </p:nvSpPr>
        <p:spPr bwMode="auto">
          <a:xfrm>
            <a:off x="4859338" y="6142038"/>
            <a:ext cx="976312" cy="358775"/>
          </a:xfrm>
          <a:prstGeom prst="rightArrow">
            <a:avLst>
              <a:gd name="adj1" fmla="val 50000"/>
              <a:gd name="adj2" fmla="val 68031"/>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65" name="灯片编号占位符 1">
            <a:extLst>
              <a:ext uri="{FF2B5EF4-FFF2-40B4-BE49-F238E27FC236}">
                <a16:creationId xmlns:a16="http://schemas.microsoft.com/office/drawing/2014/main" id="{37398E38-36CC-4E27-B8A9-14C9E7A57F0B}"/>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01DC33B4-92D4-44BC-A2C6-277FA12EEC45}" type="slidenum">
              <a:rPr lang="en-US" altLang="zh-CN" b="0">
                <a:solidFill>
                  <a:srgbClr val="FF00FF"/>
                </a:solidFill>
              </a:rPr>
              <a:pPr eaLnBrk="1" hangingPunct="1"/>
              <a:t>27</a:t>
            </a:fld>
            <a:r>
              <a:rPr lang="en-US" altLang="zh-CN" b="0">
                <a:solidFill>
                  <a:srgbClr val="FF00FF"/>
                </a:solidFill>
              </a:rPr>
              <a:t>/23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544"/>
                                        </p:tgtEl>
                                        <p:attrNameLst>
                                          <p:attrName>style.visibility</p:attrName>
                                        </p:attrNameLst>
                                      </p:cBhvr>
                                      <p:to>
                                        <p:strVal val="visible"/>
                                      </p:to>
                                    </p:set>
                                    <p:animEffect transition="in" filter="wipe(left)">
                                      <p:cBhvr>
                                        <p:cTn id="7" dur="500"/>
                                        <p:tgtEl>
                                          <p:spTgt spid="2254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2545"/>
                                        </p:tgtEl>
                                        <p:attrNameLst>
                                          <p:attrName>style.visibility</p:attrName>
                                        </p:attrNameLst>
                                      </p:cBhvr>
                                      <p:to>
                                        <p:strVal val="visible"/>
                                      </p:to>
                                    </p:set>
                                    <p:animEffect transition="in" filter="wipe(left)">
                                      <p:cBhvr>
                                        <p:cTn id="16" dur="500"/>
                                        <p:tgtEl>
                                          <p:spTgt spid="2254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2552"/>
                                        </p:tgtEl>
                                        <p:attrNameLst>
                                          <p:attrName>style.visibility</p:attrName>
                                        </p:attrNameLst>
                                      </p:cBhvr>
                                      <p:to>
                                        <p:strVal val="visible"/>
                                      </p:to>
                                    </p:set>
                                    <p:animEffect transition="in" filter="wipe(left)">
                                      <p:cBhvr>
                                        <p:cTn id="21" dur="500"/>
                                        <p:tgtEl>
                                          <p:spTgt spid="22552"/>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2554"/>
                                        </p:tgtEl>
                                        <p:attrNameLst>
                                          <p:attrName>style.visibility</p:attrName>
                                        </p:attrNameLst>
                                      </p:cBhvr>
                                      <p:to>
                                        <p:strVal val="visible"/>
                                      </p:to>
                                    </p:set>
                                    <p:animEffect transition="in" filter="wipe(left)">
                                      <p:cBhvr>
                                        <p:cTn id="25" dur="500"/>
                                        <p:tgtEl>
                                          <p:spTgt spid="22554"/>
                                        </p:tgtEl>
                                      </p:cBhvr>
                                    </p:animEffect>
                                  </p:childTnLst>
                                </p:cTn>
                              </p:par>
                            </p:childTnLst>
                          </p:cTn>
                        </p:par>
                        <p:par>
                          <p:cTn id="26" fill="hold" nodeType="afterGroup">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22546"/>
                                        </p:tgtEl>
                                        <p:attrNameLst>
                                          <p:attrName>style.visibility</p:attrName>
                                        </p:attrNameLst>
                                      </p:cBhvr>
                                      <p:to>
                                        <p:strVal val="visible"/>
                                      </p:to>
                                    </p:set>
                                    <p:animEffect transition="in" filter="wipe(left)">
                                      <p:cBhvr>
                                        <p:cTn id="29" dur="500"/>
                                        <p:tgtEl>
                                          <p:spTgt spid="2254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2553"/>
                                        </p:tgtEl>
                                        <p:attrNameLst>
                                          <p:attrName>style.visibility</p:attrName>
                                        </p:attrNameLst>
                                      </p:cBhvr>
                                      <p:to>
                                        <p:strVal val="visible"/>
                                      </p:to>
                                    </p:set>
                                    <p:animEffect transition="in" filter="wipe(left)">
                                      <p:cBhvr>
                                        <p:cTn id="34" dur="500"/>
                                        <p:tgtEl>
                                          <p:spTgt spid="22553"/>
                                        </p:tgtEl>
                                      </p:cBhvr>
                                    </p:animEffect>
                                  </p:childTnLst>
                                </p:cTn>
                              </p:par>
                            </p:childTnLst>
                          </p:cTn>
                        </p:par>
                        <p:par>
                          <p:cTn id="35" fill="hold" nodeType="afterGroup">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22555"/>
                                        </p:tgtEl>
                                        <p:attrNameLst>
                                          <p:attrName>style.visibility</p:attrName>
                                        </p:attrNameLst>
                                      </p:cBhvr>
                                      <p:to>
                                        <p:strVal val="visible"/>
                                      </p:to>
                                    </p:set>
                                    <p:animEffect transition="in" filter="wipe(left)">
                                      <p:cBhvr>
                                        <p:cTn id="38" dur="500"/>
                                        <p:tgtEl>
                                          <p:spTgt spid="22555"/>
                                        </p:tgtEl>
                                      </p:cBhvr>
                                    </p:animEffect>
                                  </p:childTnLst>
                                </p:cTn>
                              </p:par>
                            </p:childTnLst>
                          </p:cTn>
                        </p:par>
                        <p:par>
                          <p:cTn id="39" fill="hold" nodeType="afterGroup">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22547"/>
                                        </p:tgtEl>
                                        <p:attrNameLst>
                                          <p:attrName>style.visibility</p:attrName>
                                        </p:attrNameLst>
                                      </p:cBhvr>
                                      <p:to>
                                        <p:strVal val="visible"/>
                                      </p:to>
                                    </p:set>
                                    <p:animEffect transition="in" filter="wipe(left)">
                                      <p:cBhvr>
                                        <p:cTn id="42" dur="500"/>
                                        <p:tgtEl>
                                          <p:spTgt spid="2254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2551"/>
                                        </p:tgtEl>
                                        <p:attrNameLst>
                                          <p:attrName>style.visibility</p:attrName>
                                        </p:attrNameLst>
                                      </p:cBhvr>
                                      <p:to>
                                        <p:strVal val="visible"/>
                                      </p:to>
                                    </p:set>
                                    <p:animEffect transition="in" filter="wipe(left)">
                                      <p:cBhvr>
                                        <p:cTn id="47" dur="500"/>
                                        <p:tgtEl>
                                          <p:spTgt spid="22551"/>
                                        </p:tgtEl>
                                      </p:cBhvr>
                                    </p:animEffect>
                                  </p:childTnLst>
                                </p:cTn>
                              </p:par>
                            </p:childTnLst>
                          </p:cTn>
                        </p:par>
                        <p:par>
                          <p:cTn id="48" fill="hold" nodeType="afterGroup">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22556"/>
                                        </p:tgtEl>
                                        <p:attrNameLst>
                                          <p:attrName>style.visibility</p:attrName>
                                        </p:attrNameLst>
                                      </p:cBhvr>
                                      <p:to>
                                        <p:strVal val="visible"/>
                                      </p:to>
                                    </p:set>
                                    <p:animEffect transition="in" filter="wipe(left)">
                                      <p:cBhvr>
                                        <p:cTn id="51" dur="500"/>
                                        <p:tgtEl>
                                          <p:spTgt spid="22556"/>
                                        </p:tgtEl>
                                      </p:cBhvr>
                                    </p:animEffect>
                                  </p:childTnLst>
                                </p:cTn>
                              </p:par>
                            </p:childTnLst>
                          </p:cTn>
                        </p:par>
                        <p:par>
                          <p:cTn id="52" fill="hold" nodeType="afterGroup">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22548"/>
                                        </p:tgtEl>
                                        <p:attrNameLst>
                                          <p:attrName>style.visibility</p:attrName>
                                        </p:attrNameLst>
                                      </p:cBhvr>
                                      <p:to>
                                        <p:strVal val="visible"/>
                                      </p:to>
                                    </p:set>
                                    <p:animEffect transition="in" filter="wipe(left)">
                                      <p:cBhvr>
                                        <p:cTn id="55" dur="500"/>
                                        <p:tgtEl>
                                          <p:spTgt spid="2254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22549"/>
                                        </p:tgtEl>
                                        <p:attrNameLst>
                                          <p:attrName>style.visibility</p:attrName>
                                        </p:attrNameLst>
                                      </p:cBhvr>
                                      <p:to>
                                        <p:strVal val="visible"/>
                                      </p:to>
                                    </p:set>
                                    <p:animEffect transition="in" filter="wipe(left)">
                                      <p:cBhvr>
                                        <p:cTn id="60" dur="500"/>
                                        <p:tgtEl>
                                          <p:spTgt spid="22549"/>
                                        </p:tgtEl>
                                      </p:cBhvr>
                                    </p:animEffect>
                                  </p:childTnLst>
                                </p:cTn>
                              </p:par>
                            </p:childTnLst>
                          </p:cTn>
                        </p:par>
                        <p:par>
                          <p:cTn id="61" fill="hold" nodeType="afterGroup">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22557"/>
                                        </p:tgtEl>
                                        <p:attrNameLst>
                                          <p:attrName>style.visibility</p:attrName>
                                        </p:attrNameLst>
                                      </p:cBhvr>
                                      <p:to>
                                        <p:strVal val="visible"/>
                                      </p:to>
                                    </p:set>
                                    <p:animEffect transition="in" filter="wipe(left)">
                                      <p:cBhvr>
                                        <p:cTn id="64" dur="500"/>
                                        <p:tgtEl>
                                          <p:spTgt spid="22557"/>
                                        </p:tgtEl>
                                      </p:cBhvr>
                                    </p:animEffect>
                                  </p:childTnLst>
                                </p:cTn>
                              </p:par>
                            </p:childTnLst>
                          </p:cTn>
                        </p:par>
                        <p:par>
                          <p:cTn id="65" fill="hold" nodeType="afterGroup">
                            <p:stCondLst>
                              <p:cond delay="1000"/>
                            </p:stCondLst>
                            <p:childTnLst>
                              <p:par>
                                <p:cTn id="66" presetID="22" presetClass="entr" presetSubtype="8" fill="hold" grpId="0" nodeType="afterEffect">
                                  <p:stCondLst>
                                    <p:cond delay="0"/>
                                  </p:stCondLst>
                                  <p:childTnLst>
                                    <p:set>
                                      <p:cBhvr>
                                        <p:cTn id="67" dur="1" fill="hold">
                                          <p:stCondLst>
                                            <p:cond delay="0"/>
                                          </p:stCondLst>
                                        </p:cTn>
                                        <p:tgtEl>
                                          <p:spTgt spid="22550"/>
                                        </p:tgtEl>
                                        <p:attrNameLst>
                                          <p:attrName>style.visibility</p:attrName>
                                        </p:attrNameLst>
                                      </p:cBhvr>
                                      <p:to>
                                        <p:strVal val="visible"/>
                                      </p:to>
                                    </p:set>
                                    <p:animEffect transition="in" filter="wipe(left)">
                                      <p:cBhvr>
                                        <p:cTn id="68" dur="500"/>
                                        <p:tgtEl>
                                          <p:spTgt spid="22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4" grpId="0" autoUpdateAnimBg="0"/>
      <p:bldP spid="22545" grpId="0" autoUpdateAnimBg="0"/>
      <p:bldP spid="22546" grpId="0" autoUpdateAnimBg="0"/>
      <p:bldP spid="22547" grpId="0" autoUpdateAnimBg="0"/>
      <p:bldP spid="22548" grpId="0" autoUpdateAnimBg="0"/>
      <p:bldP spid="22550" grpId="0" autoUpdateAnimBg="0"/>
      <p:bldP spid="22554" grpId="0" animBg="1"/>
      <p:bldP spid="22555" grpId="0" animBg="1"/>
      <p:bldP spid="22556" grpId="0" animBg="1"/>
      <p:bldP spid="2255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1">
            <a:extLst>
              <a:ext uri="{FF2B5EF4-FFF2-40B4-BE49-F238E27FC236}">
                <a16:creationId xmlns:a16="http://schemas.microsoft.com/office/drawing/2014/main" id="{CDCB1604-6CCE-40E8-9BEE-74A62E97C37E}"/>
              </a:ext>
            </a:extLst>
          </p:cNvPr>
          <p:cNvSpPr txBox="1">
            <a:spLocks noChangeArrowheads="1"/>
          </p:cNvSpPr>
          <p:nvPr/>
        </p:nvSpPr>
        <p:spPr bwMode="auto">
          <a:xfrm>
            <a:off x="857250" y="357188"/>
            <a:ext cx="8072438"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5000"/>
              </a:lnSpc>
            </a:pPr>
            <a:r>
              <a:rPr lang="zh-CN" altLang="en-US" b="0">
                <a:solidFill>
                  <a:schemeClr val="hlink"/>
                </a:solidFill>
                <a:ea typeface="华文中宋" panose="02010600040101010101" pitchFamily="2" charset="-122"/>
              </a:rPr>
              <a:t>竖直悬挂的弹簧振子，质量</a:t>
            </a:r>
            <a:r>
              <a:rPr lang="en-US" altLang="zh-CN" b="0">
                <a:solidFill>
                  <a:srgbClr val="FFFF00"/>
                </a:solidFill>
                <a:ea typeface="华文中宋" panose="02010600040101010101" pitchFamily="2" charset="-122"/>
              </a:rPr>
              <a:t>0.3 </a:t>
            </a:r>
            <a:r>
              <a:rPr lang="en-US" altLang="zh-CN" b="0" i="1">
                <a:solidFill>
                  <a:srgbClr val="FFFF00"/>
                </a:solidFill>
                <a:ea typeface="华文中宋" panose="02010600040101010101" pitchFamily="2" charset="-122"/>
              </a:rPr>
              <a:t>kg</a:t>
            </a:r>
            <a:r>
              <a:rPr lang="zh-CN" altLang="en-US" b="0">
                <a:solidFill>
                  <a:schemeClr val="hlink"/>
                </a:solidFill>
                <a:ea typeface="华文中宋" panose="02010600040101010101" pitchFamily="2" charset="-122"/>
              </a:rPr>
              <a:t>，弹簧倔强系数</a:t>
            </a:r>
            <a:r>
              <a:rPr lang="en-US" altLang="zh-CN" b="0" i="1">
                <a:solidFill>
                  <a:srgbClr val="FFFF00"/>
                </a:solidFill>
                <a:ea typeface="华文中宋" panose="02010600040101010101" pitchFamily="2" charset="-122"/>
              </a:rPr>
              <a:t>k</a:t>
            </a:r>
            <a:r>
              <a:rPr lang="en-US" altLang="zh-CN" b="0">
                <a:solidFill>
                  <a:srgbClr val="FFFF00"/>
                </a:solidFill>
                <a:ea typeface="华文中宋" panose="02010600040101010101" pitchFamily="2" charset="-122"/>
              </a:rPr>
              <a:t>=3.0N/m</a:t>
            </a:r>
            <a:r>
              <a:rPr lang="zh-CN" altLang="en-US" b="0">
                <a:solidFill>
                  <a:schemeClr val="hlink"/>
                </a:solidFill>
                <a:ea typeface="华文中宋" panose="02010600040101010101" pitchFamily="2" charset="-122"/>
              </a:rPr>
              <a:t>，初始以振幅为</a:t>
            </a:r>
            <a:r>
              <a:rPr lang="en-US" altLang="zh-CN" b="0">
                <a:solidFill>
                  <a:srgbClr val="FFFF00"/>
                </a:solidFill>
                <a:ea typeface="华文中宋" panose="02010600040101010101" pitchFamily="2" charset="-122"/>
              </a:rPr>
              <a:t>A=0.10 m</a:t>
            </a:r>
            <a:r>
              <a:rPr lang="zh-CN" altLang="en-US" b="0">
                <a:solidFill>
                  <a:schemeClr val="hlink"/>
                </a:solidFill>
                <a:ea typeface="华文中宋" panose="02010600040101010101" pitchFamily="2" charset="-122"/>
              </a:rPr>
              <a:t>开始振动；在阻尼作用下，振动逐渐衰减。试用能量子概念讨论该振子能量变化的连续性</a:t>
            </a:r>
          </a:p>
        </p:txBody>
      </p:sp>
      <p:sp>
        <p:nvSpPr>
          <p:cNvPr id="28675" name="Rectangle 12">
            <a:extLst>
              <a:ext uri="{FF2B5EF4-FFF2-40B4-BE49-F238E27FC236}">
                <a16:creationId xmlns:a16="http://schemas.microsoft.com/office/drawing/2014/main" id="{F7E17420-AEC1-453C-8C6C-EEE29D6B1745}"/>
              </a:ext>
            </a:extLst>
          </p:cNvPr>
          <p:cNvSpPr>
            <a:spLocks noChangeArrowheads="1"/>
          </p:cNvSpPr>
          <p:nvPr/>
        </p:nvSpPr>
        <p:spPr bwMode="auto">
          <a:xfrm>
            <a:off x="296863" y="400050"/>
            <a:ext cx="9890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b="0">
                <a:solidFill>
                  <a:srgbClr val="FFFF00"/>
                </a:solidFill>
                <a:ea typeface="华文中宋" panose="02010600040101010101" pitchFamily="2" charset="-122"/>
              </a:rPr>
              <a:t>例：</a:t>
            </a:r>
          </a:p>
        </p:txBody>
      </p:sp>
      <p:sp>
        <p:nvSpPr>
          <p:cNvPr id="4" name="Rectangle 16">
            <a:extLst>
              <a:ext uri="{FF2B5EF4-FFF2-40B4-BE49-F238E27FC236}">
                <a16:creationId xmlns:a16="http://schemas.microsoft.com/office/drawing/2014/main" id="{F80DDC74-0103-4016-86D0-873CBEE416E1}"/>
              </a:ext>
            </a:extLst>
          </p:cNvPr>
          <p:cNvSpPr>
            <a:spLocks noChangeArrowheads="1"/>
          </p:cNvSpPr>
          <p:nvPr/>
        </p:nvSpPr>
        <p:spPr bwMode="auto">
          <a:xfrm>
            <a:off x="323850" y="1857375"/>
            <a:ext cx="81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b="0">
                <a:solidFill>
                  <a:srgbClr val="FFFF00"/>
                </a:solidFill>
                <a:ea typeface="华文中宋" panose="02010600040101010101" pitchFamily="2" charset="-122"/>
              </a:rPr>
              <a:t>解：</a:t>
            </a:r>
          </a:p>
        </p:txBody>
      </p:sp>
      <p:sp>
        <p:nvSpPr>
          <p:cNvPr id="6" name="矩形 5">
            <a:extLst>
              <a:ext uri="{FF2B5EF4-FFF2-40B4-BE49-F238E27FC236}">
                <a16:creationId xmlns:a16="http://schemas.microsoft.com/office/drawing/2014/main" id="{D2336AAF-4E53-424A-B618-BB718F1BACD2}"/>
              </a:ext>
            </a:extLst>
          </p:cNvPr>
          <p:cNvSpPr/>
          <p:nvPr/>
        </p:nvSpPr>
        <p:spPr>
          <a:xfrm>
            <a:off x="928688" y="1857375"/>
            <a:ext cx="4071937" cy="461963"/>
          </a:xfrm>
          <a:prstGeom prst="rect">
            <a:avLst/>
          </a:prstGeom>
        </p:spPr>
        <p:txBody>
          <a:bodyPr>
            <a:spAutoFit/>
          </a:bodyPr>
          <a:lstStyle/>
          <a:p>
            <a:pPr>
              <a:buFont typeface="Arial" charset="0"/>
              <a:buNone/>
              <a:defRPr/>
            </a:pPr>
            <a:r>
              <a:rPr lang="zh-CN" altLang="en-US" b="0" dirty="0">
                <a:solidFill>
                  <a:schemeClr val="hlink"/>
                </a:solidFill>
                <a:ea typeface="华文中宋" pitchFamily="2" charset="-122"/>
              </a:rPr>
              <a:t>振子的固有频率</a:t>
            </a:r>
            <a:endParaRPr lang="zh-CN" altLang="en-US" dirty="0">
              <a:solidFill>
                <a:schemeClr val="accent2">
                  <a:lumMod val="20000"/>
                  <a:lumOff val="80000"/>
                </a:schemeClr>
              </a:solidFill>
            </a:endParaRPr>
          </a:p>
        </p:txBody>
      </p:sp>
      <p:graphicFrame>
        <p:nvGraphicFramePr>
          <p:cNvPr id="18440" name="Object 8">
            <a:extLst>
              <a:ext uri="{FF2B5EF4-FFF2-40B4-BE49-F238E27FC236}">
                <a16:creationId xmlns:a16="http://schemas.microsoft.com/office/drawing/2014/main" id="{0BDB007B-8B0C-451C-878F-FA9609ABA774}"/>
              </a:ext>
            </a:extLst>
          </p:cNvPr>
          <p:cNvGraphicFramePr>
            <a:graphicFrameLocks noChangeAspect="1"/>
          </p:cNvGraphicFramePr>
          <p:nvPr/>
        </p:nvGraphicFramePr>
        <p:xfrm>
          <a:off x="3357563" y="2173288"/>
          <a:ext cx="3729037" cy="827087"/>
        </p:xfrm>
        <a:graphic>
          <a:graphicData uri="http://schemas.openxmlformats.org/presentationml/2006/ole">
            <mc:AlternateContent xmlns:mc="http://schemas.openxmlformats.org/markup-compatibility/2006">
              <mc:Choice xmlns:v="urn:schemas-microsoft-com:vml" Requires="v">
                <p:oleObj spid="_x0000_s464938" name="公式" r:id="rId3" imgW="1981098" imgH="419134" progId="Equation.3">
                  <p:embed/>
                </p:oleObj>
              </mc:Choice>
              <mc:Fallback>
                <p:oleObj name="公式" r:id="rId3" imgW="1981098" imgH="419134" progId="Equation.3">
                  <p:embed/>
                  <p:pic>
                    <p:nvPicPr>
                      <p:cNvPr id="18440" name="Object 8">
                        <a:extLst>
                          <a:ext uri="{FF2B5EF4-FFF2-40B4-BE49-F238E27FC236}">
                            <a16:creationId xmlns:a16="http://schemas.microsoft.com/office/drawing/2014/main" id="{0BDB007B-8B0C-451C-878F-FA9609ABA7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563" y="2173288"/>
                        <a:ext cx="3729037"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a:extLst>
              <a:ext uri="{FF2B5EF4-FFF2-40B4-BE49-F238E27FC236}">
                <a16:creationId xmlns:a16="http://schemas.microsoft.com/office/drawing/2014/main" id="{36E0CCC3-4948-4ADD-909D-D7712A611810}"/>
              </a:ext>
            </a:extLst>
          </p:cNvPr>
          <p:cNvSpPr/>
          <p:nvPr/>
        </p:nvSpPr>
        <p:spPr>
          <a:xfrm>
            <a:off x="928688" y="3354388"/>
            <a:ext cx="2714625" cy="461962"/>
          </a:xfrm>
          <a:prstGeom prst="rect">
            <a:avLst/>
          </a:prstGeom>
        </p:spPr>
        <p:txBody>
          <a:bodyPr>
            <a:spAutoFit/>
          </a:bodyPr>
          <a:lstStyle/>
          <a:p>
            <a:pPr>
              <a:buFont typeface="Arial" charset="0"/>
              <a:buNone/>
              <a:defRPr/>
            </a:pPr>
            <a:r>
              <a:rPr lang="zh-CN" altLang="en-US" dirty="0">
                <a:solidFill>
                  <a:schemeClr val="accent2">
                    <a:lumMod val="20000"/>
                    <a:lumOff val="80000"/>
                  </a:schemeClr>
                </a:solidFill>
              </a:rPr>
              <a:t>振子初始能量</a:t>
            </a:r>
          </a:p>
        </p:txBody>
      </p:sp>
      <p:graphicFrame>
        <p:nvGraphicFramePr>
          <p:cNvPr id="7" name="Object 3">
            <a:extLst>
              <a:ext uri="{FF2B5EF4-FFF2-40B4-BE49-F238E27FC236}">
                <a16:creationId xmlns:a16="http://schemas.microsoft.com/office/drawing/2014/main" id="{B5B21E42-7C4D-4270-84DA-8F80AE0C040C}"/>
              </a:ext>
            </a:extLst>
          </p:cNvPr>
          <p:cNvGraphicFramePr>
            <a:graphicFrameLocks noChangeAspect="1"/>
          </p:cNvGraphicFramePr>
          <p:nvPr/>
        </p:nvGraphicFramePr>
        <p:xfrm>
          <a:off x="3343275" y="3143250"/>
          <a:ext cx="4329113" cy="827088"/>
        </p:xfrm>
        <a:graphic>
          <a:graphicData uri="http://schemas.openxmlformats.org/presentationml/2006/ole">
            <mc:AlternateContent xmlns:mc="http://schemas.openxmlformats.org/markup-compatibility/2006">
              <mc:Choice xmlns:v="urn:schemas-microsoft-com:vml" Requires="v">
                <p:oleObj spid="_x0000_s464939" name="公式" r:id="rId5" imgW="2171624" imgH="390661" progId="Equation.3">
                  <p:embed/>
                </p:oleObj>
              </mc:Choice>
              <mc:Fallback>
                <p:oleObj name="公式" r:id="rId5" imgW="2171624" imgH="390661" progId="Equation.3">
                  <p:embed/>
                  <p:pic>
                    <p:nvPicPr>
                      <p:cNvPr id="7" name="Object 3">
                        <a:extLst>
                          <a:ext uri="{FF2B5EF4-FFF2-40B4-BE49-F238E27FC236}">
                            <a16:creationId xmlns:a16="http://schemas.microsoft.com/office/drawing/2014/main" id="{B5B21E42-7C4D-4270-84DA-8F80AE0C04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3275" y="3143250"/>
                        <a:ext cx="4329113"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矩形 9">
            <a:extLst>
              <a:ext uri="{FF2B5EF4-FFF2-40B4-BE49-F238E27FC236}">
                <a16:creationId xmlns:a16="http://schemas.microsoft.com/office/drawing/2014/main" id="{5220FE36-046A-4A99-BC87-F5EE7D35952A}"/>
              </a:ext>
            </a:extLst>
          </p:cNvPr>
          <p:cNvSpPr/>
          <p:nvPr/>
        </p:nvSpPr>
        <p:spPr>
          <a:xfrm>
            <a:off x="928688" y="4027488"/>
            <a:ext cx="8001000" cy="830262"/>
          </a:xfrm>
          <a:prstGeom prst="rect">
            <a:avLst/>
          </a:prstGeom>
        </p:spPr>
        <p:txBody>
          <a:bodyPr>
            <a:spAutoFit/>
          </a:bodyPr>
          <a:lstStyle/>
          <a:p>
            <a:pPr>
              <a:buFont typeface="Arial" charset="0"/>
              <a:buNone/>
              <a:defRPr/>
            </a:pPr>
            <a:r>
              <a:rPr lang="zh-CN" altLang="en-US" dirty="0">
                <a:solidFill>
                  <a:schemeClr val="accent2">
                    <a:lumMod val="20000"/>
                    <a:lumOff val="80000"/>
                  </a:schemeClr>
                </a:solidFill>
              </a:rPr>
              <a:t>振子能量耗散时，以最小能量单元不连续的改变，即向外辐射一个能量子</a:t>
            </a:r>
          </a:p>
        </p:txBody>
      </p:sp>
      <p:graphicFrame>
        <p:nvGraphicFramePr>
          <p:cNvPr id="9" name="Object 4">
            <a:extLst>
              <a:ext uri="{FF2B5EF4-FFF2-40B4-BE49-F238E27FC236}">
                <a16:creationId xmlns:a16="http://schemas.microsoft.com/office/drawing/2014/main" id="{F6C621BC-C265-4065-88C6-AC0BE9C44496}"/>
              </a:ext>
            </a:extLst>
          </p:cNvPr>
          <p:cNvGraphicFramePr>
            <a:graphicFrameLocks noChangeAspect="1"/>
          </p:cNvGraphicFramePr>
          <p:nvPr/>
        </p:nvGraphicFramePr>
        <p:xfrm>
          <a:off x="3460750" y="4714875"/>
          <a:ext cx="2968625" cy="431800"/>
        </p:xfrm>
        <a:graphic>
          <a:graphicData uri="http://schemas.openxmlformats.org/presentationml/2006/ole">
            <mc:AlternateContent xmlns:mc="http://schemas.openxmlformats.org/markup-compatibility/2006">
              <mc:Choice xmlns:v="urn:schemas-microsoft-com:vml" Requires="v">
                <p:oleObj spid="_x0000_s464940" name="公式" r:id="rId7" imgW="1371600" imgH="171450" progId="Equation.3">
                  <p:embed/>
                </p:oleObj>
              </mc:Choice>
              <mc:Fallback>
                <p:oleObj name="公式" r:id="rId7" imgW="1371600" imgH="171450" progId="Equation.3">
                  <p:embed/>
                  <p:pic>
                    <p:nvPicPr>
                      <p:cNvPr id="9" name="Object 4">
                        <a:extLst>
                          <a:ext uri="{FF2B5EF4-FFF2-40B4-BE49-F238E27FC236}">
                            <a16:creationId xmlns:a16="http://schemas.microsoft.com/office/drawing/2014/main" id="{F6C621BC-C265-4065-88C6-AC0BE9C4449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60750" y="4714875"/>
                        <a:ext cx="29686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5">
            <a:extLst>
              <a:ext uri="{FF2B5EF4-FFF2-40B4-BE49-F238E27FC236}">
                <a16:creationId xmlns:a16="http://schemas.microsoft.com/office/drawing/2014/main" id="{A0AD03E8-F5F9-4E53-8081-A674C6A62288}"/>
              </a:ext>
            </a:extLst>
          </p:cNvPr>
          <p:cNvGraphicFramePr>
            <a:graphicFrameLocks noChangeAspect="1"/>
          </p:cNvGraphicFramePr>
          <p:nvPr/>
        </p:nvGraphicFramePr>
        <p:xfrm>
          <a:off x="1071563" y="5565775"/>
          <a:ext cx="2000250" cy="863600"/>
        </p:xfrm>
        <a:graphic>
          <a:graphicData uri="http://schemas.openxmlformats.org/presentationml/2006/ole">
            <mc:AlternateContent xmlns:mc="http://schemas.openxmlformats.org/markup-compatibility/2006">
              <mc:Choice xmlns:v="urn:schemas-microsoft-com:vml" Requires="v">
                <p:oleObj spid="_x0000_s464941" name="公式" r:id="rId9" imgW="971588" imgH="400152" progId="Equation.3">
                  <p:embed/>
                </p:oleObj>
              </mc:Choice>
              <mc:Fallback>
                <p:oleObj name="公式" r:id="rId9" imgW="971588" imgH="400152" progId="Equation.3">
                  <p:embed/>
                  <p:pic>
                    <p:nvPicPr>
                      <p:cNvPr id="11" name="Object 5">
                        <a:extLst>
                          <a:ext uri="{FF2B5EF4-FFF2-40B4-BE49-F238E27FC236}">
                            <a16:creationId xmlns:a16="http://schemas.microsoft.com/office/drawing/2014/main" id="{A0AD03E8-F5F9-4E53-8081-A674C6A6228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1563" y="5565775"/>
                        <a:ext cx="20002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圆角矩形 12">
            <a:extLst>
              <a:ext uri="{FF2B5EF4-FFF2-40B4-BE49-F238E27FC236}">
                <a16:creationId xmlns:a16="http://schemas.microsoft.com/office/drawing/2014/main" id="{EB36CA25-C604-474D-920E-28AEA4F0DEB9}"/>
              </a:ext>
            </a:extLst>
          </p:cNvPr>
          <p:cNvSpPr>
            <a:spLocks noChangeArrowheads="1"/>
          </p:cNvSpPr>
          <p:nvPr/>
        </p:nvSpPr>
        <p:spPr bwMode="auto">
          <a:xfrm>
            <a:off x="3214688" y="5286375"/>
            <a:ext cx="5357812" cy="1285875"/>
          </a:xfrm>
          <a:prstGeom prst="roundRect">
            <a:avLst>
              <a:gd name="adj" fmla="val 16667"/>
            </a:avLst>
          </a:prstGeom>
          <a:noFill/>
          <a:ln w="127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1"/>
                </a:solidFill>
              </a:rPr>
              <a:t>观测宏观弹簧振子能量的不连续，要求仪器的</a:t>
            </a:r>
            <a:endParaRPr lang="en-US" altLang="zh-CN" sz="2000">
              <a:solidFill>
                <a:schemeClr val="bg1"/>
              </a:solidFill>
            </a:endParaRPr>
          </a:p>
          <a:p>
            <a:pPr algn="ctr" eaLnBrk="1" hangingPunct="1"/>
            <a:r>
              <a:rPr lang="zh-CN" altLang="en-US" sz="2000">
                <a:solidFill>
                  <a:schemeClr val="bg1"/>
                </a:solidFill>
              </a:rPr>
              <a:t>精度之高。</a:t>
            </a:r>
            <a:endParaRPr lang="en-US" altLang="zh-CN" sz="2000">
              <a:solidFill>
                <a:schemeClr val="bg1"/>
              </a:solidFill>
            </a:endParaRPr>
          </a:p>
          <a:p>
            <a:pPr algn="ctr" eaLnBrk="1" hangingPunct="1"/>
            <a:r>
              <a:rPr lang="zh-CN" altLang="en-US" sz="2000">
                <a:solidFill>
                  <a:srgbClr val="FFFF00"/>
                </a:solidFill>
              </a:rPr>
              <a:t>宏观弹簧振子的能量是连续变化的</a:t>
            </a:r>
          </a:p>
        </p:txBody>
      </p:sp>
      <p:sp>
        <p:nvSpPr>
          <p:cNvPr id="28685" name="灯片编号占位符 1">
            <a:extLst>
              <a:ext uri="{FF2B5EF4-FFF2-40B4-BE49-F238E27FC236}">
                <a16:creationId xmlns:a16="http://schemas.microsoft.com/office/drawing/2014/main" id="{104713E0-7261-416C-B954-EAE499F0BA15}"/>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C829BB85-CBCB-4D75-8D66-4512C995A9EC}" type="slidenum">
              <a:rPr lang="en-US" altLang="zh-CN" b="0">
                <a:solidFill>
                  <a:srgbClr val="FF00FF"/>
                </a:solidFill>
              </a:rPr>
              <a:pPr eaLnBrk="1" hangingPunct="1"/>
              <a:t>28</a:t>
            </a:fld>
            <a:r>
              <a:rPr lang="en-US" altLang="zh-CN" b="0">
                <a:solidFill>
                  <a:srgbClr val="FF00FF"/>
                </a:solidFill>
              </a:rPr>
              <a:t>/23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8440"/>
                                        </p:tgtEl>
                                        <p:attrNameLst>
                                          <p:attrName>style.visibility</p:attrName>
                                        </p:attrNameLst>
                                      </p:cBhvr>
                                      <p:to>
                                        <p:strVal val="visible"/>
                                      </p:to>
                                    </p:set>
                                    <p:animEffect transition="in" filter="wipe(left)">
                                      <p:cBhvr>
                                        <p:cTn id="16" dur="500"/>
                                        <p:tgtEl>
                                          <p:spTgt spid="1844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3" presetClass="entr" presetSubtype="16"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a:extLst>
              <a:ext uri="{FF2B5EF4-FFF2-40B4-BE49-F238E27FC236}">
                <a16:creationId xmlns:a16="http://schemas.microsoft.com/office/drawing/2014/main" id="{96AB1E1A-CF60-4A41-AD83-B61AA4E41E51}"/>
              </a:ext>
            </a:extLst>
          </p:cNvPr>
          <p:cNvSpPr txBox="1">
            <a:spLocks noChangeArrowheads="1"/>
          </p:cNvSpPr>
          <p:nvPr/>
        </p:nvSpPr>
        <p:spPr bwMode="auto">
          <a:xfrm>
            <a:off x="341313" y="142875"/>
            <a:ext cx="2873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66FFFF"/>
                </a:solidFill>
              </a:rPr>
              <a:t>2. </a:t>
            </a:r>
            <a:r>
              <a:rPr lang="zh-CN" altLang="en-US">
                <a:solidFill>
                  <a:srgbClr val="66FFFF"/>
                </a:solidFill>
                <a:latin typeface="宋体" panose="02010600030101010101" pitchFamily="2" charset="-122"/>
              </a:rPr>
              <a:t>熵增原理</a:t>
            </a:r>
          </a:p>
        </p:txBody>
      </p:sp>
      <p:sp>
        <p:nvSpPr>
          <p:cNvPr id="36869" name="Oval 5">
            <a:extLst>
              <a:ext uri="{FF2B5EF4-FFF2-40B4-BE49-F238E27FC236}">
                <a16:creationId xmlns:a16="http://schemas.microsoft.com/office/drawing/2014/main" id="{53E25502-E8C4-4E90-AAA3-DD5C8D1CA43D}"/>
              </a:ext>
            </a:extLst>
          </p:cNvPr>
          <p:cNvSpPr>
            <a:spLocks noChangeArrowheads="1"/>
          </p:cNvSpPr>
          <p:nvPr/>
        </p:nvSpPr>
        <p:spPr bwMode="auto">
          <a:xfrm>
            <a:off x="2263775" y="550863"/>
            <a:ext cx="914400" cy="838200"/>
          </a:xfrm>
          <a:prstGeom prst="ellipse">
            <a:avLst/>
          </a:prstGeom>
          <a:gradFill rotWithShape="1">
            <a:gsLst>
              <a:gs pos="0">
                <a:srgbClr val="003B00"/>
              </a:gs>
              <a:gs pos="50000">
                <a:srgbClr val="008000"/>
              </a:gs>
              <a:gs pos="100000">
                <a:srgbClr val="003B00"/>
              </a:gs>
            </a:gsLst>
            <a:lin ang="5400000" scaled="1"/>
          </a:gradFill>
          <a:ln w="9525">
            <a:solidFill>
              <a:srgbClr val="0080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1"/>
                </a:solidFill>
              </a:rPr>
              <a:t>Ω</a:t>
            </a:r>
            <a:r>
              <a:rPr lang="en-US" altLang="zh-CN" baseline="-25000">
                <a:solidFill>
                  <a:schemeClr val="bg1"/>
                </a:solidFill>
              </a:rPr>
              <a:t>1</a:t>
            </a:r>
          </a:p>
        </p:txBody>
      </p:sp>
      <p:sp>
        <p:nvSpPr>
          <p:cNvPr id="36870" name="Oval 6">
            <a:extLst>
              <a:ext uri="{FF2B5EF4-FFF2-40B4-BE49-F238E27FC236}">
                <a16:creationId xmlns:a16="http://schemas.microsoft.com/office/drawing/2014/main" id="{090E7DDC-94E2-4CD9-99CA-AC39A844A2FE}"/>
              </a:ext>
            </a:extLst>
          </p:cNvPr>
          <p:cNvSpPr>
            <a:spLocks noChangeArrowheads="1"/>
          </p:cNvSpPr>
          <p:nvPr/>
        </p:nvSpPr>
        <p:spPr bwMode="auto">
          <a:xfrm>
            <a:off x="6605588" y="558800"/>
            <a:ext cx="914400" cy="838200"/>
          </a:xfrm>
          <a:prstGeom prst="ellipse">
            <a:avLst/>
          </a:prstGeom>
          <a:gradFill rotWithShape="1">
            <a:gsLst>
              <a:gs pos="0">
                <a:srgbClr val="47182F"/>
              </a:gs>
              <a:gs pos="50000">
                <a:srgbClr val="993366"/>
              </a:gs>
              <a:gs pos="100000">
                <a:srgbClr val="47182F"/>
              </a:gs>
            </a:gsLst>
            <a:lin ang="5400000" scaled="1"/>
          </a:gradFill>
          <a:ln w="9525">
            <a:solidFill>
              <a:srgbClr val="993366"/>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1"/>
                </a:solidFill>
              </a:rPr>
              <a:t>Ω</a:t>
            </a:r>
            <a:r>
              <a:rPr lang="en-US" altLang="zh-CN" baseline="-25000">
                <a:solidFill>
                  <a:schemeClr val="bg1"/>
                </a:solidFill>
              </a:rPr>
              <a:t>2</a:t>
            </a:r>
          </a:p>
        </p:txBody>
      </p:sp>
      <p:sp>
        <p:nvSpPr>
          <p:cNvPr id="36871" name="Rectangle 7">
            <a:extLst>
              <a:ext uri="{FF2B5EF4-FFF2-40B4-BE49-F238E27FC236}">
                <a16:creationId xmlns:a16="http://schemas.microsoft.com/office/drawing/2014/main" id="{1B52D3D7-10EA-4A03-8DCF-2F5431EACA77}"/>
              </a:ext>
            </a:extLst>
          </p:cNvPr>
          <p:cNvSpPr>
            <a:spLocks noChangeArrowheads="1"/>
          </p:cNvSpPr>
          <p:nvPr/>
        </p:nvSpPr>
        <p:spPr bwMode="auto">
          <a:xfrm>
            <a:off x="3775075" y="550863"/>
            <a:ext cx="3313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1"/>
                </a:solidFill>
              </a:rPr>
              <a:t>Ω</a:t>
            </a:r>
            <a:r>
              <a:rPr lang="en-US" altLang="zh-CN" sz="2000" baseline="-25000">
                <a:solidFill>
                  <a:schemeClr val="bg1"/>
                </a:solidFill>
              </a:rPr>
              <a:t>2 </a:t>
            </a:r>
            <a:r>
              <a:rPr lang="en-US" altLang="zh-CN" sz="2000">
                <a:solidFill>
                  <a:schemeClr val="bg1"/>
                </a:solidFill>
                <a:cs typeface="Times New Roman" panose="02020603050405020304" pitchFamily="18" charset="0"/>
              </a:rPr>
              <a:t>&gt; </a:t>
            </a:r>
            <a:r>
              <a:rPr lang="en-US" altLang="zh-CN" sz="2000">
                <a:solidFill>
                  <a:schemeClr val="bg1"/>
                </a:solidFill>
              </a:rPr>
              <a:t>Ω</a:t>
            </a:r>
            <a:r>
              <a:rPr lang="en-US" altLang="zh-CN" sz="2000" baseline="-25000">
                <a:solidFill>
                  <a:schemeClr val="bg1"/>
                </a:solidFill>
              </a:rPr>
              <a:t>1 </a:t>
            </a:r>
            <a:r>
              <a:rPr lang="en-US" altLang="zh-CN" sz="2000">
                <a:solidFill>
                  <a:schemeClr val="bg1"/>
                </a:solidFill>
                <a:ea typeface="楷体_GB2312" pitchFamily="49" charset="-122"/>
              </a:rPr>
              <a:t>(</a:t>
            </a:r>
            <a:r>
              <a:rPr lang="zh-CN" altLang="en-US" sz="2000">
                <a:solidFill>
                  <a:schemeClr val="bg1"/>
                </a:solidFill>
                <a:ea typeface="楷体_GB2312" pitchFamily="49" charset="-122"/>
              </a:rPr>
              <a:t>自动进行</a:t>
            </a:r>
            <a:r>
              <a:rPr lang="en-US" altLang="zh-CN" sz="2000">
                <a:solidFill>
                  <a:schemeClr val="bg1"/>
                </a:solidFill>
                <a:ea typeface="楷体_GB2312" pitchFamily="49" charset="-122"/>
              </a:rPr>
              <a:t>)</a:t>
            </a:r>
          </a:p>
        </p:txBody>
      </p:sp>
      <p:sp>
        <p:nvSpPr>
          <p:cNvPr id="36872" name="Rectangle 8">
            <a:extLst>
              <a:ext uri="{FF2B5EF4-FFF2-40B4-BE49-F238E27FC236}">
                <a16:creationId xmlns:a16="http://schemas.microsoft.com/office/drawing/2014/main" id="{4CE75D1B-22D1-4F2D-BA3E-61B804D5A425}"/>
              </a:ext>
            </a:extLst>
          </p:cNvPr>
          <p:cNvSpPr>
            <a:spLocks noChangeArrowheads="1"/>
          </p:cNvSpPr>
          <p:nvPr/>
        </p:nvSpPr>
        <p:spPr bwMode="auto">
          <a:xfrm>
            <a:off x="766763" y="766763"/>
            <a:ext cx="2360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ea typeface="楷体_GB2312" pitchFamily="49" charset="-122"/>
              </a:rPr>
              <a:t>孤立系统</a:t>
            </a:r>
          </a:p>
        </p:txBody>
      </p:sp>
      <p:graphicFrame>
        <p:nvGraphicFramePr>
          <p:cNvPr id="36873" name="Object 2">
            <a:extLst>
              <a:ext uri="{FF2B5EF4-FFF2-40B4-BE49-F238E27FC236}">
                <a16:creationId xmlns:a16="http://schemas.microsoft.com/office/drawing/2014/main" id="{FFAF677A-F6A4-4A82-8C75-24AAC24D44DD}"/>
              </a:ext>
            </a:extLst>
          </p:cNvPr>
          <p:cNvGraphicFramePr>
            <a:graphicFrameLocks noChangeAspect="1"/>
          </p:cNvGraphicFramePr>
          <p:nvPr/>
        </p:nvGraphicFramePr>
        <p:xfrm>
          <a:off x="2047875" y="1500188"/>
          <a:ext cx="1584325" cy="419100"/>
        </p:xfrm>
        <a:graphic>
          <a:graphicData uri="http://schemas.openxmlformats.org/presentationml/2006/ole">
            <mc:AlternateContent xmlns:mc="http://schemas.openxmlformats.org/markup-compatibility/2006">
              <mc:Choice xmlns:v="urn:schemas-microsoft-com:vml" Requires="v">
                <p:oleObj spid="_x0000_s440487" name="公式" r:id="rId3" imgW="1562125" imgH="390661" progId="Equation.3">
                  <p:embed/>
                </p:oleObj>
              </mc:Choice>
              <mc:Fallback>
                <p:oleObj name="公式" r:id="rId3" imgW="1562125" imgH="390661" progId="Equation.3">
                  <p:embed/>
                  <p:pic>
                    <p:nvPicPr>
                      <p:cNvPr id="36873" name="Object 2">
                        <a:extLst>
                          <a:ext uri="{FF2B5EF4-FFF2-40B4-BE49-F238E27FC236}">
                            <a16:creationId xmlns:a16="http://schemas.microsoft.com/office/drawing/2014/main" id="{FFAF677A-F6A4-4A82-8C75-24AAC24D44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7875" y="1500188"/>
                        <a:ext cx="1584325"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4" name="Object 3">
            <a:extLst>
              <a:ext uri="{FF2B5EF4-FFF2-40B4-BE49-F238E27FC236}">
                <a16:creationId xmlns:a16="http://schemas.microsoft.com/office/drawing/2014/main" id="{8E3FFB04-74E7-44C0-BA51-568398919126}"/>
              </a:ext>
            </a:extLst>
          </p:cNvPr>
          <p:cNvGraphicFramePr>
            <a:graphicFrameLocks noChangeAspect="1"/>
          </p:cNvGraphicFramePr>
          <p:nvPr/>
        </p:nvGraphicFramePr>
        <p:xfrm>
          <a:off x="6197600" y="1500188"/>
          <a:ext cx="1682750" cy="422275"/>
        </p:xfrm>
        <a:graphic>
          <a:graphicData uri="http://schemas.openxmlformats.org/presentationml/2006/ole">
            <mc:AlternateContent xmlns:mc="http://schemas.openxmlformats.org/markup-compatibility/2006">
              <mc:Choice xmlns:v="urn:schemas-microsoft-com:vml" Requires="v">
                <p:oleObj spid="_x0000_s440488" name="公式" r:id="rId5" imgW="1647755" imgH="390661" progId="Equation.3">
                  <p:embed/>
                </p:oleObj>
              </mc:Choice>
              <mc:Fallback>
                <p:oleObj name="公式" r:id="rId5" imgW="1647755" imgH="390661" progId="Equation.3">
                  <p:embed/>
                  <p:pic>
                    <p:nvPicPr>
                      <p:cNvPr id="36874" name="Object 3">
                        <a:extLst>
                          <a:ext uri="{FF2B5EF4-FFF2-40B4-BE49-F238E27FC236}">
                            <a16:creationId xmlns:a16="http://schemas.microsoft.com/office/drawing/2014/main" id="{8E3FFB04-74E7-44C0-BA51-5683989191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7600" y="1500188"/>
                        <a:ext cx="168275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5" name="AutoShape 11">
            <a:extLst>
              <a:ext uri="{FF2B5EF4-FFF2-40B4-BE49-F238E27FC236}">
                <a16:creationId xmlns:a16="http://schemas.microsoft.com/office/drawing/2014/main" id="{1BEBAE02-88FF-48E5-B5C7-FBC914E17FFD}"/>
              </a:ext>
            </a:extLst>
          </p:cNvPr>
          <p:cNvSpPr>
            <a:spLocks noChangeArrowheads="1"/>
          </p:cNvSpPr>
          <p:nvPr/>
        </p:nvSpPr>
        <p:spPr bwMode="auto">
          <a:xfrm>
            <a:off x="3703642" y="941384"/>
            <a:ext cx="2663825" cy="144462"/>
          </a:xfrm>
          <a:prstGeom prst="rightArrow">
            <a:avLst>
              <a:gd name="adj1" fmla="val 50000"/>
              <a:gd name="adj2" fmla="val 460991"/>
            </a:avLst>
          </a:prstGeom>
          <a:gradFill rotWithShape="1">
            <a:gsLst>
              <a:gs pos="0">
                <a:srgbClr val="FFCCFF">
                  <a:gamma/>
                  <a:shade val="46275"/>
                  <a:invGamma/>
                  <a:alpha val="78999"/>
                </a:srgbClr>
              </a:gs>
              <a:gs pos="50000">
                <a:srgbClr val="FFCCFF">
                  <a:alpha val="53000"/>
                </a:srgbClr>
              </a:gs>
              <a:gs pos="100000">
                <a:srgbClr val="FFCCFF">
                  <a:gamma/>
                  <a:shade val="46275"/>
                  <a:invGamma/>
                  <a:alpha val="78999"/>
                </a:srgbClr>
              </a:gs>
            </a:gsLst>
            <a:lin ang="5400000" scaled="1"/>
          </a:gradFill>
          <a:ln w="9525">
            <a:solidFill>
              <a:schemeClr val="folHlink"/>
            </a:solidFill>
            <a:miter lim="800000"/>
            <a:headEnd/>
            <a:tailEnd/>
          </a:ln>
          <a:effectLst/>
        </p:spPr>
        <p:txBody>
          <a:bodyPr wrap="none" anchor="ctr"/>
          <a:lstStyle/>
          <a:p>
            <a:pPr>
              <a:defRPr/>
            </a:pPr>
            <a:endParaRPr kumimoji="0" lang="zh-CN" altLang="en-US">
              <a:solidFill>
                <a:schemeClr val="bg1"/>
              </a:solidFill>
            </a:endParaRPr>
          </a:p>
        </p:txBody>
      </p:sp>
      <p:graphicFrame>
        <p:nvGraphicFramePr>
          <p:cNvPr id="36876" name="Object 4">
            <a:extLst>
              <a:ext uri="{FF2B5EF4-FFF2-40B4-BE49-F238E27FC236}">
                <a16:creationId xmlns:a16="http://schemas.microsoft.com/office/drawing/2014/main" id="{2BEFA81B-FA5E-4F21-832F-F4D7E252FE88}"/>
              </a:ext>
            </a:extLst>
          </p:cNvPr>
          <p:cNvGraphicFramePr>
            <a:graphicFrameLocks noChangeAspect="1"/>
          </p:cNvGraphicFramePr>
          <p:nvPr/>
        </p:nvGraphicFramePr>
        <p:xfrm>
          <a:off x="2047875" y="2859088"/>
          <a:ext cx="968375" cy="420687"/>
        </p:xfrm>
        <a:graphic>
          <a:graphicData uri="http://schemas.openxmlformats.org/presentationml/2006/ole">
            <mc:AlternateContent xmlns:mc="http://schemas.openxmlformats.org/markup-compatibility/2006">
              <mc:Choice xmlns:v="urn:schemas-microsoft-com:vml" Requires="v">
                <p:oleObj spid="_x0000_s440489" name="公式" r:id="rId7" imgW="933361" imgH="390661" progId="Equation.3">
                  <p:embed/>
                </p:oleObj>
              </mc:Choice>
              <mc:Fallback>
                <p:oleObj name="公式" r:id="rId7" imgW="933361" imgH="390661" progId="Equation.3">
                  <p:embed/>
                  <p:pic>
                    <p:nvPicPr>
                      <p:cNvPr id="36876" name="Object 4">
                        <a:extLst>
                          <a:ext uri="{FF2B5EF4-FFF2-40B4-BE49-F238E27FC236}">
                            <a16:creationId xmlns:a16="http://schemas.microsoft.com/office/drawing/2014/main" id="{2BEFA81B-FA5E-4F21-832F-F4D7E252FE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7875" y="2859088"/>
                        <a:ext cx="968375" cy="42068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7" name="Text Box 13">
            <a:extLst>
              <a:ext uri="{FF2B5EF4-FFF2-40B4-BE49-F238E27FC236}">
                <a16:creationId xmlns:a16="http://schemas.microsoft.com/office/drawing/2014/main" id="{14CD6A35-0564-4158-9D46-F73126CA7920}"/>
              </a:ext>
            </a:extLst>
          </p:cNvPr>
          <p:cNvSpPr txBox="1">
            <a:spLocks noChangeArrowheads="1"/>
          </p:cNvSpPr>
          <p:nvPr/>
        </p:nvSpPr>
        <p:spPr bwMode="auto">
          <a:xfrm>
            <a:off x="5143500" y="2790825"/>
            <a:ext cx="3571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bg1"/>
                </a:solidFill>
              </a:rPr>
              <a:t>(</a:t>
            </a:r>
            <a:r>
              <a:rPr lang="zh-CN" altLang="en-US" sz="2000">
                <a:solidFill>
                  <a:schemeClr val="bg1"/>
                </a:solidFill>
                <a:ea typeface="楷体_GB2312" pitchFamily="49" charset="-122"/>
              </a:rPr>
              <a:t>等号仅适用于</a:t>
            </a:r>
            <a:r>
              <a:rPr lang="zh-CN" altLang="en-US" sz="2000">
                <a:solidFill>
                  <a:srgbClr val="FFCC00"/>
                </a:solidFill>
                <a:ea typeface="楷体_GB2312" pitchFamily="49" charset="-122"/>
              </a:rPr>
              <a:t>可逆过程</a:t>
            </a:r>
            <a:r>
              <a:rPr lang="en-US" altLang="zh-CN">
                <a:solidFill>
                  <a:schemeClr val="bg1"/>
                </a:solidFill>
              </a:rPr>
              <a:t>)</a:t>
            </a:r>
          </a:p>
        </p:txBody>
      </p:sp>
      <p:sp>
        <p:nvSpPr>
          <p:cNvPr id="36878" name="Rectangle 14">
            <a:extLst>
              <a:ext uri="{FF2B5EF4-FFF2-40B4-BE49-F238E27FC236}">
                <a16:creationId xmlns:a16="http://schemas.microsoft.com/office/drawing/2014/main" id="{24334BFF-C457-4496-B754-C2709C206BE0}"/>
              </a:ext>
            </a:extLst>
          </p:cNvPr>
          <p:cNvSpPr>
            <a:spLocks noChangeArrowheads="1"/>
          </p:cNvSpPr>
          <p:nvPr/>
        </p:nvSpPr>
        <p:spPr bwMode="auto">
          <a:xfrm>
            <a:off x="493713" y="3451225"/>
            <a:ext cx="7951787"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rgbClr val="FFFF00"/>
                </a:solidFill>
              </a:rPr>
              <a:t>孤立系统的熵永不减少</a:t>
            </a:r>
            <a:r>
              <a:rPr lang="zh-CN" altLang="en-US">
                <a:solidFill>
                  <a:schemeClr val="bg1"/>
                </a:solidFill>
              </a:rPr>
              <a:t>，这一结论称为</a:t>
            </a:r>
            <a:r>
              <a:rPr lang="zh-CN" altLang="en-US">
                <a:solidFill>
                  <a:srgbClr val="66FFFF"/>
                </a:solidFill>
              </a:rPr>
              <a:t>熵增原理</a:t>
            </a:r>
          </a:p>
        </p:txBody>
      </p:sp>
      <p:sp>
        <p:nvSpPr>
          <p:cNvPr id="36879" name="Text Box 15">
            <a:extLst>
              <a:ext uri="{FF2B5EF4-FFF2-40B4-BE49-F238E27FC236}">
                <a16:creationId xmlns:a16="http://schemas.microsoft.com/office/drawing/2014/main" id="{980F8370-748E-46C3-ACF1-44EBB0E5014A}"/>
              </a:ext>
            </a:extLst>
          </p:cNvPr>
          <p:cNvSpPr txBox="1">
            <a:spLocks noChangeArrowheads="1"/>
          </p:cNvSpPr>
          <p:nvPr/>
        </p:nvSpPr>
        <p:spPr bwMode="auto">
          <a:xfrm>
            <a:off x="642938" y="4714875"/>
            <a:ext cx="2239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solidFill>
                  <a:srgbClr val="FFFF00"/>
                </a:solidFill>
              </a:rPr>
              <a:t>说明</a:t>
            </a:r>
          </a:p>
        </p:txBody>
      </p:sp>
      <p:sp>
        <p:nvSpPr>
          <p:cNvPr id="36880" name="Text Box 16">
            <a:extLst>
              <a:ext uri="{FF2B5EF4-FFF2-40B4-BE49-F238E27FC236}">
                <a16:creationId xmlns:a16="http://schemas.microsoft.com/office/drawing/2014/main" id="{C13D3F38-875F-450F-9EB3-F6F087E064F3}"/>
              </a:ext>
            </a:extLst>
          </p:cNvPr>
          <p:cNvSpPr txBox="1">
            <a:spLocks noChangeArrowheads="1"/>
          </p:cNvSpPr>
          <p:nvPr/>
        </p:nvSpPr>
        <p:spPr bwMode="auto">
          <a:xfrm>
            <a:off x="1500188" y="4643438"/>
            <a:ext cx="70723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chemeClr val="bg1"/>
                </a:solidFill>
                <a:ea typeface="楷体_GB2312" pitchFamily="49" charset="-122"/>
              </a:rPr>
              <a:t>熵增原理只能应用于</a:t>
            </a:r>
            <a:r>
              <a:rPr lang="zh-CN" altLang="en-US">
                <a:solidFill>
                  <a:srgbClr val="FFFF00"/>
                </a:solidFill>
                <a:ea typeface="楷体_GB2312" pitchFamily="49" charset="-122"/>
              </a:rPr>
              <a:t>孤立系统</a:t>
            </a:r>
            <a:r>
              <a:rPr lang="zh-CN" altLang="en-US">
                <a:solidFill>
                  <a:schemeClr val="bg1"/>
                </a:solidFill>
              </a:rPr>
              <a:t>，</a:t>
            </a:r>
            <a:r>
              <a:rPr lang="zh-CN" altLang="en-US">
                <a:solidFill>
                  <a:schemeClr val="bg1"/>
                </a:solidFill>
                <a:ea typeface="楷体_GB2312" pitchFamily="49" charset="-122"/>
              </a:rPr>
              <a:t>对于开放系统</a:t>
            </a:r>
            <a:r>
              <a:rPr lang="zh-CN" altLang="en-US">
                <a:solidFill>
                  <a:schemeClr val="bg1"/>
                </a:solidFill>
              </a:rPr>
              <a:t>，</a:t>
            </a:r>
            <a:r>
              <a:rPr lang="zh-CN" altLang="en-US">
                <a:solidFill>
                  <a:schemeClr val="bg1"/>
                </a:solidFill>
                <a:ea typeface="楷体_GB2312" pitchFamily="49" charset="-122"/>
              </a:rPr>
              <a:t>熵是可以减少的</a:t>
            </a:r>
            <a:r>
              <a:rPr lang="zh-CN" altLang="en-US">
                <a:solidFill>
                  <a:schemeClr val="bg1"/>
                </a:solidFill>
              </a:rPr>
              <a:t>。</a:t>
            </a:r>
          </a:p>
        </p:txBody>
      </p:sp>
      <p:sp>
        <p:nvSpPr>
          <p:cNvPr id="36881" name="AutoShape 17">
            <a:extLst>
              <a:ext uri="{FF2B5EF4-FFF2-40B4-BE49-F238E27FC236}">
                <a16:creationId xmlns:a16="http://schemas.microsoft.com/office/drawing/2014/main" id="{92D9DC0C-8955-4D76-9EE0-C5BE8CC5973B}"/>
              </a:ext>
            </a:extLst>
          </p:cNvPr>
          <p:cNvSpPr>
            <a:spLocks noChangeArrowheads="1"/>
          </p:cNvSpPr>
          <p:nvPr/>
        </p:nvSpPr>
        <p:spPr bwMode="auto">
          <a:xfrm>
            <a:off x="290513" y="4670425"/>
            <a:ext cx="360362" cy="576263"/>
          </a:xfrm>
          <a:prstGeom prst="star4">
            <a:avLst>
              <a:gd name="adj" fmla="val 18519"/>
            </a:avLst>
          </a:prstGeom>
          <a:gradFill rotWithShape="0">
            <a:gsLst>
              <a:gs pos="0">
                <a:srgbClr val="99FF99"/>
              </a:gs>
              <a:gs pos="100000">
                <a:srgbClr val="47764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36882" name="Text Box 18">
            <a:extLst>
              <a:ext uri="{FF2B5EF4-FFF2-40B4-BE49-F238E27FC236}">
                <a16:creationId xmlns:a16="http://schemas.microsoft.com/office/drawing/2014/main" id="{8E33FB5C-DE5D-4CA5-87E1-77BE19900C9A}"/>
              </a:ext>
            </a:extLst>
          </p:cNvPr>
          <p:cNvSpPr txBox="1">
            <a:spLocks noChangeArrowheads="1"/>
          </p:cNvSpPr>
          <p:nvPr/>
        </p:nvSpPr>
        <p:spPr bwMode="auto">
          <a:xfrm>
            <a:off x="463550" y="2114550"/>
            <a:ext cx="739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solidFill>
                  <a:schemeClr val="bg1"/>
                </a:solidFill>
              </a:rPr>
              <a:t>从</a:t>
            </a:r>
            <a:r>
              <a:rPr kumimoji="0" lang="zh-CN" altLang="en-US">
                <a:solidFill>
                  <a:srgbClr val="66FFFF"/>
                </a:solidFill>
              </a:rPr>
              <a:t>状态</a:t>
            </a:r>
            <a:r>
              <a:rPr lang="en-US" altLang="zh-CN">
                <a:solidFill>
                  <a:srgbClr val="66FFFF"/>
                </a:solidFill>
              </a:rPr>
              <a:t>(1)</a:t>
            </a:r>
            <a:r>
              <a:rPr kumimoji="0" lang="zh-CN" altLang="en-US">
                <a:solidFill>
                  <a:schemeClr val="bg1"/>
                </a:solidFill>
              </a:rPr>
              <a:t>变化到</a:t>
            </a:r>
            <a:r>
              <a:rPr kumimoji="0" lang="zh-CN" altLang="en-US">
                <a:solidFill>
                  <a:srgbClr val="66FFFF"/>
                </a:solidFill>
              </a:rPr>
              <a:t>状态</a:t>
            </a:r>
            <a:r>
              <a:rPr lang="en-US" altLang="zh-CN">
                <a:solidFill>
                  <a:srgbClr val="66FFFF"/>
                </a:solidFill>
              </a:rPr>
              <a:t>(2)</a:t>
            </a:r>
            <a:r>
              <a:rPr lang="en-US" altLang="zh-CN">
                <a:solidFill>
                  <a:schemeClr val="bg1"/>
                </a:solidFill>
              </a:rPr>
              <a:t> </a:t>
            </a:r>
            <a:r>
              <a:rPr kumimoji="0" lang="zh-CN" altLang="en-US">
                <a:solidFill>
                  <a:schemeClr val="bg1"/>
                </a:solidFill>
              </a:rPr>
              <a:t>的过程中，</a:t>
            </a:r>
            <a:r>
              <a:rPr lang="zh-CN" altLang="en-US">
                <a:solidFill>
                  <a:schemeClr val="bg1"/>
                </a:solidFill>
              </a:rPr>
              <a:t>熵</a:t>
            </a:r>
            <a:r>
              <a:rPr kumimoji="0" lang="zh-CN" altLang="en-US">
                <a:solidFill>
                  <a:schemeClr val="bg1"/>
                </a:solidFill>
              </a:rPr>
              <a:t>的增量</a:t>
            </a:r>
          </a:p>
        </p:txBody>
      </p:sp>
      <p:graphicFrame>
        <p:nvGraphicFramePr>
          <p:cNvPr id="36883" name="Object 5">
            <a:extLst>
              <a:ext uri="{FF2B5EF4-FFF2-40B4-BE49-F238E27FC236}">
                <a16:creationId xmlns:a16="http://schemas.microsoft.com/office/drawing/2014/main" id="{0A5EA510-9AD5-4407-87EE-DACFC2A75631}"/>
              </a:ext>
            </a:extLst>
          </p:cNvPr>
          <p:cNvGraphicFramePr>
            <a:graphicFrameLocks noChangeAspect="1"/>
          </p:cNvGraphicFramePr>
          <p:nvPr/>
        </p:nvGraphicFramePr>
        <p:xfrm>
          <a:off x="3055938" y="2643188"/>
          <a:ext cx="1312862" cy="917575"/>
        </p:xfrm>
        <a:graphic>
          <a:graphicData uri="http://schemas.openxmlformats.org/presentationml/2006/ole">
            <mc:AlternateContent xmlns:mc="http://schemas.openxmlformats.org/markup-compatibility/2006">
              <mc:Choice xmlns:v="urn:schemas-microsoft-com:vml" Requires="v">
                <p:oleObj spid="_x0000_s440490" name="公式" r:id="rId9" imgW="1276490" imgH="885723" progId="Equation.3">
                  <p:embed/>
                </p:oleObj>
              </mc:Choice>
              <mc:Fallback>
                <p:oleObj name="公式" r:id="rId9" imgW="1276490" imgH="885723" progId="Equation.3">
                  <p:embed/>
                  <p:pic>
                    <p:nvPicPr>
                      <p:cNvPr id="36883" name="Object 5">
                        <a:extLst>
                          <a:ext uri="{FF2B5EF4-FFF2-40B4-BE49-F238E27FC236}">
                            <a16:creationId xmlns:a16="http://schemas.microsoft.com/office/drawing/2014/main" id="{0A5EA510-9AD5-4407-87EE-DACFC2A7563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5938" y="2643188"/>
                        <a:ext cx="1312862" cy="9175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84" name="Object 6">
            <a:extLst>
              <a:ext uri="{FF2B5EF4-FFF2-40B4-BE49-F238E27FC236}">
                <a16:creationId xmlns:a16="http://schemas.microsoft.com/office/drawing/2014/main" id="{21549442-FB46-4307-9AA1-9250DCF75B66}"/>
              </a:ext>
            </a:extLst>
          </p:cNvPr>
          <p:cNvGraphicFramePr>
            <a:graphicFrameLocks noChangeAspect="1"/>
          </p:cNvGraphicFramePr>
          <p:nvPr/>
        </p:nvGraphicFramePr>
        <p:xfrm>
          <a:off x="4424363" y="2882900"/>
          <a:ext cx="484187" cy="319088"/>
        </p:xfrm>
        <a:graphic>
          <a:graphicData uri="http://schemas.openxmlformats.org/presentationml/2006/ole">
            <mc:AlternateContent xmlns:mc="http://schemas.openxmlformats.org/markup-compatibility/2006">
              <mc:Choice xmlns:v="urn:schemas-microsoft-com:vml" Requires="v">
                <p:oleObj spid="_x0000_s440491" name="公式" r:id="rId11" imgW="457200" imgH="285648" progId="Equation.3">
                  <p:embed/>
                </p:oleObj>
              </mc:Choice>
              <mc:Fallback>
                <p:oleObj name="公式" r:id="rId11" imgW="457200" imgH="285648" progId="Equation.3">
                  <p:embed/>
                  <p:pic>
                    <p:nvPicPr>
                      <p:cNvPr id="36884" name="Object 6">
                        <a:extLst>
                          <a:ext uri="{FF2B5EF4-FFF2-40B4-BE49-F238E27FC236}">
                            <a16:creationId xmlns:a16="http://schemas.microsoft.com/office/drawing/2014/main" id="{21549442-FB46-4307-9AA1-9250DCF75B6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4363" y="2882900"/>
                        <a:ext cx="484187" cy="3190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Text Box 7">
            <a:extLst>
              <a:ext uri="{FF2B5EF4-FFF2-40B4-BE49-F238E27FC236}">
                <a16:creationId xmlns:a16="http://schemas.microsoft.com/office/drawing/2014/main" id="{9DD8757C-C177-4564-9418-00A15465F8AF}"/>
              </a:ext>
            </a:extLst>
          </p:cNvPr>
          <p:cNvSpPr txBox="1">
            <a:spLocks noChangeArrowheads="1"/>
          </p:cNvSpPr>
          <p:nvPr/>
        </p:nvSpPr>
        <p:spPr bwMode="auto">
          <a:xfrm>
            <a:off x="650875" y="5572125"/>
            <a:ext cx="80645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rgbClr val="00FFFF"/>
                </a:solidFill>
                <a:ea typeface="楷体_GB2312" pitchFamily="49" charset="-122"/>
              </a:rPr>
              <a:t>例如：</a:t>
            </a:r>
            <a:r>
              <a:rPr lang="zh-CN" altLang="en-US">
                <a:solidFill>
                  <a:schemeClr val="bg1"/>
                </a:solidFill>
                <a:ea typeface="楷体_GB2312" pitchFamily="49" charset="-122"/>
              </a:rPr>
              <a:t>某溶液在冷却过程中的结晶的现象。其内的分子从溶液中无序的运动转变为晶体的有规则排列，熵是减少的</a:t>
            </a:r>
          </a:p>
        </p:txBody>
      </p:sp>
      <p:sp>
        <p:nvSpPr>
          <p:cNvPr id="20" name="Text Box 2">
            <a:extLst>
              <a:ext uri="{FF2B5EF4-FFF2-40B4-BE49-F238E27FC236}">
                <a16:creationId xmlns:a16="http://schemas.microsoft.com/office/drawing/2014/main" id="{AC5EA940-EB21-43FF-B1AA-E40EBBE7985E}"/>
              </a:ext>
            </a:extLst>
          </p:cNvPr>
          <p:cNvSpPr txBox="1">
            <a:spLocks noChangeArrowheads="1"/>
          </p:cNvSpPr>
          <p:nvPr/>
        </p:nvSpPr>
        <p:spPr bwMode="auto">
          <a:xfrm>
            <a:off x="1500188" y="4071938"/>
            <a:ext cx="5857875" cy="46196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solidFill>
                  <a:srgbClr val="FFCC00"/>
                </a:solidFill>
              </a:rPr>
              <a:t>提供了热力学过程自动发生的判定依据</a:t>
            </a:r>
          </a:p>
        </p:txBody>
      </p:sp>
      <p:sp>
        <p:nvSpPr>
          <p:cNvPr id="22551" name="灯片编号占位符 1">
            <a:extLst>
              <a:ext uri="{FF2B5EF4-FFF2-40B4-BE49-F238E27FC236}">
                <a16:creationId xmlns:a16="http://schemas.microsoft.com/office/drawing/2014/main" id="{322AD422-D543-4110-ADDD-5C492CF10AD7}"/>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BFF8E1EB-F6C0-4B55-8D81-BB795A683CE9}" type="slidenum">
              <a:rPr lang="en-US" altLang="zh-CN" b="0">
                <a:solidFill>
                  <a:srgbClr val="FF00FF"/>
                </a:solidFill>
              </a:rPr>
              <a:pPr eaLnBrk="1" hangingPunct="1"/>
              <a:t>3</a:t>
            </a:fld>
            <a:r>
              <a:rPr lang="en-US" altLang="zh-CN" b="0">
                <a:solidFill>
                  <a:srgbClr val="FF00FF"/>
                </a:solidFill>
              </a:rPr>
              <a:t>/37</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wipe(left)">
                                      <p:cBhvr>
                                        <p:cTn id="7" dur="500"/>
                                        <p:tgtEl>
                                          <p:spTgt spid="36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72"/>
                                        </p:tgtEl>
                                        <p:attrNameLst>
                                          <p:attrName>style.visibility</p:attrName>
                                        </p:attrNameLst>
                                      </p:cBhvr>
                                      <p:to>
                                        <p:strVal val="visible"/>
                                      </p:to>
                                    </p:set>
                                    <p:animEffect transition="in" filter="wipe(left)">
                                      <p:cBhvr>
                                        <p:cTn id="12" dur="500"/>
                                        <p:tgtEl>
                                          <p:spTgt spid="36872"/>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6869"/>
                                        </p:tgtEl>
                                        <p:attrNameLst>
                                          <p:attrName>style.visibility</p:attrName>
                                        </p:attrNameLst>
                                      </p:cBhvr>
                                      <p:to>
                                        <p:strVal val="visible"/>
                                      </p:to>
                                    </p:set>
                                    <p:animEffect transition="in" filter="wipe(left)">
                                      <p:cBhvr>
                                        <p:cTn id="16" dur="500"/>
                                        <p:tgtEl>
                                          <p:spTgt spid="36869"/>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36873"/>
                                        </p:tgtEl>
                                        <p:attrNameLst>
                                          <p:attrName>style.visibility</p:attrName>
                                        </p:attrNameLst>
                                      </p:cBhvr>
                                      <p:to>
                                        <p:strVal val="visible"/>
                                      </p:to>
                                    </p:set>
                                    <p:animEffect transition="in" filter="wipe(left)">
                                      <p:cBhvr>
                                        <p:cTn id="20" dur="500"/>
                                        <p:tgtEl>
                                          <p:spTgt spid="3687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36875"/>
                                        </p:tgtEl>
                                        <p:attrNameLst>
                                          <p:attrName>style.visibility</p:attrName>
                                        </p:attrNameLst>
                                      </p:cBhvr>
                                      <p:to>
                                        <p:strVal val="visible"/>
                                      </p:to>
                                    </p:set>
                                    <p:animEffect transition="in" filter="wipe(left)">
                                      <p:cBhvr>
                                        <p:cTn id="25" dur="500"/>
                                        <p:tgtEl>
                                          <p:spTgt spid="3687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6871"/>
                                        </p:tgtEl>
                                        <p:attrNameLst>
                                          <p:attrName>style.visibility</p:attrName>
                                        </p:attrNameLst>
                                      </p:cBhvr>
                                      <p:to>
                                        <p:strVal val="visible"/>
                                      </p:to>
                                    </p:set>
                                    <p:animEffect transition="in" filter="wipe(left)">
                                      <p:cBhvr>
                                        <p:cTn id="28" dur="500"/>
                                        <p:tgtEl>
                                          <p:spTgt spid="3687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6870"/>
                                        </p:tgtEl>
                                        <p:attrNameLst>
                                          <p:attrName>style.visibility</p:attrName>
                                        </p:attrNameLst>
                                      </p:cBhvr>
                                      <p:to>
                                        <p:strVal val="visible"/>
                                      </p:to>
                                    </p:set>
                                    <p:animEffect transition="in" filter="wipe(left)">
                                      <p:cBhvr>
                                        <p:cTn id="31" dur="500"/>
                                        <p:tgtEl>
                                          <p:spTgt spid="36870"/>
                                        </p:tgtEl>
                                      </p:cBhvr>
                                    </p:animEffect>
                                  </p:childTnLst>
                                </p:cTn>
                              </p:par>
                            </p:childTnLst>
                          </p:cTn>
                        </p:par>
                        <p:par>
                          <p:cTn id="32" fill="hold" nodeType="afterGroup">
                            <p:stCondLst>
                              <p:cond delay="500"/>
                            </p:stCondLst>
                            <p:childTnLst>
                              <p:par>
                                <p:cTn id="33" presetID="22" presetClass="entr" presetSubtype="8" fill="hold" nodeType="afterEffect">
                                  <p:stCondLst>
                                    <p:cond delay="0"/>
                                  </p:stCondLst>
                                  <p:childTnLst>
                                    <p:set>
                                      <p:cBhvr>
                                        <p:cTn id="34" dur="1" fill="hold">
                                          <p:stCondLst>
                                            <p:cond delay="0"/>
                                          </p:stCondLst>
                                        </p:cTn>
                                        <p:tgtEl>
                                          <p:spTgt spid="36874"/>
                                        </p:tgtEl>
                                        <p:attrNameLst>
                                          <p:attrName>style.visibility</p:attrName>
                                        </p:attrNameLst>
                                      </p:cBhvr>
                                      <p:to>
                                        <p:strVal val="visible"/>
                                      </p:to>
                                    </p:set>
                                    <p:animEffect transition="in" filter="wipe(left)">
                                      <p:cBhvr>
                                        <p:cTn id="35" dur="500"/>
                                        <p:tgtEl>
                                          <p:spTgt spid="3687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6882"/>
                                        </p:tgtEl>
                                        <p:attrNameLst>
                                          <p:attrName>style.visibility</p:attrName>
                                        </p:attrNameLst>
                                      </p:cBhvr>
                                      <p:to>
                                        <p:strVal val="visible"/>
                                      </p:to>
                                    </p:set>
                                    <p:animEffect transition="in" filter="wipe(left)">
                                      <p:cBhvr>
                                        <p:cTn id="40" dur="500"/>
                                        <p:tgtEl>
                                          <p:spTgt spid="3688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36876"/>
                                        </p:tgtEl>
                                        <p:attrNameLst>
                                          <p:attrName>style.visibility</p:attrName>
                                        </p:attrNameLst>
                                      </p:cBhvr>
                                      <p:to>
                                        <p:strVal val="visible"/>
                                      </p:to>
                                    </p:set>
                                    <p:animEffect transition="in" filter="wipe(left)">
                                      <p:cBhvr>
                                        <p:cTn id="45" dur="500"/>
                                        <p:tgtEl>
                                          <p:spTgt spid="36876"/>
                                        </p:tgtEl>
                                      </p:cBhvr>
                                    </p:animEffect>
                                  </p:childTnLst>
                                </p:cTn>
                              </p:par>
                            </p:childTnLst>
                          </p:cTn>
                        </p:par>
                        <p:par>
                          <p:cTn id="46" fill="hold" nodeType="afterGroup">
                            <p:stCondLst>
                              <p:cond delay="500"/>
                            </p:stCondLst>
                            <p:childTnLst>
                              <p:par>
                                <p:cTn id="47" presetID="22" presetClass="entr" presetSubtype="8" fill="hold" nodeType="afterEffect">
                                  <p:stCondLst>
                                    <p:cond delay="0"/>
                                  </p:stCondLst>
                                  <p:childTnLst>
                                    <p:set>
                                      <p:cBhvr>
                                        <p:cTn id="48" dur="1" fill="hold">
                                          <p:stCondLst>
                                            <p:cond delay="0"/>
                                          </p:stCondLst>
                                        </p:cTn>
                                        <p:tgtEl>
                                          <p:spTgt spid="36883"/>
                                        </p:tgtEl>
                                        <p:attrNameLst>
                                          <p:attrName>style.visibility</p:attrName>
                                        </p:attrNameLst>
                                      </p:cBhvr>
                                      <p:to>
                                        <p:strVal val="visible"/>
                                      </p:to>
                                    </p:set>
                                    <p:animEffect transition="in" filter="wipe(left)">
                                      <p:cBhvr>
                                        <p:cTn id="49" dur="500"/>
                                        <p:tgtEl>
                                          <p:spTgt spid="3688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36884"/>
                                        </p:tgtEl>
                                        <p:attrNameLst>
                                          <p:attrName>style.visibility</p:attrName>
                                        </p:attrNameLst>
                                      </p:cBhvr>
                                      <p:to>
                                        <p:strVal val="visible"/>
                                      </p:to>
                                    </p:set>
                                    <p:animEffect transition="in" filter="wipe(left)">
                                      <p:cBhvr>
                                        <p:cTn id="54" dur="500"/>
                                        <p:tgtEl>
                                          <p:spTgt spid="36884"/>
                                        </p:tgtEl>
                                      </p:cBhvr>
                                    </p:animEffect>
                                  </p:childTnLst>
                                </p:cTn>
                              </p:par>
                            </p:childTnLst>
                          </p:cTn>
                        </p:par>
                        <p:par>
                          <p:cTn id="55" fill="hold" nodeType="afterGroup">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36877"/>
                                        </p:tgtEl>
                                        <p:attrNameLst>
                                          <p:attrName>style.visibility</p:attrName>
                                        </p:attrNameLst>
                                      </p:cBhvr>
                                      <p:to>
                                        <p:strVal val="visible"/>
                                      </p:to>
                                    </p:set>
                                    <p:animEffect transition="in" filter="wipe(left)">
                                      <p:cBhvr>
                                        <p:cTn id="58" dur="500"/>
                                        <p:tgtEl>
                                          <p:spTgt spid="3687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6878"/>
                                        </p:tgtEl>
                                        <p:attrNameLst>
                                          <p:attrName>style.visibility</p:attrName>
                                        </p:attrNameLst>
                                      </p:cBhvr>
                                      <p:to>
                                        <p:strVal val="visible"/>
                                      </p:to>
                                    </p:set>
                                    <p:animEffect transition="in" filter="wipe(left)">
                                      <p:cBhvr>
                                        <p:cTn id="63" dur="500"/>
                                        <p:tgtEl>
                                          <p:spTgt spid="36878"/>
                                        </p:tgtEl>
                                      </p:cBhvr>
                                    </p:animEffect>
                                  </p:childTnLst>
                                </p:cTn>
                              </p:par>
                            </p:childTnLst>
                          </p:cTn>
                        </p:par>
                        <p:par>
                          <p:cTn id="64" fill="hold" nodeType="afterGroup">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left)">
                                      <p:cBhvr>
                                        <p:cTn id="67" dur="500"/>
                                        <p:tgtEl>
                                          <p:spTgt spid="2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50" presetClass="entr" presetSubtype="0" decel="100000" fill="hold" grpId="0" nodeType="clickEffect">
                                  <p:stCondLst>
                                    <p:cond delay="0"/>
                                  </p:stCondLst>
                                  <p:childTnLst>
                                    <p:set>
                                      <p:cBhvr>
                                        <p:cTn id="71" dur="1" fill="hold">
                                          <p:stCondLst>
                                            <p:cond delay="0"/>
                                          </p:stCondLst>
                                        </p:cTn>
                                        <p:tgtEl>
                                          <p:spTgt spid="36881"/>
                                        </p:tgtEl>
                                        <p:attrNameLst>
                                          <p:attrName>style.visibility</p:attrName>
                                        </p:attrNameLst>
                                      </p:cBhvr>
                                      <p:to>
                                        <p:strVal val="visible"/>
                                      </p:to>
                                    </p:set>
                                    <p:anim calcmode="lin" valueType="num">
                                      <p:cBhvr>
                                        <p:cTn id="72" dur="1000" fill="hold"/>
                                        <p:tgtEl>
                                          <p:spTgt spid="36881"/>
                                        </p:tgtEl>
                                        <p:attrNameLst>
                                          <p:attrName>ppt_w</p:attrName>
                                        </p:attrNameLst>
                                      </p:cBhvr>
                                      <p:tavLst>
                                        <p:tav tm="0">
                                          <p:val>
                                            <p:strVal val="#ppt_w+.3"/>
                                          </p:val>
                                        </p:tav>
                                        <p:tav tm="100000">
                                          <p:val>
                                            <p:strVal val="#ppt_w"/>
                                          </p:val>
                                        </p:tav>
                                      </p:tavLst>
                                    </p:anim>
                                    <p:anim calcmode="lin" valueType="num">
                                      <p:cBhvr>
                                        <p:cTn id="73" dur="1000" fill="hold"/>
                                        <p:tgtEl>
                                          <p:spTgt spid="36881"/>
                                        </p:tgtEl>
                                        <p:attrNameLst>
                                          <p:attrName>ppt_h</p:attrName>
                                        </p:attrNameLst>
                                      </p:cBhvr>
                                      <p:tavLst>
                                        <p:tav tm="0">
                                          <p:val>
                                            <p:strVal val="#ppt_h"/>
                                          </p:val>
                                        </p:tav>
                                        <p:tav tm="100000">
                                          <p:val>
                                            <p:strVal val="#ppt_h"/>
                                          </p:val>
                                        </p:tav>
                                      </p:tavLst>
                                    </p:anim>
                                    <p:animEffect transition="in" filter="fade">
                                      <p:cBhvr>
                                        <p:cTn id="74" dur="1000"/>
                                        <p:tgtEl>
                                          <p:spTgt spid="36881"/>
                                        </p:tgtEl>
                                      </p:cBhvr>
                                    </p:animEffect>
                                  </p:childTnLst>
                                </p:cTn>
                              </p:par>
                            </p:childTnLst>
                          </p:cTn>
                        </p:par>
                        <p:par>
                          <p:cTn id="75" fill="hold" nodeType="afterGroup">
                            <p:stCondLst>
                              <p:cond delay="1000"/>
                            </p:stCondLst>
                            <p:childTnLst>
                              <p:par>
                                <p:cTn id="76" presetID="22" presetClass="entr" presetSubtype="8" fill="hold" grpId="0" nodeType="afterEffect">
                                  <p:stCondLst>
                                    <p:cond delay="0"/>
                                  </p:stCondLst>
                                  <p:childTnLst>
                                    <p:set>
                                      <p:cBhvr>
                                        <p:cTn id="77" dur="1" fill="hold">
                                          <p:stCondLst>
                                            <p:cond delay="0"/>
                                          </p:stCondLst>
                                        </p:cTn>
                                        <p:tgtEl>
                                          <p:spTgt spid="36879"/>
                                        </p:tgtEl>
                                        <p:attrNameLst>
                                          <p:attrName>style.visibility</p:attrName>
                                        </p:attrNameLst>
                                      </p:cBhvr>
                                      <p:to>
                                        <p:strVal val="visible"/>
                                      </p:to>
                                    </p:set>
                                    <p:animEffect transition="in" filter="wipe(left)">
                                      <p:cBhvr>
                                        <p:cTn id="78" dur="500"/>
                                        <p:tgtEl>
                                          <p:spTgt spid="36879"/>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36880"/>
                                        </p:tgtEl>
                                        <p:attrNameLst>
                                          <p:attrName>style.visibility</p:attrName>
                                        </p:attrNameLst>
                                      </p:cBhvr>
                                      <p:to>
                                        <p:strVal val="visible"/>
                                      </p:to>
                                    </p:set>
                                    <p:animEffect transition="in" filter="wipe(left)">
                                      <p:cBhvr>
                                        <p:cTn id="83" dur="500"/>
                                        <p:tgtEl>
                                          <p:spTgt spid="36880"/>
                                        </p:tgtEl>
                                      </p:cBhvr>
                                    </p:animEffect>
                                  </p:childTnLst>
                                </p:cTn>
                              </p:par>
                            </p:childTnLst>
                          </p:cTn>
                        </p:par>
                        <p:par>
                          <p:cTn id="84" fill="hold" nodeType="afterGroup">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wipe(left)">
                                      <p:cBhvr>
                                        <p:cTn id="8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P spid="36869" grpId="0" animBg="1" autoUpdateAnimBg="0"/>
      <p:bldP spid="36870" grpId="0" animBg="1" autoUpdateAnimBg="0"/>
      <p:bldP spid="36871" grpId="0" autoUpdateAnimBg="0"/>
      <p:bldP spid="36872" grpId="0" autoUpdateAnimBg="0"/>
      <p:bldP spid="36877" grpId="0"/>
      <p:bldP spid="36878" grpId="0"/>
      <p:bldP spid="36879" grpId="0"/>
      <p:bldP spid="36880" grpId="0"/>
      <p:bldP spid="36881" grpId="0" animBg="1"/>
      <p:bldP spid="36882" grpId="0"/>
      <p:bldP spid="19" grpId="0" autoUpdateAnimBg="0"/>
      <p:bldP spid="20"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9650" name="Object 2">
            <a:extLst>
              <a:ext uri="{FF2B5EF4-FFF2-40B4-BE49-F238E27FC236}">
                <a16:creationId xmlns:a16="http://schemas.microsoft.com/office/drawing/2014/main" id="{6F4FAB89-CE91-40C5-8056-E408519C62D9}"/>
              </a:ext>
            </a:extLst>
          </p:cNvPr>
          <p:cNvGraphicFramePr>
            <a:graphicFrameLocks noChangeAspect="1"/>
          </p:cNvGraphicFramePr>
          <p:nvPr/>
        </p:nvGraphicFramePr>
        <p:xfrm>
          <a:off x="3708400" y="1389063"/>
          <a:ext cx="1247775" cy="825500"/>
        </p:xfrm>
        <a:graphic>
          <a:graphicData uri="http://schemas.openxmlformats.org/presentationml/2006/ole">
            <mc:AlternateContent xmlns:mc="http://schemas.openxmlformats.org/markup-compatibility/2006">
              <mc:Choice xmlns:v="urn:schemas-microsoft-com:vml" Requires="v">
                <p:oleObj spid="_x0000_s441412" name="公式" r:id="rId3" imgW="1219302" imgH="799998" progId="Equation.3">
                  <p:embed/>
                </p:oleObj>
              </mc:Choice>
              <mc:Fallback>
                <p:oleObj name="公式" r:id="rId3" imgW="1219302" imgH="799998" progId="Equation.3">
                  <p:embed/>
                  <p:pic>
                    <p:nvPicPr>
                      <p:cNvPr id="539650" name="Object 2">
                        <a:extLst>
                          <a:ext uri="{FF2B5EF4-FFF2-40B4-BE49-F238E27FC236}">
                            <a16:creationId xmlns:a16="http://schemas.microsoft.com/office/drawing/2014/main" id="{6F4FAB89-CE91-40C5-8056-E408519C62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1389063"/>
                        <a:ext cx="12477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9651" name="Text Box 3">
            <a:extLst>
              <a:ext uri="{FF2B5EF4-FFF2-40B4-BE49-F238E27FC236}">
                <a16:creationId xmlns:a16="http://schemas.microsoft.com/office/drawing/2014/main" id="{1E4B955C-99E1-49EB-950E-F5D217C62282}"/>
              </a:ext>
            </a:extLst>
          </p:cNvPr>
          <p:cNvSpPr txBox="1">
            <a:spLocks noChangeArrowheads="1"/>
          </p:cNvSpPr>
          <p:nvPr/>
        </p:nvSpPr>
        <p:spPr bwMode="auto">
          <a:xfrm>
            <a:off x="755650" y="2173288"/>
            <a:ext cx="80645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kumimoji="0" lang="zh-CN" altLang="en-US">
                <a:solidFill>
                  <a:schemeClr val="bg1"/>
                </a:solidFill>
                <a:ea typeface="楷体_GB2312" pitchFamily="49" charset="-122"/>
              </a:rPr>
              <a:t>对于系统从</a:t>
            </a:r>
            <a:r>
              <a:rPr kumimoji="0" lang="zh-CN" altLang="en-US">
                <a:solidFill>
                  <a:srgbClr val="66FFFF"/>
                </a:solidFill>
                <a:ea typeface="楷体_GB2312" pitchFamily="49" charset="-122"/>
              </a:rPr>
              <a:t>状态</a:t>
            </a:r>
            <a:r>
              <a:rPr kumimoji="0" lang="en-US" altLang="zh-CN">
                <a:solidFill>
                  <a:srgbClr val="66FFFF"/>
                </a:solidFill>
                <a:ea typeface="楷体_GB2312" pitchFamily="49" charset="-122"/>
              </a:rPr>
              <a:t>(1) </a:t>
            </a:r>
            <a:r>
              <a:rPr kumimoji="0" lang="zh-CN" altLang="en-US">
                <a:solidFill>
                  <a:schemeClr val="bg1"/>
                </a:solidFill>
                <a:ea typeface="楷体_GB2312" pitchFamily="49" charset="-122"/>
              </a:rPr>
              <a:t>变化到</a:t>
            </a:r>
            <a:r>
              <a:rPr kumimoji="0" lang="zh-CN" altLang="en-US">
                <a:solidFill>
                  <a:srgbClr val="66FFFF"/>
                </a:solidFill>
                <a:ea typeface="楷体_GB2312" pitchFamily="49" charset="-122"/>
              </a:rPr>
              <a:t>状态</a:t>
            </a:r>
            <a:r>
              <a:rPr kumimoji="0" lang="en-US" altLang="zh-CN">
                <a:solidFill>
                  <a:srgbClr val="66FFFF"/>
                </a:solidFill>
                <a:ea typeface="楷体_GB2312" pitchFamily="49" charset="-122"/>
              </a:rPr>
              <a:t>(2) </a:t>
            </a:r>
            <a:r>
              <a:rPr kumimoji="0" lang="zh-CN" altLang="en-US">
                <a:solidFill>
                  <a:schemeClr val="bg1"/>
                </a:solidFill>
                <a:ea typeface="楷体_GB2312" pitchFamily="49" charset="-122"/>
              </a:rPr>
              <a:t>的有限可逆过程来说，则熵的增量为 </a:t>
            </a:r>
          </a:p>
        </p:txBody>
      </p:sp>
      <p:graphicFrame>
        <p:nvGraphicFramePr>
          <p:cNvPr id="539652" name="Object 4">
            <a:extLst>
              <a:ext uri="{FF2B5EF4-FFF2-40B4-BE49-F238E27FC236}">
                <a16:creationId xmlns:a16="http://schemas.microsoft.com/office/drawing/2014/main" id="{7EBBE888-14FD-484D-81AA-581285950DC7}"/>
              </a:ext>
            </a:extLst>
          </p:cNvPr>
          <p:cNvGraphicFramePr>
            <a:graphicFrameLocks noChangeAspect="1"/>
          </p:cNvGraphicFramePr>
          <p:nvPr/>
        </p:nvGraphicFramePr>
        <p:xfrm>
          <a:off x="2916238" y="3148013"/>
          <a:ext cx="3222625" cy="825500"/>
        </p:xfrm>
        <a:graphic>
          <a:graphicData uri="http://schemas.openxmlformats.org/presentationml/2006/ole">
            <mc:AlternateContent xmlns:mc="http://schemas.openxmlformats.org/markup-compatibility/2006">
              <mc:Choice xmlns:v="urn:schemas-microsoft-com:vml" Requires="v">
                <p:oleObj spid="_x0000_s441413" name="公式" r:id="rId5" imgW="3162173" imgH="799998" progId="Equation.3">
                  <p:embed/>
                </p:oleObj>
              </mc:Choice>
              <mc:Fallback>
                <p:oleObj name="公式" r:id="rId5" imgW="3162173" imgH="799998" progId="Equation.3">
                  <p:embed/>
                  <p:pic>
                    <p:nvPicPr>
                      <p:cNvPr id="539652" name="Object 4">
                        <a:extLst>
                          <a:ext uri="{FF2B5EF4-FFF2-40B4-BE49-F238E27FC236}">
                            <a16:creationId xmlns:a16="http://schemas.microsoft.com/office/drawing/2014/main" id="{7EBBE888-14FD-484D-81AA-581285950D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3148013"/>
                        <a:ext cx="32226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9653" name="Text Box 5">
            <a:extLst>
              <a:ext uri="{FF2B5EF4-FFF2-40B4-BE49-F238E27FC236}">
                <a16:creationId xmlns:a16="http://schemas.microsoft.com/office/drawing/2014/main" id="{BEE5FE0B-4EA6-470D-90B0-145B1EBF5EEA}"/>
              </a:ext>
            </a:extLst>
          </p:cNvPr>
          <p:cNvSpPr txBox="1">
            <a:spLocks noChangeArrowheads="1"/>
          </p:cNvSpPr>
          <p:nvPr/>
        </p:nvSpPr>
        <p:spPr bwMode="auto">
          <a:xfrm>
            <a:off x="763588" y="4143375"/>
            <a:ext cx="187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buClr>
                <a:srgbClr val="66FFFF"/>
              </a:buClr>
              <a:buFont typeface="Wingdings" panose="05000000000000000000" pitchFamily="2" charset="2"/>
              <a:buChar char="p"/>
            </a:pPr>
            <a:r>
              <a:rPr kumimoji="0" lang="zh-CN" altLang="en-US">
                <a:solidFill>
                  <a:srgbClr val="FFFF00"/>
                </a:solidFill>
              </a:rPr>
              <a:t>说明</a:t>
            </a:r>
          </a:p>
        </p:txBody>
      </p:sp>
      <p:sp>
        <p:nvSpPr>
          <p:cNvPr id="539655" name="Text Box 7">
            <a:extLst>
              <a:ext uri="{FF2B5EF4-FFF2-40B4-BE49-F238E27FC236}">
                <a16:creationId xmlns:a16="http://schemas.microsoft.com/office/drawing/2014/main" id="{91823E86-B2DA-4834-9028-094D0BBCCEEE}"/>
              </a:ext>
            </a:extLst>
          </p:cNvPr>
          <p:cNvSpPr txBox="1">
            <a:spLocks noChangeArrowheads="1"/>
          </p:cNvSpPr>
          <p:nvPr/>
        </p:nvSpPr>
        <p:spPr bwMode="auto">
          <a:xfrm>
            <a:off x="727075" y="4772025"/>
            <a:ext cx="741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chemeClr val="bg1"/>
                </a:solidFill>
                <a:ea typeface="楷体_GB2312" pitchFamily="49" charset="-122"/>
              </a:rPr>
              <a:t>(1) </a:t>
            </a:r>
            <a:r>
              <a:rPr kumimoji="0" lang="zh-CN" altLang="en-US">
                <a:solidFill>
                  <a:schemeClr val="bg1"/>
                </a:solidFill>
                <a:ea typeface="楷体_GB2312" pitchFamily="49" charset="-122"/>
              </a:rPr>
              <a:t>对于可逆过程可以直接使用上式计算熵变</a:t>
            </a:r>
          </a:p>
        </p:txBody>
      </p:sp>
      <p:sp>
        <p:nvSpPr>
          <p:cNvPr id="539656" name="Text Box 8">
            <a:extLst>
              <a:ext uri="{FF2B5EF4-FFF2-40B4-BE49-F238E27FC236}">
                <a16:creationId xmlns:a16="http://schemas.microsoft.com/office/drawing/2014/main" id="{4B4334E3-DAE9-4CB2-A53F-A6DCD240331F}"/>
              </a:ext>
            </a:extLst>
          </p:cNvPr>
          <p:cNvSpPr txBox="1">
            <a:spLocks noChangeArrowheads="1"/>
          </p:cNvSpPr>
          <p:nvPr/>
        </p:nvSpPr>
        <p:spPr bwMode="auto">
          <a:xfrm>
            <a:off x="714375" y="5286375"/>
            <a:ext cx="80327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0850" indent="-45085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ts val="3500"/>
              </a:lnSpc>
            </a:pPr>
            <a:r>
              <a:rPr kumimoji="0" lang="en-US" altLang="zh-CN">
                <a:solidFill>
                  <a:schemeClr val="bg1"/>
                </a:solidFill>
                <a:ea typeface="楷体_GB2312" pitchFamily="49" charset="-122"/>
              </a:rPr>
              <a:t>(2) </a:t>
            </a:r>
            <a:r>
              <a:rPr kumimoji="0" lang="zh-CN" altLang="en-US">
                <a:solidFill>
                  <a:schemeClr val="bg1"/>
                </a:solidFill>
                <a:ea typeface="楷体_GB2312" pitchFamily="49" charset="-122"/>
              </a:rPr>
              <a:t>对于不可逆过程</a:t>
            </a:r>
            <a:r>
              <a:rPr kumimoji="0" lang="zh-CN" altLang="en-US">
                <a:solidFill>
                  <a:schemeClr val="bg1"/>
                </a:solidFill>
              </a:rPr>
              <a:t>，</a:t>
            </a:r>
            <a:r>
              <a:rPr kumimoji="0" lang="zh-CN" altLang="en-US">
                <a:solidFill>
                  <a:schemeClr val="bg1"/>
                </a:solidFill>
                <a:ea typeface="楷体_GB2312" pitchFamily="49" charset="-122"/>
              </a:rPr>
              <a:t>欲计算熵变</a:t>
            </a:r>
            <a:r>
              <a:rPr lang="zh-CN" altLang="en-US">
                <a:solidFill>
                  <a:schemeClr val="bg1"/>
                </a:solidFill>
                <a:ea typeface="楷体_GB2312" pitchFamily="49" charset="-122"/>
              </a:rPr>
              <a:t>必须设计一条连接</a:t>
            </a:r>
            <a:r>
              <a:rPr lang="zh-CN" altLang="en-US">
                <a:solidFill>
                  <a:srgbClr val="66FFFF"/>
                </a:solidFill>
                <a:ea typeface="楷体_GB2312" pitchFamily="49" charset="-122"/>
              </a:rPr>
              <a:t>状态</a:t>
            </a:r>
            <a:r>
              <a:rPr lang="en-US" altLang="zh-CN">
                <a:solidFill>
                  <a:srgbClr val="66FFFF"/>
                </a:solidFill>
              </a:rPr>
              <a:t>(1) </a:t>
            </a:r>
            <a:r>
              <a:rPr lang="zh-CN" altLang="en-US">
                <a:solidFill>
                  <a:schemeClr val="bg1"/>
                </a:solidFill>
                <a:ea typeface="楷体_GB2312" pitchFamily="49" charset="-122"/>
              </a:rPr>
              <a:t>与</a:t>
            </a:r>
            <a:r>
              <a:rPr lang="zh-CN" altLang="en-US">
                <a:solidFill>
                  <a:srgbClr val="66FFFF"/>
                </a:solidFill>
                <a:ea typeface="楷体_GB2312" pitchFamily="49" charset="-122"/>
              </a:rPr>
              <a:t>状态</a:t>
            </a:r>
            <a:r>
              <a:rPr lang="en-US" altLang="zh-CN">
                <a:solidFill>
                  <a:srgbClr val="66FFFF"/>
                </a:solidFill>
              </a:rPr>
              <a:t>(2) </a:t>
            </a:r>
            <a:r>
              <a:rPr lang="zh-CN" altLang="en-US">
                <a:solidFill>
                  <a:schemeClr val="bg1"/>
                </a:solidFill>
                <a:ea typeface="楷体_GB2312" pitchFamily="49" charset="-122"/>
              </a:rPr>
              <a:t>的可逆过程。</a:t>
            </a:r>
          </a:p>
        </p:txBody>
      </p:sp>
      <p:sp>
        <p:nvSpPr>
          <p:cNvPr id="539659" name="Text Box 11">
            <a:extLst>
              <a:ext uri="{FF2B5EF4-FFF2-40B4-BE49-F238E27FC236}">
                <a16:creationId xmlns:a16="http://schemas.microsoft.com/office/drawing/2014/main" id="{7ABCA5BA-F69E-40A9-8135-03C4F85B555F}"/>
              </a:ext>
            </a:extLst>
          </p:cNvPr>
          <p:cNvSpPr txBox="1">
            <a:spLocks noChangeArrowheads="1"/>
          </p:cNvSpPr>
          <p:nvPr/>
        </p:nvSpPr>
        <p:spPr bwMode="auto">
          <a:xfrm>
            <a:off x="428625" y="328613"/>
            <a:ext cx="7072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66FFFF"/>
                </a:solidFill>
                <a:ea typeface="楷体_GB2312" pitchFamily="49" charset="-122"/>
              </a:rPr>
              <a:t>3. </a:t>
            </a:r>
            <a:r>
              <a:rPr lang="zh-CN" altLang="en-US">
                <a:solidFill>
                  <a:srgbClr val="66FFFF"/>
                </a:solidFill>
                <a:ea typeface="楷体_GB2312" pitchFamily="49" charset="-122"/>
              </a:rPr>
              <a:t>熵的宏观表示</a:t>
            </a:r>
            <a:r>
              <a:rPr lang="zh-CN" altLang="en-US">
                <a:solidFill>
                  <a:schemeClr val="bg1"/>
                </a:solidFill>
                <a:ea typeface="楷体_GB2312" pitchFamily="49" charset="-122"/>
              </a:rPr>
              <a:t>（</a:t>
            </a:r>
            <a:r>
              <a:rPr lang="zh-CN" altLang="en-US">
                <a:solidFill>
                  <a:schemeClr val="bg1"/>
                </a:solidFill>
              </a:rPr>
              <a:t>克劳修斯熵，</a:t>
            </a:r>
            <a:r>
              <a:rPr lang="en-US" altLang="zh-CN">
                <a:solidFill>
                  <a:schemeClr val="bg1"/>
                </a:solidFill>
              </a:rPr>
              <a:t>1850</a:t>
            </a:r>
            <a:r>
              <a:rPr lang="zh-CN" altLang="en-US">
                <a:solidFill>
                  <a:schemeClr val="bg1"/>
                </a:solidFill>
              </a:rPr>
              <a:t>年</a:t>
            </a:r>
            <a:r>
              <a:rPr lang="zh-CN" altLang="en-US">
                <a:solidFill>
                  <a:schemeClr val="bg1"/>
                </a:solidFill>
                <a:ea typeface="楷体_GB2312" pitchFamily="49" charset="-122"/>
              </a:rPr>
              <a:t>）</a:t>
            </a:r>
          </a:p>
        </p:txBody>
      </p:sp>
      <p:sp>
        <p:nvSpPr>
          <p:cNvPr id="539660" name="Text Box 12">
            <a:extLst>
              <a:ext uri="{FF2B5EF4-FFF2-40B4-BE49-F238E27FC236}">
                <a16:creationId xmlns:a16="http://schemas.microsoft.com/office/drawing/2014/main" id="{92D33009-3443-4A80-86D1-2A0890AF19CA}"/>
              </a:ext>
            </a:extLst>
          </p:cNvPr>
          <p:cNvSpPr txBox="1">
            <a:spLocks noChangeArrowheads="1"/>
          </p:cNvSpPr>
          <p:nvPr/>
        </p:nvSpPr>
        <p:spPr bwMode="auto">
          <a:xfrm>
            <a:off x="714375" y="828675"/>
            <a:ext cx="80724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solidFill>
                  <a:schemeClr val="bg1"/>
                </a:solidFill>
                <a:latin typeface="楷体_GB2312" pitchFamily="49" charset="-122"/>
                <a:ea typeface="楷体_GB2312" pitchFamily="49" charset="-122"/>
              </a:rPr>
              <a:t>无限小的热力学可逆过程，系统熵的元增量等于其热温比</a:t>
            </a:r>
            <a:r>
              <a:rPr kumimoji="0" lang="en-US" altLang="zh-CN">
                <a:solidFill>
                  <a:schemeClr val="bg1"/>
                </a:solidFill>
                <a:latin typeface="楷体_GB2312" pitchFamily="49" charset="-122"/>
                <a:ea typeface="楷体_GB2312" pitchFamily="49" charset="-122"/>
              </a:rPr>
              <a:t> </a:t>
            </a:r>
            <a:r>
              <a:rPr kumimoji="0" lang="zh-CN" altLang="en-US">
                <a:solidFill>
                  <a:schemeClr val="bg1"/>
                </a:solidFill>
                <a:latin typeface="楷体_GB2312" pitchFamily="49" charset="-122"/>
                <a:ea typeface="楷体_GB2312" pitchFamily="49" charset="-122"/>
              </a:rPr>
              <a:t>即 </a:t>
            </a:r>
          </a:p>
        </p:txBody>
      </p:sp>
      <p:sp>
        <p:nvSpPr>
          <p:cNvPr id="23562" name="灯片编号占位符 1">
            <a:extLst>
              <a:ext uri="{FF2B5EF4-FFF2-40B4-BE49-F238E27FC236}">
                <a16:creationId xmlns:a16="http://schemas.microsoft.com/office/drawing/2014/main" id="{958CF6F4-9BFE-4053-B071-914AF8C9B7C2}"/>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7A8748D8-06F1-42AD-BFC9-0EEDA01CE6C4}" type="slidenum">
              <a:rPr lang="en-US" altLang="zh-CN" b="0">
                <a:solidFill>
                  <a:srgbClr val="FF00FF"/>
                </a:solidFill>
              </a:rPr>
              <a:pPr eaLnBrk="1" hangingPunct="1"/>
              <a:t>4</a:t>
            </a:fld>
            <a:r>
              <a:rPr lang="en-US" altLang="zh-CN" b="0">
                <a:solidFill>
                  <a:srgbClr val="FF00FF"/>
                </a:solidFill>
              </a:rPr>
              <a:t>/37</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39659"/>
                                        </p:tgtEl>
                                        <p:attrNameLst>
                                          <p:attrName>style.visibility</p:attrName>
                                        </p:attrNameLst>
                                      </p:cBhvr>
                                      <p:to>
                                        <p:strVal val="visible"/>
                                      </p:to>
                                    </p:set>
                                    <p:animEffect transition="in" filter="wipe(left)">
                                      <p:cBhvr>
                                        <p:cTn id="7" dur="500"/>
                                        <p:tgtEl>
                                          <p:spTgt spid="5396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9660"/>
                                        </p:tgtEl>
                                        <p:attrNameLst>
                                          <p:attrName>style.visibility</p:attrName>
                                        </p:attrNameLst>
                                      </p:cBhvr>
                                      <p:to>
                                        <p:strVal val="visible"/>
                                      </p:to>
                                    </p:set>
                                    <p:animEffect transition="in" filter="wipe(left)">
                                      <p:cBhvr>
                                        <p:cTn id="12" dur="500"/>
                                        <p:tgtEl>
                                          <p:spTgt spid="539660"/>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39650"/>
                                        </p:tgtEl>
                                        <p:attrNameLst>
                                          <p:attrName>style.visibility</p:attrName>
                                        </p:attrNameLst>
                                      </p:cBhvr>
                                      <p:to>
                                        <p:strVal val="visible"/>
                                      </p:to>
                                    </p:set>
                                    <p:animEffect transition="in" filter="wipe(left)">
                                      <p:cBhvr>
                                        <p:cTn id="16" dur="500"/>
                                        <p:tgtEl>
                                          <p:spTgt spid="53965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39651"/>
                                        </p:tgtEl>
                                        <p:attrNameLst>
                                          <p:attrName>style.visibility</p:attrName>
                                        </p:attrNameLst>
                                      </p:cBhvr>
                                      <p:to>
                                        <p:strVal val="visible"/>
                                      </p:to>
                                    </p:set>
                                    <p:animEffect transition="in" filter="wipe(left)">
                                      <p:cBhvr>
                                        <p:cTn id="21" dur="500"/>
                                        <p:tgtEl>
                                          <p:spTgt spid="539651"/>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539652"/>
                                        </p:tgtEl>
                                        <p:attrNameLst>
                                          <p:attrName>style.visibility</p:attrName>
                                        </p:attrNameLst>
                                      </p:cBhvr>
                                      <p:to>
                                        <p:strVal val="visible"/>
                                      </p:to>
                                    </p:set>
                                    <p:animEffect transition="in" filter="wipe(left)">
                                      <p:cBhvr>
                                        <p:cTn id="25" dur="500"/>
                                        <p:tgtEl>
                                          <p:spTgt spid="539652"/>
                                        </p:tgtEl>
                                      </p:cBhvr>
                                    </p:animEffect>
                                  </p:childTnLst>
                                </p:cTn>
                              </p:par>
                            </p:childTnLst>
                          </p:cTn>
                        </p:par>
                        <p:par>
                          <p:cTn id="26" fill="hold" nodeType="afterGroup">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539653"/>
                                        </p:tgtEl>
                                        <p:attrNameLst>
                                          <p:attrName>style.visibility</p:attrName>
                                        </p:attrNameLst>
                                      </p:cBhvr>
                                      <p:to>
                                        <p:strVal val="visible"/>
                                      </p:to>
                                    </p:set>
                                    <p:animEffect transition="in" filter="wipe(left)">
                                      <p:cBhvr>
                                        <p:cTn id="29" dur="500"/>
                                        <p:tgtEl>
                                          <p:spTgt spid="53965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39655"/>
                                        </p:tgtEl>
                                        <p:attrNameLst>
                                          <p:attrName>style.visibility</p:attrName>
                                        </p:attrNameLst>
                                      </p:cBhvr>
                                      <p:to>
                                        <p:strVal val="visible"/>
                                      </p:to>
                                    </p:set>
                                    <p:animEffect transition="in" filter="wipe(left)">
                                      <p:cBhvr>
                                        <p:cTn id="34" dur="500"/>
                                        <p:tgtEl>
                                          <p:spTgt spid="53965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39656"/>
                                        </p:tgtEl>
                                        <p:attrNameLst>
                                          <p:attrName>style.visibility</p:attrName>
                                        </p:attrNameLst>
                                      </p:cBhvr>
                                      <p:to>
                                        <p:strVal val="visible"/>
                                      </p:to>
                                    </p:set>
                                    <p:animEffect transition="in" filter="wipe(left)">
                                      <p:cBhvr>
                                        <p:cTn id="39" dur="500"/>
                                        <p:tgtEl>
                                          <p:spTgt spid="539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1" grpId="0"/>
      <p:bldP spid="539653" grpId="0"/>
      <p:bldP spid="539655" grpId="0"/>
      <p:bldP spid="539656" grpId="0"/>
      <p:bldP spid="539659" grpId="0"/>
      <p:bldP spid="5396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CA04B07D-8F75-49E9-B646-F0B1E7154924}"/>
              </a:ext>
            </a:extLst>
          </p:cNvPr>
          <p:cNvSpPr txBox="1">
            <a:spLocks noChangeArrowheads="1"/>
          </p:cNvSpPr>
          <p:nvPr/>
        </p:nvSpPr>
        <p:spPr bwMode="auto">
          <a:xfrm>
            <a:off x="750888" y="404813"/>
            <a:ext cx="806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用熵增原理证明理想气体的自由膨胀是不可逆过程。</a:t>
            </a:r>
          </a:p>
        </p:txBody>
      </p:sp>
      <p:sp>
        <p:nvSpPr>
          <p:cNvPr id="25603" name="Text Box 3">
            <a:extLst>
              <a:ext uri="{FF2B5EF4-FFF2-40B4-BE49-F238E27FC236}">
                <a16:creationId xmlns:a16="http://schemas.microsoft.com/office/drawing/2014/main" id="{B998DE77-0AC6-434A-9108-16E420447628}"/>
              </a:ext>
            </a:extLst>
          </p:cNvPr>
          <p:cNvSpPr txBox="1">
            <a:spLocks noChangeArrowheads="1"/>
          </p:cNvSpPr>
          <p:nvPr/>
        </p:nvSpPr>
        <p:spPr bwMode="auto">
          <a:xfrm>
            <a:off x="250825" y="404813"/>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solidFill>
                  <a:srgbClr val="FFFF00"/>
                </a:solidFill>
              </a:rPr>
              <a:t>例</a:t>
            </a:r>
          </a:p>
        </p:txBody>
      </p:sp>
      <p:sp>
        <p:nvSpPr>
          <p:cNvPr id="25604" name="Text Box 4">
            <a:extLst>
              <a:ext uri="{FF2B5EF4-FFF2-40B4-BE49-F238E27FC236}">
                <a16:creationId xmlns:a16="http://schemas.microsoft.com/office/drawing/2014/main" id="{D608B12D-2BA3-4E91-AFDD-A92EC482B25F}"/>
              </a:ext>
            </a:extLst>
          </p:cNvPr>
          <p:cNvSpPr txBox="1">
            <a:spLocks noChangeArrowheads="1"/>
          </p:cNvSpPr>
          <p:nvPr/>
        </p:nvSpPr>
        <p:spPr bwMode="auto">
          <a:xfrm>
            <a:off x="266700" y="111442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FF00"/>
                </a:solidFill>
              </a:rPr>
              <a:t>证</a:t>
            </a:r>
          </a:p>
        </p:txBody>
      </p:sp>
      <p:sp>
        <p:nvSpPr>
          <p:cNvPr id="25605" name="Text Box 5">
            <a:extLst>
              <a:ext uri="{FF2B5EF4-FFF2-40B4-BE49-F238E27FC236}">
                <a16:creationId xmlns:a16="http://schemas.microsoft.com/office/drawing/2014/main" id="{38ADC2C3-70F7-42D4-B6A2-474C914B604B}"/>
              </a:ext>
            </a:extLst>
          </p:cNvPr>
          <p:cNvSpPr txBox="1">
            <a:spLocks noChangeArrowheads="1"/>
          </p:cNvSpPr>
          <p:nvPr/>
        </p:nvSpPr>
        <p:spPr bwMode="auto">
          <a:xfrm>
            <a:off x="755650" y="1114425"/>
            <a:ext cx="467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设膨胀前系统的状态参数</a:t>
            </a:r>
          </a:p>
        </p:txBody>
      </p:sp>
      <p:sp>
        <p:nvSpPr>
          <p:cNvPr id="25606" name="Text Box 6">
            <a:extLst>
              <a:ext uri="{FF2B5EF4-FFF2-40B4-BE49-F238E27FC236}">
                <a16:creationId xmlns:a16="http://schemas.microsoft.com/office/drawing/2014/main" id="{097AED87-4437-461C-AFEF-F6642CA74946}"/>
              </a:ext>
            </a:extLst>
          </p:cNvPr>
          <p:cNvSpPr txBox="1">
            <a:spLocks noChangeArrowheads="1"/>
          </p:cNvSpPr>
          <p:nvPr/>
        </p:nvSpPr>
        <p:spPr bwMode="auto">
          <a:xfrm>
            <a:off x="755650" y="2349500"/>
            <a:ext cx="4351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膨胀后系统的状态参数</a:t>
            </a:r>
          </a:p>
        </p:txBody>
      </p:sp>
      <p:sp>
        <p:nvSpPr>
          <p:cNvPr id="25607" name="Text Box 7">
            <a:extLst>
              <a:ext uri="{FF2B5EF4-FFF2-40B4-BE49-F238E27FC236}">
                <a16:creationId xmlns:a16="http://schemas.microsoft.com/office/drawing/2014/main" id="{2F68C4CE-D4BA-463D-A8DB-CC9AD3CF4B49}"/>
              </a:ext>
            </a:extLst>
          </p:cNvPr>
          <p:cNvSpPr txBox="1">
            <a:spLocks noChangeArrowheads="1"/>
          </p:cNvSpPr>
          <p:nvPr/>
        </p:nvSpPr>
        <p:spPr bwMode="auto">
          <a:xfrm>
            <a:off x="755650" y="3716338"/>
            <a:ext cx="7316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66FFFF"/>
                </a:solidFill>
              </a:rPr>
              <a:t>设想一可逆等温膨胀过程</a:t>
            </a:r>
            <a:r>
              <a:rPr lang="en-US" altLang="zh-CN">
                <a:solidFill>
                  <a:srgbClr val="66FFFF"/>
                </a:solidFill>
              </a:rPr>
              <a:t>,  </a:t>
            </a:r>
            <a:r>
              <a:rPr lang="zh-CN" altLang="en-US">
                <a:solidFill>
                  <a:schemeClr val="bg1"/>
                </a:solidFill>
              </a:rPr>
              <a:t>在此过程中系统吸热   </a:t>
            </a:r>
          </a:p>
        </p:txBody>
      </p:sp>
      <p:graphicFrame>
        <p:nvGraphicFramePr>
          <p:cNvPr id="25608" name="Object 2">
            <a:extLst>
              <a:ext uri="{FF2B5EF4-FFF2-40B4-BE49-F238E27FC236}">
                <a16:creationId xmlns:a16="http://schemas.microsoft.com/office/drawing/2014/main" id="{94607AD5-DB89-449B-8BF5-A4BAF19A799C}"/>
              </a:ext>
            </a:extLst>
          </p:cNvPr>
          <p:cNvGraphicFramePr>
            <a:graphicFrameLocks noChangeAspect="1"/>
          </p:cNvGraphicFramePr>
          <p:nvPr/>
        </p:nvGraphicFramePr>
        <p:xfrm>
          <a:off x="2339975" y="4437063"/>
          <a:ext cx="1019175" cy="390525"/>
        </p:xfrm>
        <a:graphic>
          <a:graphicData uri="http://schemas.openxmlformats.org/presentationml/2006/ole">
            <mc:AlternateContent xmlns:mc="http://schemas.openxmlformats.org/markup-compatibility/2006">
              <mc:Choice xmlns:v="urn:schemas-microsoft-com:vml" Requires="v">
                <p:oleObj spid="_x0000_s442535" name="公式" r:id="rId4" imgW="990549" imgH="361882" progId="Equation.3">
                  <p:embed/>
                </p:oleObj>
              </mc:Choice>
              <mc:Fallback>
                <p:oleObj name="公式" r:id="rId4" imgW="990549" imgH="361882" progId="Equation.3">
                  <p:embed/>
                  <p:pic>
                    <p:nvPicPr>
                      <p:cNvPr id="25608" name="Object 2">
                        <a:extLst>
                          <a:ext uri="{FF2B5EF4-FFF2-40B4-BE49-F238E27FC236}">
                            <a16:creationId xmlns:a16="http://schemas.microsoft.com/office/drawing/2014/main" id="{94607AD5-DB89-449B-8BF5-A4BAF19A79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4437063"/>
                        <a:ext cx="10191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9" name="Object 3">
            <a:extLst>
              <a:ext uri="{FF2B5EF4-FFF2-40B4-BE49-F238E27FC236}">
                <a16:creationId xmlns:a16="http://schemas.microsoft.com/office/drawing/2014/main" id="{0452BC7E-51CB-47A0-8C90-4854693B8BE0}"/>
              </a:ext>
            </a:extLst>
          </p:cNvPr>
          <p:cNvGraphicFramePr>
            <a:graphicFrameLocks noChangeAspect="1"/>
          </p:cNvGraphicFramePr>
          <p:nvPr/>
        </p:nvGraphicFramePr>
        <p:xfrm>
          <a:off x="4427538" y="4221163"/>
          <a:ext cx="1811337" cy="825500"/>
        </p:xfrm>
        <a:graphic>
          <a:graphicData uri="http://schemas.openxmlformats.org/presentationml/2006/ole">
            <mc:AlternateContent xmlns:mc="http://schemas.openxmlformats.org/markup-compatibility/2006">
              <mc:Choice xmlns:v="urn:schemas-microsoft-com:vml" Requires="v">
                <p:oleObj spid="_x0000_s442536" name="公式" r:id="rId6" imgW="1762131" imgH="799998" progId="Equation.3">
                  <p:embed/>
                </p:oleObj>
              </mc:Choice>
              <mc:Fallback>
                <p:oleObj name="公式" r:id="rId6" imgW="1762131" imgH="799998" progId="Equation.3">
                  <p:embed/>
                  <p:pic>
                    <p:nvPicPr>
                      <p:cNvPr id="25609" name="Object 3">
                        <a:extLst>
                          <a:ext uri="{FF2B5EF4-FFF2-40B4-BE49-F238E27FC236}">
                            <a16:creationId xmlns:a16="http://schemas.microsoft.com/office/drawing/2014/main" id="{0452BC7E-51CB-47A0-8C90-4854693B8B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7538" y="4221163"/>
                        <a:ext cx="181133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0" name="Text Box 10">
            <a:extLst>
              <a:ext uri="{FF2B5EF4-FFF2-40B4-BE49-F238E27FC236}">
                <a16:creationId xmlns:a16="http://schemas.microsoft.com/office/drawing/2014/main" id="{0F82F54A-9BCB-4DB6-8A2D-2B98919EA908}"/>
              </a:ext>
            </a:extLst>
          </p:cNvPr>
          <p:cNvSpPr txBox="1">
            <a:spLocks noChangeArrowheads="1"/>
          </p:cNvSpPr>
          <p:nvPr/>
        </p:nvSpPr>
        <p:spPr bwMode="auto">
          <a:xfrm>
            <a:off x="755650" y="5013325"/>
            <a:ext cx="4968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熵增加的过程是一个不可逆过程</a:t>
            </a:r>
          </a:p>
        </p:txBody>
      </p:sp>
      <p:grpSp>
        <p:nvGrpSpPr>
          <p:cNvPr id="2" name="Group 11">
            <a:extLst>
              <a:ext uri="{FF2B5EF4-FFF2-40B4-BE49-F238E27FC236}">
                <a16:creationId xmlns:a16="http://schemas.microsoft.com/office/drawing/2014/main" id="{7A7273DB-A025-495F-85D7-1ED16EF70FBC}"/>
              </a:ext>
            </a:extLst>
          </p:cNvPr>
          <p:cNvGrpSpPr>
            <a:grpSpLocks/>
          </p:cNvGrpSpPr>
          <p:nvPr/>
        </p:nvGrpSpPr>
        <p:grpSpPr bwMode="auto">
          <a:xfrm>
            <a:off x="5700713" y="2349500"/>
            <a:ext cx="3048000" cy="1371600"/>
            <a:chOff x="3408" y="1570"/>
            <a:chExt cx="1920" cy="864"/>
          </a:xfrm>
        </p:grpSpPr>
        <p:sp>
          <p:nvSpPr>
            <p:cNvPr id="24603" name="Rectangle 12">
              <a:extLst>
                <a:ext uri="{FF2B5EF4-FFF2-40B4-BE49-F238E27FC236}">
                  <a16:creationId xmlns:a16="http://schemas.microsoft.com/office/drawing/2014/main" id="{1E169992-C01C-4117-AE0E-029C400C80AD}"/>
                </a:ext>
              </a:extLst>
            </p:cNvPr>
            <p:cNvSpPr>
              <a:spLocks noChangeArrowheads="1"/>
            </p:cNvSpPr>
            <p:nvPr/>
          </p:nvSpPr>
          <p:spPr bwMode="auto">
            <a:xfrm>
              <a:off x="3408" y="1666"/>
              <a:ext cx="1920" cy="768"/>
            </a:xfrm>
            <a:prstGeom prst="rect">
              <a:avLst/>
            </a:prstGeom>
            <a:gradFill rotWithShape="1">
              <a:gsLst>
                <a:gs pos="0">
                  <a:srgbClr val="762525"/>
                </a:gs>
                <a:gs pos="50000">
                  <a:srgbClr val="FF5050"/>
                </a:gs>
                <a:gs pos="100000">
                  <a:srgbClr val="762525"/>
                </a:gs>
              </a:gsLst>
              <a:lin ang="5400000" scaled="1"/>
            </a:gra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24604" name="Rectangle 13">
              <a:extLst>
                <a:ext uri="{FF2B5EF4-FFF2-40B4-BE49-F238E27FC236}">
                  <a16:creationId xmlns:a16="http://schemas.microsoft.com/office/drawing/2014/main" id="{F5B1D61C-31B6-4A34-A8AB-B70E4764C591}"/>
                </a:ext>
              </a:extLst>
            </p:cNvPr>
            <p:cNvSpPr>
              <a:spLocks noChangeArrowheads="1"/>
            </p:cNvSpPr>
            <p:nvPr/>
          </p:nvSpPr>
          <p:spPr bwMode="auto">
            <a:xfrm>
              <a:off x="3470" y="1732"/>
              <a:ext cx="1814" cy="6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grpSp>
          <p:nvGrpSpPr>
            <p:cNvPr id="24605" name="Group 14">
              <a:extLst>
                <a:ext uri="{FF2B5EF4-FFF2-40B4-BE49-F238E27FC236}">
                  <a16:creationId xmlns:a16="http://schemas.microsoft.com/office/drawing/2014/main" id="{0E06A0C3-1F27-4F17-9FEC-57C6D2DDB2FA}"/>
                </a:ext>
              </a:extLst>
            </p:cNvPr>
            <p:cNvGrpSpPr>
              <a:grpSpLocks/>
            </p:cNvGrpSpPr>
            <p:nvPr/>
          </p:nvGrpSpPr>
          <p:grpSpPr bwMode="auto">
            <a:xfrm>
              <a:off x="4272" y="1570"/>
              <a:ext cx="196" cy="798"/>
              <a:chOff x="2160" y="2688"/>
              <a:chExt cx="192" cy="742"/>
            </a:xfrm>
          </p:grpSpPr>
          <p:sp>
            <p:nvSpPr>
              <p:cNvPr id="24607" name="Rectangle 15">
                <a:extLst>
                  <a:ext uri="{FF2B5EF4-FFF2-40B4-BE49-F238E27FC236}">
                    <a16:creationId xmlns:a16="http://schemas.microsoft.com/office/drawing/2014/main" id="{45B6E62C-4432-4435-8209-48A54719719E}"/>
                  </a:ext>
                </a:extLst>
              </p:cNvPr>
              <p:cNvSpPr>
                <a:spLocks noChangeArrowheads="1"/>
              </p:cNvSpPr>
              <p:nvPr/>
            </p:nvSpPr>
            <p:spPr bwMode="auto">
              <a:xfrm>
                <a:off x="2232" y="2758"/>
                <a:ext cx="48" cy="6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24608" name="Rectangle 16">
                <a:extLst>
                  <a:ext uri="{FF2B5EF4-FFF2-40B4-BE49-F238E27FC236}">
                    <a16:creationId xmlns:a16="http://schemas.microsoft.com/office/drawing/2014/main" id="{9A036BB3-4798-4070-94AB-79480DE6A8C1}"/>
                  </a:ext>
                </a:extLst>
              </p:cNvPr>
              <p:cNvSpPr>
                <a:spLocks noChangeArrowheads="1"/>
              </p:cNvSpPr>
              <p:nvPr/>
            </p:nvSpPr>
            <p:spPr bwMode="auto">
              <a:xfrm>
                <a:off x="2160" y="2688"/>
                <a:ext cx="192" cy="9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grpSp>
        <p:sp>
          <p:nvSpPr>
            <p:cNvPr id="24606" name="Rectangle 17" descr="5%">
              <a:extLst>
                <a:ext uri="{FF2B5EF4-FFF2-40B4-BE49-F238E27FC236}">
                  <a16:creationId xmlns:a16="http://schemas.microsoft.com/office/drawing/2014/main" id="{98A1C534-5FEF-408D-BCE6-A3A65AA85CF5}"/>
                </a:ext>
              </a:extLst>
            </p:cNvPr>
            <p:cNvSpPr>
              <a:spLocks noChangeArrowheads="1"/>
            </p:cNvSpPr>
            <p:nvPr/>
          </p:nvSpPr>
          <p:spPr bwMode="auto">
            <a:xfrm rot="-5400000">
              <a:off x="3586" y="1622"/>
              <a:ext cx="630" cy="862"/>
            </a:xfrm>
            <a:prstGeom prst="rect">
              <a:avLst/>
            </a:prstGeom>
            <a:blipFill dpi="0" rotWithShape="0">
              <a:blip r:embed="rId8"/>
              <a:srcRect/>
              <a:tile tx="0" ty="0" sx="100000" sy="100000" flip="none" algn="tl"/>
            </a:blipFill>
            <a:ln>
              <a:noFill/>
            </a:ln>
            <a:extLst>
              <a:ext uri="{91240B29-F687-4F45-9708-019B960494DF}">
                <a14:hiddenLine xmlns:a14="http://schemas.microsoft.com/office/drawing/2010/main" w="76200" cap="sq">
                  <a:solidFill>
                    <a:srgbClr val="000000"/>
                  </a:solidFill>
                  <a:miter lim="800000"/>
                  <a:headEnd type="none" w="sm" len="sm"/>
                  <a:tailEnd type="none" w="sm" len="sm"/>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grpSp>
      <p:sp>
        <p:nvSpPr>
          <p:cNvPr id="25618" name="Rectangle 18">
            <a:extLst>
              <a:ext uri="{FF2B5EF4-FFF2-40B4-BE49-F238E27FC236}">
                <a16:creationId xmlns:a16="http://schemas.microsoft.com/office/drawing/2014/main" id="{3935EDD1-69CA-4C32-9E61-6BF4B5D4F554}"/>
              </a:ext>
            </a:extLst>
          </p:cNvPr>
          <p:cNvSpPr>
            <a:spLocks noChangeArrowheads="1"/>
          </p:cNvSpPr>
          <p:nvPr/>
        </p:nvSpPr>
        <p:spPr bwMode="auto">
          <a:xfrm>
            <a:off x="7167563" y="2601913"/>
            <a:ext cx="1509712" cy="1009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25619" name="Rectangle 19" descr="5%">
            <a:extLst>
              <a:ext uri="{FF2B5EF4-FFF2-40B4-BE49-F238E27FC236}">
                <a16:creationId xmlns:a16="http://schemas.microsoft.com/office/drawing/2014/main" id="{6C482F1A-B125-4173-8221-0A7BB7C87636}"/>
              </a:ext>
            </a:extLst>
          </p:cNvPr>
          <p:cNvSpPr>
            <a:spLocks noChangeArrowheads="1"/>
          </p:cNvSpPr>
          <p:nvPr/>
        </p:nvSpPr>
        <p:spPr bwMode="auto">
          <a:xfrm rot="-5400000">
            <a:off x="7423150" y="2352676"/>
            <a:ext cx="1000125" cy="1511300"/>
          </a:xfrm>
          <a:prstGeom prst="rect">
            <a:avLst/>
          </a:prstGeom>
          <a:blipFill dpi="0" rotWithShape="0">
            <a:blip r:embed="rId8"/>
            <a:srcRect/>
            <a:tile tx="0" ty="0" sx="100000" sy="100000" flip="none" algn="tl"/>
          </a:blipFill>
          <a:ln>
            <a:noFill/>
          </a:ln>
          <a:extLst>
            <a:ext uri="{91240B29-F687-4F45-9708-019B960494DF}">
              <a14:hiddenLine xmlns:a14="http://schemas.microsoft.com/office/drawing/2010/main" w="76200" cap="sq">
                <a:solidFill>
                  <a:srgbClr val="000000"/>
                </a:solidFill>
                <a:miter lim="800000"/>
                <a:headEnd type="none" w="sm" len="sm"/>
                <a:tailEnd type="none" w="sm" len="sm"/>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25620" name="Rectangle 20">
            <a:extLst>
              <a:ext uri="{FF2B5EF4-FFF2-40B4-BE49-F238E27FC236}">
                <a16:creationId xmlns:a16="http://schemas.microsoft.com/office/drawing/2014/main" id="{DB7017E0-147B-490F-BB2A-A0115B835F8E}"/>
              </a:ext>
            </a:extLst>
          </p:cNvPr>
          <p:cNvSpPr>
            <a:spLocks noChangeArrowheads="1"/>
          </p:cNvSpPr>
          <p:nvPr/>
        </p:nvSpPr>
        <p:spPr bwMode="auto">
          <a:xfrm>
            <a:off x="5700713" y="1062038"/>
            <a:ext cx="3048000" cy="1219200"/>
          </a:xfrm>
          <a:prstGeom prst="rect">
            <a:avLst/>
          </a:prstGeom>
          <a:gradFill rotWithShape="1">
            <a:gsLst>
              <a:gs pos="0">
                <a:srgbClr val="762525"/>
              </a:gs>
              <a:gs pos="50000">
                <a:srgbClr val="FF5050"/>
              </a:gs>
              <a:gs pos="100000">
                <a:srgbClr val="762525"/>
              </a:gs>
            </a:gsLst>
            <a:lin ang="5400000" scaled="1"/>
          </a:gra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25621" name="Rectangle 21">
            <a:extLst>
              <a:ext uri="{FF2B5EF4-FFF2-40B4-BE49-F238E27FC236}">
                <a16:creationId xmlns:a16="http://schemas.microsoft.com/office/drawing/2014/main" id="{0CF44D0B-C093-4FE4-8DF2-9B121C0F8DF9}"/>
              </a:ext>
            </a:extLst>
          </p:cNvPr>
          <p:cNvSpPr>
            <a:spLocks noChangeArrowheads="1"/>
          </p:cNvSpPr>
          <p:nvPr/>
        </p:nvSpPr>
        <p:spPr bwMode="auto">
          <a:xfrm>
            <a:off x="5799138" y="1166813"/>
            <a:ext cx="2879725" cy="10096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grpSp>
        <p:nvGrpSpPr>
          <p:cNvPr id="4" name="Group 22">
            <a:extLst>
              <a:ext uri="{FF2B5EF4-FFF2-40B4-BE49-F238E27FC236}">
                <a16:creationId xmlns:a16="http://schemas.microsoft.com/office/drawing/2014/main" id="{E1BF6802-8482-4E48-8A32-640BC787F01A}"/>
              </a:ext>
            </a:extLst>
          </p:cNvPr>
          <p:cNvGrpSpPr>
            <a:grpSpLocks/>
          </p:cNvGrpSpPr>
          <p:nvPr/>
        </p:nvGrpSpPr>
        <p:grpSpPr bwMode="auto">
          <a:xfrm>
            <a:off x="7072313" y="909638"/>
            <a:ext cx="311150" cy="1266825"/>
            <a:chOff x="2160" y="2688"/>
            <a:chExt cx="192" cy="742"/>
          </a:xfrm>
        </p:grpSpPr>
        <p:sp>
          <p:nvSpPr>
            <p:cNvPr id="24601" name="Rectangle 23">
              <a:extLst>
                <a:ext uri="{FF2B5EF4-FFF2-40B4-BE49-F238E27FC236}">
                  <a16:creationId xmlns:a16="http://schemas.microsoft.com/office/drawing/2014/main" id="{0C35591E-798C-44FB-B5CC-DA599E9BCD19}"/>
                </a:ext>
              </a:extLst>
            </p:cNvPr>
            <p:cNvSpPr>
              <a:spLocks noChangeArrowheads="1"/>
            </p:cNvSpPr>
            <p:nvPr/>
          </p:nvSpPr>
          <p:spPr bwMode="auto">
            <a:xfrm>
              <a:off x="2232" y="2758"/>
              <a:ext cx="48" cy="6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24602" name="Rectangle 24">
              <a:extLst>
                <a:ext uri="{FF2B5EF4-FFF2-40B4-BE49-F238E27FC236}">
                  <a16:creationId xmlns:a16="http://schemas.microsoft.com/office/drawing/2014/main" id="{1DA36069-CFB1-4B72-8A7A-A419DC0082AB}"/>
                </a:ext>
              </a:extLst>
            </p:cNvPr>
            <p:cNvSpPr>
              <a:spLocks noChangeArrowheads="1"/>
            </p:cNvSpPr>
            <p:nvPr/>
          </p:nvSpPr>
          <p:spPr bwMode="auto">
            <a:xfrm>
              <a:off x="2160" y="2688"/>
              <a:ext cx="192" cy="9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grpSp>
      <p:sp>
        <p:nvSpPr>
          <p:cNvPr id="25625" name="Rectangle 25" descr="5%">
            <a:extLst>
              <a:ext uri="{FF2B5EF4-FFF2-40B4-BE49-F238E27FC236}">
                <a16:creationId xmlns:a16="http://schemas.microsoft.com/office/drawing/2014/main" id="{E4DA6724-7AE3-4920-8DE8-03B6B1D90B51}"/>
              </a:ext>
            </a:extLst>
          </p:cNvPr>
          <p:cNvSpPr>
            <a:spLocks noChangeArrowheads="1"/>
          </p:cNvSpPr>
          <p:nvPr/>
        </p:nvSpPr>
        <p:spPr bwMode="auto">
          <a:xfrm rot="-5400000">
            <a:off x="6007100" y="1016001"/>
            <a:ext cx="1000125" cy="1320800"/>
          </a:xfrm>
          <a:prstGeom prst="rect">
            <a:avLst/>
          </a:prstGeom>
          <a:blipFill dpi="0" rotWithShape="0">
            <a:blip r:embed="rId8"/>
            <a:srcRect/>
            <a:tile tx="0" ty="0" sx="100000" sy="100000" flip="none" algn="tl"/>
          </a:blipFill>
          <a:ln>
            <a:noFill/>
          </a:ln>
          <a:extLst>
            <a:ext uri="{91240B29-F687-4F45-9708-019B960494DF}">
              <a14:hiddenLine xmlns:a14="http://schemas.microsoft.com/office/drawing/2010/main" w="76200" cap="sq">
                <a:solidFill>
                  <a:srgbClr val="000000"/>
                </a:solidFill>
                <a:miter lim="800000"/>
                <a:headEnd type="none" w="sm" len="sm"/>
                <a:tailEnd type="none" w="sm" len="sm"/>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25626" name="Text Box 26">
            <a:extLst>
              <a:ext uri="{FF2B5EF4-FFF2-40B4-BE49-F238E27FC236}">
                <a16:creationId xmlns:a16="http://schemas.microsoft.com/office/drawing/2014/main" id="{FB0C1131-6D57-460C-9FEC-4AD7B2BE4E89}"/>
              </a:ext>
            </a:extLst>
          </p:cNvPr>
          <p:cNvSpPr txBox="1">
            <a:spLocks noChangeArrowheads="1"/>
          </p:cNvSpPr>
          <p:nvPr/>
        </p:nvSpPr>
        <p:spPr bwMode="auto">
          <a:xfrm>
            <a:off x="755650" y="5805488"/>
            <a:ext cx="110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另解：</a:t>
            </a:r>
          </a:p>
        </p:txBody>
      </p:sp>
      <p:graphicFrame>
        <p:nvGraphicFramePr>
          <p:cNvPr id="25627" name="Object 4">
            <a:extLst>
              <a:ext uri="{FF2B5EF4-FFF2-40B4-BE49-F238E27FC236}">
                <a16:creationId xmlns:a16="http://schemas.microsoft.com/office/drawing/2014/main" id="{523A60AD-1AFE-4F38-9C36-9EF56C8B0DF0}"/>
              </a:ext>
            </a:extLst>
          </p:cNvPr>
          <p:cNvGraphicFramePr>
            <a:graphicFrameLocks noChangeAspect="1"/>
          </p:cNvGraphicFramePr>
          <p:nvPr/>
        </p:nvGraphicFramePr>
        <p:xfrm>
          <a:off x="1733550" y="5707063"/>
          <a:ext cx="1758950" cy="741362"/>
        </p:xfrm>
        <a:graphic>
          <a:graphicData uri="http://schemas.openxmlformats.org/presentationml/2006/ole">
            <mc:AlternateContent xmlns:mc="http://schemas.openxmlformats.org/markup-compatibility/2006">
              <mc:Choice xmlns:v="urn:schemas-microsoft-com:vml" Requires="v">
                <p:oleObj spid="_x0000_s442537" name="公式" r:id="rId9" imgW="1714424" imgH="704782" progId="Equation.3">
                  <p:embed/>
                </p:oleObj>
              </mc:Choice>
              <mc:Fallback>
                <p:oleObj name="公式" r:id="rId9" imgW="1714424" imgH="704782" progId="Equation.3">
                  <p:embed/>
                  <p:pic>
                    <p:nvPicPr>
                      <p:cNvPr id="25627" name="Object 4">
                        <a:extLst>
                          <a:ext uri="{FF2B5EF4-FFF2-40B4-BE49-F238E27FC236}">
                            <a16:creationId xmlns:a16="http://schemas.microsoft.com/office/drawing/2014/main" id="{523A60AD-1AFE-4F38-9C36-9EF56C8B0DF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33550" y="5707063"/>
                        <a:ext cx="1758950"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28" name="Object 5">
            <a:extLst>
              <a:ext uri="{FF2B5EF4-FFF2-40B4-BE49-F238E27FC236}">
                <a16:creationId xmlns:a16="http://schemas.microsoft.com/office/drawing/2014/main" id="{6B047880-67D6-47D7-BF7C-F6D6B9D34B55}"/>
              </a:ext>
            </a:extLst>
          </p:cNvPr>
          <p:cNvGraphicFramePr>
            <a:graphicFrameLocks noChangeAspect="1"/>
          </p:cNvGraphicFramePr>
          <p:nvPr/>
        </p:nvGraphicFramePr>
        <p:xfrm>
          <a:off x="3529013" y="5627688"/>
          <a:ext cx="3130550" cy="825500"/>
        </p:xfrm>
        <a:graphic>
          <a:graphicData uri="http://schemas.openxmlformats.org/presentationml/2006/ole">
            <mc:AlternateContent xmlns:mc="http://schemas.openxmlformats.org/markup-compatibility/2006">
              <mc:Choice xmlns:v="urn:schemas-microsoft-com:vml" Requires="v">
                <p:oleObj spid="_x0000_s442538" name="公式" r:id="rId11" imgW="3067063" imgH="799998" progId="Equation.3">
                  <p:embed/>
                </p:oleObj>
              </mc:Choice>
              <mc:Fallback>
                <p:oleObj name="公式" r:id="rId11" imgW="3067063" imgH="799998" progId="Equation.3">
                  <p:embed/>
                  <p:pic>
                    <p:nvPicPr>
                      <p:cNvPr id="25628" name="Object 5">
                        <a:extLst>
                          <a:ext uri="{FF2B5EF4-FFF2-40B4-BE49-F238E27FC236}">
                            <a16:creationId xmlns:a16="http://schemas.microsoft.com/office/drawing/2014/main" id="{6B047880-67D6-47D7-BF7C-F6D6B9D34B5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29013" y="5627688"/>
                        <a:ext cx="31305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29" name="Object 6">
            <a:extLst>
              <a:ext uri="{FF2B5EF4-FFF2-40B4-BE49-F238E27FC236}">
                <a16:creationId xmlns:a16="http://schemas.microsoft.com/office/drawing/2014/main" id="{A1EF86D5-9365-4097-998B-25224FC672CB}"/>
              </a:ext>
            </a:extLst>
          </p:cNvPr>
          <p:cNvGraphicFramePr>
            <a:graphicFrameLocks noChangeAspect="1"/>
          </p:cNvGraphicFramePr>
          <p:nvPr/>
        </p:nvGraphicFramePr>
        <p:xfrm>
          <a:off x="6708775" y="5613400"/>
          <a:ext cx="1966913" cy="911225"/>
        </p:xfrm>
        <a:graphic>
          <a:graphicData uri="http://schemas.openxmlformats.org/presentationml/2006/ole">
            <mc:AlternateContent xmlns:mc="http://schemas.openxmlformats.org/markup-compatibility/2006">
              <mc:Choice xmlns:v="urn:schemas-microsoft-com:vml" Requires="v">
                <p:oleObj spid="_x0000_s442539" name="公式" r:id="rId13" imgW="1923910" imgH="885723" progId="Equation.3">
                  <p:embed/>
                </p:oleObj>
              </mc:Choice>
              <mc:Fallback>
                <p:oleObj name="公式" r:id="rId13" imgW="1923910" imgH="885723" progId="Equation.3">
                  <p:embed/>
                  <p:pic>
                    <p:nvPicPr>
                      <p:cNvPr id="25629" name="Object 6">
                        <a:extLst>
                          <a:ext uri="{FF2B5EF4-FFF2-40B4-BE49-F238E27FC236}">
                            <a16:creationId xmlns:a16="http://schemas.microsoft.com/office/drawing/2014/main" id="{A1EF86D5-9365-4097-998B-25224FC672C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08775" y="5613400"/>
                        <a:ext cx="1966913"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30" name="Text Box 30">
            <a:extLst>
              <a:ext uri="{FF2B5EF4-FFF2-40B4-BE49-F238E27FC236}">
                <a16:creationId xmlns:a16="http://schemas.microsoft.com/office/drawing/2014/main" id="{9FD2409E-AF7E-4443-BF21-C2BB36D999B8}"/>
              </a:ext>
            </a:extLst>
          </p:cNvPr>
          <p:cNvSpPr txBox="1">
            <a:spLocks noChangeArrowheads="1"/>
          </p:cNvSpPr>
          <p:nvPr/>
        </p:nvSpPr>
        <p:spPr bwMode="auto">
          <a:xfrm>
            <a:off x="1331913" y="1720850"/>
            <a:ext cx="304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66FFFF"/>
                </a:solidFill>
              </a:rPr>
              <a:t>( </a:t>
            </a:r>
            <a:r>
              <a:rPr kumimoji="0" lang="en-US" altLang="zh-CN" i="1">
                <a:solidFill>
                  <a:srgbClr val="66FFFF"/>
                </a:solidFill>
              </a:rPr>
              <a:t>V</a:t>
            </a:r>
            <a:r>
              <a:rPr kumimoji="0" lang="en-US" altLang="zh-CN" baseline="-25000">
                <a:solidFill>
                  <a:srgbClr val="66FFFF"/>
                </a:solidFill>
              </a:rPr>
              <a:t>1  </a:t>
            </a:r>
            <a:r>
              <a:rPr kumimoji="0" lang="zh-CN" altLang="en-US">
                <a:solidFill>
                  <a:srgbClr val="66FFFF"/>
                </a:solidFill>
              </a:rPr>
              <a:t>，</a:t>
            </a:r>
            <a:r>
              <a:rPr kumimoji="0" lang="en-US" altLang="zh-CN" i="1">
                <a:solidFill>
                  <a:srgbClr val="66FFFF"/>
                </a:solidFill>
              </a:rPr>
              <a:t>p</a:t>
            </a:r>
            <a:r>
              <a:rPr kumimoji="0" lang="en-US" altLang="zh-CN" baseline="-25000">
                <a:solidFill>
                  <a:srgbClr val="66FFFF"/>
                </a:solidFill>
              </a:rPr>
              <a:t>1</a:t>
            </a:r>
            <a:r>
              <a:rPr kumimoji="0" lang="en-US" altLang="zh-CN">
                <a:solidFill>
                  <a:srgbClr val="66FFFF"/>
                </a:solidFill>
              </a:rPr>
              <a:t> </a:t>
            </a:r>
            <a:r>
              <a:rPr kumimoji="0" lang="zh-CN" altLang="en-US">
                <a:solidFill>
                  <a:srgbClr val="66FFFF"/>
                </a:solidFill>
              </a:rPr>
              <a:t>，</a:t>
            </a:r>
            <a:r>
              <a:rPr kumimoji="0" lang="en-US" altLang="zh-CN" i="1">
                <a:solidFill>
                  <a:srgbClr val="66FFFF"/>
                </a:solidFill>
              </a:rPr>
              <a:t>T</a:t>
            </a:r>
            <a:r>
              <a:rPr kumimoji="0" lang="en-US" altLang="zh-CN" baseline="-25000">
                <a:solidFill>
                  <a:srgbClr val="66FFFF"/>
                </a:solidFill>
              </a:rPr>
              <a:t> </a:t>
            </a:r>
            <a:r>
              <a:rPr kumimoji="0" lang="zh-CN" altLang="en-US">
                <a:solidFill>
                  <a:srgbClr val="66FFFF"/>
                </a:solidFill>
              </a:rPr>
              <a:t>，</a:t>
            </a:r>
            <a:r>
              <a:rPr kumimoji="0" lang="en-US" altLang="zh-CN" i="1">
                <a:solidFill>
                  <a:srgbClr val="66FFFF"/>
                </a:solidFill>
              </a:rPr>
              <a:t>S</a:t>
            </a:r>
            <a:r>
              <a:rPr kumimoji="0" lang="en-US" altLang="zh-CN" baseline="-25000">
                <a:solidFill>
                  <a:srgbClr val="66FFFF"/>
                </a:solidFill>
              </a:rPr>
              <a:t>1 </a:t>
            </a:r>
            <a:r>
              <a:rPr kumimoji="0" lang="en-US" altLang="zh-CN">
                <a:solidFill>
                  <a:srgbClr val="66FFFF"/>
                </a:solidFill>
              </a:rPr>
              <a:t>)</a:t>
            </a:r>
          </a:p>
        </p:txBody>
      </p:sp>
      <p:sp>
        <p:nvSpPr>
          <p:cNvPr id="25631" name="Text Box 31">
            <a:extLst>
              <a:ext uri="{FF2B5EF4-FFF2-40B4-BE49-F238E27FC236}">
                <a16:creationId xmlns:a16="http://schemas.microsoft.com/office/drawing/2014/main" id="{41401A6D-0001-4E66-8D94-096F9C9B85C2}"/>
              </a:ext>
            </a:extLst>
          </p:cNvPr>
          <p:cNvSpPr txBox="1">
            <a:spLocks noChangeArrowheads="1"/>
          </p:cNvSpPr>
          <p:nvPr/>
        </p:nvSpPr>
        <p:spPr bwMode="auto">
          <a:xfrm>
            <a:off x="1403350" y="3043238"/>
            <a:ext cx="419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66FFFF"/>
                </a:solidFill>
              </a:rPr>
              <a:t>( </a:t>
            </a:r>
            <a:r>
              <a:rPr kumimoji="0" lang="en-US" altLang="zh-CN" i="1">
                <a:solidFill>
                  <a:srgbClr val="66FFFF"/>
                </a:solidFill>
              </a:rPr>
              <a:t>V</a:t>
            </a:r>
            <a:r>
              <a:rPr kumimoji="0" lang="en-US" altLang="zh-CN" baseline="-25000">
                <a:solidFill>
                  <a:srgbClr val="66FFFF"/>
                </a:solidFill>
              </a:rPr>
              <a:t>2  </a:t>
            </a:r>
            <a:r>
              <a:rPr kumimoji="0" lang="zh-CN" altLang="en-US">
                <a:solidFill>
                  <a:srgbClr val="66FFFF"/>
                </a:solidFill>
              </a:rPr>
              <a:t>，</a:t>
            </a:r>
            <a:r>
              <a:rPr kumimoji="0" lang="en-US" altLang="zh-CN" i="1">
                <a:solidFill>
                  <a:srgbClr val="66FFFF"/>
                </a:solidFill>
              </a:rPr>
              <a:t>p</a:t>
            </a:r>
            <a:r>
              <a:rPr kumimoji="0" lang="en-US" altLang="zh-CN" baseline="-25000">
                <a:solidFill>
                  <a:srgbClr val="66FFFF"/>
                </a:solidFill>
              </a:rPr>
              <a:t>2</a:t>
            </a:r>
            <a:r>
              <a:rPr kumimoji="0" lang="en-US" altLang="zh-CN">
                <a:solidFill>
                  <a:srgbClr val="66FFFF"/>
                </a:solidFill>
              </a:rPr>
              <a:t> </a:t>
            </a:r>
            <a:r>
              <a:rPr kumimoji="0" lang="zh-CN" altLang="en-US">
                <a:solidFill>
                  <a:srgbClr val="66FFFF"/>
                </a:solidFill>
              </a:rPr>
              <a:t>，</a:t>
            </a:r>
            <a:r>
              <a:rPr kumimoji="0" lang="en-US" altLang="zh-CN" i="1">
                <a:solidFill>
                  <a:srgbClr val="66FFFF"/>
                </a:solidFill>
              </a:rPr>
              <a:t>T</a:t>
            </a:r>
            <a:r>
              <a:rPr kumimoji="0" lang="en-US" altLang="zh-CN" baseline="-25000">
                <a:solidFill>
                  <a:srgbClr val="66FFFF"/>
                </a:solidFill>
              </a:rPr>
              <a:t> </a:t>
            </a:r>
            <a:r>
              <a:rPr kumimoji="0" lang="zh-CN" altLang="en-US">
                <a:solidFill>
                  <a:srgbClr val="66FFFF"/>
                </a:solidFill>
              </a:rPr>
              <a:t>，</a:t>
            </a:r>
            <a:r>
              <a:rPr kumimoji="0" lang="en-US" altLang="zh-CN" i="1">
                <a:solidFill>
                  <a:srgbClr val="66FFFF"/>
                </a:solidFill>
              </a:rPr>
              <a:t>S</a:t>
            </a:r>
            <a:r>
              <a:rPr kumimoji="0" lang="en-US" altLang="zh-CN" baseline="-25000">
                <a:solidFill>
                  <a:srgbClr val="66FFFF"/>
                </a:solidFill>
              </a:rPr>
              <a:t>2 </a:t>
            </a:r>
            <a:r>
              <a:rPr kumimoji="0" lang="en-US" altLang="zh-CN">
                <a:solidFill>
                  <a:srgbClr val="66FFFF"/>
                </a:solidFill>
              </a:rPr>
              <a:t>)</a:t>
            </a:r>
          </a:p>
        </p:txBody>
      </p:sp>
      <p:sp>
        <p:nvSpPr>
          <p:cNvPr id="24600" name="灯片编号占位符 1">
            <a:extLst>
              <a:ext uri="{FF2B5EF4-FFF2-40B4-BE49-F238E27FC236}">
                <a16:creationId xmlns:a16="http://schemas.microsoft.com/office/drawing/2014/main" id="{B43FB205-B034-4C1D-A785-BD5931C8C56C}"/>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B8C5F1EE-0C74-494C-BCC4-89B7861A5DA8}" type="slidenum">
              <a:rPr lang="en-US" altLang="zh-CN" b="0">
                <a:solidFill>
                  <a:srgbClr val="FF00FF"/>
                </a:solidFill>
              </a:rPr>
              <a:pPr eaLnBrk="1" hangingPunct="1"/>
              <a:t>5</a:t>
            </a:fld>
            <a:r>
              <a:rPr lang="en-US" altLang="zh-CN" b="0">
                <a:solidFill>
                  <a:srgbClr val="FF00FF"/>
                </a:solidFill>
              </a:rPr>
              <a:t>/37</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blinds(horizontal)">
                                      <p:cBhvr>
                                        <p:cTn id="7" dur="500"/>
                                        <p:tgtEl>
                                          <p:spTgt spid="2560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602"/>
                                        </p:tgtEl>
                                        <p:attrNameLst>
                                          <p:attrName>style.visibility</p:attrName>
                                        </p:attrNameLst>
                                      </p:cBhvr>
                                      <p:to>
                                        <p:strVal val="visible"/>
                                      </p:to>
                                    </p:set>
                                    <p:animEffect transition="in" filter="blinds(horizontal)">
                                      <p:cBhvr>
                                        <p:cTn id="10" dur="500"/>
                                        <p:tgtEl>
                                          <p:spTgt spid="2560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5620"/>
                                        </p:tgtEl>
                                        <p:attrNameLst>
                                          <p:attrName>style.visibility</p:attrName>
                                        </p:attrNameLst>
                                      </p:cBhvr>
                                      <p:to>
                                        <p:strVal val="visible"/>
                                      </p:to>
                                    </p:set>
                                    <p:animEffect transition="in" filter="wipe(left)">
                                      <p:cBhvr>
                                        <p:cTn id="15" dur="500"/>
                                        <p:tgtEl>
                                          <p:spTgt spid="2562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5621"/>
                                        </p:tgtEl>
                                        <p:attrNameLst>
                                          <p:attrName>style.visibility</p:attrName>
                                        </p:attrNameLst>
                                      </p:cBhvr>
                                      <p:to>
                                        <p:strVal val="visible"/>
                                      </p:to>
                                    </p:set>
                                    <p:animEffect transition="in" filter="wipe(left)">
                                      <p:cBhvr>
                                        <p:cTn id="18" dur="500"/>
                                        <p:tgtEl>
                                          <p:spTgt spid="25621"/>
                                        </p:tgtEl>
                                      </p:cBhvr>
                                    </p:animEffect>
                                  </p:childTnLst>
                                </p:cTn>
                              </p:par>
                              <p:par>
                                <p:cTn id="19" presetID="22" presetClass="entr" presetSubtype="1"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par>
                                <p:cTn id="22" presetID="12" presetClass="entr" presetSubtype="8" fill="hold" grpId="0" nodeType="withEffect">
                                  <p:stCondLst>
                                    <p:cond delay="0"/>
                                  </p:stCondLst>
                                  <p:childTnLst>
                                    <p:set>
                                      <p:cBhvr>
                                        <p:cTn id="23" dur="1" fill="hold">
                                          <p:stCondLst>
                                            <p:cond delay="0"/>
                                          </p:stCondLst>
                                        </p:cTn>
                                        <p:tgtEl>
                                          <p:spTgt spid="25625"/>
                                        </p:tgtEl>
                                        <p:attrNameLst>
                                          <p:attrName>style.visibility</p:attrName>
                                        </p:attrNameLst>
                                      </p:cBhvr>
                                      <p:to>
                                        <p:strVal val="visible"/>
                                      </p:to>
                                    </p:set>
                                    <p:animEffect transition="in" filter="slide(fromLeft)">
                                      <p:cBhvr>
                                        <p:cTn id="24" dur="500"/>
                                        <p:tgtEl>
                                          <p:spTgt spid="2562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left)">
                                      <p:cBhvr>
                                        <p:cTn id="29" dur="500"/>
                                        <p:tgtEl>
                                          <p:spTgt spid="2"/>
                                        </p:tgtEl>
                                      </p:cBhvr>
                                    </p:animEffect>
                                  </p:childTnLst>
                                </p:cTn>
                              </p:par>
                              <p:par>
                                <p:cTn id="30" presetID="22" presetClass="entr" presetSubtype="8" fill="hold" grpId="1" nodeType="withEffect">
                                  <p:stCondLst>
                                    <p:cond delay="0"/>
                                  </p:stCondLst>
                                  <p:childTnLst>
                                    <p:set>
                                      <p:cBhvr>
                                        <p:cTn id="31" dur="1" fill="hold">
                                          <p:stCondLst>
                                            <p:cond delay="0"/>
                                          </p:stCondLst>
                                        </p:cTn>
                                        <p:tgtEl>
                                          <p:spTgt spid="25618"/>
                                        </p:tgtEl>
                                        <p:attrNameLst>
                                          <p:attrName>style.visibility</p:attrName>
                                        </p:attrNameLst>
                                      </p:cBhvr>
                                      <p:to>
                                        <p:strVal val="visible"/>
                                      </p:to>
                                    </p:set>
                                    <p:animEffect transition="in" filter="wipe(left)">
                                      <p:cBhvr>
                                        <p:cTn id="32" dur="500"/>
                                        <p:tgtEl>
                                          <p:spTgt spid="25618"/>
                                        </p:tgtEl>
                                      </p:cBhvr>
                                    </p:animEffect>
                                  </p:childTnLst>
                                </p:cTn>
                              </p:par>
                              <p:par>
                                <p:cTn id="33" presetID="22" presetClass="entr" presetSubtype="8" fill="hold" grpId="1" nodeType="withEffect">
                                  <p:stCondLst>
                                    <p:cond delay="0"/>
                                  </p:stCondLst>
                                  <p:childTnLst>
                                    <p:set>
                                      <p:cBhvr>
                                        <p:cTn id="34" dur="1" fill="hold">
                                          <p:stCondLst>
                                            <p:cond delay="0"/>
                                          </p:stCondLst>
                                        </p:cTn>
                                        <p:tgtEl>
                                          <p:spTgt spid="25619"/>
                                        </p:tgtEl>
                                        <p:attrNameLst>
                                          <p:attrName>style.visibility</p:attrName>
                                        </p:attrNameLst>
                                      </p:cBhvr>
                                      <p:to>
                                        <p:strVal val="visible"/>
                                      </p:to>
                                    </p:set>
                                    <p:animEffect transition="in" filter="wipe(left)">
                                      <p:cBhvr>
                                        <p:cTn id="35" dur="500"/>
                                        <p:tgtEl>
                                          <p:spTgt spid="2561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5604"/>
                                        </p:tgtEl>
                                        <p:attrNameLst>
                                          <p:attrName>style.visibility</p:attrName>
                                        </p:attrNameLst>
                                      </p:cBhvr>
                                      <p:to>
                                        <p:strVal val="visible"/>
                                      </p:to>
                                    </p:set>
                                    <p:animEffect transition="in" filter="wipe(left)">
                                      <p:cBhvr>
                                        <p:cTn id="40" dur="500"/>
                                        <p:tgtEl>
                                          <p:spTgt spid="2560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5605"/>
                                        </p:tgtEl>
                                        <p:attrNameLst>
                                          <p:attrName>style.visibility</p:attrName>
                                        </p:attrNameLst>
                                      </p:cBhvr>
                                      <p:to>
                                        <p:strVal val="visible"/>
                                      </p:to>
                                    </p:set>
                                    <p:animEffect transition="in" filter="wipe(left)">
                                      <p:cBhvr>
                                        <p:cTn id="45" dur="500"/>
                                        <p:tgtEl>
                                          <p:spTgt spid="25605"/>
                                        </p:tgtEl>
                                      </p:cBhvr>
                                    </p:animEffect>
                                  </p:childTnLst>
                                </p:cTn>
                              </p:par>
                            </p:childTnLst>
                          </p:cTn>
                        </p:par>
                        <p:par>
                          <p:cTn id="46" fill="hold" nodeType="afterGroup">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25630"/>
                                        </p:tgtEl>
                                        <p:attrNameLst>
                                          <p:attrName>style.visibility</p:attrName>
                                        </p:attrNameLst>
                                      </p:cBhvr>
                                      <p:to>
                                        <p:strVal val="visible"/>
                                      </p:to>
                                    </p:set>
                                    <p:animEffect transition="in" filter="wipe(left)">
                                      <p:cBhvr>
                                        <p:cTn id="49" dur="500"/>
                                        <p:tgtEl>
                                          <p:spTgt spid="2563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5606"/>
                                        </p:tgtEl>
                                        <p:attrNameLst>
                                          <p:attrName>style.visibility</p:attrName>
                                        </p:attrNameLst>
                                      </p:cBhvr>
                                      <p:to>
                                        <p:strVal val="visible"/>
                                      </p:to>
                                    </p:set>
                                    <p:animEffect transition="in" filter="wipe(left)">
                                      <p:cBhvr>
                                        <p:cTn id="54" dur="500"/>
                                        <p:tgtEl>
                                          <p:spTgt spid="25606"/>
                                        </p:tgtEl>
                                      </p:cBhvr>
                                    </p:animEffect>
                                  </p:childTnLst>
                                </p:cTn>
                              </p:par>
                            </p:childTnLst>
                          </p:cTn>
                        </p:par>
                        <p:par>
                          <p:cTn id="55" fill="hold" nodeType="afterGroup">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25631"/>
                                        </p:tgtEl>
                                        <p:attrNameLst>
                                          <p:attrName>style.visibility</p:attrName>
                                        </p:attrNameLst>
                                      </p:cBhvr>
                                      <p:to>
                                        <p:strVal val="visible"/>
                                      </p:to>
                                    </p:set>
                                    <p:animEffect transition="in" filter="wipe(left)">
                                      <p:cBhvr>
                                        <p:cTn id="58" dur="500"/>
                                        <p:tgtEl>
                                          <p:spTgt spid="2563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5607"/>
                                        </p:tgtEl>
                                        <p:attrNameLst>
                                          <p:attrName>style.visibility</p:attrName>
                                        </p:attrNameLst>
                                      </p:cBhvr>
                                      <p:to>
                                        <p:strVal val="visible"/>
                                      </p:to>
                                    </p:set>
                                    <p:animEffect transition="in" filter="wipe(left)">
                                      <p:cBhvr>
                                        <p:cTn id="63" dur="500"/>
                                        <p:tgtEl>
                                          <p:spTgt spid="2560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25608"/>
                                        </p:tgtEl>
                                        <p:attrNameLst>
                                          <p:attrName>style.visibility</p:attrName>
                                        </p:attrNameLst>
                                      </p:cBhvr>
                                      <p:to>
                                        <p:strVal val="visible"/>
                                      </p:to>
                                    </p:set>
                                    <p:animEffect transition="in" filter="wipe(left)">
                                      <p:cBhvr>
                                        <p:cTn id="68" dur="500"/>
                                        <p:tgtEl>
                                          <p:spTgt spid="25608"/>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25609"/>
                                        </p:tgtEl>
                                        <p:attrNameLst>
                                          <p:attrName>style.visibility</p:attrName>
                                        </p:attrNameLst>
                                      </p:cBhvr>
                                      <p:to>
                                        <p:strVal val="visible"/>
                                      </p:to>
                                    </p:set>
                                    <p:animEffect transition="in" filter="wipe(left)">
                                      <p:cBhvr>
                                        <p:cTn id="73" dur="500"/>
                                        <p:tgtEl>
                                          <p:spTgt spid="25609"/>
                                        </p:tgtEl>
                                      </p:cBhvr>
                                    </p:animEffect>
                                  </p:childTnLst>
                                </p:cTn>
                              </p:par>
                            </p:childTnLst>
                          </p:cTn>
                        </p:par>
                        <p:par>
                          <p:cTn id="74" fill="hold" nodeType="afterGroup">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25610"/>
                                        </p:tgtEl>
                                        <p:attrNameLst>
                                          <p:attrName>style.visibility</p:attrName>
                                        </p:attrNameLst>
                                      </p:cBhvr>
                                      <p:to>
                                        <p:strVal val="visible"/>
                                      </p:to>
                                    </p:set>
                                    <p:animEffect transition="in" filter="wipe(left)">
                                      <p:cBhvr>
                                        <p:cTn id="77" dur="500"/>
                                        <p:tgtEl>
                                          <p:spTgt spid="2561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5626"/>
                                        </p:tgtEl>
                                        <p:attrNameLst>
                                          <p:attrName>style.visibility</p:attrName>
                                        </p:attrNameLst>
                                      </p:cBhvr>
                                      <p:to>
                                        <p:strVal val="visible"/>
                                      </p:to>
                                    </p:set>
                                    <p:animEffect transition="in" filter="wipe(left)">
                                      <p:cBhvr>
                                        <p:cTn id="82" dur="500"/>
                                        <p:tgtEl>
                                          <p:spTgt spid="2562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25627"/>
                                        </p:tgtEl>
                                        <p:attrNameLst>
                                          <p:attrName>style.visibility</p:attrName>
                                        </p:attrNameLst>
                                      </p:cBhvr>
                                      <p:to>
                                        <p:strVal val="visible"/>
                                      </p:to>
                                    </p:set>
                                    <p:animEffect transition="in" filter="wipe(left)">
                                      <p:cBhvr>
                                        <p:cTn id="87" dur="500"/>
                                        <p:tgtEl>
                                          <p:spTgt spid="2562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25628"/>
                                        </p:tgtEl>
                                        <p:attrNameLst>
                                          <p:attrName>style.visibility</p:attrName>
                                        </p:attrNameLst>
                                      </p:cBhvr>
                                      <p:to>
                                        <p:strVal val="visible"/>
                                      </p:to>
                                    </p:set>
                                    <p:animEffect transition="in" filter="wipe(left)">
                                      <p:cBhvr>
                                        <p:cTn id="92" dur="500"/>
                                        <p:tgtEl>
                                          <p:spTgt spid="2562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25629"/>
                                        </p:tgtEl>
                                        <p:attrNameLst>
                                          <p:attrName>style.visibility</p:attrName>
                                        </p:attrNameLst>
                                      </p:cBhvr>
                                      <p:to>
                                        <p:strVal val="visible"/>
                                      </p:to>
                                    </p:set>
                                    <p:animEffect transition="in" filter="wipe(left)">
                                      <p:cBhvr>
                                        <p:cTn id="97" dur="500"/>
                                        <p:tgtEl>
                                          <p:spTgt spid="25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p:bldP spid="25604" grpId="0" autoUpdateAnimBg="0"/>
      <p:bldP spid="25605" grpId="0" autoUpdateAnimBg="0"/>
      <p:bldP spid="25606" grpId="0" autoUpdateAnimBg="0"/>
      <p:bldP spid="25607" grpId="0" autoUpdateAnimBg="0"/>
      <p:bldP spid="25610" grpId="0" autoUpdateAnimBg="0"/>
      <p:bldP spid="25618" grpId="1" animBg="1"/>
      <p:bldP spid="25619" grpId="1" animBg="1"/>
      <p:bldP spid="25620" grpId="0" animBg="1"/>
      <p:bldP spid="25621" grpId="0" animBg="1"/>
      <p:bldP spid="25625" grpId="0" animBg="1"/>
      <p:bldP spid="25626" grpId="0" autoUpdateAnimBg="0"/>
      <p:bldP spid="25630" grpId="0"/>
      <p:bldP spid="256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BD0B0AC-F017-41EC-B450-8306AF1BBF65}"/>
              </a:ext>
            </a:extLst>
          </p:cNvPr>
          <p:cNvSpPr>
            <a:spLocks noChangeArrowheads="1"/>
          </p:cNvSpPr>
          <p:nvPr/>
        </p:nvSpPr>
        <p:spPr bwMode="auto">
          <a:xfrm>
            <a:off x="773113" y="307975"/>
            <a:ext cx="393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求理想气体的熵函数</a:t>
            </a:r>
          </a:p>
        </p:txBody>
      </p:sp>
      <p:sp>
        <p:nvSpPr>
          <p:cNvPr id="26627" name="Rectangle 3">
            <a:extLst>
              <a:ext uri="{FF2B5EF4-FFF2-40B4-BE49-F238E27FC236}">
                <a16:creationId xmlns:a16="http://schemas.microsoft.com/office/drawing/2014/main" id="{C5C56BC9-DEC3-4A80-81BF-285851EDE576}"/>
              </a:ext>
            </a:extLst>
          </p:cNvPr>
          <p:cNvSpPr>
            <a:spLocks noChangeArrowheads="1"/>
          </p:cNvSpPr>
          <p:nvPr/>
        </p:nvSpPr>
        <p:spPr bwMode="auto">
          <a:xfrm>
            <a:off x="750888" y="908050"/>
            <a:ext cx="7607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设系统的初始状态参量        </a:t>
            </a:r>
            <a:r>
              <a:rPr lang="en-US" altLang="zh-CN" sz="2800">
                <a:solidFill>
                  <a:srgbClr val="66FFFF"/>
                </a:solidFill>
              </a:rPr>
              <a:t>( </a:t>
            </a:r>
            <a:r>
              <a:rPr lang="en-US" altLang="zh-CN" i="1">
                <a:solidFill>
                  <a:srgbClr val="66FFFF"/>
                </a:solidFill>
              </a:rPr>
              <a:t>p</a:t>
            </a:r>
            <a:r>
              <a:rPr lang="en-US" altLang="zh-CN" baseline="-25000">
                <a:solidFill>
                  <a:srgbClr val="66FFFF"/>
                </a:solidFill>
              </a:rPr>
              <a:t>1</a:t>
            </a:r>
            <a:r>
              <a:rPr lang="en-US" altLang="zh-CN">
                <a:solidFill>
                  <a:srgbClr val="66FFFF"/>
                </a:solidFill>
              </a:rPr>
              <a:t>, </a:t>
            </a:r>
            <a:r>
              <a:rPr lang="en-US" altLang="zh-CN" i="1">
                <a:solidFill>
                  <a:srgbClr val="66FFFF"/>
                </a:solidFill>
              </a:rPr>
              <a:t>V</a:t>
            </a:r>
            <a:r>
              <a:rPr lang="en-US" altLang="zh-CN" baseline="-25000">
                <a:solidFill>
                  <a:srgbClr val="66FFFF"/>
                </a:solidFill>
              </a:rPr>
              <a:t>1</a:t>
            </a:r>
            <a:r>
              <a:rPr lang="en-US" altLang="zh-CN">
                <a:solidFill>
                  <a:srgbClr val="66FFFF"/>
                </a:solidFill>
              </a:rPr>
              <a:t>, </a:t>
            </a:r>
            <a:r>
              <a:rPr lang="en-US" altLang="zh-CN" i="1">
                <a:solidFill>
                  <a:srgbClr val="66FFFF"/>
                </a:solidFill>
              </a:rPr>
              <a:t>T</a:t>
            </a:r>
            <a:r>
              <a:rPr lang="en-US" altLang="zh-CN" baseline="-25000">
                <a:solidFill>
                  <a:srgbClr val="66FFFF"/>
                </a:solidFill>
              </a:rPr>
              <a:t>1</a:t>
            </a:r>
            <a:r>
              <a:rPr lang="en-US" altLang="zh-CN">
                <a:solidFill>
                  <a:srgbClr val="66FFFF"/>
                </a:solidFill>
              </a:rPr>
              <a:t>, </a:t>
            </a:r>
            <a:r>
              <a:rPr lang="en-US" altLang="zh-CN" i="1">
                <a:solidFill>
                  <a:srgbClr val="66FFFF"/>
                </a:solidFill>
              </a:rPr>
              <a:t>S</a:t>
            </a:r>
            <a:r>
              <a:rPr lang="en-US" altLang="zh-CN" baseline="-25000">
                <a:solidFill>
                  <a:srgbClr val="66FFFF"/>
                </a:solidFill>
              </a:rPr>
              <a:t>0  </a:t>
            </a:r>
            <a:r>
              <a:rPr lang="en-US" altLang="zh-CN" sz="2800">
                <a:solidFill>
                  <a:srgbClr val="66FFFF"/>
                </a:solidFill>
              </a:rPr>
              <a:t>)</a:t>
            </a:r>
            <a:r>
              <a:rPr lang="en-US" altLang="zh-CN">
                <a:solidFill>
                  <a:srgbClr val="66FFFF"/>
                </a:solidFill>
              </a:rPr>
              <a:t>  </a:t>
            </a:r>
          </a:p>
        </p:txBody>
      </p:sp>
      <p:sp>
        <p:nvSpPr>
          <p:cNvPr id="26628" name="Rectangle 4">
            <a:extLst>
              <a:ext uri="{FF2B5EF4-FFF2-40B4-BE49-F238E27FC236}">
                <a16:creationId xmlns:a16="http://schemas.microsoft.com/office/drawing/2014/main" id="{1C033229-DFE0-4A7E-B8E1-49B03DC6000D}"/>
              </a:ext>
            </a:extLst>
          </p:cNvPr>
          <p:cNvSpPr>
            <a:spLocks noChangeArrowheads="1"/>
          </p:cNvSpPr>
          <p:nvPr/>
        </p:nvSpPr>
        <p:spPr bwMode="auto">
          <a:xfrm>
            <a:off x="755650" y="1614488"/>
            <a:ext cx="7777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末状态参量             </a:t>
            </a:r>
            <a:r>
              <a:rPr lang="en-US" altLang="zh-CN" sz="2800">
                <a:solidFill>
                  <a:srgbClr val="66FFFF"/>
                </a:solidFill>
              </a:rPr>
              <a:t>( </a:t>
            </a:r>
            <a:r>
              <a:rPr lang="en-US" altLang="zh-CN" i="1">
                <a:solidFill>
                  <a:srgbClr val="66FFFF"/>
                </a:solidFill>
              </a:rPr>
              <a:t>p </a:t>
            </a:r>
            <a:r>
              <a:rPr lang="en-US" altLang="zh-CN">
                <a:solidFill>
                  <a:srgbClr val="66FFFF"/>
                </a:solidFill>
              </a:rPr>
              <a:t>, </a:t>
            </a:r>
            <a:r>
              <a:rPr lang="en-US" altLang="zh-CN" i="1">
                <a:solidFill>
                  <a:srgbClr val="66FFFF"/>
                </a:solidFill>
              </a:rPr>
              <a:t>V </a:t>
            </a:r>
            <a:r>
              <a:rPr lang="en-US" altLang="zh-CN">
                <a:solidFill>
                  <a:srgbClr val="66FFFF"/>
                </a:solidFill>
              </a:rPr>
              <a:t>, </a:t>
            </a:r>
            <a:r>
              <a:rPr lang="en-US" altLang="zh-CN" i="1">
                <a:solidFill>
                  <a:srgbClr val="66FFFF"/>
                </a:solidFill>
              </a:rPr>
              <a:t>T , S  </a:t>
            </a:r>
            <a:r>
              <a:rPr lang="en-US" altLang="zh-CN">
                <a:solidFill>
                  <a:srgbClr val="66FFFF"/>
                </a:solidFill>
              </a:rPr>
              <a:t>)   </a:t>
            </a:r>
          </a:p>
        </p:txBody>
      </p:sp>
      <p:graphicFrame>
        <p:nvGraphicFramePr>
          <p:cNvPr id="26629" name="Object 2">
            <a:extLst>
              <a:ext uri="{FF2B5EF4-FFF2-40B4-BE49-F238E27FC236}">
                <a16:creationId xmlns:a16="http://schemas.microsoft.com/office/drawing/2014/main" id="{EB32F4FE-0D74-4309-A490-5A7A09637005}"/>
              </a:ext>
            </a:extLst>
          </p:cNvPr>
          <p:cNvGraphicFramePr>
            <a:graphicFrameLocks noChangeAspect="1"/>
          </p:cNvGraphicFramePr>
          <p:nvPr/>
        </p:nvGraphicFramePr>
        <p:xfrm>
          <a:off x="1428750" y="3000375"/>
          <a:ext cx="2409825" cy="857250"/>
        </p:xfrm>
        <a:graphic>
          <a:graphicData uri="http://schemas.openxmlformats.org/presentationml/2006/ole">
            <mc:AlternateContent xmlns:mc="http://schemas.openxmlformats.org/markup-compatibility/2006">
              <mc:Choice xmlns:v="urn:schemas-microsoft-com:vml" Requires="v">
                <p:oleObj spid="_x0000_s443559" name="公式" r:id="rId3" imgW="1076178" imgH="361882" progId="Equation.3">
                  <p:embed/>
                </p:oleObj>
              </mc:Choice>
              <mc:Fallback>
                <p:oleObj name="公式" r:id="rId3" imgW="1076178" imgH="361882" progId="Equation.3">
                  <p:embed/>
                  <p:pic>
                    <p:nvPicPr>
                      <p:cNvPr id="26629" name="Object 2">
                        <a:extLst>
                          <a:ext uri="{FF2B5EF4-FFF2-40B4-BE49-F238E27FC236}">
                            <a16:creationId xmlns:a16="http://schemas.microsoft.com/office/drawing/2014/main" id="{EB32F4FE-0D74-4309-A490-5A7A096370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0" y="3000375"/>
                        <a:ext cx="2409825" cy="857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0" name="Object 3">
            <a:extLst>
              <a:ext uri="{FF2B5EF4-FFF2-40B4-BE49-F238E27FC236}">
                <a16:creationId xmlns:a16="http://schemas.microsoft.com/office/drawing/2014/main" id="{EA42B9CE-0058-4EF8-B63B-EEE1307C9C64}"/>
              </a:ext>
            </a:extLst>
          </p:cNvPr>
          <p:cNvGraphicFramePr>
            <a:graphicFrameLocks noChangeAspect="1"/>
          </p:cNvGraphicFramePr>
          <p:nvPr/>
        </p:nvGraphicFramePr>
        <p:xfrm>
          <a:off x="2500313" y="5005388"/>
          <a:ext cx="3143250" cy="781050"/>
        </p:xfrm>
        <a:graphic>
          <a:graphicData uri="http://schemas.openxmlformats.org/presentationml/2006/ole">
            <mc:AlternateContent xmlns:mc="http://schemas.openxmlformats.org/markup-compatibility/2006">
              <mc:Choice xmlns:v="urn:schemas-microsoft-com:vml" Requires="v">
                <p:oleObj spid="_x0000_s443560" name="公式" r:id="rId5" imgW="3286029" imgH="799998" progId="Equation.3">
                  <p:embed/>
                </p:oleObj>
              </mc:Choice>
              <mc:Fallback>
                <p:oleObj name="公式" r:id="rId5" imgW="3286029" imgH="799998" progId="Equation.3">
                  <p:embed/>
                  <p:pic>
                    <p:nvPicPr>
                      <p:cNvPr id="26630" name="Object 3">
                        <a:extLst>
                          <a:ext uri="{FF2B5EF4-FFF2-40B4-BE49-F238E27FC236}">
                            <a16:creationId xmlns:a16="http://schemas.microsoft.com/office/drawing/2014/main" id="{EA42B9CE-0058-4EF8-B63B-EEE1307C9C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0313" y="5005388"/>
                        <a:ext cx="3143250" cy="7810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1" name="Object 4">
            <a:extLst>
              <a:ext uri="{FF2B5EF4-FFF2-40B4-BE49-F238E27FC236}">
                <a16:creationId xmlns:a16="http://schemas.microsoft.com/office/drawing/2014/main" id="{B6D12BBA-FBFF-4539-A065-1628B09283DB}"/>
              </a:ext>
            </a:extLst>
          </p:cNvPr>
          <p:cNvGraphicFramePr>
            <a:graphicFrameLocks noChangeAspect="1"/>
          </p:cNvGraphicFramePr>
          <p:nvPr/>
        </p:nvGraphicFramePr>
        <p:xfrm>
          <a:off x="2081213" y="5875338"/>
          <a:ext cx="4219575" cy="911225"/>
        </p:xfrm>
        <a:graphic>
          <a:graphicData uri="http://schemas.openxmlformats.org/presentationml/2006/ole">
            <mc:AlternateContent xmlns:mc="http://schemas.openxmlformats.org/markup-compatibility/2006">
              <mc:Choice xmlns:v="urn:schemas-microsoft-com:vml" Requires="v">
                <p:oleObj spid="_x0000_s443561" name="公式" r:id="rId7" imgW="4248137" imgH="885723" progId="Equation.3">
                  <p:embed/>
                </p:oleObj>
              </mc:Choice>
              <mc:Fallback>
                <p:oleObj name="公式" r:id="rId7" imgW="4248137" imgH="885723" progId="Equation.3">
                  <p:embed/>
                  <p:pic>
                    <p:nvPicPr>
                      <p:cNvPr id="26631" name="Object 4">
                        <a:extLst>
                          <a:ext uri="{FF2B5EF4-FFF2-40B4-BE49-F238E27FC236}">
                            <a16:creationId xmlns:a16="http://schemas.microsoft.com/office/drawing/2014/main" id="{B6D12BBA-FBFF-4539-A065-1628B09283D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81213" y="5875338"/>
                        <a:ext cx="4219575" cy="911225"/>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9525">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2" name="Text Box 8">
            <a:extLst>
              <a:ext uri="{FF2B5EF4-FFF2-40B4-BE49-F238E27FC236}">
                <a16:creationId xmlns:a16="http://schemas.microsoft.com/office/drawing/2014/main" id="{13DA48C9-12C9-4F70-A909-BC888090E5B7}"/>
              </a:ext>
            </a:extLst>
          </p:cNvPr>
          <p:cNvSpPr txBox="1">
            <a:spLocks noChangeArrowheads="1"/>
          </p:cNvSpPr>
          <p:nvPr/>
        </p:nvSpPr>
        <p:spPr bwMode="auto">
          <a:xfrm>
            <a:off x="301625" y="285750"/>
            <a:ext cx="484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solidFill>
                  <a:srgbClr val="FFFF00"/>
                </a:solidFill>
              </a:rPr>
              <a:t>例</a:t>
            </a:r>
          </a:p>
        </p:txBody>
      </p:sp>
      <p:sp>
        <p:nvSpPr>
          <p:cNvPr id="26633" name="Text Box 9">
            <a:extLst>
              <a:ext uri="{FF2B5EF4-FFF2-40B4-BE49-F238E27FC236}">
                <a16:creationId xmlns:a16="http://schemas.microsoft.com/office/drawing/2014/main" id="{186519A1-DA24-447A-9ADE-8F38479E91CF}"/>
              </a:ext>
            </a:extLst>
          </p:cNvPr>
          <p:cNvSpPr txBox="1">
            <a:spLocks noChangeArrowheads="1"/>
          </p:cNvSpPr>
          <p:nvPr/>
        </p:nvSpPr>
        <p:spPr bwMode="auto">
          <a:xfrm>
            <a:off x="293688" y="928688"/>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solidFill>
                  <a:srgbClr val="FFFF00"/>
                </a:solidFill>
              </a:rPr>
              <a:t>解</a:t>
            </a:r>
          </a:p>
        </p:txBody>
      </p:sp>
      <p:sp>
        <p:nvSpPr>
          <p:cNvPr id="26634" name="Text Box 10">
            <a:extLst>
              <a:ext uri="{FF2B5EF4-FFF2-40B4-BE49-F238E27FC236}">
                <a16:creationId xmlns:a16="http://schemas.microsoft.com/office/drawing/2014/main" id="{8A7C33AA-A86F-46B1-BC5E-1563DDF5775B}"/>
              </a:ext>
            </a:extLst>
          </p:cNvPr>
          <p:cNvSpPr txBox="1">
            <a:spLocks noChangeArrowheads="1"/>
          </p:cNvSpPr>
          <p:nvPr/>
        </p:nvSpPr>
        <p:spPr bwMode="auto">
          <a:xfrm>
            <a:off x="750888" y="2349500"/>
            <a:ext cx="7678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选任一</a:t>
            </a:r>
            <a:r>
              <a:rPr lang="zh-CN" altLang="en-US">
                <a:solidFill>
                  <a:srgbClr val="66FFFF"/>
                </a:solidFill>
              </a:rPr>
              <a:t>可逆过程</a:t>
            </a:r>
            <a:r>
              <a:rPr kumimoji="0" lang="zh-CN" altLang="en-US">
                <a:solidFill>
                  <a:schemeClr val="bg1"/>
                </a:solidFill>
              </a:rPr>
              <a:t>，</a:t>
            </a:r>
            <a:r>
              <a:rPr lang="zh-CN" altLang="en-US">
                <a:solidFill>
                  <a:schemeClr val="bg1"/>
                </a:solidFill>
              </a:rPr>
              <a:t>则末、始两状态的熵增量</a:t>
            </a:r>
          </a:p>
        </p:txBody>
      </p:sp>
      <p:graphicFrame>
        <p:nvGraphicFramePr>
          <p:cNvPr id="2" name="Object 11">
            <a:extLst>
              <a:ext uri="{FF2B5EF4-FFF2-40B4-BE49-F238E27FC236}">
                <a16:creationId xmlns:a16="http://schemas.microsoft.com/office/drawing/2014/main" id="{570711F2-EE79-4724-8D33-9A519BF2ECCC}"/>
              </a:ext>
            </a:extLst>
          </p:cNvPr>
          <p:cNvGraphicFramePr>
            <a:graphicFrameLocks noChangeAspect="1"/>
          </p:cNvGraphicFramePr>
          <p:nvPr/>
        </p:nvGraphicFramePr>
        <p:xfrm>
          <a:off x="4572000" y="3214688"/>
          <a:ext cx="4000500" cy="485775"/>
        </p:xfrm>
        <a:graphic>
          <a:graphicData uri="http://schemas.openxmlformats.org/presentationml/2006/ole">
            <mc:AlternateContent xmlns:mc="http://schemas.openxmlformats.org/markup-compatibility/2006">
              <mc:Choice xmlns:v="urn:schemas-microsoft-com:vml" Requires="v">
                <p:oleObj spid="_x0000_s443562" name="公式" r:id="rId9" imgW="1847761" imgH="199923" progId="Equation.3">
                  <p:embed/>
                </p:oleObj>
              </mc:Choice>
              <mc:Fallback>
                <p:oleObj name="公式" r:id="rId9" imgW="1847761" imgH="199923" progId="Equation.3">
                  <p:embed/>
                  <p:pic>
                    <p:nvPicPr>
                      <p:cNvPr id="2" name="Object 11">
                        <a:extLst>
                          <a:ext uri="{FF2B5EF4-FFF2-40B4-BE49-F238E27FC236}">
                            <a16:creationId xmlns:a16="http://schemas.microsoft.com/office/drawing/2014/main" id="{570711F2-EE79-4724-8D33-9A519BF2ECC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3214688"/>
                        <a:ext cx="4000500" cy="4857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13">
            <a:extLst>
              <a:ext uri="{FF2B5EF4-FFF2-40B4-BE49-F238E27FC236}">
                <a16:creationId xmlns:a16="http://schemas.microsoft.com/office/drawing/2014/main" id="{CF3FC4FC-F622-4E76-B6F5-9338D800A0E5}"/>
              </a:ext>
            </a:extLst>
          </p:cNvPr>
          <p:cNvGraphicFramePr>
            <a:graphicFrameLocks noChangeAspect="1"/>
          </p:cNvGraphicFramePr>
          <p:nvPr/>
        </p:nvGraphicFramePr>
        <p:xfrm>
          <a:off x="2428875" y="3981450"/>
          <a:ext cx="3017838" cy="804863"/>
        </p:xfrm>
        <a:graphic>
          <a:graphicData uri="http://schemas.openxmlformats.org/presentationml/2006/ole">
            <mc:AlternateContent xmlns:mc="http://schemas.openxmlformats.org/markup-compatibility/2006">
              <mc:Choice xmlns:v="urn:schemas-microsoft-com:vml" Requires="v">
                <p:oleObj spid="_x0000_s443563" name="公式" r:id="rId11" imgW="1447749" imgH="361882" progId="Equation.3">
                  <p:embed/>
                </p:oleObj>
              </mc:Choice>
              <mc:Fallback>
                <p:oleObj name="公式" r:id="rId11" imgW="1447749" imgH="361882" progId="Equation.3">
                  <p:embed/>
                  <p:pic>
                    <p:nvPicPr>
                      <p:cNvPr id="3" name="Object 13">
                        <a:extLst>
                          <a:ext uri="{FF2B5EF4-FFF2-40B4-BE49-F238E27FC236}">
                            <a16:creationId xmlns:a16="http://schemas.microsoft.com/office/drawing/2014/main" id="{CF3FC4FC-F622-4E76-B6F5-9338D800A0E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28875" y="3981450"/>
                        <a:ext cx="3017838" cy="8048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7" name="灯片编号占位符 1">
            <a:extLst>
              <a:ext uri="{FF2B5EF4-FFF2-40B4-BE49-F238E27FC236}">
                <a16:creationId xmlns:a16="http://schemas.microsoft.com/office/drawing/2014/main" id="{C51B25FD-72D8-4D69-897C-9D76C3A9322A}"/>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7E6D77AD-2E39-49CC-91F7-68227720E311}" type="slidenum">
              <a:rPr lang="en-US" altLang="zh-CN" b="0">
                <a:solidFill>
                  <a:srgbClr val="FF00FF"/>
                </a:solidFill>
              </a:rPr>
              <a:pPr eaLnBrk="1" hangingPunct="1"/>
              <a:t>6</a:t>
            </a:fld>
            <a:r>
              <a:rPr lang="en-US" altLang="zh-CN" b="0">
                <a:solidFill>
                  <a:srgbClr val="FF00FF"/>
                </a:solidFill>
              </a:rPr>
              <a:t>/37</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6632"/>
                                        </p:tgtEl>
                                        <p:attrNameLst>
                                          <p:attrName>style.visibility</p:attrName>
                                        </p:attrNameLst>
                                      </p:cBhvr>
                                      <p:to>
                                        <p:strVal val="visible"/>
                                      </p:to>
                                    </p:set>
                                    <p:animEffect transition="in" filter="blinds(horizontal)">
                                      <p:cBhvr>
                                        <p:cTn id="7" dur="500"/>
                                        <p:tgtEl>
                                          <p:spTgt spid="2663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626"/>
                                        </p:tgtEl>
                                        <p:attrNameLst>
                                          <p:attrName>style.visibility</p:attrName>
                                        </p:attrNameLst>
                                      </p:cBhvr>
                                      <p:to>
                                        <p:strVal val="visible"/>
                                      </p:to>
                                    </p:set>
                                    <p:animEffect transition="in" filter="blinds(horizontal)">
                                      <p:cBhvr>
                                        <p:cTn id="10" dur="500"/>
                                        <p:tgtEl>
                                          <p:spTgt spid="2662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6633"/>
                                        </p:tgtEl>
                                        <p:attrNameLst>
                                          <p:attrName>style.visibility</p:attrName>
                                        </p:attrNameLst>
                                      </p:cBhvr>
                                      <p:to>
                                        <p:strVal val="visible"/>
                                      </p:to>
                                    </p:set>
                                    <p:animEffect transition="in" filter="wipe(left)">
                                      <p:cBhvr>
                                        <p:cTn id="15" dur="500"/>
                                        <p:tgtEl>
                                          <p:spTgt spid="2663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6627"/>
                                        </p:tgtEl>
                                        <p:attrNameLst>
                                          <p:attrName>style.visibility</p:attrName>
                                        </p:attrNameLst>
                                      </p:cBhvr>
                                      <p:to>
                                        <p:strVal val="visible"/>
                                      </p:to>
                                    </p:set>
                                    <p:animEffect transition="in" filter="wipe(left)">
                                      <p:cBhvr>
                                        <p:cTn id="20" dur="500"/>
                                        <p:tgtEl>
                                          <p:spTgt spid="2662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6628"/>
                                        </p:tgtEl>
                                        <p:attrNameLst>
                                          <p:attrName>style.visibility</p:attrName>
                                        </p:attrNameLst>
                                      </p:cBhvr>
                                      <p:to>
                                        <p:strVal val="visible"/>
                                      </p:to>
                                    </p:set>
                                    <p:animEffect transition="in" filter="wipe(left)">
                                      <p:cBhvr>
                                        <p:cTn id="25" dur="500"/>
                                        <p:tgtEl>
                                          <p:spTgt spid="2662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6634">
                                            <p:txEl>
                                              <p:pRg st="0" end="0"/>
                                            </p:txEl>
                                          </p:spTgt>
                                        </p:tgtEl>
                                        <p:attrNameLst>
                                          <p:attrName>style.visibility</p:attrName>
                                        </p:attrNameLst>
                                      </p:cBhvr>
                                      <p:to>
                                        <p:strVal val="visible"/>
                                      </p:to>
                                    </p:set>
                                    <p:animEffect transition="in" filter="wipe(left)">
                                      <p:cBhvr>
                                        <p:cTn id="30" dur="500"/>
                                        <p:tgtEl>
                                          <p:spTgt spid="26634">
                                            <p:txEl>
                                              <p:pRg st="0" end="0"/>
                                            </p:txEl>
                                          </p:spTgt>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26629"/>
                                        </p:tgtEl>
                                        <p:attrNameLst>
                                          <p:attrName>style.visibility</p:attrName>
                                        </p:attrNameLst>
                                      </p:cBhvr>
                                      <p:to>
                                        <p:strVal val="visible"/>
                                      </p:to>
                                    </p:set>
                                    <p:animEffect transition="in" filter="wipe(left)">
                                      <p:cBhvr>
                                        <p:cTn id="34" dur="500"/>
                                        <p:tgtEl>
                                          <p:spTgt spid="2662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left)">
                                      <p:cBhvr>
                                        <p:cTn id="39" dur="500"/>
                                        <p:tgtEl>
                                          <p:spTgt spid="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childTnLst>
                          </p:cTn>
                        </p:par>
                        <p:par>
                          <p:cTn id="45" fill="hold" nodeType="afterGroup">
                            <p:stCondLst>
                              <p:cond delay="500"/>
                            </p:stCondLst>
                            <p:childTnLst>
                              <p:par>
                                <p:cTn id="46" presetID="22" presetClass="entr" presetSubtype="8" fill="hold" nodeType="afterEffect">
                                  <p:stCondLst>
                                    <p:cond delay="0"/>
                                  </p:stCondLst>
                                  <p:childTnLst>
                                    <p:set>
                                      <p:cBhvr>
                                        <p:cTn id="47" dur="1" fill="hold">
                                          <p:stCondLst>
                                            <p:cond delay="0"/>
                                          </p:stCondLst>
                                        </p:cTn>
                                        <p:tgtEl>
                                          <p:spTgt spid="26630"/>
                                        </p:tgtEl>
                                        <p:attrNameLst>
                                          <p:attrName>style.visibility</p:attrName>
                                        </p:attrNameLst>
                                      </p:cBhvr>
                                      <p:to>
                                        <p:strVal val="visible"/>
                                      </p:to>
                                    </p:set>
                                    <p:animEffect transition="in" filter="wipe(left)">
                                      <p:cBhvr>
                                        <p:cTn id="48" dur="500"/>
                                        <p:tgtEl>
                                          <p:spTgt spid="2663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26631"/>
                                        </p:tgtEl>
                                        <p:attrNameLst>
                                          <p:attrName>style.visibility</p:attrName>
                                        </p:attrNameLst>
                                      </p:cBhvr>
                                      <p:to>
                                        <p:strVal val="visible"/>
                                      </p:to>
                                    </p:set>
                                    <p:animEffect transition="in" filter="wipe(left)">
                                      <p:cBhvr>
                                        <p:cTn id="53" dur="500"/>
                                        <p:tgtEl>
                                          <p:spTgt spid="26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P spid="26627" grpId="0" autoUpdateAnimBg="0"/>
      <p:bldP spid="26628" grpId="0" autoUpdateAnimBg="0"/>
      <p:bldP spid="26632" grpId="0"/>
      <p:bldP spid="26633"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Text Box 4">
            <a:extLst>
              <a:ext uri="{FF2B5EF4-FFF2-40B4-BE49-F238E27FC236}">
                <a16:creationId xmlns:a16="http://schemas.microsoft.com/office/drawing/2014/main" id="{7E23C9F1-A5C6-4E5A-9E8D-D22EFB204464}"/>
              </a:ext>
            </a:extLst>
          </p:cNvPr>
          <p:cNvSpPr txBox="1">
            <a:spLocks noChangeArrowheads="1"/>
          </p:cNvSpPr>
          <p:nvPr/>
        </p:nvSpPr>
        <p:spPr bwMode="auto">
          <a:xfrm>
            <a:off x="3273425" y="333375"/>
            <a:ext cx="2019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3600">
                <a:solidFill>
                  <a:schemeClr val="bg1"/>
                </a:solidFill>
                <a:latin typeface="隶书" panose="02010509060101010101" pitchFamily="49" charset="-122"/>
                <a:ea typeface="隶书" panose="02010509060101010101" pitchFamily="49" charset="-122"/>
              </a:rPr>
              <a:t>本章小结</a:t>
            </a:r>
          </a:p>
        </p:txBody>
      </p:sp>
      <p:sp>
        <p:nvSpPr>
          <p:cNvPr id="32771" name="Text Box 5">
            <a:extLst>
              <a:ext uri="{FF2B5EF4-FFF2-40B4-BE49-F238E27FC236}">
                <a16:creationId xmlns:a16="http://schemas.microsoft.com/office/drawing/2014/main" id="{9BB41382-78E0-4611-BF6D-F637C1081AF2}"/>
              </a:ext>
            </a:extLst>
          </p:cNvPr>
          <p:cNvSpPr txBox="1">
            <a:spLocks noChangeArrowheads="1"/>
          </p:cNvSpPr>
          <p:nvPr/>
        </p:nvSpPr>
        <p:spPr bwMode="auto">
          <a:xfrm>
            <a:off x="611188" y="1243013"/>
            <a:ext cx="294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FFFF"/>
                </a:solidFill>
              </a:rPr>
              <a:t>1. </a:t>
            </a:r>
            <a:r>
              <a:rPr kumimoji="0" lang="zh-CN" altLang="en-US">
                <a:solidFill>
                  <a:srgbClr val="00FFFF"/>
                </a:solidFill>
              </a:rPr>
              <a:t>理想气体状态方程</a:t>
            </a:r>
          </a:p>
        </p:txBody>
      </p:sp>
      <p:sp>
        <p:nvSpPr>
          <p:cNvPr id="32772" name="Text Box 12">
            <a:extLst>
              <a:ext uri="{FF2B5EF4-FFF2-40B4-BE49-F238E27FC236}">
                <a16:creationId xmlns:a16="http://schemas.microsoft.com/office/drawing/2014/main" id="{5ED82099-5F52-4252-9D32-213BC9474AA9}"/>
              </a:ext>
            </a:extLst>
          </p:cNvPr>
          <p:cNvSpPr txBox="1">
            <a:spLocks noChangeArrowheads="1"/>
          </p:cNvSpPr>
          <p:nvPr/>
        </p:nvSpPr>
        <p:spPr bwMode="auto">
          <a:xfrm>
            <a:off x="611188" y="2971800"/>
            <a:ext cx="294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FFFF"/>
                </a:solidFill>
              </a:rPr>
              <a:t>2. </a:t>
            </a:r>
            <a:r>
              <a:rPr kumimoji="0" lang="zh-CN" altLang="en-US">
                <a:solidFill>
                  <a:srgbClr val="00FFFF"/>
                </a:solidFill>
              </a:rPr>
              <a:t>理想气体压强公式</a:t>
            </a:r>
          </a:p>
        </p:txBody>
      </p:sp>
      <p:sp>
        <p:nvSpPr>
          <p:cNvPr id="32773" name="Text Box 14">
            <a:extLst>
              <a:ext uri="{FF2B5EF4-FFF2-40B4-BE49-F238E27FC236}">
                <a16:creationId xmlns:a16="http://schemas.microsoft.com/office/drawing/2014/main" id="{3871FBAF-4797-4E70-85FA-E8CE804F6238}"/>
              </a:ext>
            </a:extLst>
          </p:cNvPr>
          <p:cNvSpPr txBox="1">
            <a:spLocks noChangeArrowheads="1"/>
          </p:cNvSpPr>
          <p:nvPr/>
        </p:nvSpPr>
        <p:spPr bwMode="auto">
          <a:xfrm>
            <a:off x="611188" y="4630738"/>
            <a:ext cx="2557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FFFF"/>
                </a:solidFill>
              </a:rPr>
              <a:t>3.</a:t>
            </a:r>
            <a:r>
              <a:rPr kumimoji="0" lang="zh-CN" altLang="en-US">
                <a:solidFill>
                  <a:srgbClr val="00FFFF"/>
                </a:solidFill>
              </a:rPr>
              <a:t>温度的统计意义</a:t>
            </a:r>
          </a:p>
        </p:txBody>
      </p:sp>
      <p:sp>
        <p:nvSpPr>
          <p:cNvPr id="32774" name="Text Box 16">
            <a:extLst>
              <a:ext uri="{FF2B5EF4-FFF2-40B4-BE49-F238E27FC236}">
                <a16:creationId xmlns:a16="http://schemas.microsoft.com/office/drawing/2014/main" id="{8E49757C-FEC8-4370-92F9-2749115B5A63}"/>
              </a:ext>
            </a:extLst>
          </p:cNvPr>
          <p:cNvSpPr txBox="1">
            <a:spLocks noChangeArrowheads="1"/>
          </p:cNvSpPr>
          <p:nvPr/>
        </p:nvSpPr>
        <p:spPr bwMode="auto">
          <a:xfrm>
            <a:off x="611188" y="5708650"/>
            <a:ext cx="2327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FFFF"/>
                </a:solidFill>
              </a:rPr>
              <a:t>4. </a:t>
            </a:r>
            <a:r>
              <a:rPr kumimoji="0" lang="zh-CN" altLang="en-US">
                <a:solidFill>
                  <a:srgbClr val="00FFFF"/>
                </a:solidFill>
              </a:rPr>
              <a:t>能量均分定理</a:t>
            </a:r>
            <a:endParaRPr lang="zh-CN" altLang="en-US">
              <a:solidFill>
                <a:srgbClr val="00FFFF"/>
              </a:solidFill>
            </a:endParaRPr>
          </a:p>
        </p:txBody>
      </p:sp>
      <p:graphicFrame>
        <p:nvGraphicFramePr>
          <p:cNvPr id="32775" name="Object 2">
            <a:extLst>
              <a:ext uri="{FF2B5EF4-FFF2-40B4-BE49-F238E27FC236}">
                <a16:creationId xmlns:a16="http://schemas.microsoft.com/office/drawing/2014/main" id="{19C0ADD6-B041-4B55-AD1A-456B08E0B036}"/>
              </a:ext>
            </a:extLst>
          </p:cNvPr>
          <p:cNvGraphicFramePr>
            <a:graphicFrameLocks noChangeAspect="1"/>
          </p:cNvGraphicFramePr>
          <p:nvPr/>
        </p:nvGraphicFramePr>
        <p:xfrm>
          <a:off x="3714750" y="1500188"/>
          <a:ext cx="1828800" cy="798512"/>
        </p:xfrm>
        <a:graphic>
          <a:graphicData uri="http://schemas.openxmlformats.org/presentationml/2006/ole">
            <mc:AlternateContent xmlns:mc="http://schemas.openxmlformats.org/markup-compatibility/2006">
              <mc:Choice xmlns:v="urn:schemas-microsoft-com:vml" Requires="v">
                <p:oleObj spid="_x0000_s466946" name="公式" r:id="rId3" imgW="1800359" imgH="771525" progId="Equation.3">
                  <p:embed/>
                </p:oleObj>
              </mc:Choice>
              <mc:Fallback>
                <p:oleObj name="公式" r:id="rId3" imgW="1800359" imgH="771525" progId="Equation.3">
                  <p:embed/>
                  <p:pic>
                    <p:nvPicPr>
                      <p:cNvPr id="32775" name="Object 2">
                        <a:extLst>
                          <a:ext uri="{FF2B5EF4-FFF2-40B4-BE49-F238E27FC236}">
                            <a16:creationId xmlns:a16="http://schemas.microsoft.com/office/drawing/2014/main" id="{19C0ADD6-B041-4B55-AD1A-456B08E0B0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50" y="1500188"/>
                        <a:ext cx="1828800" cy="79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6" name="Object 3">
            <a:extLst>
              <a:ext uri="{FF2B5EF4-FFF2-40B4-BE49-F238E27FC236}">
                <a16:creationId xmlns:a16="http://schemas.microsoft.com/office/drawing/2014/main" id="{A0CBEC48-40B9-4831-AAC4-30475FF94F03}"/>
              </a:ext>
            </a:extLst>
          </p:cNvPr>
          <p:cNvGraphicFramePr>
            <a:graphicFrameLocks noChangeAspect="1"/>
          </p:cNvGraphicFramePr>
          <p:nvPr/>
        </p:nvGraphicFramePr>
        <p:xfrm>
          <a:off x="3857625" y="2428875"/>
          <a:ext cx="1209675" cy="398463"/>
        </p:xfrm>
        <a:graphic>
          <a:graphicData uri="http://schemas.openxmlformats.org/presentationml/2006/ole">
            <mc:AlternateContent xmlns:mc="http://schemas.openxmlformats.org/markup-compatibility/2006">
              <mc:Choice xmlns:v="urn:schemas-microsoft-com:vml" Requires="v">
                <p:oleObj spid="_x0000_s466947" name="公式" r:id="rId5" imgW="1009510" imgH="314427" progId="Equation.3">
                  <p:embed/>
                </p:oleObj>
              </mc:Choice>
              <mc:Fallback>
                <p:oleObj name="公式" r:id="rId5" imgW="1009510" imgH="314427" progId="Equation.3">
                  <p:embed/>
                  <p:pic>
                    <p:nvPicPr>
                      <p:cNvPr id="32776" name="Object 3">
                        <a:extLst>
                          <a:ext uri="{FF2B5EF4-FFF2-40B4-BE49-F238E27FC236}">
                            <a16:creationId xmlns:a16="http://schemas.microsoft.com/office/drawing/2014/main" id="{A0CBEC48-40B9-4831-AAC4-30475FF94F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7625" y="2428875"/>
                        <a:ext cx="1209675"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7" name="Object 7">
            <a:extLst>
              <a:ext uri="{FF2B5EF4-FFF2-40B4-BE49-F238E27FC236}">
                <a16:creationId xmlns:a16="http://schemas.microsoft.com/office/drawing/2014/main" id="{3D2CC571-A3A1-4C46-93FD-9394A34AB4C6}"/>
              </a:ext>
            </a:extLst>
          </p:cNvPr>
          <p:cNvGraphicFramePr>
            <a:graphicFrameLocks noChangeAspect="1"/>
          </p:cNvGraphicFramePr>
          <p:nvPr/>
        </p:nvGraphicFramePr>
        <p:xfrm>
          <a:off x="3641725" y="5511800"/>
          <a:ext cx="1343025" cy="784225"/>
        </p:xfrm>
        <a:graphic>
          <a:graphicData uri="http://schemas.openxmlformats.org/presentationml/2006/ole">
            <mc:AlternateContent xmlns:mc="http://schemas.openxmlformats.org/markup-compatibility/2006">
              <mc:Choice xmlns:v="urn:schemas-microsoft-com:vml" Requires="v">
                <p:oleObj spid="_x0000_s466948" name="公式" r:id="rId7" imgW="1466710" imgH="847759" progId="Equation.3">
                  <p:embed/>
                </p:oleObj>
              </mc:Choice>
              <mc:Fallback>
                <p:oleObj name="公式" r:id="rId7" imgW="1466710" imgH="847759" progId="Equation.3">
                  <p:embed/>
                  <p:pic>
                    <p:nvPicPr>
                      <p:cNvPr id="32777" name="Object 7">
                        <a:extLst>
                          <a:ext uri="{FF2B5EF4-FFF2-40B4-BE49-F238E27FC236}">
                            <a16:creationId xmlns:a16="http://schemas.microsoft.com/office/drawing/2014/main" id="{3D2CC571-A3A1-4C46-93FD-9394A34AB4C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1725" y="5511800"/>
                        <a:ext cx="1343025"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8" name="Object 5">
            <a:extLst>
              <a:ext uri="{FF2B5EF4-FFF2-40B4-BE49-F238E27FC236}">
                <a16:creationId xmlns:a16="http://schemas.microsoft.com/office/drawing/2014/main" id="{6993991D-779D-4FCD-8A56-A82241327250}"/>
              </a:ext>
            </a:extLst>
          </p:cNvPr>
          <p:cNvGraphicFramePr>
            <a:graphicFrameLocks noChangeAspect="1"/>
          </p:cNvGraphicFramePr>
          <p:nvPr/>
        </p:nvGraphicFramePr>
        <p:xfrm>
          <a:off x="3571875" y="4572000"/>
          <a:ext cx="2460625" cy="825500"/>
        </p:xfrm>
        <a:graphic>
          <a:graphicData uri="http://schemas.openxmlformats.org/presentationml/2006/ole">
            <mc:AlternateContent xmlns:mc="http://schemas.openxmlformats.org/markup-compatibility/2006">
              <mc:Choice xmlns:v="urn:schemas-microsoft-com:vml" Requires="v">
                <p:oleObj spid="_x0000_s466949" name="公式" r:id="rId9" imgW="2409857" imgH="799998" progId="Equation.3">
                  <p:embed/>
                </p:oleObj>
              </mc:Choice>
              <mc:Fallback>
                <p:oleObj name="公式" r:id="rId9" imgW="2409857" imgH="799998" progId="Equation.3">
                  <p:embed/>
                  <p:pic>
                    <p:nvPicPr>
                      <p:cNvPr id="32778" name="Object 5">
                        <a:extLst>
                          <a:ext uri="{FF2B5EF4-FFF2-40B4-BE49-F238E27FC236}">
                            <a16:creationId xmlns:a16="http://schemas.microsoft.com/office/drawing/2014/main" id="{6993991D-779D-4FCD-8A56-A8224132725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1875" y="4572000"/>
                        <a:ext cx="246062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9" name="Object 4">
            <a:extLst>
              <a:ext uri="{FF2B5EF4-FFF2-40B4-BE49-F238E27FC236}">
                <a16:creationId xmlns:a16="http://schemas.microsoft.com/office/drawing/2014/main" id="{0BC13845-B8D9-4ABF-853A-46C9408BEA42}"/>
              </a:ext>
            </a:extLst>
          </p:cNvPr>
          <p:cNvGraphicFramePr>
            <a:graphicFrameLocks noChangeAspect="1"/>
          </p:cNvGraphicFramePr>
          <p:nvPr/>
        </p:nvGraphicFramePr>
        <p:xfrm>
          <a:off x="3643313" y="3500438"/>
          <a:ext cx="1160462" cy="771525"/>
        </p:xfrm>
        <a:graphic>
          <a:graphicData uri="http://schemas.openxmlformats.org/presentationml/2006/ole">
            <mc:AlternateContent xmlns:mc="http://schemas.openxmlformats.org/markup-compatibility/2006">
              <mc:Choice xmlns:v="urn:schemas-microsoft-com:vml" Requires="v">
                <p:oleObj spid="_x0000_s466950" name="Equation" r:id="rId11" imgW="1152633" imgH="743052" progId="Equation.3">
                  <p:embed/>
                </p:oleObj>
              </mc:Choice>
              <mc:Fallback>
                <p:oleObj name="Equation" r:id="rId11" imgW="1152633" imgH="743052" progId="Equation.3">
                  <p:embed/>
                  <p:pic>
                    <p:nvPicPr>
                      <p:cNvPr id="32779" name="Object 4">
                        <a:extLst>
                          <a:ext uri="{FF2B5EF4-FFF2-40B4-BE49-F238E27FC236}">
                            <a16:creationId xmlns:a16="http://schemas.microsoft.com/office/drawing/2014/main" id="{0BC13845-B8D9-4ABF-853A-46C9408BEA4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3313" y="3500438"/>
                        <a:ext cx="1160462" cy="771525"/>
                      </a:xfrm>
                      <a:prstGeom prst="rect">
                        <a:avLst/>
                      </a:prstGeom>
                      <a:noFill/>
                      <a:ln w="9525">
                        <a:solidFill>
                          <a:srgbClr val="66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Text Box 4">
            <a:extLst>
              <a:ext uri="{FF2B5EF4-FFF2-40B4-BE49-F238E27FC236}">
                <a16:creationId xmlns:a16="http://schemas.microsoft.com/office/drawing/2014/main" id="{7DAC79DB-FAAE-4A0C-A38D-FE8CF5134828}"/>
              </a:ext>
            </a:extLst>
          </p:cNvPr>
          <p:cNvSpPr txBox="1">
            <a:spLocks noChangeArrowheads="1"/>
          </p:cNvSpPr>
          <p:nvPr/>
        </p:nvSpPr>
        <p:spPr bwMode="auto">
          <a:xfrm>
            <a:off x="539750" y="450850"/>
            <a:ext cx="2633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FFFF"/>
                </a:solidFill>
              </a:rPr>
              <a:t>5. </a:t>
            </a:r>
            <a:r>
              <a:rPr kumimoji="0" lang="zh-CN" altLang="en-US">
                <a:solidFill>
                  <a:srgbClr val="00FFFF"/>
                </a:solidFill>
              </a:rPr>
              <a:t>理想气体的内能</a:t>
            </a:r>
          </a:p>
        </p:txBody>
      </p:sp>
      <p:graphicFrame>
        <p:nvGraphicFramePr>
          <p:cNvPr id="33795" name="Object 2">
            <a:extLst>
              <a:ext uri="{FF2B5EF4-FFF2-40B4-BE49-F238E27FC236}">
                <a16:creationId xmlns:a16="http://schemas.microsoft.com/office/drawing/2014/main" id="{B6F817F3-1636-49A9-AC9C-A014B6B26915}"/>
              </a:ext>
            </a:extLst>
          </p:cNvPr>
          <p:cNvGraphicFramePr>
            <a:graphicFrameLocks noChangeAspect="1"/>
          </p:cNvGraphicFramePr>
          <p:nvPr/>
        </p:nvGraphicFramePr>
        <p:xfrm>
          <a:off x="3492500" y="836613"/>
          <a:ext cx="1841500" cy="800100"/>
        </p:xfrm>
        <a:graphic>
          <a:graphicData uri="http://schemas.openxmlformats.org/presentationml/2006/ole">
            <mc:AlternateContent xmlns:mc="http://schemas.openxmlformats.org/markup-compatibility/2006">
              <mc:Choice xmlns:v="urn:schemas-microsoft-com:vml" Requires="v">
                <p:oleObj spid="_x0000_s467970" name="公式" r:id="rId3" imgW="1809839" imgH="771525" progId="Equation.3">
                  <p:embed/>
                </p:oleObj>
              </mc:Choice>
              <mc:Fallback>
                <p:oleObj name="公式" r:id="rId3" imgW="1809839" imgH="771525" progId="Equation.3">
                  <p:embed/>
                  <p:pic>
                    <p:nvPicPr>
                      <p:cNvPr id="33795" name="Object 2">
                        <a:extLst>
                          <a:ext uri="{FF2B5EF4-FFF2-40B4-BE49-F238E27FC236}">
                            <a16:creationId xmlns:a16="http://schemas.microsoft.com/office/drawing/2014/main" id="{B6F817F3-1636-49A9-AC9C-A014B6B269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836613"/>
                        <a:ext cx="18415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6" name="Text Box 6">
            <a:extLst>
              <a:ext uri="{FF2B5EF4-FFF2-40B4-BE49-F238E27FC236}">
                <a16:creationId xmlns:a16="http://schemas.microsoft.com/office/drawing/2014/main" id="{66D320D9-E7DA-419F-8CC9-C83DFDDC0603}"/>
              </a:ext>
            </a:extLst>
          </p:cNvPr>
          <p:cNvSpPr txBox="1">
            <a:spLocks noChangeArrowheads="1"/>
          </p:cNvSpPr>
          <p:nvPr/>
        </p:nvSpPr>
        <p:spPr bwMode="auto">
          <a:xfrm>
            <a:off x="539750" y="1771650"/>
            <a:ext cx="381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solidFill>
                  <a:srgbClr val="00FFFF"/>
                </a:solidFill>
              </a:rPr>
              <a:t>6. </a:t>
            </a:r>
            <a:r>
              <a:rPr lang="zh-CN" altLang="en-US">
                <a:solidFill>
                  <a:srgbClr val="00FFFF"/>
                </a:solidFill>
              </a:rPr>
              <a:t>麦克斯韦速率分布函数</a:t>
            </a:r>
            <a:endParaRPr lang="zh-CN" altLang="en-US" b="0">
              <a:solidFill>
                <a:srgbClr val="00FFFF"/>
              </a:solidFill>
            </a:endParaRPr>
          </a:p>
        </p:txBody>
      </p:sp>
      <p:graphicFrame>
        <p:nvGraphicFramePr>
          <p:cNvPr id="33797" name="Object 3">
            <a:extLst>
              <a:ext uri="{FF2B5EF4-FFF2-40B4-BE49-F238E27FC236}">
                <a16:creationId xmlns:a16="http://schemas.microsoft.com/office/drawing/2014/main" id="{A47024FD-79CE-4840-A1CF-A8D16D17F4A5}"/>
              </a:ext>
            </a:extLst>
          </p:cNvPr>
          <p:cNvGraphicFramePr>
            <a:graphicFrameLocks noChangeAspect="1"/>
          </p:cNvGraphicFramePr>
          <p:nvPr/>
        </p:nvGraphicFramePr>
        <p:xfrm>
          <a:off x="3101975" y="2155825"/>
          <a:ext cx="3414713" cy="863600"/>
        </p:xfrm>
        <a:graphic>
          <a:graphicData uri="http://schemas.openxmlformats.org/presentationml/2006/ole">
            <mc:AlternateContent xmlns:mc="http://schemas.openxmlformats.org/markup-compatibility/2006">
              <mc:Choice xmlns:v="urn:schemas-microsoft-com:vml" Requires="v">
                <p:oleObj spid="_x0000_s467971" name="公式" r:id="rId5" imgW="3390925" imgH="838268" progId="Equation.3">
                  <p:embed/>
                </p:oleObj>
              </mc:Choice>
              <mc:Fallback>
                <p:oleObj name="公式" r:id="rId5" imgW="3390925" imgH="838268" progId="Equation.3">
                  <p:embed/>
                  <p:pic>
                    <p:nvPicPr>
                      <p:cNvPr id="33797" name="Object 3">
                        <a:extLst>
                          <a:ext uri="{FF2B5EF4-FFF2-40B4-BE49-F238E27FC236}">
                            <a16:creationId xmlns:a16="http://schemas.microsoft.com/office/drawing/2014/main" id="{A47024FD-79CE-4840-A1CF-A8D16D17F4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1975" y="2155825"/>
                        <a:ext cx="3414713"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8" name="Text Box 8">
            <a:extLst>
              <a:ext uri="{FF2B5EF4-FFF2-40B4-BE49-F238E27FC236}">
                <a16:creationId xmlns:a16="http://schemas.microsoft.com/office/drawing/2014/main" id="{D8EE1EC0-92C3-4439-826A-819C2B7D1ABF}"/>
              </a:ext>
            </a:extLst>
          </p:cNvPr>
          <p:cNvSpPr txBox="1">
            <a:spLocks noChangeArrowheads="1"/>
          </p:cNvSpPr>
          <p:nvPr/>
        </p:nvSpPr>
        <p:spPr bwMode="auto">
          <a:xfrm>
            <a:off x="971550" y="3643313"/>
            <a:ext cx="2736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0" lang="en-US" altLang="zh-CN">
                <a:solidFill>
                  <a:schemeClr val="bg1"/>
                </a:solidFill>
              </a:rPr>
              <a:t>(1) </a:t>
            </a:r>
            <a:r>
              <a:rPr kumimoji="0" lang="zh-CN" altLang="en-US">
                <a:solidFill>
                  <a:schemeClr val="bg1"/>
                </a:solidFill>
              </a:rPr>
              <a:t>最</a:t>
            </a:r>
            <a:r>
              <a:rPr lang="zh-CN" altLang="en-US">
                <a:solidFill>
                  <a:schemeClr val="bg1"/>
                </a:solidFill>
              </a:rPr>
              <a:t>概然速率</a:t>
            </a:r>
            <a:endParaRPr lang="zh-CN" altLang="en-US" b="0">
              <a:solidFill>
                <a:schemeClr val="bg1"/>
              </a:solidFill>
            </a:endParaRPr>
          </a:p>
        </p:txBody>
      </p:sp>
      <p:graphicFrame>
        <p:nvGraphicFramePr>
          <p:cNvPr id="33799" name="Object 4">
            <a:extLst>
              <a:ext uri="{FF2B5EF4-FFF2-40B4-BE49-F238E27FC236}">
                <a16:creationId xmlns:a16="http://schemas.microsoft.com/office/drawing/2014/main" id="{2842E84E-0D00-4D36-95DA-89C93C33CD89}"/>
              </a:ext>
            </a:extLst>
          </p:cNvPr>
          <p:cNvGraphicFramePr>
            <a:graphicFrameLocks noChangeAspect="1"/>
          </p:cNvGraphicFramePr>
          <p:nvPr/>
        </p:nvGraphicFramePr>
        <p:xfrm>
          <a:off x="4932363" y="3432175"/>
          <a:ext cx="1096962" cy="812800"/>
        </p:xfrm>
        <a:graphic>
          <a:graphicData uri="http://schemas.openxmlformats.org/presentationml/2006/ole">
            <mc:AlternateContent xmlns:mc="http://schemas.openxmlformats.org/markup-compatibility/2006">
              <mc:Choice xmlns:v="urn:schemas-microsoft-com:vml" Requires="v">
                <p:oleObj spid="_x0000_s467972" name="公式" r:id="rId7" imgW="1343159" imgH="990736" progId="Equation.3">
                  <p:embed/>
                </p:oleObj>
              </mc:Choice>
              <mc:Fallback>
                <p:oleObj name="公式" r:id="rId7" imgW="1343159" imgH="990736" progId="Equation.3">
                  <p:embed/>
                  <p:pic>
                    <p:nvPicPr>
                      <p:cNvPr id="33799" name="Object 4">
                        <a:extLst>
                          <a:ext uri="{FF2B5EF4-FFF2-40B4-BE49-F238E27FC236}">
                            <a16:creationId xmlns:a16="http://schemas.microsoft.com/office/drawing/2014/main" id="{2842E84E-0D00-4D36-95DA-89C93C33CD8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363" y="3432175"/>
                        <a:ext cx="1096962"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0" name="Text Box 14">
            <a:extLst>
              <a:ext uri="{FF2B5EF4-FFF2-40B4-BE49-F238E27FC236}">
                <a16:creationId xmlns:a16="http://schemas.microsoft.com/office/drawing/2014/main" id="{A347C8D3-48FE-4709-BB3C-FD628D7334D4}"/>
              </a:ext>
            </a:extLst>
          </p:cNvPr>
          <p:cNvSpPr txBox="1">
            <a:spLocks noChangeArrowheads="1"/>
          </p:cNvSpPr>
          <p:nvPr/>
        </p:nvSpPr>
        <p:spPr bwMode="auto">
          <a:xfrm>
            <a:off x="539750" y="2947988"/>
            <a:ext cx="3311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solidFill>
                  <a:srgbClr val="00FFFF"/>
                </a:solidFill>
              </a:rPr>
              <a:t>7. </a:t>
            </a:r>
            <a:r>
              <a:rPr lang="zh-CN" altLang="en-US">
                <a:solidFill>
                  <a:srgbClr val="00FFFF"/>
                </a:solidFill>
              </a:rPr>
              <a:t>三种特征速率</a:t>
            </a:r>
            <a:endParaRPr lang="zh-CN" altLang="en-US" b="0">
              <a:solidFill>
                <a:srgbClr val="00FFFF"/>
              </a:solidFill>
            </a:endParaRPr>
          </a:p>
        </p:txBody>
      </p:sp>
      <p:sp>
        <p:nvSpPr>
          <p:cNvPr id="33801" name="Rectangle 15">
            <a:extLst>
              <a:ext uri="{FF2B5EF4-FFF2-40B4-BE49-F238E27FC236}">
                <a16:creationId xmlns:a16="http://schemas.microsoft.com/office/drawing/2014/main" id="{2DF18B38-0D34-4EBF-8ED8-DB5B3AFBB311}"/>
              </a:ext>
            </a:extLst>
          </p:cNvPr>
          <p:cNvSpPr>
            <a:spLocks noChangeArrowheads="1"/>
          </p:cNvSpPr>
          <p:nvPr/>
        </p:nvSpPr>
        <p:spPr bwMode="auto">
          <a:xfrm>
            <a:off x="971550" y="4579938"/>
            <a:ext cx="1971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0" lang="en-US" altLang="zh-CN">
                <a:solidFill>
                  <a:schemeClr val="bg1"/>
                </a:solidFill>
              </a:rPr>
              <a:t>(2) </a:t>
            </a:r>
            <a:r>
              <a:rPr lang="zh-CN" altLang="en-US">
                <a:solidFill>
                  <a:schemeClr val="bg1"/>
                </a:solidFill>
              </a:rPr>
              <a:t>平均速率</a:t>
            </a:r>
          </a:p>
        </p:txBody>
      </p:sp>
      <p:sp>
        <p:nvSpPr>
          <p:cNvPr id="33802" name="Rectangle 16">
            <a:extLst>
              <a:ext uri="{FF2B5EF4-FFF2-40B4-BE49-F238E27FC236}">
                <a16:creationId xmlns:a16="http://schemas.microsoft.com/office/drawing/2014/main" id="{2C126D26-1E9B-4F6B-ADBF-38218572848D}"/>
              </a:ext>
            </a:extLst>
          </p:cNvPr>
          <p:cNvSpPr>
            <a:spLocks noChangeArrowheads="1"/>
          </p:cNvSpPr>
          <p:nvPr/>
        </p:nvSpPr>
        <p:spPr bwMode="auto">
          <a:xfrm>
            <a:off x="971550" y="5548313"/>
            <a:ext cx="2376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0" lang="en-US" altLang="zh-CN">
                <a:solidFill>
                  <a:schemeClr val="bg1"/>
                </a:solidFill>
              </a:rPr>
              <a:t>(3) </a:t>
            </a:r>
            <a:r>
              <a:rPr lang="zh-CN" altLang="en-US">
                <a:solidFill>
                  <a:schemeClr val="bg1"/>
                </a:solidFill>
              </a:rPr>
              <a:t>方均根速率</a:t>
            </a:r>
          </a:p>
        </p:txBody>
      </p:sp>
      <p:graphicFrame>
        <p:nvGraphicFramePr>
          <p:cNvPr id="33803" name="Object 5">
            <a:extLst>
              <a:ext uri="{FF2B5EF4-FFF2-40B4-BE49-F238E27FC236}">
                <a16:creationId xmlns:a16="http://schemas.microsoft.com/office/drawing/2014/main" id="{C935FE61-8D90-4936-8179-FDA0EECE9F61}"/>
              </a:ext>
            </a:extLst>
          </p:cNvPr>
          <p:cNvGraphicFramePr>
            <a:graphicFrameLocks noChangeAspect="1"/>
          </p:cNvGraphicFramePr>
          <p:nvPr/>
        </p:nvGraphicFramePr>
        <p:xfrm>
          <a:off x="3675063" y="4460875"/>
          <a:ext cx="1257300" cy="762000"/>
        </p:xfrm>
        <a:graphic>
          <a:graphicData uri="http://schemas.openxmlformats.org/presentationml/2006/ole">
            <mc:AlternateContent xmlns:mc="http://schemas.openxmlformats.org/markup-compatibility/2006">
              <mc:Choice xmlns:v="urn:schemas-microsoft-com:vml" Requires="v">
                <p:oleObj spid="_x0000_s467973" name="公式" r:id="rId9" imgW="1228782" imgH="733561" progId="Equation.3">
                  <p:embed/>
                </p:oleObj>
              </mc:Choice>
              <mc:Fallback>
                <p:oleObj name="公式" r:id="rId9" imgW="1228782" imgH="733561" progId="Equation.3">
                  <p:embed/>
                  <p:pic>
                    <p:nvPicPr>
                      <p:cNvPr id="33803" name="Object 5">
                        <a:extLst>
                          <a:ext uri="{FF2B5EF4-FFF2-40B4-BE49-F238E27FC236}">
                            <a16:creationId xmlns:a16="http://schemas.microsoft.com/office/drawing/2014/main" id="{C935FE61-8D90-4936-8179-FDA0EECE9F6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75063" y="4460875"/>
                        <a:ext cx="12573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4" name="Object 6">
            <a:extLst>
              <a:ext uri="{FF2B5EF4-FFF2-40B4-BE49-F238E27FC236}">
                <a16:creationId xmlns:a16="http://schemas.microsoft.com/office/drawing/2014/main" id="{D59ADC9E-3A03-44E7-A825-27B0854D2780}"/>
              </a:ext>
            </a:extLst>
          </p:cNvPr>
          <p:cNvGraphicFramePr>
            <a:graphicFrameLocks noChangeAspect="1"/>
          </p:cNvGraphicFramePr>
          <p:nvPr/>
        </p:nvGraphicFramePr>
        <p:xfrm>
          <a:off x="3368675" y="5487988"/>
          <a:ext cx="1587500" cy="762000"/>
        </p:xfrm>
        <a:graphic>
          <a:graphicData uri="http://schemas.openxmlformats.org/presentationml/2006/ole">
            <mc:AlternateContent xmlns:mc="http://schemas.openxmlformats.org/markup-compatibility/2006">
              <mc:Choice xmlns:v="urn:schemas-microsoft-com:vml" Requires="v">
                <p:oleObj spid="_x0000_s467974" name="公式" r:id="rId11" imgW="1562125" imgH="733561" progId="Equation.3">
                  <p:embed/>
                </p:oleObj>
              </mc:Choice>
              <mc:Fallback>
                <p:oleObj name="公式" r:id="rId11" imgW="1562125" imgH="733561" progId="Equation.3">
                  <p:embed/>
                  <p:pic>
                    <p:nvPicPr>
                      <p:cNvPr id="33804" name="Object 6">
                        <a:extLst>
                          <a:ext uri="{FF2B5EF4-FFF2-40B4-BE49-F238E27FC236}">
                            <a16:creationId xmlns:a16="http://schemas.microsoft.com/office/drawing/2014/main" id="{D59ADC9E-3A03-44E7-A825-27B0854D278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68675" y="5487988"/>
                        <a:ext cx="15875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5" name="Object 7">
            <a:extLst>
              <a:ext uri="{FF2B5EF4-FFF2-40B4-BE49-F238E27FC236}">
                <a16:creationId xmlns:a16="http://schemas.microsoft.com/office/drawing/2014/main" id="{2CAA6B71-20E1-400A-9765-9757715C32D1}"/>
              </a:ext>
            </a:extLst>
          </p:cNvPr>
          <p:cNvGraphicFramePr>
            <a:graphicFrameLocks noChangeAspect="1"/>
          </p:cNvGraphicFramePr>
          <p:nvPr/>
        </p:nvGraphicFramePr>
        <p:xfrm>
          <a:off x="3563938" y="3379788"/>
          <a:ext cx="1343025" cy="742950"/>
        </p:xfrm>
        <a:graphic>
          <a:graphicData uri="http://schemas.openxmlformats.org/presentationml/2006/ole">
            <mc:AlternateContent xmlns:mc="http://schemas.openxmlformats.org/markup-compatibility/2006">
              <mc:Choice xmlns:v="urn:schemas-microsoft-com:vml" Requires="v">
                <p:oleObj spid="_x0000_s467975" name="公式" r:id="rId13" imgW="1647755" imgH="895214" progId="Equation.3">
                  <p:embed/>
                </p:oleObj>
              </mc:Choice>
              <mc:Fallback>
                <p:oleObj name="公式" r:id="rId13" imgW="1647755" imgH="895214" progId="Equation.3">
                  <p:embed/>
                  <p:pic>
                    <p:nvPicPr>
                      <p:cNvPr id="33805" name="Object 7">
                        <a:extLst>
                          <a:ext uri="{FF2B5EF4-FFF2-40B4-BE49-F238E27FC236}">
                            <a16:creationId xmlns:a16="http://schemas.microsoft.com/office/drawing/2014/main" id="{2CAA6B71-20E1-400A-9765-9757715C32D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63938" y="3379788"/>
                        <a:ext cx="134302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6" name="Object 8">
            <a:extLst>
              <a:ext uri="{FF2B5EF4-FFF2-40B4-BE49-F238E27FC236}">
                <a16:creationId xmlns:a16="http://schemas.microsoft.com/office/drawing/2014/main" id="{85B6E243-D81F-4632-803B-2D0B6F6B6A21}"/>
              </a:ext>
            </a:extLst>
          </p:cNvPr>
          <p:cNvGraphicFramePr>
            <a:graphicFrameLocks noChangeAspect="1"/>
          </p:cNvGraphicFramePr>
          <p:nvPr/>
        </p:nvGraphicFramePr>
        <p:xfrm>
          <a:off x="4932363" y="4510088"/>
          <a:ext cx="1252537" cy="814387"/>
        </p:xfrm>
        <a:graphic>
          <a:graphicData uri="http://schemas.openxmlformats.org/presentationml/2006/ole">
            <mc:AlternateContent xmlns:mc="http://schemas.openxmlformats.org/markup-compatibility/2006">
              <mc:Choice xmlns:v="urn:schemas-microsoft-com:vml" Requires="v">
                <p:oleObj spid="_x0000_s467976" name="公式" r:id="rId15" imgW="1533378" imgH="990736" progId="Equation.3">
                  <p:embed/>
                </p:oleObj>
              </mc:Choice>
              <mc:Fallback>
                <p:oleObj name="公式" r:id="rId15" imgW="1533378" imgH="990736" progId="Equation.3">
                  <p:embed/>
                  <p:pic>
                    <p:nvPicPr>
                      <p:cNvPr id="33806" name="Object 8">
                        <a:extLst>
                          <a:ext uri="{FF2B5EF4-FFF2-40B4-BE49-F238E27FC236}">
                            <a16:creationId xmlns:a16="http://schemas.microsoft.com/office/drawing/2014/main" id="{85B6E243-D81F-4632-803B-2D0B6F6B6A2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32363" y="4510088"/>
                        <a:ext cx="1252537" cy="81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7" name="Object 9">
            <a:extLst>
              <a:ext uri="{FF2B5EF4-FFF2-40B4-BE49-F238E27FC236}">
                <a16:creationId xmlns:a16="http://schemas.microsoft.com/office/drawing/2014/main" id="{028996D4-4E62-4F66-8340-28E288EEDA0C}"/>
              </a:ext>
            </a:extLst>
          </p:cNvPr>
          <p:cNvGraphicFramePr>
            <a:graphicFrameLocks noChangeAspect="1"/>
          </p:cNvGraphicFramePr>
          <p:nvPr/>
        </p:nvGraphicFramePr>
        <p:xfrm>
          <a:off x="5003800" y="5519738"/>
          <a:ext cx="1096963" cy="812800"/>
        </p:xfrm>
        <a:graphic>
          <a:graphicData uri="http://schemas.openxmlformats.org/presentationml/2006/ole">
            <mc:AlternateContent xmlns:mc="http://schemas.openxmlformats.org/markup-compatibility/2006">
              <mc:Choice xmlns:v="urn:schemas-microsoft-com:vml" Requires="v">
                <p:oleObj spid="_x0000_s467977" name="公式" r:id="rId17" imgW="1343159" imgH="990736" progId="Equation.3">
                  <p:embed/>
                </p:oleObj>
              </mc:Choice>
              <mc:Fallback>
                <p:oleObj name="公式" r:id="rId17" imgW="1343159" imgH="990736" progId="Equation.3">
                  <p:embed/>
                  <p:pic>
                    <p:nvPicPr>
                      <p:cNvPr id="33807" name="Object 9">
                        <a:extLst>
                          <a:ext uri="{FF2B5EF4-FFF2-40B4-BE49-F238E27FC236}">
                            <a16:creationId xmlns:a16="http://schemas.microsoft.com/office/drawing/2014/main" id="{028996D4-4E62-4F66-8340-28E288EEDA0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03800" y="5519738"/>
                        <a:ext cx="1096963"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4818" name="Object 2">
            <a:extLst>
              <a:ext uri="{FF2B5EF4-FFF2-40B4-BE49-F238E27FC236}">
                <a16:creationId xmlns:a16="http://schemas.microsoft.com/office/drawing/2014/main" id="{F4433A05-0A1D-4D35-B78C-10735D6DA9AC}"/>
              </a:ext>
            </a:extLst>
          </p:cNvPr>
          <p:cNvGraphicFramePr>
            <a:graphicFrameLocks/>
          </p:cNvGraphicFramePr>
          <p:nvPr/>
        </p:nvGraphicFramePr>
        <p:xfrm>
          <a:off x="3560763" y="2562225"/>
          <a:ext cx="1663700" cy="571500"/>
        </p:xfrm>
        <a:graphic>
          <a:graphicData uri="http://schemas.openxmlformats.org/presentationml/2006/ole">
            <mc:AlternateContent xmlns:mc="http://schemas.openxmlformats.org/markup-compatibility/2006">
              <mc:Choice xmlns:v="urn:schemas-microsoft-com:vml" Requires="v">
                <p:oleObj spid="_x0000_s468994" name="Equation" r:id="rId3" imgW="1638275" imgH="542823" progId="Equation.DSMT4">
                  <p:embed/>
                </p:oleObj>
              </mc:Choice>
              <mc:Fallback>
                <p:oleObj name="Equation" r:id="rId3" imgW="1638275" imgH="542823" progId="Equation.DSMT4">
                  <p:embed/>
                  <p:pic>
                    <p:nvPicPr>
                      <p:cNvPr id="34818" name="Object 2">
                        <a:extLst>
                          <a:ext uri="{FF2B5EF4-FFF2-40B4-BE49-F238E27FC236}">
                            <a16:creationId xmlns:a16="http://schemas.microsoft.com/office/drawing/2014/main" id="{F4433A05-0A1D-4D35-B78C-10735D6DA9A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0763" y="2562225"/>
                        <a:ext cx="16637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19" name="Rectangle 22">
            <a:extLst>
              <a:ext uri="{FF2B5EF4-FFF2-40B4-BE49-F238E27FC236}">
                <a16:creationId xmlns:a16="http://schemas.microsoft.com/office/drawing/2014/main" id="{F3B6351C-88F7-40DE-99CA-445976C4B160}"/>
              </a:ext>
            </a:extLst>
          </p:cNvPr>
          <p:cNvSpPr>
            <a:spLocks noChangeArrowheads="1"/>
          </p:cNvSpPr>
          <p:nvPr/>
        </p:nvSpPr>
        <p:spPr bwMode="auto">
          <a:xfrm>
            <a:off x="539750" y="379413"/>
            <a:ext cx="381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solidFill>
                  <a:srgbClr val="00FFFF"/>
                </a:solidFill>
              </a:rPr>
              <a:t>6. </a:t>
            </a:r>
            <a:r>
              <a:rPr lang="zh-CN" altLang="en-US">
                <a:solidFill>
                  <a:srgbClr val="00FFFF"/>
                </a:solidFill>
              </a:rPr>
              <a:t>玻耳兹曼能量分布律</a:t>
            </a:r>
          </a:p>
        </p:txBody>
      </p:sp>
      <p:graphicFrame>
        <p:nvGraphicFramePr>
          <p:cNvPr id="34820" name="Object 3">
            <a:extLst>
              <a:ext uri="{FF2B5EF4-FFF2-40B4-BE49-F238E27FC236}">
                <a16:creationId xmlns:a16="http://schemas.microsoft.com/office/drawing/2014/main" id="{8C4F1067-8B32-4386-941E-FEFC469FBE84}"/>
              </a:ext>
            </a:extLst>
          </p:cNvPr>
          <p:cNvGraphicFramePr>
            <a:graphicFrameLocks noGrp="1"/>
          </p:cNvGraphicFramePr>
          <p:nvPr>
            <p:ph sz="quarter" idx="4294967295"/>
          </p:nvPr>
        </p:nvGraphicFramePr>
        <p:xfrm>
          <a:off x="3651250" y="1268413"/>
          <a:ext cx="1620838" cy="622300"/>
        </p:xfrm>
        <a:graphic>
          <a:graphicData uri="http://schemas.openxmlformats.org/presentationml/2006/ole">
            <mc:AlternateContent xmlns:mc="http://schemas.openxmlformats.org/markup-compatibility/2006">
              <mc:Choice xmlns:v="urn:schemas-microsoft-com:vml" Requires="v">
                <p:oleObj spid="_x0000_s468995" name="Equation" r:id="rId5" imgW="1562125" imgH="581093" progId="Equation.DSMT4">
                  <p:embed/>
                </p:oleObj>
              </mc:Choice>
              <mc:Fallback>
                <p:oleObj name="Equation" r:id="rId5" imgW="1562125" imgH="581093" progId="Equation.DSMT4">
                  <p:embed/>
                  <p:pic>
                    <p:nvPicPr>
                      <p:cNvPr id="34820" name="Object 3">
                        <a:extLst>
                          <a:ext uri="{FF2B5EF4-FFF2-40B4-BE49-F238E27FC236}">
                            <a16:creationId xmlns:a16="http://schemas.microsoft.com/office/drawing/2014/main" id="{8C4F1067-8B32-4386-941E-FEFC469FBE84}"/>
                          </a:ext>
                        </a:extLst>
                      </p:cNvPr>
                      <p:cNvPicPr>
                        <a:picLocks noGrp="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1250" y="1268413"/>
                        <a:ext cx="1620838"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1" name="Object 4">
            <a:extLst>
              <a:ext uri="{FF2B5EF4-FFF2-40B4-BE49-F238E27FC236}">
                <a16:creationId xmlns:a16="http://schemas.microsoft.com/office/drawing/2014/main" id="{D9DD4CCB-1BCF-4709-8045-6373DFB11A68}"/>
              </a:ext>
            </a:extLst>
          </p:cNvPr>
          <p:cNvGraphicFramePr>
            <a:graphicFrameLocks/>
          </p:cNvGraphicFramePr>
          <p:nvPr/>
        </p:nvGraphicFramePr>
        <p:xfrm>
          <a:off x="3495675" y="3719513"/>
          <a:ext cx="1727200" cy="533400"/>
        </p:xfrm>
        <a:graphic>
          <a:graphicData uri="http://schemas.openxmlformats.org/presentationml/2006/ole">
            <mc:AlternateContent xmlns:mc="http://schemas.openxmlformats.org/markup-compatibility/2006">
              <mc:Choice xmlns:v="urn:schemas-microsoft-com:vml" Requires="v">
                <p:oleObj spid="_x0000_s468996" name="Equation" r:id="rId7" imgW="1695463" imgH="504859" progId="Equation.DSMT4">
                  <p:embed/>
                </p:oleObj>
              </mc:Choice>
              <mc:Fallback>
                <p:oleObj name="Equation" r:id="rId7" imgW="1695463" imgH="504859" progId="Equation.DSMT4">
                  <p:embed/>
                  <p:pic>
                    <p:nvPicPr>
                      <p:cNvPr id="34821" name="Object 4">
                        <a:extLst>
                          <a:ext uri="{FF2B5EF4-FFF2-40B4-BE49-F238E27FC236}">
                            <a16:creationId xmlns:a16="http://schemas.microsoft.com/office/drawing/2014/main" id="{D9DD4CCB-1BCF-4709-8045-6373DFB11A68}"/>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5675" y="3719513"/>
                        <a:ext cx="172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2" name="Rectangle 50">
            <a:extLst>
              <a:ext uri="{FF2B5EF4-FFF2-40B4-BE49-F238E27FC236}">
                <a16:creationId xmlns:a16="http://schemas.microsoft.com/office/drawing/2014/main" id="{D3A5C897-1B39-4D1F-A8C2-46395A9198E1}"/>
              </a:ext>
            </a:extLst>
          </p:cNvPr>
          <p:cNvSpPr>
            <a:spLocks noChangeArrowheads="1"/>
          </p:cNvSpPr>
          <p:nvPr/>
        </p:nvSpPr>
        <p:spPr bwMode="auto">
          <a:xfrm>
            <a:off x="1044575" y="836613"/>
            <a:ext cx="3960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0" lang="en-US" altLang="zh-CN">
                <a:solidFill>
                  <a:schemeClr val="bg1"/>
                </a:solidFill>
              </a:rPr>
              <a:t>(1) </a:t>
            </a:r>
            <a:r>
              <a:rPr lang="zh-CN" altLang="en-US">
                <a:solidFill>
                  <a:schemeClr val="bg1"/>
                </a:solidFill>
              </a:rPr>
              <a:t>分子数密度按势能分布</a:t>
            </a:r>
          </a:p>
        </p:txBody>
      </p:sp>
      <p:sp>
        <p:nvSpPr>
          <p:cNvPr id="34823" name="Rectangle 52">
            <a:extLst>
              <a:ext uri="{FF2B5EF4-FFF2-40B4-BE49-F238E27FC236}">
                <a16:creationId xmlns:a16="http://schemas.microsoft.com/office/drawing/2014/main" id="{1B11EB40-74EE-451C-A89A-FDC53D9D5B92}"/>
              </a:ext>
            </a:extLst>
          </p:cNvPr>
          <p:cNvSpPr>
            <a:spLocks noChangeArrowheads="1"/>
          </p:cNvSpPr>
          <p:nvPr/>
        </p:nvSpPr>
        <p:spPr bwMode="auto">
          <a:xfrm>
            <a:off x="1044575" y="1989138"/>
            <a:ext cx="4535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0" lang="en-US" altLang="zh-CN">
                <a:solidFill>
                  <a:schemeClr val="bg1"/>
                </a:solidFill>
              </a:rPr>
              <a:t>(2) </a:t>
            </a:r>
            <a:r>
              <a:rPr lang="zh-CN" altLang="en-US">
                <a:solidFill>
                  <a:schemeClr val="bg1"/>
                </a:solidFill>
              </a:rPr>
              <a:t>分子数密度按高度分布</a:t>
            </a:r>
          </a:p>
        </p:txBody>
      </p:sp>
      <p:sp>
        <p:nvSpPr>
          <p:cNvPr id="34824" name="Rectangle 53">
            <a:extLst>
              <a:ext uri="{FF2B5EF4-FFF2-40B4-BE49-F238E27FC236}">
                <a16:creationId xmlns:a16="http://schemas.microsoft.com/office/drawing/2014/main" id="{EFBCDD87-5815-41ED-ABA9-42C15A9EF714}"/>
              </a:ext>
            </a:extLst>
          </p:cNvPr>
          <p:cNvSpPr>
            <a:spLocks noChangeArrowheads="1"/>
          </p:cNvSpPr>
          <p:nvPr/>
        </p:nvSpPr>
        <p:spPr bwMode="auto">
          <a:xfrm>
            <a:off x="1044575" y="3259138"/>
            <a:ext cx="4535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r>
              <a:rPr kumimoji="0" lang="en-US" altLang="zh-CN">
                <a:solidFill>
                  <a:schemeClr val="bg1"/>
                </a:solidFill>
              </a:rPr>
              <a:t>(3) </a:t>
            </a:r>
            <a:r>
              <a:rPr lang="zh-CN" altLang="en-US">
                <a:solidFill>
                  <a:schemeClr val="bg1"/>
                </a:solidFill>
              </a:rPr>
              <a:t>等温气压公式</a:t>
            </a:r>
          </a:p>
        </p:txBody>
      </p:sp>
      <p:sp>
        <p:nvSpPr>
          <p:cNvPr id="34825" name="Rectangle 57">
            <a:extLst>
              <a:ext uri="{FF2B5EF4-FFF2-40B4-BE49-F238E27FC236}">
                <a16:creationId xmlns:a16="http://schemas.microsoft.com/office/drawing/2014/main" id="{F68F21BE-95E0-49F2-8522-F80B380AA516}"/>
              </a:ext>
            </a:extLst>
          </p:cNvPr>
          <p:cNvSpPr>
            <a:spLocks noChangeArrowheads="1"/>
          </p:cNvSpPr>
          <p:nvPr/>
        </p:nvSpPr>
        <p:spPr bwMode="auto">
          <a:xfrm>
            <a:off x="539750" y="4437063"/>
            <a:ext cx="6048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solidFill>
                  <a:srgbClr val="00FFFF"/>
                </a:solidFill>
              </a:rPr>
              <a:t>7. </a:t>
            </a:r>
            <a:r>
              <a:rPr lang="zh-CN" altLang="en-US">
                <a:solidFill>
                  <a:srgbClr val="00FFFF"/>
                </a:solidFill>
              </a:rPr>
              <a:t>气体分子平均碰撞频率及平均自由程</a:t>
            </a:r>
          </a:p>
        </p:txBody>
      </p:sp>
      <p:graphicFrame>
        <p:nvGraphicFramePr>
          <p:cNvPr id="34826" name="Object 5">
            <a:extLst>
              <a:ext uri="{FF2B5EF4-FFF2-40B4-BE49-F238E27FC236}">
                <a16:creationId xmlns:a16="http://schemas.microsoft.com/office/drawing/2014/main" id="{1E54B2D6-FA4E-4DCF-8ED2-62E2275177AA}"/>
              </a:ext>
            </a:extLst>
          </p:cNvPr>
          <p:cNvGraphicFramePr>
            <a:graphicFrameLocks noChangeAspect="1"/>
          </p:cNvGraphicFramePr>
          <p:nvPr/>
        </p:nvGraphicFramePr>
        <p:xfrm>
          <a:off x="2974975" y="5054600"/>
          <a:ext cx="1701800" cy="342900"/>
        </p:xfrm>
        <a:graphic>
          <a:graphicData uri="http://schemas.openxmlformats.org/presentationml/2006/ole">
            <mc:AlternateContent xmlns:mc="http://schemas.openxmlformats.org/markup-compatibility/2006">
              <mc:Choice xmlns:v="urn:schemas-microsoft-com:vml" Requires="v">
                <p:oleObj spid="_x0000_s468997" name="公式" r:id="rId9" imgW="1676502" imgH="314427" progId="Equation.3">
                  <p:embed/>
                </p:oleObj>
              </mc:Choice>
              <mc:Fallback>
                <p:oleObj name="公式" r:id="rId9" imgW="1676502" imgH="314427" progId="Equation.3">
                  <p:embed/>
                  <p:pic>
                    <p:nvPicPr>
                      <p:cNvPr id="34826" name="Object 5">
                        <a:extLst>
                          <a:ext uri="{FF2B5EF4-FFF2-40B4-BE49-F238E27FC236}">
                            <a16:creationId xmlns:a16="http://schemas.microsoft.com/office/drawing/2014/main" id="{1E54B2D6-FA4E-4DCF-8ED2-62E2275177A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4975" y="5054600"/>
                        <a:ext cx="17018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7" name="Object 6">
            <a:extLst>
              <a:ext uri="{FF2B5EF4-FFF2-40B4-BE49-F238E27FC236}">
                <a16:creationId xmlns:a16="http://schemas.microsoft.com/office/drawing/2014/main" id="{FABC5B77-C479-4C3C-86A8-3CACD570C4DE}"/>
              </a:ext>
            </a:extLst>
          </p:cNvPr>
          <p:cNvGraphicFramePr>
            <a:graphicFrameLocks noChangeAspect="1"/>
          </p:cNvGraphicFramePr>
          <p:nvPr/>
        </p:nvGraphicFramePr>
        <p:xfrm>
          <a:off x="4559300" y="5689600"/>
          <a:ext cx="1308100" cy="787400"/>
        </p:xfrm>
        <a:graphic>
          <a:graphicData uri="http://schemas.openxmlformats.org/presentationml/2006/ole">
            <mc:AlternateContent xmlns:mc="http://schemas.openxmlformats.org/markup-compatibility/2006">
              <mc:Choice xmlns:v="urn:schemas-microsoft-com:vml" Requires="v">
                <p:oleObj spid="_x0000_s468998" name="公式" r:id="rId11" imgW="1276490" imgH="762034" progId="Equation.3">
                  <p:embed/>
                </p:oleObj>
              </mc:Choice>
              <mc:Fallback>
                <p:oleObj name="公式" r:id="rId11" imgW="1276490" imgH="762034" progId="Equation.3">
                  <p:embed/>
                  <p:pic>
                    <p:nvPicPr>
                      <p:cNvPr id="34827" name="Object 6">
                        <a:extLst>
                          <a:ext uri="{FF2B5EF4-FFF2-40B4-BE49-F238E27FC236}">
                            <a16:creationId xmlns:a16="http://schemas.microsoft.com/office/drawing/2014/main" id="{FABC5B77-C479-4C3C-86A8-3CACD570C4D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59300" y="5689600"/>
                        <a:ext cx="13081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8" name="Object 7">
            <a:extLst>
              <a:ext uri="{FF2B5EF4-FFF2-40B4-BE49-F238E27FC236}">
                <a16:creationId xmlns:a16="http://schemas.microsoft.com/office/drawing/2014/main" id="{45593913-F60E-4FF5-84B7-DD42E7B96D62}"/>
              </a:ext>
            </a:extLst>
          </p:cNvPr>
          <p:cNvGraphicFramePr>
            <a:graphicFrameLocks noChangeAspect="1"/>
          </p:cNvGraphicFramePr>
          <p:nvPr/>
        </p:nvGraphicFramePr>
        <p:xfrm>
          <a:off x="2974975" y="5680075"/>
          <a:ext cx="1562100" cy="736600"/>
        </p:xfrm>
        <a:graphic>
          <a:graphicData uri="http://schemas.openxmlformats.org/presentationml/2006/ole">
            <mc:AlternateContent xmlns:mc="http://schemas.openxmlformats.org/markup-compatibility/2006">
              <mc:Choice xmlns:v="urn:schemas-microsoft-com:vml" Requires="v">
                <p:oleObj spid="_x0000_s468999" name="公式" r:id="rId13" imgW="1533378" imgH="704782" progId="Equation.3">
                  <p:embed/>
                </p:oleObj>
              </mc:Choice>
              <mc:Fallback>
                <p:oleObj name="公式" r:id="rId13" imgW="1533378" imgH="704782" progId="Equation.3">
                  <p:embed/>
                  <p:pic>
                    <p:nvPicPr>
                      <p:cNvPr id="34828" name="Object 7">
                        <a:extLst>
                          <a:ext uri="{FF2B5EF4-FFF2-40B4-BE49-F238E27FC236}">
                            <a16:creationId xmlns:a16="http://schemas.microsoft.com/office/drawing/2014/main" id="{45593913-F60E-4FF5-84B7-DD42E7B96D6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74975" y="5680075"/>
                        <a:ext cx="1562100"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wipe dir="d"/>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25452</TotalTime>
  <Words>1840</Words>
  <Application>Microsoft Office PowerPoint</Application>
  <PresentationFormat>全屏显示(4:3)</PresentationFormat>
  <Paragraphs>268</Paragraphs>
  <Slides>28</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6</vt:i4>
      </vt:variant>
      <vt:variant>
        <vt:lpstr>幻灯片标题</vt:lpstr>
      </vt:variant>
      <vt:variant>
        <vt:i4>28</vt:i4>
      </vt:variant>
    </vt:vector>
  </HeadingPairs>
  <TitlesOfParts>
    <vt:vector size="47" baseType="lpstr">
      <vt:lpstr>仿宋_GB2312</vt:lpstr>
      <vt:lpstr>黑体</vt:lpstr>
      <vt:lpstr>华文仿宋</vt:lpstr>
      <vt:lpstr>华文中宋</vt:lpstr>
      <vt:lpstr>楷体_GB2312</vt:lpstr>
      <vt:lpstr>隶书</vt:lpstr>
      <vt:lpstr>宋体</vt:lpstr>
      <vt:lpstr>Arial</vt:lpstr>
      <vt:lpstr>Cambria Math</vt:lpstr>
      <vt:lpstr>Symbol</vt:lpstr>
      <vt:lpstr>Times New Roman</vt:lpstr>
      <vt:lpstr>Wingdings</vt:lpstr>
      <vt:lpstr>默认设计模板</vt:lpstr>
      <vt:lpstr>Equation.3</vt:lpstr>
      <vt:lpstr>公式</vt:lpstr>
      <vt:lpstr>Adobe.Illustrator.8</vt:lpstr>
      <vt:lpstr>Equation.DSMT4</vt:lpstr>
      <vt:lpstr>Microsoft 公式 3.0</vt:lpstr>
      <vt:lpstr>MathType 5.0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xian jiaotong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下册-大学物理</dc:title>
  <dc:creator>yzhang</dc:creator>
  <cp:lastModifiedBy>yzhang</cp:lastModifiedBy>
  <cp:revision>1477</cp:revision>
  <cp:lastPrinted>2022-12-01T09:01:51Z</cp:lastPrinted>
  <dcterms:created xsi:type="dcterms:W3CDTF">1998-11-21T01:35:42Z</dcterms:created>
  <dcterms:modified xsi:type="dcterms:W3CDTF">2022-12-02T06:37:15Z</dcterms:modified>
</cp:coreProperties>
</file>