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av" ContentType="audio/x-wav"/>
  <Default Extension="png" ContentType="image/png"/>
  <Default Extension="jpeg" ContentType="image/jpeg"/>
  <Default Extension="JPG" ContentType="image/.jp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21"/>
  </p:handoutMasterIdLst>
  <p:sldIdLst>
    <p:sldId id="439" r:id="rId3"/>
    <p:sldId id="466" r:id="rId4"/>
    <p:sldId id="468" r:id="rId5"/>
    <p:sldId id="469" r:id="rId6"/>
    <p:sldId id="470" r:id="rId7"/>
    <p:sldId id="471" r:id="rId8"/>
    <p:sldId id="472" r:id="rId9"/>
    <p:sldId id="473" r:id="rId10"/>
    <p:sldId id="474" r:id="rId11"/>
    <p:sldId id="475" r:id="rId12"/>
    <p:sldId id="476" r:id="rId13"/>
    <p:sldId id="477" r:id="rId14"/>
    <p:sldId id="478" r:id="rId16"/>
    <p:sldId id="479" r:id="rId17"/>
    <p:sldId id="480" r:id="rId18"/>
    <p:sldId id="481" r:id="rId19"/>
    <p:sldId id="482" r:id="rId20"/>
  </p:sldIdLst>
  <p:sldSz cx="9144000" cy="6858000" type="screen4x3"/>
  <p:notesSz cx="6797675" cy="9928225"/>
  <p:custDataLst>
    <p:tags r:id="rId25"/>
  </p:custDataLst>
  <p:defaultTextStyle>
    <a:defPPr>
      <a:defRPr lang="zh-CN"/>
    </a:defPPr>
    <a:lvl1pPr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523" userDrawn="1">
          <p15:clr>
            <a:srgbClr val="A4A3A4"/>
          </p15:clr>
        </p15:guide>
        <p15:guide id="2" pos="50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FFFF66"/>
    <a:srgbClr val="003E9A"/>
    <a:srgbClr val="0000FF"/>
    <a:srgbClr val="800000"/>
    <a:srgbClr val="FFCC99"/>
    <a:srgbClr val="CC6600"/>
    <a:srgbClr val="009999"/>
    <a:srgbClr val="FF00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59" autoAdjust="0"/>
    <p:restoredTop sz="94830" autoAdjust="0"/>
  </p:normalViewPr>
  <p:slideViewPr>
    <p:cSldViewPr showGuides="1">
      <p:cViewPr varScale="1">
        <p:scale>
          <a:sx n="114" d="100"/>
          <a:sy n="114" d="100"/>
        </p:scale>
        <p:origin x="1326" y="84"/>
      </p:cViewPr>
      <p:guideLst>
        <p:guide orient="horz" pos="2523"/>
        <p:guide pos="507"/>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60" d="100"/>
          <a:sy n="60" d="100"/>
        </p:scale>
        <p:origin x="-1764" y="-8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gs" Target="tags/tag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9" Type="http://schemas.openxmlformats.org/officeDocument/2006/relationships/image" Target="../media/image65.emf"/><Relationship Id="rId8" Type="http://schemas.openxmlformats.org/officeDocument/2006/relationships/image" Target="../media/image64.emf"/><Relationship Id="rId7" Type="http://schemas.openxmlformats.org/officeDocument/2006/relationships/image" Target="../media/image63.emf"/><Relationship Id="rId6" Type="http://schemas.openxmlformats.org/officeDocument/2006/relationships/image" Target="../media/image62.emf"/><Relationship Id="rId5" Type="http://schemas.openxmlformats.org/officeDocument/2006/relationships/image" Target="../media/image61.emf"/><Relationship Id="rId4" Type="http://schemas.openxmlformats.org/officeDocument/2006/relationships/image" Target="../media/image60.emf"/><Relationship Id="rId3" Type="http://schemas.openxmlformats.org/officeDocument/2006/relationships/image" Target="../media/image59.emf"/><Relationship Id="rId2" Type="http://schemas.openxmlformats.org/officeDocument/2006/relationships/image" Target="../media/image58.emf"/><Relationship Id="rId1" Type="http://schemas.openxmlformats.org/officeDocument/2006/relationships/image" Target="../media/image57.emf"/></Relationships>
</file>

<file path=ppt/drawings/_rels/vmlDrawing11.vml.rels><?xml version="1.0" encoding="UTF-8" standalone="yes"?>
<Relationships xmlns="http://schemas.openxmlformats.org/package/2006/relationships"><Relationship Id="rId9" Type="http://schemas.openxmlformats.org/officeDocument/2006/relationships/image" Target="../media/image74.emf"/><Relationship Id="rId8" Type="http://schemas.openxmlformats.org/officeDocument/2006/relationships/image" Target="../media/image73.emf"/><Relationship Id="rId7" Type="http://schemas.openxmlformats.org/officeDocument/2006/relationships/image" Target="../media/image72.emf"/><Relationship Id="rId6" Type="http://schemas.openxmlformats.org/officeDocument/2006/relationships/image" Target="../media/image71.emf"/><Relationship Id="rId5" Type="http://schemas.openxmlformats.org/officeDocument/2006/relationships/image" Target="../media/image70.emf"/><Relationship Id="rId4" Type="http://schemas.openxmlformats.org/officeDocument/2006/relationships/image" Target="../media/image69.emf"/><Relationship Id="rId3" Type="http://schemas.openxmlformats.org/officeDocument/2006/relationships/image" Target="../media/image68.emf"/><Relationship Id="rId2" Type="http://schemas.openxmlformats.org/officeDocument/2006/relationships/image" Target="../media/image67.emf"/><Relationship Id="rId1" Type="http://schemas.openxmlformats.org/officeDocument/2006/relationships/image" Target="../media/image6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7" Type="http://schemas.openxmlformats.org/officeDocument/2006/relationships/image" Target="../media/image26.emf"/><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8.vml.rels><?xml version="1.0" encoding="UTF-8" standalone="yes"?>
<Relationships xmlns="http://schemas.openxmlformats.org/package/2006/relationships"><Relationship Id="rId9" Type="http://schemas.openxmlformats.org/officeDocument/2006/relationships/image" Target="../media/image42.emf"/><Relationship Id="rId8" Type="http://schemas.openxmlformats.org/officeDocument/2006/relationships/image" Target="../media/image41.emf"/><Relationship Id="rId7" Type="http://schemas.openxmlformats.org/officeDocument/2006/relationships/image" Target="../media/image40.emf"/><Relationship Id="rId6" Type="http://schemas.openxmlformats.org/officeDocument/2006/relationships/image" Target="../media/image39.emf"/><Relationship Id="rId5" Type="http://schemas.openxmlformats.org/officeDocument/2006/relationships/image" Target="../media/image38.emf"/><Relationship Id="rId4" Type="http://schemas.openxmlformats.org/officeDocument/2006/relationships/image" Target="../media/image37.emf"/><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image" Target="../media/image34.emf"/></Relationships>
</file>

<file path=ppt/drawings/_rels/vmlDrawing9.vml.rels><?xml version="1.0" encoding="UTF-8" standalone="yes"?>
<Relationships xmlns="http://schemas.openxmlformats.org/package/2006/relationships"><Relationship Id="rId9" Type="http://schemas.openxmlformats.org/officeDocument/2006/relationships/image" Target="../media/image51.emf"/><Relationship Id="rId8" Type="http://schemas.openxmlformats.org/officeDocument/2006/relationships/image" Target="../media/image50.emf"/><Relationship Id="rId7" Type="http://schemas.openxmlformats.org/officeDocument/2006/relationships/image" Target="../media/image49.emf"/><Relationship Id="rId6" Type="http://schemas.openxmlformats.org/officeDocument/2006/relationships/image" Target="../media/image48.emf"/><Relationship Id="rId5" Type="http://schemas.openxmlformats.org/officeDocument/2006/relationships/image" Target="../media/image47.emf"/><Relationship Id="rId4" Type="http://schemas.openxmlformats.org/officeDocument/2006/relationships/image" Target="../media/image46.emf"/><Relationship Id="rId3" Type="http://schemas.openxmlformats.org/officeDocument/2006/relationships/image" Target="../media/image45.emf"/><Relationship Id="rId2" Type="http://schemas.openxmlformats.org/officeDocument/2006/relationships/image" Target="../media/image44.emf"/><Relationship Id="rId14" Type="http://schemas.openxmlformats.org/officeDocument/2006/relationships/image" Target="../media/image56.emf"/><Relationship Id="rId13" Type="http://schemas.openxmlformats.org/officeDocument/2006/relationships/image" Target="../media/image55.emf"/><Relationship Id="rId12" Type="http://schemas.openxmlformats.org/officeDocument/2006/relationships/image" Target="../media/image54.emf"/><Relationship Id="rId11" Type="http://schemas.openxmlformats.org/officeDocument/2006/relationships/image" Target="../media/image53.emf"/><Relationship Id="rId10" Type="http://schemas.openxmlformats.org/officeDocument/2006/relationships/image" Target="../media/image52.emf"/><Relationship Id="rId1" Type="http://schemas.openxmlformats.org/officeDocument/2006/relationships/image" Target="../media/image4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2098" name="Rectangle 2"/>
          <p:cNvSpPr>
            <a:spLocks noGrp="1" noChangeArrowheads="1"/>
          </p:cNvSpPr>
          <p:nvPr>
            <p:ph type="hdr" sz="quarter"/>
          </p:nvPr>
        </p:nvSpPr>
        <p:spPr bwMode="auto">
          <a:xfrm>
            <a:off x="0" y="1"/>
            <a:ext cx="2946400" cy="496888"/>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200"/>
            </a:lvl1pPr>
          </a:lstStyle>
          <a:p>
            <a:pPr>
              <a:defRPr/>
            </a:pPr>
            <a:endParaRPr lang="en-US" altLang="zh-CN"/>
          </a:p>
        </p:txBody>
      </p:sp>
      <p:sp>
        <p:nvSpPr>
          <p:cNvPr id="132099" name="Rectangle 3"/>
          <p:cNvSpPr>
            <a:spLocks noGrp="1" noChangeArrowheads="1"/>
          </p:cNvSpPr>
          <p:nvPr>
            <p:ph type="dt" sz="quarter" idx="1"/>
          </p:nvPr>
        </p:nvSpPr>
        <p:spPr bwMode="auto">
          <a:xfrm>
            <a:off x="3851277" y="1"/>
            <a:ext cx="2946400" cy="496888"/>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vl1pPr>
          </a:lstStyle>
          <a:p>
            <a:pPr>
              <a:defRPr/>
            </a:pPr>
            <a:endParaRPr lang="en-US" altLang="zh-CN"/>
          </a:p>
        </p:txBody>
      </p:sp>
      <p:sp>
        <p:nvSpPr>
          <p:cNvPr id="132100" name="Rectangle 4"/>
          <p:cNvSpPr>
            <a:spLocks noGrp="1" noChangeArrowheads="1"/>
          </p:cNvSpPr>
          <p:nvPr>
            <p:ph type="ftr" sz="quarter" idx="2"/>
          </p:nvPr>
        </p:nvSpPr>
        <p:spPr bwMode="auto">
          <a:xfrm>
            <a:off x="0" y="9431341"/>
            <a:ext cx="2946400" cy="496886"/>
          </a:xfrm>
          <a:prstGeom prst="rect">
            <a:avLst/>
          </a:prstGeom>
          <a:noFill/>
          <a:ln w="9525">
            <a:noFill/>
            <a:miter lim="800000"/>
          </a:ln>
          <a:effectLst/>
        </p:spPr>
        <p:txBody>
          <a:bodyPr vert="horz" wrap="square" lIns="91440" tIns="45720" rIns="91440" bIns="45720" numCol="1" anchor="b" anchorCtr="0" compatLnSpc="1"/>
          <a:lstStyle>
            <a:lvl1pPr algn="l" eaLnBrk="1" hangingPunct="1">
              <a:defRPr sz="1200"/>
            </a:lvl1pPr>
          </a:lstStyle>
          <a:p>
            <a:pPr>
              <a:defRPr/>
            </a:pPr>
            <a:endParaRPr lang="en-US" altLang="zh-CN"/>
          </a:p>
        </p:txBody>
      </p:sp>
      <p:sp>
        <p:nvSpPr>
          <p:cNvPr id="132101" name="Rectangle 5"/>
          <p:cNvSpPr>
            <a:spLocks noGrp="1" noChangeArrowheads="1"/>
          </p:cNvSpPr>
          <p:nvPr>
            <p:ph type="sldNum" sz="quarter" idx="3"/>
          </p:nvPr>
        </p:nvSpPr>
        <p:spPr bwMode="auto">
          <a:xfrm>
            <a:off x="3851277" y="9431341"/>
            <a:ext cx="2946400" cy="496886"/>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vl1pPr>
          </a:lstStyle>
          <a:p>
            <a:pPr>
              <a:defRPr/>
            </a:pPr>
            <a:fld id="{37FF4DE6-1985-490C-B7E0-EDBA30F6E0FB}"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8482" name="Rectangle 2"/>
          <p:cNvSpPr>
            <a:spLocks noGrp="1" noChangeArrowheads="1"/>
          </p:cNvSpPr>
          <p:nvPr>
            <p:ph type="hdr" sz="quarter"/>
          </p:nvPr>
        </p:nvSpPr>
        <p:spPr bwMode="auto">
          <a:xfrm>
            <a:off x="0" y="1"/>
            <a:ext cx="2946400" cy="496888"/>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200"/>
            </a:lvl1pPr>
          </a:lstStyle>
          <a:p>
            <a:pPr>
              <a:defRPr/>
            </a:pPr>
            <a:endParaRPr lang="en-US" altLang="zh-CN"/>
          </a:p>
        </p:txBody>
      </p:sp>
      <p:sp>
        <p:nvSpPr>
          <p:cNvPr id="148483" name="Rectangle 3"/>
          <p:cNvSpPr>
            <a:spLocks noGrp="1" noChangeArrowheads="1"/>
          </p:cNvSpPr>
          <p:nvPr>
            <p:ph type="dt" idx="1"/>
          </p:nvPr>
        </p:nvSpPr>
        <p:spPr bwMode="auto">
          <a:xfrm>
            <a:off x="3851277" y="1"/>
            <a:ext cx="2946400" cy="496888"/>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919163" y="746125"/>
            <a:ext cx="4959350" cy="37211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8485" name="Rectangle 5"/>
          <p:cNvSpPr>
            <a:spLocks noGrp="1" noChangeArrowheads="1"/>
          </p:cNvSpPr>
          <p:nvPr>
            <p:ph type="body" sz="quarter" idx="3"/>
          </p:nvPr>
        </p:nvSpPr>
        <p:spPr bwMode="auto">
          <a:xfrm>
            <a:off x="906464" y="4716464"/>
            <a:ext cx="4984750" cy="4467225"/>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148486" name="Rectangle 6"/>
          <p:cNvSpPr>
            <a:spLocks noGrp="1" noChangeArrowheads="1"/>
          </p:cNvSpPr>
          <p:nvPr>
            <p:ph type="ftr" sz="quarter" idx="4"/>
          </p:nvPr>
        </p:nvSpPr>
        <p:spPr bwMode="auto">
          <a:xfrm>
            <a:off x="0" y="9431341"/>
            <a:ext cx="2946400" cy="496886"/>
          </a:xfrm>
          <a:prstGeom prst="rect">
            <a:avLst/>
          </a:prstGeom>
          <a:noFill/>
          <a:ln w="9525">
            <a:noFill/>
            <a:miter lim="800000"/>
          </a:ln>
          <a:effectLst/>
        </p:spPr>
        <p:txBody>
          <a:bodyPr vert="horz" wrap="square" lIns="91440" tIns="45720" rIns="91440" bIns="45720" numCol="1" anchor="b" anchorCtr="0" compatLnSpc="1"/>
          <a:lstStyle>
            <a:lvl1pPr algn="l" eaLnBrk="1" hangingPunct="1">
              <a:defRPr sz="1200"/>
            </a:lvl1pPr>
          </a:lstStyle>
          <a:p>
            <a:pPr>
              <a:defRPr/>
            </a:pPr>
            <a:endParaRPr lang="en-US" altLang="zh-CN"/>
          </a:p>
        </p:txBody>
      </p:sp>
      <p:sp>
        <p:nvSpPr>
          <p:cNvPr id="148487" name="Rectangle 7"/>
          <p:cNvSpPr>
            <a:spLocks noGrp="1" noChangeArrowheads="1"/>
          </p:cNvSpPr>
          <p:nvPr>
            <p:ph type="sldNum" sz="quarter" idx="5"/>
          </p:nvPr>
        </p:nvSpPr>
        <p:spPr bwMode="auto">
          <a:xfrm>
            <a:off x="3851277" y="9431341"/>
            <a:ext cx="2946400" cy="496886"/>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vl1pPr>
          </a:lstStyle>
          <a:p>
            <a:pPr>
              <a:defRPr/>
            </a:pPr>
            <a:fld id="{16216DFA-5E0B-4E3C-A3A7-5CFDC691FED5}"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p:sp>
      <p:sp>
        <p:nvSpPr>
          <p:cNvPr id="16387" name="Rectangle 3"/>
          <p:cNvSpPr>
            <a:spLocks noGrp="1" noChangeArrowheads="1"/>
          </p:cNvSpPr>
          <p:nvPr>
            <p:ph type="body" idx="1"/>
          </p:nvPr>
        </p:nvSpPr>
        <p:spPr>
          <a:xfrm>
            <a:off x="679450" y="4716463"/>
            <a:ext cx="54387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p:sp>
      <p:sp>
        <p:nvSpPr>
          <p:cNvPr id="7171" name="Rectangle 3"/>
          <p:cNvSpPr>
            <a:spLocks noGrp="1" noChangeArrowheads="1"/>
          </p:cNvSpPr>
          <p:nvPr>
            <p:ph type="body" idx="1"/>
          </p:nvPr>
        </p:nvSpPr>
        <p:spPr>
          <a:xfrm>
            <a:off x="679450" y="4716463"/>
            <a:ext cx="54387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showMasterSp="0">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quarter" idx="1"/>
          </p:nvPr>
        </p:nvSpPr>
        <p:spPr>
          <a:xfrm>
            <a:off x="457200" y="1600200"/>
            <a:ext cx="4038600" cy="21859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57200" y="3938588"/>
            <a:ext cx="4038600" cy="2187575"/>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内容占位符 5"/>
          <p:cNvSpPr>
            <a:spLocks noGrp="1"/>
          </p:cNvSpPr>
          <p:nvPr>
            <p:ph sz="quarter" idx="4"/>
          </p:nvPr>
        </p:nvSpPr>
        <p:spPr>
          <a:xfrm>
            <a:off x="4648200" y="3938588"/>
            <a:ext cx="4038600" cy="2187575"/>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182F"/>
            </a:gs>
            <a:gs pos="100000">
              <a:srgbClr val="003366"/>
            </a:gs>
          </a:gsLst>
          <a:lin ang="5400000" scaled="1"/>
        </a:gradFill>
        <a:effectLst/>
      </p:bgPr>
    </p:bg>
    <p:spTree>
      <p:nvGrpSpPr>
        <p:cNvPr id="1" name=""/>
        <p:cNvGrpSpPr/>
        <p:nvPr/>
      </p:nvGrpSpPr>
      <p:grpSpPr>
        <a:xfrm>
          <a:off x="0" y="0"/>
          <a:ext cx="0" cy="0"/>
          <a:chOff x="0" y="0"/>
          <a:chExt cx="0" cy="0"/>
        </a:xfrm>
      </p:grpSpPr>
      <p:sp>
        <p:nvSpPr>
          <p:cNvPr id="1026" name="AutoShape 7"/>
          <p:cNvSpPr>
            <a:spLocks noChangeArrowheads="1"/>
          </p:cNvSpPr>
          <p:nvPr/>
        </p:nvSpPr>
        <p:spPr bwMode="auto">
          <a:xfrm>
            <a:off x="-25400" y="0"/>
            <a:ext cx="9204325" cy="6858000"/>
          </a:xfrm>
          <a:prstGeom prst="bevel">
            <a:avLst>
              <a:gd name="adj" fmla="val 1273"/>
            </a:avLst>
          </a:prstGeom>
          <a:solidFill>
            <a:srgbClr val="006699"/>
          </a:solidFill>
          <a:ln w="9525">
            <a:solidFill>
              <a:srgbClr val="006699"/>
            </a:solidFill>
            <a:miter lim="800000"/>
          </a:ln>
        </p:spPr>
        <p:txBody>
          <a:bodyPr wrap="none" anchor="ctr"/>
          <a:lstStyle>
            <a:lvl1pPr algn="ctr">
              <a:defRPr kumimoji="1" sz="2400" b="1">
                <a:solidFill>
                  <a:schemeClr val="tx1"/>
                </a:solidFill>
                <a:latin typeface="Times New Roman" panose="02020603050405020304" pitchFamily="18" charset="0"/>
                <a:ea typeface="宋体" panose="02010600030101010101" pitchFamily="2" charset="-122"/>
              </a:defRPr>
            </a:lvl1pPr>
            <a:lvl2pPr marL="742950" indent="-285750" algn="ctr">
              <a:defRPr kumimoji="1" sz="2400" b="1">
                <a:solidFill>
                  <a:schemeClr val="tx1"/>
                </a:solidFill>
                <a:latin typeface="Times New Roman" panose="02020603050405020304" pitchFamily="18" charset="0"/>
                <a:ea typeface="宋体" panose="02010600030101010101" pitchFamily="2" charset="-122"/>
              </a:defRPr>
            </a:lvl2pPr>
            <a:lvl3pPr marL="1143000" indent="-228600" algn="ctr">
              <a:defRPr kumimoji="1" sz="2400" b="1">
                <a:solidFill>
                  <a:schemeClr val="tx1"/>
                </a:solidFill>
                <a:latin typeface="Times New Roman" panose="02020603050405020304" pitchFamily="18" charset="0"/>
                <a:ea typeface="宋体" panose="02010600030101010101" pitchFamily="2" charset="-122"/>
              </a:defRPr>
            </a:lvl3pPr>
            <a:lvl4pPr marL="1600200" indent="-228600" algn="ctr">
              <a:defRPr kumimoji="1" sz="2400" b="1">
                <a:solidFill>
                  <a:schemeClr val="tx1"/>
                </a:solidFill>
                <a:latin typeface="Times New Roman" panose="02020603050405020304" pitchFamily="18" charset="0"/>
                <a:ea typeface="宋体" panose="02010600030101010101" pitchFamily="2" charset="-122"/>
              </a:defRPr>
            </a:lvl4pPr>
            <a:lvl5pPr marL="2057400" indent="-228600" algn="ctr">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1027" name="Rectangle 8"/>
          <p:cNvSpPr>
            <a:spLocks noChangeArrowheads="1"/>
          </p:cNvSpPr>
          <p:nvPr/>
        </p:nvSpPr>
        <p:spPr bwMode="auto">
          <a:xfrm>
            <a:off x="250825" y="265113"/>
            <a:ext cx="8626475" cy="6330950"/>
          </a:xfrm>
          <a:prstGeom prst="rect">
            <a:avLst/>
          </a:prstGeom>
          <a:noFill/>
          <a:ln w="12700">
            <a:solidFill>
              <a:srgbClr val="FF0000"/>
            </a:solidFill>
            <a:prstDash val="dash"/>
            <a:miter lim="800000"/>
          </a:ln>
          <a:extLst>
            <a:ext uri="{909E8E84-426E-40DD-AFC4-6F175D3DCCD1}">
              <a14:hiddenFill xmlns:a14="http://schemas.microsoft.com/office/drawing/2010/main">
                <a:solidFill>
                  <a:srgbClr val="FFFFFF"/>
                </a:solidFill>
              </a14:hiddenFill>
            </a:ext>
          </a:extLst>
        </p:spPr>
        <p:txBody>
          <a:bodyPr wrap="none" anchor="ctr"/>
          <a:lstStyle>
            <a:lvl1pPr algn="ctr">
              <a:defRPr kumimoji="1" sz="2400" b="1">
                <a:solidFill>
                  <a:schemeClr val="tx1"/>
                </a:solidFill>
                <a:latin typeface="Times New Roman" panose="02020603050405020304" pitchFamily="18" charset="0"/>
                <a:ea typeface="宋体" panose="02010600030101010101" pitchFamily="2" charset="-122"/>
              </a:defRPr>
            </a:lvl1pPr>
            <a:lvl2pPr marL="742950" indent="-285750" algn="ctr">
              <a:defRPr kumimoji="1" sz="2400" b="1">
                <a:solidFill>
                  <a:schemeClr val="tx1"/>
                </a:solidFill>
                <a:latin typeface="Times New Roman" panose="02020603050405020304" pitchFamily="18" charset="0"/>
                <a:ea typeface="宋体" panose="02010600030101010101" pitchFamily="2" charset="-122"/>
              </a:defRPr>
            </a:lvl2pPr>
            <a:lvl3pPr marL="1143000" indent="-228600" algn="ctr">
              <a:defRPr kumimoji="1" sz="2400" b="1">
                <a:solidFill>
                  <a:schemeClr val="tx1"/>
                </a:solidFill>
                <a:latin typeface="Times New Roman" panose="02020603050405020304" pitchFamily="18" charset="0"/>
                <a:ea typeface="宋体" panose="02010600030101010101" pitchFamily="2" charset="-122"/>
              </a:defRPr>
            </a:lvl3pPr>
            <a:lvl4pPr marL="1600200" indent="-228600" algn="ctr">
              <a:defRPr kumimoji="1" sz="2400" b="1">
                <a:solidFill>
                  <a:schemeClr val="tx1"/>
                </a:solidFill>
                <a:latin typeface="Times New Roman" panose="02020603050405020304" pitchFamily="18" charset="0"/>
                <a:ea typeface="宋体" panose="02010600030101010101" pitchFamily="2" charset="-122"/>
              </a:defRPr>
            </a:lvl4pPr>
            <a:lvl5pPr marL="2057400" indent="-228600" algn="ctr">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13.bin"/><Relationship Id="rId8" Type="http://schemas.openxmlformats.org/officeDocument/2006/relationships/image" Target="../media/image16.emf"/><Relationship Id="rId7" Type="http://schemas.openxmlformats.org/officeDocument/2006/relationships/oleObject" Target="../embeddings/oleObject12.bin"/><Relationship Id="rId6" Type="http://schemas.openxmlformats.org/officeDocument/2006/relationships/image" Target="../media/image15.emf"/><Relationship Id="rId5" Type="http://schemas.openxmlformats.org/officeDocument/2006/relationships/oleObject" Target="../embeddings/oleObject11.bin"/><Relationship Id="rId4" Type="http://schemas.openxmlformats.org/officeDocument/2006/relationships/image" Target="../media/image14.emf"/><Relationship Id="rId3" Type="http://schemas.openxmlformats.org/officeDocument/2006/relationships/oleObject" Target="../embeddings/oleObject10.bin"/><Relationship Id="rId2" Type="http://schemas.openxmlformats.org/officeDocument/2006/relationships/image" Target="../media/image13.emf"/><Relationship Id="rId14" Type="http://schemas.openxmlformats.org/officeDocument/2006/relationships/vmlDrawing" Target="../drawings/vmlDrawing5.vml"/><Relationship Id="rId13" Type="http://schemas.openxmlformats.org/officeDocument/2006/relationships/slideLayout" Target="../slideLayouts/slideLayout7.xml"/><Relationship Id="rId12" Type="http://schemas.openxmlformats.org/officeDocument/2006/relationships/image" Target="../media/image18.emf"/><Relationship Id="rId11" Type="http://schemas.openxmlformats.org/officeDocument/2006/relationships/oleObject" Target="../embeddings/oleObject14.bin"/><Relationship Id="rId10" Type="http://schemas.openxmlformats.org/officeDocument/2006/relationships/image" Target="../media/image17.emf"/><Relationship Id="rId1" Type="http://schemas.openxmlformats.org/officeDocument/2006/relationships/oleObject" Target="../embeddings/oleObject9.bin"/></Relationships>
</file>

<file path=ppt/slides/_rels/slide11.xml.rels><?xml version="1.0" encoding="UTF-8" standalone="yes"?>
<Relationships xmlns="http://schemas.openxmlformats.org/package/2006/relationships"><Relationship Id="rId9" Type="http://schemas.openxmlformats.org/officeDocument/2006/relationships/image" Target="../media/image23.emf"/><Relationship Id="rId8" Type="http://schemas.openxmlformats.org/officeDocument/2006/relationships/oleObject" Target="../embeddings/oleObject18.bin"/><Relationship Id="rId7" Type="http://schemas.openxmlformats.org/officeDocument/2006/relationships/image" Target="../media/image22.emf"/><Relationship Id="rId6" Type="http://schemas.openxmlformats.org/officeDocument/2006/relationships/oleObject" Target="../embeddings/oleObject17.bin"/><Relationship Id="rId5" Type="http://schemas.openxmlformats.org/officeDocument/2006/relationships/image" Target="../media/image21.emf"/><Relationship Id="rId4" Type="http://schemas.openxmlformats.org/officeDocument/2006/relationships/oleObject" Target="../embeddings/oleObject16.bin"/><Relationship Id="rId3" Type="http://schemas.openxmlformats.org/officeDocument/2006/relationships/image" Target="../media/image20.emf"/><Relationship Id="rId22" Type="http://schemas.openxmlformats.org/officeDocument/2006/relationships/vmlDrawing" Target="../drawings/vmlDrawing6.vml"/><Relationship Id="rId21" Type="http://schemas.openxmlformats.org/officeDocument/2006/relationships/slideLayout" Target="../slideLayouts/slideLayout7.xml"/><Relationship Id="rId20" Type="http://schemas.openxmlformats.org/officeDocument/2006/relationships/image" Target="../media/image31.jpeg"/><Relationship Id="rId2" Type="http://schemas.openxmlformats.org/officeDocument/2006/relationships/oleObject" Target="../embeddings/oleObject15.bin"/><Relationship Id="rId19" Type="http://schemas.openxmlformats.org/officeDocument/2006/relationships/image" Target="../media/image30.jpeg"/><Relationship Id="rId18" Type="http://schemas.openxmlformats.org/officeDocument/2006/relationships/image" Target="../media/image29.jpeg"/><Relationship Id="rId17" Type="http://schemas.openxmlformats.org/officeDocument/2006/relationships/image" Target="../media/image28.jpeg"/><Relationship Id="rId16" Type="http://schemas.openxmlformats.org/officeDocument/2006/relationships/image" Target="../media/image27.jpeg"/><Relationship Id="rId15" Type="http://schemas.openxmlformats.org/officeDocument/2006/relationships/image" Target="../media/image26.emf"/><Relationship Id="rId14" Type="http://schemas.openxmlformats.org/officeDocument/2006/relationships/oleObject" Target="../embeddings/oleObject21.bin"/><Relationship Id="rId13" Type="http://schemas.openxmlformats.org/officeDocument/2006/relationships/image" Target="../media/image25.emf"/><Relationship Id="rId12" Type="http://schemas.openxmlformats.org/officeDocument/2006/relationships/oleObject" Target="../embeddings/oleObject20.bin"/><Relationship Id="rId11" Type="http://schemas.openxmlformats.org/officeDocument/2006/relationships/image" Target="../media/image24.emf"/><Relationship Id="rId10" Type="http://schemas.openxmlformats.org/officeDocument/2006/relationships/oleObject" Target="../embeddings/oleObject19.bin"/><Relationship Id="rId1" Type="http://schemas.openxmlformats.org/officeDocument/2006/relationships/image" Target="../media/image19.jpe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vmlDrawing" Target="../drawings/vmlDrawing7.vml"/><Relationship Id="rId5" Type="http://schemas.openxmlformats.org/officeDocument/2006/relationships/slideLayout" Target="../slideLayouts/slideLayout2.xml"/><Relationship Id="rId4" Type="http://schemas.openxmlformats.org/officeDocument/2006/relationships/image" Target="../media/image33.emf"/><Relationship Id="rId3" Type="http://schemas.openxmlformats.org/officeDocument/2006/relationships/oleObject" Target="../embeddings/oleObject23.bin"/><Relationship Id="rId2" Type="http://schemas.openxmlformats.org/officeDocument/2006/relationships/image" Target="../media/image32.emf"/><Relationship Id="rId1" Type="http://schemas.openxmlformats.org/officeDocument/2006/relationships/oleObject" Target="../embeddings/oleObject22.bin"/></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28.bin"/><Relationship Id="rId8" Type="http://schemas.openxmlformats.org/officeDocument/2006/relationships/image" Target="../media/image37.emf"/><Relationship Id="rId7" Type="http://schemas.openxmlformats.org/officeDocument/2006/relationships/oleObject" Target="../embeddings/oleObject27.bin"/><Relationship Id="rId6" Type="http://schemas.openxmlformats.org/officeDocument/2006/relationships/image" Target="../media/image36.emf"/><Relationship Id="rId5" Type="http://schemas.openxmlformats.org/officeDocument/2006/relationships/oleObject" Target="../embeddings/oleObject26.bin"/><Relationship Id="rId4" Type="http://schemas.openxmlformats.org/officeDocument/2006/relationships/image" Target="../media/image35.emf"/><Relationship Id="rId3" Type="http://schemas.openxmlformats.org/officeDocument/2006/relationships/oleObject" Target="../embeddings/oleObject25.bin"/><Relationship Id="rId20" Type="http://schemas.openxmlformats.org/officeDocument/2006/relationships/vmlDrawing" Target="../drawings/vmlDrawing8.vml"/><Relationship Id="rId2" Type="http://schemas.openxmlformats.org/officeDocument/2006/relationships/image" Target="../media/image34.emf"/><Relationship Id="rId19" Type="http://schemas.openxmlformats.org/officeDocument/2006/relationships/slideLayout" Target="../slideLayouts/slideLayout7.xml"/><Relationship Id="rId18" Type="http://schemas.openxmlformats.org/officeDocument/2006/relationships/image" Target="../media/image42.emf"/><Relationship Id="rId17" Type="http://schemas.openxmlformats.org/officeDocument/2006/relationships/oleObject" Target="../embeddings/oleObject32.bin"/><Relationship Id="rId16" Type="http://schemas.openxmlformats.org/officeDocument/2006/relationships/image" Target="../media/image41.emf"/><Relationship Id="rId15" Type="http://schemas.openxmlformats.org/officeDocument/2006/relationships/oleObject" Target="../embeddings/oleObject31.bin"/><Relationship Id="rId14" Type="http://schemas.openxmlformats.org/officeDocument/2006/relationships/image" Target="../media/image40.emf"/><Relationship Id="rId13" Type="http://schemas.openxmlformats.org/officeDocument/2006/relationships/oleObject" Target="../embeddings/oleObject30.bin"/><Relationship Id="rId12" Type="http://schemas.openxmlformats.org/officeDocument/2006/relationships/image" Target="../media/image39.emf"/><Relationship Id="rId11" Type="http://schemas.openxmlformats.org/officeDocument/2006/relationships/oleObject" Target="../embeddings/oleObject29.bin"/><Relationship Id="rId10" Type="http://schemas.openxmlformats.org/officeDocument/2006/relationships/image" Target="../media/image38.emf"/><Relationship Id="rId1" Type="http://schemas.openxmlformats.org/officeDocument/2006/relationships/oleObject" Target="../embeddings/oleObject24.bin"/></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37.bin"/><Relationship Id="rId8" Type="http://schemas.openxmlformats.org/officeDocument/2006/relationships/image" Target="../media/image46.emf"/><Relationship Id="rId7" Type="http://schemas.openxmlformats.org/officeDocument/2006/relationships/oleObject" Target="../embeddings/oleObject36.bin"/><Relationship Id="rId6" Type="http://schemas.openxmlformats.org/officeDocument/2006/relationships/image" Target="../media/image45.emf"/><Relationship Id="rId5" Type="http://schemas.openxmlformats.org/officeDocument/2006/relationships/oleObject" Target="../embeddings/oleObject35.bin"/><Relationship Id="rId4" Type="http://schemas.openxmlformats.org/officeDocument/2006/relationships/image" Target="../media/image44.emf"/><Relationship Id="rId30" Type="http://schemas.openxmlformats.org/officeDocument/2006/relationships/vmlDrawing" Target="../drawings/vmlDrawing9.vml"/><Relationship Id="rId3" Type="http://schemas.openxmlformats.org/officeDocument/2006/relationships/oleObject" Target="../embeddings/oleObject34.bin"/><Relationship Id="rId29" Type="http://schemas.openxmlformats.org/officeDocument/2006/relationships/slideLayout" Target="../slideLayouts/slideLayout7.xml"/><Relationship Id="rId28" Type="http://schemas.openxmlformats.org/officeDocument/2006/relationships/image" Target="../media/image56.emf"/><Relationship Id="rId27" Type="http://schemas.openxmlformats.org/officeDocument/2006/relationships/oleObject" Target="../embeddings/oleObject46.bin"/><Relationship Id="rId26" Type="http://schemas.openxmlformats.org/officeDocument/2006/relationships/image" Target="../media/image55.emf"/><Relationship Id="rId25" Type="http://schemas.openxmlformats.org/officeDocument/2006/relationships/oleObject" Target="../embeddings/oleObject45.bin"/><Relationship Id="rId24" Type="http://schemas.openxmlformats.org/officeDocument/2006/relationships/image" Target="../media/image54.emf"/><Relationship Id="rId23" Type="http://schemas.openxmlformats.org/officeDocument/2006/relationships/oleObject" Target="../embeddings/oleObject44.bin"/><Relationship Id="rId22" Type="http://schemas.openxmlformats.org/officeDocument/2006/relationships/image" Target="../media/image53.emf"/><Relationship Id="rId21" Type="http://schemas.openxmlformats.org/officeDocument/2006/relationships/oleObject" Target="../embeddings/oleObject43.bin"/><Relationship Id="rId20" Type="http://schemas.openxmlformats.org/officeDocument/2006/relationships/image" Target="../media/image52.emf"/><Relationship Id="rId2" Type="http://schemas.openxmlformats.org/officeDocument/2006/relationships/image" Target="../media/image43.emf"/><Relationship Id="rId19" Type="http://schemas.openxmlformats.org/officeDocument/2006/relationships/oleObject" Target="../embeddings/oleObject42.bin"/><Relationship Id="rId18" Type="http://schemas.openxmlformats.org/officeDocument/2006/relationships/image" Target="../media/image51.emf"/><Relationship Id="rId17" Type="http://schemas.openxmlformats.org/officeDocument/2006/relationships/oleObject" Target="../embeddings/oleObject41.bin"/><Relationship Id="rId16" Type="http://schemas.openxmlformats.org/officeDocument/2006/relationships/image" Target="../media/image50.emf"/><Relationship Id="rId15" Type="http://schemas.openxmlformats.org/officeDocument/2006/relationships/oleObject" Target="../embeddings/oleObject40.bin"/><Relationship Id="rId14" Type="http://schemas.openxmlformats.org/officeDocument/2006/relationships/image" Target="../media/image49.emf"/><Relationship Id="rId13" Type="http://schemas.openxmlformats.org/officeDocument/2006/relationships/oleObject" Target="../embeddings/oleObject39.bin"/><Relationship Id="rId12" Type="http://schemas.openxmlformats.org/officeDocument/2006/relationships/image" Target="../media/image48.emf"/><Relationship Id="rId11" Type="http://schemas.openxmlformats.org/officeDocument/2006/relationships/oleObject" Target="../embeddings/oleObject38.bin"/><Relationship Id="rId10" Type="http://schemas.openxmlformats.org/officeDocument/2006/relationships/image" Target="../media/image47.emf"/><Relationship Id="rId1" Type="http://schemas.openxmlformats.org/officeDocument/2006/relationships/oleObject" Target="../embeddings/oleObject33.bin"/></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51.bin"/><Relationship Id="rId8" Type="http://schemas.openxmlformats.org/officeDocument/2006/relationships/image" Target="../media/image60.emf"/><Relationship Id="rId7" Type="http://schemas.openxmlformats.org/officeDocument/2006/relationships/oleObject" Target="../embeddings/oleObject50.bin"/><Relationship Id="rId6" Type="http://schemas.openxmlformats.org/officeDocument/2006/relationships/image" Target="../media/image59.emf"/><Relationship Id="rId5" Type="http://schemas.openxmlformats.org/officeDocument/2006/relationships/oleObject" Target="../embeddings/oleObject49.bin"/><Relationship Id="rId4" Type="http://schemas.openxmlformats.org/officeDocument/2006/relationships/image" Target="../media/image58.emf"/><Relationship Id="rId3" Type="http://schemas.openxmlformats.org/officeDocument/2006/relationships/oleObject" Target="../embeddings/oleObject48.bin"/><Relationship Id="rId20" Type="http://schemas.openxmlformats.org/officeDocument/2006/relationships/vmlDrawing" Target="../drawings/vmlDrawing10.vml"/><Relationship Id="rId2" Type="http://schemas.openxmlformats.org/officeDocument/2006/relationships/image" Target="../media/image57.emf"/><Relationship Id="rId19" Type="http://schemas.openxmlformats.org/officeDocument/2006/relationships/slideLayout" Target="../slideLayouts/slideLayout7.xml"/><Relationship Id="rId18" Type="http://schemas.openxmlformats.org/officeDocument/2006/relationships/image" Target="../media/image65.emf"/><Relationship Id="rId17" Type="http://schemas.openxmlformats.org/officeDocument/2006/relationships/oleObject" Target="../embeddings/oleObject55.bin"/><Relationship Id="rId16" Type="http://schemas.openxmlformats.org/officeDocument/2006/relationships/image" Target="../media/image64.emf"/><Relationship Id="rId15" Type="http://schemas.openxmlformats.org/officeDocument/2006/relationships/oleObject" Target="../embeddings/oleObject54.bin"/><Relationship Id="rId14" Type="http://schemas.openxmlformats.org/officeDocument/2006/relationships/image" Target="../media/image63.emf"/><Relationship Id="rId13" Type="http://schemas.openxmlformats.org/officeDocument/2006/relationships/oleObject" Target="../embeddings/oleObject53.bin"/><Relationship Id="rId12" Type="http://schemas.openxmlformats.org/officeDocument/2006/relationships/image" Target="../media/image62.emf"/><Relationship Id="rId11" Type="http://schemas.openxmlformats.org/officeDocument/2006/relationships/oleObject" Target="../embeddings/oleObject52.bin"/><Relationship Id="rId10" Type="http://schemas.openxmlformats.org/officeDocument/2006/relationships/image" Target="../media/image61.emf"/><Relationship Id="rId1" Type="http://schemas.openxmlformats.org/officeDocument/2006/relationships/oleObject" Target="../embeddings/oleObject47.bin"/></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60.bin"/><Relationship Id="rId8" Type="http://schemas.openxmlformats.org/officeDocument/2006/relationships/image" Target="../media/image69.emf"/><Relationship Id="rId7" Type="http://schemas.openxmlformats.org/officeDocument/2006/relationships/oleObject" Target="../embeddings/oleObject59.bin"/><Relationship Id="rId6" Type="http://schemas.openxmlformats.org/officeDocument/2006/relationships/image" Target="../media/image68.emf"/><Relationship Id="rId5" Type="http://schemas.openxmlformats.org/officeDocument/2006/relationships/oleObject" Target="../embeddings/oleObject58.bin"/><Relationship Id="rId4" Type="http://schemas.openxmlformats.org/officeDocument/2006/relationships/image" Target="../media/image67.emf"/><Relationship Id="rId3" Type="http://schemas.openxmlformats.org/officeDocument/2006/relationships/oleObject" Target="../embeddings/oleObject57.bin"/><Relationship Id="rId20" Type="http://schemas.openxmlformats.org/officeDocument/2006/relationships/vmlDrawing" Target="../drawings/vmlDrawing11.vml"/><Relationship Id="rId2" Type="http://schemas.openxmlformats.org/officeDocument/2006/relationships/image" Target="../media/image66.emf"/><Relationship Id="rId19" Type="http://schemas.openxmlformats.org/officeDocument/2006/relationships/slideLayout" Target="../slideLayouts/slideLayout7.xml"/><Relationship Id="rId18" Type="http://schemas.openxmlformats.org/officeDocument/2006/relationships/image" Target="../media/image74.emf"/><Relationship Id="rId17" Type="http://schemas.openxmlformats.org/officeDocument/2006/relationships/oleObject" Target="../embeddings/oleObject64.bin"/><Relationship Id="rId16" Type="http://schemas.openxmlformats.org/officeDocument/2006/relationships/image" Target="../media/image73.emf"/><Relationship Id="rId15" Type="http://schemas.openxmlformats.org/officeDocument/2006/relationships/oleObject" Target="../embeddings/oleObject63.bin"/><Relationship Id="rId14" Type="http://schemas.openxmlformats.org/officeDocument/2006/relationships/image" Target="../media/image72.emf"/><Relationship Id="rId13" Type="http://schemas.openxmlformats.org/officeDocument/2006/relationships/oleObject" Target="../embeddings/oleObject62.bin"/><Relationship Id="rId12" Type="http://schemas.openxmlformats.org/officeDocument/2006/relationships/image" Target="../media/image71.emf"/><Relationship Id="rId11" Type="http://schemas.openxmlformats.org/officeDocument/2006/relationships/oleObject" Target="../embeddings/oleObject61.bin"/><Relationship Id="rId10" Type="http://schemas.openxmlformats.org/officeDocument/2006/relationships/image" Target="../media/image70.emf"/><Relationship Id="rId1" Type="http://schemas.openxmlformats.org/officeDocument/2006/relationships/oleObject" Target="../embeddings/oleObject56.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7.xml"/><Relationship Id="rId6" Type="http://schemas.openxmlformats.org/officeDocument/2006/relationships/image" Target="../media/image4.emf"/><Relationship Id="rId5" Type="http://schemas.openxmlformats.org/officeDocument/2006/relationships/oleObject" Target="../embeddings/oleObject3.bin"/><Relationship Id="rId4" Type="http://schemas.openxmlformats.org/officeDocument/2006/relationships/image" Target="../media/image3.emf"/><Relationship Id="rId3" Type="http://schemas.openxmlformats.org/officeDocument/2006/relationships/oleObject" Target="../embeddings/oleObject2.bin"/><Relationship Id="rId2" Type="http://schemas.openxmlformats.org/officeDocument/2006/relationships/image" Target="../media/image2.emf"/><Relationship Id="rId1"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5.emf"/><Relationship Id="rId1"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6.emf"/><Relationship Id="rId1"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8" Type="http://schemas.openxmlformats.org/officeDocument/2006/relationships/vmlDrawing" Target="../drawings/vmlDrawing4.vml"/><Relationship Id="rId7" Type="http://schemas.openxmlformats.org/officeDocument/2006/relationships/slideLayout" Target="../slideLayouts/slideLayout7.xml"/><Relationship Id="rId6" Type="http://schemas.openxmlformats.org/officeDocument/2006/relationships/image" Target="../media/image9.emf"/><Relationship Id="rId5" Type="http://schemas.openxmlformats.org/officeDocument/2006/relationships/oleObject" Target="../embeddings/oleObject8.bin"/><Relationship Id="rId4" Type="http://schemas.openxmlformats.org/officeDocument/2006/relationships/image" Target="../media/image8.emf"/><Relationship Id="rId3" Type="http://schemas.openxmlformats.org/officeDocument/2006/relationships/oleObject" Target="../embeddings/oleObject7.bin"/><Relationship Id="rId2" Type="http://schemas.openxmlformats.org/officeDocument/2006/relationships/image" Target="../media/image7.emf"/><Relationship Id="rId1"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jpeg"/><Relationship Id="rId1"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5"/>
          <p:cNvGrpSpPr/>
          <p:nvPr/>
        </p:nvGrpSpPr>
        <p:grpSpPr bwMode="auto">
          <a:xfrm>
            <a:off x="-571500" y="0"/>
            <a:ext cx="10293350" cy="6858000"/>
            <a:chOff x="-571500" y="0"/>
            <a:chExt cx="10293350" cy="6858024"/>
          </a:xfrm>
        </p:grpSpPr>
        <p:pic>
          <p:nvPicPr>
            <p:cNvPr id="4101"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1500" y="0"/>
              <a:ext cx="102933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矩形 4"/>
            <p:cNvSpPr>
              <a:spLocks noChangeArrowheads="1"/>
            </p:cNvSpPr>
            <p:nvPr/>
          </p:nvSpPr>
          <p:spPr bwMode="auto">
            <a:xfrm>
              <a:off x="6344861" y="6457914"/>
              <a:ext cx="2619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0" dirty="0">
                  <a:solidFill>
                    <a:srgbClr val="FF0000"/>
                  </a:solidFill>
                </a:rPr>
                <a:t>Yosemite National Park</a:t>
              </a:r>
              <a:endParaRPr lang="zh-CN" altLang="en-US" sz="2000" dirty="0">
                <a:solidFill>
                  <a:srgbClr val="FF0000"/>
                </a:solidFill>
              </a:endParaRPr>
            </a:p>
          </p:txBody>
        </p:sp>
      </p:grpSp>
      <p:sp>
        <p:nvSpPr>
          <p:cNvPr id="7" name="Text Box 1039"/>
          <p:cNvSpPr txBox="1">
            <a:spLocks noChangeArrowheads="1"/>
          </p:cNvSpPr>
          <p:nvPr/>
        </p:nvSpPr>
        <p:spPr bwMode="auto">
          <a:xfrm>
            <a:off x="1295400" y="3705225"/>
            <a:ext cx="6705600" cy="1758950"/>
          </a:xfrm>
          <a:prstGeom prst="rect">
            <a:avLst/>
          </a:prstGeom>
          <a:noFill/>
          <a:ln w="9525">
            <a:noFill/>
            <a:miter lim="800000"/>
          </a:ln>
          <a:effectLst/>
        </p:spPr>
        <p:txBody>
          <a:bodyPr>
            <a:spAutoFit/>
          </a:bodyPr>
          <a:lstStyle/>
          <a:p>
            <a:pPr algn="ctr" eaLnBrk="1" hangingPunct="1">
              <a:lnSpc>
                <a:spcPct val="75000"/>
              </a:lnSpc>
              <a:defRPr/>
            </a:pPr>
            <a:r>
              <a:rPr lang="en-US" altLang="zh-CN" sz="4000" dirty="0">
                <a:solidFill>
                  <a:srgbClr val="FFFF00"/>
                </a:solidFill>
                <a:effectLst>
                  <a:outerShdw blurRad="38100" dist="38100" dir="2700000" algn="tl">
                    <a:srgbClr val="000000"/>
                  </a:outerShdw>
                </a:effectLst>
              </a:rPr>
              <a:t>Xi’an  </a:t>
            </a:r>
            <a:r>
              <a:rPr lang="en-US" altLang="zh-CN" sz="4000" dirty="0" err="1">
                <a:solidFill>
                  <a:srgbClr val="FFFF00"/>
                </a:solidFill>
                <a:effectLst>
                  <a:outerShdw blurRad="38100" dist="38100" dir="2700000" algn="tl">
                    <a:srgbClr val="000000"/>
                  </a:outerShdw>
                </a:effectLst>
              </a:rPr>
              <a:t>Jiaotong</a:t>
            </a:r>
            <a:r>
              <a:rPr lang="en-US" altLang="zh-CN" sz="4000" dirty="0">
                <a:solidFill>
                  <a:srgbClr val="FFFF00"/>
                </a:solidFill>
                <a:effectLst>
                  <a:outerShdw blurRad="38100" dist="38100" dir="2700000" algn="tl">
                    <a:srgbClr val="000000"/>
                  </a:outerShdw>
                </a:effectLst>
              </a:rPr>
              <a:t>  University</a:t>
            </a:r>
            <a:endParaRPr lang="en-US" altLang="zh-CN" sz="4000" dirty="0">
              <a:solidFill>
                <a:srgbClr val="FFFF00"/>
              </a:solidFill>
              <a:effectLst>
                <a:outerShdw blurRad="38100" dist="38100" dir="2700000" algn="tl">
                  <a:srgbClr val="000000"/>
                </a:outerShdw>
              </a:effectLst>
            </a:endParaRPr>
          </a:p>
          <a:p>
            <a:pPr algn="ctr" eaLnBrk="1" hangingPunct="1">
              <a:lnSpc>
                <a:spcPct val="75000"/>
              </a:lnSpc>
              <a:defRPr/>
            </a:pPr>
            <a:endParaRPr lang="zh-CN" altLang="en-US" sz="4000" dirty="0">
              <a:solidFill>
                <a:srgbClr val="FFFF00"/>
              </a:solidFill>
              <a:effectLst>
                <a:outerShdw blurRad="38100" dist="38100" dir="2700000" algn="tl">
                  <a:srgbClr val="000000"/>
                </a:outerShdw>
              </a:effectLst>
              <a:latin typeface="Arial" panose="020B0604020202020204" pitchFamily="34" charset="0"/>
              <a:ea typeface="楷体_GB2312" pitchFamily="49" charset="-122"/>
            </a:endParaRPr>
          </a:p>
          <a:p>
            <a:pPr algn="ctr" eaLnBrk="1" hangingPunct="1">
              <a:lnSpc>
                <a:spcPct val="75000"/>
              </a:lnSpc>
              <a:defRPr/>
            </a:pPr>
            <a:endParaRPr lang="en-US" altLang="zh-CN" sz="2800" dirty="0">
              <a:solidFill>
                <a:srgbClr val="FFFF00"/>
              </a:solidFill>
              <a:effectLst>
                <a:outerShdw blurRad="38100" dist="38100" dir="2700000" algn="tl">
                  <a:srgbClr val="000000"/>
                </a:outerShdw>
              </a:effectLst>
              <a:latin typeface="Arial" panose="020B0604020202020204" pitchFamily="34" charset="0"/>
              <a:ea typeface="华文仿宋" panose="02010600040101010101" pitchFamily="17" charset="-122"/>
            </a:endParaRPr>
          </a:p>
          <a:p>
            <a:pPr algn="ctr" eaLnBrk="1" hangingPunct="1">
              <a:lnSpc>
                <a:spcPct val="75000"/>
              </a:lnSpc>
              <a:defRPr/>
            </a:pPr>
            <a:r>
              <a:rPr lang="en-US" altLang="zh-CN" sz="3600" dirty="0">
                <a:solidFill>
                  <a:srgbClr val="FFFF00"/>
                </a:solidFill>
                <a:effectLst>
                  <a:outerShdw blurRad="38100" dist="38100" dir="2700000" algn="tl">
                    <a:srgbClr val="000000"/>
                  </a:outerShdw>
                </a:effectLst>
                <a:ea typeface="华文仿宋" panose="02010600040101010101" pitchFamily="17" charset="-122"/>
              </a:rPr>
              <a:t>Dec. 06, 2022</a:t>
            </a:r>
            <a:endParaRPr lang="en-US" altLang="zh-CN" sz="3600" dirty="0">
              <a:solidFill>
                <a:srgbClr val="FFFF00"/>
              </a:solidFill>
              <a:effectLst>
                <a:outerShdw blurRad="38100" dist="38100" dir="2700000" algn="tl">
                  <a:srgbClr val="000000"/>
                </a:outerShdw>
              </a:effectLst>
              <a:ea typeface="华文仿宋" panose="02010600040101010101" pitchFamily="17" charset="-122"/>
            </a:endParaRPr>
          </a:p>
        </p:txBody>
      </p:sp>
      <p:sp>
        <p:nvSpPr>
          <p:cNvPr id="4100" name="WordArt 1044"/>
          <p:cNvSpPr>
            <a:spLocks noChangeArrowheads="1" noChangeShapeType="1" noTextEdit="1"/>
          </p:cNvSpPr>
          <p:nvPr/>
        </p:nvSpPr>
        <p:spPr bwMode="auto">
          <a:xfrm>
            <a:off x="539750" y="1268413"/>
            <a:ext cx="8077200" cy="1296987"/>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r>
              <a:rPr lang="en-US" altLang="zh-CN" sz="4800" i="1" kern="10">
                <a:solidFill>
                  <a:srgbClr val="FF0000"/>
                </a:solidFill>
                <a:effectLst>
                  <a:outerShdw dist="35921" dir="2700000" algn="ctr" rotWithShape="0">
                    <a:srgbClr val="808080"/>
                  </a:outerShdw>
                </a:effectLst>
                <a:cs typeface="Times New Roman" panose="02020603050405020304" pitchFamily="18" charset="0"/>
              </a:rPr>
              <a:t>University Physics</a:t>
            </a:r>
            <a:endParaRPr lang="zh-CN" altLang="en-US" sz="4800" i="1" kern="10">
              <a:solidFill>
                <a:srgbClr val="FF0000"/>
              </a:solidFill>
              <a:effectLst>
                <a:outerShdw dist="35921" dir="2700000" algn="ctr" rotWithShape="0">
                  <a:srgbClr val="808080"/>
                </a:outerShdw>
              </a:effectLst>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895350" y="2043113"/>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b="0">
                <a:solidFill>
                  <a:schemeClr val="hlink"/>
                </a:solidFill>
                <a:ea typeface="华文中宋" panose="02010600040101010101" pitchFamily="2" charset="-122"/>
              </a:rPr>
              <a:t>(1) </a:t>
            </a:r>
            <a:r>
              <a:rPr lang="zh-CN" altLang="en-US" b="0">
                <a:solidFill>
                  <a:schemeClr val="hlink"/>
                </a:solidFill>
                <a:ea typeface="华文中宋" panose="02010600040101010101" pitchFamily="2" charset="-122"/>
              </a:rPr>
              <a:t>逸出功</a:t>
            </a:r>
            <a:endParaRPr lang="zh-CN" altLang="en-US" b="0">
              <a:solidFill>
                <a:schemeClr val="hlink"/>
              </a:solidFill>
              <a:ea typeface="华文中宋" panose="02010600040101010101" pitchFamily="2" charset="-122"/>
            </a:endParaRPr>
          </a:p>
        </p:txBody>
      </p:sp>
      <p:sp>
        <p:nvSpPr>
          <p:cNvPr id="13315" name="Text Box 11"/>
          <p:cNvSpPr txBox="1">
            <a:spLocks noChangeArrowheads="1"/>
          </p:cNvSpPr>
          <p:nvPr/>
        </p:nvSpPr>
        <p:spPr bwMode="auto">
          <a:xfrm>
            <a:off x="898525" y="357188"/>
            <a:ext cx="8102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nSpc>
                <a:spcPct val="125000"/>
              </a:lnSpc>
            </a:pPr>
            <a:r>
              <a:rPr lang="zh-CN" altLang="en-US" b="0">
                <a:solidFill>
                  <a:schemeClr val="hlink"/>
                </a:solidFill>
                <a:ea typeface="华文中宋" panose="02010600040101010101" pitchFamily="2" charset="-122"/>
              </a:rPr>
              <a:t>钨的光电效应红线波长（截止频率对应的波长）</a:t>
            </a:r>
            <a:r>
              <a:rPr lang="en-US" altLang="zh-CN" b="0">
                <a:solidFill>
                  <a:schemeClr val="hlink"/>
                </a:solidFill>
                <a:ea typeface="华文中宋" panose="02010600040101010101" pitchFamily="2" charset="-122"/>
              </a:rPr>
              <a:t>274 nm</a:t>
            </a:r>
            <a:endParaRPr lang="zh-CN" altLang="zh-CN" b="0">
              <a:solidFill>
                <a:schemeClr val="hlink"/>
              </a:solidFill>
              <a:ea typeface="华文中宋" panose="02010600040101010101" pitchFamily="2" charset="-122"/>
            </a:endParaRPr>
          </a:p>
        </p:txBody>
      </p:sp>
      <p:sp>
        <p:nvSpPr>
          <p:cNvPr id="13316" name="Rectangle 12"/>
          <p:cNvSpPr>
            <a:spLocks noChangeArrowheads="1"/>
          </p:cNvSpPr>
          <p:nvPr/>
        </p:nvSpPr>
        <p:spPr bwMode="auto">
          <a:xfrm>
            <a:off x="296863" y="400050"/>
            <a:ext cx="9890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b="0">
                <a:solidFill>
                  <a:srgbClr val="FFFF00"/>
                </a:solidFill>
                <a:ea typeface="华文中宋" panose="02010600040101010101" pitchFamily="2" charset="-122"/>
              </a:rPr>
              <a:t>例：</a:t>
            </a:r>
            <a:endParaRPr lang="zh-CN" altLang="en-US" b="0">
              <a:solidFill>
                <a:srgbClr val="FFFF00"/>
              </a:solidFill>
              <a:ea typeface="华文中宋" panose="02010600040101010101" pitchFamily="2" charset="-122"/>
            </a:endParaRPr>
          </a:p>
        </p:txBody>
      </p:sp>
      <p:sp>
        <p:nvSpPr>
          <p:cNvPr id="13317" name="Rectangle 16"/>
          <p:cNvSpPr>
            <a:spLocks noChangeArrowheads="1"/>
          </p:cNvSpPr>
          <p:nvPr/>
        </p:nvSpPr>
        <p:spPr bwMode="auto">
          <a:xfrm>
            <a:off x="323850" y="2039938"/>
            <a:ext cx="819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b="0">
                <a:solidFill>
                  <a:srgbClr val="FFFF00"/>
                </a:solidFill>
                <a:ea typeface="华文中宋" panose="02010600040101010101" pitchFamily="2" charset="-122"/>
              </a:rPr>
              <a:t>解：</a:t>
            </a:r>
            <a:endParaRPr lang="zh-CN" altLang="en-US" b="0">
              <a:solidFill>
                <a:srgbClr val="FFFF00"/>
              </a:solidFill>
              <a:ea typeface="华文中宋" panose="02010600040101010101" pitchFamily="2" charset="-122"/>
            </a:endParaRPr>
          </a:p>
        </p:txBody>
      </p:sp>
      <p:sp>
        <p:nvSpPr>
          <p:cNvPr id="13318" name="Text Box 11"/>
          <p:cNvSpPr txBox="1">
            <a:spLocks noChangeArrowheads="1"/>
          </p:cNvSpPr>
          <p:nvPr/>
        </p:nvSpPr>
        <p:spPr bwMode="auto">
          <a:xfrm>
            <a:off x="285750" y="946150"/>
            <a:ext cx="8102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nSpc>
                <a:spcPct val="125000"/>
              </a:lnSpc>
            </a:pPr>
            <a:r>
              <a:rPr lang="zh-CN" altLang="en-US" b="0">
                <a:solidFill>
                  <a:srgbClr val="FFFF00"/>
                </a:solidFill>
                <a:ea typeface="华文中宋" panose="02010600040101010101" pitchFamily="2" charset="-122"/>
              </a:rPr>
              <a:t>求：</a:t>
            </a:r>
            <a:r>
              <a:rPr lang="en-US" altLang="zh-CN" b="0">
                <a:solidFill>
                  <a:schemeClr val="hlink"/>
                </a:solidFill>
                <a:ea typeface="华文中宋" panose="02010600040101010101" pitchFamily="2" charset="-122"/>
              </a:rPr>
              <a:t>(1) </a:t>
            </a:r>
            <a:r>
              <a:rPr lang="zh-CN" altLang="en-US" b="0">
                <a:solidFill>
                  <a:schemeClr val="hlink"/>
                </a:solidFill>
                <a:ea typeface="华文中宋" panose="02010600040101010101" pitchFamily="2" charset="-122"/>
              </a:rPr>
              <a:t>钨电子的逸出功？</a:t>
            </a:r>
            <a:endParaRPr lang="en-US" altLang="zh-CN" b="0">
              <a:solidFill>
                <a:schemeClr val="hlink"/>
              </a:solidFill>
              <a:ea typeface="华文中宋" panose="02010600040101010101" pitchFamily="2" charset="-122"/>
            </a:endParaRPr>
          </a:p>
          <a:p>
            <a:pPr>
              <a:lnSpc>
                <a:spcPct val="125000"/>
              </a:lnSpc>
            </a:pPr>
            <a:r>
              <a:rPr lang="en-US" altLang="zh-CN" b="0">
                <a:solidFill>
                  <a:schemeClr val="hlink"/>
                </a:solidFill>
                <a:ea typeface="华文中宋" panose="02010600040101010101" pitchFamily="2" charset="-122"/>
              </a:rPr>
              <a:t>        (2) </a:t>
            </a:r>
            <a:r>
              <a:rPr lang="zh-CN" altLang="en-US" b="0">
                <a:solidFill>
                  <a:schemeClr val="hlink"/>
                </a:solidFill>
                <a:ea typeface="华文中宋" panose="02010600040101010101" pitchFamily="2" charset="-122"/>
              </a:rPr>
              <a:t>在波长为</a:t>
            </a:r>
            <a:r>
              <a:rPr lang="en-US" altLang="zh-CN" b="0">
                <a:solidFill>
                  <a:schemeClr val="hlink"/>
                </a:solidFill>
                <a:ea typeface="华文中宋" panose="02010600040101010101" pitchFamily="2" charset="-122"/>
              </a:rPr>
              <a:t>200nm</a:t>
            </a:r>
            <a:r>
              <a:rPr lang="zh-CN" altLang="en-US" b="0">
                <a:solidFill>
                  <a:schemeClr val="hlink"/>
                </a:solidFill>
                <a:ea typeface="华文中宋" panose="02010600040101010101" pitchFamily="2" charset="-122"/>
              </a:rPr>
              <a:t>的紫光照射下，遏止电压为多少？</a:t>
            </a:r>
            <a:endParaRPr lang="zh-CN" altLang="en-US" b="0">
              <a:solidFill>
                <a:schemeClr val="hlink"/>
              </a:solidFill>
              <a:ea typeface="华文中宋" panose="02010600040101010101" pitchFamily="2" charset="-122"/>
            </a:endParaRPr>
          </a:p>
        </p:txBody>
      </p:sp>
      <p:graphicFrame>
        <p:nvGraphicFramePr>
          <p:cNvPr id="2" name="Object 8"/>
          <p:cNvGraphicFramePr>
            <a:graphicFrameLocks noChangeAspect="1"/>
          </p:cNvGraphicFramePr>
          <p:nvPr/>
        </p:nvGraphicFramePr>
        <p:xfrm>
          <a:off x="1352550" y="2735263"/>
          <a:ext cx="1892300" cy="908050"/>
        </p:xfrm>
        <a:graphic>
          <a:graphicData uri="http://schemas.openxmlformats.org/presentationml/2006/ole">
            <mc:AlternateContent xmlns:mc="http://schemas.openxmlformats.org/markup-compatibility/2006">
              <mc:Choice xmlns:v="urn:schemas-microsoft-com:vml" Requires="v">
                <p:oleObj spid="_x0000_s471078" name="公式" r:id="rId1" imgW="1026160" imgH="468630" progId="Equation.3">
                  <p:embed/>
                </p:oleObj>
              </mc:Choice>
              <mc:Fallback>
                <p:oleObj name="公式" r:id="rId1" imgW="1026160" imgH="468630" progId="Equation.3">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550" y="2735263"/>
                        <a:ext cx="18923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6"/>
          <p:cNvGraphicFramePr>
            <a:graphicFrameLocks noChangeAspect="1"/>
          </p:cNvGraphicFramePr>
          <p:nvPr/>
        </p:nvGraphicFramePr>
        <p:xfrm>
          <a:off x="3286125" y="2690813"/>
          <a:ext cx="4745038" cy="881062"/>
        </p:xfrm>
        <a:graphic>
          <a:graphicData uri="http://schemas.openxmlformats.org/presentationml/2006/ole">
            <mc:AlternateContent xmlns:mc="http://schemas.openxmlformats.org/markup-compatibility/2006">
              <mc:Choice xmlns:v="urn:schemas-microsoft-com:vml" Requires="v">
                <p:oleObj spid="_x0000_s471079" name="公式" r:id="rId3" imgW="2609215" imgH="457200" progId="Equation.3">
                  <p:embed/>
                </p:oleObj>
              </mc:Choice>
              <mc:Fallback>
                <p:oleObj name="公式" r:id="rId3" imgW="2609215" imgH="457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6125" y="2690813"/>
                        <a:ext cx="4745038"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Text Box 2"/>
          <p:cNvSpPr txBox="1">
            <a:spLocks noChangeArrowheads="1"/>
          </p:cNvSpPr>
          <p:nvPr/>
        </p:nvSpPr>
        <p:spPr bwMode="auto">
          <a:xfrm>
            <a:off x="895350" y="3757613"/>
            <a:ext cx="7391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b="0">
                <a:solidFill>
                  <a:schemeClr val="hlink"/>
                </a:solidFill>
                <a:ea typeface="华文中宋" panose="02010600040101010101" pitchFamily="2" charset="-122"/>
              </a:rPr>
              <a:t>(2) </a:t>
            </a:r>
            <a:r>
              <a:rPr lang="zh-CN" altLang="en-US" b="0">
                <a:solidFill>
                  <a:schemeClr val="hlink"/>
                </a:solidFill>
                <a:ea typeface="华文中宋" panose="02010600040101010101" pitchFamily="2" charset="-122"/>
              </a:rPr>
              <a:t>设遏止电压为 </a:t>
            </a:r>
            <a:r>
              <a:rPr lang="en-US" altLang="zh-CN" b="0" i="1">
                <a:solidFill>
                  <a:srgbClr val="FFFF00"/>
                </a:solidFill>
                <a:ea typeface="华文中宋" panose="02010600040101010101" pitchFamily="2" charset="-122"/>
              </a:rPr>
              <a:t>U</a:t>
            </a:r>
            <a:r>
              <a:rPr lang="en-US" altLang="zh-CN" b="0" i="1" baseline="-25000">
                <a:solidFill>
                  <a:srgbClr val="FFFF00"/>
                </a:solidFill>
                <a:ea typeface="华文中宋" panose="02010600040101010101" pitchFamily="2" charset="-122"/>
              </a:rPr>
              <a:t>s</a:t>
            </a:r>
            <a:r>
              <a:rPr lang="zh-CN" altLang="en-US" b="0">
                <a:solidFill>
                  <a:schemeClr val="hlink"/>
                </a:solidFill>
                <a:ea typeface="华文中宋" panose="02010600040101010101" pitchFamily="2" charset="-122"/>
              </a:rPr>
              <a:t>，逸出光电子的最大动能为 </a:t>
            </a:r>
            <a:r>
              <a:rPr lang="en-US" altLang="zh-CN" b="0" i="1">
                <a:solidFill>
                  <a:srgbClr val="FFFF00"/>
                </a:solidFill>
                <a:ea typeface="华文中宋" panose="02010600040101010101" pitchFamily="2" charset="-122"/>
              </a:rPr>
              <a:t>E</a:t>
            </a:r>
            <a:r>
              <a:rPr lang="en-US" altLang="zh-CN" b="0" i="1" baseline="-25000">
                <a:solidFill>
                  <a:srgbClr val="FFFF00"/>
                </a:solidFill>
                <a:ea typeface="华文中宋" panose="02010600040101010101" pitchFamily="2" charset="-122"/>
              </a:rPr>
              <a:t>k</a:t>
            </a:r>
            <a:endParaRPr lang="zh-CN" altLang="zh-CN" b="0" i="1" baseline="-25000">
              <a:solidFill>
                <a:srgbClr val="FFFF00"/>
              </a:solidFill>
              <a:ea typeface="华文中宋" panose="02010600040101010101" pitchFamily="2" charset="-122"/>
            </a:endParaRPr>
          </a:p>
        </p:txBody>
      </p:sp>
      <p:graphicFrame>
        <p:nvGraphicFramePr>
          <p:cNvPr id="4" name="Object 9"/>
          <p:cNvGraphicFramePr>
            <a:graphicFrameLocks noChangeAspect="1"/>
          </p:cNvGraphicFramePr>
          <p:nvPr/>
        </p:nvGraphicFramePr>
        <p:xfrm>
          <a:off x="3929063" y="4389438"/>
          <a:ext cx="1417637" cy="539750"/>
        </p:xfrm>
        <a:graphic>
          <a:graphicData uri="http://schemas.openxmlformats.org/presentationml/2006/ole">
            <mc:AlternateContent xmlns:mc="http://schemas.openxmlformats.org/markup-compatibility/2006">
              <mc:Choice xmlns:v="urn:schemas-microsoft-com:vml" Requires="v">
                <p:oleObj spid="_x0000_s471080" name="公式" r:id="rId5" imgW="669290" imgH="234315" progId="Equation.3">
                  <p:embed/>
                </p:oleObj>
              </mc:Choice>
              <mc:Fallback>
                <p:oleObj name="公式" r:id="rId5" imgW="669290" imgH="234315"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9063" y="4389438"/>
                        <a:ext cx="141763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 name="Text Box 2"/>
          <p:cNvSpPr txBox="1">
            <a:spLocks noChangeArrowheads="1"/>
          </p:cNvSpPr>
          <p:nvPr/>
        </p:nvSpPr>
        <p:spPr bwMode="auto">
          <a:xfrm>
            <a:off x="1143000" y="5072063"/>
            <a:ext cx="3857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b="0">
                <a:solidFill>
                  <a:schemeClr val="hlink"/>
                </a:solidFill>
                <a:ea typeface="华文中宋" panose="02010600040101010101" pitchFamily="2" charset="-122"/>
              </a:rPr>
              <a:t>由光电效应方程，</a:t>
            </a:r>
            <a:endParaRPr lang="zh-CN" altLang="en-US" b="0">
              <a:solidFill>
                <a:schemeClr val="hlink"/>
              </a:solidFill>
              <a:ea typeface="华文中宋" panose="02010600040101010101" pitchFamily="2" charset="-122"/>
            </a:endParaRPr>
          </a:p>
        </p:txBody>
      </p:sp>
      <p:graphicFrame>
        <p:nvGraphicFramePr>
          <p:cNvPr id="5" name="Object 5"/>
          <p:cNvGraphicFramePr>
            <a:graphicFrameLocks noChangeAspect="1"/>
          </p:cNvGraphicFramePr>
          <p:nvPr/>
        </p:nvGraphicFramePr>
        <p:xfrm>
          <a:off x="3714750" y="5072063"/>
          <a:ext cx="1930400" cy="539750"/>
        </p:xfrm>
        <a:graphic>
          <a:graphicData uri="http://schemas.openxmlformats.org/presentationml/2006/ole">
            <mc:AlternateContent xmlns:mc="http://schemas.openxmlformats.org/markup-compatibility/2006">
              <mc:Choice xmlns:v="urn:schemas-microsoft-com:vml" Requires="v">
                <p:oleObj spid="_x0000_s471081" name="公式" r:id="rId7" imgW="914400" imgH="234315" progId="Equation.3">
                  <p:embed/>
                </p:oleObj>
              </mc:Choice>
              <mc:Fallback>
                <p:oleObj name="公式" r:id="rId7" imgW="914400" imgH="234315"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14750" y="5072063"/>
                        <a:ext cx="19304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 name="右大括号 24"/>
          <p:cNvSpPr/>
          <p:nvPr/>
        </p:nvSpPr>
        <p:spPr bwMode="auto">
          <a:xfrm>
            <a:off x="5786438" y="4514850"/>
            <a:ext cx="227012" cy="914400"/>
          </a:xfrm>
          <a:prstGeom prst="rightBrace">
            <a:avLst>
              <a:gd name="adj1" fmla="val 70303"/>
              <a:gd name="adj2" fmla="val 50000"/>
            </a:avLst>
          </a:prstGeom>
          <a:noFill/>
          <a:ln w="25400" algn="ctr">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 name="右弧形箭头 25"/>
          <p:cNvSpPr>
            <a:spLocks noChangeArrowheads="1"/>
          </p:cNvSpPr>
          <p:nvPr/>
        </p:nvSpPr>
        <p:spPr bwMode="auto">
          <a:xfrm>
            <a:off x="6357938" y="4929188"/>
            <a:ext cx="571500" cy="1285875"/>
          </a:xfrm>
          <a:prstGeom prst="curvedLeftArrow">
            <a:avLst>
              <a:gd name="adj1" fmla="val 25000"/>
              <a:gd name="adj2" fmla="val 50000"/>
              <a:gd name="adj3" fmla="val 25000"/>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 name="Object 6"/>
          <p:cNvGraphicFramePr>
            <a:graphicFrameLocks noChangeAspect="1"/>
          </p:cNvGraphicFramePr>
          <p:nvPr/>
        </p:nvGraphicFramePr>
        <p:xfrm>
          <a:off x="2368550" y="5735638"/>
          <a:ext cx="1774825" cy="828675"/>
        </p:xfrm>
        <a:graphic>
          <a:graphicData uri="http://schemas.openxmlformats.org/presentationml/2006/ole">
            <mc:AlternateContent xmlns:mc="http://schemas.openxmlformats.org/markup-compatibility/2006">
              <mc:Choice xmlns:v="urn:schemas-microsoft-com:vml" Requires="v">
                <p:oleObj spid="_x0000_s471082" name="公式" r:id="rId9" imgW="948055" imgH="423545" progId="Equation.3">
                  <p:embed/>
                </p:oleObj>
              </mc:Choice>
              <mc:Fallback>
                <p:oleObj name="公式" r:id="rId9" imgW="948055" imgH="423545"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8550" y="5735638"/>
                        <a:ext cx="177482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10"/>
          <p:cNvGraphicFramePr>
            <a:graphicFrameLocks noChangeAspect="1"/>
          </p:cNvGraphicFramePr>
          <p:nvPr/>
        </p:nvGraphicFramePr>
        <p:xfrm>
          <a:off x="4214813" y="5929313"/>
          <a:ext cx="1184275" cy="374650"/>
        </p:xfrm>
        <a:graphic>
          <a:graphicData uri="http://schemas.openxmlformats.org/presentationml/2006/ole">
            <mc:AlternateContent xmlns:mc="http://schemas.openxmlformats.org/markup-compatibility/2006">
              <mc:Choice xmlns:v="urn:schemas-microsoft-com:vml" Requires="v">
                <p:oleObj spid="_x0000_s471083" name="公式" r:id="rId11" imgW="624205" imgH="178435" progId="Equation.3">
                  <p:embed/>
                </p:oleObj>
              </mc:Choice>
              <mc:Fallback>
                <p:oleObj name="公式" r:id="rId11" imgW="624205" imgH="178435"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14813" y="5929313"/>
                        <a:ext cx="118427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9" name="灯片编号占位符 1"/>
          <p:cNvSpPr txBox="1"/>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99EAFCA0-1986-43FB-B1FF-D3E75752E793}" type="slidenum">
              <a:rPr lang="en-US" altLang="zh-CN" b="0">
                <a:solidFill>
                  <a:srgbClr val="FF00FF"/>
                </a:solidFill>
              </a:rPr>
            </a:fld>
            <a:r>
              <a:rPr lang="en-US" altLang="zh-CN" b="0">
                <a:solidFill>
                  <a:srgbClr val="FF00FF"/>
                </a:solidFill>
              </a:rPr>
              <a:t>/22</a:t>
            </a:r>
            <a:endParaRPr lang="en-US" altLang="zh-CN" b="0">
              <a:solidFill>
                <a:srgbClr val="FF00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wipe(left)">
                                      <p:cBhvr>
                                        <p:cTn id="7" dur="500"/>
                                        <p:tgtEl>
                                          <p:spTgt spid="184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left)">
                                      <p:cBhvr>
                                        <p:cTn id="21" dur="500"/>
                                        <p:tgtEl>
                                          <p:spTgt spid="21"/>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left)">
                                      <p:cBhvr>
                                        <p:cTn id="30" dur="500"/>
                                        <p:tgtEl>
                                          <p:spTgt spid="23"/>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left)">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500"/>
                                        <p:tgtEl>
                                          <p:spTgt spid="25"/>
                                        </p:tgtEl>
                                      </p:cBhvr>
                                    </p:animEffect>
                                  </p:childTnLst>
                                </p:cTn>
                              </p:par>
                            </p:childTnLst>
                          </p:cTn>
                        </p:par>
                        <p:par>
                          <p:cTn id="40" fill="hold">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wipe(up)">
                                      <p:cBhvr>
                                        <p:cTn id="43" dur="500"/>
                                        <p:tgtEl>
                                          <p:spTgt spid="2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ipe(left)">
                                      <p:cBhvr>
                                        <p:cTn id="48" dur="500"/>
                                        <p:tgtEl>
                                          <p:spTgt spid="6"/>
                                        </p:tgtEl>
                                      </p:cBhvr>
                                    </p:animEffect>
                                  </p:childTnLst>
                                </p:cTn>
                              </p:par>
                            </p:childTnLst>
                          </p:cTn>
                        </p:par>
                        <p:par>
                          <p:cTn id="49" fill="hold">
                            <p:stCondLst>
                              <p:cond delay="500"/>
                            </p:stCondLst>
                            <p:childTnLst>
                              <p:par>
                                <p:cTn id="50" presetID="22" presetClass="entr" presetSubtype="8" fill="hold" nodeType="after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left)">
                                      <p:cBhvr>
                                        <p:cTn id="5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p:bldP spid="21" grpId="0" autoUpdateAnimBg="0"/>
      <p:bldP spid="23" grpId="0" autoUpdateAnimBg="0"/>
      <p:bldP spid="25" grpId="0" animBg="1"/>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88" name="Rectangle 32"/>
          <p:cNvSpPr>
            <a:spLocks noChangeArrowheads="1"/>
          </p:cNvSpPr>
          <p:nvPr/>
        </p:nvSpPr>
        <p:spPr bwMode="auto">
          <a:xfrm>
            <a:off x="2809875" y="257175"/>
            <a:ext cx="419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solidFill>
                  <a:srgbClr val="00FF00"/>
                </a:solidFill>
                <a:ea typeface="楷体_GB2312" pitchFamily="49" charset="-122"/>
              </a:rPr>
              <a:t>16-3  </a:t>
            </a:r>
            <a:r>
              <a:rPr lang="zh-CN" altLang="en-US" sz="2800">
                <a:solidFill>
                  <a:srgbClr val="00FF00"/>
                </a:solidFill>
                <a:ea typeface="楷体_GB2312" pitchFamily="49" charset="-122"/>
              </a:rPr>
              <a:t>康普顿效应</a:t>
            </a:r>
            <a:r>
              <a:rPr lang="zh-CN" altLang="en-US" sz="2800">
                <a:solidFill>
                  <a:srgbClr val="EDFE4A"/>
                </a:solidFill>
                <a:ea typeface="楷体_GB2312" pitchFamily="49" charset="-122"/>
              </a:rPr>
              <a:t> </a:t>
            </a:r>
            <a:r>
              <a:rPr lang="zh-CN" altLang="en-US" sz="2800">
                <a:solidFill>
                  <a:srgbClr val="000099"/>
                </a:solidFill>
                <a:ea typeface="楷体_GB2312" pitchFamily="49" charset="-122"/>
              </a:rPr>
              <a:t> </a:t>
            </a:r>
            <a:endParaRPr lang="zh-CN" altLang="en-US" sz="2800">
              <a:solidFill>
                <a:srgbClr val="000099"/>
              </a:solidFill>
              <a:ea typeface="楷体_GB2312" pitchFamily="49" charset="-122"/>
            </a:endParaRPr>
          </a:p>
        </p:txBody>
      </p:sp>
      <p:sp>
        <p:nvSpPr>
          <p:cNvPr id="147489" name="Rectangle 33"/>
          <p:cNvSpPr>
            <a:spLocks noChangeArrowheads="1"/>
          </p:cNvSpPr>
          <p:nvPr/>
        </p:nvSpPr>
        <p:spPr bwMode="auto">
          <a:xfrm>
            <a:off x="228600" y="819150"/>
            <a:ext cx="8701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FFFF66"/>
                </a:solidFill>
                <a:ea typeface="楷体_GB2312" pitchFamily="49" charset="-122"/>
              </a:rPr>
              <a:t>   </a:t>
            </a:r>
            <a:r>
              <a:rPr lang="en-US" altLang="zh-CN">
                <a:solidFill>
                  <a:schemeClr val="bg1"/>
                </a:solidFill>
                <a:ea typeface="楷体_GB2312" pitchFamily="49" charset="-122"/>
              </a:rPr>
              <a:t>1923-1925</a:t>
            </a:r>
            <a:r>
              <a:rPr lang="zh-CN" altLang="en-US">
                <a:solidFill>
                  <a:schemeClr val="bg1"/>
                </a:solidFill>
                <a:ea typeface="楷体_GB2312" pitchFamily="49" charset="-122"/>
              </a:rPr>
              <a:t>年，美国物理学家康普顿研究</a:t>
            </a:r>
            <a:r>
              <a:rPr lang="en-US" altLang="zh-CN" i="1">
                <a:solidFill>
                  <a:srgbClr val="FFFF00"/>
                </a:solidFill>
                <a:ea typeface="楷体_GB2312" pitchFamily="49" charset="-122"/>
              </a:rPr>
              <a:t>X </a:t>
            </a:r>
            <a:r>
              <a:rPr lang="zh-CN" altLang="en-US">
                <a:solidFill>
                  <a:srgbClr val="FFFF00"/>
                </a:solidFill>
                <a:ea typeface="楷体_GB2312" pitchFamily="49" charset="-122"/>
              </a:rPr>
              <a:t>射线</a:t>
            </a:r>
            <a:r>
              <a:rPr lang="zh-CN" altLang="en-US">
                <a:solidFill>
                  <a:schemeClr val="bg1"/>
                </a:solidFill>
                <a:ea typeface="楷体_GB2312" pitchFamily="49" charset="-122"/>
              </a:rPr>
              <a:t>通过某些物质</a:t>
            </a:r>
            <a:endParaRPr lang="zh-CN" altLang="en-US">
              <a:solidFill>
                <a:schemeClr val="bg1"/>
              </a:solidFill>
              <a:ea typeface="楷体_GB2312" pitchFamily="49" charset="-122"/>
            </a:endParaRPr>
          </a:p>
        </p:txBody>
      </p:sp>
      <p:sp>
        <p:nvSpPr>
          <p:cNvPr id="147490" name="Rectangle 34"/>
          <p:cNvSpPr>
            <a:spLocks noChangeArrowheads="1"/>
          </p:cNvSpPr>
          <p:nvPr/>
        </p:nvSpPr>
        <p:spPr bwMode="auto">
          <a:xfrm>
            <a:off x="442913" y="127635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ea typeface="楷体_GB2312" pitchFamily="49" charset="-122"/>
              </a:rPr>
              <a:t>时产生的散射光谱，发现：</a:t>
            </a:r>
            <a:endParaRPr lang="zh-CN" altLang="en-US">
              <a:solidFill>
                <a:schemeClr val="bg1"/>
              </a:solidFill>
              <a:ea typeface="楷体_GB2312" pitchFamily="49" charset="-122"/>
            </a:endParaRPr>
          </a:p>
        </p:txBody>
      </p:sp>
      <p:sp>
        <p:nvSpPr>
          <p:cNvPr id="147491" name="Rectangle 35"/>
          <p:cNvSpPr>
            <a:spLocks noChangeArrowheads="1"/>
          </p:cNvSpPr>
          <p:nvPr/>
        </p:nvSpPr>
        <p:spPr bwMode="auto">
          <a:xfrm>
            <a:off x="1371600" y="1885950"/>
            <a:ext cx="6986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FFCC66"/>
                </a:solidFill>
                <a:ea typeface="楷体_GB2312" pitchFamily="49" charset="-122"/>
              </a:rPr>
              <a:t> </a:t>
            </a:r>
            <a:r>
              <a:rPr lang="en-US" altLang="zh-CN" i="1">
                <a:solidFill>
                  <a:srgbClr val="FFFF00"/>
                </a:solidFill>
                <a:ea typeface="楷体_GB2312" pitchFamily="49" charset="-122"/>
              </a:rPr>
              <a:t>X </a:t>
            </a:r>
            <a:r>
              <a:rPr lang="zh-CN" altLang="en-US">
                <a:solidFill>
                  <a:srgbClr val="FFFF00"/>
                </a:solidFill>
                <a:ea typeface="楷体_GB2312" pitchFamily="49" charset="-122"/>
              </a:rPr>
              <a:t>射线</a:t>
            </a:r>
            <a:r>
              <a:rPr lang="zh-CN" altLang="en-US">
                <a:solidFill>
                  <a:srgbClr val="FFFFFF"/>
                </a:solidFill>
                <a:ea typeface="楷体_GB2312" pitchFamily="49" charset="-122"/>
              </a:rPr>
              <a:t>的散射谱线中除与原</a:t>
            </a:r>
            <a:r>
              <a:rPr lang="zh-CN" altLang="en-US">
                <a:solidFill>
                  <a:srgbClr val="FFFF00"/>
                </a:solidFill>
                <a:ea typeface="楷体_GB2312" pitchFamily="49" charset="-122"/>
              </a:rPr>
              <a:t>入射光波长相同</a:t>
            </a:r>
            <a:r>
              <a:rPr lang="zh-CN" altLang="en-US">
                <a:solidFill>
                  <a:srgbClr val="FFFFFF"/>
                </a:solidFill>
                <a:ea typeface="楷体_GB2312" pitchFamily="49" charset="-122"/>
              </a:rPr>
              <a:t>的成</a:t>
            </a:r>
            <a:endParaRPr lang="zh-CN" altLang="en-US">
              <a:solidFill>
                <a:srgbClr val="FFFFFF"/>
              </a:solidFill>
              <a:ea typeface="楷体_GB2312" pitchFamily="49" charset="-122"/>
            </a:endParaRPr>
          </a:p>
        </p:txBody>
      </p:sp>
      <p:sp>
        <p:nvSpPr>
          <p:cNvPr id="147492" name="Rectangle 36"/>
          <p:cNvSpPr>
            <a:spLocks noChangeArrowheads="1"/>
          </p:cNvSpPr>
          <p:nvPr/>
        </p:nvSpPr>
        <p:spPr bwMode="auto">
          <a:xfrm>
            <a:off x="990600" y="2343150"/>
            <a:ext cx="556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FFFF"/>
                </a:solidFill>
                <a:ea typeface="楷体_GB2312" pitchFamily="49" charset="-122"/>
              </a:rPr>
              <a:t>分外，还包括</a:t>
            </a:r>
            <a:r>
              <a:rPr lang="zh-CN" altLang="en-US">
                <a:solidFill>
                  <a:srgbClr val="FFFF00"/>
                </a:solidFill>
                <a:ea typeface="楷体_GB2312" pitchFamily="49" charset="-122"/>
              </a:rPr>
              <a:t>波长变长</a:t>
            </a:r>
            <a:r>
              <a:rPr lang="zh-CN" altLang="en-US">
                <a:solidFill>
                  <a:srgbClr val="FFFFFF"/>
                </a:solidFill>
                <a:ea typeface="楷体_GB2312" pitchFamily="49" charset="-122"/>
              </a:rPr>
              <a:t>的成分</a:t>
            </a:r>
            <a:endParaRPr lang="zh-CN" altLang="en-US">
              <a:solidFill>
                <a:srgbClr val="FFFFFF"/>
              </a:solidFill>
              <a:ea typeface="楷体_GB2312" pitchFamily="49" charset="-122"/>
            </a:endParaRPr>
          </a:p>
        </p:txBody>
      </p:sp>
      <p:sp>
        <p:nvSpPr>
          <p:cNvPr id="147493" name="Rectangle 37"/>
          <p:cNvSpPr>
            <a:spLocks noChangeArrowheads="1"/>
          </p:cNvSpPr>
          <p:nvPr/>
        </p:nvSpPr>
        <p:spPr bwMode="auto">
          <a:xfrm>
            <a:off x="5105400" y="2343150"/>
            <a:ext cx="3038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FFFFFF"/>
                </a:solidFill>
                <a:ea typeface="楷体_GB2312" pitchFamily="49" charset="-122"/>
              </a:rPr>
              <a:t>——</a:t>
            </a:r>
            <a:r>
              <a:rPr lang="en-US" altLang="zh-CN">
                <a:solidFill>
                  <a:srgbClr val="0000FF"/>
                </a:solidFill>
                <a:ea typeface="楷体_GB2312" pitchFamily="49" charset="-122"/>
              </a:rPr>
              <a:t> </a:t>
            </a:r>
            <a:r>
              <a:rPr lang="zh-CN" altLang="en-US">
                <a:solidFill>
                  <a:srgbClr val="FFFF00"/>
                </a:solidFill>
                <a:ea typeface="楷体_GB2312" pitchFamily="49" charset="-122"/>
              </a:rPr>
              <a:t>康普顿效应</a:t>
            </a:r>
            <a:endParaRPr lang="zh-CN" altLang="en-US">
              <a:solidFill>
                <a:srgbClr val="FFFF00"/>
              </a:solidFill>
              <a:ea typeface="楷体_GB2312" pitchFamily="49" charset="-122"/>
            </a:endParaRPr>
          </a:p>
        </p:txBody>
      </p:sp>
      <p:sp>
        <p:nvSpPr>
          <p:cNvPr id="147494" name="Rectangle 38"/>
          <p:cNvSpPr>
            <a:spLocks noChangeArrowheads="1"/>
          </p:cNvSpPr>
          <p:nvPr/>
        </p:nvSpPr>
        <p:spPr bwMode="auto">
          <a:xfrm>
            <a:off x="838200" y="1809750"/>
            <a:ext cx="7543800" cy="1066800"/>
          </a:xfrm>
          <a:prstGeom prst="rect">
            <a:avLst/>
          </a:prstGeom>
          <a:noFill/>
          <a:ln w="28575">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solidFill>
                <a:schemeClr val="bg1"/>
              </a:solidFill>
            </a:endParaRPr>
          </a:p>
        </p:txBody>
      </p:sp>
      <p:sp>
        <p:nvSpPr>
          <p:cNvPr id="147495" name="Text Box 39"/>
          <p:cNvSpPr txBox="1">
            <a:spLocks noChangeArrowheads="1"/>
          </p:cNvSpPr>
          <p:nvPr/>
        </p:nvSpPr>
        <p:spPr bwMode="auto">
          <a:xfrm>
            <a:off x="357188" y="2928938"/>
            <a:ext cx="2428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FF00"/>
                </a:solidFill>
                <a:ea typeface="楷体_GB2312" pitchFamily="49" charset="-122"/>
              </a:rPr>
              <a:t>一</a:t>
            </a:r>
            <a:r>
              <a:rPr lang="en-US" altLang="zh-CN">
                <a:solidFill>
                  <a:srgbClr val="FFFF00"/>
                </a:solidFill>
                <a:ea typeface="楷体_GB2312" pitchFamily="49" charset="-122"/>
              </a:rPr>
              <a:t>.  </a:t>
            </a:r>
            <a:r>
              <a:rPr lang="zh-CN" altLang="en-US">
                <a:solidFill>
                  <a:srgbClr val="FFFF00"/>
                </a:solidFill>
                <a:ea typeface="楷体_GB2312" pitchFamily="49" charset="-122"/>
              </a:rPr>
              <a:t>实验规律</a:t>
            </a:r>
            <a:endParaRPr lang="zh-CN" altLang="en-US">
              <a:solidFill>
                <a:srgbClr val="FFFF00"/>
              </a:solidFill>
              <a:ea typeface="楷体_GB2312" pitchFamily="49" charset="-122"/>
            </a:endParaRPr>
          </a:p>
        </p:txBody>
      </p:sp>
      <p:pic>
        <p:nvPicPr>
          <p:cNvPr id="147496" name="Picture 40" descr="康普顿试验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14688" y="3146425"/>
            <a:ext cx="5638800" cy="3200400"/>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pic>
      <p:sp>
        <p:nvSpPr>
          <p:cNvPr id="147497" name="Rectangle 41"/>
          <p:cNvSpPr>
            <a:spLocks noChangeArrowheads="1"/>
          </p:cNvSpPr>
          <p:nvPr/>
        </p:nvSpPr>
        <p:spPr bwMode="auto">
          <a:xfrm>
            <a:off x="6110288" y="5813425"/>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EDFE4A"/>
                </a:solidFill>
                <a:ea typeface="楷体_GB2312" pitchFamily="49" charset="-122"/>
              </a:rPr>
              <a:t>散射物质（石墨）</a:t>
            </a:r>
            <a:endParaRPr lang="zh-CN" altLang="en-US">
              <a:solidFill>
                <a:srgbClr val="EDFE4A"/>
              </a:solidFill>
              <a:ea typeface="楷体_GB2312" pitchFamily="49" charset="-122"/>
            </a:endParaRPr>
          </a:p>
        </p:txBody>
      </p:sp>
      <p:graphicFrame>
        <p:nvGraphicFramePr>
          <p:cNvPr id="147498" name="Object 2"/>
          <p:cNvGraphicFramePr>
            <a:graphicFrameLocks noChangeAspect="1"/>
          </p:cNvGraphicFramePr>
          <p:nvPr/>
        </p:nvGraphicFramePr>
        <p:xfrm>
          <a:off x="5043488" y="5584825"/>
          <a:ext cx="390525" cy="503238"/>
        </p:xfrm>
        <a:graphic>
          <a:graphicData uri="http://schemas.openxmlformats.org/presentationml/2006/ole">
            <mc:AlternateContent xmlns:mc="http://schemas.openxmlformats.org/markup-compatibility/2006">
              <mc:Choice xmlns:v="urn:schemas-microsoft-com:vml" Requires="v">
                <p:oleObj spid="_x0000_s472108" name="Equation" r:id="rId2" imgW="178435" imgH="234315" progId="Equation.3">
                  <p:embed/>
                </p:oleObj>
              </mc:Choice>
              <mc:Fallback>
                <p:oleObj name="Equation" r:id="rId2" imgW="178435" imgH="234315"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3488" y="5584825"/>
                        <a:ext cx="39052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7499" name="Object 3"/>
          <p:cNvGraphicFramePr>
            <a:graphicFrameLocks noChangeAspect="1"/>
          </p:cNvGraphicFramePr>
          <p:nvPr/>
        </p:nvGraphicFramePr>
        <p:xfrm>
          <a:off x="3390900" y="4105275"/>
          <a:ext cx="395288" cy="323850"/>
        </p:xfrm>
        <a:graphic>
          <a:graphicData uri="http://schemas.openxmlformats.org/presentationml/2006/ole">
            <mc:AlternateContent xmlns:mc="http://schemas.openxmlformats.org/markup-compatibility/2006">
              <mc:Choice xmlns:v="urn:schemas-microsoft-com:vml" Requires="v">
                <p:oleObj spid="_x0000_s472109" name="Equation" r:id="rId4" imgW="178435" imgH="156210" progId="Equation.3">
                  <p:embed/>
                </p:oleObj>
              </mc:Choice>
              <mc:Fallback>
                <p:oleObj name="Equation" r:id="rId4" imgW="178435" imgH="15621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0900" y="4105275"/>
                        <a:ext cx="395288" cy="323850"/>
                      </a:xfrm>
                      <a:prstGeom prst="rect">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7500" name="Object 4"/>
          <p:cNvGraphicFramePr>
            <a:graphicFrameLocks noChangeAspect="1"/>
          </p:cNvGraphicFramePr>
          <p:nvPr/>
        </p:nvGraphicFramePr>
        <p:xfrm>
          <a:off x="7429500" y="4068763"/>
          <a:ext cx="390525" cy="503237"/>
        </p:xfrm>
        <a:graphic>
          <a:graphicData uri="http://schemas.openxmlformats.org/presentationml/2006/ole">
            <mc:AlternateContent xmlns:mc="http://schemas.openxmlformats.org/markup-compatibility/2006">
              <mc:Choice xmlns:v="urn:schemas-microsoft-com:vml" Requires="v">
                <p:oleObj spid="_x0000_s472110" name="Equation" r:id="rId6" imgW="178435" imgH="234315" progId="Equation.3">
                  <p:embed/>
                </p:oleObj>
              </mc:Choice>
              <mc:Fallback>
                <p:oleObj name="Equation" r:id="rId6" imgW="178435" imgH="234315"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29500" y="4068763"/>
                        <a:ext cx="39052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7501" name="Object 5"/>
          <p:cNvGraphicFramePr>
            <a:graphicFrameLocks noChangeAspect="1"/>
          </p:cNvGraphicFramePr>
          <p:nvPr/>
        </p:nvGraphicFramePr>
        <p:xfrm>
          <a:off x="7669213" y="4640263"/>
          <a:ext cx="1117600" cy="503237"/>
        </p:xfrm>
        <a:graphic>
          <a:graphicData uri="http://schemas.openxmlformats.org/presentationml/2006/ole">
            <mc:AlternateContent xmlns:mc="http://schemas.openxmlformats.org/markup-compatibility/2006">
              <mc:Choice xmlns:v="urn:schemas-microsoft-com:vml" Requires="v">
                <p:oleObj spid="_x0000_s472111" name="Equation" r:id="rId8" imgW="557530" imgH="234315" progId="Equation.3">
                  <p:embed/>
                </p:oleObj>
              </mc:Choice>
              <mc:Fallback>
                <p:oleObj name="Equation" r:id="rId8" imgW="557530" imgH="234315"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69213" y="4640263"/>
                        <a:ext cx="11176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7502" name="Object 6"/>
          <p:cNvGraphicFramePr>
            <a:graphicFrameLocks noChangeAspect="1"/>
          </p:cNvGraphicFramePr>
          <p:nvPr/>
        </p:nvGraphicFramePr>
        <p:xfrm>
          <a:off x="7000875" y="5143500"/>
          <a:ext cx="279400" cy="390525"/>
        </p:xfrm>
        <a:graphic>
          <a:graphicData uri="http://schemas.openxmlformats.org/presentationml/2006/ole">
            <mc:AlternateContent xmlns:mc="http://schemas.openxmlformats.org/markup-compatibility/2006">
              <mc:Choice xmlns:v="urn:schemas-microsoft-com:vml" Requires="v">
                <p:oleObj spid="_x0000_s472112" name="Equation" r:id="rId10" imgW="111760" imgH="178435" progId="Equation.3">
                  <p:embed/>
                </p:oleObj>
              </mc:Choice>
              <mc:Fallback>
                <p:oleObj name="Equation" r:id="rId10" imgW="111760" imgH="178435"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00875" y="5143500"/>
                        <a:ext cx="2794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7503" name="Rectangle 47"/>
          <p:cNvSpPr>
            <a:spLocks noChangeArrowheads="1"/>
          </p:cNvSpPr>
          <p:nvPr/>
        </p:nvSpPr>
        <p:spPr bwMode="auto">
          <a:xfrm>
            <a:off x="428625" y="3443288"/>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ea typeface="楷体_GB2312" pitchFamily="49" charset="-122"/>
              </a:rPr>
              <a:t>两波长</a:t>
            </a:r>
            <a:endParaRPr lang="zh-CN" altLang="en-US">
              <a:solidFill>
                <a:schemeClr val="bg1"/>
              </a:solidFill>
              <a:ea typeface="楷体_GB2312" pitchFamily="49" charset="-122"/>
            </a:endParaRPr>
          </a:p>
        </p:txBody>
      </p:sp>
      <p:graphicFrame>
        <p:nvGraphicFramePr>
          <p:cNvPr id="147504" name="Object 7"/>
          <p:cNvGraphicFramePr>
            <a:graphicFrameLocks noChangeAspect="1"/>
          </p:cNvGraphicFramePr>
          <p:nvPr/>
        </p:nvGraphicFramePr>
        <p:xfrm>
          <a:off x="1500188" y="3463925"/>
          <a:ext cx="725487" cy="503238"/>
        </p:xfrm>
        <a:graphic>
          <a:graphicData uri="http://schemas.openxmlformats.org/presentationml/2006/ole">
            <mc:AlternateContent xmlns:mc="http://schemas.openxmlformats.org/markup-compatibility/2006">
              <mc:Choice xmlns:v="urn:schemas-microsoft-com:vml" Requires="v">
                <p:oleObj spid="_x0000_s472113" name="Equation" r:id="rId12" imgW="356870" imgH="234315" progId="Equation.3">
                  <p:embed/>
                </p:oleObj>
              </mc:Choice>
              <mc:Fallback>
                <p:oleObj name="Equation" r:id="rId12" imgW="356870" imgH="234315" progId="Equation.3">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00188" y="3463925"/>
                        <a:ext cx="72548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7505" name="Rectangle 49"/>
          <p:cNvSpPr>
            <a:spLocks noChangeArrowheads="1"/>
          </p:cNvSpPr>
          <p:nvPr/>
        </p:nvSpPr>
        <p:spPr bwMode="auto">
          <a:xfrm>
            <a:off x="457200" y="3900488"/>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ea typeface="楷体_GB2312" pitchFamily="49" charset="-122"/>
              </a:rPr>
              <a:t>散射线，有</a:t>
            </a:r>
            <a:endParaRPr lang="zh-CN" altLang="en-US">
              <a:solidFill>
                <a:schemeClr val="bg1"/>
              </a:solidFill>
              <a:ea typeface="楷体_GB2312" pitchFamily="49" charset="-122"/>
            </a:endParaRPr>
          </a:p>
        </p:txBody>
      </p:sp>
      <p:sp>
        <p:nvSpPr>
          <p:cNvPr id="147506" name="Rectangle 50"/>
          <p:cNvSpPr>
            <a:spLocks noChangeArrowheads="1"/>
          </p:cNvSpPr>
          <p:nvPr/>
        </p:nvSpPr>
        <p:spPr bwMode="auto">
          <a:xfrm>
            <a:off x="2214563" y="3438525"/>
            <a:ext cx="928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ea typeface="楷体_GB2312" pitchFamily="49" charset="-122"/>
              </a:rPr>
              <a:t>的</a:t>
            </a:r>
            <a:endParaRPr lang="zh-CN" altLang="en-US">
              <a:solidFill>
                <a:schemeClr val="bg1"/>
              </a:solidFill>
              <a:ea typeface="楷体_GB2312" pitchFamily="49" charset="-122"/>
            </a:endParaRPr>
          </a:p>
        </p:txBody>
      </p:sp>
      <p:graphicFrame>
        <p:nvGraphicFramePr>
          <p:cNvPr id="147507" name="Object 8"/>
          <p:cNvGraphicFramePr>
            <a:graphicFrameLocks noChangeAspect="1"/>
          </p:cNvGraphicFramePr>
          <p:nvPr/>
        </p:nvGraphicFramePr>
        <p:xfrm>
          <a:off x="881063" y="4429125"/>
          <a:ext cx="1619250" cy="503238"/>
        </p:xfrm>
        <a:graphic>
          <a:graphicData uri="http://schemas.openxmlformats.org/presentationml/2006/ole">
            <mc:AlternateContent xmlns:mc="http://schemas.openxmlformats.org/markup-compatibility/2006">
              <mc:Choice xmlns:v="urn:schemas-microsoft-com:vml" Requires="v">
                <p:oleObj spid="_x0000_s472114" name="Equation" r:id="rId14" imgW="825500" imgH="234315" progId="Equation.3">
                  <p:embed/>
                </p:oleObj>
              </mc:Choice>
              <mc:Fallback>
                <p:oleObj name="Equation" r:id="rId14" imgW="825500" imgH="234315" progId="Equation.3">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81063" y="4429125"/>
                        <a:ext cx="1619250" cy="503238"/>
                      </a:xfrm>
                      <a:prstGeom prst="rect">
                        <a:avLst/>
                      </a:prstGeom>
                      <a:noFill/>
                      <a:ln w="22225">
                        <a:solidFill>
                          <a:srgbClr val="FF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7508" name="Rectangle 52"/>
          <p:cNvSpPr>
            <a:spLocks noChangeArrowheads="1"/>
          </p:cNvSpPr>
          <p:nvPr/>
        </p:nvSpPr>
        <p:spPr bwMode="auto">
          <a:xfrm>
            <a:off x="214313" y="5010150"/>
            <a:ext cx="31242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a:solidFill>
                  <a:srgbClr val="FFCC66"/>
                </a:solidFill>
                <a:ea typeface="楷体_GB2312" pitchFamily="49" charset="-122"/>
              </a:rPr>
              <a:t>    </a:t>
            </a:r>
            <a:r>
              <a:rPr lang="zh-CN" altLang="en-US">
                <a:solidFill>
                  <a:srgbClr val="FFFF00"/>
                </a:solidFill>
                <a:ea typeface="楷体_GB2312" pitchFamily="49" charset="-122"/>
              </a:rPr>
              <a:t>随散射角增大而增大，与入射线波长和散射物无关</a:t>
            </a:r>
            <a:endParaRPr lang="zh-CN" altLang="en-US">
              <a:solidFill>
                <a:srgbClr val="FFFF00"/>
              </a:solidFill>
              <a:ea typeface="楷体_GB2312" pitchFamily="49" charset="-122"/>
            </a:endParaRPr>
          </a:p>
        </p:txBody>
      </p:sp>
      <p:pic>
        <p:nvPicPr>
          <p:cNvPr id="147509" name="Picture 53" descr="普线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215313" y="5148263"/>
            <a:ext cx="5334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7510" name="Picture 54" descr="谱线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243888" y="3679825"/>
            <a:ext cx="533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7511" name="Picture 55" descr="谱线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357938" y="3429000"/>
            <a:ext cx="76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7512" name="Picture 56" descr="谱线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229225" y="3879850"/>
            <a:ext cx="914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7513" name="Picture 57" descr="谱线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91088" y="4786313"/>
            <a:ext cx="6096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64" name="灯片编号占位符 1"/>
          <p:cNvSpPr txBox="1"/>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5092FCC4-6458-43B1-BADA-ECABFFBD5629}" type="slidenum">
              <a:rPr lang="en-US" altLang="zh-CN" b="0">
                <a:solidFill>
                  <a:srgbClr val="FF00FF"/>
                </a:solidFill>
              </a:rPr>
            </a:fld>
            <a:r>
              <a:rPr lang="en-US" altLang="zh-CN" b="0">
                <a:solidFill>
                  <a:srgbClr val="FF00FF"/>
                </a:solidFill>
              </a:rPr>
              <a:t>/22</a:t>
            </a:r>
            <a:endParaRPr lang="en-US" altLang="zh-CN" b="0">
              <a:solidFill>
                <a:srgbClr val="FF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47488"/>
                                        </p:tgtEl>
                                        <p:attrNameLst>
                                          <p:attrName>style.visibility</p:attrName>
                                        </p:attrNameLst>
                                      </p:cBhvr>
                                      <p:to>
                                        <p:strVal val="visible"/>
                                      </p:to>
                                    </p:set>
                                    <p:animEffect transition="in" filter="blinds(horizontal)">
                                      <p:cBhvr>
                                        <p:cTn id="7" dur="500"/>
                                        <p:tgtEl>
                                          <p:spTgt spid="14748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7489"/>
                                        </p:tgtEl>
                                        <p:attrNameLst>
                                          <p:attrName>style.visibility</p:attrName>
                                        </p:attrNameLst>
                                      </p:cBhvr>
                                      <p:to>
                                        <p:strVal val="visible"/>
                                      </p:to>
                                    </p:set>
                                    <p:animEffect transition="in" filter="blinds(horizontal)">
                                      <p:cBhvr>
                                        <p:cTn id="12" dur="500"/>
                                        <p:tgtEl>
                                          <p:spTgt spid="147489"/>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147490"/>
                                        </p:tgtEl>
                                        <p:attrNameLst>
                                          <p:attrName>style.visibility</p:attrName>
                                        </p:attrNameLst>
                                      </p:cBhvr>
                                      <p:to>
                                        <p:strVal val="visible"/>
                                      </p:to>
                                    </p:set>
                                    <p:animEffect transition="in" filter="blinds(horizontal)">
                                      <p:cBhvr>
                                        <p:cTn id="16" dur="500"/>
                                        <p:tgtEl>
                                          <p:spTgt spid="147490"/>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47491"/>
                                        </p:tgtEl>
                                        <p:attrNameLst>
                                          <p:attrName>style.visibility</p:attrName>
                                        </p:attrNameLst>
                                      </p:cBhvr>
                                      <p:to>
                                        <p:strVal val="visible"/>
                                      </p:to>
                                    </p:set>
                                    <p:animEffect transition="in" filter="blinds(horizontal)">
                                      <p:cBhvr>
                                        <p:cTn id="21" dur="500"/>
                                        <p:tgtEl>
                                          <p:spTgt spid="147491"/>
                                        </p:tgtEl>
                                      </p:cBhvr>
                                    </p:animEffect>
                                  </p:childTnLst>
                                </p:cTn>
                              </p:par>
                            </p:childTnLst>
                          </p:cTn>
                        </p:par>
                        <p:par>
                          <p:cTn id="22" fill="hold">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147492"/>
                                        </p:tgtEl>
                                        <p:attrNameLst>
                                          <p:attrName>style.visibility</p:attrName>
                                        </p:attrNameLst>
                                      </p:cBhvr>
                                      <p:to>
                                        <p:strVal val="visible"/>
                                      </p:to>
                                    </p:set>
                                    <p:animEffect transition="in" filter="blinds(horizontal)">
                                      <p:cBhvr>
                                        <p:cTn id="25" dur="500"/>
                                        <p:tgtEl>
                                          <p:spTgt spid="14749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47493"/>
                                        </p:tgtEl>
                                        <p:attrNameLst>
                                          <p:attrName>style.visibility</p:attrName>
                                        </p:attrNameLst>
                                      </p:cBhvr>
                                      <p:to>
                                        <p:strVal val="visible"/>
                                      </p:to>
                                    </p:set>
                                    <p:animEffect transition="in" filter="wipe(left)">
                                      <p:cBhvr>
                                        <p:cTn id="30" dur="500"/>
                                        <p:tgtEl>
                                          <p:spTgt spid="147493"/>
                                        </p:tgtEl>
                                      </p:cBhvr>
                                    </p:animEffect>
                                  </p:childTnLst>
                                </p:cTn>
                              </p:par>
                            </p:childTnLst>
                          </p:cTn>
                        </p:par>
                        <p:par>
                          <p:cTn id="31" fill="hold">
                            <p:stCondLst>
                              <p:cond delay="500"/>
                            </p:stCondLst>
                            <p:childTnLst>
                              <p:par>
                                <p:cTn id="32" presetID="23" presetClass="entr" presetSubtype="16" fill="hold" grpId="0" nodeType="afterEffect">
                                  <p:stCondLst>
                                    <p:cond delay="0"/>
                                  </p:stCondLst>
                                  <p:childTnLst>
                                    <p:set>
                                      <p:cBhvr>
                                        <p:cTn id="33" dur="1" fill="hold">
                                          <p:stCondLst>
                                            <p:cond delay="0"/>
                                          </p:stCondLst>
                                        </p:cTn>
                                        <p:tgtEl>
                                          <p:spTgt spid="147494"/>
                                        </p:tgtEl>
                                        <p:attrNameLst>
                                          <p:attrName>style.visibility</p:attrName>
                                        </p:attrNameLst>
                                      </p:cBhvr>
                                      <p:to>
                                        <p:strVal val="visible"/>
                                      </p:to>
                                    </p:set>
                                    <p:anim calcmode="lin" valueType="num">
                                      <p:cBhvr>
                                        <p:cTn id="34" dur="500" fill="hold"/>
                                        <p:tgtEl>
                                          <p:spTgt spid="147494"/>
                                        </p:tgtEl>
                                        <p:attrNameLst>
                                          <p:attrName>ppt_w</p:attrName>
                                        </p:attrNameLst>
                                      </p:cBhvr>
                                      <p:tavLst>
                                        <p:tav tm="0">
                                          <p:val>
                                            <p:fltVal val="0"/>
                                          </p:val>
                                        </p:tav>
                                        <p:tav tm="100000">
                                          <p:val>
                                            <p:strVal val="#ppt_w"/>
                                          </p:val>
                                        </p:tav>
                                      </p:tavLst>
                                    </p:anim>
                                    <p:anim calcmode="lin" valueType="num">
                                      <p:cBhvr>
                                        <p:cTn id="35" dur="500" fill="hold"/>
                                        <p:tgtEl>
                                          <p:spTgt spid="147494"/>
                                        </p:tgtEl>
                                        <p:attrNameLst>
                                          <p:attrName>ppt_h</p:attrName>
                                        </p:attrNameLst>
                                      </p:cBhvr>
                                      <p:tavLst>
                                        <p:tav tm="0">
                                          <p:val>
                                            <p:fltVal val="0"/>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47495"/>
                                        </p:tgtEl>
                                        <p:attrNameLst>
                                          <p:attrName>style.visibility</p:attrName>
                                        </p:attrNameLst>
                                      </p:cBhvr>
                                      <p:to>
                                        <p:strVal val="visible"/>
                                      </p:to>
                                    </p:set>
                                    <p:animEffect transition="in" filter="dissolve">
                                      <p:cBhvr>
                                        <p:cTn id="40" dur="500"/>
                                        <p:tgtEl>
                                          <p:spTgt spid="147495"/>
                                        </p:tgtEl>
                                      </p:cBhvr>
                                    </p:animEffect>
                                  </p:childTnLst>
                                </p:cTn>
                              </p:par>
                            </p:childTnLst>
                          </p:cTn>
                        </p:par>
                        <p:par>
                          <p:cTn id="41" fill="hold">
                            <p:stCondLst>
                              <p:cond delay="500"/>
                            </p:stCondLst>
                            <p:childTnLst>
                              <p:par>
                                <p:cTn id="42" presetID="9" presetClass="entr" presetSubtype="0" fill="hold" nodeType="afterEffect">
                                  <p:stCondLst>
                                    <p:cond delay="0"/>
                                  </p:stCondLst>
                                  <p:childTnLst>
                                    <p:set>
                                      <p:cBhvr>
                                        <p:cTn id="43" dur="1" fill="hold">
                                          <p:stCondLst>
                                            <p:cond delay="0"/>
                                          </p:stCondLst>
                                        </p:cTn>
                                        <p:tgtEl>
                                          <p:spTgt spid="147496"/>
                                        </p:tgtEl>
                                        <p:attrNameLst>
                                          <p:attrName>style.visibility</p:attrName>
                                        </p:attrNameLst>
                                      </p:cBhvr>
                                      <p:to>
                                        <p:strVal val="visible"/>
                                      </p:to>
                                    </p:set>
                                    <p:animEffect transition="in" filter="dissolve">
                                      <p:cBhvr>
                                        <p:cTn id="44" dur="500"/>
                                        <p:tgtEl>
                                          <p:spTgt spid="147496"/>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47497"/>
                                        </p:tgtEl>
                                        <p:attrNameLst>
                                          <p:attrName>style.visibility</p:attrName>
                                        </p:attrNameLst>
                                      </p:cBhvr>
                                      <p:to>
                                        <p:strVal val="visible"/>
                                      </p:to>
                                    </p:set>
                                    <p:animEffect transition="in" filter="dissolve">
                                      <p:cBhvr>
                                        <p:cTn id="47" dur="500"/>
                                        <p:tgtEl>
                                          <p:spTgt spid="147497"/>
                                        </p:tgtEl>
                                      </p:cBhvr>
                                    </p:animEffect>
                                  </p:childTnLst>
                                </p:cTn>
                              </p:par>
                              <p:par>
                                <p:cTn id="48" presetID="9" presetClass="entr" presetSubtype="0" fill="hold" nodeType="withEffect">
                                  <p:stCondLst>
                                    <p:cond delay="0"/>
                                  </p:stCondLst>
                                  <p:childTnLst>
                                    <p:set>
                                      <p:cBhvr>
                                        <p:cTn id="49" dur="1" fill="hold">
                                          <p:stCondLst>
                                            <p:cond delay="0"/>
                                          </p:stCondLst>
                                        </p:cTn>
                                        <p:tgtEl>
                                          <p:spTgt spid="147499"/>
                                        </p:tgtEl>
                                        <p:attrNameLst>
                                          <p:attrName>style.visibility</p:attrName>
                                        </p:attrNameLst>
                                      </p:cBhvr>
                                      <p:to>
                                        <p:strVal val="visible"/>
                                      </p:to>
                                    </p:set>
                                    <p:animEffect transition="in" filter="dissolve">
                                      <p:cBhvr>
                                        <p:cTn id="50" dur="500"/>
                                        <p:tgtEl>
                                          <p:spTgt spid="147499"/>
                                        </p:tgtEl>
                                      </p:cBhvr>
                                    </p:animEffect>
                                  </p:childTnLst>
                                </p:cTn>
                              </p:par>
                              <p:par>
                                <p:cTn id="51" presetID="9" presetClass="entr" presetSubtype="0" fill="hold" nodeType="withEffect">
                                  <p:stCondLst>
                                    <p:cond delay="0"/>
                                  </p:stCondLst>
                                  <p:childTnLst>
                                    <p:set>
                                      <p:cBhvr>
                                        <p:cTn id="52" dur="1" fill="hold">
                                          <p:stCondLst>
                                            <p:cond delay="0"/>
                                          </p:stCondLst>
                                        </p:cTn>
                                        <p:tgtEl>
                                          <p:spTgt spid="147502"/>
                                        </p:tgtEl>
                                        <p:attrNameLst>
                                          <p:attrName>style.visibility</p:attrName>
                                        </p:attrNameLst>
                                      </p:cBhvr>
                                      <p:to>
                                        <p:strVal val="visible"/>
                                      </p:to>
                                    </p:set>
                                    <p:animEffect transition="in" filter="dissolve">
                                      <p:cBhvr>
                                        <p:cTn id="53" dur="500"/>
                                        <p:tgtEl>
                                          <p:spTgt spid="147502"/>
                                        </p:tgtEl>
                                      </p:cBhvr>
                                    </p:animEffect>
                                  </p:childTnLst>
                                </p:cTn>
                              </p:par>
                              <p:par>
                                <p:cTn id="54" presetID="9" presetClass="entr" presetSubtype="0" fill="hold" nodeType="withEffect">
                                  <p:stCondLst>
                                    <p:cond delay="0"/>
                                  </p:stCondLst>
                                  <p:childTnLst>
                                    <p:set>
                                      <p:cBhvr>
                                        <p:cTn id="55" dur="1" fill="hold">
                                          <p:stCondLst>
                                            <p:cond delay="0"/>
                                          </p:stCondLst>
                                        </p:cTn>
                                        <p:tgtEl>
                                          <p:spTgt spid="147498"/>
                                        </p:tgtEl>
                                        <p:attrNameLst>
                                          <p:attrName>style.visibility</p:attrName>
                                        </p:attrNameLst>
                                      </p:cBhvr>
                                      <p:to>
                                        <p:strVal val="visible"/>
                                      </p:to>
                                    </p:set>
                                    <p:animEffect transition="in" filter="dissolve">
                                      <p:cBhvr>
                                        <p:cTn id="56" dur="500"/>
                                        <p:tgtEl>
                                          <p:spTgt spid="147498"/>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147503"/>
                                        </p:tgtEl>
                                        <p:attrNameLst>
                                          <p:attrName>style.visibility</p:attrName>
                                        </p:attrNameLst>
                                      </p:cBhvr>
                                      <p:to>
                                        <p:strVal val="visible"/>
                                      </p:to>
                                    </p:set>
                                    <p:animEffect transition="in" filter="dissolve">
                                      <p:cBhvr>
                                        <p:cTn id="61" dur="500"/>
                                        <p:tgtEl>
                                          <p:spTgt spid="147503"/>
                                        </p:tgtEl>
                                      </p:cBhvr>
                                    </p:animEffect>
                                  </p:childTnLst>
                                </p:cTn>
                              </p:par>
                            </p:childTnLst>
                          </p:cTn>
                        </p:par>
                        <p:par>
                          <p:cTn id="62" fill="hold">
                            <p:stCondLst>
                              <p:cond delay="500"/>
                            </p:stCondLst>
                            <p:childTnLst>
                              <p:par>
                                <p:cTn id="63" presetID="12" presetClass="entr" presetSubtype="4" fill="hold" nodeType="afterEffect">
                                  <p:stCondLst>
                                    <p:cond delay="0"/>
                                  </p:stCondLst>
                                  <p:childTnLst>
                                    <p:set>
                                      <p:cBhvr>
                                        <p:cTn id="64" dur="1" fill="hold">
                                          <p:stCondLst>
                                            <p:cond delay="0"/>
                                          </p:stCondLst>
                                        </p:cTn>
                                        <p:tgtEl>
                                          <p:spTgt spid="147504"/>
                                        </p:tgtEl>
                                        <p:attrNameLst>
                                          <p:attrName>style.visibility</p:attrName>
                                        </p:attrNameLst>
                                      </p:cBhvr>
                                      <p:to>
                                        <p:strVal val="visible"/>
                                      </p:to>
                                    </p:set>
                                    <p:animEffect transition="in" filter="slide(fromBottom)">
                                      <p:cBhvr>
                                        <p:cTn id="65" dur="500"/>
                                        <p:tgtEl>
                                          <p:spTgt spid="147504"/>
                                        </p:tgtEl>
                                      </p:cBhvr>
                                    </p:animEffect>
                                  </p:childTnLst>
                                </p:cTn>
                              </p:par>
                            </p:childTnLst>
                          </p:cTn>
                        </p:par>
                        <p:par>
                          <p:cTn id="66" fill="hold">
                            <p:stCondLst>
                              <p:cond delay="1000"/>
                            </p:stCondLst>
                            <p:childTnLst>
                              <p:par>
                                <p:cTn id="67" presetID="1" presetClass="entr" presetSubtype="0" fill="hold" grpId="0" nodeType="afterEffect">
                                  <p:stCondLst>
                                    <p:cond delay="0"/>
                                  </p:stCondLst>
                                  <p:childTnLst>
                                    <p:set>
                                      <p:cBhvr>
                                        <p:cTn id="68" dur="1" fill="hold">
                                          <p:stCondLst>
                                            <p:cond delay="499"/>
                                          </p:stCondLst>
                                        </p:cTn>
                                        <p:tgtEl>
                                          <p:spTgt spid="147506"/>
                                        </p:tgtEl>
                                        <p:attrNameLst>
                                          <p:attrName>style.visibility</p:attrName>
                                        </p:attrNameLst>
                                      </p:cBhvr>
                                      <p:to>
                                        <p:strVal val="visible"/>
                                      </p:to>
                                    </p:set>
                                  </p:childTnLst>
                                </p:cTn>
                              </p:par>
                            </p:childTnLst>
                          </p:cTn>
                        </p:par>
                        <p:par>
                          <p:cTn id="69" fill="hold">
                            <p:stCondLst>
                              <p:cond delay="1500"/>
                            </p:stCondLst>
                            <p:childTnLst>
                              <p:par>
                                <p:cTn id="70" presetID="9" presetClass="entr" presetSubtype="0" fill="hold" grpId="0" nodeType="afterEffect">
                                  <p:stCondLst>
                                    <p:cond delay="0"/>
                                  </p:stCondLst>
                                  <p:childTnLst>
                                    <p:set>
                                      <p:cBhvr>
                                        <p:cTn id="71" dur="1" fill="hold">
                                          <p:stCondLst>
                                            <p:cond delay="0"/>
                                          </p:stCondLst>
                                        </p:cTn>
                                        <p:tgtEl>
                                          <p:spTgt spid="147505"/>
                                        </p:tgtEl>
                                        <p:attrNameLst>
                                          <p:attrName>style.visibility</p:attrName>
                                        </p:attrNameLst>
                                      </p:cBhvr>
                                      <p:to>
                                        <p:strVal val="visible"/>
                                      </p:to>
                                    </p:set>
                                    <p:animEffect transition="in" filter="dissolve">
                                      <p:cBhvr>
                                        <p:cTn id="72" dur="500"/>
                                        <p:tgtEl>
                                          <p:spTgt spid="147505"/>
                                        </p:tgtEl>
                                      </p:cBhvr>
                                    </p:animEffect>
                                  </p:childTnLst>
                                </p:cTn>
                              </p:par>
                            </p:childTnLst>
                          </p:cTn>
                        </p:par>
                        <p:par>
                          <p:cTn id="73" fill="hold">
                            <p:stCondLst>
                              <p:cond delay="2000"/>
                            </p:stCondLst>
                            <p:childTnLst>
                              <p:par>
                                <p:cTn id="74" presetID="23" presetClass="entr" presetSubtype="16" fill="hold" nodeType="afterEffect">
                                  <p:stCondLst>
                                    <p:cond delay="0"/>
                                  </p:stCondLst>
                                  <p:childTnLst>
                                    <p:set>
                                      <p:cBhvr>
                                        <p:cTn id="75" dur="1" fill="hold">
                                          <p:stCondLst>
                                            <p:cond delay="0"/>
                                          </p:stCondLst>
                                        </p:cTn>
                                        <p:tgtEl>
                                          <p:spTgt spid="147500"/>
                                        </p:tgtEl>
                                        <p:attrNameLst>
                                          <p:attrName>style.visibility</p:attrName>
                                        </p:attrNameLst>
                                      </p:cBhvr>
                                      <p:to>
                                        <p:strVal val="visible"/>
                                      </p:to>
                                    </p:set>
                                    <p:anim calcmode="lin" valueType="num">
                                      <p:cBhvr>
                                        <p:cTn id="76" dur="500" fill="hold"/>
                                        <p:tgtEl>
                                          <p:spTgt spid="147500"/>
                                        </p:tgtEl>
                                        <p:attrNameLst>
                                          <p:attrName>ppt_w</p:attrName>
                                        </p:attrNameLst>
                                      </p:cBhvr>
                                      <p:tavLst>
                                        <p:tav tm="0">
                                          <p:val>
                                            <p:fltVal val="0"/>
                                          </p:val>
                                        </p:tav>
                                        <p:tav tm="100000">
                                          <p:val>
                                            <p:strVal val="#ppt_w"/>
                                          </p:val>
                                        </p:tav>
                                      </p:tavLst>
                                    </p:anim>
                                    <p:anim calcmode="lin" valueType="num">
                                      <p:cBhvr>
                                        <p:cTn id="77" dur="500" fill="hold"/>
                                        <p:tgtEl>
                                          <p:spTgt spid="147500"/>
                                        </p:tgtEl>
                                        <p:attrNameLst>
                                          <p:attrName>ppt_h</p:attrName>
                                        </p:attrNameLst>
                                      </p:cBhvr>
                                      <p:tavLst>
                                        <p:tav tm="0">
                                          <p:val>
                                            <p:fltVal val="0"/>
                                          </p:val>
                                        </p:tav>
                                        <p:tav tm="100000">
                                          <p:val>
                                            <p:strVal val="#ppt_h"/>
                                          </p:val>
                                        </p:tav>
                                      </p:tavLst>
                                    </p:anim>
                                  </p:childTnLst>
                                </p:cTn>
                              </p:par>
                            </p:childTnLst>
                          </p:cTn>
                        </p:par>
                        <p:par>
                          <p:cTn id="78" fill="hold">
                            <p:stCondLst>
                              <p:cond delay="2500"/>
                            </p:stCondLst>
                            <p:childTnLst>
                              <p:par>
                                <p:cTn id="79" presetID="23" presetClass="entr" presetSubtype="16" fill="hold" nodeType="afterEffect">
                                  <p:stCondLst>
                                    <p:cond delay="0"/>
                                  </p:stCondLst>
                                  <p:childTnLst>
                                    <p:set>
                                      <p:cBhvr>
                                        <p:cTn id="80" dur="1" fill="hold">
                                          <p:stCondLst>
                                            <p:cond delay="0"/>
                                          </p:stCondLst>
                                        </p:cTn>
                                        <p:tgtEl>
                                          <p:spTgt spid="147501"/>
                                        </p:tgtEl>
                                        <p:attrNameLst>
                                          <p:attrName>style.visibility</p:attrName>
                                        </p:attrNameLst>
                                      </p:cBhvr>
                                      <p:to>
                                        <p:strVal val="visible"/>
                                      </p:to>
                                    </p:set>
                                    <p:anim calcmode="lin" valueType="num">
                                      <p:cBhvr>
                                        <p:cTn id="81" dur="500" fill="hold"/>
                                        <p:tgtEl>
                                          <p:spTgt spid="147501"/>
                                        </p:tgtEl>
                                        <p:attrNameLst>
                                          <p:attrName>ppt_w</p:attrName>
                                        </p:attrNameLst>
                                      </p:cBhvr>
                                      <p:tavLst>
                                        <p:tav tm="0">
                                          <p:val>
                                            <p:fltVal val="0"/>
                                          </p:val>
                                        </p:tav>
                                        <p:tav tm="100000">
                                          <p:val>
                                            <p:strVal val="#ppt_w"/>
                                          </p:val>
                                        </p:tav>
                                      </p:tavLst>
                                    </p:anim>
                                    <p:anim calcmode="lin" valueType="num">
                                      <p:cBhvr>
                                        <p:cTn id="82" dur="500" fill="hold"/>
                                        <p:tgtEl>
                                          <p:spTgt spid="147501"/>
                                        </p:tgtEl>
                                        <p:attrNameLst>
                                          <p:attrName>ppt_h</p:attrName>
                                        </p:attrNameLst>
                                      </p:cBhvr>
                                      <p:tavLst>
                                        <p:tav tm="0">
                                          <p:val>
                                            <p:fltVal val="0"/>
                                          </p:val>
                                        </p:tav>
                                        <p:tav tm="100000">
                                          <p:val>
                                            <p:strVal val="#ppt_h"/>
                                          </p:val>
                                        </p:tav>
                                      </p:tavLst>
                                    </p:anim>
                                  </p:childTnLst>
                                </p:cTn>
                              </p:par>
                            </p:childTnLst>
                          </p:cTn>
                        </p:par>
                        <p:par>
                          <p:cTn id="83" fill="hold">
                            <p:stCondLst>
                              <p:cond delay="3000"/>
                            </p:stCondLst>
                            <p:childTnLst>
                              <p:par>
                                <p:cTn id="84" presetID="22" presetClass="entr" presetSubtype="8" fill="hold" nodeType="afterEffect">
                                  <p:stCondLst>
                                    <p:cond delay="500"/>
                                  </p:stCondLst>
                                  <p:childTnLst>
                                    <p:set>
                                      <p:cBhvr>
                                        <p:cTn id="85" dur="1" fill="hold">
                                          <p:stCondLst>
                                            <p:cond delay="0"/>
                                          </p:stCondLst>
                                        </p:cTn>
                                        <p:tgtEl>
                                          <p:spTgt spid="147507"/>
                                        </p:tgtEl>
                                        <p:attrNameLst>
                                          <p:attrName>style.visibility</p:attrName>
                                        </p:attrNameLst>
                                      </p:cBhvr>
                                      <p:to>
                                        <p:strVal val="visible"/>
                                      </p:to>
                                    </p:set>
                                    <p:animEffect transition="in" filter="wipe(left)">
                                      <p:cBhvr>
                                        <p:cTn id="86" dur="500"/>
                                        <p:tgtEl>
                                          <p:spTgt spid="147507"/>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147508"/>
                                        </p:tgtEl>
                                        <p:attrNameLst>
                                          <p:attrName>style.visibility</p:attrName>
                                        </p:attrNameLst>
                                      </p:cBhvr>
                                      <p:to>
                                        <p:strVal val="visible"/>
                                      </p:to>
                                    </p:set>
                                    <p:animEffect transition="in" filter="wipe(left)">
                                      <p:cBhvr>
                                        <p:cTn id="91" dur="500"/>
                                        <p:tgtEl>
                                          <p:spTgt spid="147508"/>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2" fill="hold" nodeType="clickEffect">
                                  <p:stCondLst>
                                    <p:cond delay="0"/>
                                  </p:stCondLst>
                                  <p:childTnLst>
                                    <p:set>
                                      <p:cBhvr>
                                        <p:cTn id="95" dur="1" fill="hold">
                                          <p:stCondLst>
                                            <p:cond delay="0"/>
                                          </p:stCondLst>
                                        </p:cTn>
                                        <p:tgtEl>
                                          <p:spTgt spid="147509"/>
                                        </p:tgtEl>
                                        <p:attrNameLst>
                                          <p:attrName>style.visibility</p:attrName>
                                        </p:attrNameLst>
                                      </p:cBhvr>
                                      <p:to>
                                        <p:strVal val="visible"/>
                                      </p:to>
                                    </p:set>
                                    <p:animEffect transition="in" filter="wipe(right)">
                                      <p:cBhvr>
                                        <p:cTn id="96" dur="500"/>
                                        <p:tgtEl>
                                          <p:spTgt spid="147509"/>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nodeType="clickEffect">
                                  <p:stCondLst>
                                    <p:cond delay="0"/>
                                  </p:stCondLst>
                                  <p:childTnLst>
                                    <p:set>
                                      <p:cBhvr>
                                        <p:cTn id="100" dur="1" fill="hold">
                                          <p:stCondLst>
                                            <p:cond delay="0"/>
                                          </p:stCondLst>
                                        </p:cTn>
                                        <p:tgtEl>
                                          <p:spTgt spid="147510"/>
                                        </p:tgtEl>
                                        <p:attrNameLst>
                                          <p:attrName>style.visibility</p:attrName>
                                        </p:attrNameLst>
                                      </p:cBhvr>
                                      <p:to>
                                        <p:strVal val="visible"/>
                                      </p:to>
                                    </p:set>
                                    <p:animEffect transition="in" filter="dissolve">
                                      <p:cBhvr>
                                        <p:cTn id="101" dur="500"/>
                                        <p:tgtEl>
                                          <p:spTgt spid="147510"/>
                                        </p:tgtEl>
                                      </p:cBhvr>
                                    </p:animEffect>
                                  </p:childTnLst>
                                </p:cTn>
                              </p:par>
                            </p:childTnLst>
                          </p:cTn>
                        </p:par>
                        <p:par>
                          <p:cTn id="102" fill="hold">
                            <p:stCondLst>
                              <p:cond delay="500"/>
                            </p:stCondLst>
                            <p:childTnLst>
                              <p:par>
                                <p:cTn id="103" presetID="22" presetClass="entr" presetSubtype="2" fill="hold" nodeType="afterEffect">
                                  <p:stCondLst>
                                    <p:cond delay="0"/>
                                  </p:stCondLst>
                                  <p:childTnLst>
                                    <p:set>
                                      <p:cBhvr>
                                        <p:cTn id="104" dur="1" fill="hold">
                                          <p:stCondLst>
                                            <p:cond delay="0"/>
                                          </p:stCondLst>
                                        </p:cTn>
                                        <p:tgtEl>
                                          <p:spTgt spid="147511"/>
                                        </p:tgtEl>
                                        <p:attrNameLst>
                                          <p:attrName>style.visibility</p:attrName>
                                        </p:attrNameLst>
                                      </p:cBhvr>
                                      <p:to>
                                        <p:strVal val="visible"/>
                                      </p:to>
                                    </p:set>
                                    <p:animEffect transition="in" filter="wipe(right)">
                                      <p:cBhvr>
                                        <p:cTn id="105" dur="500"/>
                                        <p:tgtEl>
                                          <p:spTgt spid="147511"/>
                                        </p:tgtEl>
                                      </p:cBhvr>
                                    </p:animEffect>
                                  </p:childTnLst>
                                </p:cTn>
                              </p:par>
                            </p:childTnLst>
                          </p:cTn>
                        </p:par>
                        <p:par>
                          <p:cTn id="106" fill="hold">
                            <p:stCondLst>
                              <p:cond delay="1000"/>
                            </p:stCondLst>
                            <p:childTnLst>
                              <p:par>
                                <p:cTn id="107" presetID="22" presetClass="entr" presetSubtype="2" fill="hold" nodeType="afterEffect">
                                  <p:stCondLst>
                                    <p:cond delay="0"/>
                                  </p:stCondLst>
                                  <p:childTnLst>
                                    <p:set>
                                      <p:cBhvr>
                                        <p:cTn id="108" dur="1" fill="hold">
                                          <p:stCondLst>
                                            <p:cond delay="0"/>
                                          </p:stCondLst>
                                        </p:cTn>
                                        <p:tgtEl>
                                          <p:spTgt spid="147512"/>
                                        </p:tgtEl>
                                        <p:attrNameLst>
                                          <p:attrName>style.visibility</p:attrName>
                                        </p:attrNameLst>
                                      </p:cBhvr>
                                      <p:to>
                                        <p:strVal val="visible"/>
                                      </p:to>
                                    </p:set>
                                    <p:animEffect transition="in" filter="wipe(right)">
                                      <p:cBhvr>
                                        <p:cTn id="109" dur="500"/>
                                        <p:tgtEl>
                                          <p:spTgt spid="147512"/>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2" fill="hold" nodeType="clickEffect">
                                  <p:stCondLst>
                                    <p:cond delay="0"/>
                                  </p:stCondLst>
                                  <p:childTnLst>
                                    <p:set>
                                      <p:cBhvr>
                                        <p:cTn id="113" dur="1" fill="hold">
                                          <p:stCondLst>
                                            <p:cond delay="0"/>
                                          </p:stCondLst>
                                        </p:cTn>
                                        <p:tgtEl>
                                          <p:spTgt spid="147513"/>
                                        </p:tgtEl>
                                        <p:attrNameLst>
                                          <p:attrName>style.visibility</p:attrName>
                                        </p:attrNameLst>
                                      </p:cBhvr>
                                      <p:to>
                                        <p:strVal val="visible"/>
                                      </p:to>
                                    </p:set>
                                    <p:animEffect transition="in" filter="wipe(right)">
                                      <p:cBhvr>
                                        <p:cTn id="114" dur="500"/>
                                        <p:tgtEl>
                                          <p:spTgt spid="147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88" grpId="0" autoUpdateAnimBg="0"/>
      <p:bldP spid="147489" grpId="0" autoUpdateAnimBg="0"/>
      <p:bldP spid="147490" grpId="0" autoUpdateAnimBg="0"/>
      <p:bldP spid="147491" grpId="0" autoUpdateAnimBg="0"/>
      <p:bldP spid="147492" grpId="0" autoUpdateAnimBg="0"/>
      <p:bldP spid="147493" grpId="0" autoUpdateAnimBg="0"/>
      <p:bldP spid="147494" grpId="0" animBg="1"/>
      <p:bldP spid="147495" grpId="0" autoUpdateAnimBg="0"/>
      <p:bldP spid="147497" grpId="0" autoUpdateAnimBg="0"/>
      <p:bldP spid="147503" grpId="0" autoUpdateAnimBg="0"/>
      <p:bldP spid="147505" grpId="0" autoUpdateAnimBg="0"/>
      <p:bldP spid="147506" grpId="0" autoUpdateAnimBg="0"/>
      <p:bldP spid="147508"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87325" y="622300"/>
            <a:ext cx="37369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FFFF00"/>
                </a:solidFill>
                <a:latin typeface="华文中宋" panose="02010600040101010101" pitchFamily="2" charset="-122"/>
                <a:ea typeface="华文中宋" panose="02010600040101010101" pitchFamily="2" charset="-122"/>
              </a:rPr>
              <a:t>二</a:t>
            </a:r>
            <a:r>
              <a:rPr lang="en-US" altLang="zh-CN" sz="2800">
                <a:solidFill>
                  <a:srgbClr val="FFFF00"/>
                </a:solidFill>
                <a:latin typeface="华文中宋" panose="02010600040101010101" pitchFamily="2" charset="-122"/>
                <a:ea typeface="华文中宋" panose="02010600040101010101" pitchFamily="2" charset="-122"/>
              </a:rPr>
              <a:t>. </a:t>
            </a:r>
            <a:r>
              <a:rPr lang="zh-CN" altLang="en-US" sz="2800">
                <a:solidFill>
                  <a:srgbClr val="FFFF00"/>
                </a:solidFill>
                <a:latin typeface="华文中宋" panose="02010600040101010101" pitchFamily="2" charset="-122"/>
                <a:ea typeface="华文中宋" panose="02010600040101010101" pitchFamily="2" charset="-122"/>
              </a:rPr>
              <a:t>经典物理的解释</a:t>
            </a:r>
            <a:endParaRPr lang="zh-CN" altLang="en-US" sz="2800">
              <a:solidFill>
                <a:srgbClr val="FFFF00"/>
              </a:solidFill>
              <a:latin typeface="华文中宋" panose="02010600040101010101" pitchFamily="2" charset="-122"/>
              <a:ea typeface="华文中宋" panose="02010600040101010101" pitchFamily="2" charset="-122"/>
            </a:endParaRPr>
          </a:p>
        </p:txBody>
      </p:sp>
      <p:sp>
        <p:nvSpPr>
          <p:cNvPr id="20483" name="Rectangle 3"/>
          <p:cNvSpPr>
            <a:spLocks noChangeArrowheads="1"/>
          </p:cNvSpPr>
          <p:nvPr/>
        </p:nvSpPr>
        <p:spPr bwMode="auto">
          <a:xfrm>
            <a:off x="1403350" y="5300663"/>
            <a:ext cx="61214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solidFill>
                  <a:schemeClr val="hlink"/>
                </a:solidFill>
                <a:latin typeface="华文中宋" panose="02010600040101010101" pitchFamily="2" charset="-122"/>
                <a:ea typeface="华文中宋" panose="02010600040101010101" pitchFamily="2" charset="-122"/>
              </a:rPr>
              <a:t>经典理论只能说明波长不变的散射，</a:t>
            </a:r>
            <a:endParaRPr lang="zh-CN" altLang="en-US">
              <a:solidFill>
                <a:schemeClr val="hlink"/>
              </a:solidFill>
              <a:latin typeface="华文中宋" panose="02010600040101010101" pitchFamily="2" charset="-122"/>
              <a:ea typeface="华文中宋" panose="02010600040101010101" pitchFamily="2" charset="-122"/>
            </a:endParaRPr>
          </a:p>
          <a:p>
            <a:pPr eaLnBrk="1" hangingPunct="1">
              <a:lnSpc>
                <a:spcPct val="120000"/>
              </a:lnSpc>
            </a:pPr>
            <a:r>
              <a:rPr lang="zh-CN" altLang="en-US">
                <a:solidFill>
                  <a:schemeClr val="hlink"/>
                </a:solidFill>
                <a:latin typeface="华文中宋" panose="02010600040101010101" pitchFamily="2" charset="-122"/>
                <a:ea typeface="华文中宋" panose="02010600040101010101" pitchFamily="2" charset="-122"/>
              </a:rPr>
              <a:t>而</a:t>
            </a:r>
            <a:r>
              <a:rPr lang="zh-CN" altLang="en-US">
                <a:solidFill>
                  <a:srgbClr val="66FFFF"/>
                </a:solidFill>
                <a:latin typeface="华文中宋" panose="02010600040101010101" pitchFamily="2" charset="-122"/>
                <a:ea typeface="华文中宋" panose="02010600040101010101" pitchFamily="2" charset="-122"/>
              </a:rPr>
              <a:t>不能</a:t>
            </a:r>
            <a:r>
              <a:rPr lang="zh-CN" altLang="en-US">
                <a:solidFill>
                  <a:schemeClr val="hlink"/>
                </a:solidFill>
                <a:latin typeface="华文中宋" panose="02010600040101010101" pitchFamily="2" charset="-122"/>
                <a:ea typeface="华文中宋" panose="02010600040101010101" pitchFamily="2" charset="-122"/>
              </a:rPr>
              <a:t>说明</a:t>
            </a:r>
            <a:r>
              <a:rPr lang="zh-CN" altLang="en-US">
                <a:solidFill>
                  <a:srgbClr val="66FFFF"/>
                </a:solidFill>
                <a:latin typeface="华文中宋" panose="02010600040101010101" pitchFamily="2" charset="-122"/>
                <a:ea typeface="华文中宋" panose="02010600040101010101" pitchFamily="2" charset="-122"/>
              </a:rPr>
              <a:t>康普顿散射</a:t>
            </a:r>
            <a:r>
              <a:rPr lang="zh-CN" altLang="en-US">
                <a:solidFill>
                  <a:schemeClr val="hlink"/>
                </a:solidFill>
                <a:latin typeface="华文中宋" panose="02010600040101010101" pitchFamily="2" charset="-122"/>
                <a:ea typeface="华文中宋" panose="02010600040101010101" pitchFamily="2" charset="-122"/>
              </a:rPr>
              <a:t>。</a:t>
            </a:r>
            <a:endParaRPr lang="zh-CN" altLang="en-US">
              <a:solidFill>
                <a:schemeClr val="hlink"/>
              </a:solidFill>
              <a:latin typeface="华文中宋" panose="02010600040101010101" pitchFamily="2" charset="-122"/>
              <a:ea typeface="华文中宋" panose="02010600040101010101" pitchFamily="2" charset="-122"/>
            </a:endParaRPr>
          </a:p>
        </p:txBody>
      </p:sp>
      <p:sp>
        <p:nvSpPr>
          <p:cNvPr id="20484" name="Rectangle 4"/>
          <p:cNvSpPr>
            <a:spLocks noChangeArrowheads="1"/>
          </p:cNvSpPr>
          <p:nvPr/>
        </p:nvSpPr>
        <p:spPr bwMode="auto">
          <a:xfrm>
            <a:off x="3857625" y="3573463"/>
            <a:ext cx="1433513" cy="830262"/>
          </a:xfrm>
          <a:prstGeom prst="rect">
            <a:avLst/>
          </a:prstGeom>
          <a:noFill/>
          <a:ln w="9525">
            <a:solidFill>
              <a:schemeClr val="folHlink"/>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hlink"/>
                </a:solidFill>
                <a:ea typeface="华文中宋" panose="02010600040101010101" pitchFamily="2" charset="-122"/>
              </a:rPr>
              <a:t>带电粒子受迫振动</a:t>
            </a:r>
            <a:endParaRPr lang="zh-CN" altLang="en-US">
              <a:solidFill>
                <a:schemeClr val="hlink"/>
              </a:solidFill>
              <a:ea typeface="华文中宋" panose="02010600040101010101" pitchFamily="2" charset="-122"/>
            </a:endParaRPr>
          </a:p>
        </p:txBody>
      </p:sp>
      <p:sp>
        <p:nvSpPr>
          <p:cNvPr id="20485" name="Rectangle 5"/>
          <p:cNvSpPr>
            <a:spLocks noChangeArrowheads="1"/>
          </p:cNvSpPr>
          <p:nvPr/>
        </p:nvSpPr>
        <p:spPr bwMode="auto">
          <a:xfrm>
            <a:off x="6572250" y="3597275"/>
            <a:ext cx="1143000" cy="831850"/>
          </a:xfrm>
          <a:prstGeom prst="rect">
            <a:avLst/>
          </a:prstGeom>
          <a:noFill/>
          <a:ln w="9525">
            <a:solidFill>
              <a:schemeClr val="folHlink"/>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hlink"/>
                </a:solidFill>
                <a:ea typeface="华文中宋" panose="02010600040101010101" pitchFamily="2" charset="-122"/>
              </a:rPr>
              <a:t>同频率散射线</a:t>
            </a:r>
            <a:endParaRPr lang="zh-CN" altLang="en-US">
              <a:solidFill>
                <a:schemeClr val="hlink"/>
              </a:solidFill>
              <a:ea typeface="华文中宋" panose="02010600040101010101" pitchFamily="2" charset="-122"/>
            </a:endParaRPr>
          </a:p>
        </p:txBody>
      </p:sp>
      <p:sp>
        <p:nvSpPr>
          <p:cNvPr id="20486" name="Line 6"/>
          <p:cNvSpPr>
            <a:spLocks noChangeShapeType="1"/>
          </p:cNvSpPr>
          <p:nvPr/>
        </p:nvSpPr>
        <p:spPr bwMode="auto">
          <a:xfrm flipV="1">
            <a:off x="2700338" y="4005263"/>
            <a:ext cx="1152525" cy="14287"/>
          </a:xfrm>
          <a:prstGeom prst="line">
            <a:avLst/>
          </a:prstGeom>
          <a:noFill/>
          <a:ln w="57150">
            <a:solidFill>
              <a:schemeClr val="accent1"/>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0487" name="Rectangle 7"/>
          <p:cNvSpPr>
            <a:spLocks noChangeArrowheads="1"/>
          </p:cNvSpPr>
          <p:nvPr/>
        </p:nvSpPr>
        <p:spPr bwMode="auto">
          <a:xfrm>
            <a:off x="5508625" y="3573463"/>
            <a:ext cx="911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solidFill>
                  <a:schemeClr val="accent1"/>
                </a:solidFill>
                <a:ea typeface="华文中宋" panose="02010600040101010101" pitchFamily="2" charset="-122"/>
              </a:rPr>
              <a:t>发射</a:t>
            </a:r>
            <a:endParaRPr lang="zh-CN" altLang="en-US" sz="2000">
              <a:solidFill>
                <a:schemeClr val="accent1"/>
              </a:solidFill>
              <a:ea typeface="华文中宋" panose="02010600040101010101" pitchFamily="2" charset="-122"/>
            </a:endParaRPr>
          </a:p>
        </p:txBody>
      </p:sp>
      <p:sp>
        <p:nvSpPr>
          <p:cNvPr id="20488" name="Line 8"/>
          <p:cNvSpPr>
            <a:spLocks noChangeShapeType="1"/>
          </p:cNvSpPr>
          <p:nvPr/>
        </p:nvSpPr>
        <p:spPr bwMode="auto">
          <a:xfrm>
            <a:off x="5354638" y="4011613"/>
            <a:ext cx="1136650" cy="0"/>
          </a:xfrm>
          <a:prstGeom prst="line">
            <a:avLst/>
          </a:prstGeom>
          <a:noFill/>
          <a:ln w="57150">
            <a:solidFill>
              <a:schemeClr val="accent1"/>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0489" name="Rectangle 9"/>
          <p:cNvSpPr>
            <a:spLocks noChangeArrowheads="1"/>
          </p:cNvSpPr>
          <p:nvPr/>
        </p:nvSpPr>
        <p:spPr bwMode="auto">
          <a:xfrm>
            <a:off x="1474788" y="3605213"/>
            <a:ext cx="1143000" cy="831850"/>
          </a:xfrm>
          <a:prstGeom prst="rect">
            <a:avLst/>
          </a:prstGeom>
          <a:noFill/>
          <a:ln w="9525">
            <a:solidFill>
              <a:schemeClr val="folHlink"/>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hlink"/>
                </a:solidFill>
                <a:latin typeface="华文中宋" panose="02010600040101010101" pitchFamily="2" charset="-122"/>
                <a:ea typeface="华文中宋" panose="02010600040101010101" pitchFamily="2" charset="-122"/>
              </a:rPr>
              <a:t> 单色电磁波</a:t>
            </a:r>
            <a:endParaRPr lang="zh-CN" altLang="en-US">
              <a:solidFill>
                <a:schemeClr val="hlink"/>
              </a:solidFill>
              <a:latin typeface="华文中宋" panose="02010600040101010101" pitchFamily="2" charset="-122"/>
              <a:ea typeface="华文中宋" panose="02010600040101010101" pitchFamily="2" charset="-122"/>
            </a:endParaRPr>
          </a:p>
        </p:txBody>
      </p:sp>
      <p:sp>
        <p:nvSpPr>
          <p:cNvPr id="15370" name="Line 10"/>
          <p:cNvSpPr>
            <a:spLocks noChangeShapeType="1"/>
          </p:cNvSpPr>
          <p:nvPr/>
        </p:nvSpPr>
        <p:spPr bwMode="auto">
          <a:xfrm>
            <a:off x="2051050" y="2446338"/>
            <a:ext cx="4392613" cy="0"/>
          </a:xfrm>
          <a:prstGeom prst="line">
            <a:avLst/>
          </a:prstGeom>
          <a:noFill/>
          <a:ln w="19050">
            <a:solidFill>
              <a:schemeClr val="folHlink">
                <a:alpha val="58823"/>
              </a:schemeClr>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491" name="Freeform 11"/>
          <p:cNvSpPr/>
          <p:nvPr/>
        </p:nvSpPr>
        <p:spPr bwMode="auto">
          <a:xfrm>
            <a:off x="2700338" y="2205038"/>
            <a:ext cx="790575" cy="503237"/>
          </a:xfrm>
          <a:custGeom>
            <a:avLst/>
            <a:gdLst>
              <a:gd name="T0" fmla="*/ 0 w 4106"/>
              <a:gd name="T1" fmla="*/ 2147483646 h 1940"/>
              <a:gd name="T2" fmla="*/ 2147483646 w 4106"/>
              <a:gd name="T3" fmla="*/ 2147483646 h 1940"/>
              <a:gd name="T4" fmla="*/ 2147483646 w 4106"/>
              <a:gd name="T5" fmla="*/ 2147483646 h 1940"/>
              <a:gd name="T6" fmla="*/ 2147483646 w 4106"/>
              <a:gd name="T7" fmla="*/ 2147483646 h 1940"/>
              <a:gd name="T8" fmla="*/ 2147483646 w 4106"/>
              <a:gd name="T9" fmla="*/ 2147483646 h 1940"/>
              <a:gd name="T10" fmla="*/ 2147483646 w 4106"/>
              <a:gd name="T11" fmla="*/ 2147483646 h 1940"/>
              <a:gd name="T12" fmla="*/ 2147483646 w 4106"/>
              <a:gd name="T13" fmla="*/ 2147483646 h 1940"/>
              <a:gd name="T14" fmla="*/ 2147483646 w 4106"/>
              <a:gd name="T15" fmla="*/ 2147483646 h 1940"/>
              <a:gd name="T16" fmla="*/ 2147483646 w 4106"/>
              <a:gd name="T17" fmla="*/ 2147483646 h 1940"/>
              <a:gd name="T18" fmla="*/ 2147483646 w 4106"/>
              <a:gd name="T19" fmla="*/ 2147483646 h 1940"/>
              <a:gd name="T20" fmla="*/ 2147483646 w 4106"/>
              <a:gd name="T21" fmla="*/ 2147483646 h 19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06"/>
              <a:gd name="T34" fmla="*/ 0 h 1940"/>
              <a:gd name="T35" fmla="*/ 4106 w 4106"/>
              <a:gd name="T36" fmla="*/ 1940 h 19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06" h="1940">
                <a:moveTo>
                  <a:pt x="0" y="1082"/>
                </a:moveTo>
                <a:cubicBezTo>
                  <a:pt x="37" y="925"/>
                  <a:pt x="137" y="0"/>
                  <a:pt x="258" y="139"/>
                </a:cubicBezTo>
                <a:cubicBezTo>
                  <a:pt x="454" y="139"/>
                  <a:pt x="573" y="1916"/>
                  <a:pt x="723" y="1916"/>
                </a:cubicBezTo>
                <a:cubicBezTo>
                  <a:pt x="873" y="1916"/>
                  <a:pt x="999" y="137"/>
                  <a:pt x="1159" y="138"/>
                </a:cubicBezTo>
                <a:cubicBezTo>
                  <a:pt x="1319" y="139"/>
                  <a:pt x="1527" y="1927"/>
                  <a:pt x="1681" y="1923"/>
                </a:cubicBezTo>
                <a:cubicBezTo>
                  <a:pt x="1835" y="1919"/>
                  <a:pt x="1943" y="113"/>
                  <a:pt x="2084" y="114"/>
                </a:cubicBezTo>
                <a:cubicBezTo>
                  <a:pt x="2225" y="115"/>
                  <a:pt x="2374" y="1926"/>
                  <a:pt x="2525" y="1928"/>
                </a:cubicBezTo>
                <a:cubicBezTo>
                  <a:pt x="2676" y="1930"/>
                  <a:pt x="2840" y="125"/>
                  <a:pt x="2991" y="127"/>
                </a:cubicBezTo>
                <a:cubicBezTo>
                  <a:pt x="3142" y="129"/>
                  <a:pt x="3285" y="1940"/>
                  <a:pt x="3432" y="1940"/>
                </a:cubicBezTo>
                <a:cubicBezTo>
                  <a:pt x="3579" y="1940"/>
                  <a:pt x="3714" y="127"/>
                  <a:pt x="3873" y="127"/>
                </a:cubicBezTo>
                <a:cubicBezTo>
                  <a:pt x="4032" y="127"/>
                  <a:pt x="4057" y="844"/>
                  <a:pt x="4106" y="1033"/>
                </a:cubicBezTo>
              </a:path>
            </a:pathLst>
          </a:custGeom>
          <a:noFill/>
          <a:ln w="28575">
            <a:solidFill>
              <a:srgbClr val="FF66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492" name="Freeform 12"/>
          <p:cNvSpPr/>
          <p:nvPr/>
        </p:nvSpPr>
        <p:spPr bwMode="auto">
          <a:xfrm rot="-2225896">
            <a:off x="5435600" y="1341438"/>
            <a:ext cx="790575" cy="288925"/>
          </a:xfrm>
          <a:custGeom>
            <a:avLst/>
            <a:gdLst>
              <a:gd name="T0" fmla="*/ 0 w 4106"/>
              <a:gd name="T1" fmla="*/ 2147483646 h 1940"/>
              <a:gd name="T2" fmla="*/ 2147483646 w 4106"/>
              <a:gd name="T3" fmla="*/ 2147483646 h 1940"/>
              <a:gd name="T4" fmla="*/ 2147483646 w 4106"/>
              <a:gd name="T5" fmla="*/ 2147483646 h 1940"/>
              <a:gd name="T6" fmla="*/ 2147483646 w 4106"/>
              <a:gd name="T7" fmla="*/ 2147483646 h 1940"/>
              <a:gd name="T8" fmla="*/ 2147483646 w 4106"/>
              <a:gd name="T9" fmla="*/ 2147483646 h 1940"/>
              <a:gd name="T10" fmla="*/ 2147483646 w 4106"/>
              <a:gd name="T11" fmla="*/ 2147483646 h 1940"/>
              <a:gd name="T12" fmla="*/ 2147483646 w 4106"/>
              <a:gd name="T13" fmla="*/ 2147483646 h 1940"/>
              <a:gd name="T14" fmla="*/ 2147483646 w 4106"/>
              <a:gd name="T15" fmla="*/ 2147483646 h 1940"/>
              <a:gd name="T16" fmla="*/ 2147483646 w 4106"/>
              <a:gd name="T17" fmla="*/ 2147483646 h 1940"/>
              <a:gd name="T18" fmla="*/ 2147483646 w 4106"/>
              <a:gd name="T19" fmla="*/ 2147483646 h 1940"/>
              <a:gd name="T20" fmla="*/ 2147483646 w 4106"/>
              <a:gd name="T21" fmla="*/ 2147483646 h 19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06"/>
              <a:gd name="T34" fmla="*/ 0 h 1940"/>
              <a:gd name="T35" fmla="*/ 4106 w 4106"/>
              <a:gd name="T36" fmla="*/ 1940 h 19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06" h="1940">
                <a:moveTo>
                  <a:pt x="0" y="1082"/>
                </a:moveTo>
                <a:cubicBezTo>
                  <a:pt x="37" y="925"/>
                  <a:pt x="137" y="0"/>
                  <a:pt x="258" y="139"/>
                </a:cubicBezTo>
                <a:cubicBezTo>
                  <a:pt x="454" y="139"/>
                  <a:pt x="573" y="1916"/>
                  <a:pt x="723" y="1916"/>
                </a:cubicBezTo>
                <a:cubicBezTo>
                  <a:pt x="873" y="1916"/>
                  <a:pt x="999" y="137"/>
                  <a:pt x="1159" y="138"/>
                </a:cubicBezTo>
                <a:cubicBezTo>
                  <a:pt x="1319" y="139"/>
                  <a:pt x="1527" y="1927"/>
                  <a:pt x="1681" y="1923"/>
                </a:cubicBezTo>
                <a:cubicBezTo>
                  <a:pt x="1835" y="1919"/>
                  <a:pt x="1943" y="113"/>
                  <a:pt x="2084" y="114"/>
                </a:cubicBezTo>
                <a:cubicBezTo>
                  <a:pt x="2225" y="115"/>
                  <a:pt x="2374" y="1926"/>
                  <a:pt x="2525" y="1928"/>
                </a:cubicBezTo>
                <a:cubicBezTo>
                  <a:pt x="2676" y="1930"/>
                  <a:pt x="2840" y="125"/>
                  <a:pt x="2991" y="127"/>
                </a:cubicBezTo>
                <a:cubicBezTo>
                  <a:pt x="3142" y="129"/>
                  <a:pt x="3285" y="1940"/>
                  <a:pt x="3432" y="1940"/>
                </a:cubicBezTo>
                <a:cubicBezTo>
                  <a:pt x="3579" y="1940"/>
                  <a:pt x="3714" y="127"/>
                  <a:pt x="3873" y="127"/>
                </a:cubicBezTo>
                <a:cubicBezTo>
                  <a:pt x="4032" y="127"/>
                  <a:pt x="4057" y="844"/>
                  <a:pt x="4106" y="1033"/>
                </a:cubicBezTo>
              </a:path>
            </a:pathLst>
          </a:custGeom>
          <a:noFill/>
          <a:ln w="28575">
            <a:solidFill>
              <a:srgbClr val="FF66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493" name="Text Box 13"/>
          <p:cNvSpPr txBox="1">
            <a:spLocks noChangeArrowheads="1"/>
          </p:cNvSpPr>
          <p:nvPr/>
        </p:nvSpPr>
        <p:spPr bwMode="auto">
          <a:xfrm>
            <a:off x="5000625" y="20431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0" i="1">
                <a:solidFill>
                  <a:srgbClr val="FFFF99"/>
                </a:solidFill>
              </a:rPr>
              <a:t>θ</a:t>
            </a:r>
            <a:endParaRPr lang="en-US" altLang="zh-CN" b="0" i="1">
              <a:solidFill>
                <a:srgbClr val="FFFF99"/>
              </a:solidFill>
            </a:endParaRPr>
          </a:p>
        </p:txBody>
      </p:sp>
      <p:sp>
        <p:nvSpPr>
          <p:cNvPr id="20494" name="Freeform 14"/>
          <p:cNvSpPr/>
          <p:nvPr/>
        </p:nvSpPr>
        <p:spPr bwMode="auto">
          <a:xfrm>
            <a:off x="4930775" y="2225675"/>
            <a:ext cx="73025" cy="215900"/>
          </a:xfrm>
          <a:custGeom>
            <a:avLst/>
            <a:gdLst>
              <a:gd name="T0" fmla="*/ 0 w 363"/>
              <a:gd name="T1" fmla="*/ 0 h 726"/>
              <a:gd name="T2" fmla="*/ 2147483646 w 363"/>
              <a:gd name="T3" fmla="*/ 2147483646 h 726"/>
              <a:gd name="T4" fmla="*/ 2147483646 w 363"/>
              <a:gd name="T5" fmla="*/ 2147483646 h 726"/>
              <a:gd name="T6" fmla="*/ 0 60000 65536"/>
              <a:gd name="T7" fmla="*/ 0 60000 65536"/>
              <a:gd name="T8" fmla="*/ 0 60000 65536"/>
              <a:gd name="T9" fmla="*/ 0 w 363"/>
              <a:gd name="T10" fmla="*/ 0 h 726"/>
              <a:gd name="T11" fmla="*/ 363 w 363"/>
              <a:gd name="T12" fmla="*/ 726 h 726"/>
            </a:gdLst>
            <a:ahLst/>
            <a:cxnLst>
              <a:cxn ang="T6">
                <a:pos x="T0" y="T1"/>
              </a:cxn>
              <a:cxn ang="T7">
                <a:pos x="T2" y="T3"/>
              </a:cxn>
              <a:cxn ang="T8">
                <a:pos x="T4" y="T5"/>
              </a:cxn>
            </a:cxnLst>
            <a:rect l="T9" t="T10" r="T11" b="T12"/>
            <a:pathLst>
              <a:path w="363" h="726">
                <a:moveTo>
                  <a:pt x="0" y="0"/>
                </a:moveTo>
                <a:cubicBezTo>
                  <a:pt x="106" y="98"/>
                  <a:pt x="212" y="197"/>
                  <a:pt x="272" y="318"/>
                </a:cubicBezTo>
                <a:cubicBezTo>
                  <a:pt x="332" y="439"/>
                  <a:pt x="348" y="658"/>
                  <a:pt x="363" y="726"/>
                </a:cubicBezTo>
              </a:path>
            </a:pathLst>
          </a:custGeom>
          <a:noFill/>
          <a:ln w="19050">
            <a:solidFill>
              <a:srgbClr val="B2B2B2"/>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495" name="Line 15"/>
          <p:cNvSpPr>
            <a:spLocks noChangeShapeType="1"/>
          </p:cNvSpPr>
          <p:nvPr/>
        </p:nvSpPr>
        <p:spPr bwMode="auto">
          <a:xfrm flipV="1">
            <a:off x="4572000" y="1052513"/>
            <a:ext cx="1873250" cy="1403350"/>
          </a:xfrm>
          <a:prstGeom prst="line">
            <a:avLst/>
          </a:prstGeom>
          <a:noFill/>
          <a:ln w="19050">
            <a:solidFill>
              <a:schemeClr val="folHlink">
                <a:alpha val="59999"/>
              </a:schemeClr>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496" name="Rectangle 16"/>
          <p:cNvSpPr>
            <a:spLocks noChangeArrowheads="1"/>
          </p:cNvSpPr>
          <p:nvPr/>
        </p:nvSpPr>
        <p:spPr bwMode="auto">
          <a:xfrm>
            <a:off x="760413" y="4783138"/>
            <a:ext cx="1508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FF00"/>
                </a:solidFill>
                <a:ea typeface="华文中宋" panose="02010600040101010101" pitchFamily="2" charset="-122"/>
              </a:rPr>
              <a:t>说明</a:t>
            </a:r>
            <a:endParaRPr lang="zh-CN" altLang="en-US">
              <a:solidFill>
                <a:srgbClr val="FFFF00"/>
              </a:solidFill>
              <a:ea typeface="华文中宋" panose="02010600040101010101" pitchFamily="2" charset="-122"/>
            </a:endParaRPr>
          </a:p>
        </p:txBody>
      </p:sp>
      <p:sp>
        <p:nvSpPr>
          <p:cNvPr id="20497" name="AutoShape 17"/>
          <p:cNvSpPr>
            <a:spLocks noChangeArrowheads="1"/>
          </p:cNvSpPr>
          <p:nvPr/>
        </p:nvSpPr>
        <p:spPr bwMode="auto">
          <a:xfrm>
            <a:off x="5435600" y="2636838"/>
            <a:ext cx="1511300" cy="504825"/>
          </a:xfrm>
          <a:prstGeom prst="wedgeRectCallout">
            <a:avLst>
              <a:gd name="adj1" fmla="val -104935"/>
              <a:gd name="adj2" fmla="val -70440"/>
            </a:avLst>
          </a:prstGeom>
          <a:solidFill>
            <a:srgbClr val="003366">
              <a:alpha val="81960"/>
            </a:srgbClr>
          </a:solidFill>
          <a:ln w="9525">
            <a:solidFill>
              <a:schemeClr val="folHlink"/>
            </a:solidFill>
            <a:miter lim="800000"/>
          </a:ln>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solidFill>
                  <a:schemeClr val="hlink"/>
                </a:solidFill>
                <a:ea typeface="楷体_GB2312" pitchFamily="49" charset="-122"/>
              </a:rPr>
              <a:t>受迫振动</a:t>
            </a:r>
            <a:r>
              <a:rPr lang="en-US" altLang="zh-CN" b="0" i="1">
                <a:solidFill>
                  <a:srgbClr val="66FFFF"/>
                </a:solidFill>
                <a:latin typeface="宋体" panose="02010600030101010101" pitchFamily="2" charset="-122"/>
              </a:rPr>
              <a:t>v</a:t>
            </a:r>
            <a:r>
              <a:rPr lang="en-US" altLang="zh-CN" i="1" baseline="-22000">
                <a:solidFill>
                  <a:srgbClr val="99FFCC"/>
                </a:solidFill>
              </a:rPr>
              <a:t>0</a:t>
            </a:r>
            <a:endParaRPr lang="en-US" altLang="zh-CN" b="0"/>
          </a:p>
        </p:txBody>
      </p:sp>
      <p:grpSp>
        <p:nvGrpSpPr>
          <p:cNvPr id="15378" name="Group 18"/>
          <p:cNvGrpSpPr/>
          <p:nvPr/>
        </p:nvGrpSpPr>
        <p:grpSpPr bwMode="auto">
          <a:xfrm>
            <a:off x="4413250" y="2354263"/>
            <a:ext cx="215900" cy="215900"/>
            <a:chOff x="2780" y="902"/>
            <a:chExt cx="136" cy="136"/>
          </a:xfrm>
        </p:grpSpPr>
        <p:sp>
          <p:nvSpPr>
            <p:cNvPr id="15386" name="Oval 19"/>
            <p:cNvSpPr>
              <a:spLocks noChangeArrowheads="1"/>
            </p:cNvSpPr>
            <p:nvPr/>
          </p:nvSpPr>
          <p:spPr bwMode="auto">
            <a:xfrm>
              <a:off x="2780" y="902"/>
              <a:ext cx="136" cy="136"/>
            </a:xfrm>
            <a:prstGeom prst="ellipse">
              <a:avLst/>
            </a:prstGeom>
            <a:gradFill rotWithShape="1">
              <a:gsLst>
                <a:gs pos="0">
                  <a:srgbClr val="FFFF00"/>
                </a:gs>
                <a:gs pos="100000">
                  <a:srgbClr val="FF9966"/>
                </a:gs>
              </a:gsLst>
              <a:path path="shape">
                <a:fillToRect l="50000" t="50000" r="50000" b="50000"/>
              </a:path>
            </a:gradFill>
            <a:ln w="9525">
              <a:solidFill>
                <a:schemeClr val="tx1"/>
              </a:solidFill>
              <a:rou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387" name="Line 20"/>
            <p:cNvSpPr>
              <a:spLocks noChangeShapeType="1"/>
            </p:cNvSpPr>
            <p:nvPr/>
          </p:nvSpPr>
          <p:spPr bwMode="auto">
            <a:xfrm>
              <a:off x="2802" y="970"/>
              <a:ext cx="91"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5379" name="Rectangle 21"/>
          <p:cNvSpPr>
            <a:spLocks noChangeArrowheads="1"/>
          </p:cNvSpPr>
          <p:nvPr/>
        </p:nvSpPr>
        <p:spPr bwMode="auto">
          <a:xfrm>
            <a:off x="4210050" y="2225675"/>
            <a:ext cx="504825" cy="576263"/>
          </a:xfrm>
          <a:prstGeom prst="rect">
            <a:avLst/>
          </a:prstGeom>
          <a:solidFill>
            <a:srgbClr val="808000">
              <a:alpha val="32156"/>
            </a:srgbClr>
          </a:solidFill>
          <a:ln w="9525">
            <a:miter lim="800000"/>
          </a:ln>
          <a:scene3d>
            <a:camera prst="legacyObliqueTopRight"/>
            <a:lightRig rig="legacyFlat3" dir="b"/>
          </a:scene3d>
          <a:sp3d extrusionH="430200" prstMaterial="legacyMatte">
            <a:bevelT w="13500" h="13500" prst="angle"/>
            <a:bevelB w="13500" h="13500" prst="angle"/>
            <a:extrusionClr>
              <a:srgbClr val="808000"/>
            </a:extrusionClr>
            <a:contourClr>
              <a:srgbClr val="808000"/>
            </a:contourClr>
          </a:sp3d>
        </p:spPr>
        <p:txBody>
          <a:bodyPr wrap="none" anchor="ctr">
            <a:flatTx/>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0502" name="Object 22"/>
          <p:cNvGraphicFramePr/>
          <p:nvPr/>
        </p:nvGraphicFramePr>
        <p:xfrm>
          <a:off x="5076825" y="908050"/>
          <a:ext cx="641350" cy="346075"/>
        </p:xfrm>
        <a:graphic>
          <a:graphicData uri="http://schemas.openxmlformats.org/presentationml/2006/ole">
            <mc:AlternateContent xmlns:mc="http://schemas.openxmlformats.org/markup-compatibility/2006">
              <mc:Choice xmlns:v="urn:schemas-microsoft-com:vml" Requires="v">
                <p:oleObj spid="_x0000_s473102" name="公式" r:id="rId1" imgW="902970" imgH="468630" progId="Equation.3">
                  <p:embed/>
                </p:oleObj>
              </mc:Choice>
              <mc:Fallback>
                <p:oleObj name="公式" r:id="rId1" imgW="902970" imgH="468630" progId="Equation.3">
                  <p:embed/>
                  <p:pic>
                    <p:nvPicPr>
                      <p:cNvPr id="0" name="Object 2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825" y="908050"/>
                        <a:ext cx="641350"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03" name="Object 23"/>
          <p:cNvGraphicFramePr/>
          <p:nvPr/>
        </p:nvGraphicFramePr>
        <p:xfrm>
          <a:off x="2771775" y="1773238"/>
          <a:ext cx="641350" cy="346075"/>
        </p:xfrm>
        <a:graphic>
          <a:graphicData uri="http://schemas.openxmlformats.org/presentationml/2006/ole">
            <mc:AlternateContent xmlns:mc="http://schemas.openxmlformats.org/markup-compatibility/2006">
              <mc:Choice xmlns:v="urn:schemas-microsoft-com:vml" Requires="v">
                <p:oleObj spid="_x0000_s473103" name="公式" r:id="rId3" imgW="902970" imgH="468630" progId="Equation.3">
                  <p:embed/>
                </p:oleObj>
              </mc:Choice>
              <mc:Fallback>
                <p:oleObj name="公式" r:id="rId3" imgW="902970" imgH="468630" progId="Equation.3">
                  <p:embed/>
                  <p:pic>
                    <p:nvPicPr>
                      <p:cNvPr id="0" name="Object 2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1773238"/>
                        <a:ext cx="641350"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04" name="Text Box 24"/>
          <p:cNvSpPr txBox="1">
            <a:spLocks noChangeArrowheads="1"/>
          </p:cNvSpPr>
          <p:nvPr/>
        </p:nvSpPr>
        <p:spPr bwMode="auto">
          <a:xfrm>
            <a:off x="2843213" y="3573463"/>
            <a:ext cx="8651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solidFill>
                  <a:schemeClr val="accent1"/>
                </a:solidFill>
                <a:ea typeface="华文中宋" panose="02010600040101010101" pitchFamily="2" charset="-122"/>
              </a:rPr>
              <a:t>照射</a:t>
            </a:r>
            <a:endParaRPr lang="zh-CN" altLang="en-US" sz="2000">
              <a:solidFill>
                <a:schemeClr val="accent1"/>
              </a:solidFill>
              <a:ea typeface="华文中宋" panose="02010600040101010101" pitchFamily="2" charset="-122"/>
            </a:endParaRPr>
          </a:p>
        </p:txBody>
      </p:sp>
      <p:sp>
        <p:nvSpPr>
          <p:cNvPr id="15383" name="Rectangle 25"/>
          <p:cNvSpPr>
            <a:spLocks noChangeArrowheads="1"/>
          </p:cNvSpPr>
          <p:nvPr/>
        </p:nvSpPr>
        <p:spPr bwMode="auto">
          <a:xfrm>
            <a:off x="3924300" y="2852738"/>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solidFill>
                  <a:schemeClr val="hlink"/>
                </a:solidFill>
                <a:ea typeface="楷体_GB2312" pitchFamily="49" charset="-122"/>
              </a:rPr>
              <a:t>散射物体</a:t>
            </a:r>
            <a:endParaRPr lang="zh-CN" altLang="en-US" sz="2000">
              <a:solidFill>
                <a:schemeClr val="hlink"/>
              </a:solidFill>
              <a:ea typeface="楷体_GB2312" pitchFamily="49" charset="-122"/>
            </a:endParaRPr>
          </a:p>
        </p:txBody>
      </p:sp>
      <p:sp>
        <p:nvSpPr>
          <p:cNvPr id="20506" name="AutoShape 26"/>
          <p:cNvSpPr>
            <a:spLocks noChangeArrowheads="1"/>
          </p:cNvSpPr>
          <p:nvPr/>
        </p:nvSpPr>
        <p:spPr bwMode="auto">
          <a:xfrm>
            <a:off x="466725" y="4724400"/>
            <a:ext cx="360363" cy="576263"/>
          </a:xfrm>
          <a:prstGeom prst="star4">
            <a:avLst>
              <a:gd name="adj" fmla="val 18519"/>
            </a:avLst>
          </a:prstGeom>
          <a:gradFill rotWithShape="0">
            <a:gsLst>
              <a:gs pos="0">
                <a:srgbClr val="99FF99"/>
              </a:gs>
              <a:gs pos="100000">
                <a:srgbClr val="477647"/>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385" name="灯片编号占位符 1"/>
          <p:cNvSpPr txBox="1"/>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2DE7219C-B16C-4581-A71E-C25723E7E567}" type="slidenum">
              <a:rPr lang="en-US" altLang="zh-CN" b="0">
                <a:solidFill>
                  <a:srgbClr val="FF00FF"/>
                </a:solidFill>
              </a:rPr>
            </a:fld>
            <a:r>
              <a:rPr lang="en-US" altLang="zh-CN" b="0">
                <a:solidFill>
                  <a:srgbClr val="FF00FF"/>
                </a:solidFill>
              </a:rPr>
              <a:t>/22</a:t>
            </a:r>
            <a:endParaRPr lang="en-US" altLang="zh-CN" b="0">
              <a:solidFill>
                <a:srgbClr val="FF00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0491"/>
                                        </p:tgtEl>
                                        <p:attrNameLst>
                                          <p:attrName>style.visibility</p:attrName>
                                        </p:attrNameLst>
                                      </p:cBhvr>
                                      <p:to>
                                        <p:strVal val="visible"/>
                                      </p:to>
                                    </p:set>
                                    <p:animEffect transition="in" filter="slide(fromLeft)">
                                      <p:cBhvr>
                                        <p:cTn id="7" dur="500"/>
                                        <p:tgtEl>
                                          <p:spTgt spid="2049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0503"/>
                                        </p:tgtEl>
                                        <p:attrNameLst>
                                          <p:attrName>style.visibility</p:attrName>
                                        </p:attrNameLst>
                                      </p:cBhvr>
                                      <p:to>
                                        <p:strVal val="visible"/>
                                      </p:to>
                                    </p:set>
                                    <p:animEffect transition="in" filter="wipe(left)">
                                      <p:cBhvr>
                                        <p:cTn id="11" dur="500"/>
                                        <p:tgtEl>
                                          <p:spTgt spid="20503"/>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0489"/>
                                        </p:tgtEl>
                                        <p:attrNameLst>
                                          <p:attrName>style.visibility</p:attrName>
                                        </p:attrNameLst>
                                      </p:cBhvr>
                                      <p:to>
                                        <p:strVal val="visible"/>
                                      </p:to>
                                    </p:set>
                                    <p:animEffect transition="in" filter="dissolve">
                                      <p:cBhvr>
                                        <p:cTn id="15" dur="500"/>
                                        <p:tgtEl>
                                          <p:spTgt spid="20489"/>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0486"/>
                                        </p:tgtEl>
                                        <p:attrNameLst>
                                          <p:attrName>style.visibility</p:attrName>
                                        </p:attrNameLst>
                                      </p:cBhvr>
                                      <p:to>
                                        <p:strVal val="visible"/>
                                      </p:to>
                                    </p:set>
                                    <p:animEffect transition="in" filter="wipe(left)">
                                      <p:cBhvr>
                                        <p:cTn id="19" dur="500"/>
                                        <p:tgtEl>
                                          <p:spTgt spid="2048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0504"/>
                                        </p:tgtEl>
                                        <p:attrNameLst>
                                          <p:attrName>style.visibility</p:attrName>
                                        </p:attrNameLst>
                                      </p:cBhvr>
                                      <p:to>
                                        <p:strVal val="visible"/>
                                      </p:to>
                                    </p:set>
                                    <p:animEffect transition="in" filter="dissolve">
                                      <p:cBhvr>
                                        <p:cTn id="22" dur="500"/>
                                        <p:tgtEl>
                                          <p:spTgt spid="20504"/>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0497"/>
                                        </p:tgtEl>
                                        <p:attrNameLst>
                                          <p:attrName>style.visibility</p:attrName>
                                        </p:attrNameLst>
                                      </p:cBhvr>
                                      <p:to>
                                        <p:strVal val="visible"/>
                                      </p:to>
                                    </p:set>
                                    <p:animEffect transition="in" filter="strips(downRight)">
                                      <p:cBhvr>
                                        <p:cTn id="27" dur="500"/>
                                        <p:tgtEl>
                                          <p:spTgt spid="20497"/>
                                        </p:tgtEl>
                                      </p:cBhvr>
                                    </p:animEffect>
                                  </p:childTnLst>
                                </p:cTn>
                              </p:par>
                            </p:childTnLst>
                          </p:cTn>
                        </p:par>
                        <p:par>
                          <p:cTn id="28" fill="hold">
                            <p:stCondLst>
                              <p:cond delay="500"/>
                            </p:stCondLst>
                            <p:childTnLst>
                              <p:par>
                                <p:cTn id="29" presetID="9" presetClass="entr" presetSubtype="0" fill="hold" grpId="0" nodeType="afterEffect">
                                  <p:stCondLst>
                                    <p:cond delay="0"/>
                                  </p:stCondLst>
                                  <p:childTnLst>
                                    <p:set>
                                      <p:cBhvr>
                                        <p:cTn id="30" dur="1" fill="hold">
                                          <p:stCondLst>
                                            <p:cond delay="0"/>
                                          </p:stCondLst>
                                        </p:cTn>
                                        <p:tgtEl>
                                          <p:spTgt spid="20484"/>
                                        </p:tgtEl>
                                        <p:attrNameLst>
                                          <p:attrName>style.visibility</p:attrName>
                                        </p:attrNameLst>
                                      </p:cBhvr>
                                      <p:to>
                                        <p:strVal val="visible"/>
                                      </p:to>
                                    </p:set>
                                    <p:animEffect transition="in" filter="dissolve">
                                      <p:cBhvr>
                                        <p:cTn id="31" dur="500"/>
                                        <p:tgtEl>
                                          <p:spTgt spid="2048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0488"/>
                                        </p:tgtEl>
                                        <p:attrNameLst>
                                          <p:attrName>style.visibility</p:attrName>
                                        </p:attrNameLst>
                                      </p:cBhvr>
                                      <p:to>
                                        <p:strVal val="visible"/>
                                      </p:to>
                                    </p:set>
                                    <p:animEffect transition="in" filter="wipe(left)">
                                      <p:cBhvr>
                                        <p:cTn id="36" dur="500"/>
                                        <p:tgtEl>
                                          <p:spTgt spid="20488"/>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0487"/>
                                        </p:tgtEl>
                                        <p:attrNameLst>
                                          <p:attrName>style.visibility</p:attrName>
                                        </p:attrNameLst>
                                      </p:cBhvr>
                                      <p:to>
                                        <p:strVal val="visible"/>
                                      </p:to>
                                    </p:set>
                                    <p:animEffect transition="in" filter="wipe(left)">
                                      <p:cBhvr>
                                        <p:cTn id="39" dur="500"/>
                                        <p:tgtEl>
                                          <p:spTgt spid="20487"/>
                                        </p:tgtEl>
                                      </p:cBhvr>
                                    </p:animEffect>
                                  </p:childTnLst>
                                </p:cTn>
                              </p:par>
                            </p:childTnLst>
                          </p:cTn>
                        </p:par>
                        <p:par>
                          <p:cTn id="40" fill="hold">
                            <p:stCondLst>
                              <p:cond delay="500"/>
                            </p:stCondLst>
                            <p:childTnLst>
                              <p:par>
                                <p:cTn id="41" presetID="9" presetClass="entr" presetSubtype="0" fill="hold" grpId="0" nodeType="afterEffect">
                                  <p:stCondLst>
                                    <p:cond delay="0"/>
                                  </p:stCondLst>
                                  <p:childTnLst>
                                    <p:set>
                                      <p:cBhvr>
                                        <p:cTn id="42" dur="1" fill="hold">
                                          <p:stCondLst>
                                            <p:cond delay="0"/>
                                          </p:stCondLst>
                                        </p:cTn>
                                        <p:tgtEl>
                                          <p:spTgt spid="20485"/>
                                        </p:tgtEl>
                                        <p:attrNameLst>
                                          <p:attrName>style.visibility</p:attrName>
                                        </p:attrNameLst>
                                      </p:cBhvr>
                                      <p:to>
                                        <p:strVal val="visible"/>
                                      </p:to>
                                    </p:set>
                                    <p:animEffect transition="in" filter="dissolve">
                                      <p:cBhvr>
                                        <p:cTn id="43" dur="500"/>
                                        <p:tgtEl>
                                          <p:spTgt spid="20485"/>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3" fill="hold" nodeType="clickEffect">
                                  <p:stCondLst>
                                    <p:cond delay="0"/>
                                  </p:stCondLst>
                                  <p:childTnLst>
                                    <p:set>
                                      <p:cBhvr>
                                        <p:cTn id="47" dur="1" fill="hold">
                                          <p:stCondLst>
                                            <p:cond delay="0"/>
                                          </p:stCondLst>
                                        </p:cTn>
                                        <p:tgtEl>
                                          <p:spTgt spid="20495"/>
                                        </p:tgtEl>
                                        <p:attrNameLst>
                                          <p:attrName>style.visibility</p:attrName>
                                        </p:attrNameLst>
                                      </p:cBhvr>
                                      <p:to>
                                        <p:strVal val="visible"/>
                                      </p:to>
                                    </p:set>
                                    <p:animEffect transition="in" filter="strips(upRight)">
                                      <p:cBhvr>
                                        <p:cTn id="48" dur="500"/>
                                        <p:tgtEl>
                                          <p:spTgt spid="20495"/>
                                        </p:tgtEl>
                                      </p:cBhvr>
                                    </p:animEffect>
                                  </p:childTnLst>
                                </p:cTn>
                              </p:par>
                            </p:childTnLst>
                          </p:cTn>
                        </p:par>
                        <p:par>
                          <p:cTn id="49" fill="hold">
                            <p:stCondLst>
                              <p:cond delay="500"/>
                            </p:stCondLst>
                            <p:childTnLst>
                              <p:par>
                                <p:cTn id="50" presetID="18" presetClass="entr" presetSubtype="3" fill="hold" nodeType="afterEffect">
                                  <p:stCondLst>
                                    <p:cond delay="0"/>
                                  </p:stCondLst>
                                  <p:childTnLst>
                                    <p:set>
                                      <p:cBhvr>
                                        <p:cTn id="51" dur="1" fill="hold">
                                          <p:stCondLst>
                                            <p:cond delay="0"/>
                                          </p:stCondLst>
                                        </p:cTn>
                                        <p:tgtEl>
                                          <p:spTgt spid="20492"/>
                                        </p:tgtEl>
                                        <p:attrNameLst>
                                          <p:attrName>style.visibility</p:attrName>
                                        </p:attrNameLst>
                                      </p:cBhvr>
                                      <p:to>
                                        <p:strVal val="visible"/>
                                      </p:to>
                                    </p:set>
                                    <p:animEffect transition="in" filter="strips(upRight)">
                                      <p:cBhvr>
                                        <p:cTn id="52" dur="500"/>
                                        <p:tgtEl>
                                          <p:spTgt spid="20492"/>
                                        </p:tgtEl>
                                      </p:cBhvr>
                                    </p:animEffect>
                                  </p:childTnLst>
                                </p:cTn>
                              </p:par>
                            </p:childTnLst>
                          </p:cTn>
                        </p:par>
                        <p:par>
                          <p:cTn id="53" fill="hold">
                            <p:stCondLst>
                              <p:cond delay="1000"/>
                            </p:stCondLst>
                            <p:childTnLst>
                              <p:par>
                                <p:cTn id="54" presetID="1" presetClass="entr" presetSubtype="0" fill="hold" grpId="0" nodeType="afterEffect">
                                  <p:stCondLst>
                                    <p:cond delay="0"/>
                                  </p:stCondLst>
                                  <p:childTnLst>
                                    <p:set>
                                      <p:cBhvr>
                                        <p:cTn id="55" dur="1" fill="hold">
                                          <p:stCondLst>
                                            <p:cond delay="0"/>
                                          </p:stCondLst>
                                        </p:cTn>
                                        <p:tgtEl>
                                          <p:spTgt spid="20493"/>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20494"/>
                                        </p:tgtEl>
                                        <p:attrNameLst>
                                          <p:attrName>style.visibility</p:attrName>
                                        </p:attrNameLst>
                                      </p:cBhvr>
                                      <p:to>
                                        <p:strVal val="visible"/>
                                      </p:to>
                                    </p:set>
                                  </p:childTnLst>
                                </p:cTn>
                              </p:par>
                            </p:childTnLst>
                          </p:cTn>
                        </p:par>
                        <p:par>
                          <p:cTn id="58" fill="hold">
                            <p:stCondLst>
                              <p:cond delay="1000"/>
                            </p:stCondLst>
                            <p:childTnLst>
                              <p:par>
                                <p:cTn id="59" presetID="9" presetClass="entr" presetSubtype="0" fill="hold" nodeType="afterEffect">
                                  <p:stCondLst>
                                    <p:cond delay="0"/>
                                  </p:stCondLst>
                                  <p:childTnLst>
                                    <p:set>
                                      <p:cBhvr>
                                        <p:cTn id="60" dur="1" fill="hold">
                                          <p:stCondLst>
                                            <p:cond delay="0"/>
                                          </p:stCondLst>
                                        </p:cTn>
                                        <p:tgtEl>
                                          <p:spTgt spid="20502"/>
                                        </p:tgtEl>
                                        <p:attrNameLst>
                                          <p:attrName>style.visibility</p:attrName>
                                        </p:attrNameLst>
                                      </p:cBhvr>
                                      <p:to>
                                        <p:strVal val="visible"/>
                                      </p:to>
                                    </p:set>
                                    <p:animEffect transition="in" filter="dissolve">
                                      <p:cBhvr>
                                        <p:cTn id="61" dur="500"/>
                                        <p:tgtEl>
                                          <p:spTgt spid="20502"/>
                                        </p:tgtEl>
                                      </p:cBhvr>
                                    </p:animEffect>
                                  </p:childTnLst>
                                </p:cTn>
                              </p:par>
                            </p:childTnLst>
                          </p:cTn>
                        </p:par>
                      </p:childTnLst>
                    </p:cTn>
                  </p:par>
                  <p:par>
                    <p:cTn id="62" fill="hold">
                      <p:stCondLst>
                        <p:cond delay="indefinite"/>
                      </p:stCondLst>
                      <p:childTnLst>
                        <p:par>
                          <p:cTn id="63" fill="hold">
                            <p:stCondLst>
                              <p:cond delay="0"/>
                            </p:stCondLst>
                            <p:childTnLst>
                              <p:par>
                                <p:cTn id="64" presetID="50" presetClass="entr" presetSubtype="0" decel="100000" fill="hold" grpId="0" nodeType="clickEffect">
                                  <p:stCondLst>
                                    <p:cond delay="0"/>
                                  </p:stCondLst>
                                  <p:childTnLst>
                                    <p:set>
                                      <p:cBhvr>
                                        <p:cTn id="65" dur="1" fill="hold">
                                          <p:stCondLst>
                                            <p:cond delay="0"/>
                                          </p:stCondLst>
                                        </p:cTn>
                                        <p:tgtEl>
                                          <p:spTgt spid="20506"/>
                                        </p:tgtEl>
                                        <p:attrNameLst>
                                          <p:attrName>style.visibility</p:attrName>
                                        </p:attrNameLst>
                                      </p:cBhvr>
                                      <p:to>
                                        <p:strVal val="visible"/>
                                      </p:to>
                                    </p:set>
                                    <p:anim calcmode="lin" valueType="num">
                                      <p:cBhvr>
                                        <p:cTn id="66" dur="1000" fill="hold"/>
                                        <p:tgtEl>
                                          <p:spTgt spid="20506"/>
                                        </p:tgtEl>
                                        <p:attrNameLst>
                                          <p:attrName>ppt_w</p:attrName>
                                        </p:attrNameLst>
                                      </p:cBhvr>
                                      <p:tavLst>
                                        <p:tav tm="0">
                                          <p:val>
                                            <p:strVal val="#ppt_w+.3"/>
                                          </p:val>
                                        </p:tav>
                                        <p:tav tm="100000">
                                          <p:val>
                                            <p:strVal val="#ppt_w"/>
                                          </p:val>
                                        </p:tav>
                                      </p:tavLst>
                                    </p:anim>
                                    <p:anim calcmode="lin" valueType="num">
                                      <p:cBhvr>
                                        <p:cTn id="67" dur="1000" fill="hold"/>
                                        <p:tgtEl>
                                          <p:spTgt spid="20506"/>
                                        </p:tgtEl>
                                        <p:attrNameLst>
                                          <p:attrName>ppt_h</p:attrName>
                                        </p:attrNameLst>
                                      </p:cBhvr>
                                      <p:tavLst>
                                        <p:tav tm="0">
                                          <p:val>
                                            <p:strVal val="#ppt_h"/>
                                          </p:val>
                                        </p:tav>
                                        <p:tav tm="100000">
                                          <p:val>
                                            <p:strVal val="#ppt_h"/>
                                          </p:val>
                                        </p:tav>
                                      </p:tavLst>
                                    </p:anim>
                                    <p:animEffect transition="in" filter="fade">
                                      <p:cBhvr>
                                        <p:cTn id="68" dur="1000"/>
                                        <p:tgtEl>
                                          <p:spTgt spid="20506"/>
                                        </p:tgtEl>
                                      </p:cBhvr>
                                    </p:animEffect>
                                  </p:childTnLst>
                                </p:cTn>
                              </p:par>
                            </p:childTnLst>
                          </p:cTn>
                        </p:par>
                        <p:par>
                          <p:cTn id="69" fill="hold">
                            <p:stCondLst>
                              <p:cond delay="1000"/>
                            </p:stCondLst>
                            <p:childTnLst>
                              <p:par>
                                <p:cTn id="70" presetID="9" presetClass="entr" presetSubtype="0" fill="hold" grpId="0" nodeType="afterEffect">
                                  <p:stCondLst>
                                    <p:cond delay="0"/>
                                  </p:stCondLst>
                                  <p:childTnLst>
                                    <p:set>
                                      <p:cBhvr>
                                        <p:cTn id="71" dur="1" fill="hold">
                                          <p:stCondLst>
                                            <p:cond delay="0"/>
                                          </p:stCondLst>
                                        </p:cTn>
                                        <p:tgtEl>
                                          <p:spTgt spid="20496"/>
                                        </p:tgtEl>
                                        <p:attrNameLst>
                                          <p:attrName>style.visibility</p:attrName>
                                        </p:attrNameLst>
                                      </p:cBhvr>
                                      <p:to>
                                        <p:strVal val="visible"/>
                                      </p:to>
                                    </p:set>
                                    <p:animEffect transition="in" filter="dissolve">
                                      <p:cBhvr>
                                        <p:cTn id="72" dur="500"/>
                                        <p:tgtEl>
                                          <p:spTgt spid="20496"/>
                                        </p:tgtEl>
                                      </p:cBhvr>
                                    </p:animEffect>
                                  </p:childTnLst>
                                </p:cTn>
                              </p:par>
                            </p:childTnLst>
                          </p:cTn>
                        </p:par>
                        <p:par>
                          <p:cTn id="73" fill="hold">
                            <p:stCondLst>
                              <p:cond delay="1500"/>
                            </p:stCondLst>
                            <p:childTnLst>
                              <p:par>
                                <p:cTn id="74" presetID="9" presetClass="entr" presetSubtype="0" fill="hold" grpId="0" nodeType="afterEffect">
                                  <p:stCondLst>
                                    <p:cond delay="0"/>
                                  </p:stCondLst>
                                  <p:childTnLst>
                                    <p:set>
                                      <p:cBhvr>
                                        <p:cTn id="75" dur="1" fill="hold">
                                          <p:stCondLst>
                                            <p:cond delay="0"/>
                                          </p:stCondLst>
                                        </p:cTn>
                                        <p:tgtEl>
                                          <p:spTgt spid="20483"/>
                                        </p:tgtEl>
                                        <p:attrNameLst>
                                          <p:attrName>style.visibility</p:attrName>
                                        </p:attrNameLst>
                                      </p:cBhvr>
                                      <p:to>
                                        <p:strVal val="visible"/>
                                      </p:to>
                                    </p:set>
                                    <p:animEffect transition="in" filter="dissolve">
                                      <p:cBhvr>
                                        <p:cTn id="76" dur="500"/>
                                        <p:tgtEl>
                                          <p:spTgt spid="20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autoUpdateAnimBg="0"/>
      <p:bldP spid="20484" grpId="0" animBg="1" autoUpdateAnimBg="0"/>
      <p:bldP spid="20485" grpId="0" animBg="1" autoUpdateAnimBg="0"/>
      <p:bldP spid="20487" grpId="0"/>
      <p:bldP spid="20489" grpId="0" animBg="1" autoUpdateAnimBg="0"/>
      <p:bldP spid="20493" grpId="0"/>
      <p:bldP spid="20496" grpId="0" autoUpdateAnimBg="0"/>
      <p:bldP spid="20497" grpId="0" animBg="1" autoUpdateAnimBg="0"/>
      <p:bldP spid="20504" grpId="0"/>
      <p:bldP spid="2050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46" name="Text Box 42"/>
          <p:cNvSpPr txBox="1">
            <a:spLocks noChangeArrowheads="1"/>
          </p:cNvSpPr>
          <p:nvPr/>
        </p:nvSpPr>
        <p:spPr bwMode="auto">
          <a:xfrm>
            <a:off x="285750" y="571500"/>
            <a:ext cx="5181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FFFF00"/>
                </a:solidFill>
                <a:latin typeface="楷体_GB2312" pitchFamily="49" charset="-122"/>
                <a:ea typeface="楷体_GB2312" pitchFamily="49" charset="-122"/>
              </a:rPr>
              <a:t>三、康普顿效应的理论解释</a:t>
            </a:r>
            <a:endParaRPr lang="zh-CN" altLang="en-US" sz="2800">
              <a:solidFill>
                <a:srgbClr val="FFFF00"/>
              </a:solidFill>
              <a:latin typeface="楷体_GB2312" pitchFamily="49" charset="-122"/>
              <a:ea typeface="楷体_GB2312" pitchFamily="49" charset="-122"/>
            </a:endParaRPr>
          </a:p>
        </p:txBody>
      </p:sp>
      <p:sp>
        <p:nvSpPr>
          <p:cNvPr id="149547" name="Oval 43"/>
          <p:cNvSpPr>
            <a:spLocks noChangeArrowheads="1"/>
          </p:cNvSpPr>
          <p:nvPr/>
        </p:nvSpPr>
        <p:spPr bwMode="auto">
          <a:xfrm>
            <a:off x="6615113" y="4760913"/>
            <a:ext cx="457200" cy="457200"/>
          </a:xfrm>
          <a:prstGeom prst="ellipse">
            <a:avLst/>
          </a:prstGeom>
          <a:gradFill rotWithShape="0">
            <a:gsLst>
              <a:gs pos="0">
                <a:srgbClr val="FF9900"/>
              </a:gs>
              <a:gs pos="100000">
                <a:srgbClr val="764700"/>
              </a:gs>
            </a:gsLst>
            <a:path path="shape">
              <a:fillToRect l="50000" t="50000" r="50000" b="50000"/>
            </a:path>
          </a:gradFill>
          <a:ln>
            <a:noFill/>
          </a:ln>
          <a:extLst>
            <a:ext uri="{91240B29-F687-4F45-9708-019B960494DF}">
              <a14:hiddenLine xmlns:a14="http://schemas.microsoft.com/office/drawing/2010/main" w="22225">
                <a:solidFill>
                  <a:srgbClr val="000000"/>
                </a:solidFill>
                <a:rou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solidFill>
                <a:schemeClr val="bg1"/>
              </a:solidFill>
            </a:endParaRPr>
          </a:p>
        </p:txBody>
      </p:sp>
      <p:sp>
        <p:nvSpPr>
          <p:cNvPr id="149548" name="Line 44"/>
          <p:cNvSpPr>
            <a:spLocks noChangeShapeType="1"/>
          </p:cNvSpPr>
          <p:nvPr/>
        </p:nvSpPr>
        <p:spPr bwMode="auto">
          <a:xfrm>
            <a:off x="5700713" y="4989513"/>
            <a:ext cx="2819400" cy="0"/>
          </a:xfrm>
          <a:prstGeom prst="line">
            <a:avLst/>
          </a:prstGeom>
          <a:noFill/>
          <a:ln w="22225">
            <a:solidFill>
              <a:srgbClr val="FFFFFF"/>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49550" name="Line 46"/>
          <p:cNvSpPr>
            <a:spLocks noChangeShapeType="1"/>
          </p:cNvSpPr>
          <p:nvPr/>
        </p:nvSpPr>
        <p:spPr bwMode="auto">
          <a:xfrm flipV="1">
            <a:off x="6843713" y="3571875"/>
            <a:ext cx="1514475" cy="1417638"/>
          </a:xfrm>
          <a:prstGeom prst="line">
            <a:avLst/>
          </a:prstGeom>
          <a:noFill/>
          <a:ln w="31750">
            <a:solidFill>
              <a:srgbClr val="FFFF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9551" name="Line 47"/>
          <p:cNvSpPr>
            <a:spLocks noChangeShapeType="1"/>
          </p:cNvSpPr>
          <p:nvPr/>
        </p:nvSpPr>
        <p:spPr bwMode="auto">
          <a:xfrm>
            <a:off x="6843713" y="4989513"/>
            <a:ext cx="1524000" cy="1143000"/>
          </a:xfrm>
          <a:prstGeom prst="line">
            <a:avLst/>
          </a:prstGeom>
          <a:noFill/>
          <a:ln w="22225">
            <a:solidFill>
              <a:srgbClr val="FF99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49552" name="Object 2"/>
          <p:cNvGraphicFramePr>
            <a:graphicFrameLocks noChangeAspect="1"/>
          </p:cNvGraphicFramePr>
          <p:nvPr/>
        </p:nvGraphicFramePr>
        <p:xfrm>
          <a:off x="7473950" y="3429000"/>
          <a:ext cx="1312863" cy="503238"/>
        </p:xfrm>
        <a:graphic>
          <a:graphicData uri="http://schemas.openxmlformats.org/presentationml/2006/ole">
            <mc:AlternateContent xmlns:mc="http://schemas.openxmlformats.org/markup-compatibility/2006">
              <mc:Choice xmlns:v="urn:schemas-microsoft-com:vml" Requires="v">
                <p:oleObj spid="_x0000_s474177" name="Equation" r:id="rId1" imgW="669290" imgH="234315" progId="Equation.3">
                  <p:embed/>
                </p:oleObj>
              </mc:Choice>
              <mc:Fallback>
                <p:oleObj name="Equation" r:id="rId1" imgW="669290" imgH="234315"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3950" y="3429000"/>
                        <a:ext cx="1312863"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9553" name="Object 3"/>
          <p:cNvGraphicFramePr>
            <a:graphicFrameLocks noChangeAspect="1"/>
          </p:cNvGraphicFramePr>
          <p:nvPr/>
        </p:nvGraphicFramePr>
        <p:xfrm>
          <a:off x="6005513" y="4303713"/>
          <a:ext cx="390525" cy="503237"/>
        </p:xfrm>
        <a:graphic>
          <a:graphicData uri="http://schemas.openxmlformats.org/presentationml/2006/ole">
            <mc:AlternateContent xmlns:mc="http://schemas.openxmlformats.org/markup-compatibility/2006">
              <mc:Choice xmlns:v="urn:schemas-microsoft-com:vml" Requires="v">
                <p:oleObj spid="_x0000_s474178" name="Equation" r:id="rId3" imgW="178435" imgH="234315" progId="Equation.3">
                  <p:embed/>
                </p:oleObj>
              </mc:Choice>
              <mc:Fallback>
                <p:oleObj name="Equation" r:id="rId3" imgW="178435" imgH="234315"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5513" y="4303713"/>
                        <a:ext cx="39052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9556" name="Object 6"/>
          <p:cNvGraphicFramePr>
            <a:graphicFrameLocks noChangeAspect="1"/>
          </p:cNvGraphicFramePr>
          <p:nvPr/>
        </p:nvGraphicFramePr>
        <p:xfrm>
          <a:off x="6554788" y="5143500"/>
          <a:ext cx="446087" cy="503238"/>
        </p:xfrm>
        <a:graphic>
          <a:graphicData uri="http://schemas.openxmlformats.org/presentationml/2006/ole">
            <mc:AlternateContent xmlns:mc="http://schemas.openxmlformats.org/markup-compatibility/2006">
              <mc:Choice xmlns:v="urn:schemas-microsoft-com:vml" Requires="v">
                <p:oleObj spid="_x0000_s474179" name="Equation" r:id="rId5" imgW="200660" imgH="234315" progId="Equation.3">
                  <p:embed/>
                </p:oleObj>
              </mc:Choice>
              <mc:Fallback>
                <p:oleObj name="Equation" r:id="rId5" imgW="200660" imgH="234315"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4788" y="5143500"/>
                        <a:ext cx="44608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9557" name="Object 7"/>
          <p:cNvGraphicFramePr>
            <a:graphicFrameLocks noChangeAspect="1"/>
          </p:cNvGraphicFramePr>
          <p:nvPr/>
        </p:nvGraphicFramePr>
        <p:xfrm>
          <a:off x="7215188" y="4572000"/>
          <a:ext cx="279400" cy="390525"/>
        </p:xfrm>
        <a:graphic>
          <a:graphicData uri="http://schemas.openxmlformats.org/presentationml/2006/ole">
            <mc:AlternateContent xmlns:mc="http://schemas.openxmlformats.org/markup-compatibility/2006">
              <mc:Choice xmlns:v="urn:schemas-microsoft-com:vml" Requires="v">
                <p:oleObj spid="_x0000_s474180" name="Equation" r:id="rId7" imgW="111760" imgH="178435" progId="Equation.3">
                  <p:embed/>
                </p:oleObj>
              </mc:Choice>
              <mc:Fallback>
                <p:oleObj name="Equation" r:id="rId7" imgW="111760" imgH="178435"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15188" y="4572000"/>
                        <a:ext cx="2794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9558" name="Object 8"/>
          <p:cNvGraphicFramePr>
            <a:graphicFrameLocks noChangeAspect="1"/>
          </p:cNvGraphicFramePr>
          <p:nvPr/>
        </p:nvGraphicFramePr>
        <p:xfrm>
          <a:off x="7364413" y="4983163"/>
          <a:ext cx="279400" cy="446087"/>
        </p:xfrm>
        <a:graphic>
          <a:graphicData uri="http://schemas.openxmlformats.org/presentationml/2006/ole">
            <mc:AlternateContent xmlns:mc="http://schemas.openxmlformats.org/markup-compatibility/2006">
              <mc:Choice xmlns:v="urn:schemas-microsoft-com:vml" Requires="v">
                <p:oleObj spid="_x0000_s474181" name="Equation" r:id="rId9" imgW="111760" imgH="200660" progId="Equation.3">
                  <p:embed/>
                </p:oleObj>
              </mc:Choice>
              <mc:Fallback>
                <p:oleObj name="Equation" r:id="rId9" imgW="111760" imgH="20066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64413" y="4983163"/>
                        <a:ext cx="27940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9559" name="Rectangle 55"/>
          <p:cNvSpPr>
            <a:spLocks noChangeArrowheads="1"/>
          </p:cNvSpPr>
          <p:nvPr/>
        </p:nvSpPr>
        <p:spPr bwMode="auto">
          <a:xfrm>
            <a:off x="671513" y="1857375"/>
            <a:ext cx="12192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i="1">
                <a:solidFill>
                  <a:srgbClr val="FFFFFF"/>
                </a:solidFill>
                <a:ea typeface="楷体_GB2312" pitchFamily="49" charset="-122"/>
              </a:rPr>
              <a:t>X </a:t>
            </a:r>
            <a:r>
              <a:rPr lang="zh-CN" altLang="en-US">
                <a:solidFill>
                  <a:srgbClr val="FFFFFF"/>
                </a:solidFill>
                <a:ea typeface="楷体_GB2312" pitchFamily="49" charset="-122"/>
              </a:rPr>
              <a:t>射线的光子</a:t>
            </a:r>
            <a:endParaRPr lang="zh-CN" altLang="en-US">
              <a:solidFill>
                <a:srgbClr val="FFFFFF"/>
              </a:solidFill>
              <a:ea typeface="楷体_GB2312" pitchFamily="49" charset="-122"/>
            </a:endParaRPr>
          </a:p>
        </p:txBody>
      </p:sp>
      <p:sp>
        <p:nvSpPr>
          <p:cNvPr id="149560" name="AutoShape 56"/>
          <p:cNvSpPr>
            <a:spLocks noChangeArrowheads="1"/>
          </p:cNvSpPr>
          <p:nvPr/>
        </p:nvSpPr>
        <p:spPr bwMode="auto">
          <a:xfrm>
            <a:off x="1966913" y="2162175"/>
            <a:ext cx="1447800" cy="381000"/>
          </a:xfrm>
          <a:prstGeom prst="rightArrow">
            <a:avLst>
              <a:gd name="adj1" fmla="val 50000"/>
              <a:gd name="adj2" fmla="val 95000"/>
            </a:avLst>
          </a:prstGeom>
          <a:noFill/>
          <a:ln w="22225">
            <a:solidFill>
              <a:srgbClr val="00FF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a:solidFill>
                <a:schemeClr val="bg1"/>
              </a:solidFill>
              <a:latin typeface="楷体_GB2312" pitchFamily="49" charset="-122"/>
              <a:ea typeface="楷体_GB2312" pitchFamily="49" charset="-122"/>
            </a:endParaRPr>
          </a:p>
        </p:txBody>
      </p:sp>
      <p:sp>
        <p:nvSpPr>
          <p:cNvPr id="149561" name="Rectangle 57"/>
          <p:cNvSpPr>
            <a:spLocks noChangeArrowheads="1"/>
          </p:cNvSpPr>
          <p:nvPr/>
        </p:nvSpPr>
        <p:spPr bwMode="auto">
          <a:xfrm>
            <a:off x="2119313" y="2820988"/>
            <a:ext cx="1143000" cy="822325"/>
          </a:xfrm>
          <a:prstGeom prst="rect">
            <a:avLst/>
          </a:prstGeom>
          <a:solidFill>
            <a:srgbClr val="FF6600"/>
          </a:solidFill>
          <a:ln>
            <a:noFill/>
          </a:ln>
          <a:extLs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000000"/>
                </a:solidFill>
                <a:latin typeface="楷体_GB2312" pitchFamily="49" charset="-122"/>
                <a:ea typeface="楷体_GB2312" pitchFamily="49" charset="-122"/>
              </a:rPr>
              <a:t>完全弹性碰撞</a:t>
            </a:r>
            <a:endParaRPr lang="zh-CN" altLang="en-US">
              <a:solidFill>
                <a:srgbClr val="000000"/>
              </a:solidFill>
              <a:latin typeface="楷体_GB2312" pitchFamily="49" charset="-122"/>
              <a:ea typeface="楷体_GB2312" pitchFamily="49" charset="-122"/>
            </a:endParaRPr>
          </a:p>
        </p:txBody>
      </p:sp>
      <p:sp>
        <p:nvSpPr>
          <p:cNvPr id="149562" name="Rectangle 58"/>
          <p:cNvSpPr>
            <a:spLocks noChangeArrowheads="1"/>
          </p:cNvSpPr>
          <p:nvPr/>
        </p:nvSpPr>
        <p:spPr bwMode="auto">
          <a:xfrm>
            <a:off x="3571875" y="1924050"/>
            <a:ext cx="11430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pPr>
            <a:r>
              <a:rPr lang="zh-CN" altLang="en-US" dirty="0">
                <a:solidFill>
                  <a:srgbClr val="FFFF00"/>
                </a:solidFill>
                <a:latin typeface="楷体_GB2312" pitchFamily="49" charset="-122"/>
                <a:ea typeface="楷体_GB2312" pitchFamily="49" charset="-122"/>
              </a:rPr>
              <a:t>散射物中电子</a:t>
            </a:r>
            <a:endParaRPr lang="zh-CN" altLang="en-US" dirty="0">
              <a:solidFill>
                <a:srgbClr val="FFFF00"/>
              </a:solidFill>
              <a:latin typeface="楷体_GB2312" pitchFamily="49" charset="-122"/>
              <a:ea typeface="楷体_GB2312" pitchFamily="49" charset="-122"/>
            </a:endParaRPr>
          </a:p>
        </p:txBody>
      </p:sp>
      <p:sp>
        <p:nvSpPr>
          <p:cNvPr id="149563" name="AutoShape 59"/>
          <p:cNvSpPr>
            <a:spLocks noChangeArrowheads="1"/>
          </p:cNvSpPr>
          <p:nvPr/>
        </p:nvSpPr>
        <p:spPr bwMode="auto">
          <a:xfrm>
            <a:off x="928688" y="3000375"/>
            <a:ext cx="681037" cy="1119188"/>
          </a:xfrm>
          <a:prstGeom prst="downArrow">
            <a:avLst>
              <a:gd name="adj1" fmla="val 50000"/>
              <a:gd name="adj2" fmla="val 48076"/>
            </a:avLst>
          </a:prstGeom>
          <a:noFill/>
          <a:ln w="22225">
            <a:solidFill>
              <a:srgbClr val="00FF00"/>
            </a:solidFill>
            <a:miter lim="800000"/>
          </a:ln>
          <a:extLst>
            <a:ext uri="{909E8E84-426E-40DD-AFC4-6F175D3DCCD1}">
              <a14:hiddenFill xmlns:a14="http://schemas.microsoft.com/office/drawing/2010/main">
                <a:solidFill>
                  <a:srgbClr val="FFFFFF"/>
                </a:solidFill>
              </a14:hiddenFill>
            </a:ext>
          </a:extLst>
        </p:spPr>
        <p:txBody>
          <a:bodyPr vert="eaVert"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solidFill>
                <a:schemeClr val="bg1"/>
              </a:solidFill>
            </a:endParaRPr>
          </a:p>
        </p:txBody>
      </p:sp>
      <p:sp>
        <p:nvSpPr>
          <p:cNvPr id="149564" name="Rectangle 60"/>
          <p:cNvSpPr>
            <a:spLocks noChangeArrowheads="1"/>
          </p:cNvSpPr>
          <p:nvPr/>
        </p:nvSpPr>
        <p:spPr bwMode="auto">
          <a:xfrm>
            <a:off x="5000625" y="1428750"/>
            <a:ext cx="3571875"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en-US" altLang="zh-CN">
                <a:solidFill>
                  <a:srgbClr val="FFFFFF"/>
                </a:solidFill>
                <a:latin typeface="楷体_GB2312" pitchFamily="49" charset="-122"/>
                <a:ea typeface="楷体_GB2312" pitchFamily="49" charset="-122"/>
              </a:rPr>
              <a:t>  </a:t>
            </a:r>
            <a:r>
              <a:rPr lang="zh-CN" altLang="en-US">
                <a:solidFill>
                  <a:srgbClr val="FFFFFF"/>
                </a:solidFill>
                <a:latin typeface="楷体_GB2312" pitchFamily="49" charset="-122"/>
                <a:ea typeface="楷体_GB2312" pitchFamily="49" charset="-122"/>
              </a:rPr>
              <a:t>轻原子的核外电子或重原子的外层电子</a:t>
            </a:r>
            <a:r>
              <a:rPr lang="en-US" altLang="zh-CN">
                <a:solidFill>
                  <a:srgbClr val="FFFFFF"/>
                </a:solidFill>
                <a:ea typeface="楷体_GB2312" pitchFamily="49" charset="-122"/>
              </a:rPr>
              <a:t>——</a:t>
            </a:r>
            <a:r>
              <a:rPr lang="zh-CN" altLang="en-US">
                <a:solidFill>
                  <a:srgbClr val="FFFF00"/>
                </a:solidFill>
                <a:latin typeface="楷体_GB2312" pitchFamily="49" charset="-122"/>
                <a:ea typeface="楷体_GB2312" pitchFamily="49" charset="-122"/>
              </a:rPr>
              <a:t>自由电子</a:t>
            </a:r>
            <a:r>
              <a:rPr lang="zh-CN" altLang="en-US">
                <a:solidFill>
                  <a:srgbClr val="FFFFFF"/>
                </a:solidFill>
                <a:latin typeface="楷体_GB2312" pitchFamily="49" charset="-122"/>
                <a:ea typeface="楷体_GB2312" pitchFamily="49" charset="-122"/>
              </a:rPr>
              <a:t>；且热运动能量 </a:t>
            </a:r>
            <a:r>
              <a:rPr lang="en-US" altLang="zh-CN">
                <a:solidFill>
                  <a:srgbClr val="FFFFFF"/>
                </a:solidFill>
                <a:ea typeface="楷体_GB2312" pitchFamily="49" charset="-122"/>
              </a:rPr>
              <a:t>&lt;&lt; </a:t>
            </a:r>
            <a:r>
              <a:rPr lang="zh-CN" altLang="en-US">
                <a:solidFill>
                  <a:srgbClr val="FFFFFF"/>
                </a:solidFill>
                <a:ea typeface="楷体_GB2312" pitchFamily="49" charset="-122"/>
              </a:rPr>
              <a:t>光子能量，电子是</a:t>
            </a:r>
            <a:r>
              <a:rPr lang="zh-CN" altLang="en-US">
                <a:solidFill>
                  <a:srgbClr val="FFFF00"/>
                </a:solidFill>
                <a:ea typeface="楷体_GB2312" pitchFamily="49" charset="-122"/>
              </a:rPr>
              <a:t>静止</a:t>
            </a:r>
            <a:r>
              <a:rPr lang="zh-CN" altLang="en-US">
                <a:solidFill>
                  <a:srgbClr val="FFFFFF"/>
                </a:solidFill>
                <a:ea typeface="楷体_GB2312" pitchFamily="49" charset="-122"/>
              </a:rPr>
              <a:t>的</a:t>
            </a:r>
            <a:endParaRPr lang="zh-CN" altLang="en-US">
              <a:solidFill>
                <a:srgbClr val="FFFFFF"/>
              </a:solidFill>
              <a:ea typeface="楷体_GB2312" pitchFamily="49" charset="-122"/>
            </a:endParaRPr>
          </a:p>
        </p:txBody>
      </p:sp>
      <p:sp>
        <p:nvSpPr>
          <p:cNvPr id="149565" name="AutoShape 61"/>
          <p:cNvSpPr>
            <a:spLocks noChangeArrowheads="1"/>
          </p:cNvSpPr>
          <p:nvPr/>
        </p:nvSpPr>
        <p:spPr bwMode="auto">
          <a:xfrm>
            <a:off x="3795713" y="3000375"/>
            <a:ext cx="704850" cy="1190625"/>
          </a:xfrm>
          <a:prstGeom prst="downArrow">
            <a:avLst>
              <a:gd name="adj1" fmla="val 50000"/>
              <a:gd name="adj2" fmla="val 47587"/>
            </a:avLst>
          </a:prstGeom>
          <a:noFill/>
          <a:ln w="22225">
            <a:solidFill>
              <a:srgbClr val="00FF00"/>
            </a:solidFill>
            <a:miter lim="800000"/>
          </a:ln>
          <a:extLst>
            <a:ext uri="{909E8E84-426E-40DD-AFC4-6F175D3DCCD1}">
              <a14:hiddenFill xmlns:a14="http://schemas.microsoft.com/office/drawing/2010/main">
                <a:solidFill>
                  <a:srgbClr val="FFFFFF"/>
                </a:solidFill>
              </a14:hiddenFill>
            </a:ext>
          </a:extLst>
        </p:spPr>
        <p:txBody>
          <a:bodyPr vert="eaVert"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solidFill>
                <a:schemeClr val="bg1"/>
              </a:solidFill>
            </a:endParaRPr>
          </a:p>
        </p:txBody>
      </p:sp>
      <p:sp>
        <p:nvSpPr>
          <p:cNvPr id="149566" name="Rectangle 62"/>
          <p:cNvSpPr>
            <a:spLocks noChangeArrowheads="1"/>
          </p:cNvSpPr>
          <p:nvPr/>
        </p:nvSpPr>
        <p:spPr bwMode="auto">
          <a:xfrm>
            <a:off x="3405188" y="4175125"/>
            <a:ext cx="15240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solidFill>
                  <a:srgbClr val="FFFFFF"/>
                </a:solidFill>
                <a:latin typeface="楷体_GB2312" pitchFamily="49" charset="-122"/>
                <a:ea typeface="楷体_GB2312" pitchFamily="49" charset="-122"/>
              </a:rPr>
              <a:t>电子获得反冲能量</a:t>
            </a:r>
            <a:endParaRPr lang="zh-CN" altLang="en-US">
              <a:solidFill>
                <a:srgbClr val="FFFFFF"/>
              </a:solidFill>
              <a:latin typeface="楷体_GB2312" pitchFamily="49" charset="-122"/>
              <a:ea typeface="楷体_GB2312" pitchFamily="49" charset="-122"/>
            </a:endParaRPr>
          </a:p>
        </p:txBody>
      </p:sp>
      <p:sp>
        <p:nvSpPr>
          <p:cNvPr id="149567" name="Rectangle 63"/>
          <p:cNvSpPr>
            <a:spLocks noChangeArrowheads="1"/>
          </p:cNvSpPr>
          <p:nvPr/>
        </p:nvSpPr>
        <p:spPr bwMode="auto">
          <a:xfrm>
            <a:off x="595313" y="4175125"/>
            <a:ext cx="18288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solidFill>
                  <a:schemeClr val="bg1"/>
                </a:solidFill>
                <a:latin typeface="楷体_GB2312" pitchFamily="49" charset="-122"/>
                <a:ea typeface="楷体_GB2312" pitchFamily="49" charset="-122"/>
              </a:rPr>
              <a:t>光子散射</a:t>
            </a:r>
            <a:endParaRPr lang="zh-CN" altLang="en-US">
              <a:solidFill>
                <a:schemeClr val="bg1"/>
              </a:solidFill>
              <a:latin typeface="楷体_GB2312" pitchFamily="49" charset="-122"/>
              <a:ea typeface="楷体_GB2312" pitchFamily="49" charset="-122"/>
            </a:endParaRPr>
          </a:p>
          <a:p>
            <a:pPr eaLnBrk="1" hangingPunct="1">
              <a:lnSpc>
                <a:spcPct val="120000"/>
              </a:lnSpc>
            </a:pPr>
            <a:r>
              <a:rPr lang="zh-CN" altLang="en-US">
                <a:solidFill>
                  <a:schemeClr val="bg1"/>
                </a:solidFill>
                <a:latin typeface="楷体_GB2312" pitchFamily="49" charset="-122"/>
                <a:ea typeface="楷体_GB2312" pitchFamily="49" charset="-122"/>
              </a:rPr>
              <a:t>损失能量</a:t>
            </a:r>
            <a:endParaRPr lang="zh-CN" altLang="en-US">
              <a:solidFill>
                <a:schemeClr val="bg1"/>
              </a:solidFill>
              <a:latin typeface="楷体_GB2312" pitchFamily="49" charset="-122"/>
              <a:ea typeface="楷体_GB2312" pitchFamily="49" charset="-122"/>
            </a:endParaRPr>
          </a:p>
        </p:txBody>
      </p:sp>
      <p:graphicFrame>
        <p:nvGraphicFramePr>
          <p:cNvPr id="149568" name="Object 9"/>
          <p:cNvGraphicFramePr>
            <a:graphicFrameLocks noChangeAspect="1"/>
          </p:cNvGraphicFramePr>
          <p:nvPr/>
        </p:nvGraphicFramePr>
        <p:xfrm>
          <a:off x="614363" y="5143500"/>
          <a:ext cx="1479550" cy="503238"/>
        </p:xfrm>
        <a:graphic>
          <a:graphicData uri="http://schemas.openxmlformats.org/presentationml/2006/ole">
            <mc:AlternateContent xmlns:mc="http://schemas.openxmlformats.org/markup-compatibility/2006">
              <mc:Choice xmlns:v="urn:schemas-microsoft-com:vml" Requires="v">
                <p:oleObj spid="_x0000_s474182" name="Equation" r:id="rId11" imgW="758190" imgH="234315" progId="Equation.3">
                  <p:embed/>
                </p:oleObj>
              </mc:Choice>
              <mc:Fallback>
                <p:oleObj name="Equation" r:id="rId11" imgW="758190" imgH="234315"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4363" y="5143500"/>
                        <a:ext cx="147955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9569" name="Object 10"/>
          <p:cNvGraphicFramePr>
            <a:graphicFrameLocks noChangeAspect="1"/>
          </p:cNvGraphicFramePr>
          <p:nvPr/>
        </p:nvGraphicFramePr>
        <p:xfrm>
          <a:off x="671513" y="5786438"/>
          <a:ext cx="1423987" cy="446087"/>
        </p:xfrm>
        <a:graphic>
          <a:graphicData uri="http://schemas.openxmlformats.org/presentationml/2006/ole">
            <mc:AlternateContent xmlns:mc="http://schemas.openxmlformats.org/markup-compatibility/2006">
              <mc:Choice xmlns:v="urn:schemas-microsoft-com:vml" Requires="v">
                <p:oleObj spid="_x0000_s474183" name="Equation" r:id="rId13" imgW="724535" imgH="200660" progId="Equation.3">
                  <p:embed/>
                </p:oleObj>
              </mc:Choice>
              <mc:Fallback>
                <p:oleObj name="Equation" r:id="rId13" imgW="724535" imgH="20066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1513" y="5786438"/>
                        <a:ext cx="1423987"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9570" name="Object 11"/>
          <p:cNvGraphicFramePr>
            <a:graphicFrameLocks noChangeAspect="1"/>
          </p:cNvGraphicFramePr>
          <p:nvPr/>
        </p:nvGraphicFramePr>
        <p:xfrm>
          <a:off x="8215313" y="5599113"/>
          <a:ext cx="279400" cy="390525"/>
        </p:xfrm>
        <a:graphic>
          <a:graphicData uri="http://schemas.openxmlformats.org/presentationml/2006/ole">
            <mc:AlternateContent xmlns:mc="http://schemas.openxmlformats.org/markup-compatibility/2006">
              <mc:Choice xmlns:v="urn:schemas-microsoft-com:vml" Requires="v">
                <p:oleObj spid="_x0000_s474184" name="Equation" r:id="rId15" imgW="111760" imgH="178435" progId="Equation.3">
                  <p:embed/>
                </p:oleObj>
              </mc:Choice>
              <mc:Fallback>
                <p:oleObj name="Equation" r:id="rId15" imgW="111760" imgH="178435"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215313" y="5599113"/>
                        <a:ext cx="2794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9571" name="Rectangle 67"/>
          <p:cNvSpPr>
            <a:spLocks noChangeArrowheads="1"/>
          </p:cNvSpPr>
          <p:nvPr/>
        </p:nvSpPr>
        <p:spPr bwMode="auto">
          <a:xfrm>
            <a:off x="595313" y="1257300"/>
            <a:ext cx="33734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00FFFF"/>
                </a:solidFill>
                <a:ea typeface="楷体_GB2312" pitchFamily="49" charset="-122"/>
              </a:rPr>
              <a:t>1. </a:t>
            </a:r>
            <a:r>
              <a:rPr lang="zh-CN" altLang="en-US">
                <a:solidFill>
                  <a:srgbClr val="00FFFF"/>
                </a:solidFill>
                <a:ea typeface="楷体_GB2312" pitchFamily="49" charset="-122"/>
              </a:rPr>
              <a:t>定性解释：</a:t>
            </a:r>
            <a:endParaRPr lang="zh-CN" altLang="en-US">
              <a:solidFill>
                <a:srgbClr val="00FFFF"/>
              </a:solidFill>
              <a:ea typeface="楷体_GB2312" pitchFamily="49" charset="-122"/>
            </a:endParaRPr>
          </a:p>
        </p:txBody>
      </p:sp>
      <p:graphicFrame>
        <p:nvGraphicFramePr>
          <p:cNvPr id="149572" name="Object 12"/>
          <p:cNvGraphicFramePr>
            <a:graphicFrameLocks noChangeAspect="1"/>
          </p:cNvGraphicFramePr>
          <p:nvPr/>
        </p:nvGraphicFramePr>
        <p:xfrm>
          <a:off x="3143250" y="5143500"/>
          <a:ext cx="1982788" cy="503238"/>
        </p:xfrm>
        <a:graphic>
          <a:graphicData uri="http://schemas.openxmlformats.org/presentationml/2006/ole">
            <mc:AlternateContent xmlns:mc="http://schemas.openxmlformats.org/markup-compatibility/2006">
              <mc:Choice xmlns:v="urn:schemas-microsoft-com:vml" Requires="v">
                <p:oleObj spid="_x0000_s474185" name="Equation" r:id="rId17" imgW="1026160" imgH="234315" progId="Equation.3">
                  <p:embed/>
                </p:oleObj>
              </mc:Choice>
              <mc:Fallback>
                <p:oleObj name="Equation" r:id="rId17" imgW="1026160" imgH="234315" progId="Equation.3">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43250" y="5143500"/>
                        <a:ext cx="198278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69"/>
          <p:cNvGrpSpPr/>
          <p:nvPr/>
        </p:nvGrpSpPr>
        <p:grpSpPr bwMode="auto">
          <a:xfrm>
            <a:off x="5624513" y="4837113"/>
            <a:ext cx="839787" cy="304800"/>
            <a:chOff x="5039" y="2352"/>
            <a:chExt cx="529" cy="192"/>
          </a:xfrm>
        </p:grpSpPr>
        <p:sp>
          <p:nvSpPr>
            <p:cNvPr id="17439" name="Freeform 70"/>
            <p:cNvSpPr/>
            <p:nvPr/>
          </p:nvSpPr>
          <p:spPr bwMode="auto">
            <a:xfrm rot="10773799">
              <a:off x="5039" y="2352"/>
              <a:ext cx="384" cy="192"/>
            </a:xfrm>
            <a:custGeom>
              <a:avLst/>
              <a:gdLst>
                <a:gd name="T0" fmla="*/ 0 w 2544"/>
                <a:gd name="T1" fmla="*/ 0 h 880"/>
                <a:gd name="T2" fmla="*/ 0 w 2544"/>
                <a:gd name="T3" fmla="*/ 0 h 880"/>
                <a:gd name="T4" fmla="*/ 0 w 2544"/>
                <a:gd name="T5" fmla="*/ 0 h 880"/>
                <a:gd name="T6" fmla="*/ 0 w 2544"/>
                <a:gd name="T7" fmla="*/ 0 h 880"/>
                <a:gd name="T8" fmla="*/ 0 w 2544"/>
                <a:gd name="T9" fmla="*/ 0 h 880"/>
                <a:gd name="T10" fmla="*/ 0 w 2544"/>
                <a:gd name="T11" fmla="*/ 0 h 880"/>
                <a:gd name="T12" fmla="*/ 0 w 2544"/>
                <a:gd name="T13" fmla="*/ 0 h 880"/>
                <a:gd name="T14" fmla="*/ 0 w 2544"/>
                <a:gd name="T15" fmla="*/ 0 h 880"/>
                <a:gd name="T16" fmla="*/ 0 w 2544"/>
                <a:gd name="T17" fmla="*/ 0 h 880"/>
                <a:gd name="T18" fmla="*/ 0 w 2544"/>
                <a:gd name="T19" fmla="*/ 0 h 8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44"/>
                <a:gd name="T31" fmla="*/ 0 h 880"/>
                <a:gd name="T32" fmla="*/ 2544 w 2544"/>
                <a:gd name="T33" fmla="*/ 880 h 88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44" h="880">
                  <a:moveTo>
                    <a:pt x="2544" y="816"/>
                  </a:moveTo>
                  <a:cubicBezTo>
                    <a:pt x="2468" y="432"/>
                    <a:pt x="2392" y="48"/>
                    <a:pt x="2304" y="48"/>
                  </a:cubicBezTo>
                  <a:cubicBezTo>
                    <a:pt x="2216" y="48"/>
                    <a:pt x="2120" y="816"/>
                    <a:pt x="2016" y="816"/>
                  </a:cubicBezTo>
                  <a:cubicBezTo>
                    <a:pt x="1912" y="816"/>
                    <a:pt x="1792" y="48"/>
                    <a:pt x="1680" y="48"/>
                  </a:cubicBezTo>
                  <a:cubicBezTo>
                    <a:pt x="1568" y="48"/>
                    <a:pt x="1440" y="816"/>
                    <a:pt x="1344" y="816"/>
                  </a:cubicBezTo>
                  <a:cubicBezTo>
                    <a:pt x="1248" y="816"/>
                    <a:pt x="1192" y="48"/>
                    <a:pt x="1104" y="48"/>
                  </a:cubicBezTo>
                  <a:cubicBezTo>
                    <a:pt x="1016" y="48"/>
                    <a:pt x="912" y="824"/>
                    <a:pt x="816" y="816"/>
                  </a:cubicBezTo>
                  <a:cubicBezTo>
                    <a:pt x="720" y="808"/>
                    <a:pt x="632" y="0"/>
                    <a:pt x="528" y="0"/>
                  </a:cubicBezTo>
                  <a:cubicBezTo>
                    <a:pt x="424" y="0"/>
                    <a:pt x="280" y="752"/>
                    <a:pt x="192" y="816"/>
                  </a:cubicBezTo>
                  <a:cubicBezTo>
                    <a:pt x="104" y="880"/>
                    <a:pt x="32" y="456"/>
                    <a:pt x="0" y="384"/>
                  </a:cubicBezTo>
                </a:path>
              </a:pathLst>
            </a:custGeom>
            <a:noFill/>
            <a:ln w="38100">
              <a:solidFill>
                <a:srgbClr val="FF66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40" name="Line 71"/>
            <p:cNvSpPr>
              <a:spLocks noChangeShapeType="1"/>
            </p:cNvSpPr>
            <p:nvPr/>
          </p:nvSpPr>
          <p:spPr bwMode="auto">
            <a:xfrm>
              <a:off x="5424" y="2448"/>
              <a:ext cx="144" cy="0"/>
            </a:xfrm>
            <a:prstGeom prst="line">
              <a:avLst/>
            </a:prstGeom>
            <a:noFill/>
            <a:ln w="28575">
              <a:solidFill>
                <a:srgbClr val="FF66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72"/>
          <p:cNvGrpSpPr/>
          <p:nvPr/>
        </p:nvGrpSpPr>
        <p:grpSpPr bwMode="auto">
          <a:xfrm rot="-2425182">
            <a:off x="7224713" y="4075113"/>
            <a:ext cx="839787" cy="304800"/>
            <a:chOff x="5039" y="2352"/>
            <a:chExt cx="529" cy="192"/>
          </a:xfrm>
        </p:grpSpPr>
        <p:sp>
          <p:nvSpPr>
            <p:cNvPr id="17437" name="Freeform 73"/>
            <p:cNvSpPr/>
            <p:nvPr/>
          </p:nvSpPr>
          <p:spPr bwMode="auto">
            <a:xfrm rot="10773799">
              <a:off x="5039" y="2352"/>
              <a:ext cx="384" cy="192"/>
            </a:xfrm>
            <a:custGeom>
              <a:avLst/>
              <a:gdLst>
                <a:gd name="T0" fmla="*/ 0 w 2544"/>
                <a:gd name="T1" fmla="*/ 0 h 880"/>
                <a:gd name="T2" fmla="*/ 0 w 2544"/>
                <a:gd name="T3" fmla="*/ 0 h 880"/>
                <a:gd name="T4" fmla="*/ 0 w 2544"/>
                <a:gd name="T5" fmla="*/ 0 h 880"/>
                <a:gd name="T6" fmla="*/ 0 w 2544"/>
                <a:gd name="T7" fmla="*/ 0 h 880"/>
                <a:gd name="T8" fmla="*/ 0 w 2544"/>
                <a:gd name="T9" fmla="*/ 0 h 880"/>
                <a:gd name="T10" fmla="*/ 0 w 2544"/>
                <a:gd name="T11" fmla="*/ 0 h 880"/>
                <a:gd name="T12" fmla="*/ 0 w 2544"/>
                <a:gd name="T13" fmla="*/ 0 h 880"/>
                <a:gd name="T14" fmla="*/ 0 w 2544"/>
                <a:gd name="T15" fmla="*/ 0 h 880"/>
                <a:gd name="T16" fmla="*/ 0 w 2544"/>
                <a:gd name="T17" fmla="*/ 0 h 880"/>
                <a:gd name="T18" fmla="*/ 0 w 2544"/>
                <a:gd name="T19" fmla="*/ 0 h 8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44"/>
                <a:gd name="T31" fmla="*/ 0 h 880"/>
                <a:gd name="T32" fmla="*/ 2544 w 2544"/>
                <a:gd name="T33" fmla="*/ 880 h 88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44" h="880">
                  <a:moveTo>
                    <a:pt x="2544" y="816"/>
                  </a:moveTo>
                  <a:cubicBezTo>
                    <a:pt x="2468" y="432"/>
                    <a:pt x="2392" y="48"/>
                    <a:pt x="2304" y="48"/>
                  </a:cubicBezTo>
                  <a:cubicBezTo>
                    <a:pt x="2216" y="48"/>
                    <a:pt x="2120" y="816"/>
                    <a:pt x="2016" y="816"/>
                  </a:cubicBezTo>
                  <a:cubicBezTo>
                    <a:pt x="1912" y="816"/>
                    <a:pt x="1792" y="48"/>
                    <a:pt x="1680" y="48"/>
                  </a:cubicBezTo>
                  <a:cubicBezTo>
                    <a:pt x="1568" y="48"/>
                    <a:pt x="1440" y="816"/>
                    <a:pt x="1344" y="816"/>
                  </a:cubicBezTo>
                  <a:cubicBezTo>
                    <a:pt x="1248" y="816"/>
                    <a:pt x="1192" y="48"/>
                    <a:pt x="1104" y="48"/>
                  </a:cubicBezTo>
                  <a:cubicBezTo>
                    <a:pt x="1016" y="48"/>
                    <a:pt x="912" y="824"/>
                    <a:pt x="816" y="816"/>
                  </a:cubicBezTo>
                  <a:cubicBezTo>
                    <a:pt x="720" y="808"/>
                    <a:pt x="632" y="0"/>
                    <a:pt x="528" y="0"/>
                  </a:cubicBezTo>
                  <a:cubicBezTo>
                    <a:pt x="424" y="0"/>
                    <a:pt x="280" y="752"/>
                    <a:pt x="192" y="816"/>
                  </a:cubicBezTo>
                  <a:cubicBezTo>
                    <a:pt x="104" y="880"/>
                    <a:pt x="32" y="456"/>
                    <a:pt x="0" y="384"/>
                  </a:cubicBezTo>
                </a:path>
              </a:pathLst>
            </a:custGeom>
            <a:noFill/>
            <a:ln w="38100">
              <a:solidFill>
                <a:srgbClr val="FF66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38" name="Line 74"/>
            <p:cNvSpPr>
              <a:spLocks noChangeShapeType="1"/>
            </p:cNvSpPr>
            <p:nvPr/>
          </p:nvSpPr>
          <p:spPr bwMode="auto">
            <a:xfrm>
              <a:off x="5424" y="2448"/>
              <a:ext cx="144" cy="0"/>
            </a:xfrm>
            <a:prstGeom prst="line">
              <a:avLst/>
            </a:prstGeom>
            <a:noFill/>
            <a:ln w="28575">
              <a:solidFill>
                <a:srgbClr val="FF66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7436" name="灯片编号占位符 1"/>
          <p:cNvSpPr txBox="1"/>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37BD4D2A-3A4F-479C-8D1C-31F4171E376E}" type="slidenum">
              <a:rPr lang="en-US" altLang="zh-CN" b="0">
                <a:solidFill>
                  <a:srgbClr val="FF00FF"/>
                </a:solidFill>
              </a:rPr>
            </a:fld>
            <a:r>
              <a:rPr lang="en-US" altLang="zh-CN" b="0">
                <a:solidFill>
                  <a:srgbClr val="FF00FF"/>
                </a:solidFill>
              </a:rPr>
              <a:t>/22</a:t>
            </a:r>
            <a:endParaRPr lang="en-US" altLang="zh-CN" b="0">
              <a:solidFill>
                <a:srgbClr val="FF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49546"/>
                                        </p:tgtEl>
                                        <p:attrNameLst>
                                          <p:attrName>style.visibility</p:attrName>
                                        </p:attrNameLst>
                                      </p:cBhvr>
                                      <p:to>
                                        <p:strVal val="visible"/>
                                      </p:to>
                                    </p:set>
                                    <p:animEffect transition="in" filter="blinds(horizontal)">
                                      <p:cBhvr>
                                        <p:cTn id="7" dur="500"/>
                                        <p:tgtEl>
                                          <p:spTgt spid="149546"/>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49571"/>
                                        </p:tgtEl>
                                        <p:attrNameLst>
                                          <p:attrName>style.visibility</p:attrName>
                                        </p:attrNameLst>
                                      </p:cBhvr>
                                      <p:to>
                                        <p:strVal val="visible"/>
                                      </p:to>
                                    </p:set>
                                    <p:animEffect transition="in" filter="blinds(horizontal)">
                                      <p:cBhvr>
                                        <p:cTn id="11" dur="500"/>
                                        <p:tgtEl>
                                          <p:spTgt spid="149571"/>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49547"/>
                                        </p:tgtEl>
                                        <p:attrNameLst>
                                          <p:attrName>style.visibility</p:attrName>
                                        </p:attrNameLst>
                                      </p:cBhvr>
                                      <p:to>
                                        <p:strVal val="visible"/>
                                      </p:to>
                                    </p:set>
                                    <p:animEffect transition="in" filter="dissolve">
                                      <p:cBhvr>
                                        <p:cTn id="16" dur="500"/>
                                        <p:tgtEl>
                                          <p:spTgt spid="149547"/>
                                        </p:tgtEl>
                                      </p:cBhvr>
                                    </p:animEffect>
                                  </p:childTnLst>
                                </p:cTn>
                              </p:par>
                              <p:par>
                                <p:cTn id="17" presetID="9" presetClass="entr" presetSubtype="0" fill="hold" nodeType="withEffect">
                                  <p:stCondLst>
                                    <p:cond delay="0"/>
                                  </p:stCondLst>
                                  <p:childTnLst>
                                    <p:set>
                                      <p:cBhvr>
                                        <p:cTn id="18" dur="1" fill="hold">
                                          <p:stCondLst>
                                            <p:cond delay="0"/>
                                          </p:stCondLst>
                                        </p:cTn>
                                        <p:tgtEl>
                                          <p:spTgt spid="149556"/>
                                        </p:tgtEl>
                                        <p:attrNameLst>
                                          <p:attrName>style.visibility</p:attrName>
                                        </p:attrNameLst>
                                      </p:cBhvr>
                                      <p:to>
                                        <p:strVal val="visible"/>
                                      </p:to>
                                    </p:set>
                                    <p:animEffect transition="in" filter="dissolve">
                                      <p:cBhvr>
                                        <p:cTn id="19" dur="500"/>
                                        <p:tgtEl>
                                          <p:spTgt spid="149556"/>
                                        </p:tgtEl>
                                      </p:cBhvr>
                                    </p:animEffect>
                                  </p:childTnLst>
                                </p:cTn>
                              </p:par>
                            </p:childTnLst>
                          </p:cTn>
                        </p:par>
                        <p:par>
                          <p:cTn id="20" fill="hold">
                            <p:stCondLst>
                              <p:cond delay="500"/>
                            </p:stCondLst>
                            <p:childTnLst>
                              <p:par>
                                <p:cTn id="21" presetID="3" presetClass="entr" presetSubtype="10" fill="hold" grpId="0" nodeType="afterEffect">
                                  <p:stCondLst>
                                    <p:cond delay="0"/>
                                  </p:stCondLst>
                                  <p:childTnLst>
                                    <p:set>
                                      <p:cBhvr>
                                        <p:cTn id="22" dur="1" fill="hold">
                                          <p:stCondLst>
                                            <p:cond delay="0"/>
                                          </p:stCondLst>
                                        </p:cTn>
                                        <p:tgtEl>
                                          <p:spTgt spid="149564"/>
                                        </p:tgtEl>
                                        <p:attrNameLst>
                                          <p:attrName>style.visibility</p:attrName>
                                        </p:attrNameLst>
                                      </p:cBhvr>
                                      <p:to>
                                        <p:strVal val="visible"/>
                                      </p:to>
                                    </p:set>
                                    <p:animEffect transition="in" filter="blinds(horizontal)">
                                      <p:cBhvr>
                                        <p:cTn id="23" dur="500"/>
                                        <p:tgtEl>
                                          <p:spTgt spid="14956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left)">
                                      <p:cBhvr>
                                        <p:cTn id="28" dur="500"/>
                                        <p:tgtEl>
                                          <p:spTgt spid="2"/>
                                        </p:tgtEl>
                                      </p:cBhvr>
                                    </p:animEffect>
                                  </p:childTnLst>
                                </p:cTn>
                              </p:par>
                              <p:par>
                                <p:cTn id="29" presetID="22" presetClass="entr" presetSubtype="8" fill="hold" nodeType="withEffect">
                                  <p:stCondLst>
                                    <p:cond delay="0"/>
                                  </p:stCondLst>
                                  <p:childTnLst>
                                    <p:set>
                                      <p:cBhvr>
                                        <p:cTn id="30" dur="1" fill="hold">
                                          <p:stCondLst>
                                            <p:cond delay="0"/>
                                          </p:stCondLst>
                                        </p:cTn>
                                        <p:tgtEl>
                                          <p:spTgt spid="149548"/>
                                        </p:tgtEl>
                                        <p:attrNameLst>
                                          <p:attrName>style.visibility</p:attrName>
                                        </p:attrNameLst>
                                      </p:cBhvr>
                                      <p:to>
                                        <p:strVal val="visible"/>
                                      </p:to>
                                    </p:set>
                                    <p:animEffect transition="in" filter="wipe(left)">
                                      <p:cBhvr>
                                        <p:cTn id="31" dur="500"/>
                                        <p:tgtEl>
                                          <p:spTgt spid="149548"/>
                                        </p:tgtEl>
                                      </p:cBhvr>
                                    </p:animEffect>
                                  </p:childTnLst>
                                </p:cTn>
                              </p:par>
                            </p:childTnLst>
                          </p:cTn>
                        </p:par>
                        <p:par>
                          <p:cTn id="32" fill="hold">
                            <p:stCondLst>
                              <p:cond delay="500"/>
                            </p:stCondLst>
                            <p:childTnLst>
                              <p:par>
                                <p:cTn id="33" presetID="9" presetClass="entr" presetSubtype="0" fill="hold" nodeType="afterEffect">
                                  <p:stCondLst>
                                    <p:cond delay="0"/>
                                  </p:stCondLst>
                                  <p:childTnLst>
                                    <p:set>
                                      <p:cBhvr>
                                        <p:cTn id="34" dur="1" fill="hold">
                                          <p:stCondLst>
                                            <p:cond delay="0"/>
                                          </p:stCondLst>
                                        </p:cTn>
                                        <p:tgtEl>
                                          <p:spTgt spid="149553"/>
                                        </p:tgtEl>
                                        <p:attrNameLst>
                                          <p:attrName>style.visibility</p:attrName>
                                        </p:attrNameLst>
                                      </p:cBhvr>
                                      <p:to>
                                        <p:strVal val="visible"/>
                                      </p:to>
                                    </p:set>
                                    <p:animEffect transition="in" filter="dissolve">
                                      <p:cBhvr>
                                        <p:cTn id="35" dur="500"/>
                                        <p:tgtEl>
                                          <p:spTgt spid="14955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49550"/>
                                        </p:tgtEl>
                                        <p:attrNameLst>
                                          <p:attrName>style.visibility</p:attrName>
                                        </p:attrNameLst>
                                      </p:cBhvr>
                                      <p:to>
                                        <p:strVal val="visible"/>
                                      </p:to>
                                    </p:set>
                                    <p:animEffect transition="in" filter="wipe(left)">
                                      <p:cBhvr>
                                        <p:cTn id="40" dur="500"/>
                                        <p:tgtEl>
                                          <p:spTgt spid="149550"/>
                                        </p:tgtEl>
                                      </p:cBhvr>
                                    </p:animEffect>
                                  </p:childTnLst>
                                </p:cTn>
                              </p:par>
                            </p:childTnLst>
                          </p:cTn>
                        </p:par>
                        <p:par>
                          <p:cTn id="41" fill="hold">
                            <p:stCondLst>
                              <p:cond delay="500"/>
                            </p:stCondLst>
                            <p:childTnLst>
                              <p:par>
                                <p:cTn id="42" presetID="12" presetClass="entr" presetSubtype="4" fill="hold" nodeType="afterEffect">
                                  <p:stCondLst>
                                    <p:cond delay="0"/>
                                  </p:stCondLst>
                                  <p:childTnLst>
                                    <p:set>
                                      <p:cBhvr>
                                        <p:cTn id="43" dur="1" fill="hold">
                                          <p:stCondLst>
                                            <p:cond delay="0"/>
                                          </p:stCondLst>
                                        </p:cTn>
                                        <p:tgtEl>
                                          <p:spTgt spid="149557"/>
                                        </p:tgtEl>
                                        <p:attrNameLst>
                                          <p:attrName>style.visibility</p:attrName>
                                        </p:attrNameLst>
                                      </p:cBhvr>
                                      <p:to>
                                        <p:strVal val="visible"/>
                                      </p:to>
                                    </p:set>
                                    <p:animEffect transition="in" filter="slide(fromBottom)">
                                      <p:cBhvr>
                                        <p:cTn id="44" dur="500"/>
                                        <p:tgtEl>
                                          <p:spTgt spid="149557"/>
                                        </p:tgtEl>
                                      </p:cBhvr>
                                    </p:animEffect>
                                  </p:childTnLst>
                                </p:cTn>
                              </p:par>
                            </p:childTnLst>
                          </p:cTn>
                        </p:par>
                        <p:par>
                          <p:cTn id="45" fill="hold">
                            <p:stCondLst>
                              <p:cond delay="1000"/>
                            </p:stCondLst>
                            <p:childTnLst>
                              <p:par>
                                <p:cTn id="46" presetID="22" presetClass="entr" presetSubtype="8" fill="hold" nodeType="after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wipe(left)">
                                      <p:cBhvr>
                                        <p:cTn id="48" dur="500"/>
                                        <p:tgtEl>
                                          <p:spTgt spid="3"/>
                                        </p:tgtEl>
                                      </p:cBhvr>
                                    </p:animEffect>
                                  </p:childTnLst>
                                </p:cTn>
                              </p:par>
                            </p:childTnLst>
                          </p:cTn>
                        </p:par>
                        <p:par>
                          <p:cTn id="49" fill="hold">
                            <p:stCondLst>
                              <p:cond delay="1500"/>
                            </p:stCondLst>
                            <p:childTnLst>
                              <p:par>
                                <p:cTn id="50" presetID="12" presetClass="entr" presetSubtype="4" fill="hold" nodeType="afterEffect">
                                  <p:stCondLst>
                                    <p:cond delay="0"/>
                                  </p:stCondLst>
                                  <p:childTnLst>
                                    <p:set>
                                      <p:cBhvr>
                                        <p:cTn id="51" dur="1" fill="hold">
                                          <p:stCondLst>
                                            <p:cond delay="0"/>
                                          </p:stCondLst>
                                        </p:cTn>
                                        <p:tgtEl>
                                          <p:spTgt spid="149552"/>
                                        </p:tgtEl>
                                        <p:attrNameLst>
                                          <p:attrName>style.visibility</p:attrName>
                                        </p:attrNameLst>
                                      </p:cBhvr>
                                      <p:to>
                                        <p:strVal val="visible"/>
                                      </p:to>
                                    </p:set>
                                    <p:animEffect transition="in" filter="slide(fromBottom)">
                                      <p:cBhvr>
                                        <p:cTn id="52" dur="500"/>
                                        <p:tgtEl>
                                          <p:spTgt spid="14955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49551"/>
                                        </p:tgtEl>
                                        <p:attrNameLst>
                                          <p:attrName>style.visibility</p:attrName>
                                        </p:attrNameLst>
                                      </p:cBhvr>
                                      <p:to>
                                        <p:strVal val="visible"/>
                                      </p:to>
                                    </p:set>
                                    <p:animEffect transition="in" filter="wipe(left)">
                                      <p:cBhvr>
                                        <p:cTn id="57" dur="500"/>
                                        <p:tgtEl>
                                          <p:spTgt spid="149551"/>
                                        </p:tgtEl>
                                      </p:cBhvr>
                                    </p:animEffect>
                                  </p:childTnLst>
                                </p:cTn>
                              </p:par>
                            </p:childTnLst>
                          </p:cTn>
                        </p:par>
                        <p:par>
                          <p:cTn id="58" fill="hold">
                            <p:stCondLst>
                              <p:cond delay="500"/>
                            </p:stCondLst>
                            <p:childTnLst>
                              <p:par>
                                <p:cTn id="59" presetID="12" presetClass="entr" presetSubtype="4" fill="hold" nodeType="afterEffect">
                                  <p:stCondLst>
                                    <p:cond delay="0"/>
                                  </p:stCondLst>
                                  <p:childTnLst>
                                    <p:set>
                                      <p:cBhvr>
                                        <p:cTn id="60" dur="1" fill="hold">
                                          <p:stCondLst>
                                            <p:cond delay="0"/>
                                          </p:stCondLst>
                                        </p:cTn>
                                        <p:tgtEl>
                                          <p:spTgt spid="149570"/>
                                        </p:tgtEl>
                                        <p:attrNameLst>
                                          <p:attrName>style.visibility</p:attrName>
                                        </p:attrNameLst>
                                      </p:cBhvr>
                                      <p:to>
                                        <p:strVal val="visible"/>
                                      </p:to>
                                    </p:set>
                                    <p:animEffect transition="in" filter="slide(fromBottom)">
                                      <p:cBhvr>
                                        <p:cTn id="61" dur="500"/>
                                        <p:tgtEl>
                                          <p:spTgt spid="149570"/>
                                        </p:tgtEl>
                                      </p:cBhvr>
                                    </p:animEffect>
                                  </p:childTnLst>
                                </p:cTn>
                              </p:par>
                            </p:childTnLst>
                          </p:cTn>
                        </p:par>
                        <p:par>
                          <p:cTn id="62" fill="hold">
                            <p:stCondLst>
                              <p:cond delay="1000"/>
                            </p:stCondLst>
                            <p:childTnLst>
                              <p:par>
                                <p:cTn id="63" presetID="12" presetClass="entr" presetSubtype="4" fill="hold" nodeType="afterEffect">
                                  <p:stCondLst>
                                    <p:cond delay="0"/>
                                  </p:stCondLst>
                                  <p:childTnLst>
                                    <p:set>
                                      <p:cBhvr>
                                        <p:cTn id="64" dur="1" fill="hold">
                                          <p:stCondLst>
                                            <p:cond delay="0"/>
                                          </p:stCondLst>
                                        </p:cTn>
                                        <p:tgtEl>
                                          <p:spTgt spid="149558"/>
                                        </p:tgtEl>
                                        <p:attrNameLst>
                                          <p:attrName>style.visibility</p:attrName>
                                        </p:attrNameLst>
                                      </p:cBhvr>
                                      <p:to>
                                        <p:strVal val="visible"/>
                                      </p:to>
                                    </p:set>
                                    <p:animEffect transition="in" filter="slide(fromBottom)">
                                      <p:cBhvr>
                                        <p:cTn id="65" dur="500"/>
                                        <p:tgtEl>
                                          <p:spTgt spid="149558"/>
                                        </p:tgtEl>
                                      </p:cBhvr>
                                    </p:animEffect>
                                  </p:childTnLst>
                                </p:cTn>
                              </p:par>
                            </p:childTnLst>
                          </p:cTn>
                        </p:par>
                      </p:childTnLst>
                    </p:cTn>
                  </p:par>
                  <p:par>
                    <p:cTn id="66" fill="hold">
                      <p:stCondLst>
                        <p:cond delay="indefinite"/>
                      </p:stCondLst>
                      <p:childTnLst>
                        <p:par>
                          <p:cTn id="67" fill="hold">
                            <p:stCondLst>
                              <p:cond delay="0"/>
                            </p:stCondLst>
                            <p:childTnLst>
                              <p:par>
                                <p:cTn id="68" presetID="12" presetClass="entr" presetSubtype="8" fill="hold" grpId="0" nodeType="clickEffect">
                                  <p:stCondLst>
                                    <p:cond delay="0"/>
                                  </p:stCondLst>
                                  <p:childTnLst>
                                    <p:set>
                                      <p:cBhvr>
                                        <p:cTn id="69" dur="1" fill="hold">
                                          <p:stCondLst>
                                            <p:cond delay="0"/>
                                          </p:stCondLst>
                                        </p:cTn>
                                        <p:tgtEl>
                                          <p:spTgt spid="149559"/>
                                        </p:tgtEl>
                                        <p:attrNameLst>
                                          <p:attrName>style.visibility</p:attrName>
                                        </p:attrNameLst>
                                      </p:cBhvr>
                                      <p:to>
                                        <p:strVal val="visible"/>
                                      </p:to>
                                    </p:set>
                                    <p:animEffect transition="in" filter="slide(fromLeft)">
                                      <p:cBhvr>
                                        <p:cTn id="70" dur="500"/>
                                        <p:tgtEl>
                                          <p:spTgt spid="149559"/>
                                        </p:tgtEl>
                                      </p:cBhvr>
                                    </p:animEffect>
                                  </p:childTnLst>
                                </p:cTn>
                              </p:par>
                            </p:childTnLst>
                          </p:cTn>
                        </p:par>
                        <p:par>
                          <p:cTn id="71" fill="hold">
                            <p:stCondLst>
                              <p:cond delay="500"/>
                            </p:stCondLst>
                            <p:childTnLst>
                              <p:par>
                                <p:cTn id="72" presetID="22" presetClass="entr" presetSubtype="8" fill="hold" grpId="0" nodeType="afterEffect">
                                  <p:stCondLst>
                                    <p:cond delay="0"/>
                                  </p:stCondLst>
                                  <p:childTnLst>
                                    <p:set>
                                      <p:cBhvr>
                                        <p:cTn id="73" dur="1" fill="hold">
                                          <p:stCondLst>
                                            <p:cond delay="0"/>
                                          </p:stCondLst>
                                        </p:cTn>
                                        <p:tgtEl>
                                          <p:spTgt spid="149560"/>
                                        </p:tgtEl>
                                        <p:attrNameLst>
                                          <p:attrName>style.visibility</p:attrName>
                                        </p:attrNameLst>
                                      </p:cBhvr>
                                      <p:to>
                                        <p:strVal val="visible"/>
                                      </p:to>
                                    </p:set>
                                    <p:animEffect transition="in" filter="wipe(left)">
                                      <p:cBhvr>
                                        <p:cTn id="74" dur="500"/>
                                        <p:tgtEl>
                                          <p:spTgt spid="149560"/>
                                        </p:tgtEl>
                                      </p:cBhvr>
                                    </p:animEffect>
                                  </p:childTnLst>
                                </p:cTn>
                              </p:par>
                            </p:childTnLst>
                          </p:cTn>
                        </p:par>
                        <p:par>
                          <p:cTn id="75" fill="hold">
                            <p:stCondLst>
                              <p:cond delay="1000"/>
                            </p:stCondLst>
                            <p:childTnLst>
                              <p:par>
                                <p:cTn id="76" presetID="22" presetClass="entr" presetSubtype="4" fill="hold" grpId="0" nodeType="afterEffect">
                                  <p:stCondLst>
                                    <p:cond delay="0"/>
                                  </p:stCondLst>
                                  <p:childTnLst>
                                    <p:set>
                                      <p:cBhvr>
                                        <p:cTn id="77" dur="1" fill="hold">
                                          <p:stCondLst>
                                            <p:cond delay="0"/>
                                          </p:stCondLst>
                                        </p:cTn>
                                        <p:tgtEl>
                                          <p:spTgt spid="149562"/>
                                        </p:tgtEl>
                                        <p:attrNameLst>
                                          <p:attrName>style.visibility</p:attrName>
                                        </p:attrNameLst>
                                      </p:cBhvr>
                                      <p:to>
                                        <p:strVal val="visible"/>
                                      </p:to>
                                    </p:set>
                                    <p:animEffect transition="in" filter="wipe(down)">
                                      <p:cBhvr>
                                        <p:cTn id="78" dur="500"/>
                                        <p:tgtEl>
                                          <p:spTgt spid="149562"/>
                                        </p:tgtEl>
                                      </p:cBhvr>
                                    </p:animEffect>
                                  </p:childTnLst>
                                </p:cTn>
                              </p:par>
                            </p:childTnLst>
                          </p:cTn>
                        </p:par>
                        <p:par>
                          <p:cTn id="79" fill="hold">
                            <p:stCondLst>
                              <p:cond delay="1500"/>
                            </p:stCondLst>
                            <p:childTnLst>
                              <p:par>
                                <p:cTn id="80" presetID="23" presetClass="entr" presetSubtype="16" fill="hold" grpId="0" nodeType="afterEffect">
                                  <p:stCondLst>
                                    <p:cond delay="0"/>
                                  </p:stCondLst>
                                  <p:childTnLst>
                                    <p:set>
                                      <p:cBhvr>
                                        <p:cTn id="81" dur="1" fill="hold">
                                          <p:stCondLst>
                                            <p:cond delay="0"/>
                                          </p:stCondLst>
                                        </p:cTn>
                                        <p:tgtEl>
                                          <p:spTgt spid="149561"/>
                                        </p:tgtEl>
                                        <p:attrNameLst>
                                          <p:attrName>style.visibility</p:attrName>
                                        </p:attrNameLst>
                                      </p:cBhvr>
                                      <p:to>
                                        <p:strVal val="visible"/>
                                      </p:to>
                                    </p:set>
                                    <p:anim calcmode="lin" valueType="num">
                                      <p:cBhvr>
                                        <p:cTn id="82" dur="500" fill="hold"/>
                                        <p:tgtEl>
                                          <p:spTgt spid="149561"/>
                                        </p:tgtEl>
                                        <p:attrNameLst>
                                          <p:attrName>ppt_w</p:attrName>
                                        </p:attrNameLst>
                                      </p:cBhvr>
                                      <p:tavLst>
                                        <p:tav tm="0">
                                          <p:val>
                                            <p:fltVal val="0"/>
                                          </p:val>
                                        </p:tav>
                                        <p:tav tm="100000">
                                          <p:val>
                                            <p:strVal val="#ppt_w"/>
                                          </p:val>
                                        </p:tav>
                                      </p:tavLst>
                                    </p:anim>
                                    <p:anim calcmode="lin" valueType="num">
                                      <p:cBhvr>
                                        <p:cTn id="83" dur="500" fill="hold"/>
                                        <p:tgtEl>
                                          <p:spTgt spid="149561"/>
                                        </p:tgtEl>
                                        <p:attrNameLst>
                                          <p:attrName>ppt_h</p:attrName>
                                        </p:attrNameLst>
                                      </p:cBhvr>
                                      <p:tavLst>
                                        <p:tav tm="0">
                                          <p:val>
                                            <p:fltVal val="0"/>
                                          </p:val>
                                        </p:tav>
                                        <p:tav tm="100000">
                                          <p:val>
                                            <p:strVal val="#ppt_h"/>
                                          </p:val>
                                        </p:tav>
                                      </p:tavLst>
                                    </p:anim>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nodeType="clickEffect">
                                  <p:stCondLst>
                                    <p:cond delay="0"/>
                                  </p:stCondLst>
                                  <p:childTnLst>
                                    <p:set>
                                      <p:cBhvr>
                                        <p:cTn id="87" dur="1" fill="hold">
                                          <p:stCondLst>
                                            <p:cond delay="0"/>
                                          </p:stCondLst>
                                        </p:cTn>
                                        <p:tgtEl>
                                          <p:spTgt spid="149563"/>
                                        </p:tgtEl>
                                        <p:attrNameLst>
                                          <p:attrName>style.visibility</p:attrName>
                                        </p:attrNameLst>
                                      </p:cBhvr>
                                      <p:to>
                                        <p:strVal val="visible"/>
                                      </p:to>
                                    </p:set>
                                    <p:animEffect transition="in" filter="wipe(up)">
                                      <p:cBhvr>
                                        <p:cTn id="88" dur="500"/>
                                        <p:tgtEl>
                                          <p:spTgt spid="149563"/>
                                        </p:tgtEl>
                                      </p:cBhvr>
                                    </p:animEffect>
                                  </p:childTnLst>
                                </p:cTn>
                              </p:par>
                            </p:childTnLst>
                          </p:cTn>
                        </p:par>
                        <p:par>
                          <p:cTn id="89" fill="hold">
                            <p:stCondLst>
                              <p:cond delay="500"/>
                            </p:stCondLst>
                            <p:childTnLst>
                              <p:par>
                                <p:cTn id="90" presetID="22" presetClass="entr" presetSubtype="1" fill="hold" grpId="0" nodeType="afterEffect">
                                  <p:stCondLst>
                                    <p:cond delay="0"/>
                                  </p:stCondLst>
                                  <p:childTnLst>
                                    <p:set>
                                      <p:cBhvr>
                                        <p:cTn id="91" dur="1" fill="hold">
                                          <p:stCondLst>
                                            <p:cond delay="0"/>
                                          </p:stCondLst>
                                        </p:cTn>
                                        <p:tgtEl>
                                          <p:spTgt spid="149567"/>
                                        </p:tgtEl>
                                        <p:attrNameLst>
                                          <p:attrName>style.visibility</p:attrName>
                                        </p:attrNameLst>
                                      </p:cBhvr>
                                      <p:to>
                                        <p:strVal val="visible"/>
                                      </p:to>
                                    </p:set>
                                    <p:animEffect transition="in" filter="wipe(up)">
                                      <p:cBhvr>
                                        <p:cTn id="92" dur="500"/>
                                        <p:tgtEl>
                                          <p:spTgt spid="149567"/>
                                        </p:tgtEl>
                                      </p:cBhvr>
                                    </p:animEffect>
                                  </p:childTnLst>
                                </p:cTn>
                              </p:par>
                            </p:childTnLst>
                          </p:cTn>
                        </p:par>
                      </p:childTnLst>
                    </p:cTn>
                  </p:par>
                  <p:par>
                    <p:cTn id="93" fill="hold">
                      <p:stCondLst>
                        <p:cond delay="indefinite"/>
                      </p:stCondLst>
                      <p:childTnLst>
                        <p:par>
                          <p:cTn id="94" fill="hold">
                            <p:stCondLst>
                              <p:cond delay="0"/>
                            </p:stCondLst>
                            <p:childTnLst>
                              <p:par>
                                <p:cTn id="95" presetID="12" presetClass="entr" presetSubtype="8" fill="hold" nodeType="clickEffect">
                                  <p:stCondLst>
                                    <p:cond delay="0"/>
                                  </p:stCondLst>
                                  <p:childTnLst>
                                    <p:set>
                                      <p:cBhvr>
                                        <p:cTn id="96" dur="1" fill="hold">
                                          <p:stCondLst>
                                            <p:cond delay="0"/>
                                          </p:stCondLst>
                                        </p:cTn>
                                        <p:tgtEl>
                                          <p:spTgt spid="149568"/>
                                        </p:tgtEl>
                                        <p:attrNameLst>
                                          <p:attrName>style.visibility</p:attrName>
                                        </p:attrNameLst>
                                      </p:cBhvr>
                                      <p:to>
                                        <p:strVal val="visible"/>
                                      </p:to>
                                    </p:set>
                                    <p:animEffect transition="in" filter="slide(fromLeft)">
                                      <p:cBhvr>
                                        <p:cTn id="97" dur="500"/>
                                        <p:tgtEl>
                                          <p:spTgt spid="149568"/>
                                        </p:tgtEl>
                                      </p:cBhvr>
                                    </p:animEffect>
                                  </p:childTnLst>
                                </p:cTn>
                              </p:par>
                            </p:childTnLst>
                          </p:cTn>
                        </p:par>
                      </p:childTnLst>
                    </p:cTn>
                  </p:par>
                  <p:par>
                    <p:cTn id="98" fill="hold">
                      <p:stCondLst>
                        <p:cond delay="indefinite"/>
                      </p:stCondLst>
                      <p:childTnLst>
                        <p:par>
                          <p:cTn id="99" fill="hold">
                            <p:stCondLst>
                              <p:cond delay="0"/>
                            </p:stCondLst>
                            <p:childTnLst>
                              <p:par>
                                <p:cTn id="100" presetID="12" presetClass="entr" presetSubtype="8" fill="hold" nodeType="clickEffect">
                                  <p:stCondLst>
                                    <p:cond delay="0"/>
                                  </p:stCondLst>
                                  <p:childTnLst>
                                    <p:set>
                                      <p:cBhvr>
                                        <p:cTn id="101" dur="1" fill="hold">
                                          <p:stCondLst>
                                            <p:cond delay="0"/>
                                          </p:stCondLst>
                                        </p:cTn>
                                        <p:tgtEl>
                                          <p:spTgt spid="149569"/>
                                        </p:tgtEl>
                                        <p:attrNameLst>
                                          <p:attrName>style.visibility</p:attrName>
                                        </p:attrNameLst>
                                      </p:cBhvr>
                                      <p:to>
                                        <p:strVal val="visible"/>
                                      </p:to>
                                    </p:set>
                                    <p:animEffect transition="in" filter="slide(fromLeft)">
                                      <p:cBhvr>
                                        <p:cTn id="102" dur="500"/>
                                        <p:tgtEl>
                                          <p:spTgt spid="149569"/>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grpId="0" nodeType="clickEffect">
                                  <p:stCondLst>
                                    <p:cond delay="0"/>
                                  </p:stCondLst>
                                  <p:childTnLst>
                                    <p:set>
                                      <p:cBhvr>
                                        <p:cTn id="106" dur="1" fill="hold">
                                          <p:stCondLst>
                                            <p:cond delay="0"/>
                                          </p:stCondLst>
                                        </p:cTn>
                                        <p:tgtEl>
                                          <p:spTgt spid="149565"/>
                                        </p:tgtEl>
                                        <p:attrNameLst>
                                          <p:attrName>style.visibility</p:attrName>
                                        </p:attrNameLst>
                                      </p:cBhvr>
                                      <p:to>
                                        <p:strVal val="visible"/>
                                      </p:to>
                                    </p:set>
                                    <p:animEffect transition="in" filter="wipe(up)">
                                      <p:cBhvr>
                                        <p:cTn id="107" dur="500"/>
                                        <p:tgtEl>
                                          <p:spTgt spid="149565"/>
                                        </p:tgtEl>
                                      </p:cBhvr>
                                    </p:animEffect>
                                  </p:childTnLst>
                                </p:cTn>
                              </p:par>
                            </p:childTnLst>
                          </p:cTn>
                        </p:par>
                        <p:par>
                          <p:cTn id="108" fill="hold">
                            <p:stCondLst>
                              <p:cond delay="500"/>
                            </p:stCondLst>
                            <p:childTnLst>
                              <p:par>
                                <p:cTn id="109" presetID="22" presetClass="entr" presetSubtype="1" fill="hold" grpId="0" nodeType="afterEffect">
                                  <p:stCondLst>
                                    <p:cond delay="0"/>
                                  </p:stCondLst>
                                  <p:childTnLst>
                                    <p:set>
                                      <p:cBhvr>
                                        <p:cTn id="110" dur="1" fill="hold">
                                          <p:stCondLst>
                                            <p:cond delay="0"/>
                                          </p:stCondLst>
                                        </p:cTn>
                                        <p:tgtEl>
                                          <p:spTgt spid="149566"/>
                                        </p:tgtEl>
                                        <p:attrNameLst>
                                          <p:attrName>style.visibility</p:attrName>
                                        </p:attrNameLst>
                                      </p:cBhvr>
                                      <p:to>
                                        <p:strVal val="visible"/>
                                      </p:to>
                                    </p:set>
                                    <p:animEffect transition="in" filter="wipe(up)">
                                      <p:cBhvr>
                                        <p:cTn id="111" dur="500"/>
                                        <p:tgtEl>
                                          <p:spTgt spid="149566"/>
                                        </p:tgtEl>
                                      </p:cBhvr>
                                    </p:animEffect>
                                  </p:childTnLst>
                                </p:cTn>
                              </p:par>
                            </p:childTnLst>
                          </p:cTn>
                        </p:par>
                        <p:par>
                          <p:cTn id="112" fill="hold">
                            <p:stCondLst>
                              <p:cond delay="1000"/>
                            </p:stCondLst>
                            <p:childTnLst>
                              <p:par>
                                <p:cTn id="113" presetID="12" presetClass="entr" presetSubtype="4" fill="hold" nodeType="afterEffect">
                                  <p:stCondLst>
                                    <p:cond delay="0"/>
                                  </p:stCondLst>
                                  <p:childTnLst>
                                    <p:set>
                                      <p:cBhvr>
                                        <p:cTn id="114" dur="1" fill="hold">
                                          <p:stCondLst>
                                            <p:cond delay="0"/>
                                          </p:stCondLst>
                                        </p:cTn>
                                        <p:tgtEl>
                                          <p:spTgt spid="149572"/>
                                        </p:tgtEl>
                                        <p:attrNameLst>
                                          <p:attrName>style.visibility</p:attrName>
                                        </p:attrNameLst>
                                      </p:cBhvr>
                                      <p:to>
                                        <p:strVal val="visible"/>
                                      </p:to>
                                    </p:set>
                                    <p:animEffect transition="in" filter="slide(fromBottom)">
                                      <p:cBhvr>
                                        <p:cTn id="115" dur="500"/>
                                        <p:tgtEl>
                                          <p:spTgt spid="149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46" grpId="0" autoUpdateAnimBg="0"/>
      <p:bldP spid="149547" grpId="0" animBg="1"/>
      <p:bldP spid="149559" grpId="0" autoUpdateAnimBg="0"/>
      <p:bldP spid="149560" grpId="0" animBg="1" autoUpdateAnimBg="0"/>
      <p:bldP spid="149561" grpId="0" animBg="1" autoUpdateAnimBg="0"/>
      <p:bldP spid="149562" grpId="0" autoUpdateAnimBg="0"/>
      <p:bldP spid="149564" grpId="0" autoUpdateAnimBg="0"/>
      <p:bldP spid="149565" grpId="0" animBg="1"/>
      <p:bldP spid="149566" grpId="0" autoUpdateAnimBg="0"/>
      <p:bldP spid="149567" grpId="0" autoUpdateAnimBg="0"/>
      <p:bldP spid="149571"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69" name="Rectangle 41"/>
          <p:cNvSpPr>
            <a:spLocks noChangeArrowheads="1"/>
          </p:cNvSpPr>
          <p:nvPr/>
        </p:nvSpPr>
        <p:spPr bwMode="auto">
          <a:xfrm>
            <a:off x="366713" y="285750"/>
            <a:ext cx="419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00FFFF"/>
                </a:solidFill>
                <a:ea typeface="楷体_GB2312" pitchFamily="49" charset="-122"/>
              </a:rPr>
              <a:t>2. </a:t>
            </a:r>
            <a:r>
              <a:rPr lang="zh-CN" altLang="en-US">
                <a:solidFill>
                  <a:srgbClr val="00FFFF"/>
                </a:solidFill>
                <a:ea typeface="楷体_GB2312" pitchFamily="49" charset="-122"/>
              </a:rPr>
              <a:t>定量分析：</a:t>
            </a:r>
            <a:r>
              <a:rPr lang="zh-CN" altLang="en-US">
                <a:solidFill>
                  <a:srgbClr val="FFFF00"/>
                </a:solidFill>
                <a:ea typeface="楷体_GB2312" pitchFamily="49" charset="-122"/>
              </a:rPr>
              <a:t>  </a:t>
            </a:r>
            <a:endParaRPr lang="zh-CN" altLang="en-US">
              <a:solidFill>
                <a:srgbClr val="FFFF00"/>
              </a:solidFill>
              <a:ea typeface="楷体_GB2312" pitchFamily="49" charset="-122"/>
            </a:endParaRPr>
          </a:p>
        </p:txBody>
      </p:sp>
      <p:sp>
        <p:nvSpPr>
          <p:cNvPr id="150570" name="Oval 42"/>
          <p:cNvSpPr>
            <a:spLocks noChangeArrowheads="1"/>
          </p:cNvSpPr>
          <p:nvPr/>
        </p:nvSpPr>
        <p:spPr bwMode="auto">
          <a:xfrm>
            <a:off x="6996113" y="1581150"/>
            <a:ext cx="457200" cy="457200"/>
          </a:xfrm>
          <a:prstGeom prst="ellipse">
            <a:avLst/>
          </a:prstGeom>
          <a:gradFill rotWithShape="0">
            <a:gsLst>
              <a:gs pos="0">
                <a:srgbClr val="00FFFF"/>
              </a:gs>
              <a:gs pos="100000">
                <a:srgbClr val="007676"/>
              </a:gs>
            </a:gsLst>
            <a:path path="shape">
              <a:fillToRect l="50000" t="50000" r="50000" b="50000"/>
            </a:path>
          </a:gradFill>
          <a:ln>
            <a:noFill/>
          </a:ln>
          <a:extLst>
            <a:ext uri="{91240B29-F687-4F45-9708-019B960494DF}">
              <a14:hiddenLine xmlns:a14="http://schemas.microsoft.com/office/drawing/2010/main" w="22225">
                <a:solidFill>
                  <a:srgbClr val="000000"/>
                </a:solidFill>
                <a:rou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solidFill>
                <a:schemeClr val="bg1"/>
              </a:solidFill>
            </a:endParaRPr>
          </a:p>
        </p:txBody>
      </p:sp>
      <p:sp>
        <p:nvSpPr>
          <p:cNvPr id="150571" name="Line 43"/>
          <p:cNvSpPr>
            <a:spLocks noChangeShapeType="1"/>
          </p:cNvSpPr>
          <p:nvPr/>
        </p:nvSpPr>
        <p:spPr bwMode="auto">
          <a:xfrm>
            <a:off x="6615113" y="1809750"/>
            <a:ext cx="2133600" cy="0"/>
          </a:xfrm>
          <a:prstGeom prst="line">
            <a:avLst/>
          </a:prstGeom>
          <a:noFill/>
          <a:ln w="22225">
            <a:solidFill>
              <a:srgbClr val="FFFFFF"/>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50572" name="Line 44"/>
          <p:cNvSpPr>
            <a:spLocks noChangeShapeType="1"/>
          </p:cNvSpPr>
          <p:nvPr/>
        </p:nvSpPr>
        <p:spPr bwMode="auto">
          <a:xfrm flipV="1">
            <a:off x="7377113" y="971550"/>
            <a:ext cx="990600" cy="685800"/>
          </a:xfrm>
          <a:prstGeom prst="line">
            <a:avLst/>
          </a:prstGeom>
          <a:noFill/>
          <a:ln w="31750">
            <a:solidFill>
              <a:srgbClr val="FFFF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0573" name="Line 45"/>
          <p:cNvSpPr>
            <a:spLocks noChangeShapeType="1"/>
          </p:cNvSpPr>
          <p:nvPr/>
        </p:nvSpPr>
        <p:spPr bwMode="auto">
          <a:xfrm>
            <a:off x="7224713" y="1809750"/>
            <a:ext cx="914400" cy="685800"/>
          </a:xfrm>
          <a:prstGeom prst="line">
            <a:avLst/>
          </a:prstGeom>
          <a:noFill/>
          <a:ln w="22225">
            <a:solidFill>
              <a:srgbClr val="FF99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50574" name="Object 2"/>
          <p:cNvGraphicFramePr>
            <a:graphicFrameLocks noChangeAspect="1"/>
          </p:cNvGraphicFramePr>
          <p:nvPr/>
        </p:nvGraphicFramePr>
        <p:xfrm>
          <a:off x="7681913" y="666750"/>
          <a:ext cx="503237" cy="390525"/>
        </p:xfrm>
        <a:graphic>
          <a:graphicData uri="http://schemas.openxmlformats.org/presentationml/2006/ole">
            <mc:AlternateContent xmlns:mc="http://schemas.openxmlformats.org/markup-compatibility/2006">
              <mc:Choice xmlns:v="urn:schemas-microsoft-com:vml" Requires="v">
                <p:oleObj spid="_x0000_s475222" name="Equation" r:id="rId1" imgW="234315" imgH="178435" progId="Equation.3">
                  <p:embed/>
                </p:oleObj>
              </mc:Choice>
              <mc:Fallback>
                <p:oleObj name="Equation" r:id="rId1" imgW="234315" imgH="178435"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1913" y="666750"/>
                        <a:ext cx="50323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0575" name="Object 3"/>
          <p:cNvGraphicFramePr>
            <a:graphicFrameLocks noChangeAspect="1"/>
          </p:cNvGraphicFramePr>
          <p:nvPr/>
        </p:nvGraphicFramePr>
        <p:xfrm>
          <a:off x="6157913" y="1352550"/>
          <a:ext cx="585787" cy="503238"/>
        </p:xfrm>
        <a:graphic>
          <a:graphicData uri="http://schemas.openxmlformats.org/presentationml/2006/ole">
            <mc:AlternateContent xmlns:mc="http://schemas.openxmlformats.org/markup-compatibility/2006">
              <mc:Choice xmlns:v="urn:schemas-microsoft-com:vml" Requires="v">
                <p:oleObj spid="_x0000_s475223" name="Equation" r:id="rId3" imgW="278765" imgH="234315" progId="Equation.3">
                  <p:embed/>
                </p:oleObj>
              </mc:Choice>
              <mc:Fallback>
                <p:oleObj name="Equation" r:id="rId3" imgW="278765" imgH="234315"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7913" y="1352550"/>
                        <a:ext cx="58578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0576" name="Object 4"/>
          <p:cNvGraphicFramePr>
            <a:graphicFrameLocks noChangeAspect="1"/>
          </p:cNvGraphicFramePr>
          <p:nvPr/>
        </p:nvGraphicFramePr>
        <p:xfrm>
          <a:off x="6919913" y="2038350"/>
          <a:ext cx="446087" cy="503238"/>
        </p:xfrm>
        <a:graphic>
          <a:graphicData uri="http://schemas.openxmlformats.org/presentationml/2006/ole">
            <mc:AlternateContent xmlns:mc="http://schemas.openxmlformats.org/markup-compatibility/2006">
              <mc:Choice xmlns:v="urn:schemas-microsoft-com:vml" Requires="v">
                <p:oleObj spid="_x0000_s475224" name="Equation" r:id="rId5" imgW="200660" imgH="234315" progId="Equation.3">
                  <p:embed/>
                </p:oleObj>
              </mc:Choice>
              <mc:Fallback>
                <p:oleObj name="Equation" r:id="rId5" imgW="200660" imgH="234315"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19913" y="2038350"/>
                        <a:ext cx="44608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0577" name="Object 5"/>
          <p:cNvGraphicFramePr>
            <a:graphicFrameLocks noChangeAspect="1"/>
          </p:cNvGraphicFramePr>
          <p:nvPr/>
        </p:nvGraphicFramePr>
        <p:xfrm>
          <a:off x="7910513" y="1352550"/>
          <a:ext cx="279400" cy="390525"/>
        </p:xfrm>
        <a:graphic>
          <a:graphicData uri="http://schemas.openxmlformats.org/presentationml/2006/ole">
            <mc:AlternateContent xmlns:mc="http://schemas.openxmlformats.org/markup-compatibility/2006">
              <mc:Choice xmlns:v="urn:schemas-microsoft-com:vml" Requires="v">
                <p:oleObj spid="_x0000_s475225" name="Equation" r:id="rId7" imgW="111760" imgH="178435" progId="Equation.3">
                  <p:embed/>
                </p:oleObj>
              </mc:Choice>
              <mc:Fallback>
                <p:oleObj name="Equation" r:id="rId7" imgW="111760" imgH="178435"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10513" y="1352550"/>
                        <a:ext cx="2794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0578" name="Object 6"/>
          <p:cNvGraphicFramePr>
            <a:graphicFrameLocks noChangeAspect="1"/>
          </p:cNvGraphicFramePr>
          <p:nvPr/>
        </p:nvGraphicFramePr>
        <p:xfrm>
          <a:off x="7758113" y="1809750"/>
          <a:ext cx="279400" cy="446088"/>
        </p:xfrm>
        <a:graphic>
          <a:graphicData uri="http://schemas.openxmlformats.org/presentationml/2006/ole">
            <mc:AlternateContent xmlns:mc="http://schemas.openxmlformats.org/markup-compatibility/2006">
              <mc:Choice xmlns:v="urn:schemas-microsoft-com:vml" Requires="v">
                <p:oleObj spid="_x0000_s475226" name="Equation" r:id="rId9" imgW="111760" imgH="200660" progId="Equation.3">
                  <p:embed/>
                </p:oleObj>
              </mc:Choice>
              <mc:Fallback>
                <p:oleObj name="Equation" r:id="rId9" imgW="111760" imgH="20066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58113" y="1809750"/>
                        <a:ext cx="2794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0579" name="Line 51"/>
          <p:cNvSpPr>
            <a:spLocks noChangeShapeType="1"/>
          </p:cNvSpPr>
          <p:nvPr/>
        </p:nvSpPr>
        <p:spPr bwMode="auto">
          <a:xfrm>
            <a:off x="6005513" y="1809750"/>
            <a:ext cx="914400" cy="0"/>
          </a:xfrm>
          <a:prstGeom prst="line">
            <a:avLst/>
          </a:prstGeom>
          <a:noFill/>
          <a:ln w="41275">
            <a:solidFill>
              <a:srgbClr val="FFFF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50580" name="Object 7"/>
          <p:cNvGraphicFramePr>
            <a:graphicFrameLocks noChangeAspect="1"/>
          </p:cNvGraphicFramePr>
          <p:nvPr/>
        </p:nvGraphicFramePr>
        <p:xfrm>
          <a:off x="8215313" y="2114550"/>
          <a:ext cx="279400" cy="390525"/>
        </p:xfrm>
        <a:graphic>
          <a:graphicData uri="http://schemas.openxmlformats.org/presentationml/2006/ole">
            <mc:AlternateContent xmlns:mc="http://schemas.openxmlformats.org/markup-compatibility/2006">
              <mc:Choice xmlns:v="urn:schemas-microsoft-com:vml" Requires="v">
                <p:oleObj spid="_x0000_s475227" name="Equation" r:id="rId11" imgW="111760" imgH="178435" progId="Equation.3">
                  <p:embed/>
                </p:oleObj>
              </mc:Choice>
              <mc:Fallback>
                <p:oleObj name="Equation" r:id="rId11" imgW="111760" imgH="178435"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15313" y="2114550"/>
                        <a:ext cx="2794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0581" name="Rectangle 53"/>
          <p:cNvSpPr>
            <a:spLocks noChangeArrowheads="1"/>
          </p:cNvSpPr>
          <p:nvPr/>
        </p:nvSpPr>
        <p:spPr bwMode="auto">
          <a:xfrm>
            <a:off x="290513" y="2800350"/>
            <a:ext cx="647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ea typeface="楷体_GB2312" pitchFamily="49" charset="-122"/>
              </a:rPr>
              <a:t>（</a:t>
            </a:r>
            <a:r>
              <a:rPr lang="en-US" altLang="zh-CN">
                <a:solidFill>
                  <a:schemeClr val="bg1"/>
                </a:solidFill>
                <a:ea typeface="楷体_GB2312" pitchFamily="49" charset="-122"/>
              </a:rPr>
              <a:t>3</a:t>
            </a:r>
            <a:r>
              <a:rPr lang="zh-CN" altLang="en-US">
                <a:solidFill>
                  <a:schemeClr val="bg1"/>
                </a:solidFill>
                <a:ea typeface="楷体_GB2312" pitchFamily="49" charset="-122"/>
              </a:rPr>
              <a:t>）</a:t>
            </a:r>
            <a:r>
              <a:rPr lang="zh-CN" altLang="en-US">
                <a:solidFill>
                  <a:srgbClr val="FFFFFF"/>
                </a:solidFill>
                <a:ea typeface="楷体_GB2312" pitchFamily="49" charset="-122"/>
              </a:rPr>
              <a:t>光子与散射物的电子构成一个系统</a:t>
            </a:r>
            <a:endParaRPr lang="zh-CN" altLang="en-US">
              <a:solidFill>
                <a:srgbClr val="FFFFFF"/>
              </a:solidFill>
              <a:ea typeface="楷体_GB2312" pitchFamily="49" charset="-122"/>
            </a:endParaRPr>
          </a:p>
        </p:txBody>
      </p:sp>
      <p:sp>
        <p:nvSpPr>
          <p:cNvPr id="150582" name="Rectangle 54"/>
          <p:cNvSpPr>
            <a:spLocks noChangeArrowheads="1"/>
          </p:cNvSpPr>
          <p:nvPr/>
        </p:nvSpPr>
        <p:spPr bwMode="auto">
          <a:xfrm>
            <a:off x="1071563" y="3286125"/>
            <a:ext cx="548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FFFF"/>
                </a:solidFill>
                <a:ea typeface="楷体_GB2312" pitchFamily="49" charset="-122"/>
              </a:rPr>
              <a:t>光子与电子发生完全弹性碰撞</a:t>
            </a:r>
            <a:endParaRPr lang="zh-CN" altLang="en-US">
              <a:solidFill>
                <a:srgbClr val="FFFFFF"/>
              </a:solidFill>
              <a:ea typeface="楷体_GB2312" pitchFamily="49" charset="-122"/>
            </a:endParaRPr>
          </a:p>
        </p:txBody>
      </p:sp>
      <p:sp>
        <p:nvSpPr>
          <p:cNvPr id="150583" name="Rectangle 55"/>
          <p:cNvSpPr>
            <a:spLocks noChangeArrowheads="1"/>
          </p:cNvSpPr>
          <p:nvPr/>
        </p:nvSpPr>
        <p:spPr bwMode="auto">
          <a:xfrm>
            <a:off x="5257800" y="3286125"/>
            <a:ext cx="358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FFFF00"/>
                </a:solidFill>
                <a:ea typeface="楷体_GB2312" pitchFamily="49" charset="-122"/>
              </a:rPr>
              <a:t>—— </a:t>
            </a:r>
            <a:r>
              <a:rPr lang="zh-CN" altLang="en-US">
                <a:solidFill>
                  <a:srgbClr val="FFFF00"/>
                </a:solidFill>
                <a:ea typeface="楷体_GB2312" pitchFamily="49" charset="-122"/>
              </a:rPr>
              <a:t>动量与能量守恒</a:t>
            </a:r>
            <a:endParaRPr lang="zh-CN" altLang="en-US">
              <a:solidFill>
                <a:srgbClr val="FFFF00"/>
              </a:solidFill>
              <a:ea typeface="楷体_GB2312" pitchFamily="49" charset="-122"/>
            </a:endParaRPr>
          </a:p>
        </p:txBody>
      </p:sp>
      <p:sp>
        <p:nvSpPr>
          <p:cNvPr id="150584" name="Rectangle 56"/>
          <p:cNvSpPr>
            <a:spLocks noChangeArrowheads="1"/>
          </p:cNvSpPr>
          <p:nvPr/>
        </p:nvSpPr>
        <p:spPr bwMode="auto">
          <a:xfrm>
            <a:off x="2500313" y="285750"/>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0000"/>
                </a:solidFill>
                <a:latin typeface="楷体_GB2312" pitchFamily="49" charset="-122"/>
                <a:ea typeface="楷体_GB2312" pitchFamily="49" charset="-122"/>
              </a:rPr>
              <a:t>前提：</a:t>
            </a:r>
            <a:endParaRPr lang="zh-CN" altLang="en-US">
              <a:solidFill>
                <a:srgbClr val="FF0000"/>
              </a:solidFill>
              <a:latin typeface="楷体_GB2312" pitchFamily="49" charset="-122"/>
              <a:ea typeface="楷体_GB2312" pitchFamily="49" charset="-122"/>
            </a:endParaRPr>
          </a:p>
        </p:txBody>
      </p:sp>
      <p:sp>
        <p:nvSpPr>
          <p:cNvPr id="150585" name="Rectangle 57"/>
          <p:cNvSpPr>
            <a:spLocks noChangeArrowheads="1"/>
          </p:cNvSpPr>
          <p:nvPr/>
        </p:nvSpPr>
        <p:spPr bwMode="auto">
          <a:xfrm>
            <a:off x="290513" y="819150"/>
            <a:ext cx="64246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ea typeface="楷体_GB2312" pitchFamily="49" charset="-122"/>
              </a:rPr>
              <a:t>（</a:t>
            </a:r>
            <a:r>
              <a:rPr lang="en-US" altLang="zh-CN">
                <a:solidFill>
                  <a:schemeClr val="bg1"/>
                </a:solidFill>
                <a:ea typeface="楷体_GB2312" pitchFamily="49" charset="-122"/>
              </a:rPr>
              <a:t>1</a:t>
            </a:r>
            <a:r>
              <a:rPr lang="zh-CN" altLang="en-US">
                <a:solidFill>
                  <a:schemeClr val="bg1"/>
                </a:solidFill>
                <a:ea typeface="楷体_GB2312" pitchFamily="49" charset="-122"/>
              </a:rPr>
              <a:t>）</a:t>
            </a:r>
            <a:r>
              <a:rPr lang="en-US" altLang="zh-CN">
                <a:solidFill>
                  <a:schemeClr val="bg1"/>
                </a:solidFill>
                <a:ea typeface="楷体_GB2312" pitchFamily="49" charset="-122"/>
              </a:rPr>
              <a:t>X</a:t>
            </a:r>
            <a:r>
              <a:rPr lang="zh-CN" altLang="en-US">
                <a:solidFill>
                  <a:schemeClr val="bg1"/>
                </a:solidFill>
                <a:ea typeface="楷体_GB2312" pitchFamily="49" charset="-122"/>
              </a:rPr>
              <a:t>射线光子能量 </a:t>
            </a:r>
            <a:r>
              <a:rPr lang="en-US" altLang="zh-CN">
                <a:solidFill>
                  <a:schemeClr val="bg1"/>
                </a:solidFill>
                <a:ea typeface="楷体_GB2312" pitchFamily="49" charset="-122"/>
              </a:rPr>
              <a:t>&gt;&gt; </a:t>
            </a:r>
            <a:r>
              <a:rPr lang="zh-CN" altLang="en-US">
                <a:solidFill>
                  <a:schemeClr val="bg1"/>
                </a:solidFill>
                <a:ea typeface="楷体_GB2312" pitchFamily="49" charset="-122"/>
              </a:rPr>
              <a:t>外层电子</a:t>
            </a:r>
            <a:r>
              <a:rPr lang="zh-CN" altLang="en-US">
                <a:solidFill>
                  <a:schemeClr val="bg1"/>
                </a:solidFill>
                <a:latin typeface="楷体" panose="02010609060101010101" pitchFamily="49" charset="-122"/>
                <a:ea typeface="楷体_GB2312" pitchFamily="49" charset="-122"/>
              </a:rPr>
              <a:t>束缚能</a:t>
            </a:r>
            <a:endParaRPr lang="zh-CN" altLang="en-US">
              <a:solidFill>
                <a:schemeClr val="bg1"/>
              </a:solidFill>
              <a:latin typeface="楷体" panose="02010609060101010101" pitchFamily="49" charset="-122"/>
              <a:ea typeface="楷体_GB2312" pitchFamily="49" charset="-122"/>
            </a:endParaRPr>
          </a:p>
        </p:txBody>
      </p:sp>
      <p:sp>
        <p:nvSpPr>
          <p:cNvPr id="150586" name="Rectangle 58"/>
          <p:cNvSpPr>
            <a:spLocks noChangeArrowheads="1"/>
          </p:cNvSpPr>
          <p:nvPr/>
        </p:nvSpPr>
        <p:spPr bwMode="auto">
          <a:xfrm>
            <a:off x="290513" y="1809750"/>
            <a:ext cx="6096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ea typeface="楷体_GB2312" pitchFamily="49" charset="-122"/>
              </a:rPr>
              <a:t>（</a:t>
            </a:r>
            <a:r>
              <a:rPr lang="en-US" altLang="zh-CN">
                <a:solidFill>
                  <a:schemeClr val="bg1"/>
                </a:solidFill>
                <a:ea typeface="楷体_GB2312" pitchFamily="49" charset="-122"/>
              </a:rPr>
              <a:t>2</a:t>
            </a:r>
            <a:r>
              <a:rPr lang="zh-CN" altLang="en-US">
                <a:solidFill>
                  <a:schemeClr val="bg1"/>
                </a:solidFill>
                <a:ea typeface="楷体_GB2312" pitchFamily="49" charset="-122"/>
              </a:rPr>
              <a:t>）电子热运动能量  </a:t>
            </a:r>
            <a:r>
              <a:rPr lang="en-US" altLang="zh-CN">
                <a:solidFill>
                  <a:schemeClr val="bg1"/>
                </a:solidFill>
                <a:ea typeface="楷体_GB2312" pitchFamily="49" charset="-122"/>
              </a:rPr>
              <a:t>&lt;&lt; X</a:t>
            </a:r>
            <a:r>
              <a:rPr lang="zh-CN" altLang="en-US">
                <a:solidFill>
                  <a:schemeClr val="bg1"/>
                </a:solidFill>
                <a:ea typeface="楷体_GB2312" pitchFamily="49" charset="-122"/>
              </a:rPr>
              <a:t>射线光子能量</a:t>
            </a:r>
            <a:endParaRPr lang="zh-CN" altLang="en-US">
              <a:solidFill>
                <a:schemeClr val="bg1"/>
              </a:solidFill>
              <a:ea typeface="楷体_GB2312" pitchFamily="49" charset="-122"/>
            </a:endParaRPr>
          </a:p>
        </p:txBody>
      </p:sp>
      <p:sp>
        <p:nvSpPr>
          <p:cNvPr id="150587" name="Rectangle 59"/>
          <p:cNvSpPr>
            <a:spLocks noChangeArrowheads="1"/>
          </p:cNvSpPr>
          <p:nvPr/>
        </p:nvSpPr>
        <p:spPr bwMode="auto">
          <a:xfrm>
            <a:off x="1052513" y="1328738"/>
            <a:ext cx="401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EDFE4A"/>
                </a:solidFill>
                <a:ea typeface="楷体_GB2312" pitchFamily="49" charset="-122"/>
              </a:rPr>
              <a:t>—— </a:t>
            </a:r>
            <a:r>
              <a:rPr lang="zh-CN" altLang="en-US">
                <a:solidFill>
                  <a:srgbClr val="EDFE4A"/>
                </a:solidFill>
                <a:ea typeface="楷体_GB2312" pitchFamily="49" charset="-122"/>
              </a:rPr>
              <a:t>电子视为自由的</a:t>
            </a:r>
            <a:endParaRPr lang="zh-CN" altLang="en-US">
              <a:solidFill>
                <a:srgbClr val="EDFE4A"/>
              </a:solidFill>
              <a:ea typeface="楷体_GB2312" pitchFamily="49" charset="-122"/>
            </a:endParaRPr>
          </a:p>
        </p:txBody>
      </p:sp>
      <p:sp>
        <p:nvSpPr>
          <p:cNvPr id="150588" name="Rectangle 60"/>
          <p:cNvSpPr>
            <a:spLocks noChangeArrowheads="1"/>
          </p:cNvSpPr>
          <p:nvPr/>
        </p:nvSpPr>
        <p:spPr bwMode="auto">
          <a:xfrm>
            <a:off x="1052513" y="2286000"/>
            <a:ext cx="3948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EDFE4A"/>
                </a:solidFill>
                <a:ea typeface="楷体_GB2312" pitchFamily="49" charset="-122"/>
              </a:rPr>
              <a:t>—— </a:t>
            </a:r>
            <a:r>
              <a:rPr lang="zh-CN" altLang="en-US">
                <a:solidFill>
                  <a:srgbClr val="EDFE4A"/>
                </a:solidFill>
                <a:ea typeface="楷体_GB2312" pitchFamily="49" charset="-122"/>
              </a:rPr>
              <a:t>电子视为静止的</a:t>
            </a:r>
            <a:endParaRPr lang="zh-CN" altLang="en-US">
              <a:solidFill>
                <a:srgbClr val="FFCC66"/>
              </a:solidFill>
              <a:ea typeface="楷体_GB2312" pitchFamily="49" charset="-122"/>
            </a:endParaRPr>
          </a:p>
        </p:txBody>
      </p:sp>
      <p:sp>
        <p:nvSpPr>
          <p:cNvPr id="150591" name="Rectangle 63"/>
          <p:cNvSpPr>
            <a:spLocks noChangeArrowheads="1"/>
          </p:cNvSpPr>
          <p:nvPr/>
        </p:nvSpPr>
        <p:spPr bwMode="auto">
          <a:xfrm>
            <a:off x="857250" y="3889375"/>
            <a:ext cx="419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CC00"/>
                </a:solidFill>
                <a:ea typeface="楷体_GB2312" pitchFamily="49" charset="-122"/>
              </a:rPr>
              <a:t>碰撞前，光子：</a:t>
            </a:r>
            <a:endParaRPr lang="zh-CN" altLang="en-US">
              <a:solidFill>
                <a:srgbClr val="FFCC00"/>
              </a:solidFill>
              <a:ea typeface="楷体_GB2312" pitchFamily="49" charset="-122"/>
            </a:endParaRPr>
          </a:p>
        </p:txBody>
      </p:sp>
      <p:sp>
        <p:nvSpPr>
          <p:cNvPr id="150592" name="Rectangle 64"/>
          <p:cNvSpPr>
            <a:spLocks noChangeArrowheads="1"/>
          </p:cNvSpPr>
          <p:nvPr/>
        </p:nvSpPr>
        <p:spPr bwMode="auto">
          <a:xfrm>
            <a:off x="857250" y="5186363"/>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CC00"/>
                </a:solidFill>
                <a:ea typeface="楷体_GB2312" pitchFamily="49" charset="-122"/>
              </a:rPr>
              <a:t>碰撞后，</a:t>
            </a:r>
            <a:endParaRPr lang="zh-CN" altLang="en-US">
              <a:solidFill>
                <a:srgbClr val="FFCC00"/>
              </a:solidFill>
              <a:ea typeface="楷体_GB2312" pitchFamily="49" charset="-122"/>
            </a:endParaRPr>
          </a:p>
        </p:txBody>
      </p:sp>
      <p:graphicFrame>
        <p:nvGraphicFramePr>
          <p:cNvPr id="150593" name="Object 10"/>
          <p:cNvGraphicFramePr>
            <a:graphicFrameLocks noChangeAspect="1"/>
          </p:cNvGraphicFramePr>
          <p:nvPr/>
        </p:nvGraphicFramePr>
        <p:xfrm>
          <a:off x="3414713" y="3871913"/>
          <a:ext cx="530225" cy="503237"/>
        </p:xfrm>
        <a:graphic>
          <a:graphicData uri="http://schemas.openxmlformats.org/presentationml/2006/ole">
            <mc:AlternateContent xmlns:mc="http://schemas.openxmlformats.org/markup-compatibility/2006">
              <mc:Choice xmlns:v="urn:schemas-microsoft-com:vml" Requires="v">
                <p:oleObj spid="_x0000_s475228" name="Equation" r:id="rId13" imgW="245110" imgH="234315" progId="Equation.DSMT4">
                  <p:embed/>
                </p:oleObj>
              </mc:Choice>
              <mc:Fallback>
                <p:oleObj name="Equation" r:id="rId13" imgW="245110" imgH="234315" progId="Equation.DSMT4">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14713" y="3871913"/>
                        <a:ext cx="53022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0594" name="Rectangle 66"/>
          <p:cNvSpPr>
            <a:spLocks noChangeArrowheads="1"/>
          </p:cNvSpPr>
          <p:nvPr/>
        </p:nvSpPr>
        <p:spPr bwMode="auto">
          <a:xfrm>
            <a:off x="2076450" y="4530725"/>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CC00"/>
                </a:solidFill>
                <a:ea typeface="楷体_GB2312" pitchFamily="49" charset="-122"/>
              </a:rPr>
              <a:t>电子：</a:t>
            </a:r>
            <a:r>
              <a:rPr lang="zh-CN" altLang="en-US">
                <a:solidFill>
                  <a:srgbClr val="EDFE4A"/>
                </a:solidFill>
                <a:ea typeface="楷体_GB2312" pitchFamily="49" charset="-122"/>
              </a:rPr>
              <a:t> </a:t>
            </a:r>
            <a:endParaRPr lang="zh-CN" altLang="en-US">
              <a:solidFill>
                <a:srgbClr val="EDFE4A"/>
              </a:solidFill>
              <a:ea typeface="楷体_GB2312" pitchFamily="49" charset="-122"/>
            </a:endParaRPr>
          </a:p>
        </p:txBody>
      </p:sp>
      <p:graphicFrame>
        <p:nvGraphicFramePr>
          <p:cNvPr id="150595" name="Object 11"/>
          <p:cNvGraphicFramePr>
            <a:graphicFrameLocks noChangeAspect="1"/>
          </p:cNvGraphicFramePr>
          <p:nvPr/>
        </p:nvGraphicFramePr>
        <p:xfrm>
          <a:off x="3421063" y="4483100"/>
          <a:ext cx="725487" cy="530225"/>
        </p:xfrm>
        <a:graphic>
          <a:graphicData uri="http://schemas.openxmlformats.org/presentationml/2006/ole">
            <mc:AlternateContent xmlns:mc="http://schemas.openxmlformats.org/markup-compatibility/2006">
              <mc:Choice xmlns:v="urn:schemas-microsoft-com:vml" Requires="v">
                <p:oleObj spid="_x0000_s475229" name="Equation" r:id="rId15" imgW="356870" imgH="245110" progId="Equation.DSMT4">
                  <p:embed/>
                </p:oleObj>
              </mc:Choice>
              <mc:Fallback>
                <p:oleObj name="Equation" r:id="rId15" imgW="356870" imgH="245110" progId="Equation.DSMT4">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21063" y="4483100"/>
                        <a:ext cx="725487"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0596" name="Object 12"/>
          <p:cNvGraphicFramePr>
            <a:graphicFrameLocks noChangeAspect="1"/>
          </p:cNvGraphicFramePr>
          <p:nvPr/>
        </p:nvGraphicFramePr>
        <p:xfrm>
          <a:off x="4465638" y="4503738"/>
          <a:ext cx="949325" cy="503237"/>
        </p:xfrm>
        <a:graphic>
          <a:graphicData uri="http://schemas.openxmlformats.org/presentationml/2006/ole">
            <mc:AlternateContent xmlns:mc="http://schemas.openxmlformats.org/markup-compatibility/2006">
              <mc:Choice xmlns:v="urn:schemas-microsoft-com:vml" Requires="v">
                <p:oleObj spid="_x0000_s475230" name="Equation" r:id="rId17" imgW="468630" imgH="234315" progId="Equation.DSMT4">
                  <p:embed/>
                </p:oleObj>
              </mc:Choice>
              <mc:Fallback>
                <p:oleObj name="Equation" r:id="rId17" imgW="468630" imgH="234315" progId="Equation.DSMT4">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65638" y="4503738"/>
                        <a:ext cx="94932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0597" name="Object 13"/>
          <p:cNvGraphicFramePr>
            <a:graphicFrameLocks noChangeAspect="1"/>
          </p:cNvGraphicFramePr>
          <p:nvPr/>
        </p:nvGraphicFramePr>
        <p:xfrm>
          <a:off x="4459288" y="3860800"/>
          <a:ext cx="1395412" cy="503238"/>
        </p:xfrm>
        <a:graphic>
          <a:graphicData uri="http://schemas.openxmlformats.org/presentationml/2006/ole">
            <mc:AlternateContent xmlns:mc="http://schemas.openxmlformats.org/markup-compatibility/2006">
              <mc:Choice xmlns:v="urn:schemas-microsoft-com:vml" Requires="v">
                <p:oleObj spid="_x0000_s475231" name="Equation" r:id="rId19" imgW="713740" imgH="234315" progId="Equation.DSMT4">
                  <p:embed/>
                </p:oleObj>
              </mc:Choice>
              <mc:Fallback>
                <p:oleObj name="Equation" r:id="rId19" imgW="713740" imgH="234315" progId="Equation.DSMT4">
                  <p:embed/>
                  <p:pic>
                    <p:nvPicPr>
                      <p:cNvPr id="0" name="Object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459288" y="3860800"/>
                        <a:ext cx="1395412" cy="503238"/>
                      </a:xfrm>
                      <a:prstGeom prst="rect">
                        <a:avLst/>
                      </a:prstGeom>
                      <a:solidFill>
                        <a:schemeClr val="accent1"/>
                      </a:solidFill>
                      <a:ln>
                        <a:noFill/>
                      </a:ln>
                      <a:effectLst/>
                      <a:extLs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0598" name="Rectangle 70"/>
          <p:cNvSpPr>
            <a:spLocks noChangeArrowheads="1"/>
          </p:cNvSpPr>
          <p:nvPr/>
        </p:nvSpPr>
        <p:spPr bwMode="auto">
          <a:xfrm>
            <a:off x="2076450" y="5203825"/>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CC00"/>
                </a:solidFill>
                <a:ea typeface="楷体_GB2312" pitchFamily="49" charset="-122"/>
              </a:rPr>
              <a:t>光子：</a:t>
            </a:r>
            <a:endParaRPr lang="zh-CN" altLang="en-US">
              <a:solidFill>
                <a:srgbClr val="FFCC00"/>
              </a:solidFill>
              <a:ea typeface="楷体_GB2312" pitchFamily="49" charset="-122"/>
            </a:endParaRPr>
          </a:p>
        </p:txBody>
      </p:sp>
      <p:graphicFrame>
        <p:nvGraphicFramePr>
          <p:cNvPr id="150599" name="Object 14"/>
          <p:cNvGraphicFramePr>
            <a:graphicFrameLocks noChangeAspect="1"/>
          </p:cNvGraphicFramePr>
          <p:nvPr/>
        </p:nvGraphicFramePr>
        <p:xfrm>
          <a:off x="3435350" y="5199063"/>
          <a:ext cx="503238" cy="390525"/>
        </p:xfrm>
        <a:graphic>
          <a:graphicData uri="http://schemas.openxmlformats.org/presentationml/2006/ole">
            <mc:AlternateContent xmlns:mc="http://schemas.openxmlformats.org/markup-compatibility/2006">
              <mc:Choice xmlns:v="urn:schemas-microsoft-com:vml" Requires="v">
                <p:oleObj spid="_x0000_s475232" name="Equation" r:id="rId21" imgW="234315" imgH="178435" progId="Equation.3">
                  <p:embed/>
                </p:oleObj>
              </mc:Choice>
              <mc:Fallback>
                <p:oleObj name="Equation" r:id="rId21" imgW="234315" imgH="178435" progId="Equation.3">
                  <p:embed/>
                  <p:pic>
                    <p:nvPicPr>
                      <p:cNvPr id="0" name="Object 1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435350" y="5199063"/>
                        <a:ext cx="503238"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0600" name="Object 15"/>
          <p:cNvGraphicFramePr>
            <a:graphicFrameLocks noChangeAspect="1"/>
          </p:cNvGraphicFramePr>
          <p:nvPr/>
        </p:nvGraphicFramePr>
        <p:xfrm>
          <a:off x="4562475" y="5157788"/>
          <a:ext cx="1423988" cy="503237"/>
        </p:xfrm>
        <a:graphic>
          <a:graphicData uri="http://schemas.openxmlformats.org/presentationml/2006/ole">
            <mc:AlternateContent xmlns:mc="http://schemas.openxmlformats.org/markup-compatibility/2006">
              <mc:Choice xmlns:v="urn:schemas-microsoft-com:vml" Requires="v">
                <p:oleObj spid="_x0000_s475233" name="Equation" r:id="rId23" imgW="724535" imgH="234315" progId="Equation.DSMT4">
                  <p:embed/>
                </p:oleObj>
              </mc:Choice>
              <mc:Fallback>
                <p:oleObj name="Equation" r:id="rId23" imgW="724535" imgH="234315" progId="Equation.DSMT4">
                  <p:embed/>
                  <p:pic>
                    <p:nvPicPr>
                      <p:cNvPr id="0" name="Object 1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562475" y="5157788"/>
                        <a:ext cx="1423988"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0601" name="Rectangle 73"/>
          <p:cNvSpPr>
            <a:spLocks noChangeArrowheads="1"/>
          </p:cNvSpPr>
          <p:nvPr/>
        </p:nvSpPr>
        <p:spPr bwMode="auto">
          <a:xfrm>
            <a:off x="2076450" y="5957888"/>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CC00"/>
                </a:solidFill>
                <a:ea typeface="楷体_GB2312" pitchFamily="49" charset="-122"/>
              </a:rPr>
              <a:t>电子： </a:t>
            </a:r>
            <a:endParaRPr lang="zh-CN" altLang="en-US">
              <a:solidFill>
                <a:srgbClr val="FFCC00"/>
              </a:solidFill>
              <a:ea typeface="楷体_GB2312" pitchFamily="49" charset="-122"/>
            </a:endParaRPr>
          </a:p>
        </p:txBody>
      </p:sp>
      <p:graphicFrame>
        <p:nvGraphicFramePr>
          <p:cNvPr id="150602" name="Object 16"/>
          <p:cNvGraphicFramePr>
            <a:graphicFrameLocks noChangeAspect="1"/>
          </p:cNvGraphicFramePr>
          <p:nvPr/>
        </p:nvGraphicFramePr>
        <p:xfrm>
          <a:off x="3321050" y="5653088"/>
          <a:ext cx="2093913" cy="1089025"/>
        </p:xfrm>
        <a:graphic>
          <a:graphicData uri="http://schemas.openxmlformats.org/presentationml/2006/ole">
            <mc:AlternateContent xmlns:mc="http://schemas.openxmlformats.org/markup-compatibility/2006">
              <mc:Choice xmlns:v="urn:schemas-microsoft-com:vml" Requires="v">
                <p:oleObj spid="_x0000_s475234" name="Equation" r:id="rId25" imgW="1081405" imgH="546100" progId="Equation.3">
                  <p:embed/>
                </p:oleObj>
              </mc:Choice>
              <mc:Fallback>
                <p:oleObj name="Equation" r:id="rId25" imgW="1081405" imgH="546100" progId="Equation.3">
                  <p:embed/>
                  <p:pic>
                    <p:nvPicPr>
                      <p:cNvPr id="0" name="Object 1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321050" y="5653088"/>
                        <a:ext cx="2093913"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0603" name="Object 17"/>
          <p:cNvGraphicFramePr>
            <a:graphicFrameLocks noChangeAspect="1"/>
          </p:cNvGraphicFramePr>
          <p:nvPr/>
        </p:nvGraphicFramePr>
        <p:xfrm>
          <a:off x="5961063" y="5667375"/>
          <a:ext cx="1954212" cy="1033463"/>
        </p:xfrm>
        <a:graphic>
          <a:graphicData uri="http://schemas.openxmlformats.org/presentationml/2006/ole">
            <mc:AlternateContent xmlns:mc="http://schemas.openxmlformats.org/markup-compatibility/2006">
              <mc:Choice xmlns:v="urn:schemas-microsoft-com:vml" Requires="v">
                <p:oleObj spid="_x0000_s475235" name="Equation" r:id="rId27" imgW="1003300" imgH="513080" progId="Equation.DSMT4">
                  <p:embed/>
                </p:oleObj>
              </mc:Choice>
              <mc:Fallback>
                <p:oleObj name="Equation" r:id="rId27" imgW="1003300" imgH="513080" progId="Equation.DSMT4">
                  <p:embed/>
                  <p:pic>
                    <p:nvPicPr>
                      <p:cNvPr id="0" name="Object 1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961063" y="5667375"/>
                        <a:ext cx="1954212"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67" name="灯片编号占位符 1"/>
          <p:cNvSpPr txBox="1"/>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3554A025-21C4-45FF-B567-A71B89F67C10}" type="slidenum">
              <a:rPr lang="en-US" altLang="zh-CN" b="0">
                <a:solidFill>
                  <a:srgbClr val="FF00FF"/>
                </a:solidFill>
              </a:rPr>
            </a:fld>
            <a:r>
              <a:rPr lang="en-US" altLang="zh-CN" b="0">
                <a:solidFill>
                  <a:srgbClr val="FF00FF"/>
                </a:solidFill>
              </a:rPr>
              <a:t>/22</a:t>
            </a:r>
            <a:endParaRPr lang="en-US" altLang="zh-CN" b="0">
              <a:solidFill>
                <a:srgbClr val="FF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50569"/>
                                        </p:tgtEl>
                                        <p:attrNameLst>
                                          <p:attrName>style.visibility</p:attrName>
                                        </p:attrNameLst>
                                      </p:cBhvr>
                                      <p:to>
                                        <p:strVal val="visible"/>
                                      </p:to>
                                    </p:set>
                                    <p:animEffect transition="in" filter="blinds(horizontal)">
                                      <p:cBhvr>
                                        <p:cTn id="7" dur="500"/>
                                        <p:tgtEl>
                                          <p:spTgt spid="15056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0570"/>
                                        </p:tgtEl>
                                        <p:attrNameLst>
                                          <p:attrName>style.visibility</p:attrName>
                                        </p:attrNameLst>
                                      </p:cBhvr>
                                      <p:to>
                                        <p:strVal val="visible"/>
                                      </p:to>
                                    </p:set>
                                    <p:animEffect transition="in" filter="dissolve">
                                      <p:cBhvr>
                                        <p:cTn id="12" dur="500"/>
                                        <p:tgtEl>
                                          <p:spTgt spid="150570"/>
                                        </p:tgtEl>
                                      </p:cBhvr>
                                    </p:animEffect>
                                  </p:childTnLst>
                                </p:cTn>
                              </p:par>
                              <p:par>
                                <p:cTn id="13" presetID="9" presetClass="entr" presetSubtype="0" fill="hold" nodeType="withEffect">
                                  <p:stCondLst>
                                    <p:cond delay="0"/>
                                  </p:stCondLst>
                                  <p:childTnLst>
                                    <p:set>
                                      <p:cBhvr>
                                        <p:cTn id="14" dur="1" fill="hold">
                                          <p:stCondLst>
                                            <p:cond delay="0"/>
                                          </p:stCondLst>
                                        </p:cTn>
                                        <p:tgtEl>
                                          <p:spTgt spid="150576"/>
                                        </p:tgtEl>
                                        <p:attrNameLst>
                                          <p:attrName>style.visibility</p:attrName>
                                        </p:attrNameLst>
                                      </p:cBhvr>
                                      <p:to>
                                        <p:strVal val="visible"/>
                                      </p:to>
                                    </p:set>
                                    <p:animEffect transition="in" filter="dissolve">
                                      <p:cBhvr>
                                        <p:cTn id="15" dur="500"/>
                                        <p:tgtEl>
                                          <p:spTgt spid="150576"/>
                                        </p:tgtEl>
                                      </p:cBhvr>
                                    </p:animEffect>
                                  </p:childTnLst>
                                </p:cTn>
                              </p:par>
                              <p:par>
                                <p:cTn id="16" presetID="9" presetClass="entr" presetSubtype="0" fill="hold" nodeType="withEffect">
                                  <p:stCondLst>
                                    <p:cond delay="0"/>
                                  </p:stCondLst>
                                  <p:childTnLst>
                                    <p:set>
                                      <p:cBhvr>
                                        <p:cTn id="17" dur="1" fill="hold">
                                          <p:stCondLst>
                                            <p:cond delay="0"/>
                                          </p:stCondLst>
                                        </p:cTn>
                                        <p:tgtEl>
                                          <p:spTgt spid="150579"/>
                                        </p:tgtEl>
                                        <p:attrNameLst>
                                          <p:attrName>style.visibility</p:attrName>
                                        </p:attrNameLst>
                                      </p:cBhvr>
                                      <p:to>
                                        <p:strVal val="visible"/>
                                      </p:to>
                                    </p:set>
                                    <p:animEffect transition="in" filter="dissolve">
                                      <p:cBhvr>
                                        <p:cTn id="18" dur="500"/>
                                        <p:tgtEl>
                                          <p:spTgt spid="150579"/>
                                        </p:tgtEl>
                                      </p:cBhvr>
                                    </p:animEffect>
                                  </p:childTnLst>
                                </p:cTn>
                              </p:par>
                              <p:par>
                                <p:cTn id="19" presetID="9" presetClass="entr" presetSubtype="0" fill="hold" nodeType="withEffect">
                                  <p:stCondLst>
                                    <p:cond delay="0"/>
                                  </p:stCondLst>
                                  <p:childTnLst>
                                    <p:set>
                                      <p:cBhvr>
                                        <p:cTn id="20" dur="1" fill="hold">
                                          <p:stCondLst>
                                            <p:cond delay="0"/>
                                          </p:stCondLst>
                                        </p:cTn>
                                        <p:tgtEl>
                                          <p:spTgt spid="150575"/>
                                        </p:tgtEl>
                                        <p:attrNameLst>
                                          <p:attrName>style.visibility</p:attrName>
                                        </p:attrNameLst>
                                      </p:cBhvr>
                                      <p:to>
                                        <p:strVal val="visible"/>
                                      </p:to>
                                    </p:set>
                                    <p:animEffect transition="in" filter="dissolve">
                                      <p:cBhvr>
                                        <p:cTn id="21" dur="500"/>
                                        <p:tgtEl>
                                          <p:spTgt spid="150575"/>
                                        </p:tgtEl>
                                      </p:cBhvr>
                                    </p:animEffect>
                                  </p:childTnLst>
                                </p:cTn>
                              </p:par>
                              <p:par>
                                <p:cTn id="22" presetID="9" presetClass="entr" presetSubtype="0" fill="hold" nodeType="withEffect">
                                  <p:stCondLst>
                                    <p:cond delay="0"/>
                                  </p:stCondLst>
                                  <p:childTnLst>
                                    <p:set>
                                      <p:cBhvr>
                                        <p:cTn id="23" dur="1" fill="hold">
                                          <p:stCondLst>
                                            <p:cond delay="0"/>
                                          </p:stCondLst>
                                        </p:cTn>
                                        <p:tgtEl>
                                          <p:spTgt spid="150571"/>
                                        </p:tgtEl>
                                        <p:attrNameLst>
                                          <p:attrName>style.visibility</p:attrName>
                                        </p:attrNameLst>
                                      </p:cBhvr>
                                      <p:to>
                                        <p:strVal val="visible"/>
                                      </p:to>
                                    </p:set>
                                    <p:animEffect transition="in" filter="dissolve">
                                      <p:cBhvr>
                                        <p:cTn id="24" dur="500"/>
                                        <p:tgtEl>
                                          <p:spTgt spid="150571"/>
                                        </p:tgtEl>
                                      </p:cBhvr>
                                    </p:animEffect>
                                  </p:childTnLst>
                                </p:cTn>
                              </p:par>
                              <p:par>
                                <p:cTn id="25" presetID="9" presetClass="entr" presetSubtype="0" fill="hold" nodeType="withEffect">
                                  <p:stCondLst>
                                    <p:cond delay="0"/>
                                  </p:stCondLst>
                                  <p:childTnLst>
                                    <p:set>
                                      <p:cBhvr>
                                        <p:cTn id="26" dur="1" fill="hold">
                                          <p:stCondLst>
                                            <p:cond delay="0"/>
                                          </p:stCondLst>
                                        </p:cTn>
                                        <p:tgtEl>
                                          <p:spTgt spid="150572"/>
                                        </p:tgtEl>
                                        <p:attrNameLst>
                                          <p:attrName>style.visibility</p:attrName>
                                        </p:attrNameLst>
                                      </p:cBhvr>
                                      <p:to>
                                        <p:strVal val="visible"/>
                                      </p:to>
                                    </p:set>
                                    <p:animEffect transition="in" filter="dissolve">
                                      <p:cBhvr>
                                        <p:cTn id="27" dur="500"/>
                                        <p:tgtEl>
                                          <p:spTgt spid="150572"/>
                                        </p:tgtEl>
                                      </p:cBhvr>
                                    </p:animEffect>
                                  </p:childTnLst>
                                </p:cTn>
                              </p:par>
                              <p:par>
                                <p:cTn id="28" presetID="9" presetClass="entr" presetSubtype="0" fill="hold" nodeType="withEffect">
                                  <p:stCondLst>
                                    <p:cond delay="0"/>
                                  </p:stCondLst>
                                  <p:childTnLst>
                                    <p:set>
                                      <p:cBhvr>
                                        <p:cTn id="29" dur="1" fill="hold">
                                          <p:stCondLst>
                                            <p:cond delay="0"/>
                                          </p:stCondLst>
                                        </p:cTn>
                                        <p:tgtEl>
                                          <p:spTgt spid="150574"/>
                                        </p:tgtEl>
                                        <p:attrNameLst>
                                          <p:attrName>style.visibility</p:attrName>
                                        </p:attrNameLst>
                                      </p:cBhvr>
                                      <p:to>
                                        <p:strVal val="visible"/>
                                      </p:to>
                                    </p:set>
                                    <p:animEffect transition="in" filter="dissolve">
                                      <p:cBhvr>
                                        <p:cTn id="30" dur="500"/>
                                        <p:tgtEl>
                                          <p:spTgt spid="150574"/>
                                        </p:tgtEl>
                                      </p:cBhvr>
                                    </p:animEffect>
                                  </p:childTnLst>
                                </p:cTn>
                              </p:par>
                              <p:par>
                                <p:cTn id="31" presetID="9" presetClass="entr" presetSubtype="0" fill="hold" nodeType="withEffect">
                                  <p:stCondLst>
                                    <p:cond delay="0"/>
                                  </p:stCondLst>
                                  <p:childTnLst>
                                    <p:set>
                                      <p:cBhvr>
                                        <p:cTn id="32" dur="1" fill="hold">
                                          <p:stCondLst>
                                            <p:cond delay="0"/>
                                          </p:stCondLst>
                                        </p:cTn>
                                        <p:tgtEl>
                                          <p:spTgt spid="150577"/>
                                        </p:tgtEl>
                                        <p:attrNameLst>
                                          <p:attrName>style.visibility</p:attrName>
                                        </p:attrNameLst>
                                      </p:cBhvr>
                                      <p:to>
                                        <p:strVal val="visible"/>
                                      </p:to>
                                    </p:set>
                                    <p:animEffect transition="in" filter="dissolve">
                                      <p:cBhvr>
                                        <p:cTn id="33" dur="500"/>
                                        <p:tgtEl>
                                          <p:spTgt spid="150577"/>
                                        </p:tgtEl>
                                      </p:cBhvr>
                                    </p:animEffect>
                                  </p:childTnLst>
                                </p:cTn>
                              </p:par>
                              <p:par>
                                <p:cTn id="34" presetID="9" presetClass="entr" presetSubtype="0" fill="hold" nodeType="withEffect">
                                  <p:stCondLst>
                                    <p:cond delay="0"/>
                                  </p:stCondLst>
                                  <p:childTnLst>
                                    <p:set>
                                      <p:cBhvr>
                                        <p:cTn id="35" dur="1" fill="hold">
                                          <p:stCondLst>
                                            <p:cond delay="0"/>
                                          </p:stCondLst>
                                        </p:cTn>
                                        <p:tgtEl>
                                          <p:spTgt spid="150573"/>
                                        </p:tgtEl>
                                        <p:attrNameLst>
                                          <p:attrName>style.visibility</p:attrName>
                                        </p:attrNameLst>
                                      </p:cBhvr>
                                      <p:to>
                                        <p:strVal val="visible"/>
                                      </p:to>
                                    </p:set>
                                    <p:animEffect transition="in" filter="dissolve">
                                      <p:cBhvr>
                                        <p:cTn id="36" dur="500"/>
                                        <p:tgtEl>
                                          <p:spTgt spid="150573"/>
                                        </p:tgtEl>
                                      </p:cBhvr>
                                    </p:animEffect>
                                  </p:childTnLst>
                                </p:cTn>
                              </p:par>
                              <p:par>
                                <p:cTn id="37" presetID="9" presetClass="entr" presetSubtype="0" fill="hold" nodeType="withEffect">
                                  <p:stCondLst>
                                    <p:cond delay="0"/>
                                  </p:stCondLst>
                                  <p:childTnLst>
                                    <p:set>
                                      <p:cBhvr>
                                        <p:cTn id="38" dur="1" fill="hold">
                                          <p:stCondLst>
                                            <p:cond delay="0"/>
                                          </p:stCondLst>
                                        </p:cTn>
                                        <p:tgtEl>
                                          <p:spTgt spid="150578"/>
                                        </p:tgtEl>
                                        <p:attrNameLst>
                                          <p:attrName>style.visibility</p:attrName>
                                        </p:attrNameLst>
                                      </p:cBhvr>
                                      <p:to>
                                        <p:strVal val="visible"/>
                                      </p:to>
                                    </p:set>
                                    <p:animEffect transition="in" filter="dissolve">
                                      <p:cBhvr>
                                        <p:cTn id="39" dur="500"/>
                                        <p:tgtEl>
                                          <p:spTgt spid="150578"/>
                                        </p:tgtEl>
                                      </p:cBhvr>
                                    </p:animEffect>
                                  </p:childTnLst>
                                </p:cTn>
                              </p:par>
                              <p:par>
                                <p:cTn id="40" presetID="9" presetClass="entr" presetSubtype="0" fill="hold" nodeType="withEffect">
                                  <p:stCondLst>
                                    <p:cond delay="0"/>
                                  </p:stCondLst>
                                  <p:childTnLst>
                                    <p:set>
                                      <p:cBhvr>
                                        <p:cTn id="41" dur="1" fill="hold">
                                          <p:stCondLst>
                                            <p:cond delay="0"/>
                                          </p:stCondLst>
                                        </p:cTn>
                                        <p:tgtEl>
                                          <p:spTgt spid="150580"/>
                                        </p:tgtEl>
                                        <p:attrNameLst>
                                          <p:attrName>style.visibility</p:attrName>
                                        </p:attrNameLst>
                                      </p:cBhvr>
                                      <p:to>
                                        <p:strVal val="visible"/>
                                      </p:to>
                                    </p:set>
                                    <p:animEffect transition="in" filter="dissolve">
                                      <p:cBhvr>
                                        <p:cTn id="42" dur="500"/>
                                        <p:tgtEl>
                                          <p:spTgt spid="150580"/>
                                        </p:tgtEl>
                                      </p:cBhvr>
                                    </p:animEffect>
                                  </p:childTnLst>
                                </p:cTn>
                              </p:par>
                            </p:childTnLst>
                          </p:cTn>
                        </p:par>
                        <p:par>
                          <p:cTn id="43" fill="hold">
                            <p:stCondLst>
                              <p:cond delay="500"/>
                            </p:stCondLst>
                            <p:childTnLst>
                              <p:par>
                                <p:cTn id="44" presetID="9" presetClass="entr" presetSubtype="0" fill="hold" grpId="0" nodeType="afterEffect">
                                  <p:stCondLst>
                                    <p:cond delay="0"/>
                                  </p:stCondLst>
                                  <p:childTnLst>
                                    <p:set>
                                      <p:cBhvr>
                                        <p:cTn id="45" dur="1" fill="hold">
                                          <p:stCondLst>
                                            <p:cond delay="0"/>
                                          </p:stCondLst>
                                        </p:cTn>
                                        <p:tgtEl>
                                          <p:spTgt spid="150584"/>
                                        </p:tgtEl>
                                        <p:attrNameLst>
                                          <p:attrName>style.visibility</p:attrName>
                                        </p:attrNameLst>
                                      </p:cBhvr>
                                      <p:to>
                                        <p:strVal val="visible"/>
                                      </p:to>
                                    </p:set>
                                    <p:animEffect transition="in" filter="dissolve">
                                      <p:cBhvr>
                                        <p:cTn id="46" dur="500"/>
                                        <p:tgtEl>
                                          <p:spTgt spid="15058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50585"/>
                                        </p:tgtEl>
                                        <p:attrNameLst>
                                          <p:attrName>style.visibility</p:attrName>
                                        </p:attrNameLst>
                                      </p:cBhvr>
                                      <p:to>
                                        <p:strVal val="visible"/>
                                      </p:to>
                                    </p:set>
                                    <p:animEffect transition="in" filter="wipe(left)">
                                      <p:cBhvr>
                                        <p:cTn id="51" dur="500"/>
                                        <p:tgtEl>
                                          <p:spTgt spid="15058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50587"/>
                                        </p:tgtEl>
                                        <p:attrNameLst>
                                          <p:attrName>style.visibility</p:attrName>
                                        </p:attrNameLst>
                                      </p:cBhvr>
                                      <p:to>
                                        <p:strVal val="visible"/>
                                      </p:to>
                                    </p:set>
                                    <p:animEffect transition="in" filter="wipe(left)">
                                      <p:cBhvr>
                                        <p:cTn id="56" dur="500"/>
                                        <p:tgtEl>
                                          <p:spTgt spid="15058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50586"/>
                                        </p:tgtEl>
                                        <p:attrNameLst>
                                          <p:attrName>style.visibility</p:attrName>
                                        </p:attrNameLst>
                                      </p:cBhvr>
                                      <p:to>
                                        <p:strVal val="visible"/>
                                      </p:to>
                                    </p:set>
                                    <p:animEffect transition="in" filter="wipe(left)">
                                      <p:cBhvr>
                                        <p:cTn id="61" dur="500"/>
                                        <p:tgtEl>
                                          <p:spTgt spid="15058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50588"/>
                                        </p:tgtEl>
                                        <p:attrNameLst>
                                          <p:attrName>style.visibility</p:attrName>
                                        </p:attrNameLst>
                                      </p:cBhvr>
                                      <p:to>
                                        <p:strVal val="visible"/>
                                      </p:to>
                                    </p:set>
                                    <p:animEffect transition="in" filter="wipe(left)">
                                      <p:cBhvr>
                                        <p:cTn id="66" dur="500"/>
                                        <p:tgtEl>
                                          <p:spTgt spid="150588"/>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50581"/>
                                        </p:tgtEl>
                                        <p:attrNameLst>
                                          <p:attrName>style.visibility</p:attrName>
                                        </p:attrNameLst>
                                      </p:cBhvr>
                                      <p:to>
                                        <p:strVal val="visible"/>
                                      </p:to>
                                    </p:set>
                                    <p:animEffect transition="in" filter="wipe(left)">
                                      <p:cBhvr>
                                        <p:cTn id="71" dur="500"/>
                                        <p:tgtEl>
                                          <p:spTgt spid="150581"/>
                                        </p:tgtEl>
                                      </p:cBhvr>
                                    </p:animEffect>
                                  </p:childTnLst>
                                </p:cTn>
                              </p:par>
                            </p:childTnLst>
                          </p:cTn>
                        </p:par>
                        <p:par>
                          <p:cTn id="72" fill="hold">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150582"/>
                                        </p:tgtEl>
                                        <p:attrNameLst>
                                          <p:attrName>style.visibility</p:attrName>
                                        </p:attrNameLst>
                                      </p:cBhvr>
                                      <p:to>
                                        <p:strVal val="visible"/>
                                      </p:to>
                                    </p:set>
                                    <p:animEffect transition="in" filter="wipe(left)">
                                      <p:cBhvr>
                                        <p:cTn id="75" dur="500"/>
                                        <p:tgtEl>
                                          <p:spTgt spid="150582"/>
                                        </p:tgtEl>
                                      </p:cBhvr>
                                    </p:animEffect>
                                  </p:childTnLst>
                                </p:cTn>
                              </p:par>
                            </p:childTnLst>
                          </p:cTn>
                        </p:par>
                        <p:par>
                          <p:cTn id="76" fill="hold">
                            <p:stCondLst>
                              <p:cond delay="1000"/>
                            </p:stCondLst>
                            <p:childTnLst>
                              <p:par>
                                <p:cTn id="77" presetID="22" presetClass="entr" presetSubtype="8" fill="hold" grpId="0" nodeType="afterEffect">
                                  <p:stCondLst>
                                    <p:cond delay="0"/>
                                  </p:stCondLst>
                                  <p:childTnLst>
                                    <p:set>
                                      <p:cBhvr>
                                        <p:cTn id="78" dur="1" fill="hold">
                                          <p:stCondLst>
                                            <p:cond delay="0"/>
                                          </p:stCondLst>
                                        </p:cTn>
                                        <p:tgtEl>
                                          <p:spTgt spid="150583"/>
                                        </p:tgtEl>
                                        <p:attrNameLst>
                                          <p:attrName>style.visibility</p:attrName>
                                        </p:attrNameLst>
                                      </p:cBhvr>
                                      <p:to>
                                        <p:strVal val="visible"/>
                                      </p:to>
                                    </p:set>
                                    <p:animEffect transition="in" filter="wipe(left)">
                                      <p:cBhvr>
                                        <p:cTn id="79" dur="500"/>
                                        <p:tgtEl>
                                          <p:spTgt spid="15058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50591"/>
                                        </p:tgtEl>
                                        <p:attrNameLst>
                                          <p:attrName>style.visibility</p:attrName>
                                        </p:attrNameLst>
                                      </p:cBhvr>
                                      <p:to>
                                        <p:strVal val="visible"/>
                                      </p:to>
                                    </p:set>
                                    <p:animEffect transition="in" filter="wipe(left)">
                                      <p:cBhvr>
                                        <p:cTn id="84" dur="500"/>
                                        <p:tgtEl>
                                          <p:spTgt spid="150591"/>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nodeType="clickEffect">
                                  <p:stCondLst>
                                    <p:cond delay="0"/>
                                  </p:stCondLst>
                                  <p:childTnLst>
                                    <p:set>
                                      <p:cBhvr>
                                        <p:cTn id="88" dur="1" fill="hold">
                                          <p:stCondLst>
                                            <p:cond delay="0"/>
                                          </p:stCondLst>
                                        </p:cTn>
                                        <p:tgtEl>
                                          <p:spTgt spid="150593"/>
                                        </p:tgtEl>
                                        <p:attrNameLst>
                                          <p:attrName>style.visibility</p:attrName>
                                        </p:attrNameLst>
                                      </p:cBhvr>
                                      <p:to>
                                        <p:strVal val="visible"/>
                                      </p:to>
                                    </p:set>
                                    <p:animEffect transition="in" filter="dissolve">
                                      <p:cBhvr>
                                        <p:cTn id="89" dur="500"/>
                                        <p:tgtEl>
                                          <p:spTgt spid="150593"/>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nodeType="clickEffect">
                                  <p:stCondLst>
                                    <p:cond delay="0"/>
                                  </p:stCondLst>
                                  <p:childTnLst>
                                    <p:set>
                                      <p:cBhvr>
                                        <p:cTn id="93" dur="1" fill="hold">
                                          <p:stCondLst>
                                            <p:cond delay="0"/>
                                          </p:stCondLst>
                                        </p:cTn>
                                        <p:tgtEl>
                                          <p:spTgt spid="150597"/>
                                        </p:tgtEl>
                                        <p:attrNameLst>
                                          <p:attrName>style.visibility</p:attrName>
                                        </p:attrNameLst>
                                      </p:cBhvr>
                                      <p:to>
                                        <p:strVal val="visible"/>
                                      </p:to>
                                    </p:set>
                                    <p:animEffect transition="in" filter="dissolve">
                                      <p:cBhvr>
                                        <p:cTn id="94" dur="500"/>
                                        <p:tgtEl>
                                          <p:spTgt spid="150597"/>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150594"/>
                                        </p:tgtEl>
                                        <p:attrNameLst>
                                          <p:attrName>style.visibility</p:attrName>
                                        </p:attrNameLst>
                                      </p:cBhvr>
                                      <p:to>
                                        <p:strVal val="visible"/>
                                      </p:to>
                                    </p:set>
                                    <p:animEffect transition="in" filter="wipe(left)">
                                      <p:cBhvr>
                                        <p:cTn id="99" dur="500"/>
                                        <p:tgtEl>
                                          <p:spTgt spid="150594"/>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childTnLst>
                                    <p:set>
                                      <p:cBhvr>
                                        <p:cTn id="103" dur="1" fill="hold">
                                          <p:stCondLst>
                                            <p:cond delay="0"/>
                                          </p:stCondLst>
                                        </p:cTn>
                                        <p:tgtEl>
                                          <p:spTgt spid="150595"/>
                                        </p:tgtEl>
                                        <p:attrNameLst>
                                          <p:attrName>style.visibility</p:attrName>
                                        </p:attrNameLst>
                                      </p:cBhvr>
                                      <p:to>
                                        <p:strVal val="visible"/>
                                      </p:to>
                                    </p:set>
                                    <p:animEffect transition="in" filter="wipe(left)">
                                      <p:cBhvr>
                                        <p:cTn id="104" dur="500"/>
                                        <p:tgtEl>
                                          <p:spTgt spid="150595"/>
                                        </p:tgtEl>
                                      </p:cBhvr>
                                    </p:animEffect>
                                  </p:childTnLst>
                                </p:cTn>
                              </p:par>
                            </p:childTnLst>
                          </p:cTn>
                        </p:par>
                        <p:par>
                          <p:cTn id="105" fill="hold">
                            <p:stCondLst>
                              <p:cond delay="500"/>
                            </p:stCondLst>
                            <p:childTnLst>
                              <p:par>
                                <p:cTn id="106" presetID="22" presetClass="entr" presetSubtype="8" fill="hold" nodeType="afterEffect">
                                  <p:stCondLst>
                                    <p:cond delay="0"/>
                                  </p:stCondLst>
                                  <p:childTnLst>
                                    <p:set>
                                      <p:cBhvr>
                                        <p:cTn id="107" dur="1" fill="hold">
                                          <p:stCondLst>
                                            <p:cond delay="0"/>
                                          </p:stCondLst>
                                        </p:cTn>
                                        <p:tgtEl>
                                          <p:spTgt spid="150596"/>
                                        </p:tgtEl>
                                        <p:attrNameLst>
                                          <p:attrName>style.visibility</p:attrName>
                                        </p:attrNameLst>
                                      </p:cBhvr>
                                      <p:to>
                                        <p:strVal val="visible"/>
                                      </p:to>
                                    </p:set>
                                    <p:animEffect transition="in" filter="wipe(left)">
                                      <p:cBhvr>
                                        <p:cTn id="108" dur="500"/>
                                        <p:tgtEl>
                                          <p:spTgt spid="150596"/>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150592"/>
                                        </p:tgtEl>
                                        <p:attrNameLst>
                                          <p:attrName>style.visibility</p:attrName>
                                        </p:attrNameLst>
                                      </p:cBhvr>
                                      <p:to>
                                        <p:strVal val="visible"/>
                                      </p:to>
                                    </p:set>
                                    <p:animEffect transition="in" filter="wipe(left)">
                                      <p:cBhvr>
                                        <p:cTn id="113" dur="500"/>
                                        <p:tgtEl>
                                          <p:spTgt spid="150592"/>
                                        </p:tgtEl>
                                      </p:cBhvr>
                                    </p:animEffect>
                                  </p:childTnLst>
                                </p:cTn>
                              </p:par>
                            </p:childTnLst>
                          </p:cTn>
                        </p:par>
                        <p:par>
                          <p:cTn id="114" fill="hold">
                            <p:stCondLst>
                              <p:cond delay="500"/>
                            </p:stCondLst>
                            <p:childTnLst>
                              <p:par>
                                <p:cTn id="115" presetID="22" presetClass="entr" presetSubtype="8" fill="hold" grpId="0" nodeType="afterEffect">
                                  <p:stCondLst>
                                    <p:cond delay="0"/>
                                  </p:stCondLst>
                                  <p:childTnLst>
                                    <p:set>
                                      <p:cBhvr>
                                        <p:cTn id="116" dur="1" fill="hold">
                                          <p:stCondLst>
                                            <p:cond delay="0"/>
                                          </p:stCondLst>
                                        </p:cTn>
                                        <p:tgtEl>
                                          <p:spTgt spid="150598"/>
                                        </p:tgtEl>
                                        <p:attrNameLst>
                                          <p:attrName>style.visibility</p:attrName>
                                        </p:attrNameLst>
                                      </p:cBhvr>
                                      <p:to>
                                        <p:strVal val="visible"/>
                                      </p:to>
                                    </p:set>
                                    <p:animEffect transition="in" filter="wipe(left)">
                                      <p:cBhvr>
                                        <p:cTn id="117" dur="500"/>
                                        <p:tgtEl>
                                          <p:spTgt spid="150598"/>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nodeType="clickEffect">
                                  <p:stCondLst>
                                    <p:cond delay="0"/>
                                  </p:stCondLst>
                                  <p:childTnLst>
                                    <p:set>
                                      <p:cBhvr>
                                        <p:cTn id="121" dur="1" fill="hold">
                                          <p:stCondLst>
                                            <p:cond delay="0"/>
                                          </p:stCondLst>
                                        </p:cTn>
                                        <p:tgtEl>
                                          <p:spTgt spid="150599"/>
                                        </p:tgtEl>
                                        <p:attrNameLst>
                                          <p:attrName>style.visibility</p:attrName>
                                        </p:attrNameLst>
                                      </p:cBhvr>
                                      <p:to>
                                        <p:strVal val="visible"/>
                                      </p:to>
                                    </p:set>
                                    <p:animEffect transition="in" filter="dissolve">
                                      <p:cBhvr>
                                        <p:cTn id="122" dur="500"/>
                                        <p:tgtEl>
                                          <p:spTgt spid="150599"/>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nodeType="clickEffect">
                                  <p:stCondLst>
                                    <p:cond delay="0"/>
                                  </p:stCondLst>
                                  <p:childTnLst>
                                    <p:set>
                                      <p:cBhvr>
                                        <p:cTn id="126" dur="1" fill="hold">
                                          <p:stCondLst>
                                            <p:cond delay="0"/>
                                          </p:stCondLst>
                                        </p:cTn>
                                        <p:tgtEl>
                                          <p:spTgt spid="150600"/>
                                        </p:tgtEl>
                                        <p:attrNameLst>
                                          <p:attrName>style.visibility</p:attrName>
                                        </p:attrNameLst>
                                      </p:cBhvr>
                                      <p:to>
                                        <p:strVal val="visible"/>
                                      </p:to>
                                    </p:set>
                                    <p:animEffect transition="in" filter="dissolve">
                                      <p:cBhvr>
                                        <p:cTn id="127" dur="500"/>
                                        <p:tgtEl>
                                          <p:spTgt spid="150600"/>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150601"/>
                                        </p:tgtEl>
                                        <p:attrNameLst>
                                          <p:attrName>style.visibility</p:attrName>
                                        </p:attrNameLst>
                                      </p:cBhvr>
                                      <p:to>
                                        <p:strVal val="visible"/>
                                      </p:to>
                                    </p:set>
                                    <p:animEffect transition="in" filter="wipe(left)">
                                      <p:cBhvr>
                                        <p:cTn id="132" dur="500"/>
                                        <p:tgtEl>
                                          <p:spTgt spid="150601"/>
                                        </p:tgtEl>
                                      </p:cBhvr>
                                    </p:animEffect>
                                  </p:childTnLst>
                                </p:cTn>
                              </p:par>
                            </p:childTnLst>
                          </p:cTn>
                        </p:par>
                        <p:par>
                          <p:cTn id="133" fill="hold">
                            <p:stCondLst>
                              <p:cond delay="500"/>
                            </p:stCondLst>
                            <p:childTnLst>
                              <p:par>
                                <p:cTn id="134" presetID="12" presetClass="entr" presetSubtype="4" fill="hold" nodeType="afterEffect">
                                  <p:stCondLst>
                                    <p:cond delay="0"/>
                                  </p:stCondLst>
                                  <p:childTnLst>
                                    <p:set>
                                      <p:cBhvr>
                                        <p:cTn id="135" dur="1" fill="hold">
                                          <p:stCondLst>
                                            <p:cond delay="0"/>
                                          </p:stCondLst>
                                        </p:cTn>
                                        <p:tgtEl>
                                          <p:spTgt spid="150602"/>
                                        </p:tgtEl>
                                        <p:attrNameLst>
                                          <p:attrName>style.visibility</p:attrName>
                                        </p:attrNameLst>
                                      </p:cBhvr>
                                      <p:to>
                                        <p:strVal val="visible"/>
                                      </p:to>
                                    </p:set>
                                    <p:animEffect transition="in" filter="slide(fromBottom)">
                                      <p:cBhvr>
                                        <p:cTn id="136" dur="500"/>
                                        <p:tgtEl>
                                          <p:spTgt spid="150602"/>
                                        </p:tgtEl>
                                      </p:cBhvr>
                                    </p:animEffect>
                                  </p:childTnLst>
                                </p:cTn>
                              </p:par>
                            </p:childTnLst>
                          </p:cTn>
                        </p:par>
                        <p:par>
                          <p:cTn id="137" fill="hold">
                            <p:stCondLst>
                              <p:cond delay="1000"/>
                            </p:stCondLst>
                            <p:childTnLst>
                              <p:par>
                                <p:cTn id="138" presetID="12" presetClass="entr" presetSubtype="4" fill="hold" nodeType="afterEffect">
                                  <p:stCondLst>
                                    <p:cond delay="0"/>
                                  </p:stCondLst>
                                  <p:childTnLst>
                                    <p:set>
                                      <p:cBhvr>
                                        <p:cTn id="139" dur="1" fill="hold">
                                          <p:stCondLst>
                                            <p:cond delay="0"/>
                                          </p:stCondLst>
                                        </p:cTn>
                                        <p:tgtEl>
                                          <p:spTgt spid="150603"/>
                                        </p:tgtEl>
                                        <p:attrNameLst>
                                          <p:attrName>style.visibility</p:attrName>
                                        </p:attrNameLst>
                                      </p:cBhvr>
                                      <p:to>
                                        <p:strVal val="visible"/>
                                      </p:to>
                                    </p:set>
                                    <p:animEffect transition="in" filter="slide(fromBottom)">
                                      <p:cBhvr>
                                        <p:cTn id="140" dur="500"/>
                                        <p:tgtEl>
                                          <p:spTgt spid="150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69" grpId="0" autoUpdateAnimBg="0"/>
      <p:bldP spid="150570" grpId="0" animBg="1"/>
      <p:bldP spid="150581" grpId="0" autoUpdateAnimBg="0"/>
      <p:bldP spid="150582" grpId="0" autoUpdateAnimBg="0"/>
      <p:bldP spid="150583" grpId="0" autoUpdateAnimBg="0"/>
      <p:bldP spid="150584" grpId="0" autoUpdateAnimBg="0"/>
      <p:bldP spid="150585" grpId="0" autoUpdateAnimBg="0"/>
      <p:bldP spid="150586" grpId="0" autoUpdateAnimBg="0"/>
      <p:bldP spid="150587" grpId="0" autoUpdateAnimBg="0"/>
      <p:bldP spid="150588" grpId="0" autoUpdateAnimBg="0"/>
      <p:bldP spid="150591" grpId="0" autoUpdateAnimBg="0"/>
      <p:bldP spid="150592" grpId="0" autoUpdateAnimBg="0"/>
      <p:bldP spid="150594" grpId="0" autoUpdateAnimBg="0"/>
      <p:bldP spid="150598" grpId="0" autoUpdateAnimBg="0"/>
      <p:bldP spid="150601"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1582" name="Object 2"/>
          <p:cNvGraphicFramePr>
            <a:graphicFrameLocks noChangeAspect="1"/>
          </p:cNvGraphicFramePr>
          <p:nvPr/>
        </p:nvGraphicFramePr>
        <p:xfrm>
          <a:off x="3143250" y="3613150"/>
          <a:ext cx="3100388" cy="530225"/>
        </p:xfrm>
        <a:graphic>
          <a:graphicData uri="http://schemas.openxmlformats.org/presentationml/2006/ole">
            <mc:AlternateContent xmlns:mc="http://schemas.openxmlformats.org/markup-compatibility/2006">
              <mc:Choice xmlns:v="urn:schemas-microsoft-com:vml" Requires="v">
                <p:oleObj spid="_x0000_s476216" name="Equation" r:id="rId1" imgW="1616710" imgH="245110" progId="Equation.3">
                  <p:embed/>
                </p:oleObj>
              </mc:Choice>
              <mc:Fallback>
                <p:oleObj name="Equation" r:id="rId1" imgW="1616710" imgH="24511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3613150"/>
                        <a:ext cx="3100388"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1583" name="Rectangle 31"/>
          <p:cNvSpPr>
            <a:spLocks noChangeArrowheads="1"/>
          </p:cNvSpPr>
          <p:nvPr/>
        </p:nvSpPr>
        <p:spPr bwMode="auto">
          <a:xfrm>
            <a:off x="590550" y="214313"/>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CC00"/>
                </a:solidFill>
                <a:ea typeface="楷体_GB2312" pitchFamily="49" charset="-122"/>
              </a:rPr>
              <a:t>动量守恒定律，</a:t>
            </a:r>
            <a:endParaRPr lang="zh-CN" altLang="en-US">
              <a:solidFill>
                <a:srgbClr val="FFCC00"/>
              </a:solidFill>
              <a:ea typeface="楷体_GB2312" pitchFamily="49" charset="-122"/>
            </a:endParaRPr>
          </a:p>
        </p:txBody>
      </p:sp>
      <p:graphicFrame>
        <p:nvGraphicFramePr>
          <p:cNvPr id="151584" name="Object 3"/>
          <p:cNvGraphicFramePr>
            <a:graphicFrameLocks noChangeAspect="1"/>
          </p:cNvGraphicFramePr>
          <p:nvPr/>
        </p:nvGraphicFramePr>
        <p:xfrm>
          <a:off x="590550" y="671513"/>
          <a:ext cx="3797300" cy="1033462"/>
        </p:xfrm>
        <a:graphic>
          <a:graphicData uri="http://schemas.openxmlformats.org/presentationml/2006/ole">
            <mc:AlternateContent xmlns:mc="http://schemas.openxmlformats.org/markup-compatibility/2006">
              <mc:Choice xmlns:v="urn:schemas-microsoft-com:vml" Requires="v">
                <p:oleObj spid="_x0000_s476217" name="Equation" r:id="rId3" imgW="1985010" imgH="513080" progId="Equation.3">
                  <p:embed/>
                </p:oleObj>
              </mc:Choice>
              <mc:Fallback>
                <p:oleObj name="Equation" r:id="rId3" imgW="1985010" imgH="5130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550" y="671513"/>
                        <a:ext cx="3797300"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1585" name="Line 33"/>
          <p:cNvSpPr>
            <a:spLocks noChangeShapeType="1"/>
          </p:cNvSpPr>
          <p:nvPr/>
        </p:nvSpPr>
        <p:spPr bwMode="auto">
          <a:xfrm>
            <a:off x="6157913" y="1662113"/>
            <a:ext cx="2133600" cy="0"/>
          </a:xfrm>
          <a:prstGeom prst="line">
            <a:avLst/>
          </a:prstGeom>
          <a:noFill/>
          <a:ln w="22225">
            <a:solidFill>
              <a:srgbClr val="FFFF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1586" name="Line 34"/>
          <p:cNvSpPr>
            <a:spLocks noChangeShapeType="1"/>
          </p:cNvSpPr>
          <p:nvPr/>
        </p:nvSpPr>
        <p:spPr bwMode="auto">
          <a:xfrm flipV="1">
            <a:off x="6157913" y="442913"/>
            <a:ext cx="1295400" cy="1219200"/>
          </a:xfrm>
          <a:prstGeom prst="line">
            <a:avLst/>
          </a:prstGeom>
          <a:noFill/>
          <a:ln w="22225">
            <a:solidFill>
              <a:srgbClr val="00FF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1587" name="Line 35"/>
          <p:cNvSpPr>
            <a:spLocks noChangeShapeType="1"/>
          </p:cNvSpPr>
          <p:nvPr/>
        </p:nvSpPr>
        <p:spPr bwMode="auto">
          <a:xfrm>
            <a:off x="7453313" y="442913"/>
            <a:ext cx="838200" cy="1219200"/>
          </a:xfrm>
          <a:prstGeom prst="line">
            <a:avLst/>
          </a:prstGeom>
          <a:noFill/>
          <a:ln w="22225">
            <a:solidFill>
              <a:srgbClr val="FF66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51588" name="Object 4"/>
          <p:cNvGraphicFramePr>
            <a:graphicFrameLocks noChangeAspect="1"/>
          </p:cNvGraphicFramePr>
          <p:nvPr/>
        </p:nvGraphicFramePr>
        <p:xfrm>
          <a:off x="7377113" y="1662113"/>
          <a:ext cx="781050" cy="949325"/>
        </p:xfrm>
        <a:graphic>
          <a:graphicData uri="http://schemas.openxmlformats.org/presentationml/2006/ole">
            <mc:AlternateContent xmlns:mc="http://schemas.openxmlformats.org/markup-compatibility/2006">
              <mc:Choice xmlns:v="urn:schemas-microsoft-com:vml" Requires="v">
                <p:oleObj spid="_x0000_s476218" name="Equation" r:id="rId5" imgW="379095" imgH="468630" progId="Equation.3">
                  <p:embed/>
                </p:oleObj>
              </mc:Choice>
              <mc:Fallback>
                <p:oleObj name="Equation" r:id="rId5" imgW="379095" imgH="46863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77113" y="1662113"/>
                        <a:ext cx="78105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1589" name="Object 5"/>
          <p:cNvGraphicFramePr>
            <a:graphicFrameLocks noChangeAspect="1"/>
          </p:cNvGraphicFramePr>
          <p:nvPr/>
        </p:nvGraphicFramePr>
        <p:xfrm>
          <a:off x="6161088" y="366713"/>
          <a:ext cx="585787" cy="865187"/>
        </p:xfrm>
        <a:graphic>
          <a:graphicData uri="http://schemas.openxmlformats.org/presentationml/2006/ole">
            <mc:AlternateContent xmlns:mc="http://schemas.openxmlformats.org/markup-compatibility/2006">
              <mc:Choice xmlns:v="urn:schemas-microsoft-com:vml" Requires="v">
                <p:oleObj spid="_x0000_s476219" name="Equation" r:id="rId7" imgW="278765" imgH="423545" progId="Equation.3">
                  <p:embed/>
                </p:oleObj>
              </mc:Choice>
              <mc:Fallback>
                <p:oleObj name="Equation" r:id="rId7" imgW="278765" imgH="423545"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61088" y="366713"/>
                        <a:ext cx="585787"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1590" name="Object 6"/>
          <p:cNvGraphicFramePr>
            <a:graphicFrameLocks noChangeAspect="1"/>
          </p:cNvGraphicFramePr>
          <p:nvPr/>
        </p:nvGraphicFramePr>
        <p:xfrm>
          <a:off x="7834313" y="442913"/>
          <a:ext cx="669925" cy="503237"/>
        </p:xfrm>
        <a:graphic>
          <a:graphicData uri="http://schemas.openxmlformats.org/presentationml/2006/ole">
            <mc:AlternateContent xmlns:mc="http://schemas.openxmlformats.org/markup-compatibility/2006">
              <mc:Choice xmlns:v="urn:schemas-microsoft-com:vml" Requires="v">
                <p:oleObj spid="_x0000_s476220" name="Equation" r:id="rId9" imgW="323215" imgH="234315" progId="Equation.3">
                  <p:embed/>
                </p:oleObj>
              </mc:Choice>
              <mc:Fallback>
                <p:oleObj name="Equation" r:id="rId9" imgW="323215" imgH="234315"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34313" y="442913"/>
                        <a:ext cx="66992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1591" name="Object 7"/>
          <p:cNvGraphicFramePr>
            <a:graphicFrameLocks noChangeAspect="1"/>
          </p:cNvGraphicFramePr>
          <p:nvPr/>
        </p:nvGraphicFramePr>
        <p:xfrm>
          <a:off x="6615113" y="1204913"/>
          <a:ext cx="279400" cy="390525"/>
        </p:xfrm>
        <a:graphic>
          <a:graphicData uri="http://schemas.openxmlformats.org/presentationml/2006/ole">
            <mc:AlternateContent xmlns:mc="http://schemas.openxmlformats.org/markup-compatibility/2006">
              <mc:Choice xmlns:v="urn:schemas-microsoft-com:vml" Requires="v">
                <p:oleObj spid="_x0000_s476221" name="Equation" r:id="rId11" imgW="111760" imgH="178435" progId="Equation.3">
                  <p:embed/>
                </p:oleObj>
              </mc:Choice>
              <mc:Fallback>
                <p:oleObj name="Equation" r:id="rId11" imgW="111760" imgH="178435"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15113" y="1204913"/>
                        <a:ext cx="2794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1592" name="Object 8"/>
          <p:cNvGraphicFramePr>
            <a:graphicFrameLocks noChangeAspect="1"/>
          </p:cNvGraphicFramePr>
          <p:nvPr/>
        </p:nvGraphicFramePr>
        <p:xfrm>
          <a:off x="642938" y="2216150"/>
          <a:ext cx="5613400" cy="1284288"/>
        </p:xfrm>
        <a:graphic>
          <a:graphicData uri="http://schemas.openxmlformats.org/presentationml/2006/ole">
            <mc:AlternateContent xmlns:mc="http://schemas.openxmlformats.org/markup-compatibility/2006">
              <mc:Choice xmlns:v="urn:schemas-microsoft-com:vml" Requires="v">
                <p:oleObj spid="_x0000_s476222" name="Equation" r:id="rId13" imgW="2955290" imgH="647065" progId="Equation.DSMT4">
                  <p:embed/>
                </p:oleObj>
              </mc:Choice>
              <mc:Fallback>
                <p:oleObj name="Equation" r:id="rId13" imgW="2955290" imgH="647065" progId="Equation.DSMT4">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2938" y="2216150"/>
                        <a:ext cx="5613400" cy="1284288"/>
                      </a:xfrm>
                      <a:prstGeom prst="rect">
                        <a:avLst/>
                      </a:prstGeom>
                      <a:noFill/>
                      <a:ln>
                        <a:noFill/>
                      </a:ln>
                      <a:extLst>
                        <a:ext uri="{909E8E84-426E-40DD-AFC4-6F175D3DCCD1}">
                          <a14:hiddenFill xmlns:a14="http://schemas.microsoft.com/office/drawing/2010/main">
                            <a:solidFill>
                              <a:srgbClr val="002B56"/>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1593" name="Rectangle 41"/>
          <p:cNvSpPr>
            <a:spLocks noChangeArrowheads="1"/>
          </p:cNvSpPr>
          <p:nvPr/>
        </p:nvSpPr>
        <p:spPr bwMode="auto">
          <a:xfrm>
            <a:off x="571500" y="1714500"/>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FFFF"/>
                </a:solidFill>
                <a:ea typeface="楷体_GB2312" pitchFamily="49" charset="-122"/>
              </a:rPr>
              <a:t>利用三角函数关系，可知</a:t>
            </a:r>
            <a:endParaRPr lang="zh-CN" altLang="en-US">
              <a:solidFill>
                <a:srgbClr val="FFFFFF"/>
              </a:solidFill>
              <a:ea typeface="楷体_GB2312" pitchFamily="49" charset="-122"/>
            </a:endParaRPr>
          </a:p>
        </p:txBody>
      </p:sp>
      <p:sp>
        <p:nvSpPr>
          <p:cNvPr id="151595" name="Rectangle 43"/>
          <p:cNvSpPr>
            <a:spLocks noChangeArrowheads="1"/>
          </p:cNvSpPr>
          <p:nvPr/>
        </p:nvSpPr>
        <p:spPr bwMode="auto">
          <a:xfrm>
            <a:off x="590550" y="3614738"/>
            <a:ext cx="2909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CC00"/>
                </a:solidFill>
                <a:ea typeface="楷体_GB2312" pitchFamily="49" charset="-122"/>
              </a:rPr>
              <a:t>能量守恒定律，</a:t>
            </a:r>
            <a:endParaRPr lang="zh-CN" altLang="en-US">
              <a:solidFill>
                <a:srgbClr val="FFCC00"/>
              </a:solidFill>
              <a:ea typeface="楷体_GB2312" pitchFamily="49" charset="-122"/>
            </a:endParaRPr>
          </a:p>
        </p:txBody>
      </p:sp>
      <p:sp>
        <p:nvSpPr>
          <p:cNvPr id="19471" name="Rectangle 45"/>
          <p:cNvSpPr>
            <a:spLocks noChangeArrowheads="1"/>
          </p:cNvSpPr>
          <p:nvPr/>
        </p:nvSpPr>
        <p:spPr bwMode="auto">
          <a:xfrm>
            <a:off x="1352550" y="4786313"/>
            <a:ext cx="4953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solidFill>
                <a:schemeClr val="bg1"/>
              </a:solidFill>
            </a:endParaRPr>
          </a:p>
        </p:txBody>
      </p:sp>
      <p:graphicFrame>
        <p:nvGraphicFramePr>
          <p:cNvPr id="151598" name="Object 10"/>
          <p:cNvGraphicFramePr>
            <a:graphicFrameLocks noChangeAspect="1"/>
          </p:cNvGraphicFramePr>
          <p:nvPr/>
        </p:nvGraphicFramePr>
        <p:xfrm>
          <a:off x="1000125" y="5286375"/>
          <a:ext cx="3994150" cy="1033463"/>
        </p:xfrm>
        <a:graphic>
          <a:graphicData uri="http://schemas.openxmlformats.org/presentationml/2006/ole">
            <mc:AlternateContent xmlns:mc="http://schemas.openxmlformats.org/markup-compatibility/2006">
              <mc:Choice xmlns:v="urn:schemas-microsoft-com:vml" Requires="v">
                <p:oleObj spid="_x0000_s476223" name="Equation" r:id="rId15" imgW="2096135" imgH="513080" progId="Equation.3">
                  <p:embed/>
                </p:oleObj>
              </mc:Choice>
              <mc:Fallback>
                <p:oleObj name="Equation" r:id="rId15" imgW="2096135" imgH="513080"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00125" y="5286375"/>
                        <a:ext cx="3994150"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1599" name="AutoShape 47"/>
          <p:cNvSpPr/>
          <p:nvPr/>
        </p:nvSpPr>
        <p:spPr bwMode="auto">
          <a:xfrm flipH="1">
            <a:off x="7358063" y="2857500"/>
            <a:ext cx="457200" cy="3000375"/>
          </a:xfrm>
          <a:prstGeom prst="leftBrace">
            <a:avLst>
              <a:gd name="adj1" fmla="val 62496"/>
              <a:gd name="adj2" fmla="val 50000"/>
            </a:avLst>
          </a:prstGeom>
          <a:noFill/>
          <a:ln w="2222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solidFill>
                <a:schemeClr val="bg1"/>
              </a:solidFill>
            </a:endParaRPr>
          </a:p>
        </p:txBody>
      </p:sp>
      <p:sp>
        <p:nvSpPr>
          <p:cNvPr id="151604" name="Rectangle 52"/>
          <p:cNvSpPr>
            <a:spLocks noChangeArrowheads="1"/>
          </p:cNvSpPr>
          <p:nvPr/>
        </p:nvSpPr>
        <p:spPr bwMode="auto">
          <a:xfrm>
            <a:off x="6286500" y="2614613"/>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ea typeface="楷体_GB2312" pitchFamily="49" charset="-122"/>
              </a:rPr>
              <a:t>（</a:t>
            </a:r>
            <a:r>
              <a:rPr lang="en-US" altLang="zh-CN">
                <a:solidFill>
                  <a:schemeClr val="bg1"/>
                </a:solidFill>
                <a:ea typeface="楷体_GB2312" pitchFamily="49" charset="-122"/>
              </a:rPr>
              <a:t>1</a:t>
            </a:r>
            <a:r>
              <a:rPr lang="zh-CN" altLang="en-US">
                <a:solidFill>
                  <a:schemeClr val="bg1"/>
                </a:solidFill>
                <a:ea typeface="楷体_GB2312" pitchFamily="49" charset="-122"/>
              </a:rPr>
              <a:t>）</a:t>
            </a:r>
            <a:endParaRPr lang="zh-CN" altLang="en-US">
              <a:solidFill>
                <a:schemeClr val="bg1"/>
              </a:solidFill>
              <a:ea typeface="楷体_GB2312" pitchFamily="49" charset="-122"/>
            </a:endParaRPr>
          </a:p>
        </p:txBody>
      </p:sp>
      <p:sp>
        <p:nvSpPr>
          <p:cNvPr id="151605" name="Rectangle 53"/>
          <p:cNvSpPr>
            <a:spLocks noChangeArrowheads="1"/>
          </p:cNvSpPr>
          <p:nvPr/>
        </p:nvSpPr>
        <p:spPr bwMode="auto">
          <a:xfrm>
            <a:off x="5324475" y="5500688"/>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ea typeface="楷体_GB2312" pitchFamily="49" charset="-122"/>
              </a:rPr>
              <a:t>（</a:t>
            </a:r>
            <a:r>
              <a:rPr lang="en-US" altLang="zh-CN">
                <a:solidFill>
                  <a:schemeClr val="bg1"/>
                </a:solidFill>
                <a:ea typeface="楷体_GB2312" pitchFamily="49" charset="-122"/>
              </a:rPr>
              <a:t>2</a:t>
            </a:r>
            <a:r>
              <a:rPr lang="zh-CN" altLang="en-US">
                <a:solidFill>
                  <a:schemeClr val="bg1"/>
                </a:solidFill>
                <a:ea typeface="楷体_GB2312" pitchFamily="49" charset="-122"/>
              </a:rPr>
              <a:t>）</a:t>
            </a:r>
            <a:endParaRPr lang="zh-CN" altLang="en-US">
              <a:solidFill>
                <a:schemeClr val="bg1"/>
              </a:solidFill>
              <a:ea typeface="楷体_GB2312" pitchFamily="49" charset="-122"/>
            </a:endParaRPr>
          </a:p>
        </p:txBody>
      </p:sp>
      <p:graphicFrame>
        <p:nvGraphicFramePr>
          <p:cNvPr id="33" name="Object 9"/>
          <p:cNvGraphicFramePr>
            <a:graphicFrameLocks noChangeAspect="1"/>
          </p:cNvGraphicFramePr>
          <p:nvPr/>
        </p:nvGraphicFramePr>
        <p:xfrm>
          <a:off x="1465263" y="4241800"/>
          <a:ext cx="2825750" cy="973138"/>
        </p:xfrm>
        <a:graphic>
          <a:graphicData uri="http://schemas.openxmlformats.org/presentationml/2006/ole">
            <mc:AlternateContent xmlns:mc="http://schemas.openxmlformats.org/markup-compatibility/2006">
              <mc:Choice xmlns:v="urn:schemas-microsoft-com:vml" Requires="v">
                <p:oleObj spid="_x0000_s476224" name="Equation" r:id="rId17" imgW="1315720" imgH="468630" progId="Equation.DSMT4">
                  <p:embed/>
                </p:oleObj>
              </mc:Choice>
              <mc:Fallback>
                <p:oleObj name="Equation" r:id="rId17" imgW="1315720" imgH="468630" progId="Equation.DSMT4">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65263" y="4241800"/>
                        <a:ext cx="2825750" cy="973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77" name="灯片编号占位符 1"/>
          <p:cNvSpPr txBox="1"/>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68D85587-1D51-4DD8-96F0-3874C3D6B2C3}" type="slidenum">
              <a:rPr lang="en-US" altLang="zh-CN" b="0">
                <a:solidFill>
                  <a:srgbClr val="FF00FF"/>
                </a:solidFill>
              </a:rPr>
            </a:fld>
            <a:r>
              <a:rPr lang="en-US" altLang="zh-CN" b="0">
                <a:solidFill>
                  <a:srgbClr val="FF00FF"/>
                </a:solidFill>
              </a:rPr>
              <a:t>/22</a:t>
            </a:r>
            <a:endParaRPr lang="en-US" altLang="zh-CN" b="0">
              <a:solidFill>
                <a:srgbClr val="FF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51583"/>
                                        </p:tgtEl>
                                        <p:attrNameLst>
                                          <p:attrName>style.visibility</p:attrName>
                                        </p:attrNameLst>
                                      </p:cBhvr>
                                      <p:to>
                                        <p:strVal val="visible"/>
                                      </p:to>
                                    </p:set>
                                    <p:animEffect transition="in" filter="blinds(horizontal)">
                                      <p:cBhvr>
                                        <p:cTn id="7" dur="500"/>
                                        <p:tgtEl>
                                          <p:spTgt spid="15158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1585"/>
                                        </p:tgtEl>
                                        <p:attrNameLst>
                                          <p:attrName>style.visibility</p:attrName>
                                        </p:attrNameLst>
                                      </p:cBhvr>
                                      <p:to>
                                        <p:strVal val="visible"/>
                                      </p:to>
                                    </p:set>
                                    <p:animEffect transition="in" filter="wipe(left)">
                                      <p:cBhvr>
                                        <p:cTn id="12" dur="500"/>
                                        <p:tgtEl>
                                          <p:spTgt spid="151585"/>
                                        </p:tgtEl>
                                      </p:cBhvr>
                                    </p:animEffect>
                                  </p:childTnLst>
                                </p:cTn>
                              </p:par>
                            </p:childTnLst>
                          </p:cTn>
                        </p:par>
                        <p:par>
                          <p:cTn id="13" fill="hold">
                            <p:stCondLst>
                              <p:cond delay="500"/>
                            </p:stCondLst>
                            <p:childTnLst>
                              <p:par>
                                <p:cTn id="14" presetID="12" presetClass="entr" presetSubtype="2" fill="hold" nodeType="afterEffect">
                                  <p:stCondLst>
                                    <p:cond delay="0"/>
                                  </p:stCondLst>
                                  <p:childTnLst>
                                    <p:set>
                                      <p:cBhvr>
                                        <p:cTn id="15" dur="1" fill="hold">
                                          <p:stCondLst>
                                            <p:cond delay="0"/>
                                          </p:stCondLst>
                                        </p:cTn>
                                        <p:tgtEl>
                                          <p:spTgt spid="151588"/>
                                        </p:tgtEl>
                                        <p:attrNameLst>
                                          <p:attrName>style.visibility</p:attrName>
                                        </p:attrNameLst>
                                      </p:cBhvr>
                                      <p:to>
                                        <p:strVal val="visible"/>
                                      </p:to>
                                    </p:set>
                                    <p:animEffect transition="in" filter="slide(fromRight)">
                                      <p:cBhvr>
                                        <p:cTn id="16" dur="500"/>
                                        <p:tgtEl>
                                          <p:spTgt spid="15158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51586"/>
                                        </p:tgtEl>
                                        <p:attrNameLst>
                                          <p:attrName>style.visibility</p:attrName>
                                        </p:attrNameLst>
                                      </p:cBhvr>
                                      <p:to>
                                        <p:strVal val="visible"/>
                                      </p:to>
                                    </p:set>
                                    <p:animEffect transition="in" filter="wipe(left)">
                                      <p:cBhvr>
                                        <p:cTn id="21" dur="500"/>
                                        <p:tgtEl>
                                          <p:spTgt spid="151586"/>
                                        </p:tgtEl>
                                      </p:cBhvr>
                                    </p:animEffect>
                                  </p:childTnLst>
                                </p:cTn>
                              </p:par>
                            </p:childTnLst>
                          </p:cTn>
                        </p:par>
                        <p:par>
                          <p:cTn id="22" fill="hold">
                            <p:stCondLst>
                              <p:cond delay="500"/>
                            </p:stCondLst>
                            <p:childTnLst>
                              <p:par>
                                <p:cTn id="23" presetID="12" presetClass="entr" presetSubtype="2" fill="hold" nodeType="afterEffect">
                                  <p:stCondLst>
                                    <p:cond delay="0"/>
                                  </p:stCondLst>
                                  <p:childTnLst>
                                    <p:set>
                                      <p:cBhvr>
                                        <p:cTn id="24" dur="1" fill="hold">
                                          <p:stCondLst>
                                            <p:cond delay="0"/>
                                          </p:stCondLst>
                                        </p:cTn>
                                        <p:tgtEl>
                                          <p:spTgt spid="151589"/>
                                        </p:tgtEl>
                                        <p:attrNameLst>
                                          <p:attrName>style.visibility</p:attrName>
                                        </p:attrNameLst>
                                      </p:cBhvr>
                                      <p:to>
                                        <p:strVal val="visible"/>
                                      </p:to>
                                    </p:set>
                                    <p:animEffect transition="in" filter="slide(fromRight)">
                                      <p:cBhvr>
                                        <p:cTn id="25" dur="500"/>
                                        <p:tgtEl>
                                          <p:spTgt spid="151589"/>
                                        </p:tgtEl>
                                      </p:cBhvr>
                                    </p:animEffect>
                                  </p:childTnLst>
                                </p:cTn>
                              </p:par>
                            </p:childTnLst>
                          </p:cTn>
                        </p:par>
                        <p:par>
                          <p:cTn id="26" fill="hold">
                            <p:stCondLst>
                              <p:cond delay="1000"/>
                            </p:stCondLst>
                            <p:childTnLst>
                              <p:par>
                                <p:cTn id="27" presetID="12" presetClass="entr" presetSubtype="2" fill="hold" nodeType="afterEffect">
                                  <p:stCondLst>
                                    <p:cond delay="0"/>
                                  </p:stCondLst>
                                  <p:childTnLst>
                                    <p:set>
                                      <p:cBhvr>
                                        <p:cTn id="28" dur="1" fill="hold">
                                          <p:stCondLst>
                                            <p:cond delay="0"/>
                                          </p:stCondLst>
                                        </p:cTn>
                                        <p:tgtEl>
                                          <p:spTgt spid="151591"/>
                                        </p:tgtEl>
                                        <p:attrNameLst>
                                          <p:attrName>style.visibility</p:attrName>
                                        </p:attrNameLst>
                                      </p:cBhvr>
                                      <p:to>
                                        <p:strVal val="visible"/>
                                      </p:to>
                                    </p:set>
                                    <p:animEffect transition="in" filter="slide(fromRight)">
                                      <p:cBhvr>
                                        <p:cTn id="29" dur="500"/>
                                        <p:tgtEl>
                                          <p:spTgt spid="15159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51587"/>
                                        </p:tgtEl>
                                        <p:attrNameLst>
                                          <p:attrName>style.visibility</p:attrName>
                                        </p:attrNameLst>
                                      </p:cBhvr>
                                      <p:to>
                                        <p:strVal val="visible"/>
                                      </p:to>
                                    </p:set>
                                    <p:animEffect transition="in" filter="wipe(left)">
                                      <p:cBhvr>
                                        <p:cTn id="34" dur="500"/>
                                        <p:tgtEl>
                                          <p:spTgt spid="151587"/>
                                        </p:tgtEl>
                                      </p:cBhvr>
                                    </p:animEffect>
                                  </p:childTnLst>
                                </p:cTn>
                              </p:par>
                            </p:childTnLst>
                          </p:cTn>
                        </p:par>
                        <p:par>
                          <p:cTn id="35" fill="hold">
                            <p:stCondLst>
                              <p:cond delay="500"/>
                            </p:stCondLst>
                            <p:childTnLst>
                              <p:par>
                                <p:cTn id="36" presetID="12" presetClass="entr" presetSubtype="2" fill="hold" nodeType="afterEffect">
                                  <p:stCondLst>
                                    <p:cond delay="0"/>
                                  </p:stCondLst>
                                  <p:childTnLst>
                                    <p:set>
                                      <p:cBhvr>
                                        <p:cTn id="37" dur="1" fill="hold">
                                          <p:stCondLst>
                                            <p:cond delay="0"/>
                                          </p:stCondLst>
                                        </p:cTn>
                                        <p:tgtEl>
                                          <p:spTgt spid="151590"/>
                                        </p:tgtEl>
                                        <p:attrNameLst>
                                          <p:attrName>style.visibility</p:attrName>
                                        </p:attrNameLst>
                                      </p:cBhvr>
                                      <p:to>
                                        <p:strVal val="visible"/>
                                      </p:to>
                                    </p:set>
                                    <p:animEffect transition="in" filter="slide(fromRight)">
                                      <p:cBhvr>
                                        <p:cTn id="38" dur="500"/>
                                        <p:tgtEl>
                                          <p:spTgt spid="151590"/>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2" fill="hold" nodeType="clickEffect">
                                  <p:stCondLst>
                                    <p:cond delay="0"/>
                                  </p:stCondLst>
                                  <p:childTnLst>
                                    <p:set>
                                      <p:cBhvr>
                                        <p:cTn id="42" dur="1" fill="hold">
                                          <p:stCondLst>
                                            <p:cond delay="0"/>
                                          </p:stCondLst>
                                        </p:cTn>
                                        <p:tgtEl>
                                          <p:spTgt spid="151584"/>
                                        </p:tgtEl>
                                        <p:attrNameLst>
                                          <p:attrName>style.visibility</p:attrName>
                                        </p:attrNameLst>
                                      </p:cBhvr>
                                      <p:to>
                                        <p:strVal val="visible"/>
                                      </p:to>
                                    </p:set>
                                    <p:animEffect transition="in" filter="slide(fromRight)">
                                      <p:cBhvr>
                                        <p:cTn id="43" dur="500"/>
                                        <p:tgtEl>
                                          <p:spTgt spid="15158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51593"/>
                                        </p:tgtEl>
                                        <p:attrNameLst>
                                          <p:attrName>style.visibility</p:attrName>
                                        </p:attrNameLst>
                                      </p:cBhvr>
                                      <p:to>
                                        <p:strVal val="visible"/>
                                      </p:to>
                                    </p:set>
                                    <p:animEffect transition="in" filter="wipe(left)">
                                      <p:cBhvr>
                                        <p:cTn id="48" dur="500"/>
                                        <p:tgtEl>
                                          <p:spTgt spid="151593"/>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2" fill="hold" nodeType="clickEffect">
                                  <p:stCondLst>
                                    <p:cond delay="0"/>
                                  </p:stCondLst>
                                  <p:childTnLst>
                                    <p:set>
                                      <p:cBhvr>
                                        <p:cTn id="52" dur="1" fill="hold">
                                          <p:stCondLst>
                                            <p:cond delay="0"/>
                                          </p:stCondLst>
                                        </p:cTn>
                                        <p:tgtEl>
                                          <p:spTgt spid="151592"/>
                                        </p:tgtEl>
                                        <p:attrNameLst>
                                          <p:attrName>style.visibility</p:attrName>
                                        </p:attrNameLst>
                                      </p:cBhvr>
                                      <p:to>
                                        <p:strVal val="visible"/>
                                      </p:to>
                                    </p:set>
                                    <p:animEffect transition="in" filter="slide(fromRight)">
                                      <p:cBhvr>
                                        <p:cTn id="53" dur="500"/>
                                        <p:tgtEl>
                                          <p:spTgt spid="151592"/>
                                        </p:tgtEl>
                                      </p:cBhvr>
                                    </p:animEffect>
                                  </p:child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499"/>
                                          </p:stCondLst>
                                        </p:cTn>
                                        <p:tgtEl>
                                          <p:spTgt spid="15160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grpId="0" nodeType="clickEffect">
                                  <p:stCondLst>
                                    <p:cond delay="0"/>
                                  </p:stCondLst>
                                  <p:iterate type="wd">
                                    <p:tmPct val="100000"/>
                                  </p:iterate>
                                  <p:childTnLst>
                                    <p:set>
                                      <p:cBhvr>
                                        <p:cTn id="60" dur="1" fill="hold">
                                          <p:stCondLst>
                                            <p:cond delay="0"/>
                                          </p:stCondLst>
                                        </p:cTn>
                                        <p:tgtEl>
                                          <p:spTgt spid="151595"/>
                                        </p:tgtEl>
                                        <p:attrNameLst>
                                          <p:attrName>style.visibility</p:attrName>
                                        </p:attrNameLst>
                                      </p:cBhvr>
                                      <p:to>
                                        <p:strVal val="visible"/>
                                      </p:to>
                                    </p:set>
                                    <p:animEffect transition="in" filter="slide(fromBottom)">
                                      <p:cBhvr>
                                        <p:cTn id="61" dur="300"/>
                                        <p:tgtEl>
                                          <p:spTgt spid="151595"/>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2" fill="hold" nodeType="clickEffect">
                                  <p:stCondLst>
                                    <p:cond delay="0"/>
                                  </p:stCondLst>
                                  <p:childTnLst>
                                    <p:set>
                                      <p:cBhvr>
                                        <p:cTn id="65" dur="1" fill="hold">
                                          <p:stCondLst>
                                            <p:cond delay="0"/>
                                          </p:stCondLst>
                                        </p:cTn>
                                        <p:tgtEl>
                                          <p:spTgt spid="151582"/>
                                        </p:tgtEl>
                                        <p:attrNameLst>
                                          <p:attrName>style.visibility</p:attrName>
                                        </p:attrNameLst>
                                      </p:cBhvr>
                                      <p:to>
                                        <p:strVal val="visible"/>
                                      </p:to>
                                    </p:set>
                                    <p:animEffect transition="in" filter="slide(fromRight)">
                                      <p:cBhvr>
                                        <p:cTn id="66" dur="500"/>
                                        <p:tgtEl>
                                          <p:spTgt spid="151582"/>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nodeType="clickEffect">
                                  <p:stCondLst>
                                    <p:cond delay="0"/>
                                  </p:stCondLst>
                                  <p:childTnLst>
                                    <p:set>
                                      <p:cBhvr>
                                        <p:cTn id="70" dur="1" fill="hold">
                                          <p:stCondLst>
                                            <p:cond delay="0"/>
                                          </p:stCondLst>
                                        </p:cTn>
                                        <p:tgtEl>
                                          <p:spTgt spid="33"/>
                                        </p:tgtEl>
                                        <p:attrNameLst>
                                          <p:attrName>style.visibility</p:attrName>
                                        </p:attrNameLst>
                                      </p:cBhvr>
                                      <p:to>
                                        <p:strVal val="visible"/>
                                      </p:to>
                                    </p:set>
                                    <p:animEffect transition="in" filter="dissolve">
                                      <p:cBhvr>
                                        <p:cTn id="71" dur="500"/>
                                        <p:tgtEl>
                                          <p:spTgt spid="33"/>
                                        </p:tgtEl>
                                      </p:cBhvr>
                                    </p:animEffect>
                                  </p:childTnLst>
                                </p:cTn>
                              </p:par>
                            </p:childTnLst>
                          </p:cTn>
                        </p:par>
                      </p:childTnLst>
                    </p:cTn>
                  </p:par>
                  <p:par>
                    <p:cTn id="72" fill="hold">
                      <p:stCondLst>
                        <p:cond delay="indefinite"/>
                      </p:stCondLst>
                      <p:childTnLst>
                        <p:par>
                          <p:cTn id="73" fill="hold">
                            <p:stCondLst>
                              <p:cond delay="0"/>
                            </p:stCondLst>
                            <p:childTnLst>
                              <p:par>
                                <p:cTn id="74" presetID="12" presetClass="entr" presetSubtype="2" fill="hold" nodeType="clickEffect">
                                  <p:stCondLst>
                                    <p:cond delay="0"/>
                                  </p:stCondLst>
                                  <p:childTnLst>
                                    <p:set>
                                      <p:cBhvr>
                                        <p:cTn id="75" dur="1" fill="hold">
                                          <p:stCondLst>
                                            <p:cond delay="0"/>
                                          </p:stCondLst>
                                        </p:cTn>
                                        <p:tgtEl>
                                          <p:spTgt spid="151598"/>
                                        </p:tgtEl>
                                        <p:attrNameLst>
                                          <p:attrName>style.visibility</p:attrName>
                                        </p:attrNameLst>
                                      </p:cBhvr>
                                      <p:to>
                                        <p:strVal val="visible"/>
                                      </p:to>
                                    </p:set>
                                    <p:animEffect transition="in" filter="slide(fromRight)">
                                      <p:cBhvr>
                                        <p:cTn id="76" dur="500"/>
                                        <p:tgtEl>
                                          <p:spTgt spid="151598"/>
                                        </p:tgtEl>
                                      </p:cBhvr>
                                    </p:animEffect>
                                  </p:childTnLst>
                                </p:cTn>
                              </p:par>
                            </p:childTnLst>
                          </p:cTn>
                        </p:par>
                        <p:par>
                          <p:cTn id="77" fill="hold">
                            <p:stCondLst>
                              <p:cond delay="500"/>
                            </p:stCondLst>
                            <p:childTnLst>
                              <p:par>
                                <p:cTn id="78" presetID="1" presetClass="entr" presetSubtype="0" fill="hold" grpId="0" nodeType="afterEffect">
                                  <p:stCondLst>
                                    <p:cond delay="0"/>
                                  </p:stCondLst>
                                  <p:childTnLst>
                                    <p:set>
                                      <p:cBhvr>
                                        <p:cTn id="79" dur="1" fill="hold">
                                          <p:stCondLst>
                                            <p:cond delay="499"/>
                                          </p:stCondLst>
                                        </p:cTn>
                                        <p:tgtEl>
                                          <p:spTgt spid="151605"/>
                                        </p:tgtEl>
                                        <p:attrNameLst>
                                          <p:attrName>style.visibility</p:attrName>
                                        </p:attrNameLst>
                                      </p:cBhvr>
                                      <p:to>
                                        <p:strVal val="visible"/>
                                      </p:to>
                                    </p:set>
                                  </p:childTnLst>
                                </p:cTn>
                              </p:par>
                            </p:childTnLst>
                          </p:cTn>
                        </p:par>
                        <p:par>
                          <p:cTn id="80" fill="hold">
                            <p:stCondLst>
                              <p:cond delay="1000"/>
                            </p:stCondLst>
                            <p:childTnLst>
                              <p:par>
                                <p:cTn id="81" presetID="16" presetClass="entr" presetSubtype="42" fill="hold" grpId="0" nodeType="afterEffect">
                                  <p:stCondLst>
                                    <p:cond delay="0"/>
                                  </p:stCondLst>
                                  <p:childTnLst>
                                    <p:set>
                                      <p:cBhvr>
                                        <p:cTn id="82" dur="1" fill="hold">
                                          <p:stCondLst>
                                            <p:cond delay="0"/>
                                          </p:stCondLst>
                                        </p:cTn>
                                        <p:tgtEl>
                                          <p:spTgt spid="151599"/>
                                        </p:tgtEl>
                                        <p:attrNameLst>
                                          <p:attrName>style.visibility</p:attrName>
                                        </p:attrNameLst>
                                      </p:cBhvr>
                                      <p:to>
                                        <p:strVal val="visible"/>
                                      </p:to>
                                    </p:set>
                                    <p:animEffect transition="in" filter="barn(outHorizontal)">
                                      <p:cBhvr>
                                        <p:cTn id="83" dur="500"/>
                                        <p:tgtEl>
                                          <p:spTgt spid="151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83" grpId="0" autoUpdateAnimBg="0"/>
      <p:bldP spid="151593" grpId="0" autoUpdateAnimBg="0"/>
      <p:bldP spid="151595" grpId="0" autoUpdateAnimBg="0"/>
      <p:bldP spid="151599" grpId="0" animBg="1"/>
      <p:bldP spid="151604" grpId="0" autoUpdateAnimBg="0"/>
      <p:bldP spid="151605"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2608" name="Object 2"/>
          <p:cNvGraphicFramePr>
            <a:graphicFrameLocks noChangeAspect="1"/>
          </p:cNvGraphicFramePr>
          <p:nvPr/>
        </p:nvGraphicFramePr>
        <p:xfrm>
          <a:off x="2428875" y="285750"/>
          <a:ext cx="4300538" cy="1004888"/>
        </p:xfrm>
        <a:graphic>
          <a:graphicData uri="http://schemas.openxmlformats.org/presentationml/2006/ole">
            <mc:AlternateContent xmlns:mc="http://schemas.openxmlformats.org/markup-compatibility/2006">
              <mc:Choice xmlns:v="urn:schemas-microsoft-com:vml" Requires="v">
                <p:oleObj spid="_x0000_s477249" name="Equation" r:id="rId1" imgW="2252345" imgH="501650" progId="Equation.3">
                  <p:embed/>
                </p:oleObj>
              </mc:Choice>
              <mc:Fallback>
                <p:oleObj name="Equation" r:id="rId1" imgW="2252345" imgH="50165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75" y="285750"/>
                        <a:ext cx="4300538"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2610" name="AutoShape 34"/>
          <p:cNvSpPr>
            <a:spLocks noChangeArrowheads="1"/>
          </p:cNvSpPr>
          <p:nvPr/>
        </p:nvSpPr>
        <p:spPr bwMode="auto">
          <a:xfrm rot="5400000">
            <a:off x="7086600" y="485775"/>
            <a:ext cx="685800" cy="1143000"/>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noFill/>
          <a:ln w="22225">
            <a:solidFill>
              <a:srgbClr val="FFFF00"/>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52611" name="Object 3"/>
          <p:cNvGraphicFramePr>
            <a:graphicFrameLocks noChangeAspect="1"/>
          </p:cNvGraphicFramePr>
          <p:nvPr/>
        </p:nvGraphicFramePr>
        <p:xfrm>
          <a:off x="2047875" y="1576388"/>
          <a:ext cx="3910013" cy="949325"/>
        </p:xfrm>
        <a:graphic>
          <a:graphicData uri="http://schemas.openxmlformats.org/presentationml/2006/ole">
            <mc:AlternateContent xmlns:mc="http://schemas.openxmlformats.org/markup-compatibility/2006">
              <mc:Choice xmlns:v="urn:schemas-microsoft-com:vml" Requires="v">
                <p:oleObj spid="_x0000_s477250" name="Equation" r:id="rId3" imgW="2051685" imgH="468630" progId="Equation.3">
                  <p:embed/>
                </p:oleObj>
              </mc:Choice>
              <mc:Fallback>
                <p:oleObj name="Equation" r:id="rId3" imgW="2051685" imgH="46863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7875" y="1576388"/>
                        <a:ext cx="3910013" cy="9493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2612" name="Object 4"/>
          <p:cNvGraphicFramePr>
            <a:graphicFrameLocks noChangeAspect="1"/>
          </p:cNvGraphicFramePr>
          <p:nvPr/>
        </p:nvGraphicFramePr>
        <p:xfrm>
          <a:off x="5999163" y="1576388"/>
          <a:ext cx="1787525" cy="949325"/>
        </p:xfrm>
        <a:graphic>
          <a:graphicData uri="http://schemas.openxmlformats.org/presentationml/2006/ole">
            <mc:AlternateContent xmlns:mc="http://schemas.openxmlformats.org/markup-compatibility/2006">
              <mc:Choice xmlns:v="urn:schemas-microsoft-com:vml" Requires="v">
                <p:oleObj spid="_x0000_s477251" name="Equation" r:id="rId5" imgW="914400" imgH="468630" progId="Equation.3">
                  <p:embed/>
                </p:oleObj>
              </mc:Choice>
              <mc:Fallback>
                <p:oleObj name="Equation" r:id="rId5" imgW="914400" imgH="46863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99163" y="1576388"/>
                        <a:ext cx="1787525" cy="9493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2613" name="Rectangle 37"/>
          <p:cNvSpPr>
            <a:spLocks noChangeArrowheads="1"/>
          </p:cNvSpPr>
          <p:nvPr/>
        </p:nvSpPr>
        <p:spPr bwMode="auto">
          <a:xfrm>
            <a:off x="1895475" y="1490663"/>
            <a:ext cx="6105525" cy="1143000"/>
          </a:xfrm>
          <a:prstGeom prst="rect">
            <a:avLst/>
          </a:prstGeom>
          <a:noFill/>
          <a:ln w="317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solidFill>
                <a:schemeClr val="bg1"/>
              </a:solidFill>
            </a:endParaRPr>
          </a:p>
        </p:txBody>
      </p:sp>
      <p:sp>
        <p:nvSpPr>
          <p:cNvPr id="152614" name="Rectangle 38"/>
          <p:cNvSpPr>
            <a:spLocks noChangeArrowheads="1"/>
          </p:cNvSpPr>
          <p:nvPr/>
        </p:nvSpPr>
        <p:spPr bwMode="auto">
          <a:xfrm>
            <a:off x="428625" y="1500188"/>
            <a:ext cx="15240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dirty="0">
                <a:solidFill>
                  <a:srgbClr val="FFFF00"/>
                </a:solidFill>
                <a:latin typeface="楷体_GB2312" pitchFamily="49" charset="-122"/>
                <a:ea typeface="楷体_GB2312" pitchFamily="49" charset="-122"/>
              </a:rPr>
              <a:t>康普顿效应公式</a:t>
            </a:r>
            <a:endParaRPr lang="zh-CN" altLang="en-US" dirty="0">
              <a:solidFill>
                <a:srgbClr val="FFFF00"/>
              </a:solidFill>
              <a:latin typeface="楷体_GB2312" pitchFamily="49" charset="-122"/>
              <a:ea typeface="楷体_GB2312" pitchFamily="49" charset="-122"/>
            </a:endParaRPr>
          </a:p>
        </p:txBody>
      </p:sp>
      <p:sp>
        <p:nvSpPr>
          <p:cNvPr id="152615" name="AutoShape 39"/>
          <p:cNvSpPr>
            <a:spLocks noChangeArrowheads="1"/>
          </p:cNvSpPr>
          <p:nvPr/>
        </p:nvSpPr>
        <p:spPr bwMode="auto">
          <a:xfrm>
            <a:off x="8143875" y="1285875"/>
            <a:ext cx="457200" cy="457200"/>
          </a:xfrm>
          <a:prstGeom prst="star5">
            <a:avLst/>
          </a:prstGeom>
          <a:solidFill>
            <a:srgbClr val="FF0000"/>
          </a:solidFill>
          <a:ln w="41275">
            <a:solidFill>
              <a:srgbClr val="FF0000"/>
            </a:solidFill>
            <a:miter lim="800000"/>
          </a:ln>
          <a:effectLst/>
        </p:spPr>
        <p:txBody>
          <a:bodyPr wrap="none" anchor="ctr"/>
          <a:lstStyle/>
          <a:p>
            <a:pPr algn="ctr">
              <a:defRPr/>
            </a:pPr>
            <a:endParaRPr lang="zh-CN" altLang="en-US">
              <a:solidFill>
                <a:schemeClr val="bg1"/>
              </a:solidFill>
            </a:endParaRPr>
          </a:p>
        </p:txBody>
      </p:sp>
      <p:grpSp>
        <p:nvGrpSpPr>
          <p:cNvPr id="2" name="Group 40"/>
          <p:cNvGrpSpPr/>
          <p:nvPr/>
        </p:nvGrpSpPr>
        <p:grpSpPr bwMode="auto">
          <a:xfrm>
            <a:off x="4286250" y="2928938"/>
            <a:ext cx="4005263" cy="927100"/>
            <a:chOff x="2843" y="1728"/>
            <a:chExt cx="2656" cy="672"/>
          </a:xfrm>
        </p:grpSpPr>
        <p:sp>
          <p:nvSpPr>
            <p:cNvPr id="20506" name="AutoShape 41"/>
            <p:cNvSpPr>
              <a:spLocks noChangeArrowheads="1"/>
            </p:cNvSpPr>
            <p:nvPr/>
          </p:nvSpPr>
          <p:spPr bwMode="auto">
            <a:xfrm>
              <a:off x="2843" y="1728"/>
              <a:ext cx="2656" cy="672"/>
            </a:xfrm>
            <a:prstGeom prst="wedgeRectCallout">
              <a:avLst>
                <a:gd name="adj1" fmla="val 8907"/>
                <a:gd name="adj2" fmla="val -96023"/>
              </a:avLst>
            </a:prstGeom>
            <a:noFill/>
            <a:ln w="22225">
              <a:solidFill>
                <a:srgbClr val="00FF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1400">
                <a:solidFill>
                  <a:schemeClr val="bg1"/>
                </a:solidFill>
                <a:latin typeface="楷体_GB2312" pitchFamily="49" charset="-122"/>
                <a:ea typeface="楷体_GB2312" pitchFamily="49" charset="-122"/>
              </a:endParaRPr>
            </a:p>
          </p:txBody>
        </p:sp>
        <p:graphicFrame>
          <p:nvGraphicFramePr>
            <p:cNvPr id="20507" name="Object 10"/>
            <p:cNvGraphicFramePr>
              <a:graphicFrameLocks noChangeAspect="1"/>
            </p:cNvGraphicFramePr>
            <p:nvPr/>
          </p:nvGraphicFramePr>
          <p:xfrm>
            <a:off x="2843" y="1753"/>
            <a:ext cx="1909" cy="634"/>
          </p:xfrm>
          <a:graphic>
            <a:graphicData uri="http://schemas.openxmlformats.org/presentationml/2006/ole">
              <mc:AlternateContent xmlns:mc="http://schemas.openxmlformats.org/markup-compatibility/2006">
                <mc:Choice xmlns:v="urn:schemas-microsoft-com:vml" Requires="v">
                  <p:oleObj spid="_x0000_s477252" name="公式" r:id="rId7" imgW="1538605" imgH="468630" progId="Equation.3">
                    <p:embed/>
                  </p:oleObj>
                </mc:Choice>
                <mc:Fallback>
                  <p:oleObj name="公式" r:id="rId7" imgW="1538605" imgH="46863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3" y="1753"/>
                          <a:ext cx="1909" cy="63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08" name="Rectangle 43"/>
            <p:cNvSpPr>
              <a:spLocks noChangeArrowheads="1"/>
            </p:cNvSpPr>
            <p:nvPr/>
          </p:nvSpPr>
          <p:spPr bwMode="auto">
            <a:xfrm>
              <a:off x="4632" y="1766"/>
              <a:ext cx="864"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rgbClr val="FFCC66"/>
                  </a:solidFill>
                  <a:latin typeface="楷体_GB2312" pitchFamily="49" charset="-122"/>
                  <a:ea typeface="楷体_GB2312" pitchFamily="49" charset="-122"/>
                </a:rPr>
                <a:t> </a:t>
              </a:r>
              <a:r>
                <a:rPr lang="zh-CN" altLang="en-US">
                  <a:solidFill>
                    <a:srgbClr val="FFFF00"/>
                  </a:solidFill>
                  <a:latin typeface="楷体_GB2312" pitchFamily="49" charset="-122"/>
                  <a:ea typeface="楷体_GB2312" pitchFamily="49" charset="-122"/>
                </a:rPr>
                <a:t>康普顿波长</a:t>
              </a:r>
              <a:endParaRPr lang="zh-CN" altLang="en-US">
                <a:solidFill>
                  <a:srgbClr val="FFFF00"/>
                </a:solidFill>
                <a:latin typeface="楷体_GB2312" pitchFamily="49" charset="-122"/>
                <a:ea typeface="楷体_GB2312" pitchFamily="49" charset="-122"/>
              </a:endParaRPr>
            </a:p>
          </p:txBody>
        </p:sp>
      </p:grpSp>
      <p:graphicFrame>
        <p:nvGraphicFramePr>
          <p:cNvPr id="152620" name="Object 5"/>
          <p:cNvGraphicFramePr>
            <a:graphicFrameLocks noChangeAspect="1"/>
          </p:cNvGraphicFramePr>
          <p:nvPr/>
        </p:nvGraphicFramePr>
        <p:xfrm>
          <a:off x="723900" y="3000375"/>
          <a:ext cx="2205038" cy="865188"/>
        </p:xfrm>
        <a:graphic>
          <a:graphicData uri="http://schemas.openxmlformats.org/presentationml/2006/ole">
            <mc:AlternateContent xmlns:mc="http://schemas.openxmlformats.org/markup-compatibility/2006">
              <mc:Choice xmlns:v="urn:schemas-microsoft-com:vml" Requires="v">
                <p:oleObj spid="_x0000_s477253" name="公式" r:id="rId9" imgW="1137285" imgH="423545" progId="Equation.3">
                  <p:embed/>
                </p:oleObj>
              </mc:Choice>
              <mc:Fallback>
                <p:oleObj name="公式" r:id="rId9" imgW="1137285" imgH="423545"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3900" y="3000375"/>
                        <a:ext cx="2205038" cy="865188"/>
                      </a:xfrm>
                      <a:prstGeom prst="rect">
                        <a:avLst/>
                      </a:prstGeom>
                      <a:solidFill>
                        <a:schemeClr val="accent1"/>
                      </a:solidFill>
                      <a:ln w="22225">
                        <a:solidFill>
                          <a:srgbClr val="FFFF00"/>
                        </a:solidFill>
                        <a:miter lim="800000"/>
                        <a:headEnd/>
                        <a:tailEnd/>
                      </a:ln>
                    </p:spPr>
                  </p:pic>
                </p:oleObj>
              </mc:Fallback>
            </mc:AlternateContent>
          </a:graphicData>
        </a:graphic>
      </p:graphicFrame>
      <p:sp>
        <p:nvSpPr>
          <p:cNvPr id="152621" name="Rectangle 45"/>
          <p:cNvSpPr>
            <a:spLocks noChangeArrowheads="1"/>
          </p:cNvSpPr>
          <p:nvPr/>
        </p:nvSpPr>
        <p:spPr bwMode="auto">
          <a:xfrm>
            <a:off x="219075" y="4005263"/>
            <a:ext cx="594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00FFFF"/>
                </a:solidFill>
                <a:latin typeface="楷体_GB2312" pitchFamily="49" charset="-122"/>
                <a:ea typeface="楷体_GB2312" pitchFamily="49" charset="-122"/>
              </a:rPr>
              <a:t>讨论</a:t>
            </a:r>
            <a:r>
              <a:rPr lang="zh-CN" altLang="en-US">
                <a:solidFill>
                  <a:srgbClr val="00FFFF"/>
                </a:solidFill>
                <a:latin typeface="楷体_GB2312" pitchFamily="49" charset="-122"/>
                <a:ea typeface="楷体_GB2312" pitchFamily="49" charset="-122"/>
                <a:sym typeface="Wingdings" panose="05000000000000000000" pitchFamily="2" charset="2"/>
              </a:rPr>
              <a:t>：</a:t>
            </a:r>
            <a:r>
              <a:rPr lang="en-US" altLang="zh-CN">
                <a:solidFill>
                  <a:srgbClr val="FFFF00"/>
                </a:solidFill>
                <a:latin typeface="楷体_GB2312" pitchFamily="49" charset="-122"/>
                <a:ea typeface="楷体_GB2312" pitchFamily="49" charset="-122"/>
                <a:sym typeface="Wingdings" panose="05000000000000000000" pitchFamily="2" charset="2"/>
              </a:rPr>
              <a:t>(1) </a:t>
            </a:r>
            <a:r>
              <a:rPr lang="zh-CN" altLang="en-US">
                <a:solidFill>
                  <a:schemeClr val="bg1"/>
                </a:solidFill>
                <a:latin typeface="楷体_GB2312" pitchFamily="49" charset="-122"/>
                <a:ea typeface="楷体_GB2312" pitchFamily="49" charset="-122"/>
              </a:rPr>
              <a:t>波长差与散射物质的种类、</a:t>
            </a:r>
            <a:endParaRPr lang="zh-CN" altLang="en-US">
              <a:solidFill>
                <a:schemeClr val="bg1"/>
              </a:solidFill>
              <a:latin typeface="楷体_GB2312" pitchFamily="49" charset="-122"/>
              <a:ea typeface="楷体_GB2312" pitchFamily="49" charset="-122"/>
            </a:endParaRPr>
          </a:p>
        </p:txBody>
      </p:sp>
      <p:sp>
        <p:nvSpPr>
          <p:cNvPr id="152622" name="Rectangle 46"/>
          <p:cNvSpPr>
            <a:spLocks noChangeArrowheads="1"/>
          </p:cNvSpPr>
          <p:nvPr/>
        </p:nvSpPr>
        <p:spPr bwMode="auto">
          <a:xfrm>
            <a:off x="5419725" y="4005263"/>
            <a:ext cx="358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latin typeface="楷体_GB2312" pitchFamily="49" charset="-122"/>
                <a:ea typeface="楷体_GB2312" pitchFamily="49" charset="-122"/>
              </a:rPr>
              <a:t>与入射光的波长无关。</a:t>
            </a:r>
            <a:endParaRPr lang="zh-CN" altLang="en-US">
              <a:solidFill>
                <a:schemeClr val="bg1"/>
              </a:solidFill>
              <a:latin typeface="楷体_GB2312" pitchFamily="49" charset="-122"/>
              <a:ea typeface="楷体_GB2312" pitchFamily="49" charset="-122"/>
            </a:endParaRPr>
          </a:p>
        </p:txBody>
      </p:sp>
      <p:sp>
        <p:nvSpPr>
          <p:cNvPr id="152623" name="AutoShape 47"/>
          <p:cNvSpPr>
            <a:spLocks noChangeArrowheads="1"/>
          </p:cNvSpPr>
          <p:nvPr/>
        </p:nvSpPr>
        <p:spPr bwMode="auto">
          <a:xfrm>
            <a:off x="3143250" y="3267075"/>
            <a:ext cx="857250" cy="304800"/>
          </a:xfrm>
          <a:prstGeom prst="leftArrow">
            <a:avLst>
              <a:gd name="adj1" fmla="val 50000"/>
              <a:gd name="adj2" fmla="val 68750"/>
            </a:avLst>
          </a:prstGeom>
          <a:noFill/>
          <a:ln w="22225">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solidFill>
                <a:schemeClr val="bg1"/>
              </a:solidFill>
            </a:endParaRPr>
          </a:p>
        </p:txBody>
      </p:sp>
      <p:sp>
        <p:nvSpPr>
          <p:cNvPr id="152624" name="AutoShape 48"/>
          <p:cNvSpPr>
            <a:spLocks noChangeArrowheads="1"/>
          </p:cNvSpPr>
          <p:nvPr/>
        </p:nvSpPr>
        <p:spPr bwMode="auto">
          <a:xfrm>
            <a:off x="1195388" y="2428875"/>
            <a:ext cx="304800" cy="457200"/>
          </a:xfrm>
          <a:prstGeom prst="upArrow">
            <a:avLst>
              <a:gd name="adj1" fmla="val 50000"/>
              <a:gd name="adj2" fmla="val 37500"/>
            </a:avLst>
          </a:prstGeom>
          <a:noFill/>
          <a:ln w="22225">
            <a:solidFill>
              <a:srgbClr val="FFFF00"/>
            </a:solidFill>
            <a:miter lim="800000"/>
          </a:ln>
          <a:extLst>
            <a:ext uri="{909E8E84-426E-40DD-AFC4-6F175D3DCCD1}">
              <a14:hiddenFill xmlns:a14="http://schemas.microsoft.com/office/drawing/2010/main">
                <a:solidFill>
                  <a:srgbClr val="FFFFFF"/>
                </a:solidFill>
              </a14:hiddenFill>
            </a:ext>
          </a:extLst>
        </p:spPr>
        <p:txBody>
          <a:bodyPr vert="eaVert"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solidFill>
                <a:schemeClr val="bg1"/>
              </a:solidFill>
            </a:endParaRPr>
          </a:p>
        </p:txBody>
      </p:sp>
      <p:sp>
        <p:nvSpPr>
          <p:cNvPr id="152625" name="Rectangle 49"/>
          <p:cNvSpPr>
            <a:spLocks noChangeArrowheads="1"/>
          </p:cNvSpPr>
          <p:nvPr/>
        </p:nvSpPr>
        <p:spPr bwMode="auto">
          <a:xfrm>
            <a:off x="1143000" y="4543425"/>
            <a:ext cx="594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FFFF00"/>
                </a:solidFill>
                <a:latin typeface="楷体_GB2312" pitchFamily="49" charset="-122"/>
                <a:ea typeface="楷体_GB2312" pitchFamily="49" charset="-122"/>
                <a:sym typeface="Wingdings" panose="05000000000000000000" pitchFamily="2" charset="2"/>
              </a:rPr>
              <a:t>(2) </a:t>
            </a:r>
            <a:r>
              <a:rPr lang="zh-CN" altLang="en-US">
                <a:solidFill>
                  <a:schemeClr val="bg1"/>
                </a:solidFill>
                <a:latin typeface="楷体_GB2312" pitchFamily="49" charset="-122"/>
                <a:ea typeface="楷体_GB2312" pitchFamily="49" charset="-122"/>
              </a:rPr>
              <a:t>若用可见光照射，</a:t>
            </a:r>
            <a:endParaRPr lang="zh-CN" altLang="en-US">
              <a:solidFill>
                <a:schemeClr val="bg1"/>
              </a:solidFill>
              <a:latin typeface="楷体_GB2312" pitchFamily="49" charset="-122"/>
              <a:ea typeface="楷体_GB2312" pitchFamily="49" charset="-122"/>
            </a:endParaRPr>
          </a:p>
        </p:txBody>
      </p:sp>
      <p:graphicFrame>
        <p:nvGraphicFramePr>
          <p:cNvPr id="152626" name="Object 6"/>
          <p:cNvGraphicFramePr>
            <a:graphicFrameLocks noChangeAspect="1"/>
          </p:cNvGraphicFramePr>
          <p:nvPr/>
        </p:nvGraphicFramePr>
        <p:xfrm>
          <a:off x="4164013" y="4538663"/>
          <a:ext cx="1200150" cy="503237"/>
        </p:xfrm>
        <a:graphic>
          <a:graphicData uri="http://schemas.openxmlformats.org/presentationml/2006/ole">
            <mc:AlternateContent xmlns:mc="http://schemas.openxmlformats.org/markup-compatibility/2006">
              <mc:Choice xmlns:v="urn:schemas-microsoft-com:vml" Requires="v">
                <p:oleObj spid="_x0000_s477254" name="公式" r:id="rId11" imgW="601980" imgH="234315" progId="Equation.3">
                  <p:embed/>
                </p:oleObj>
              </mc:Choice>
              <mc:Fallback>
                <p:oleObj name="公式" r:id="rId11" imgW="601980" imgH="234315"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64013" y="4538663"/>
                        <a:ext cx="120015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2627" name="Object 7"/>
          <p:cNvGraphicFramePr>
            <a:graphicFrameLocks noChangeAspect="1"/>
          </p:cNvGraphicFramePr>
          <p:nvPr/>
        </p:nvGraphicFramePr>
        <p:xfrm>
          <a:off x="6138863" y="4538663"/>
          <a:ext cx="2290762" cy="503237"/>
        </p:xfrm>
        <a:graphic>
          <a:graphicData uri="http://schemas.openxmlformats.org/presentationml/2006/ole">
            <mc:AlternateContent xmlns:mc="http://schemas.openxmlformats.org/markup-compatibility/2006">
              <mc:Choice xmlns:v="urn:schemas-microsoft-com:vml" Requires="v">
                <p:oleObj spid="_x0000_s477255" name="公式" r:id="rId13" imgW="1181735" imgH="234315" progId="Equation.3">
                  <p:embed/>
                </p:oleObj>
              </mc:Choice>
              <mc:Fallback>
                <p:oleObj name="公式" r:id="rId13" imgW="1181735" imgH="234315"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38863" y="4538663"/>
                        <a:ext cx="2290762"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2628" name="AutoShape 52"/>
          <p:cNvSpPr>
            <a:spLocks noChangeArrowheads="1"/>
          </p:cNvSpPr>
          <p:nvPr/>
        </p:nvSpPr>
        <p:spPr bwMode="auto">
          <a:xfrm>
            <a:off x="5500688" y="4700588"/>
            <a:ext cx="533400" cy="161925"/>
          </a:xfrm>
          <a:prstGeom prst="rightArrow">
            <a:avLst>
              <a:gd name="adj1" fmla="val 50000"/>
              <a:gd name="adj2" fmla="val 82353"/>
            </a:avLst>
          </a:prstGeom>
          <a:noFill/>
          <a:ln w="22225">
            <a:solidFill>
              <a:srgbClr val="00FF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solidFill>
                <a:schemeClr val="bg1"/>
              </a:solidFill>
            </a:endParaRPr>
          </a:p>
        </p:txBody>
      </p:sp>
      <p:sp>
        <p:nvSpPr>
          <p:cNvPr id="152629" name="Rectangle 53"/>
          <p:cNvSpPr>
            <a:spLocks noChangeArrowheads="1"/>
          </p:cNvSpPr>
          <p:nvPr/>
        </p:nvSpPr>
        <p:spPr bwMode="auto">
          <a:xfrm>
            <a:off x="1828800" y="5043488"/>
            <a:ext cx="6386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bg1"/>
                </a:solidFill>
                <a:ea typeface="楷体_GB2312" pitchFamily="49" charset="-122"/>
              </a:rPr>
              <a:t>——</a:t>
            </a:r>
            <a:r>
              <a:rPr lang="en-US" altLang="zh-CN">
                <a:solidFill>
                  <a:schemeClr val="bg1"/>
                </a:solidFill>
                <a:latin typeface="楷体_GB2312" pitchFamily="49" charset="-122"/>
                <a:ea typeface="楷体_GB2312" pitchFamily="49" charset="-122"/>
              </a:rPr>
              <a:t> </a:t>
            </a:r>
            <a:r>
              <a:rPr lang="zh-CN" altLang="en-US">
                <a:solidFill>
                  <a:schemeClr val="bg1"/>
                </a:solidFill>
                <a:latin typeface="楷体_GB2312" pitchFamily="49" charset="-122"/>
                <a:ea typeface="楷体_GB2312" pitchFamily="49" charset="-122"/>
              </a:rPr>
              <a:t>康普顿效应主要显示在短波长范围内</a:t>
            </a:r>
            <a:endParaRPr lang="zh-CN" altLang="en-US">
              <a:solidFill>
                <a:schemeClr val="bg1"/>
              </a:solidFill>
              <a:latin typeface="楷体_GB2312" pitchFamily="49" charset="-122"/>
              <a:ea typeface="楷体_GB2312" pitchFamily="49" charset="-122"/>
            </a:endParaRPr>
          </a:p>
        </p:txBody>
      </p:sp>
      <p:sp>
        <p:nvSpPr>
          <p:cNvPr id="152630" name="Rectangle 54"/>
          <p:cNvSpPr>
            <a:spLocks noChangeArrowheads="1"/>
          </p:cNvSpPr>
          <p:nvPr/>
        </p:nvSpPr>
        <p:spPr bwMode="auto">
          <a:xfrm>
            <a:off x="1133475" y="5529263"/>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FFFF00"/>
                </a:solidFill>
                <a:latin typeface="楷体_GB2312" pitchFamily="49" charset="-122"/>
                <a:ea typeface="楷体_GB2312" pitchFamily="49" charset="-122"/>
                <a:sym typeface="Wingdings" panose="05000000000000000000" pitchFamily="2" charset="2"/>
              </a:rPr>
              <a:t>(3) </a:t>
            </a:r>
            <a:r>
              <a:rPr lang="zh-CN" altLang="en-US">
                <a:solidFill>
                  <a:schemeClr val="bg1"/>
                </a:solidFill>
                <a:latin typeface="楷体_GB2312" pitchFamily="49" charset="-122"/>
                <a:ea typeface="楷体_GB2312" pitchFamily="49" charset="-122"/>
              </a:rPr>
              <a:t>反冲电子</a:t>
            </a:r>
            <a:endParaRPr lang="zh-CN" altLang="en-US">
              <a:solidFill>
                <a:schemeClr val="bg1"/>
              </a:solidFill>
              <a:latin typeface="楷体_GB2312" pitchFamily="49" charset="-122"/>
              <a:ea typeface="楷体_GB2312" pitchFamily="49" charset="-122"/>
            </a:endParaRPr>
          </a:p>
        </p:txBody>
      </p:sp>
      <p:sp>
        <p:nvSpPr>
          <p:cNvPr id="152631" name="Rectangle 55"/>
          <p:cNvSpPr>
            <a:spLocks noChangeArrowheads="1"/>
          </p:cNvSpPr>
          <p:nvPr/>
        </p:nvSpPr>
        <p:spPr bwMode="auto">
          <a:xfrm>
            <a:off x="1743075" y="5986463"/>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latin typeface="楷体_GB2312" pitchFamily="49" charset="-122"/>
                <a:ea typeface="楷体_GB2312" pitchFamily="49" charset="-122"/>
              </a:rPr>
              <a:t>的动能</a:t>
            </a:r>
            <a:endParaRPr lang="zh-CN" altLang="en-US">
              <a:solidFill>
                <a:schemeClr val="bg1"/>
              </a:solidFill>
              <a:latin typeface="楷体_GB2312" pitchFamily="49" charset="-122"/>
              <a:ea typeface="楷体_GB2312" pitchFamily="49" charset="-122"/>
            </a:endParaRPr>
          </a:p>
        </p:txBody>
      </p:sp>
      <p:graphicFrame>
        <p:nvGraphicFramePr>
          <p:cNvPr id="152632" name="Object 8"/>
          <p:cNvGraphicFramePr>
            <a:graphicFrameLocks noChangeAspect="1"/>
          </p:cNvGraphicFramePr>
          <p:nvPr/>
        </p:nvGraphicFramePr>
        <p:xfrm>
          <a:off x="3259138" y="5822950"/>
          <a:ext cx="2011362" cy="503238"/>
        </p:xfrm>
        <a:graphic>
          <a:graphicData uri="http://schemas.openxmlformats.org/presentationml/2006/ole">
            <mc:AlternateContent xmlns:mc="http://schemas.openxmlformats.org/markup-compatibility/2006">
              <mc:Choice xmlns:v="urn:schemas-microsoft-com:vml" Requires="v">
                <p:oleObj spid="_x0000_s477256" name="Equation" r:id="rId15" imgW="1036955" imgH="234315" progId="Equation.3">
                  <p:embed/>
                </p:oleObj>
              </mc:Choice>
              <mc:Fallback>
                <p:oleObj name="Equation" r:id="rId15" imgW="1036955" imgH="234315"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59138" y="5822950"/>
                        <a:ext cx="2011362" cy="503238"/>
                      </a:xfrm>
                      <a:prstGeom prst="rect">
                        <a:avLst/>
                      </a:prstGeom>
                      <a:solidFill>
                        <a:schemeClr val="accent1"/>
                      </a:solidFill>
                      <a:ln>
                        <a:noFill/>
                      </a:ln>
                      <a:extLst>
                        <a:ext uri="{91240B29-F687-4F45-9708-019B960494DF}">
                          <a14:hiddenLine xmlns:a14="http://schemas.microsoft.com/office/drawing/2010/main" w="22225">
                            <a:solidFill>
                              <a:srgbClr val="FFFF00"/>
                            </a:solidFill>
                            <a:miter lim="800000"/>
                            <a:headEnd/>
                            <a:tailEnd/>
                          </a14:hiddenLine>
                        </a:ext>
                      </a:extLst>
                    </p:spPr>
                  </p:pic>
                </p:oleObj>
              </mc:Fallback>
            </mc:AlternateContent>
          </a:graphicData>
        </a:graphic>
      </p:graphicFrame>
      <p:graphicFrame>
        <p:nvGraphicFramePr>
          <p:cNvPr id="152633" name="Object 9"/>
          <p:cNvGraphicFramePr>
            <a:graphicFrameLocks noChangeAspect="1"/>
          </p:cNvGraphicFramePr>
          <p:nvPr/>
        </p:nvGraphicFramePr>
        <p:xfrm>
          <a:off x="5357813" y="5541963"/>
          <a:ext cx="2624137" cy="1116012"/>
        </p:xfrm>
        <a:graphic>
          <a:graphicData uri="http://schemas.openxmlformats.org/presentationml/2006/ole">
            <mc:AlternateContent xmlns:mc="http://schemas.openxmlformats.org/markup-compatibility/2006">
              <mc:Choice xmlns:v="urn:schemas-microsoft-com:vml" Requires="v">
                <p:oleObj spid="_x0000_s477257" name="公式" r:id="rId17" imgW="1360170" imgH="557530" progId="Equation.3">
                  <p:embed/>
                </p:oleObj>
              </mc:Choice>
              <mc:Fallback>
                <p:oleObj name="公式" r:id="rId17" imgW="1360170" imgH="557530"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57813" y="5541963"/>
                        <a:ext cx="2624137" cy="1116012"/>
                      </a:xfrm>
                      <a:prstGeom prst="rect">
                        <a:avLst/>
                      </a:prstGeom>
                      <a:solidFill>
                        <a:schemeClr val="accent1"/>
                      </a:solidFill>
                      <a:ln>
                        <a:noFill/>
                      </a:ln>
                      <a:extLst>
                        <a:ext uri="{91240B29-F687-4F45-9708-019B960494DF}">
                          <a14:hiddenLine xmlns:a14="http://schemas.microsoft.com/office/drawing/2010/main" w="22225">
                            <a:solidFill>
                              <a:srgbClr val="FFFF00"/>
                            </a:solidFill>
                            <a:miter lim="800000"/>
                            <a:headEnd/>
                            <a:tailEnd/>
                          </a14:hiddenLine>
                        </a:ext>
                      </a:extLst>
                    </p:spPr>
                  </p:pic>
                </p:oleObj>
              </mc:Fallback>
            </mc:AlternateContent>
          </a:graphicData>
        </a:graphic>
      </p:graphicFrame>
      <p:sp>
        <p:nvSpPr>
          <p:cNvPr id="29" name="Rectangle 51"/>
          <p:cNvSpPr>
            <a:spLocks noChangeArrowheads="1"/>
          </p:cNvSpPr>
          <p:nvPr/>
        </p:nvSpPr>
        <p:spPr bwMode="auto">
          <a:xfrm>
            <a:off x="500063" y="500063"/>
            <a:ext cx="2357437" cy="461962"/>
          </a:xfrm>
          <a:prstGeom prst="rect">
            <a:avLst/>
          </a:prstGeom>
          <a:noFill/>
          <a:ln w="22225">
            <a:noFill/>
            <a:miter lim="800000"/>
          </a:ln>
        </p:spPr>
        <p:txBody>
          <a:bodyPr>
            <a:spAutoFit/>
          </a:bodyPr>
          <a:lstStyle/>
          <a:p>
            <a:pPr>
              <a:defRPr/>
            </a:pPr>
            <a:r>
              <a:rPr lang="en-US" altLang="zh-CN" dirty="0">
                <a:solidFill>
                  <a:srgbClr val="00FFFF"/>
                </a:solidFill>
                <a:latin typeface="+mn-lt"/>
                <a:ea typeface="楷体_GB2312" pitchFamily="49" charset="-122"/>
              </a:rPr>
              <a:t>(2) - (1)</a:t>
            </a:r>
            <a:r>
              <a:rPr lang="zh-CN" altLang="en-US" dirty="0">
                <a:solidFill>
                  <a:srgbClr val="00FFFF"/>
                </a:solidFill>
                <a:ea typeface="楷体_GB2312" pitchFamily="49" charset="-122"/>
              </a:rPr>
              <a:t>，得</a:t>
            </a:r>
            <a:endParaRPr lang="zh-CN" altLang="en-US" dirty="0">
              <a:solidFill>
                <a:srgbClr val="00FFFF"/>
              </a:solidFill>
              <a:ea typeface="楷体_GB2312" pitchFamily="49" charset="-122"/>
            </a:endParaRPr>
          </a:p>
        </p:txBody>
      </p:sp>
      <p:sp>
        <p:nvSpPr>
          <p:cNvPr id="20505" name="灯片编号占位符 1"/>
          <p:cNvSpPr txBox="1"/>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23F50C6A-3D51-4DBF-8A31-A2EF339B8131}" type="slidenum">
              <a:rPr lang="en-US" altLang="zh-CN" b="0">
                <a:solidFill>
                  <a:srgbClr val="FF00FF"/>
                </a:solidFill>
              </a:rPr>
            </a:fld>
            <a:r>
              <a:rPr lang="en-US" altLang="zh-CN" b="0">
                <a:solidFill>
                  <a:srgbClr val="FF00FF"/>
                </a:solidFill>
              </a:rPr>
              <a:t>/22</a:t>
            </a:r>
            <a:endParaRPr lang="en-US" altLang="zh-CN" b="0">
              <a:solidFill>
                <a:srgbClr val="FF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152608"/>
                                        </p:tgtEl>
                                        <p:attrNameLst>
                                          <p:attrName>style.visibility</p:attrName>
                                        </p:attrNameLst>
                                      </p:cBhvr>
                                      <p:to>
                                        <p:strVal val="visible"/>
                                      </p:to>
                                    </p:set>
                                    <p:animEffect transition="in" filter="slide(fromLeft)">
                                      <p:cBhvr>
                                        <p:cTn id="12" dur="500"/>
                                        <p:tgtEl>
                                          <p:spTgt spid="15260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2610"/>
                                        </p:tgtEl>
                                        <p:attrNameLst>
                                          <p:attrName>style.visibility</p:attrName>
                                        </p:attrNameLst>
                                      </p:cBhvr>
                                      <p:to>
                                        <p:strVal val="visible"/>
                                      </p:to>
                                    </p:set>
                                    <p:animEffect transition="in" filter="dissolve">
                                      <p:cBhvr>
                                        <p:cTn id="17" dur="500"/>
                                        <p:tgtEl>
                                          <p:spTgt spid="152610"/>
                                        </p:tgtEl>
                                      </p:cBhvr>
                                    </p:animEffect>
                                  </p:childTnLst>
                                </p:cTn>
                              </p:par>
                            </p:childTnLst>
                          </p:cTn>
                        </p:par>
                        <p:par>
                          <p:cTn id="18" fill="hold">
                            <p:stCondLst>
                              <p:cond delay="500"/>
                            </p:stCondLst>
                            <p:childTnLst>
                              <p:par>
                                <p:cTn id="19" presetID="12" presetClass="entr" presetSubtype="2" fill="hold" nodeType="afterEffect">
                                  <p:stCondLst>
                                    <p:cond delay="0"/>
                                  </p:stCondLst>
                                  <p:childTnLst>
                                    <p:set>
                                      <p:cBhvr>
                                        <p:cTn id="20" dur="1" fill="hold">
                                          <p:stCondLst>
                                            <p:cond delay="0"/>
                                          </p:stCondLst>
                                        </p:cTn>
                                        <p:tgtEl>
                                          <p:spTgt spid="152611"/>
                                        </p:tgtEl>
                                        <p:attrNameLst>
                                          <p:attrName>style.visibility</p:attrName>
                                        </p:attrNameLst>
                                      </p:cBhvr>
                                      <p:to>
                                        <p:strVal val="visible"/>
                                      </p:to>
                                    </p:set>
                                    <p:animEffect transition="in" filter="slide(fromRight)">
                                      <p:cBhvr>
                                        <p:cTn id="21" dur="500"/>
                                        <p:tgtEl>
                                          <p:spTgt spid="152611"/>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2" fill="hold" nodeType="clickEffect">
                                  <p:stCondLst>
                                    <p:cond delay="0"/>
                                  </p:stCondLst>
                                  <p:childTnLst>
                                    <p:set>
                                      <p:cBhvr>
                                        <p:cTn id="25" dur="1" fill="hold">
                                          <p:stCondLst>
                                            <p:cond delay="0"/>
                                          </p:stCondLst>
                                        </p:cTn>
                                        <p:tgtEl>
                                          <p:spTgt spid="152612"/>
                                        </p:tgtEl>
                                        <p:attrNameLst>
                                          <p:attrName>style.visibility</p:attrName>
                                        </p:attrNameLst>
                                      </p:cBhvr>
                                      <p:to>
                                        <p:strVal val="visible"/>
                                      </p:to>
                                    </p:set>
                                    <p:animEffect transition="in" filter="slide(fromRight)">
                                      <p:cBhvr>
                                        <p:cTn id="26" dur="500"/>
                                        <p:tgtEl>
                                          <p:spTgt spid="152612"/>
                                        </p:tgtEl>
                                      </p:cBhvr>
                                    </p:animEffect>
                                  </p:childTnLst>
                                </p:cTn>
                              </p:par>
                            </p:childTnLst>
                          </p:cTn>
                        </p:par>
                        <p:par>
                          <p:cTn id="27" fill="hold">
                            <p:stCondLst>
                              <p:cond delay="500"/>
                            </p:stCondLst>
                            <p:childTnLst>
                              <p:par>
                                <p:cTn id="28" presetID="23" presetClass="entr" presetSubtype="528" fill="hold" grpId="0" nodeType="afterEffect">
                                  <p:stCondLst>
                                    <p:cond delay="0"/>
                                  </p:stCondLst>
                                  <p:childTnLst>
                                    <p:set>
                                      <p:cBhvr>
                                        <p:cTn id="29" dur="1" fill="hold">
                                          <p:stCondLst>
                                            <p:cond delay="0"/>
                                          </p:stCondLst>
                                        </p:cTn>
                                        <p:tgtEl>
                                          <p:spTgt spid="152613"/>
                                        </p:tgtEl>
                                        <p:attrNameLst>
                                          <p:attrName>style.visibility</p:attrName>
                                        </p:attrNameLst>
                                      </p:cBhvr>
                                      <p:to>
                                        <p:strVal val="visible"/>
                                      </p:to>
                                    </p:set>
                                    <p:anim calcmode="lin" valueType="num">
                                      <p:cBhvr>
                                        <p:cTn id="30" dur="500" fill="hold"/>
                                        <p:tgtEl>
                                          <p:spTgt spid="152613"/>
                                        </p:tgtEl>
                                        <p:attrNameLst>
                                          <p:attrName>ppt_w</p:attrName>
                                        </p:attrNameLst>
                                      </p:cBhvr>
                                      <p:tavLst>
                                        <p:tav tm="0">
                                          <p:val>
                                            <p:fltVal val="0"/>
                                          </p:val>
                                        </p:tav>
                                        <p:tav tm="100000">
                                          <p:val>
                                            <p:strVal val="#ppt_w"/>
                                          </p:val>
                                        </p:tav>
                                      </p:tavLst>
                                    </p:anim>
                                    <p:anim calcmode="lin" valueType="num">
                                      <p:cBhvr>
                                        <p:cTn id="31" dur="500" fill="hold"/>
                                        <p:tgtEl>
                                          <p:spTgt spid="152613"/>
                                        </p:tgtEl>
                                        <p:attrNameLst>
                                          <p:attrName>ppt_h</p:attrName>
                                        </p:attrNameLst>
                                      </p:cBhvr>
                                      <p:tavLst>
                                        <p:tav tm="0">
                                          <p:val>
                                            <p:fltVal val="0"/>
                                          </p:val>
                                        </p:tav>
                                        <p:tav tm="100000">
                                          <p:val>
                                            <p:strVal val="#ppt_h"/>
                                          </p:val>
                                        </p:tav>
                                      </p:tavLst>
                                    </p:anim>
                                    <p:anim calcmode="lin" valueType="num">
                                      <p:cBhvr>
                                        <p:cTn id="32" dur="500" fill="hold"/>
                                        <p:tgtEl>
                                          <p:spTgt spid="152613"/>
                                        </p:tgtEl>
                                        <p:attrNameLst>
                                          <p:attrName>ppt_x</p:attrName>
                                        </p:attrNameLst>
                                      </p:cBhvr>
                                      <p:tavLst>
                                        <p:tav tm="0">
                                          <p:val>
                                            <p:fltVal val="0.5"/>
                                          </p:val>
                                        </p:tav>
                                        <p:tav tm="100000">
                                          <p:val>
                                            <p:strVal val="#ppt_x"/>
                                          </p:val>
                                        </p:tav>
                                      </p:tavLst>
                                    </p:anim>
                                    <p:anim calcmode="lin" valueType="num">
                                      <p:cBhvr>
                                        <p:cTn id="33" dur="500" fill="hold"/>
                                        <p:tgtEl>
                                          <p:spTgt spid="152613"/>
                                        </p:tgtEl>
                                        <p:attrNameLst>
                                          <p:attrName>ppt_y</p:attrName>
                                        </p:attrNameLst>
                                      </p:cBhvr>
                                      <p:tavLst>
                                        <p:tav tm="0">
                                          <p:val>
                                            <p:fltVal val="0.5"/>
                                          </p:val>
                                        </p:tav>
                                        <p:tav tm="100000">
                                          <p:val>
                                            <p:strVal val="#ppt_y"/>
                                          </p:val>
                                        </p:tav>
                                      </p:tavLst>
                                    </p:anim>
                                  </p:childTnLst>
                                </p:cTn>
                              </p:par>
                            </p:childTnLst>
                          </p:cTn>
                        </p:par>
                        <p:par>
                          <p:cTn id="34" fill="hold">
                            <p:stCondLst>
                              <p:cond delay="1000"/>
                            </p:stCondLst>
                            <p:childTnLst>
                              <p:par>
                                <p:cTn id="35" presetID="9" presetClass="entr" presetSubtype="0" fill="hold" grpId="0" nodeType="afterEffect">
                                  <p:stCondLst>
                                    <p:cond delay="0"/>
                                  </p:stCondLst>
                                  <p:childTnLst>
                                    <p:set>
                                      <p:cBhvr>
                                        <p:cTn id="36" dur="1" fill="hold">
                                          <p:stCondLst>
                                            <p:cond delay="0"/>
                                          </p:stCondLst>
                                        </p:cTn>
                                        <p:tgtEl>
                                          <p:spTgt spid="152614"/>
                                        </p:tgtEl>
                                        <p:attrNameLst>
                                          <p:attrName>style.visibility</p:attrName>
                                        </p:attrNameLst>
                                      </p:cBhvr>
                                      <p:to>
                                        <p:strVal val="visible"/>
                                      </p:to>
                                    </p:set>
                                    <p:animEffect transition="in" filter="dissolve">
                                      <p:cBhvr>
                                        <p:cTn id="37" dur="500"/>
                                        <p:tgtEl>
                                          <p:spTgt spid="152614"/>
                                        </p:tgtEl>
                                      </p:cBhvr>
                                    </p:animEffect>
                                  </p:childTnLst>
                                </p:cTn>
                              </p:par>
                            </p:childTnLst>
                          </p:cTn>
                        </p:par>
                        <p:par>
                          <p:cTn id="38" fill="hold">
                            <p:stCondLst>
                              <p:cond delay="1500"/>
                            </p:stCondLst>
                            <p:childTnLst>
                              <p:par>
                                <p:cTn id="39" presetID="23" presetClass="entr" presetSubtype="16" fill="hold" nodeType="afterEffect">
                                  <p:stCondLst>
                                    <p:cond delay="0"/>
                                  </p:stCondLst>
                                  <p:childTnLst>
                                    <p:set>
                                      <p:cBhvr>
                                        <p:cTn id="40" dur="1" fill="hold">
                                          <p:stCondLst>
                                            <p:cond delay="0"/>
                                          </p:stCondLst>
                                        </p:cTn>
                                        <p:tgtEl>
                                          <p:spTgt spid="152615"/>
                                        </p:tgtEl>
                                        <p:attrNameLst>
                                          <p:attrName>style.visibility</p:attrName>
                                        </p:attrNameLst>
                                      </p:cBhvr>
                                      <p:to>
                                        <p:strVal val="visible"/>
                                      </p:to>
                                    </p:set>
                                    <p:anim calcmode="lin" valueType="num">
                                      <p:cBhvr>
                                        <p:cTn id="41" dur="500" fill="hold"/>
                                        <p:tgtEl>
                                          <p:spTgt spid="152615"/>
                                        </p:tgtEl>
                                        <p:attrNameLst>
                                          <p:attrName>ppt_w</p:attrName>
                                        </p:attrNameLst>
                                      </p:cBhvr>
                                      <p:tavLst>
                                        <p:tav tm="0">
                                          <p:val>
                                            <p:fltVal val="0"/>
                                          </p:val>
                                        </p:tav>
                                        <p:tav tm="100000">
                                          <p:val>
                                            <p:strVal val="#ppt_w"/>
                                          </p:val>
                                        </p:tav>
                                      </p:tavLst>
                                    </p:anim>
                                    <p:anim calcmode="lin" valueType="num">
                                      <p:cBhvr>
                                        <p:cTn id="42" dur="500" fill="hold"/>
                                        <p:tgtEl>
                                          <p:spTgt spid="152615"/>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dissolve">
                                      <p:cBhvr>
                                        <p:cTn id="47" dur="500"/>
                                        <p:tgtEl>
                                          <p:spTgt spid="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grpId="0" nodeType="clickEffect">
                                  <p:stCondLst>
                                    <p:cond delay="0"/>
                                  </p:stCondLst>
                                  <p:childTnLst>
                                    <p:set>
                                      <p:cBhvr>
                                        <p:cTn id="51" dur="1" fill="hold">
                                          <p:stCondLst>
                                            <p:cond delay="0"/>
                                          </p:stCondLst>
                                        </p:cTn>
                                        <p:tgtEl>
                                          <p:spTgt spid="152623"/>
                                        </p:tgtEl>
                                        <p:attrNameLst>
                                          <p:attrName>style.visibility</p:attrName>
                                        </p:attrNameLst>
                                      </p:cBhvr>
                                      <p:to>
                                        <p:strVal val="visible"/>
                                      </p:to>
                                    </p:set>
                                    <p:animEffect transition="in" filter="wipe(right)">
                                      <p:cBhvr>
                                        <p:cTn id="52" dur="500"/>
                                        <p:tgtEl>
                                          <p:spTgt spid="152623"/>
                                        </p:tgtEl>
                                      </p:cBhvr>
                                    </p:animEffect>
                                  </p:childTnLst>
                                </p:cTn>
                              </p:par>
                            </p:childTnLst>
                          </p:cTn>
                        </p:par>
                        <p:par>
                          <p:cTn id="53" fill="hold">
                            <p:stCondLst>
                              <p:cond delay="500"/>
                            </p:stCondLst>
                            <p:childTnLst>
                              <p:par>
                                <p:cTn id="54" presetID="12" presetClass="entr" presetSubtype="2" fill="hold" nodeType="afterEffect">
                                  <p:stCondLst>
                                    <p:cond delay="0"/>
                                  </p:stCondLst>
                                  <p:childTnLst>
                                    <p:set>
                                      <p:cBhvr>
                                        <p:cTn id="55" dur="1" fill="hold">
                                          <p:stCondLst>
                                            <p:cond delay="0"/>
                                          </p:stCondLst>
                                        </p:cTn>
                                        <p:tgtEl>
                                          <p:spTgt spid="152620"/>
                                        </p:tgtEl>
                                        <p:attrNameLst>
                                          <p:attrName>style.visibility</p:attrName>
                                        </p:attrNameLst>
                                      </p:cBhvr>
                                      <p:to>
                                        <p:strVal val="visible"/>
                                      </p:to>
                                    </p:set>
                                    <p:animEffect transition="in" filter="slide(fromRight)">
                                      <p:cBhvr>
                                        <p:cTn id="56" dur="500"/>
                                        <p:tgtEl>
                                          <p:spTgt spid="152620"/>
                                        </p:tgtEl>
                                      </p:cBhvr>
                                    </p:animEffect>
                                  </p:childTnLst>
                                </p:cTn>
                              </p:par>
                            </p:childTnLst>
                          </p:cTn>
                        </p:par>
                        <p:par>
                          <p:cTn id="57" fill="hold">
                            <p:stCondLst>
                              <p:cond delay="1000"/>
                            </p:stCondLst>
                            <p:childTnLst>
                              <p:par>
                                <p:cTn id="58" presetID="22" presetClass="entr" presetSubtype="4" fill="hold" grpId="0" nodeType="afterEffect">
                                  <p:stCondLst>
                                    <p:cond delay="0"/>
                                  </p:stCondLst>
                                  <p:childTnLst>
                                    <p:set>
                                      <p:cBhvr>
                                        <p:cTn id="59" dur="1" fill="hold">
                                          <p:stCondLst>
                                            <p:cond delay="0"/>
                                          </p:stCondLst>
                                        </p:cTn>
                                        <p:tgtEl>
                                          <p:spTgt spid="152624"/>
                                        </p:tgtEl>
                                        <p:attrNameLst>
                                          <p:attrName>style.visibility</p:attrName>
                                        </p:attrNameLst>
                                      </p:cBhvr>
                                      <p:to>
                                        <p:strVal val="visible"/>
                                      </p:to>
                                    </p:set>
                                    <p:animEffect transition="in" filter="wipe(down)">
                                      <p:cBhvr>
                                        <p:cTn id="60" dur="500"/>
                                        <p:tgtEl>
                                          <p:spTgt spid="152624"/>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152621"/>
                                        </p:tgtEl>
                                        <p:attrNameLst>
                                          <p:attrName>style.visibility</p:attrName>
                                        </p:attrNameLst>
                                      </p:cBhvr>
                                      <p:to>
                                        <p:strVal val="visible"/>
                                      </p:to>
                                    </p:set>
                                    <p:animEffect transition="in" filter="blinds(horizontal)">
                                      <p:cBhvr>
                                        <p:cTn id="65" dur="500"/>
                                        <p:tgtEl>
                                          <p:spTgt spid="152621"/>
                                        </p:tgtEl>
                                      </p:cBhvr>
                                    </p:animEffect>
                                  </p:childTnLst>
                                </p:cTn>
                              </p:par>
                            </p:childTnLst>
                          </p:cTn>
                        </p:par>
                        <p:par>
                          <p:cTn id="66" fill="hold">
                            <p:stCondLst>
                              <p:cond delay="500"/>
                            </p:stCondLst>
                            <p:childTnLst>
                              <p:par>
                                <p:cTn id="67" presetID="3" presetClass="entr" presetSubtype="10" fill="hold" grpId="0" nodeType="afterEffect">
                                  <p:stCondLst>
                                    <p:cond delay="0"/>
                                  </p:stCondLst>
                                  <p:childTnLst>
                                    <p:set>
                                      <p:cBhvr>
                                        <p:cTn id="68" dur="1" fill="hold">
                                          <p:stCondLst>
                                            <p:cond delay="0"/>
                                          </p:stCondLst>
                                        </p:cTn>
                                        <p:tgtEl>
                                          <p:spTgt spid="152622"/>
                                        </p:tgtEl>
                                        <p:attrNameLst>
                                          <p:attrName>style.visibility</p:attrName>
                                        </p:attrNameLst>
                                      </p:cBhvr>
                                      <p:to>
                                        <p:strVal val="visible"/>
                                      </p:to>
                                    </p:set>
                                    <p:animEffect transition="in" filter="blinds(horizontal)">
                                      <p:cBhvr>
                                        <p:cTn id="69" dur="500"/>
                                        <p:tgtEl>
                                          <p:spTgt spid="152622"/>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152625"/>
                                        </p:tgtEl>
                                        <p:attrNameLst>
                                          <p:attrName>style.visibility</p:attrName>
                                        </p:attrNameLst>
                                      </p:cBhvr>
                                      <p:to>
                                        <p:strVal val="visible"/>
                                      </p:to>
                                    </p:set>
                                    <p:animEffect transition="in" filter="wipe(down)">
                                      <p:cBhvr>
                                        <p:cTn id="74" dur="500"/>
                                        <p:tgtEl>
                                          <p:spTgt spid="152625"/>
                                        </p:tgtEl>
                                      </p:cBhvr>
                                    </p:animEffect>
                                  </p:childTnLst>
                                </p:cTn>
                              </p:par>
                            </p:childTnLst>
                          </p:cTn>
                        </p:par>
                        <p:par>
                          <p:cTn id="75" fill="hold">
                            <p:stCondLst>
                              <p:cond delay="500"/>
                            </p:stCondLst>
                            <p:childTnLst>
                              <p:par>
                                <p:cTn id="76" presetID="12" presetClass="entr" presetSubtype="2" fill="hold" nodeType="afterEffect">
                                  <p:stCondLst>
                                    <p:cond delay="0"/>
                                  </p:stCondLst>
                                  <p:childTnLst>
                                    <p:set>
                                      <p:cBhvr>
                                        <p:cTn id="77" dur="1" fill="hold">
                                          <p:stCondLst>
                                            <p:cond delay="0"/>
                                          </p:stCondLst>
                                        </p:cTn>
                                        <p:tgtEl>
                                          <p:spTgt spid="152626"/>
                                        </p:tgtEl>
                                        <p:attrNameLst>
                                          <p:attrName>style.visibility</p:attrName>
                                        </p:attrNameLst>
                                      </p:cBhvr>
                                      <p:to>
                                        <p:strVal val="visible"/>
                                      </p:to>
                                    </p:set>
                                    <p:animEffect transition="in" filter="slide(fromRight)">
                                      <p:cBhvr>
                                        <p:cTn id="78" dur="500"/>
                                        <p:tgtEl>
                                          <p:spTgt spid="152626"/>
                                        </p:tgtEl>
                                      </p:cBhvr>
                                    </p:animEffect>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grpId="0" nodeType="clickEffect">
                                  <p:stCondLst>
                                    <p:cond delay="0"/>
                                  </p:stCondLst>
                                  <p:childTnLst>
                                    <p:set>
                                      <p:cBhvr>
                                        <p:cTn id="82" dur="1" fill="hold">
                                          <p:stCondLst>
                                            <p:cond delay="0"/>
                                          </p:stCondLst>
                                        </p:cTn>
                                        <p:tgtEl>
                                          <p:spTgt spid="152628"/>
                                        </p:tgtEl>
                                        <p:attrNameLst>
                                          <p:attrName>style.visibility</p:attrName>
                                        </p:attrNameLst>
                                      </p:cBhvr>
                                      <p:to>
                                        <p:strVal val="visible"/>
                                      </p:to>
                                    </p:set>
                                    <p:anim calcmode="lin" valueType="num">
                                      <p:cBhvr additive="base">
                                        <p:cTn id="83" dur="500" fill="hold"/>
                                        <p:tgtEl>
                                          <p:spTgt spid="152628"/>
                                        </p:tgtEl>
                                        <p:attrNameLst>
                                          <p:attrName>ppt_x</p:attrName>
                                        </p:attrNameLst>
                                      </p:cBhvr>
                                      <p:tavLst>
                                        <p:tav tm="0">
                                          <p:val>
                                            <p:strVal val="0-#ppt_w/2"/>
                                          </p:val>
                                        </p:tav>
                                        <p:tav tm="100000">
                                          <p:val>
                                            <p:strVal val="#ppt_x"/>
                                          </p:val>
                                        </p:tav>
                                      </p:tavLst>
                                    </p:anim>
                                    <p:anim calcmode="lin" valueType="num">
                                      <p:cBhvr additive="base">
                                        <p:cTn id="84" dur="500" fill="hold"/>
                                        <p:tgtEl>
                                          <p:spTgt spid="152628"/>
                                        </p:tgtEl>
                                        <p:attrNameLst>
                                          <p:attrName>ppt_y</p:attrName>
                                        </p:attrNameLst>
                                      </p:cBhvr>
                                      <p:tavLst>
                                        <p:tav tm="0">
                                          <p:val>
                                            <p:strVal val="#ppt_y"/>
                                          </p:val>
                                        </p:tav>
                                        <p:tav tm="100000">
                                          <p:val>
                                            <p:strVal val="#ppt_y"/>
                                          </p:val>
                                        </p:tav>
                                      </p:tavLst>
                                    </p:anim>
                                  </p:childTnLst>
                                </p:cTn>
                              </p:par>
                            </p:childTnLst>
                          </p:cTn>
                        </p:par>
                        <p:par>
                          <p:cTn id="85" fill="hold">
                            <p:stCondLst>
                              <p:cond delay="500"/>
                            </p:stCondLst>
                            <p:childTnLst>
                              <p:par>
                                <p:cTn id="86" presetID="12" presetClass="entr" presetSubtype="2" fill="hold" nodeType="afterEffect">
                                  <p:stCondLst>
                                    <p:cond delay="0"/>
                                  </p:stCondLst>
                                  <p:childTnLst>
                                    <p:set>
                                      <p:cBhvr>
                                        <p:cTn id="87" dur="1" fill="hold">
                                          <p:stCondLst>
                                            <p:cond delay="0"/>
                                          </p:stCondLst>
                                        </p:cTn>
                                        <p:tgtEl>
                                          <p:spTgt spid="152627"/>
                                        </p:tgtEl>
                                        <p:attrNameLst>
                                          <p:attrName>style.visibility</p:attrName>
                                        </p:attrNameLst>
                                      </p:cBhvr>
                                      <p:to>
                                        <p:strVal val="visible"/>
                                      </p:to>
                                    </p:set>
                                    <p:animEffect transition="in" filter="slide(fromRight)">
                                      <p:cBhvr>
                                        <p:cTn id="88" dur="500"/>
                                        <p:tgtEl>
                                          <p:spTgt spid="152627"/>
                                        </p:tgtEl>
                                      </p:cBhvr>
                                    </p:animEffect>
                                  </p:childTnLst>
                                </p:cTn>
                              </p:par>
                            </p:childTnLst>
                          </p:cTn>
                        </p:par>
                      </p:childTnLst>
                    </p:cTn>
                  </p:par>
                  <p:par>
                    <p:cTn id="89" fill="hold">
                      <p:stCondLst>
                        <p:cond delay="indefinite"/>
                      </p:stCondLst>
                      <p:childTnLst>
                        <p:par>
                          <p:cTn id="90" fill="hold">
                            <p:stCondLst>
                              <p:cond delay="0"/>
                            </p:stCondLst>
                            <p:childTnLst>
                              <p:par>
                                <p:cTn id="91" presetID="2" presetClass="entr" presetSubtype="2" fill="hold" grpId="0" nodeType="clickEffect">
                                  <p:stCondLst>
                                    <p:cond delay="0"/>
                                  </p:stCondLst>
                                  <p:iterate type="wd">
                                    <p:tmPct val="100000"/>
                                  </p:iterate>
                                  <p:childTnLst>
                                    <p:set>
                                      <p:cBhvr>
                                        <p:cTn id="92" dur="1" fill="hold">
                                          <p:stCondLst>
                                            <p:cond delay="0"/>
                                          </p:stCondLst>
                                        </p:cTn>
                                        <p:tgtEl>
                                          <p:spTgt spid="152629"/>
                                        </p:tgtEl>
                                        <p:attrNameLst>
                                          <p:attrName>style.visibility</p:attrName>
                                        </p:attrNameLst>
                                      </p:cBhvr>
                                      <p:to>
                                        <p:strVal val="visible"/>
                                      </p:to>
                                    </p:set>
                                    <p:anim calcmode="lin" valueType="num">
                                      <p:cBhvr additive="base">
                                        <p:cTn id="93" dur="300" fill="hold"/>
                                        <p:tgtEl>
                                          <p:spTgt spid="152629"/>
                                        </p:tgtEl>
                                        <p:attrNameLst>
                                          <p:attrName>ppt_x</p:attrName>
                                        </p:attrNameLst>
                                      </p:cBhvr>
                                      <p:tavLst>
                                        <p:tav tm="0">
                                          <p:val>
                                            <p:strVal val="1+#ppt_w/2"/>
                                          </p:val>
                                        </p:tav>
                                        <p:tav tm="100000">
                                          <p:val>
                                            <p:strVal val="#ppt_x"/>
                                          </p:val>
                                        </p:tav>
                                      </p:tavLst>
                                    </p:anim>
                                    <p:anim calcmode="lin" valueType="num">
                                      <p:cBhvr additive="base">
                                        <p:cTn id="94" dur="300" fill="hold"/>
                                        <p:tgtEl>
                                          <p:spTgt spid="152629"/>
                                        </p:tgtEl>
                                        <p:attrNameLst>
                                          <p:attrName>ppt_y</p:attrName>
                                        </p:attrNameLst>
                                      </p:cBhvr>
                                      <p:tavLst>
                                        <p:tav tm="0">
                                          <p:val>
                                            <p:strVal val="#ppt_y"/>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grpId="0" nodeType="clickEffect">
                                  <p:stCondLst>
                                    <p:cond delay="0"/>
                                  </p:stCondLst>
                                  <p:iterate type="wd">
                                    <p:tmPct val="100000"/>
                                  </p:iterate>
                                  <p:childTnLst>
                                    <p:set>
                                      <p:cBhvr>
                                        <p:cTn id="98" dur="1" fill="hold">
                                          <p:stCondLst>
                                            <p:cond delay="0"/>
                                          </p:stCondLst>
                                        </p:cTn>
                                        <p:tgtEl>
                                          <p:spTgt spid="152630"/>
                                        </p:tgtEl>
                                        <p:attrNameLst>
                                          <p:attrName>style.visibility</p:attrName>
                                        </p:attrNameLst>
                                      </p:cBhvr>
                                      <p:to>
                                        <p:strVal val="visible"/>
                                      </p:to>
                                    </p:set>
                                    <p:animEffect transition="in" filter="dissolve">
                                      <p:cBhvr>
                                        <p:cTn id="99" dur="300"/>
                                        <p:tgtEl>
                                          <p:spTgt spid="152630"/>
                                        </p:tgtEl>
                                      </p:cBhvr>
                                    </p:animEffect>
                                  </p:childTnLst>
                                </p:cTn>
                              </p:par>
                            </p:childTnLst>
                          </p:cTn>
                        </p:par>
                        <p:par>
                          <p:cTn id="100" fill="hold">
                            <p:stCondLst>
                              <p:cond delay="2400"/>
                            </p:stCondLst>
                            <p:childTnLst>
                              <p:par>
                                <p:cTn id="101" presetID="1" presetClass="entr" presetSubtype="0" fill="hold" grpId="0" nodeType="afterEffect">
                                  <p:stCondLst>
                                    <p:cond delay="0"/>
                                  </p:stCondLst>
                                  <p:childTnLst>
                                    <p:set>
                                      <p:cBhvr>
                                        <p:cTn id="102" dur="1" fill="hold">
                                          <p:stCondLst>
                                            <p:cond delay="499"/>
                                          </p:stCondLst>
                                        </p:cTn>
                                        <p:tgtEl>
                                          <p:spTgt spid="15263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2" presetClass="entr" presetSubtype="2" fill="hold" nodeType="clickEffect">
                                  <p:stCondLst>
                                    <p:cond delay="0"/>
                                  </p:stCondLst>
                                  <p:childTnLst>
                                    <p:set>
                                      <p:cBhvr>
                                        <p:cTn id="106" dur="1" fill="hold">
                                          <p:stCondLst>
                                            <p:cond delay="0"/>
                                          </p:stCondLst>
                                        </p:cTn>
                                        <p:tgtEl>
                                          <p:spTgt spid="152632"/>
                                        </p:tgtEl>
                                        <p:attrNameLst>
                                          <p:attrName>style.visibility</p:attrName>
                                        </p:attrNameLst>
                                      </p:cBhvr>
                                      <p:to>
                                        <p:strVal val="visible"/>
                                      </p:to>
                                    </p:set>
                                    <p:animEffect transition="in" filter="slide(fromRight)">
                                      <p:cBhvr>
                                        <p:cTn id="107" dur="500"/>
                                        <p:tgtEl>
                                          <p:spTgt spid="152632"/>
                                        </p:tgtEl>
                                      </p:cBhvr>
                                    </p:animEffect>
                                  </p:childTnLst>
                                </p:cTn>
                              </p:par>
                            </p:childTnLst>
                          </p:cTn>
                        </p:par>
                        <p:par>
                          <p:cTn id="108" fill="hold">
                            <p:stCondLst>
                              <p:cond delay="500"/>
                            </p:stCondLst>
                            <p:childTnLst>
                              <p:par>
                                <p:cTn id="109" presetID="12" presetClass="entr" presetSubtype="2" fill="hold" nodeType="afterEffect">
                                  <p:stCondLst>
                                    <p:cond delay="500"/>
                                  </p:stCondLst>
                                  <p:childTnLst>
                                    <p:set>
                                      <p:cBhvr>
                                        <p:cTn id="110" dur="1" fill="hold">
                                          <p:stCondLst>
                                            <p:cond delay="0"/>
                                          </p:stCondLst>
                                        </p:cTn>
                                        <p:tgtEl>
                                          <p:spTgt spid="152633"/>
                                        </p:tgtEl>
                                        <p:attrNameLst>
                                          <p:attrName>style.visibility</p:attrName>
                                        </p:attrNameLst>
                                      </p:cBhvr>
                                      <p:to>
                                        <p:strVal val="visible"/>
                                      </p:to>
                                    </p:set>
                                    <p:animEffect transition="in" filter="slide(fromRight)">
                                      <p:cBhvr>
                                        <p:cTn id="111" dur="500"/>
                                        <p:tgtEl>
                                          <p:spTgt spid="152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613" grpId="0" animBg="1"/>
      <p:bldP spid="152614" grpId="0" autoUpdateAnimBg="0"/>
      <p:bldP spid="152621" grpId="0" autoUpdateAnimBg="0"/>
      <p:bldP spid="152622" grpId="0" autoUpdateAnimBg="0"/>
      <p:bldP spid="152623" grpId="0" animBg="1"/>
      <p:bldP spid="152624" grpId="0" animBg="1"/>
      <p:bldP spid="152625" grpId="0" autoUpdateAnimBg="0"/>
      <p:bldP spid="152628" grpId="0" animBg="1"/>
      <p:bldP spid="152629" grpId="0" autoUpdateAnimBg="0"/>
      <p:bldP spid="152630" grpId="0" autoUpdateAnimBg="0"/>
      <p:bldP spid="152631" grpId="0" autoUpdateAnimBg="0"/>
      <p:bldP spid="29"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457200" y="1436414"/>
            <a:ext cx="6491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solidFill>
                  <a:srgbClr val="66FFFF"/>
                </a:solidFill>
              </a:rPr>
              <a:t>4.  X </a:t>
            </a:r>
            <a:r>
              <a:rPr lang="zh-CN" altLang="en-US" dirty="0">
                <a:solidFill>
                  <a:srgbClr val="66FFFF"/>
                </a:solidFill>
                <a:ea typeface="华文中宋" panose="02010600040101010101" pitchFamily="2" charset="-122"/>
              </a:rPr>
              <a:t>射线光子和原子内层电子相互作用</a:t>
            </a:r>
            <a:endParaRPr lang="zh-CN" altLang="en-US" dirty="0">
              <a:solidFill>
                <a:srgbClr val="66FFFF"/>
              </a:solidFill>
              <a:ea typeface="华文中宋" panose="02010600040101010101" pitchFamily="2" charset="-122"/>
            </a:endParaRPr>
          </a:p>
        </p:txBody>
      </p:sp>
      <p:sp>
        <p:nvSpPr>
          <p:cNvPr id="25603" name="Rectangle 3"/>
          <p:cNvSpPr>
            <a:spLocks noChangeArrowheads="1"/>
          </p:cNvSpPr>
          <p:nvPr/>
        </p:nvSpPr>
        <p:spPr bwMode="auto">
          <a:xfrm>
            <a:off x="727075" y="2804839"/>
            <a:ext cx="8202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hlink"/>
                </a:solidFill>
                <a:ea typeface="华文中宋" panose="02010600040101010101" pitchFamily="2" charset="-122"/>
              </a:rPr>
              <a:t>光子质量远小于原子，碰撞时光子不损失能量，波长不变</a:t>
            </a:r>
            <a:endParaRPr lang="zh-CN" altLang="en-US">
              <a:solidFill>
                <a:schemeClr val="hlink"/>
              </a:solidFill>
              <a:ea typeface="华文中宋" panose="02010600040101010101" pitchFamily="2" charset="-122"/>
            </a:endParaRPr>
          </a:p>
        </p:txBody>
      </p:sp>
      <p:sp>
        <p:nvSpPr>
          <p:cNvPr id="25619" name="Rectangle 19"/>
          <p:cNvSpPr>
            <a:spLocks noChangeArrowheads="1"/>
          </p:cNvSpPr>
          <p:nvPr/>
        </p:nvSpPr>
        <p:spPr bwMode="auto">
          <a:xfrm>
            <a:off x="725488" y="2157139"/>
            <a:ext cx="7878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hlink"/>
                </a:solidFill>
                <a:ea typeface="华文中宋" panose="02010600040101010101" pitchFamily="2" charset="-122"/>
              </a:rPr>
              <a:t>内层电子被紧束缚，光子相当于和整个原子发生碰撞。</a:t>
            </a:r>
            <a:endParaRPr lang="zh-CN" altLang="en-US">
              <a:solidFill>
                <a:schemeClr val="hlink"/>
              </a:solidFill>
              <a:ea typeface="华文中宋" panose="02010600040101010101" pitchFamily="2" charset="-122"/>
            </a:endParaRPr>
          </a:p>
        </p:txBody>
      </p:sp>
      <p:grpSp>
        <p:nvGrpSpPr>
          <p:cNvPr id="2" name="Group 24"/>
          <p:cNvGrpSpPr/>
          <p:nvPr/>
        </p:nvGrpSpPr>
        <p:grpSpPr bwMode="auto">
          <a:xfrm>
            <a:off x="2151063" y="3666852"/>
            <a:ext cx="2784475" cy="1130300"/>
            <a:chOff x="1429" y="3430"/>
            <a:chExt cx="1754" cy="712"/>
          </a:xfrm>
        </p:grpSpPr>
        <p:sp>
          <p:nvSpPr>
            <p:cNvPr id="6162" name="Text Box 25"/>
            <p:cNvSpPr txBox="1">
              <a:spLocks noChangeArrowheads="1"/>
            </p:cNvSpPr>
            <p:nvPr/>
          </p:nvSpPr>
          <p:spPr bwMode="auto">
            <a:xfrm>
              <a:off x="1429" y="3641"/>
              <a:ext cx="579" cy="288"/>
            </a:xfrm>
            <a:prstGeom prst="rect">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hlink"/>
                  </a:solidFill>
                  <a:ea typeface="楷体_GB2312" pitchFamily="49" charset="-122"/>
                </a:rPr>
                <a:t>光子</a:t>
              </a:r>
              <a:endParaRPr lang="zh-CN" altLang="en-US">
                <a:solidFill>
                  <a:schemeClr val="hlink"/>
                </a:solidFill>
                <a:ea typeface="楷体_GB2312" pitchFamily="49" charset="-122"/>
              </a:endParaRPr>
            </a:p>
          </p:txBody>
        </p:sp>
        <p:sp>
          <p:nvSpPr>
            <p:cNvPr id="6163" name="Text Box 26"/>
            <p:cNvSpPr txBox="1">
              <a:spLocks noChangeArrowheads="1"/>
            </p:cNvSpPr>
            <p:nvPr/>
          </p:nvSpPr>
          <p:spPr bwMode="auto">
            <a:xfrm>
              <a:off x="2281" y="3430"/>
              <a:ext cx="902" cy="288"/>
            </a:xfrm>
            <a:prstGeom prst="rect">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hlink"/>
                  </a:solidFill>
                  <a:ea typeface="楷体_GB2312" pitchFamily="49" charset="-122"/>
                </a:rPr>
                <a:t>内层电子</a:t>
              </a:r>
              <a:endParaRPr lang="zh-CN" altLang="en-US">
                <a:solidFill>
                  <a:schemeClr val="hlink"/>
                </a:solidFill>
                <a:ea typeface="楷体_GB2312" pitchFamily="49" charset="-122"/>
              </a:endParaRPr>
            </a:p>
          </p:txBody>
        </p:sp>
        <p:sp>
          <p:nvSpPr>
            <p:cNvPr id="6164" name="Text Box 27"/>
            <p:cNvSpPr txBox="1">
              <a:spLocks noChangeArrowheads="1"/>
            </p:cNvSpPr>
            <p:nvPr/>
          </p:nvSpPr>
          <p:spPr bwMode="auto">
            <a:xfrm>
              <a:off x="2281" y="3855"/>
              <a:ext cx="902" cy="287"/>
            </a:xfrm>
            <a:prstGeom prst="rect">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hlink"/>
                  </a:solidFill>
                  <a:ea typeface="楷体_GB2312" pitchFamily="49" charset="-122"/>
                </a:rPr>
                <a:t>外层电子</a:t>
              </a:r>
              <a:endParaRPr lang="zh-CN" altLang="en-US">
                <a:solidFill>
                  <a:schemeClr val="hlink"/>
                </a:solidFill>
                <a:ea typeface="楷体_GB2312" pitchFamily="49" charset="-122"/>
              </a:endParaRPr>
            </a:p>
          </p:txBody>
        </p:sp>
        <p:grpSp>
          <p:nvGrpSpPr>
            <p:cNvPr id="6165" name="Group 28"/>
            <p:cNvGrpSpPr/>
            <p:nvPr/>
          </p:nvGrpSpPr>
          <p:grpSpPr bwMode="auto">
            <a:xfrm>
              <a:off x="2052" y="3534"/>
              <a:ext cx="148" cy="486"/>
              <a:chOff x="2052" y="3534"/>
              <a:chExt cx="148" cy="486"/>
            </a:xfrm>
          </p:grpSpPr>
          <p:sp>
            <p:nvSpPr>
              <p:cNvPr id="6166" name="Line 29"/>
              <p:cNvSpPr>
                <a:spLocks noChangeShapeType="1"/>
              </p:cNvSpPr>
              <p:nvPr/>
            </p:nvSpPr>
            <p:spPr bwMode="auto">
              <a:xfrm flipV="1">
                <a:off x="2052" y="3534"/>
                <a:ext cx="148" cy="259"/>
              </a:xfrm>
              <a:prstGeom prst="line">
                <a:avLst/>
              </a:prstGeom>
              <a:noFill/>
              <a:ln w="38100">
                <a:solidFill>
                  <a:schemeClr val="accent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67" name="Line 30"/>
              <p:cNvSpPr>
                <a:spLocks noChangeShapeType="1"/>
              </p:cNvSpPr>
              <p:nvPr/>
            </p:nvSpPr>
            <p:spPr bwMode="auto">
              <a:xfrm>
                <a:off x="2052" y="3793"/>
                <a:ext cx="136" cy="227"/>
              </a:xfrm>
              <a:prstGeom prst="line">
                <a:avLst/>
              </a:prstGeom>
              <a:noFill/>
              <a:ln w="38100">
                <a:solidFill>
                  <a:schemeClr val="accent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 name="Group 31"/>
          <p:cNvGrpSpPr/>
          <p:nvPr/>
        </p:nvGrpSpPr>
        <p:grpSpPr bwMode="auto">
          <a:xfrm>
            <a:off x="5148263" y="3725589"/>
            <a:ext cx="3198812" cy="1057275"/>
            <a:chOff x="3120" y="768"/>
            <a:chExt cx="2005" cy="762"/>
          </a:xfrm>
        </p:grpSpPr>
        <p:grpSp>
          <p:nvGrpSpPr>
            <p:cNvPr id="6157" name="Group 32"/>
            <p:cNvGrpSpPr/>
            <p:nvPr/>
          </p:nvGrpSpPr>
          <p:grpSpPr bwMode="auto">
            <a:xfrm>
              <a:off x="3120" y="1200"/>
              <a:ext cx="2005" cy="330"/>
              <a:chOff x="3120" y="1200"/>
              <a:chExt cx="2005" cy="330"/>
            </a:xfrm>
          </p:grpSpPr>
          <p:sp>
            <p:nvSpPr>
              <p:cNvPr id="6160" name="Rectangle 33"/>
              <p:cNvSpPr>
                <a:spLocks noChangeArrowheads="1"/>
              </p:cNvSpPr>
              <p:nvPr/>
            </p:nvSpPr>
            <p:spPr bwMode="auto">
              <a:xfrm>
                <a:off x="3481" y="1200"/>
                <a:ext cx="1644" cy="330"/>
              </a:xfrm>
              <a:prstGeom prst="rect">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hlink"/>
                    </a:solidFill>
                    <a:ea typeface="楷体_GB2312" pitchFamily="49" charset="-122"/>
                  </a:rPr>
                  <a:t>波长变大的散射线</a:t>
                </a:r>
                <a:endParaRPr lang="zh-CN" altLang="en-US">
                  <a:solidFill>
                    <a:schemeClr val="hlink"/>
                  </a:solidFill>
                  <a:ea typeface="楷体_GB2312" pitchFamily="49" charset="-122"/>
                </a:endParaRPr>
              </a:p>
            </p:txBody>
          </p:sp>
          <p:sp>
            <p:nvSpPr>
              <p:cNvPr id="6161" name="Line 34"/>
              <p:cNvSpPr>
                <a:spLocks noChangeShapeType="1"/>
              </p:cNvSpPr>
              <p:nvPr/>
            </p:nvSpPr>
            <p:spPr bwMode="auto">
              <a:xfrm>
                <a:off x="3120" y="1360"/>
                <a:ext cx="288" cy="0"/>
              </a:xfrm>
              <a:prstGeom prst="line">
                <a:avLst/>
              </a:prstGeom>
              <a:noFill/>
              <a:ln w="38100">
                <a:solidFill>
                  <a:schemeClr val="accent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158" name="Rectangle 35"/>
            <p:cNvSpPr>
              <a:spLocks noChangeArrowheads="1"/>
            </p:cNvSpPr>
            <p:nvPr/>
          </p:nvSpPr>
          <p:spPr bwMode="auto">
            <a:xfrm>
              <a:off x="3481" y="768"/>
              <a:ext cx="1644" cy="330"/>
            </a:xfrm>
            <a:prstGeom prst="rect">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hlink"/>
                  </a:solidFill>
                  <a:ea typeface="楷体_GB2312" pitchFamily="49" charset="-122"/>
                </a:rPr>
                <a:t>波长不变的散射线</a:t>
              </a:r>
              <a:endParaRPr lang="zh-CN" altLang="en-US">
                <a:solidFill>
                  <a:schemeClr val="hlink"/>
                </a:solidFill>
                <a:ea typeface="楷体_GB2312" pitchFamily="49" charset="-122"/>
              </a:endParaRPr>
            </a:p>
          </p:txBody>
        </p:sp>
        <p:sp>
          <p:nvSpPr>
            <p:cNvPr id="6159" name="Line 36"/>
            <p:cNvSpPr>
              <a:spLocks noChangeShapeType="1"/>
            </p:cNvSpPr>
            <p:nvPr/>
          </p:nvSpPr>
          <p:spPr bwMode="auto">
            <a:xfrm>
              <a:off x="3120" y="918"/>
              <a:ext cx="288" cy="0"/>
            </a:xfrm>
            <a:prstGeom prst="line">
              <a:avLst/>
            </a:prstGeom>
            <a:noFill/>
            <a:ln w="38100">
              <a:solidFill>
                <a:schemeClr val="accent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5637" name="Text Box 37"/>
          <p:cNvSpPr txBox="1">
            <a:spLocks noChangeArrowheads="1"/>
          </p:cNvSpPr>
          <p:nvPr/>
        </p:nvSpPr>
        <p:spPr bwMode="auto">
          <a:xfrm>
            <a:off x="1463675" y="4001814"/>
            <a:ext cx="974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hlink"/>
                </a:solidFill>
              </a:rPr>
              <a:t>(1) </a:t>
            </a:r>
            <a:endParaRPr lang="en-US" altLang="zh-CN">
              <a:solidFill>
                <a:schemeClr val="hlink"/>
              </a:solidFill>
            </a:endParaRPr>
          </a:p>
        </p:txBody>
      </p:sp>
      <p:sp>
        <p:nvSpPr>
          <p:cNvPr id="25638" name="Rectangle 38"/>
          <p:cNvSpPr>
            <a:spLocks noChangeArrowheads="1"/>
          </p:cNvSpPr>
          <p:nvPr/>
        </p:nvSpPr>
        <p:spPr bwMode="auto">
          <a:xfrm>
            <a:off x="642938" y="4001814"/>
            <a:ext cx="1003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FF00"/>
                </a:solidFill>
                <a:ea typeface="华文中宋" panose="02010600040101010101" pitchFamily="2" charset="-122"/>
              </a:rPr>
              <a:t>说明</a:t>
            </a:r>
            <a:endParaRPr lang="zh-CN" altLang="en-US">
              <a:solidFill>
                <a:srgbClr val="FFFF00"/>
              </a:solidFill>
              <a:ea typeface="华文中宋" panose="02010600040101010101" pitchFamily="2" charset="-122"/>
            </a:endParaRPr>
          </a:p>
        </p:txBody>
      </p:sp>
      <p:sp>
        <p:nvSpPr>
          <p:cNvPr id="6153" name="灯片编号占位符 1"/>
          <p:cNvSpPr txBox="1"/>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31354AC8-5E6E-4A6F-9FC4-AA2F78C4FD4D}" type="slidenum">
              <a:rPr lang="en-US" altLang="zh-CN" b="0">
                <a:solidFill>
                  <a:srgbClr val="FF00FF"/>
                </a:solidFill>
              </a:rPr>
            </a:fld>
            <a:r>
              <a:rPr lang="en-US" altLang="zh-CN" b="0">
                <a:solidFill>
                  <a:srgbClr val="FF00FF"/>
                </a:solidFill>
              </a:rPr>
              <a:t>/22</a:t>
            </a:r>
            <a:endParaRPr lang="en-US" altLang="zh-CN" b="0">
              <a:solidFill>
                <a:srgbClr val="FF00FF"/>
              </a:solidFill>
            </a:endParaRPr>
          </a:p>
        </p:txBody>
      </p:sp>
      <p:sp>
        <p:nvSpPr>
          <p:cNvPr id="21" name="Rectangle 2"/>
          <p:cNvSpPr>
            <a:spLocks noChangeArrowheads="1"/>
          </p:cNvSpPr>
          <p:nvPr/>
        </p:nvSpPr>
        <p:spPr bwMode="auto">
          <a:xfrm>
            <a:off x="513390" y="739552"/>
            <a:ext cx="7659009"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rgbClr val="FFFF00"/>
                </a:solidFill>
                <a:ea typeface="华文中宋" panose="02010600040101010101" pitchFamily="2" charset="-122"/>
              </a:rPr>
              <a:t>波长不变：</a:t>
            </a:r>
            <a:r>
              <a:rPr lang="en-US" altLang="zh-CN" dirty="0">
                <a:solidFill>
                  <a:schemeClr val="bg1"/>
                </a:solidFill>
                <a:ea typeface="华文中宋" panose="02010600040101010101" pitchFamily="2" charset="-122"/>
              </a:rPr>
              <a:t>X</a:t>
            </a:r>
            <a:r>
              <a:rPr lang="zh-CN" altLang="en-US" dirty="0">
                <a:solidFill>
                  <a:schemeClr val="bg1"/>
                </a:solidFill>
                <a:ea typeface="华文中宋" panose="02010600040101010101" pitchFamily="2" charset="-122"/>
              </a:rPr>
              <a:t>射线光子与外层电子相互碰撞的结果</a:t>
            </a:r>
            <a:endParaRPr lang="zh-CN" altLang="en-US" dirty="0">
              <a:solidFill>
                <a:schemeClr val="bg1"/>
              </a:solidFill>
              <a:ea typeface="华文中宋"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602"/>
                                        </p:tgtEl>
                                        <p:attrNameLst>
                                          <p:attrName>style.visibility</p:attrName>
                                        </p:attrNameLst>
                                      </p:cBhvr>
                                      <p:to>
                                        <p:strVal val="visible"/>
                                      </p:to>
                                    </p:set>
                                    <p:animEffect transition="in" filter="blinds(horizontal)">
                                      <p:cBhvr>
                                        <p:cTn id="12" dur="500"/>
                                        <p:tgtEl>
                                          <p:spTgt spid="2560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25619"/>
                                        </p:tgtEl>
                                        <p:attrNameLst>
                                          <p:attrName>style.visibility</p:attrName>
                                        </p:attrNameLst>
                                      </p:cBhvr>
                                      <p:to>
                                        <p:strVal val="visible"/>
                                      </p:to>
                                    </p:set>
                                    <p:animEffect transition="in" filter="slide(fromLeft)">
                                      <p:cBhvr>
                                        <p:cTn id="17" dur="500"/>
                                        <p:tgtEl>
                                          <p:spTgt spid="256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603"/>
                                        </p:tgtEl>
                                        <p:attrNameLst>
                                          <p:attrName>style.visibility</p:attrName>
                                        </p:attrNameLst>
                                      </p:cBhvr>
                                      <p:to>
                                        <p:strVal val="visible"/>
                                      </p:to>
                                    </p:set>
                                    <p:animEffect transition="in" filter="wipe(left)">
                                      <p:cBhvr>
                                        <p:cTn id="22" dur="500"/>
                                        <p:tgtEl>
                                          <p:spTgt spid="25603"/>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5638"/>
                                        </p:tgtEl>
                                        <p:attrNameLst>
                                          <p:attrName>style.visibility</p:attrName>
                                        </p:attrNameLst>
                                      </p:cBhvr>
                                      <p:to>
                                        <p:strVal val="visible"/>
                                      </p:to>
                                    </p:set>
                                  </p:childTnLst>
                                </p:cTn>
                              </p:par>
                            </p:childTnLst>
                          </p:cTn>
                        </p:par>
                        <p:par>
                          <p:cTn id="27" fill="hold">
                            <p:stCondLst>
                              <p:cond delay="500"/>
                            </p:stCondLst>
                            <p:childTnLst>
                              <p:par>
                                <p:cTn id="28" presetID="1" presetClass="entr" presetSubtype="0" fill="hold" grpId="0" nodeType="afterEffect">
                                  <p:stCondLst>
                                    <p:cond delay="0"/>
                                  </p:stCondLst>
                                  <p:iterate type="lt">
                                    <p:tmAbs val="75"/>
                                  </p:iterate>
                                  <p:childTnLst>
                                    <p:set>
                                      <p:cBhvr>
                                        <p:cTn id="29" dur="1" fill="hold">
                                          <p:stCondLst>
                                            <p:cond delay="74"/>
                                          </p:stCondLst>
                                        </p:cTn>
                                        <p:tgtEl>
                                          <p:spTgt spid="25637"/>
                                        </p:tgtEl>
                                        <p:attrNameLst>
                                          <p:attrName>style.visibility</p:attrName>
                                        </p:attrNameLst>
                                      </p:cBhvr>
                                      <p:to>
                                        <p:strVal val="visible"/>
                                      </p:to>
                                    </p:set>
                                  </p:childTnLst>
                                </p:cTn>
                              </p:par>
                            </p:childTnLst>
                          </p:cTn>
                        </p:par>
                        <p:par>
                          <p:cTn id="30" fill="hold">
                            <p:stCondLst>
                              <p:cond delay="800"/>
                            </p:stCondLst>
                            <p:childTnLst>
                              <p:par>
                                <p:cTn id="31" presetID="22" presetClass="entr" presetSubtype="8"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left)">
                                      <p:cBhvr>
                                        <p:cTn id="33" dur="500"/>
                                        <p:tgtEl>
                                          <p:spTgt spid="2"/>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8"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slide(fromLeft)">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utoUpdateAnimBg="0"/>
      <p:bldP spid="25603" grpId="0" autoUpdateAnimBg="0"/>
      <p:bldP spid="25619" grpId="0" autoUpdateAnimBg="0"/>
      <p:bldP spid="25637" grpId="0" autoUpdateAnimBg="0"/>
      <p:bldP spid="25638" grpId="0" autoUpdateAnimBg="0"/>
      <p:bldP spid="21"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428625" y="409575"/>
            <a:ext cx="2000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66FF33"/>
                </a:solidFill>
                <a:ea typeface="华文中宋" panose="02010600040101010101" pitchFamily="2" charset="-122"/>
              </a:rPr>
              <a:t>回顾：</a:t>
            </a:r>
            <a:endParaRPr lang="zh-CN" altLang="en-US" sz="2800">
              <a:solidFill>
                <a:srgbClr val="66FF33"/>
              </a:solidFill>
              <a:ea typeface="华文中宋" panose="02010600040101010101" pitchFamily="2" charset="-122"/>
            </a:endParaRPr>
          </a:p>
        </p:txBody>
      </p:sp>
      <p:sp>
        <p:nvSpPr>
          <p:cNvPr id="17411" name="Text Box 3"/>
          <p:cNvSpPr txBox="1">
            <a:spLocks noChangeArrowheads="1"/>
          </p:cNvSpPr>
          <p:nvPr/>
        </p:nvSpPr>
        <p:spPr bwMode="auto">
          <a:xfrm>
            <a:off x="4214813" y="1257300"/>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FFFF00"/>
                </a:solidFill>
                <a:latin typeface="华文中宋" panose="02010600040101010101" pitchFamily="2" charset="-122"/>
                <a:ea typeface="华文中宋" panose="02010600040101010101" pitchFamily="2" charset="-122"/>
              </a:rPr>
              <a:t>1.  </a:t>
            </a:r>
            <a:r>
              <a:rPr lang="zh-CN" altLang="en-US">
                <a:solidFill>
                  <a:srgbClr val="FFFF00"/>
                </a:solidFill>
                <a:latin typeface="华文中宋" panose="02010600040101010101" pitchFamily="2" charset="-122"/>
                <a:ea typeface="华文中宋" panose="02010600040101010101" pitchFamily="2" charset="-122"/>
              </a:rPr>
              <a:t>斯特藩</a:t>
            </a:r>
            <a:r>
              <a:rPr lang="en-US" altLang="zh-CN">
                <a:solidFill>
                  <a:srgbClr val="FFFF00"/>
                </a:solidFill>
                <a:latin typeface="华文中宋" panose="02010600040101010101" pitchFamily="2" charset="-122"/>
                <a:ea typeface="华文中宋" panose="02010600040101010101" pitchFamily="2" charset="-122"/>
              </a:rPr>
              <a:t>——</a:t>
            </a:r>
            <a:r>
              <a:rPr lang="zh-CN" altLang="en-US">
                <a:solidFill>
                  <a:srgbClr val="FFFF00"/>
                </a:solidFill>
                <a:latin typeface="华文中宋" panose="02010600040101010101" pitchFamily="2" charset="-122"/>
                <a:ea typeface="华文中宋" panose="02010600040101010101" pitchFamily="2" charset="-122"/>
              </a:rPr>
              <a:t>玻耳兹曼定律</a:t>
            </a:r>
            <a:endParaRPr lang="zh-CN" altLang="en-US">
              <a:solidFill>
                <a:srgbClr val="FFFF00"/>
              </a:solidFill>
              <a:latin typeface="华文中宋" panose="02010600040101010101" pitchFamily="2" charset="-122"/>
              <a:ea typeface="华文中宋" panose="02010600040101010101" pitchFamily="2" charset="-122"/>
            </a:endParaRPr>
          </a:p>
        </p:txBody>
      </p:sp>
      <p:graphicFrame>
        <p:nvGraphicFramePr>
          <p:cNvPr id="17412" name="Object 4"/>
          <p:cNvGraphicFramePr>
            <a:graphicFrameLocks noChangeAspect="1"/>
          </p:cNvGraphicFramePr>
          <p:nvPr/>
        </p:nvGraphicFramePr>
        <p:xfrm>
          <a:off x="4695825" y="1990725"/>
          <a:ext cx="3876675" cy="581025"/>
        </p:xfrm>
        <a:graphic>
          <a:graphicData uri="http://schemas.openxmlformats.org/presentationml/2006/ole">
            <mc:AlternateContent xmlns:mc="http://schemas.openxmlformats.org/markup-compatibility/2006">
              <mc:Choice xmlns:v="urn:schemas-microsoft-com:vml" Requires="v">
                <p:oleObj spid="_x0000_s466964" name="Equation" r:id="rId1" imgW="4917440" imgH="769620" progId="Equation.3">
                  <p:embed/>
                </p:oleObj>
              </mc:Choice>
              <mc:Fallback>
                <p:oleObj name="Equation" r:id="rId1" imgW="4917440" imgH="76962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5825" y="1990725"/>
                        <a:ext cx="38766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3" name="Object 5"/>
          <p:cNvGraphicFramePr>
            <a:graphicFrameLocks noChangeAspect="1"/>
          </p:cNvGraphicFramePr>
          <p:nvPr/>
        </p:nvGraphicFramePr>
        <p:xfrm>
          <a:off x="4819650" y="3554413"/>
          <a:ext cx="3275013" cy="446087"/>
        </p:xfrm>
        <a:graphic>
          <a:graphicData uri="http://schemas.openxmlformats.org/presentationml/2006/ole">
            <mc:AlternateContent xmlns:mc="http://schemas.openxmlformats.org/markup-compatibility/2006">
              <mc:Choice xmlns:v="urn:schemas-microsoft-com:vml" Requires="v">
                <p:oleObj spid="_x0000_s466965" name="公式" r:id="rId3" imgW="3791585" imgH="535305" progId="Equation.3">
                  <p:embed/>
                </p:oleObj>
              </mc:Choice>
              <mc:Fallback>
                <p:oleObj name="公式" r:id="rId3" imgW="3791585" imgH="535305"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9650" y="3554413"/>
                        <a:ext cx="3275013"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4" name="Rectangle 6"/>
          <p:cNvSpPr>
            <a:spLocks noChangeArrowheads="1"/>
          </p:cNvSpPr>
          <p:nvPr/>
        </p:nvSpPr>
        <p:spPr bwMode="auto">
          <a:xfrm>
            <a:off x="4238625" y="2828925"/>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rgbClr val="FFFF00"/>
                </a:solidFill>
                <a:latin typeface="华文中宋" panose="02010600040101010101" pitchFamily="2" charset="-122"/>
                <a:ea typeface="华文中宋" panose="02010600040101010101" pitchFamily="2" charset="-122"/>
              </a:rPr>
              <a:t>2.  </a:t>
            </a:r>
            <a:r>
              <a:rPr lang="zh-CN" altLang="en-US">
                <a:solidFill>
                  <a:srgbClr val="FFFF00"/>
                </a:solidFill>
                <a:latin typeface="华文中宋" panose="02010600040101010101" pitchFamily="2" charset="-122"/>
                <a:ea typeface="华文中宋" panose="02010600040101010101" pitchFamily="2" charset="-122"/>
              </a:rPr>
              <a:t>维恩位移定律</a:t>
            </a:r>
            <a:endParaRPr lang="zh-CN" altLang="en-US">
              <a:solidFill>
                <a:srgbClr val="FFFF00"/>
              </a:solidFill>
              <a:latin typeface="华文中宋" panose="02010600040101010101" pitchFamily="2" charset="-122"/>
              <a:ea typeface="华文中宋" panose="02010600040101010101" pitchFamily="2" charset="-122"/>
            </a:endParaRPr>
          </a:p>
        </p:txBody>
      </p:sp>
      <p:sp>
        <p:nvSpPr>
          <p:cNvPr id="17415" name="Text Box 7"/>
          <p:cNvSpPr txBox="1">
            <a:spLocks noChangeArrowheads="1"/>
          </p:cNvSpPr>
          <p:nvPr/>
        </p:nvSpPr>
        <p:spPr bwMode="auto">
          <a:xfrm>
            <a:off x="642938" y="4929188"/>
            <a:ext cx="567213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600">
                <a:solidFill>
                  <a:srgbClr val="FFFF00"/>
                </a:solidFill>
                <a:ea typeface="华文中宋" panose="02010600040101010101" pitchFamily="2" charset="-122"/>
              </a:rPr>
              <a:t>普朗克公式和能量子假说</a:t>
            </a:r>
            <a:endParaRPr lang="zh-CN" altLang="en-US" sz="2600">
              <a:solidFill>
                <a:srgbClr val="FFFF00"/>
              </a:solidFill>
              <a:ea typeface="华文中宋" panose="02010600040101010101" pitchFamily="2" charset="-122"/>
            </a:endParaRPr>
          </a:p>
        </p:txBody>
      </p:sp>
      <p:sp>
        <p:nvSpPr>
          <p:cNvPr id="17416" name="Rectangle 8"/>
          <p:cNvSpPr>
            <a:spLocks noChangeArrowheads="1"/>
          </p:cNvSpPr>
          <p:nvPr/>
        </p:nvSpPr>
        <p:spPr bwMode="auto">
          <a:xfrm>
            <a:off x="642938" y="5586413"/>
            <a:ext cx="80660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a:solidFill>
                  <a:schemeClr val="hlink"/>
                </a:solidFill>
                <a:ea typeface="华文中宋" panose="02010600040101010101" pitchFamily="2" charset="-122"/>
              </a:rPr>
              <a:t>若谐振子频率为</a:t>
            </a:r>
            <a:r>
              <a:rPr lang="zh-CN" altLang="en-US">
                <a:solidFill>
                  <a:schemeClr val="hlink"/>
                </a:solidFill>
              </a:rPr>
              <a:t> </a:t>
            </a:r>
            <a:r>
              <a:rPr lang="en-US" altLang="zh-CN" b="0" i="1">
                <a:solidFill>
                  <a:schemeClr val="hlink"/>
                </a:solidFill>
              </a:rPr>
              <a:t>v</a:t>
            </a:r>
            <a:r>
              <a:rPr lang="en-US" altLang="zh-CN" i="1">
                <a:solidFill>
                  <a:schemeClr val="hlink"/>
                </a:solidFill>
              </a:rPr>
              <a:t> </a:t>
            </a:r>
            <a:r>
              <a:rPr lang="zh-CN" altLang="en-US">
                <a:solidFill>
                  <a:schemeClr val="hlink"/>
                </a:solidFill>
              </a:rPr>
              <a:t>，</a:t>
            </a:r>
            <a:r>
              <a:rPr lang="zh-CN" altLang="en-US">
                <a:solidFill>
                  <a:schemeClr val="hlink"/>
                </a:solidFill>
                <a:ea typeface="华文中宋" panose="02010600040101010101" pitchFamily="2" charset="-122"/>
              </a:rPr>
              <a:t>则其能量是</a:t>
            </a:r>
            <a:r>
              <a:rPr lang="en-US" altLang="zh-CN" b="0" i="1">
                <a:solidFill>
                  <a:schemeClr val="hlink"/>
                </a:solidFill>
              </a:rPr>
              <a:t>hv </a:t>
            </a:r>
            <a:r>
              <a:rPr lang="en-US" altLang="zh-CN" b="0">
                <a:solidFill>
                  <a:schemeClr val="hlink"/>
                </a:solidFill>
              </a:rPr>
              <a:t>,  2</a:t>
            </a:r>
            <a:r>
              <a:rPr lang="en-US" altLang="zh-CN" b="0" i="1">
                <a:solidFill>
                  <a:schemeClr val="hlink"/>
                </a:solidFill>
              </a:rPr>
              <a:t>hv</a:t>
            </a:r>
            <a:r>
              <a:rPr lang="en-US" altLang="zh-CN" b="0">
                <a:solidFill>
                  <a:schemeClr val="hlink"/>
                </a:solidFill>
              </a:rPr>
              <a:t>,  3</a:t>
            </a:r>
            <a:r>
              <a:rPr lang="en-US" altLang="zh-CN" b="0" i="1">
                <a:solidFill>
                  <a:schemeClr val="hlink"/>
                </a:solidFill>
              </a:rPr>
              <a:t>hv </a:t>
            </a:r>
            <a:r>
              <a:rPr lang="en-US" altLang="zh-CN" b="0">
                <a:solidFill>
                  <a:schemeClr val="hlink"/>
                </a:solidFill>
              </a:rPr>
              <a:t>, </a:t>
            </a:r>
            <a:r>
              <a:rPr lang="en-US" altLang="zh-CN" b="0">
                <a:solidFill>
                  <a:schemeClr val="hlink"/>
                </a:solidFill>
                <a:latin typeface="Arial" panose="020B0604020202020204" pitchFamily="34" charset="0"/>
              </a:rPr>
              <a:t>…</a:t>
            </a:r>
            <a:r>
              <a:rPr lang="en-US" altLang="zh-CN" b="0">
                <a:solidFill>
                  <a:schemeClr val="hlink"/>
                </a:solidFill>
              </a:rPr>
              <a:t>, </a:t>
            </a:r>
            <a:r>
              <a:rPr lang="en-US" altLang="zh-CN" b="0" i="1">
                <a:solidFill>
                  <a:schemeClr val="hlink"/>
                </a:solidFill>
              </a:rPr>
              <a:t> nhv </a:t>
            </a:r>
            <a:r>
              <a:rPr lang="en-US" altLang="zh-CN" b="0">
                <a:solidFill>
                  <a:schemeClr val="hlink"/>
                </a:solidFill>
              </a:rPr>
              <a:t>, </a:t>
            </a:r>
            <a:r>
              <a:rPr lang="en-US" altLang="zh-CN" b="0">
                <a:solidFill>
                  <a:schemeClr val="hlink"/>
                </a:solidFill>
                <a:latin typeface="Arial" panose="020B0604020202020204" pitchFamily="34" charset="0"/>
              </a:rPr>
              <a:t>…</a:t>
            </a:r>
            <a:endParaRPr lang="en-US" altLang="zh-CN" b="0">
              <a:solidFill>
                <a:schemeClr val="hlink"/>
              </a:solidFill>
            </a:endParaRPr>
          </a:p>
          <a:p>
            <a:pPr eaLnBrk="1" hangingPunct="1">
              <a:lnSpc>
                <a:spcPct val="125000"/>
              </a:lnSpc>
            </a:pPr>
            <a:r>
              <a:rPr lang="zh-CN" altLang="en-US">
                <a:solidFill>
                  <a:schemeClr val="hlink"/>
                </a:solidFill>
                <a:latin typeface="华文中宋" panose="02010600040101010101" pitchFamily="2" charset="-122"/>
                <a:ea typeface="华文中宋" panose="02010600040101010101" pitchFamily="2" charset="-122"/>
              </a:rPr>
              <a:t>与电磁场交换能量时，谐振子能量的变化是 </a:t>
            </a:r>
            <a:r>
              <a:rPr lang="en-US" altLang="zh-CN" i="1">
                <a:solidFill>
                  <a:srgbClr val="66FFFF"/>
                </a:solidFill>
              </a:rPr>
              <a:t>h</a:t>
            </a:r>
            <a:r>
              <a:rPr lang="el-GR" altLang="zh-CN" i="1">
                <a:solidFill>
                  <a:srgbClr val="66FFFF"/>
                </a:solidFill>
              </a:rPr>
              <a:t>ν</a:t>
            </a:r>
            <a:r>
              <a:rPr lang="en-US" altLang="zh-CN" i="1">
                <a:solidFill>
                  <a:srgbClr val="66FFFF"/>
                </a:solidFill>
              </a:rPr>
              <a:t> </a:t>
            </a:r>
            <a:r>
              <a:rPr lang="zh-CN" altLang="en-US">
                <a:solidFill>
                  <a:schemeClr val="hlink"/>
                </a:solidFill>
                <a:latin typeface="华文中宋" panose="02010600040101010101" pitchFamily="2" charset="-122"/>
                <a:ea typeface="华文中宋" panose="02010600040101010101" pitchFamily="2" charset="-122"/>
              </a:rPr>
              <a:t>的整数倍</a:t>
            </a:r>
            <a:endParaRPr lang="zh-CN" altLang="en-US" b="0">
              <a:solidFill>
                <a:schemeClr val="hlink"/>
              </a:solidFill>
              <a:latin typeface="华文中宋" panose="02010600040101010101" pitchFamily="2" charset="-122"/>
              <a:ea typeface="华文中宋" panose="02010600040101010101" pitchFamily="2" charset="-122"/>
            </a:endParaRPr>
          </a:p>
        </p:txBody>
      </p:sp>
      <p:sp>
        <p:nvSpPr>
          <p:cNvPr id="5129" name="灯片编号占位符 1"/>
          <p:cNvSpPr txBox="1"/>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4833B24A-AD29-4C57-9C18-EF2317CCE226}" type="slidenum">
              <a:rPr lang="en-US" altLang="zh-CN" b="0">
                <a:solidFill>
                  <a:srgbClr val="FF00FF"/>
                </a:solidFill>
              </a:rPr>
            </a:fld>
            <a:r>
              <a:rPr lang="en-US" altLang="zh-CN" b="0">
                <a:solidFill>
                  <a:srgbClr val="FF00FF"/>
                </a:solidFill>
              </a:rPr>
              <a:t>/22</a:t>
            </a:r>
            <a:endParaRPr lang="en-US" altLang="zh-CN" b="0">
              <a:solidFill>
                <a:srgbClr val="FF00FF"/>
              </a:solidFill>
            </a:endParaRPr>
          </a:p>
        </p:txBody>
      </p:sp>
      <p:graphicFrame>
        <p:nvGraphicFramePr>
          <p:cNvPr id="21524" name="Object 20"/>
          <p:cNvGraphicFramePr>
            <a:graphicFrameLocks noChangeAspect="1"/>
          </p:cNvGraphicFramePr>
          <p:nvPr/>
        </p:nvGraphicFramePr>
        <p:xfrm>
          <a:off x="4856163" y="4500563"/>
          <a:ext cx="3502025" cy="863600"/>
        </p:xfrm>
        <a:graphic>
          <a:graphicData uri="http://schemas.openxmlformats.org/presentationml/2006/ole">
            <mc:AlternateContent xmlns:mc="http://schemas.openxmlformats.org/markup-compatibility/2006">
              <mc:Choice xmlns:v="urn:schemas-microsoft-com:vml" Requires="v">
                <p:oleObj spid="_x0000_s466966" name="" r:id="rId5" imgW="1884680" imgH="457200" progId="Equation.DSMT4">
                  <p:embed/>
                </p:oleObj>
              </mc:Choice>
              <mc:Fallback>
                <p:oleObj name="" r:id="rId5" imgW="1884680" imgH="457200" progId="Equation.DSMT4">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6163" y="4500563"/>
                        <a:ext cx="350202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组合 44"/>
          <p:cNvGrpSpPr>
            <a:grpSpLocks noChangeAspect="1"/>
          </p:cNvGrpSpPr>
          <p:nvPr/>
        </p:nvGrpSpPr>
        <p:grpSpPr bwMode="auto">
          <a:xfrm>
            <a:off x="365125" y="1143000"/>
            <a:ext cx="4421188" cy="3595688"/>
            <a:chOff x="222250" y="874711"/>
            <a:chExt cx="7364415" cy="5989642"/>
          </a:xfrm>
        </p:grpSpPr>
        <p:sp>
          <p:nvSpPr>
            <p:cNvPr id="5139" name="未知"/>
            <p:cNvSpPr/>
            <p:nvPr/>
          </p:nvSpPr>
          <p:spPr bwMode="auto">
            <a:xfrm>
              <a:off x="1216025" y="2220913"/>
              <a:ext cx="5284788" cy="3914775"/>
            </a:xfrm>
            <a:custGeom>
              <a:avLst/>
              <a:gdLst>
                <a:gd name="T0" fmla="*/ 0 w 3329"/>
                <a:gd name="T1" fmla="*/ 2147483646 h 2466"/>
                <a:gd name="T2" fmla="*/ 2147483646 w 3329"/>
                <a:gd name="T3" fmla="*/ 2147483646 h 2466"/>
                <a:gd name="T4" fmla="*/ 2147483646 w 3329"/>
                <a:gd name="T5" fmla="*/ 2147483646 h 2466"/>
                <a:gd name="T6" fmla="*/ 0 60000 65536"/>
                <a:gd name="T7" fmla="*/ 0 60000 65536"/>
                <a:gd name="T8" fmla="*/ 0 60000 65536"/>
                <a:gd name="T9" fmla="*/ 0 w 3329"/>
                <a:gd name="T10" fmla="*/ 0 h 2466"/>
                <a:gd name="T11" fmla="*/ 3329 w 3329"/>
                <a:gd name="T12" fmla="*/ 2466 h 2466"/>
              </a:gdLst>
              <a:ahLst/>
              <a:cxnLst>
                <a:cxn ang="T6">
                  <a:pos x="T0" y="T1"/>
                </a:cxn>
                <a:cxn ang="T7">
                  <a:pos x="T2" y="T3"/>
                </a:cxn>
                <a:cxn ang="T8">
                  <a:pos x="T4" y="T5"/>
                </a:cxn>
              </a:cxnLst>
              <a:rect l="T9" t="T10" r="T11" b="T12"/>
              <a:pathLst>
                <a:path w="3329" h="2466">
                  <a:moveTo>
                    <a:pt x="0" y="2466"/>
                  </a:moveTo>
                  <a:cubicBezTo>
                    <a:pt x="436" y="2365"/>
                    <a:pt x="355" y="0"/>
                    <a:pt x="813" y="23"/>
                  </a:cubicBezTo>
                  <a:cubicBezTo>
                    <a:pt x="1248" y="15"/>
                    <a:pt x="1429" y="2232"/>
                    <a:pt x="3329" y="2292"/>
                  </a:cubicBezTo>
                </a:path>
              </a:pathLst>
            </a:custGeom>
            <a:gradFill rotWithShape="1">
              <a:gsLst>
                <a:gs pos="0">
                  <a:srgbClr val="008080">
                    <a:alpha val="75000"/>
                  </a:srgbClr>
                </a:gs>
                <a:gs pos="100000">
                  <a:srgbClr val="003B3B">
                    <a:alpha val="71999"/>
                  </a:srgbClr>
                </a:gs>
              </a:gsLst>
              <a:lin ang="0" scaled="1"/>
            </a:gradFill>
            <a:ln w="28575">
              <a:solidFill>
                <a:srgbClr val="FFCC00"/>
              </a:solidFill>
              <a:round/>
            </a:ln>
          </p:spPr>
          <p:txBody>
            <a:bodyPr/>
            <a:lstStyle/>
            <a:p>
              <a:endParaRPr lang="zh-CN" altLang="en-US"/>
            </a:p>
          </p:txBody>
        </p:sp>
        <p:sp>
          <p:nvSpPr>
            <p:cNvPr id="5140" name="未知"/>
            <p:cNvSpPr/>
            <p:nvPr/>
          </p:nvSpPr>
          <p:spPr bwMode="auto">
            <a:xfrm>
              <a:off x="1516063" y="4559300"/>
              <a:ext cx="5003800" cy="1593850"/>
            </a:xfrm>
            <a:custGeom>
              <a:avLst/>
              <a:gdLst>
                <a:gd name="T0" fmla="*/ 0 w 3152"/>
                <a:gd name="T1" fmla="*/ 2147483646 h 1004"/>
                <a:gd name="T2" fmla="*/ 2147483646 w 3152"/>
                <a:gd name="T3" fmla="*/ 2147483646 h 1004"/>
                <a:gd name="T4" fmla="*/ 2147483646 w 3152"/>
                <a:gd name="T5" fmla="*/ 2147483646 h 1004"/>
                <a:gd name="T6" fmla="*/ 0 60000 65536"/>
                <a:gd name="T7" fmla="*/ 0 60000 65536"/>
                <a:gd name="T8" fmla="*/ 0 60000 65536"/>
                <a:gd name="T9" fmla="*/ 0 w 3152"/>
                <a:gd name="T10" fmla="*/ 0 h 1004"/>
                <a:gd name="T11" fmla="*/ 3152 w 3152"/>
                <a:gd name="T12" fmla="*/ 1004 h 1004"/>
              </a:gdLst>
              <a:ahLst/>
              <a:cxnLst>
                <a:cxn ang="T6">
                  <a:pos x="T0" y="T1"/>
                </a:cxn>
                <a:cxn ang="T7">
                  <a:pos x="T2" y="T3"/>
                </a:cxn>
                <a:cxn ang="T8">
                  <a:pos x="T4" y="T5"/>
                </a:cxn>
              </a:cxnLst>
              <a:rect l="T9" t="T10" r="T11" b="T12"/>
              <a:pathLst>
                <a:path w="3152" h="1004">
                  <a:moveTo>
                    <a:pt x="0" y="1004"/>
                  </a:moveTo>
                  <a:cubicBezTo>
                    <a:pt x="273" y="943"/>
                    <a:pt x="334" y="0"/>
                    <a:pt x="777" y="8"/>
                  </a:cubicBezTo>
                  <a:cubicBezTo>
                    <a:pt x="1155" y="37"/>
                    <a:pt x="1212" y="854"/>
                    <a:pt x="3152" y="878"/>
                  </a:cubicBezTo>
                </a:path>
              </a:pathLst>
            </a:custGeom>
            <a:gradFill rotWithShape="1">
              <a:gsLst>
                <a:gs pos="0">
                  <a:srgbClr val="336600"/>
                </a:gs>
                <a:gs pos="100000">
                  <a:srgbClr val="182F00"/>
                </a:gs>
              </a:gsLst>
              <a:lin ang="0" scaled="1"/>
            </a:gradFill>
            <a:ln w="28575">
              <a:solidFill>
                <a:srgbClr val="FFCC00"/>
              </a:solidFill>
              <a:round/>
            </a:ln>
          </p:spPr>
          <p:txBody>
            <a:bodyPr/>
            <a:lstStyle/>
            <a:p>
              <a:endParaRPr lang="zh-CN" altLang="en-US"/>
            </a:p>
          </p:txBody>
        </p:sp>
        <p:sp>
          <p:nvSpPr>
            <p:cNvPr id="5141" name="未知"/>
            <p:cNvSpPr/>
            <p:nvPr/>
          </p:nvSpPr>
          <p:spPr bwMode="auto">
            <a:xfrm>
              <a:off x="1890713" y="5645150"/>
              <a:ext cx="4684712" cy="493713"/>
            </a:xfrm>
            <a:custGeom>
              <a:avLst/>
              <a:gdLst>
                <a:gd name="T0" fmla="*/ 0 w 2951"/>
                <a:gd name="T1" fmla="*/ 2147483646 h 311"/>
                <a:gd name="T2" fmla="*/ 2147483646 w 2951"/>
                <a:gd name="T3" fmla="*/ 2147483646 h 311"/>
                <a:gd name="T4" fmla="*/ 2147483646 w 2951"/>
                <a:gd name="T5" fmla="*/ 2147483646 h 311"/>
                <a:gd name="T6" fmla="*/ 0 60000 65536"/>
                <a:gd name="T7" fmla="*/ 0 60000 65536"/>
                <a:gd name="T8" fmla="*/ 0 60000 65536"/>
                <a:gd name="T9" fmla="*/ 0 w 2951"/>
                <a:gd name="T10" fmla="*/ 0 h 311"/>
                <a:gd name="T11" fmla="*/ 2951 w 2951"/>
                <a:gd name="T12" fmla="*/ 311 h 311"/>
              </a:gdLst>
              <a:ahLst/>
              <a:cxnLst>
                <a:cxn ang="T6">
                  <a:pos x="T0" y="T1"/>
                </a:cxn>
                <a:cxn ang="T7">
                  <a:pos x="T2" y="T3"/>
                </a:cxn>
                <a:cxn ang="T8">
                  <a:pos x="T4" y="T5"/>
                </a:cxn>
              </a:cxnLst>
              <a:rect l="T9" t="T10" r="T11" b="T12"/>
              <a:pathLst>
                <a:path w="2951" h="311">
                  <a:moveTo>
                    <a:pt x="0" y="311"/>
                  </a:moveTo>
                  <a:cubicBezTo>
                    <a:pt x="362" y="194"/>
                    <a:pt x="533" y="0"/>
                    <a:pt x="929" y="6"/>
                  </a:cubicBezTo>
                  <a:cubicBezTo>
                    <a:pt x="1397" y="11"/>
                    <a:pt x="1495" y="208"/>
                    <a:pt x="2951" y="241"/>
                  </a:cubicBezTo>
                </a:path>
              </a:pathLst>
            </a:custGeom>
            <a:solidFill>
              <a:srgbClr val="663300"/>
            </a:solidFill>
            <a:ln w="28575">
              <a:solidFill>
                <a:srgbClr val="FFCC00"/>
              </a:solidFill>
              <a:round/>
            </a:ln>
          </p:spPr>
          <p:txBody>
            <a:bodyPr/>
            <a:lstStyle/>
            <a:p>
              <a:endParaRPr lang="zh-CN" altLang="en-US"/>
            </a:p>
          </p:txBody>
        </p:sp>
        <p:sp>
          <p:nvSpPr>
            <p:cNvPr id="5142" name="未知"/>
            <p:cNvSpPr/>
            <p:nvPr/>
          </p:nvSpPr>
          <p:spPr bwMode="auto">
            <a:xfrm>
              <a:off x="2489200" y="5905500"/>
              <a:ext cx="4030663" cy="233363"/>
            </a:xfrm>
            <a:custGeom>
              <a:avLst/>
              <a:gdLst>
                <a:gd name="T0" fmla="*/ 0 w 2539"/>
                <a:gd name="T1" fmla="*/ 2147483646 h 147"/>
                <a:gd name="T2" fmla="*/ 2147483646 w 2539"/>
                <a:gd name="T3" fmla="*/ 2147483646 h 147"/>
                <a:gd name="T4" fmla="*/ 2147483646 w 2539"/>
                <a:gd name="T5" fmla="*/ 2147483646 h 147"/>
                <a:gd name="T6" fmla="*/ 0 60000 65536"/>
                <a:gd name="T7" fmla="*/ 0 60000 65536"/>
                <a:gd name="T8" fmla="*/ 0 60000 65536"/>
                <a:gd name="T9" fmla="*/ 0 w 2539"/>
                <a:gd name="T10" fmla="*/ 0 h 147"/>
                <a:gd name="T11" fmla="*/ 2539 w 2539"/>
                <a:gd name="T12" fmla="*/ 147 h 147"/>
              </a:gdLst>
              <a:ahLst/>
              <a:cxnLst>
                <a:cxn ang="T6">
                  <a:pos x="T0" y="T1"/>
                </a:cxn>
                <a:cxn ang="T7">
                  <a:pos x="T2" y="T3"/>
                </a:cxn>
                <a:cxn ang="T8">
                  <a:pos x="T4" y="T5"/>
                </a:cxn>
              </a:cxnLst>
              <a:rect l="T9" t="T10" r="T11" b="T12"/>
              <a:pathLst>
                <a:path w="2539" h="147">
                  <a:moveTo>
                    <a:pt x="0" y="147"/>
                  </a:moveTo>
                  <a:cubicBezTo>
                    <a:pt x="357" y="49"/>
                    <a:pt x="929" y="0"/>
                    <a:pt x="1184" y="17"/>
                  </a:cubicBezTo>
                  <a:cubicBezTo>
                    <a:pt x="1432" y="17"/>
                    <a:pt x="1857" y="134"/>
                    <a:pt x="2539" y="124"/>
                  </a:cubicBezTo>
                </a:path>
              </a:pathLst>
            </a:custGeom>
            <a:solidFill>
              <a:srgbClr val="003366">
                <a:alpha val="69019"/>
              </a:srgbClr>
            </a:solidFill>
            <a:ln w="28575">
              <a:solidFill>
                <a:srgbClr val="FFCC00"/>
              </a:solidFill>
              <a:round/>
            </a:ln>
          </p:spPr>
          <p:txBody>
            <a:bodyPr/>
            <a:lstStyle/>
            <a:p>
              <a:endParaRPr lang="zh-CN" altLang="en-US"/>
            </a:p>
          </p:txBody>
        </p:sp>
        <p:grpSp>
          <p:nvGrpSpPr>
            <p:cNvPr id="5143" name="Group 14"/>
            <p:cNvGrpSpPr/>
            <p:nvPr/>
          </p:nvGrpSpPr>
          <p:grpSpPr bwMode="auto">
            <a:xfrm>
              <a:off x="1042991" y="1196975"/>
              <a:ext cx="5976979" cy="4968876"/>
              <a:chOff x="317" y="0"/>
              <a:chExt cx="3765" cy="3130"/>
            </a:xfrm>
          </p:grpSpPr>
          <p:grpSp>
            <p:nvGrpSpPr>
              <p:cNvPr id="5158" name="Group 17"/>
              <p:cNvGrpSpPr/>
              <p:nvPr/>
            </p:nvGrpSpPr>
            <p:grpSpPr bwMode="auto">
              <a:xfrm>
                <a:off x="317" y="0"/>
                <a:ext cx="3765" cy="3130"/>
                <a:chOff x="0" y="0"/>
                <a:chExt cx="3765" cy="3130"/>
              </a:xfrm>
            </p:grpSpPr>
            <p:sp>
              <p:nvSpPr>
                <p:cNvPr id="5162" name="Line 18"/>
                <p:cNvSpPr>
                  <a:spLocks noChangeShapeType="1"/>
                </p:cNvSpPr>
                <p:nvPr/>
              </p:nvSpPr>
              <p:spPr bwMode="auto">
                <a:xfrm flipV="1">
                  <a:off x="0" y="0"/>
                  <a:ext cx="0" cy="3129"/>
                </a:xfrm>
                <a:prstGeom prst="line">
                  <a:avLst/>
                </a:prstGeom>
                <a:noFill/>
                <a:ln w="28575">
                  <a:solidFill>
                    <a:schemeClr val="hlink">
                      <a:alpha val="69019"/>
                    </a:schemeClr>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5163" name="Line 19"/>
                <p:cNvSpPr>
                  <a:spLocks noChangeShapeType="1"/>
                </p:cNvSpPr>
                <p:nvPr/>
              </p:nvSpPr>
              <p:spPr bwMode="auto">
                <a:xfrm>
                  <a:off x="0" y="3130"/>
                  <a:ext cx="3765" cy="0"/>
                </a:xfrm>
                <a:prstGeom prst="line">
                  <a:avLst/>
                </a:prstGeom>
                <a:noFill/>
                <a:ln w="28575">
                  <a:solidFill>
                    <a:schemeClr val="hlink">
                      <a:alpha val="81960"/>
                    </a:schemeClr>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5159" name="Group 20"/>
              <p:cNvGrpSpPr/>
              <p:nvPr/>
            </p:nvGrpSpPr>
            <p:grpSpPr bwMode="auto">
              <a:xfrm>
                <a:off x="317" y="635"/>
                <a:ext cx="45" cy="1270"/>
                <a:chOff x="0" y="0"/>
                <a:chExt cx="91" cy="1270"/>
              </a:xfrm>
            </p:grpSpPr>
            <p:sp>
              <p:nvSpPr>
                <p:cNvPr id="5160" name="Line 21"/>
                <p:cNvSpPr>
                  <a:spLocks noChangeShapeType="1"/>
                </p:cNvSpPr>
                <p:nvPr/>
              </p:nvSpPr>
              <p:spPr bwMode="auto">
                <a:xfrm>
                  <a:off x="0" y="0"/>
                  <a:ext cx="91" cy="0"/>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61" name="Line 22"/>
                <p:cNvSpPr>
                  <a:spLocks noChangeShapeType="1"/>
                </p:cNvSpPr>
                <p:nvPr/>
              </p:nvSpPr>
              <p:spPr bwMode="auto">
                <a:xfrm>
                  <a:off x="0" y="1270"/>
                  <a:ext cx="91" cy="0"/>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5144" name="Group 23"/>
            <p:cNvGrpSpPr/>
            <p:nvPr/>
          </p:nvGrpSpPr>
          <p:grpSpPr bwMode="auto">
            <a:xfrm>
              <a:off x="222250" y="874711"/>
              <a:ext cx="7364415" cy="5989642"/>
              <a:chOff x="0" y="-115"/>
              <a:chExt cx="4639" cy="3773"/>
            </a:xfrm>
          </p:grpSpPr>
          <p:grpSp>
            <p:nvGrpSpPr>
              <p:cNvPr id="5154" name="Group 24"/>
              <p:cNvGrpSpPr/>
              <p:nvPr/>
            </p:nvGrpSpPr>
            <p:grpSpPr bwMode="auto">
              <a:xfrm>
                <a:off x="516" y="-115"/>
                <a:ext cx="4123" cy="3773"/>
                <a:chOff x="-91" y="-115"/>
                <a:chExt cx="4123" cy="3773"/>
              </a:xfrm>
            </p:grpSpPr>
            <p:sp>
              <p:nvSpPr>
                <p:cNvPr id="5156" name="Text Box 25"/>
                <p:cNvSpPr txBox="1">
                  <a:spLocks noChangeArrowheads="1"/>
                </p:cNvSpPr>
                <p:nvPr/>
              </p:nvSpPr>
              <p:spPr bwMode="auto">
                <a:xfrm>
                  <a:off x="-91" y="-115"/>
                  <a:ext cx="17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zh-CN" sz="2000" i="1">
                      <a:solidFill>
                        <a:schemeClr val="hlink"/>
                      </a:solidFill>
                    </a:rPr>
                    <a:t>M</a:t>
                  </a:r>
                  <a:r>
                    <a:rPr lang="zh-CN" altLang="zh-CN" sz="2000" i="1" baseline="-22000">
                      <a:solidFill>
                        <a:schemeClr val="hlink"/>
                      </a:solidFill>
                    </a:rPr>
                    <a:t>B</a:t>
                  </a:r>
                  <a:r>
                    <a:rPr lang="zh-CN" altLang="zh-CN" sz="2000" i="1" baseline="-22000">
                      <a:solidFill>
                        <a:schemeClr val="hlink"/>
                      </a:solidFill>
                      <a:sym typeface="Symbol" panose="05050102010706020507" pitchFamily="18" charset="2"/>
                    </a:rPr>
                    <a:t> </a:t>
                  </a:r>
                  <a:r>
                    <a:rPr lang="zh-CN" altLang="zh-CN" sz="2000">
                      <a:solidFill>
                        <a:schemeClr val="hlink"/>
                      </a:solidFill>
                      <a:sym typeface="Symbol" panose="05050102010706020507" pitchFamily="18" charset="2"/>
                    </a:rPr>
                    <a:t>(</a:t>
                  </a:r>
                  <a:r>
                    <a:rPr lang="zh-CN" altLang="zh-CN" sz="2000">
                      <a:solidFill>
                        <a:schemeClr val="hlink"/>
                      </a:solidFill>
                    </a:rPr>
                    <a:t>10</a:t>
                  </a:r>
                  <a:r>
                    <a:rPr lang="zh-CN" altLang="zh-CN" sz="2000" baseline="30000">
                      <a:solidFill>
                        <a:schemeClr val="hlink"/>
                      </a:solidFill>
                    </a:rPr>
                    <a:t>-7</a:t>
                  </a:r>
                  <a:r>
                    <a:rPr lang="zh-CN" altLang="zh-CN" sz="2000">
                      <a:solidFill>
                        <a:schemeClr val="hlink"/>
                      </a:solidFill>
                      <a:sym typeface="Symbol" panose="05050102010706020507" pitchFamily="18" charset="2"/>
                    </a:rPr>
                    <a:t> </a:t>
                  </a:r>
                  <a:r>
                    <a:rPr lang="zh-CN" altLang="zh-CN" sz="2000">
                      <a:solidFill>
                        <a:schemeClr val="hlink"/>
                      </a:solidFill>
                    </a:rPr>
                    <a:t>×</a:t>
                  </a:r>
                  <a:r>
                    <a:rPr lang="zh-CN" altLang="zh-CN" sz="2000">
                      <a:solidFill>
                        <a:schemeClr val="hlink"/>
                      </a:solidFill>
                      <a:sym typeface="Symbol" panose="05050102010706020507" pitchFamily="18" charset="2"/>
                    </a:rPr>
                    <a:t> W / m</a:t>
                  </a:r>
                  <a:r>
                    <a:rPr lang="zh-CN" altLang="zh-CN" sz="2000" baseline="30000">
                      <a:solidFill>
                        <a:schemeClr val="hlink"/>
                      </a:solidFill>
                      <a:sym typeface="Symbol" panose="05050102010706020507" pitchFamily="18" charset="2"/>
                    </a:rPr>
                    <a:t>2 </a:t>
                  </a:r>
                  <a:r>
                    <a:rPr lang="zh-CN" altLang="zh-CN" sz="2000" b="0">
                      <a:solidFill>
                        <a:schemeClr val="hlink"/>
                      </a:solidFill>
                      <a:cs typeface="Times New Roman" panose="02020603050405020304" pitchFamily="18" charset="0"/>
                      <a:sym typeface="Symbol" panose="05050102010706020507" pitchFamily="18" charset="2"/>
                    </a:rPr>
                    <a:t>·</a:t>
                  </a:r>
                  <a:r>
                    <a:rPr lang="zh-CN" altLang="zh-CN" sz="2000">
                      <a:solidFill>
                        <a:schemeClr val="hlink"/>
                      </a:solidFill>
                      <a:cs typeface="Times New Roman" panose="02020603050405020304" pitchFamily="18" charset="0"/>
                      <a:sym typeface="Symbol" panose="05050102010706020507" pitchFamily="18" charset="2"/>
                    </a:rPr>
                    <a:t> </a:t>
                  </a:r>
                  <a:r>
                    <a:rPr lang="zh-CN" altLang="zh-CN" sz="2000">
                      <a:solidFill>
                        <a:schemeClr val="hlink"/>
                      </a:solidFill>
                      <a:sym typeface="Symbol" panose="05050102010706020507" pitchFamily="18" charset="2"/>
                    </a:rPr>
                    <a:t>m)</a:t>
                  </a:r>
                  <a:endParaRPr lang="zh-CN" altLang="zh-CN" sz="2000">
                    <a:solidFill>
                      <a:schemeClr val="hlink"/>
                    </a:solidFill>
                    <a:sym typeface="Symbol" panose="05050102010706020507" pitchFamily="18" charset="2"/>
                  </a:endParaRPr>
                </a:p>
              </p:txBody>
            </p:sp>
            <p:sp>
              <p:nvSpPr>
                <p:cNvPr id="5157" name="Rectangle 26"/>
                <p:cNvSpPr>
                  <a:spLocks noChangeArrowheads="1"/>
                </p:cNvSpPr>
                <p:nvPr/>
              </p:nvSpPr>
              <p:spPr bwMode="auto">
                <a:xfrm>
                  <a:off x="2833" y="3238"/>
                  <a:ext cx="1199"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zh-CN" sz="2000" i="1">
                      <a:solidFill>
                        <a:schemeClr val="hlink"/>
                      </a:solidFill>
                      <a:sym typeface="Symbol" panose="05050102010706020507" pitchFamily="18" charset="2"/>
                    </a:rPr>
                    <a:t> </a:t>
                  </a:r>
                  <a:r>
                    <a:rPr lang="zh-CN" altLang="zh-CN" sz="2000">
                      <a:solidFill>
                        <a:schemeClr val="hlink"/>
                      </a:solidFill>
                      <a:sym typeface="Symbol" panose="05050102010706020507" pitchFamily="18" charset="2"/>
                    </a:rPr>
                    <a:t>( m)</a:t>
                  </a:r>
                  <a:endParaRPr lang="zh-CN" altLang="zh-CN" sz="2000">
                    <a:solidFill>
                      <a:schemeClr val="hlink"/>
                    </a:solidFill>
                    <a:sym typeface="Symbol" panose="05050102010706020507" pitchFamily="18" charset="2"/>
                  </a:endParaRPr>
                </a:p>
              </p:txBody>
            </p:sp>
          </p:grpSp>
          <p:sp>
            <p:nvSpPr>
              <p:cNvPr id="5155" name="Text Box 27"/>
              <p:cNvSpPr txBox="1">
                <a:spLocks noChangeArrowheads="1"/>
              </p:cNvSpPr>
              <p:nvPr/>
            </p:nvSpPr>
            <p:spPr bwMode="auto">
              <a:xfrm>
                <a:off x="0" y="219"/>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en-US" altLang="zh-CN" sz="2000">
                  <a:solidFill>
                    <a:srgbClr val="DDDDDD"/>
                  </a:solidFill>
                </a:endParaRPr>
              </a:p>
            </p:txBody>
          </p:sp>
        </p:grpSp>
        <p:sp>
          <p:nvSpPr>
            <p:cNvPr id="5145" name="Text Box 31"/>
            <p:cNvSpPr txBox="1">
              <a:spLocks noChangeArrowheads="1"/>
            </p:cNvSpPr>
            <p:nvPr/>
          </p:nvSpPr>
          <p:spPr bwMode="auto">
            <a:xfrm>
              <a:off x="3211513" y="1463675"/>
              <a:ext cx="1841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en-US" altLang="zh-CN" sz="800"/>
            </a:p>
          </p:txBody>
        </p:sp>
        <p:sp>
          <p:nvSpPr>
            <p:cNvPr id="5146" name="Text Box 32"/>
            <p:cNvSpPr txBox="1">
              <a:spLocks noChangeArrowheads="1"/>
            </p:cNvSpPr>
            <p:nvPr/>
          </p:nvSpPr>
          <p:spPr bwMode="auto">
            <a:xfrm>
              <a:off x="2707957" y="4008377"/>
              <a:ext cx="1471831" cy="666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zh-CN" sz="2000" b="0">
                  <a:solidFill>
                    <a:schemeClr val="hlink"/>
                  </a:solidFill>
                </a:rPr>
                <a:t>5000K</a:t>
              </a:r>
              <a:endParaRPr lang="zh-CN" altLang="zh-CN" sz="2000" b="0">
                <a:solidFill>
                  <a:schemeClr val="hlink"/>
                </a:solidFill>
              </a:endParaRPr>
            </a:p>
          </p:txBody>
        </p:sp>
        <p:sp>
          <p:nvSpPr>
            <p:cNvPr id="5147" name="Text Box 33"/>
            <p:cNvSpPr txBox="1">
              <a:spLocks noChangeArrowheads="1"/>
            </p:cNvSpPr>
            <p:nvPr/>
          </p:nvSpPr>
          <p:spPr bwMode="auto">
            <a:xfrm>
              <a:off x="2707957" y="1985394"/>
              <a:ext cx="1471831" cy="666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zh-CN" sz="2000" b="0">
                  <a:solidFill>
                    <a:schemeClr val="hlink"/>
                  </a:solidFill>
                </a:rPr>
                <a:t>6000K</a:t>
              </a:r>
              <a:endParaRPr lang="zh-CN" altLang="zh-CN" sz="2000" b="0">
                <a:solidFill>
                  <a:schemeClr val="hlink"/>
                </a:solidFill>
              </a:endParaRPr>
            </a:p>
          </p:txBody>
        </p:sp>
        <p:sp>
          <p:nvSpPr>
            <p:cNvPr id="5148" name="Line 34"/>
            <p:cNvSpPr>
              <a:spLocks noChangeShapeType="1"/>
            </p:cNvSpPr>
            <p:nvPr/>
          </p:nvSpPr>
          <p:spPr bwMode="auto">
            <a:xfrm>
              <a:off x="4284663" y="5949950"/>
              <a:ext cx="0" cy="215900"/>
            </a:xfrm>
            <a:prstGeom prst="line">
              <a:avLst/>
            </a:prstGeom>
            <a:noFill/>
            <a:ln w="19050">
              <a:solidFill>
                <a:srgbClr val="00FF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5149" name="Line 35"/>
            <p:cNvSpPr>
              <a:spLocks noChangeShapeType="1"/>
            </p:cNvSpPr>
            <p:nvPr/>
          </p:nvSpPr>
          <p:spPr bwMode="auto">
            <a:xfrm>
              <a:off x="2733675" y="4581525"/>
              <a:ext cx="0" cy="1584325"/>
            </a:xfrm>
            <a:prstGeom prst="line">
              <a:avLst/>
            </a:prstGeom>
            <a:noFill/>
            <a:ln w="19050">
              <a:solidFill>
                <a:srgbClr val="00FF00"/>
              </a:solidFill>
              <a:prstDash val="lgDash"/>
              <a:round/>
            </a:ln>
            <a:extLst>
              <a:ext uri="{909E8E84-426E-40DD-AFC4-6F175D3DCCD1}">
                <a14:hiddenFill xmlns:a14="http://schemas.microsoft.com/office/drawing/2010/main">
                  <a:noFill/>
                </a14:hiddenFill>
              </a:ext>
            </a:extLst>
          </p:spPr>
          <p:txBody>
            <a:bodyPr/>
            <a:lstStyle/>
            <a:p>
              <a:endParaRPr lang="zh-CN" altLang="en-US"/>
            </a:p>
          </p:txBody>
        </p:sp>
        <p:sp>
          <p:nvSpPr>
            <p:cNvPr id="5150" name="Line 36"/>
            <p:cNvSpPr>
              <a:spLocks noChangeShapeType="1"/>
            </p:cNvSpPr>
            <p:nvPr/>
          </p:nvSpPr>
          <p:spPr bwMode="auto">
            <a:xfrm>
              <a:off x="2484438" y="2276475"/>
              <a:ext cx="0" cy="3889375"/>
            </a:xfrm>
            <a:prstGeom prst="line">
              <a:avLst/>
            </a:prstGeom>
            <a:noFill/>
            <a:ln w="19050">
              <a:solidFill>
                <a:srgbClr val="00FF00"/>
              </a:solidFill>
              <a:prstDash val="lgDash"/>
              <a:round/>
            </a:ln>
            <a:extLst>
              <a:ext uri="{909E8E84-426E-40DD-AFC4-6F175D3DCCD1}">
                <a14:hiddenFill xmlns:a14="http://schemas.microsoft.com/office/drawing/2010/main">
                  <a:noFill/>
                </a14:hiddenFill>
              </a:ext>
            </a:extLst>
          </p:spPr>
          <p:txBody>
            <a:bodyPr/>
            <a:lstStyle/>
            <a:p>
              <a:endParaRPr lang="zh-CN" altLang="en-US"/>
            </a:p>
          </p:txBody>
        </p:sp>
        <p:sp>
          <p:nvSpPr>
            <p:cNvPr id="5151" name="Text Box 37"/>
            <p:cNvSpPr txBox="1">
              <a:spLocks noChangeArrowheads="1"/>
            </p:cNvSpPr>
            <p:nvPr/>
          </p:nvSpPr>
          <p:spPr bwMode="auto">
            <a:xfrm>
              <a:off x="3302952" y="5602868"/>
              <a:ext cx="1471831" cy="666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zh-CN" sz="2000" b="0">
                  <a:solidFill>
                    <a:schemeClr val="hlink"/>
                  </a:solidFill>
                </a:rPr>
                <a:t>3000K</a:t>
              </a:r>
              <a:endParaRPr lang="zh-CN" altLang="zh-CN" sz="2000" b="0">
                <a:solidFill>
                  <a:schemeClr val="hlink"/>
                </a:solidFill>
              </a:endParaRPr>
            </a:p>
          </p:txBody>
        </p:sp>
        <p:sp>
          <p:nvSpPr>
            <p:cNvPr id="5152" name="Text Box 38"/>
            <p:cNvSpPr txBox="1">
              <a:spLocks noChangeArrowheads="1"/>
            </p:cNvSpPr>
            <p:nvPr/>
          </p:nvSpPr>
          <p:spPr bwMode="auto">
            <a:xfrm>
              <a:off x="2943225" y="5126872"/>
              <a:ext cx="1471831" cy="666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zh-CN" sz="2000" b="0">
                  <a:solidFill>
                    <a:schemeClr val="hlink"/>
                  </a:solidFill>
                </a:rPr>
                <a:t>4000K</a:t>
              </a:r>
              <a:endParaRPr lang="zh-CN" altLang="zh-CN" sz="2000" b="0">
                <a:solidFill>
                  <a:schemeClr val="hlink"/>
                </a:solidFill>
              </a:endParaRPr>
            </a:p>
          </p:txBody>
        </p:sp>
        <p:sp>
          <p:nvSpPr>
            <p:cNvPr id="5153" name="Line 39"/>
            <p:cNvSpPr>
              <a:spLocks noChangeShapeType="1"/>
            </p:cNvSpPr>
            <p:nvPr/>
          </p:nvSpPr>
          <p:spPr bwMode="auto">
            <a:xfrm>
              <a:off x="3348038" y="5661025"/>
              <a:ext cx="0" cy="504825"/>
            </a:xfrm>
            <a:prstGeom prst="line">
              <a:avLst/>
            </a:prstGeom>
            <a:noFill/>
            <a:ln w="19050">
              <a:solidFill>
                <a:srgbClr val="00FF00"/>
              </a:solidFill>
              <a:prstDash val="dash"/>
              <a:round/>
            </a:ln>
            <a:extLst>
              <a:ext uri="{909E8E84-426E-40DD-AFC4-6F175D3DCCD1}">
                <a14:hiddenFill xmlns:a14="http://schemas.microsoft.com/office/drawing/2010/main">
                  <a:noFill/>
                </a14:hiddenFill>
              </a:ext>
            </a:extLst>
          </p:spPr>
          <p:txBody>
            <a:bodyPr/>
            <a:lstStyle/>
            <a:p>
              <a:endParaRPr lang="zh-CN" altLang="en-US"/>
            </a:p>
          </p:txBody>
        </p:sp>
      </p:grpSp>
      <p:sp>
        <p:nvSpPr>
          <p:cNvPr id="71" name="Rectangle 19"/>
          <p:cNvSpPr>
            <a:spLocks noChangeArrowheads="1"/>
          </p:cNvSpPr>
          <p:nvPr/>
        </p:nvSpPr>
        <p:spPr bwMode="auto">
          <a:xfrm>
            <a:off x="4143375" y="461963"/>
            <a:ext cx="1828800" cy="466725"/>
          </a:xfrm>
          <a:prstGeom prst="rect">
            <a:avLst/>
          </a:prstGeom>
          <a:solidFill>
            <a:schemeClr val="tx1"/>
          </a:solidFill>
          <a:ln w="9525">
            <a:solidFill>
              <a:schemeClr val="folHlink"/>
            </a:solidFill>
            <a:miter lim="800000"/>
          </a:ln>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r>
              <a:rPr lang="zh-CN" altLang="en-US">
                <a:solidFill>
                  <a:srgbClr val="66FFFF"/>
                </a:solidFill>
                <a:ea typeface="楷体_GB2312" pitchFamily="49" charset="-122"/>
              </a:rPr>
              <a:t>黑体热辐射</a:t>
            </a:r>
            <a:endParaRPr lang="zh-CN" altLang="en-US">
              <a:solidFill>
                <a:srgbClr val="66FFFF"/>
              </a:solidFill>
              <a:ea typeface="楷体_GB2312" pitchFamily="49" charset="-122"/>
            </a:endParaRPr>
          </a:p>
        </p:txBody>
      </p:sp>
      <p:sp>
        <p:nvSpPr>
          <p:cNvPr id="72" name="Rectangle 20"/>
          <p:cNvSpPr>
            <a:spLocks noChangeArrowheads="1"/>
          </p:cNvSpPr>
          <p:nvPr/>
        </p:nvSpPr>
        <p:spPr bwMode="auto">
          <a:xfrm>
            <a:off x="2500313" y="461963"/>
            <a:ext cx="914400" cy="466725"/>
          </a:xfrm>
          <a:prstGeom prst="rect">
            <a:avLst/>
          </a:prstGeom>
          <a:noFill/>
          <a:ln w="9525">
            <a:solidFill>
              <a:schemeClr val="folHlink"/>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r>
              <a:rPr lang="zh-CN" altLang="en-US">
                <a:solidFill>
                  <a:srgbClr val="66FFFF"/>
                </a:solidFill>
                <a:ea typeface="楷体_GB2312" pitchFamily="49" charset="-122"/>
              </a:rPr>
              <a:t>温度</a:t>
            </a:r>
            <a:endParaRPr lang="zh-CN" altLang="en-US">
              <a:solidFill>
                <a:srgbClr val="66FFFF"/>
              </a:solidFill>
              <a:ea typeface="楷体_GB2312" pitchFamily="49" charset="-122"/>
            </a:endParaRPr>
          </a:p>
        </p:txBody>
      </p:sp>
      <p:sp>
        <p:nvSpPr>
          <p:cNvPr id="73" name="Line 21"/>
          <p:cNvSpPr>
            <a:spLocks noChangeShapeType="1"/>
          </p:cNvSpPr>
          <p:nvPr/>
        </p:nvSpPr>
        <p:spPr bwMode="auto">
          <a:xfrm flipH="1">
            <a:off x="3571875" y="695325"/>
            <a:ext cx="431800" cy="0"/>
          </a:xfrm>
          <a:prstGeom prst="line">
            <a:avLst/>
          </a:prstGeom>
          <a:noFill/>
          <a:ln w="57150">
            <a:solidFill>
              <a:schemeClr val="accent1"/>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 name="Rectangle 22"/>
          <p:cNvSpPr>
            <a:spLocks noChangeArrowheads="1"/>
          </p:cNvSpPr>
          <p:nvPr/>
        </p:nvSpPr>
        <p:spPr bwMode="auto">
          <a:xfrm>
            <a:off x="6856413" y="461963"/>
            <a:ext cx="1501775" cy="466725"/>
          </a:xfrm>
          <a:prstGeom prst="rect">
            <a:avLst/>
          </a:prstGeom>
          <a:noFill/>
          <a:ln w="9525">
            <a:solidFill>
              <a:schemeClr val="folHlink"/>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a:solidFill>
                  <a:srgbClr val="66FFFF"/>
                </a:solidFill>
                <a:ea typeface="楷体_GB2312" pitchFamily="49" charset="-122"/>
              </a:rPr>
              <a:t>材料性质</a:t>
            </a:r>
            <a:endParaRPr lang="zh-CN" altLang="en-US">
              <a:solidFill>
                <a:srgbClr val="66FFFF"/>
              </a:solidFill>
              <a:ea typeface="楷体_GB2312" pitchFamily="49" charset="-122"/>
            </a:endParaRPr>
          </a:p>
        </p:txBody>
      </p:sp>
      <p:grpSp>
        <p:nvGrpSpPr>
          <p:cNvPr id="8" name="Group 23"/>
          <p:cNvGrpSpPr/>
          <p:nvPr/>
        </p:nvGrpSpPr>
        <p:grpSpPr bwMode="auto">
          <a:xfrm>
            <a:off x="6103938" y="557213"/>
            <a:ext cx="539750" cy="304800"/>
            <a:chOff x="0" y="0"/>
            <a:chExt cx="340" cy="192"/>
          </a:xfrm>
        </p:grpSpPr>
        <p:sp>
          <p:nvSpPr>
            <p:cNvPr id="5137" name="Line 24"/>
            <p:cNvSpPr>
              <a:spLocks noChangeShapeType="1"/>
            </p:cNvSpPr>
            <p:nvPr/>
          </p:nvSpPr>
          <p:spPr bwMode="auto">
            <a:xfrm flipH="1">
              <a:off x="0" y="99"/>
              <a:ext cx="340" cy="0"/>
            </a:xfrm>
            <a:prstGeom prst="line">
              <a:avLst/>
            </a:prstGeom>
            <a:noFill/>
            <a:ln w="57150">
              <a:solidFill>
                <a:schemeClr val="accent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38" name="Line 25"/>
            <p:cNvSpPr>
              <a:spLocks noChangeShapeType="1"/>
            </p:cNvSpPr>
            <p:nvPr/>
          </p:nvSpPr>
          <p:spPr bwMode="auto">
            <a:xfrm>
              <a:off x="153" y="0"/>
              <a:ext cx="159" cy="192"/>
            </a:xfrm>
            <a:prstGeom prst="line">
              <a:avLst/>
            </a:prstGeom>
            <a:noFill/>
            <a:ln w="57150">
              <a:solidFill>
                <a:srgbClr val="FFCC66"/>
              </a:solidFill>
              <a:rou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dissolve">
                                      <p:cBhvr>
                                        <p:cTn id="7" dur="500"/>
                                        <p:tgtEl>
                                          <p:spTgt spid="17410"/>
                                        </p:tgtEl>
                                      </p:cBhvr>
                                    </p:animEffect>
                                  </p:childTnLst>
                                </p:cTn>
                              </p:par>
                            </p:childTnLst>
                          </p:cTn>
                        </p:par>
                        <p:par>
                          <p:cTn id="8" fill="hold">
                            <p:stCondLst>
                              <p:cond delay="500"/>
                            </p:stCondLst>
                            <p:childTnLst>
                              <p:par>
                                <p:cTn id="9" presetID="23" presetClass="entr" presetSubtype="288" fill="hold" grpId="0" nodeType="afterEffect">
                                  <p:stCondLst>
                                    <p:cond delay="0"/>
                                  </p:stCondLst>
                                  <p:childTnLst>
                                    <p:set>
                                      <p:cBhvr>
                                        <p:cTn id="10" dur="1" fill="hold">
                                          <p:stCondLst>
                                            <p:cond delay="0"/>
                                          </p:stCondLst>
                                        </p:cTn>
                                        <p:tgtEl>
                                          <p:spTgt spid="71"/>
                                        </p:tgtEl>
                                        <p:attrNameLst>
                                          <p:attrName>style.visibility</p:attrName>
                                        </p:attrNameLst>
                                      </p:cBhvr>
                                      <p:to>
                                        <p:strVal val="visible"/>
                                      </p:to>
                                    </p:set>
                                    <p:anim calcmode="lin" valueType="num">
                                      <p:cBhvr>
                                        <p:cTn id="11" dur="500" fill="hold"/>
                                        <p:tgtEl>
                                          <p:spTgt spid="71"/>
                                        </p:tgtEl>
                                        <p:attrNameLst>
                                          <p:attrName>ppt_w</p:attrName>
                                        </p:attrNameLst>
                                      </p:cBhvr>
                                      <p:tavLst>
                                        <p:tav tm="0">
                                          <p:val>
                                            <p:strVal val="4/3*#ppt_w"/>
                                          </p:val>
                                        </p:tav>
                                        <p:tav tm="100000">
                                          <p:val>
                                            <p:strVal val="#ppt_w"/>
                                          </p:val>
                                        </p:tav>
                                      </p:tavLst>
                                    </p:anim>
                                    <p:anim calcmode="lin" valueType="num">
                                      <p:cBhvr>
                                        <p:cTn id="12" dur="500" fill="hold"/>
                                        <p:tgtEl>
                                          <p:spTgt spid="71"/>
                                        </p:tgtEl>
                                        <p:attrNameLst>
                                          <p:attrName>ppt_h</p:attrName>
                                        </p:attrNameLst>
                                      </p:cBhvr>
                                      <p:tavLst>
                                        <p:tav tm="0">
                                          <p:val>
                                            <p:strVal val="4/3*#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dissolve">
                                      <p:cBhvr>
                                        <p:cTn id="17" dur="500"/>
                                        <p:tgtEl>
                                          <p:spTgt spid="72"/>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73"/>
                                        </p:tgtEl>
                                        <p:attrNameLst>
                                          <p:attrName>style.visibility</p:attrName>
                                        </p:attrNameLst>
                                      </p:cBhvr>
                                      <p:to>
                                        <p:strVal val="visible"/>
                                      </p:to>
                                    </p:set>
                                    <p:animEffect transition="in" filter="dissolve">
                                      <p:cBhvr>
                                        <p:cTn id="21" dur="500"/>
                                        <p:tgtEl>
                                          <p:spTgt spid="73"/>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dissolve">
                                      <p:cBhvr>
                                        <p:cTn id="24" dur="500"/>
                                        <p:tgtEl>
                                          <p:spTgt spid="74"/>
                                        </p:tgtEl>
                                      </p:cBhvr>
                                    </p:animEffect>
                                  </p:childTnLst>
                                </p:cTn>
                              </p:par>
                            </p:childTnLst>
                          </p:cTn>
                        </p:par>
                        <p:par>
                          <p:cTn id="25" fill="hold">
                            <p:stCondLst>
                              <p:cond delay="1000"/>
                            </p:stCondLst>
                            <p:childTnLst>
                              <p:par>
                                <p:cTn id="26" presetID="22" presetClass="entr" presetSubtype="2"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right)">
                                      <p:cBhvr>
                                        <p:cTn id="28" dur="500"/>
                                        <p:tgtEl>
                                          <p:spTgt spid="8"/>
                                        </p:tgtEl>
                                      </p:cBhvr>
                                    </p:animEffect>
                                  </p:childTnLst>
                                </p:cTn>
                              </p:par>
                            </p:childTnLst>
                          </p:cTn>
                        </p:par>
                        <p:par>
                          <p:cTn id="29" fill="hold">
                            <p:stCondLst>
                              <p:cond delay="1500"/>
                            </p:stCondLst>
                            <p:childTnLst>
                              <p:par>
                                <p:cTn id="30" presetID="35" presetClass="emph" presetSubtype="0" repeatCount="3000" fill="hold" nodeType="afterEffect">
                                  <p:stCondLst>
                                    <p:cond delay="0"/>
                                  </p:stCondLst>
                                  <p:childTnLst>
                                    <p:anim calcmode="discrete" valueType="str">
                                      <p:cBhvr>
                                        <p:cTn id="31" dur="10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dissolve">
                                      <p:cBhvr>
                                        <p:cTn id="36" dur="500"/>
                                        <p:tgtEl>
                                          <p:spTgt spid="2"/>
                                        </p:tgtEl>
                                      </p:cBhvr>
                                    </p:animEffect>
                                  </p:childTnLst>
                                </p:cTn>
                              </p:par>
                            </p:childTnLst>
                          </p:cTn>
                        </p:par>
                        <p:par>
                          <p:cTn id="37" fill="hold">
                            <p:stCondLst>
                              <p:cond delay="500"/>
                            </p:stCondLst>
                            <p:childTnLst>
                              <p:par>
                                <p:cTn id="38" presetID="3" presetClass="entr" presetSubtype="10" fill="hold" grpId="0" nodeType="afterEffect">
                                  <p:stCondLst>
                                    <p:cond delay="0"/>
                                  </p:stCondLst>
                                  <p:childTnLst>
                                    <p:set>
                                      <p:cBhvr>
                                        <p:cTn id="39" dur="1" fill="hold">
                                          <p:stCondLst>
                                            <p:cond delay="0"/>
                                          </p:stCondLst>
                                        </p:cTn>
                                        <p:tgtEl>
                                          <p:spTgt spid="17411"/>
                                        </p:tgtEl>
                                        <p:attrNameLst>
                                          <p:attrName>style.visibility</p:attrName>
                                        </p:attrNameLst>
                                      </p:cBhvr>
                                      <p:to>
                                        <p:strVal val="visible"/>
                                      </p:to>
                                    </p:set>
                                    <p:animEffect transition="in" filter="blinds(horizontal)">
                                      <p:cBhvr>
                                        <p:cTn id="40" dur="500"/>
                                        <p:tgtEl>
                                          <p:spTgt spid="17411"/>
                                        </p:tgtEl>
                                      </p:cBhvr>
                                    </p:animEffect>
                                  </p:childTnLst>
                                </p:cTn>
                              </p:par>
                              <p:par>
                                <p:cTn id="41" presetID="3" presetClass="entr" presetSubtype="10" fill="hold" nodeType="withEffect">
                                  <p:stCondLst>
                                    <p:cond delay="0"/>
                                  </p:stCondLst>
                                  <p:childTnLst>
                                    <p:set>
                                      <p:cBhvr>
                                        <p:cTn id="42" dur="1" fill="hold">
                                          <p:stCondLst>
                                            <p:cond delay="0"/>
                                          </p:stCondLst>
                                        </p:cTn>
                                        <p:tgtEl>
                                          <p:spTgt spid="17412"/>
                                        </p:tgtEl>
                                        <p:attrNameLst>
                                          <p:attrName>style.visibility</p:attrName>
                                        </p:attrNameLst>
                                      </p:cBhvr>
                                      <p:to>
                                        <p:strVal val="visible"/>
                                      </p:to>
                                    </p:set>
                                    <p:animEffect transition="in" filter="blinds(horizontal)">
                                      <p:cBhvr>
                                        <p:cTn id="43" dur="500"/>
                                        <p:tgtEl>
                                          <p:spTgt spid="17412"/>
                                        </p:tgtEl>
                                      </p:cBhvr>
                                    </p:animEffect>
                                  </p:childTnLst>
                                </p:cTn>
                              </p:par>
                            </p:childTnLst>
                          </p:cTn>
                        </p:par>
                        <p:par>
                          <p:cTn id="44" fill="hold">
                            <p:stCondLst>
                              <p:cond delay="1000"/>
                            </p:stCondLst>
                            <p:childTnLst>
                              <p:par>
                                <p:cTn id="45" presetID="3" presetClass="entr" presetSubtype="10" fill="hold" grpId="0" nodeType="afterEffect">
                                  <p:stCondLst>
                                    <p:cond delay="0"/>
                                  </p:stCondLst>
                                  <p:childTnLst>
                                    <p:set>
                                      <p:cBhvr>
                                        <p:cTn id="46" dur="1" fill="hold">
                                          <p:stCondLst>
                                            <p:cond delay="0"/>
                                          </p:stCondLst>
                                        </p:cTn>
                                        <p:tgtEl>
                                          <p:spTgt spid="17414"/>
                                        </p:tgtEl>
                                        <p:attrNameLst>
                                          <p:attrName>style.visibility</p:attrName>
                                        </p:attrNameLst>
                                      </p:cBhvr>
                                      <p:to>
                                        <p:strVal val="visible"/>
                                      </p:to>
                                    </p:set>
                                    <p:animEffect transition="in" filter="blinds(horizontal)">
                                      <p:cBhvr>
                                        <p:cTn id="47" dur="500"/>
                                        <p:tgtEl>
                                          <p:spTgt spid="17414"/>
                                        </p:tgtEl>
                                      </p:cBhvr>
                                    </p:animEffect>
                                  </p:childTnLst>
                                </p:cTn>
                              </p:par>
                              <p:par>
                                <p:cTn id="48" presetID="3" presetClass="entr" presetSubtype="10" fill="hold" nodeType="withEffect">
                                  <p:stCondLst>
                                    <p:cond delay="0"/>
                                  </p:stCondLst>
                                  <p:childTnLst>
                                    <p:set>
                                      <p:cBhvr>
                                        <p:cTn id="49" dur="1" fill="hold">
                                          <p:stCondLst>
                                            <p:cond delay="0"/>
                                          </p:stCondLst>
                                        </p:cTn>
                                        <p:tgtEl>
                                          <p:spTgt spid="17413"/>
                                        </p:tgtEl>
                                        <p:attrNameLst>
                                          <p:attrName>style.visibility</p:attrName>
                                        </p:attrNameLst>
                                      </p:cBhvr>
                                      <p:to>
                                        <p:strVal val="visible"/>
                                      </p:to>
                                    </p:set>
                                    <p:animEffect transition="in" filter="blinds(horizontal)">
                                      <p:cBhvr>
                                        <p:cTn id="50" dur="500"/>
                                        <p:tgtEl>
                                          <p:spTgt spid="17413"/>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7415"/>
                                        </p:tgtEl>
                                        <p:attrNameLst>
                                          <p:attrName>style.visibility</p:attrName>
                                        </p:attrNameLst>
                                      </p:cBhvr>
                                      <p:to>
                                        <p:strVal val="visible"/>
                                      </p:to>
                                    </p:set>
                                    <p:animEffect transition="in" filter="blinds(horizontal)">
                                      <p:cBhvr>
                                        <p:cTn id="55" dur="500"/>
                                        <p:tgtEl>
                                          <p:spTgt spid="17415"/>
                                        </p:tgtEl>
                                      </p:cBhvr>
                                    </p:animEffect>
                                  </p:childTnLst>
                                </p:cTn>
                              </p:par>
                            </p:childTnLst>
                          </p:cTn>
                        </p:par>
                        <p:par>
                          <p:cTn id="56" fill="hold">
                            <p:stCondLst>
                              <p:cond delay="500"/>
                            </p:stCondLst>
                            <p:childTnLst>
                              <p:par>
                                <p:cTn id="57" presetID="22" presetClass="entr" presetSubtype="8" fill="hold" nodeType="afterEffect">
                                  <p:stCondLst>
                                    <p:cond delay="0"/>
                                  </p:stCondLst>
                                  <p:childTnLst>
                                    <p:set>
                                      <p:cBhvr>
                                        <p:cTn id="58" dur="1" fill="hold">
                                          <p:stCondLst>
                                            <p:cond delay="0"/>
                                          </p:stCondLst>
                                        </p:cTn>
                                        <p:tgtEl>
                                          <p:spTgt spid="21524"/>
                                        </p:tgtEl>
                                        <p:attrNameLst>
                                          <p:attrName>style.visibility</p:attrName>
                                        </p:attrNameLst>
                                      </p:cBhvr>
                                      <p:to>
                                        <p:strVal val="visible"/>
                                      </p:to>
                                    </p:set>
                                    <p:animEffect transition="in" filter="wipe(left)">
                                      <p:cBhvr>
                                        <p:cTn id="59" dur="500"/>
                                        <p:tgtEl>
                                          <p:spTgt spid="21524"/>
                                        </p:tgtEl>
                                      </p:cBhvr>
                                    </p:animEffect>
                                  </p:childTnLst>
                                </p:cTn>
                              </p:par>
                            </p:childTnLst>
                          </p:cTn>
                        </p:par>
                        <p:par>
                          <p:cTn id="60" fill="hold">
                            <p:stCondLst>
                              <p:cond delay="1000"/>
                            </p:stCondLst>
                            <p:childTnLst>
                              <p:par>
                                <p:cTn id="61" presetID="3" presetClass="entr" presetSubtype="10" fill="hold" grpId="0" nodeType="afterEffect">
                                  <p:stCondLst>
                                    <p:cond delay="0"/>
                                  </p:stCondLst>
                                  <p:childTnLst>
                                    <p:set>
                                      <p:cBhvr>
                                        <p:cTn id="62" dur="1" fill="hold">
                                          <p:stCondLst>
                                            <p:cond delay="0"/>
                                          </p:stCondLst>
                                        </p:cTn>
                                        <p:tgtEl>
                                          <p:spTgt spid="17416"/>
                                        </p:tgtEl>
                                        <p:attrNameLst>
                                          <p:attrName>style.visibility</p:attrName>
                                        </p:attrNameLst>
                                      </p:cBhvr>
                                      <p:to>
                                        <p:strVal val="visible"/>
                                      </p:to>
                                    </p:set>
                                    <p:animEffect transition="in" filter="blinds(horizontal)">
                                      <p:cBhvr>
                                        <p:cTn id="63" dur="500"/>
                                        <p:tgtEl>
                                          <p:spTgt spid="17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utoUpdateAnimBg="0"/>
      <p:bldP spid="17411" grpId="0"/>
      <p:bldP spid="17414" grpId="0" autoUpdateAnimBg="0"/>
      <p:bldP spid="17415" grpId="0"/>
      <p:bldP spid="17416" grpId="0"/>
      <p:bldP spid="71" grpId="0" animBg="1" autoUpdateAnimBg="0"/>
      <p:bldP spid="72" grpId="0" animBg="1" autoUpdateAnimBg="0"/>
      <p:bldP spid="74"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1357313" y="196850"/>
            <a:ext cx="725805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65048" bIns="76176">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a:r>
              <a:rPr lang="zh-CN" altLang="zh-CN" sz="3000" b="0">
                <a:solidFill>
                  <a:srgbClr val="66FF33"/>
                </a:solidFill>
                <a:ea typeface="黑体" panose="02010609060101010101" pitchFamily="49" charset="-122"/>
              </a:rPr>
              <a:t>§16.2 </a:t>
            </a:r>
            <a:r>
              <a:rPr lang="zh-CN" altLang="zh-CN" sz="3000" b="0">
                <a:solidFill>
                  <a:srgbClr val="66FF33"/>
                </a:solidFill>
                <a:latin typeface="黑体" panose="02010609060101010101" pitchFamily="49" charset="-122"/>
                <a:ea typeface="黑体" panose="02010609060101010101" pitchFamily="49" charset="-122"/>
              </a:rPr>
              <a:t> </a:t>
            </a:r>
            <a:r>
              <a:rPr lang="zh-CN" altLang="en-US" sz="3000" b="0">
                <a:solidFill>
                  <a:srgbClr val="66FF33"/>
                </a:solidFill>
                <a:latin typeface="黑体" panose="02010609060101010101" pitchFamily="49" charset="-122"/>
                <a:ea typeface="黑体" panose="02010609060101010101" pitchFamily="49" charset="-122"/>
              </a:rPr>
              <a:t>光电效应 爱因斯坦光子假说</a:t>
            </a:r>
            <a:endParaRPr lang="zh-CN" altLang="en-US" sz="3000">
              <a:solidFill>
                <a:srgbClr val="66FF33"/>
              </a:solidFill>
              <a:latin typeface="黑体" panose="02010609060101010101" pitchFamily="49" charset="-122"/>
              <a:ea typeface="黑体" panose="02010609060101010101" pitchFamily="49" charset="-122"/>
            </a:endParaRPr>
          </a:p>
        </p:txBody>
      </p:sp>
      <p:sp>
        <p:nvSpPr>
          <p:cNvPr id="25603" name="Text Box 3"/>
          <p:cNvSpPr txBox="1">
            <a:spLocks noChangeArrowheads="1"/>
          </p:cNvSpPr>
          <p:nvPr/>
        </p:nvSpPr>
        <p:spPr bwMode="auto">
          <a:xfrm>
            <a:off x="500063" y="1571625"/>
            <a:ext cx="8461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b="0">
                <a:solidFill>
                  <a:schemeClr val="hlink"/>
                </a:solidFill>
              </a:rPr>
              <a:t>1887</a:t>
            </a:r>
            <a:r>
              <a:rPr lang="zh-CN" altLang="en-US" b="0">
                <a:solidFill>
                  <a:schemeClr val="hlink"/>
                </a:solidFill>
                <a:ea typeface="华文中宋" panose="02010600040101010101" pitchFamily="2" charset="-122"/>
              </a:rPr>
              <a:t>年</a:t>
            </a:r>
            <a:r>
              <a:rPr lang="en-US" altLang="zh-CN" sz="2800" b="0">
                <a:solidFill>
                  <a:schemeClr val="hlink"/>
                </a:solidFill>
              </a:rPr>
              <a:t>，</a:t>
            </a:r>
            <a:r>
              <a:rPr lang="zh-CN" altLang="en-US" b="0">
                <a:solidFill>
                  <a:schemeClr val="hlink"/>
                </a:solidFill>
              </a:rPr>
              <a:t>Hertz</a:t>
            </a:r>
            <a:r>
              <a:rPr lang="zh-CN" altLang="en-US" b="0">
                <a:solidFill>
                  <a:schemeClr val="hlink"/>
                </a:solidFill>
                <a:ea typeface="华文中宋" panose="02010600040101010101" pitchFamily="2" charset="-122"/>
              </a:rPr>
              <a:t>发现紫外光照射的阴极能发射带电粒子</a:t>
            </a:r>
            <a:endParaRPr lang="zh-CN" altLang="en-US" b="0">
              <a:solidFill>
                <a:schemeClr val="hlink"/>
              </a:solidFill>
              <a:ea typeface="华文中宋" panose="02010600040101010101" pitchFamily="2" charset="-122"/>
            </a:endParaRPr>
          </a:p>
        </p:txBody>
      </p:sp>
      <p:sp>
        <p:nvSpPr>
          <p:cNvPr id="25604" name="Text Box 4"/>
          <p:cNvSpPr txBox="1">
            <a:spLocks noChangeArrowheads="1"/>
          </p:cNvSpPr>
          <p:nvPr/>
        </p:nvSpPr>
        <p:spPr bwMode="auto">
          <a:xfrm>
            <a:off x="500063" y="2214563"/>
            <a:ext cx="8532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zh-CN" b="0">
                <a:solidFill>
                  <a:schemeClr val="hlink"/>
                </a:solidFill>
              </a:rPr>
              <a:t>1900</a:t>
            </a:r>
            <a:r>
              <a:rPr lang="zh-CN" altLang="en-US" b="0">
                <a:solidFill>
                  <a:schemeClr val="hlink"/>
                </a:solidFill>
                <a:ea typeface="华文中宋" panose="02010600040101010101" pitchFamily="2" charset="-122"/>
              </a:rPr>
              <a:t>年</a:t>
            </a:r>
            <a:r>
              <a:rPr lang="zh-CN" altLang="en-US" b="0">
                <a:solidFill>
                  <a:schemeClr val="hlink"/>
                </a:solidFill>
              </a:rPr>
              <a:t>，</a:t>
            </a:r>
            <a:r>
              <a:rPr lang="zh-CN" altLang="zh-CN" b="0">
                <a:solidFill>
                  <a:schemeClr val="hlink"/>
                </a:solidFill>
              </a:rPr>
              <a:t>Lenard</a:t>
            </a:r>
            <a:r>
              <a:rPr lang="en-US" altLang="zh-CN" b="0">
                <a:solidFill>
                  <a:schemeClr val="hlink"/>
                </a:solidFill>
              </a:rPr>
              <a:t> (</a:t>
            </a:r>
            <a:r>
              <a:rPr lang="zh-CN" altLang="en-US" b="0">
                <a:solidFill>
                  <a:schemeClr val="hlink"/>
                </a:solidFill>
              </a:rPr>
              <a:t>莱纳德</a:t>
            </a:r>
            <a:r>
              <a:rPr lang="en-US" altLang="zh-CN" b="0">
                <a:solidFill>
                  <a:schemeClr val="hlink"/>
                </a:solidFill>
              </a:rPr>
              <a:t>) </a:t>
            </a:r>
            <a:r>
              <a:rPr lang="zh-CN" altLang="en-US" b="0">
                <a:solidFill>
                  <a:schemeClr val="hlink"/>
                </a:solidFill>
                <a:ea typeface="华文中宋" panose="02010600040101010101" pitchFamily="2" charset="-122"/>
              </a:rPr>
              <a:t>实验证明光照金属发射的粒子是电子</a:t>
            </a:r>
            <a:endParaRPr lang="zh-CN" altLang="en-US" b="0">
              <a:solidFill>
                <a:schemeClr val="hlink"/>
              </a:solidFill>
              <a:ea typeface="华文中宋" panose="02010600040101010101" pitchFamily="2" charset="-122"/>
            </a:endParaRPr>
          </a:p>
        </p:txBody>
      </p:sp>
      <p:sp>
        <p:nvSpPr>
          <p:cNvPr id="25605" name="Text Box 5"/>
          <p:cNvSpPr txBox="1">
            <a:spLocks noChangeArrowheads="1"/>
          </p:cNvSpPr>
          <p:nvPr/>
        </p:nvSpPr>
        <p:spPr bwMode="auto">
          <a:xfrm>
            <a:off x="387350" y="1038225"/>
            <a:ext cx="4756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b="0">
                <a:solidFill>
                  <a:srgbClr val="FFFF00"/>
                </a:solidFill>
                <a:latin typeface="华文中宋" panose="02010600040101010101" pitchFamily="2" charset="-122"/>
                <a:ea typeface="华文中宋" panose="02010600040101010101" pitchFamily="2" charset="-122"/>
              </a:rPr>
              <a:t>一</a:t>
            </a:r>
            <a:r>
              <a:rPr lang="zh-CN" altLang="zh-CN" b="0">
                <a:solidFill>
                  <a:srgbClr val="FFFF00"/>
                </a:solidFill>
                <a:latin typeface="华文中宋" panose="02010600040101010101" pitchFamily="2" charset="-122"/>
                <a:ea typeface="华文中宋" panose="02010600040101010101" pitchFamily="2" charset="-122"/>
              </a:rPr>
              <a:t>. </a:t>
            </a:r>
            <a:r>
              <a:rPr lang="zh-CN" altLang="en-US" b="0">
                <a:solidFill>
                  <a:srgbClr val="FFFF00"/>
                </a:solidFill>
                <a:latin typeface="华文中宋" panose="02010600040101010101" pitchFamily="2" charset="-122"/>
                <a:ea typeface="华文中宋" panose="02010600040101010101" pitchFamily="2" charset="-122"/>
              </a:rPr>
              <a:t>光电效应</a:t>
            </a:r>
            <a:endParaRPr lang="zh-CN" altLang="en-US" b="0">
              <a:solidFill>
                <a:srgbClr val="FFFF00"/>
              </a:solidFill>
              <a:latin typeface="华文中宋" panose="02010600040101010101" pitchFamily="2" charset="-122"/>
              <a:ea typeface="华文中宋" panose="02010600040101010101" pitchFamily="2" charset="-122"/>
            </a:endParaRPr>
          </a:p>
        </p:txBody>
      </p:sp>
      <p:sp>
        <p:nvSpPr>
          <p:cNvPr id="25606" name="Rectangle 6"/>
          <p:cNvSpPr>
            <a:spLocks noChangeArrowheads="1"/>
          </p:cNvSpPr>
          <p:nvPr/>
        </p:nvSpPr>
        <p:spPr bwMode="auto">
          <a:xfrm>
            <a:off x="604838" y="2857500"/>
            <a:ext cx="4923647"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nSpc>
                <a:spcPct val="125000"/>
              </a:lnSpc>
            </a:pPr>
            <a:r>
              <a:rPr lang="zh-CN" altLang="en-US" b="0" dirty="0">
                <a:solidFill>
                  <a:srgbClr val="66FFFF"/>
                </a:solidFill>
                <a:latin typeface="华文中宋" panose="02010600040101010101" pitchFamily="2" charset="-122"/>
                <a:ea typeface="华文中宋" panose="02010600040101010101" pitchFamily="2" charset="-122"/>
              </a:rPr>
              <a:t>光电效应</a:t>
            </a:r>
            <a:r>
              <a:rPr lang="zh-CN" altLang="en-US" b="0" dirty="0">
                <a:solidFill>
                  <a:schemeClr val="hlink"/>
                </a:solidFill>
                <a:latin typeface="华文中宋" panose="02010600040101010101" pitchFamily="2" charset="-122"/>
                <a:ea typeface="华文中宋" panose="02010600040101010101" pitchFamily="2" charset="-122"/>
              </a:rPr>
              <a:t> </a:t>
            </a:r>
            <a:r>
              <a:rPr lang="zh-CN" altLang="zh-CN" b="0" dirty="0">
                <a:solidFill>
                  <a:schemeClr val="hlink"/>
                </a:solidFill>
                <a:latin typeface="华文中宋" panose="02010600040101010101" pitchFamily="2" charset="-122"/>
                <a:ea typeface="华文中宋" panose="02010600040101010101" pitchFamily="2" charset="-122"/>
              </a:rPr>
              <a:t>— </a:t>
            </a:r>
            <a:r>
              <a:rPr lang="zh-CN" altLang="en-US" b="0" dirty="0">
                <a:solidFill>
                  <a:schemeClr val="hlink"/>
                </a:solidFill>
                <a:latin typeface="华文中宋" panose="02010600040101010101" pitchFamily="2" charset="-122"/>
                <a:ea typeface="华文中宋" panose="02010600040101010101" pitchFamily="2" charset="-122"/>
              </a:rPr>
              <a:t>金属及其化合物在</a:t>
            </a:r>
            <a:endParaRPr lang="en-US" altLang="zh-CN" b="0" dirty="0">
              <a:solidFill>
                <a:schemeClr val="hlink"/>
              </a:solidFill>
              <a:latin typeface="华文中宋" panose="02010600040101010101" pitchFamily="2" charset="-122"/>
              <a:ea typeface="华文中宋" panose="02010600040101010101" pitchFamily="2" charset="-122"/>
            </a:endParaRPr>
          </a:p>
          <a:p>
            <a:pPr>
              <a:lnSpc>
                <a:spcPct val="125000"/>
              </a:lnSpc>
            </a:pPr>
            <a:r>
              <a:rPr lang="zh-CN" altLang="en-US" b="0" dirty="0">
                <a:solidFill>
                  <a:schemeClr val="hlink"/>
                </a:solidFill>
                <a:latin typeface="华文中宋" panose="02010600040101010101" pitchFamily="2" charset="-122"/>
                <a:ea typeface="华文中宋" panose="02010600040101010101" pitchFamily="2" charset="-122"/>
              </a:rPr>
              <a:t>光照射下发射电子的现象</a:t>
            </a:r>
            <a:endParaRPr lang="zh-CN" altLang="en-US" b="0" dirty="0">
              <a:solidFill>
                <a:schemeClr val="hlink"/>
              </a:solidFill>
              <a:latin typeface="华文中宋" panose="02010600040101010101" pitchFamily="2" charset="-122"/>
              <a:ea typeface="华文中宋" panose="02010600040101010101" pitchFamily="2" charset="-122"/>
            </a:endParaRPr>
          </a:p>
        </p:txBody>
      </p:sp>
      <p:sp>
        <p:nvSpPr>
          <p:cNvPr id="25663" name="Rectangle 63"/>
          <p:cNvSpPr>
            <a:spLocks noChangeArrowheads="1"/>
          </p:cNvSpPr>
          <p:nvPr/>
        </p:nvSpPr>
        <p:spPr bwMode="auto">
          <a:xfrm>
            <a:off x="571500" y="4508500"/>
            <a:ext cx="4392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a:r>
              <a:rPr lang="zh-CN" altLang="en-US" b="0">
                <a:solidFill>
                  <a:srgbClr val="66FFFF"/>
                </a:solidFill>
                <a:latin typeface="华文中宋" panose="02010600040101010101" pitchFamily="2" charset="-122"/>
                <a:ea typeface="华文中宋" panose="02010600040101010101" pitchFamily="2" charset="-122"/>
              </a:rPr>
              <a:t>光电流</a:t>
            </a:r>
            <a:r>
              <a:rPr lang="zh-CN" altLang="en-US" b="0">
                <a:solidFill>
                  <a:schemeClr val="hlink"/>
                </a:solidFill>
                <a:latin typeface="华文中宋" panose="02010600040101010101" pitchFamily="2" charset="-122"/>
                <a:ea typeface="华文中宋" panose="02010600040101010101" pitchFamily="2" charset="-122"/>
              </a:rPr>
              <a:t> </a:t>
            </a:r>
            <a:r>
              <a:rPr lang="zh-CN" altLang="zh-CN" b="0">
                <a:solidFill>
                  <a:schemeClr val="hlink"/>
                </a:solidFill>
                <a:latin typeface="华文中宋" panose="02010600040101010101" pitchFamily="2" charset="-122"/>
                <a:ea typeface="华文中宋" panose="02010600040101010101" pitchFamily="2" charset="-122"/>
              </a:rPr>
              <a:t>— </a:t>
            </a:r>
            <a:r>
              <a:rPr lang="zh-CN" altLang="en-US" b="0">
                <a:solidFill>
                  <a:schemeClr val="hlink"/>
                </a:solidFill>
                <a:latin typeface="华文中宋" panose="02010600040101010101" pitchFamily="2" charset="-122"/>
                <a:ea typeface="华文中宋" panose="02010600040101010101" pitchFamily="2" charset="-122"/>
              </a:rPr>
              <a:t>光电子形成的电流</a:t>
            </a:r>
            <a:endParaRPr lang="zh-CN" altLang="en-US" b="0">
              <a:solidFill>
                <a:schemeClr val="hlink"/>
              </a:solidFill>
              <a:latin typeface="华文中宋" panose="02010600040101010101" pitchFamily="2" charset="-122"/>
              <a:ea typeface="华文中宋" panose="02010600040101010101" pitchFamily="2" charset="-122"/>
            </a:endParaRPr>
          </a:p>
        </p:txBody>
      </p:sp>
      <p:sp>
        <p:nvSpPr>
          <p:cNvPr id="25664" name="Rectangle 64"/>
          <p:cNvSpPr>
            <a:spLocks noChangeArrowheads="1"/>
          </p:cNvSpPr>
          <p:nvPr/>
        </p:nvSpPr>
        <p:spPr bwMode="auto">
          <a:xfrm>
            <a:off x="596900" y="3933825"/>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a:r>
              <a:rPr lang="zh-CN" altLang="en-US" b="0">
                <a:solidFill>
                  <a:srgbClr val="66FFFF"/>
                </a:solidFill>
                <a:latin typeface="华文中宋" panose="02010600040101010101" pitchFamily="2" charset="-122"/>
                <a:ea typeface="华文中宋" panose="02010600040101010101" pitchFamily="2" charset="-122"/>
              </a:rPr>
              <a:t>光电子</a:t>
            </a:r>
            <a:r>
              <a:rPr lang="zh-CN" altLang="en-US" b="0">
                <a:solidFill>
                  <a:schemeClr val="hlink"/>
                </a:solidFill>
                <a:latin typeface="华文中宋" panose="02010600040101010101" pitchFamily="2" charset="-122"/>
                <a:ea typeface="华文中宋" panose="02010600040101010101" pitchFamily="2" charset="-122"/>
              </a:rPr>
              <a:t> </a:t>
            </a:r>
            <a:r>
              <a:rPr lang="zh-CN" altLang="zh-CN" b="0">
                <a:solidFill>
                  <a:schemeClr val="hlink"/>
                </a:solidFill>
                <a:latin typeface="华文中宋" panose="02010600040101010101" pitchFamily="2" charset="-122"/>
                <a:ea typeface="华文中宋" panose="02010600040101010101" pitchFamily="2" charset="-122"/>
              </a:rPr>
              <a:t>— </a:t>
            </a:r>
            <a:r>
              <a:rPr lang="zh-CN" altLang="en-US" b="0">
                <a:solidFill>
                  <a:schemeClr val="hlink"/>
                </a:solidFill>
                <a:latin typeface="华文中宋" panose="02010600040101010101" pitchFamily="2" charset="-122"/>
                <a:ea typeface="华文中宋" panose="02010600040101010101" pitchFamily="2" charset="-122"/>
              </a:rPr>
              <a:t>所逸出的电子</a:t>
            </a:r>
            <a:endParaRPr lang="zh-CN" altLang="en-US" b="0">
              <a:solidFill>
                <a:schemeClr val="hlink"/>
              </a:solidFill>
              <a:latin typeface="华文中宋" panose="02010600040101010101" pitchFamily="2" charset="-122"/>
              <a:ea typeface="华文中宋" panose="02010600040101010101" pitchFamily="2" charset="-122"/>
            </a:endParaRPr>
          </a:p>
        </p:txBody>
      </p:sp>
      <p:sp>
        <p:nvSpPr>
          <p:cNvPr id="25665" name="Rectangle 65"/>
          <p:cNvSpPr>
            <a:spLocks noChangeArrowheads="1"/>
          </p:cNvSpPr>
          <p:nvPr/>
        </p:nvSpPr>
        <p:spPr bwMode="auto">
          <a:xfrm>
            <a:off x="571500" y="5065713"/>
            <a:ext cx="4319588"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nSpc>
                <a:spcPct val="125000"/>
              </a:lnSpc>
            </a:pPr>
            <a:r>
              <a:rPr lang="zh-CN" altLang="en-US" b="0">
                <a:solidFill>
                  <a:schemeClr val="hlink"/>
                </a:solidFill>
                <a:latin typeface="华文中宋" panose="02010600040101010101" pitchFamily="2" charset="-122"/>
                <a:ea typeface="华文中宋" panose="02010600040101010101" pitchFamily="2" charset="-122"/>
              </a:rPr>
              <a:t>金属的逸出功</a:t>
            </a:r>
            <a:endParaRPr lang="zh-CN" altLang="en-US" b="0">
              <a:solidFill>
                <a:schemeClr val="hlink"/>
              </a:solidFill>
              <a:latin typeface="华文中宋" panose="02010600040101010101" pitchFamily="2" charset="-122"/>
              <a:ea typeface="华文中宋" panose="02010600040101010101" pitchFamily="2" charset="-122"/>
            </a:endParaRPr>
          </a:p>
          <a:p>
            <a:pPr>
              <a:lnSpc>
                <a:spcPct val="125000"/>
              </a:lnSpc>
            </a:pPr>
            <a:r>
              <a:rPr lang="zh-CN" altLang="zh-CN" b="0">
                <a:solidFill>
                  <a:schemeClr val="hlink"/>
                </a:solidFill>
                <a:latin typeface="华文中宋" panose="02010600040101010101" pitchFamily="2" charset="-122"/>
                <a:ea typeface="华文中宋" panose="02010600040101010101" pitchFamily="2" charset="-122"/>
              </a:rPr>
              <a:t>      </a:t>
            </a:r>
            <a:r>
              <a:rPr lang="en-US" altLang="zh-CN" b="0">
                <a:solidFill>
                  <a:schemeClr val="hlink"/>
                </a:solidFill>
                <a:latin typeface="华文中宋" panose="02010600040101010101" pitchFamily="2" charset="-122"/>
                <a:ea typeface="华文中宋" panose="02010600040101010101" pitchFamily="2" charset="-122"/>
              </a:rPr>
              <a:t> </a:t>
            </a:r>
            <a:r>
              <a:rPr lang="zh-CN" altLang="zh-CN" b="0">
                <a:solidFill>
                  <a:schemeClr val="hlink"/>
                </a:solidFill>
                <a:latin typeface="华文中宋" panose="02010600040101010101" pitchFamily="2" charset="-122"/>
                <a:ea typeface="华文中宋" panose="02010600040101010101" pitchFamily="2" charset="-122"/>
              </a:rPr>
              <a:t>—</a:t>
            </a:r>
            <a:r>
              <a:rPr lang="zh-CN" altLang="en-US" b="0">
                <a:solidFill>
                  <a:schemeClr val="hlink"/>
                </a:solidFill>
                <a:latin typeface="华文中宋" panose="02010600040101010101" pitchFamily="2" charset="-122"/>
                <a:ea typeface="华文中宋" panose="02010600040101010101" pitchFamily="2" charset="-122"/>
              </a:rPr>
              <a:t>使电子逸出金属表面所需的能量</a:t>
            </a:r>
            <a:endParaRPr lang="zh-CN" altLang="en-US" b="0">
              <a:solidFill>
                <a:schemeClr val="hlink"/>
              </a:solidFill>
              <a:latin typeface="华文中宋" panose="02010600040101010101" pitchFamily="2" charset="-122"/>
              <a:ea typeface="华文中宋" panose="02010600040101010101" pitchFamily="2" charset="-122"/>
            </a:endParaRPr>
          </a:p>
        </p:txBody>
      </p:sp>
      <p:grpSp>
        <p:nvGrpSpPr>
          <p:cNvPr id="2" name="组合 66"/>
          <p:cNvGrpSpPr/>
          <p:nvPr/>
        </p:nvGrpSpPr>
        <p:grpSpPr bwMode="auto">
          <a:xfrm>
            <a:off x="4778375" y="2900363"/>
            <a:ext cx="3794125" cy="3529012"/>
            <a:chOff x="4778375" y="2900467"/>
            <a:chExt cx="3794153" cy="3528929"/>
          </a:xfrm>
        </p:grpSpPr>
        <p:grpSp>
          <p:nvGrpSpPr>
            <p:cNvPr id="6156" name="Group 7"/>
            <p:cNvGrpSpPr/>
            <p:nvPr/>
          </p:nvGrpSpPr>
          <p:grpSpPr bwMode="auto">
            <a:xfrm>
              <a:off x="4778375" y="2900467"/>
              <a:ext cx="3794153" cy="3528929"/>
              <a:chOff x="0" y="41"/>
              <a:chExt cx="2140" cy="2023"/>
            </a:xfrm>
          </p:grpSpPr>
          <p:grpSp>
            <p:nvGrpSpPr>
              <p:cNvPr id="6158" name="Group 8"/>
              <p:cNvGrpSpPr/>
              <p:nvPr/>
            </p:nvGrpSpPr>
            <p:grpSpPr bwMode="auto">
              <a:xfrm>
                <a:off x="0" y="41"/>
                <a:ext cx="2140" cy="2023"/>
                <a:chOff x="0" y="56"/>
                <a:chExt cx="2860" cy="2776"/>
              </a:xfrm>
            </p:grpSpPr>
            <p:sp>
              <p:nvSpPr>
                <p:cNvPr id="6161" name="Line 9"/>
                <p:cNvSpPr>
                  <a:spLocks noChangeShapeType="1"/>
                </p:cNvSpPr>
                <p:nvPr/>
              </p:nvSpPr>
              <p:spPr bwMode="auto">
                <a:xfrm>
                  <a:off x="124" y="1824"/>
                  <a:ext cx="672" cy="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2" name="Oval 10"/>
                <p:cNvSpPr>
                  <a:spLocks noChangeArrowheads="1"/>
                </p:cNvSpPr>
                <p:nvPr/>
              </p:nvSpPr>
              <p:spPr bwMode="auto">
                <a:xfrm>
                  <a:off x="796" y="1714"/>
                  <a:ext cx="240" cy="240"/>
                </a:xfrm>
                <a:prstGeom prst="ellipse">
                  <a:avLst/>
                </a:prstGeom>
                <a:noFill/>
                <a:ln w="19050">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r>
                    <a:rPr lang="zh-CN" altLang="zh-CN" sz="2200">
                      <a:solidFill>
                        <a:srgbClr val="66FF33"/>
                      </a:solidFill>
                    </a:rPr>
                    <a:t>U</a:t>
                  </a:r>
                  <a:endParaRPr lang="zh-CN" altLang="zh-CN" sz="2200">
                    <a:solidFill>
                      <a:srgbClr val="66FF33"/>
                    </a:solidFill>
                  </a:endParaRPr>
                </a:p>
              </p:txBody>
            </p:sp>
            <p:sp>
              <p:nvSpPr>
                <p:cNvPr id="6163" name="Line 11"/>
                <p:cNvSpPr>
                  <a:spLocks noChangeShapeType="1"/>
                </p:cNvSpPr>
                <p:nvPr/>
              </p:nvSpPr>
              <p:spPr bwMode="auto">
                <a:xfrm>
                  <a:off x="1036" y="1824"/>
                  <a:ext cx="1824" cy="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4" name="Line 12"/>
                <p:cNvSpPr>
                  <a:spLocks noChangeShapeType="1"/>
                </p:cNvSpPr>
                <p:nvPr/>
              </p:nvSpPr>
              <p:spPr bwMode="auto">
                <a:xfrm>
                  <a:off x="124" y="2160"/>
                  <a:ext cx="0" cy="528"/>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5" name="Line 13"/>
                <p:cNvSpPr>
                  <a:spLocks noChangeShapeType="1"/>
                </p:cNvSpPr>
                <p:nvPr/>
              </p:nvSpPr>
              <p:spPr bwMode="auto">
                <a:xfrm>
                  <a:off x="940" y="2688"/>
                  <a:ext cx="960" cy="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6" name="Line 14"/>
                <p:cNvSpPr>
                  <a:spLocks noChangeShapeType="1"/>
                </p:cNvSpPr>
                <p:nvPr/>
              </p:nvSpPr>
              <p:spPr bwMode="auto">
                <a:xfrm>
                  <a:off x="2044" y="2688"/>
                  <a:ext cx="816" cy="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7" name="Line 15"/>
                <p:cNvSpPr>
                  <a:spLocks noChangeShapeType="1"/>
                </p:cNvSpPr>
                <p:nvPr/>
              </p:nvSpPr>
              <p:spPr bwMode="auto">
                <a:xfrm>
                  <a:off x="2860" y="2160"/>
                  <a:ext cx="0" cy="528"/>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8" name="Rectangle 16"/>
                <p:cNvSpPr>
                  <a:spLocks noChangeArrowheads="1"/>
                </p:cNvSpPr>
                <p:nvPr/>
              </p:nvSpPr>
              <p:spPr bwMode="auto">
                <a:xfrm>
                  <a:off x="892" y="2112"/>
                  <a:ext cx="1296" cy="96"/>
                </a:xfrm>
                <a:prstGeom prst="rect">
                  <a:avLst/>
                </a:prstGeom>
                <a:solidFill>
                  <a:srgbClr val="800000"/>
                </a:solidFill>
                <a:ln w="19050">
                  <a:solidFill>
                    <a:srgbClr val="CCCCFF"/>
                  </a:solidFill>
                  <a:miter lim="800000"/>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69" name="Line 17"/>
                <p:cNvSpPr>
                  <a:spLocks noChangeShapeType="1"/>
                </p:cNvSpPr>
                <p:nvPr/>
              </p:nvSpPr>
              <p:spPr bwMode="auto">
                <a:xfrm>
                  <a:off x="1516" y="1920"/>
                  <a:ext cx="0" cy="192"/>
                </a:xfrm>
                <a:prstGeom prst="line">
                  <a:avLst/>
                </a:prstGeom>
                <a:noFill/>
                <a:ln w="19050">
                  <a:solidFill>
                    <a:srgbClr val="CCCCFF"/>
                  </a:solidFill>
                  <a:round/>
                  <a:tailEnd type="arrow"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0" name="Line 18"/>
                <p:cNvSpPr>
                  <a:spLocks noChangeShapeType="1"/>
                </p:cNvSpPr>
                <p:nvPr/>
              </p:nvSpPr>
              <p:spPr bwMode="auto">
                <a:xfrm>
                  <a:off x="1516" y="1920"/>
                  <a:ext cx="1344" cy="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1" name="Line 19"/>
                <p:cNvSpPr>
                  <a:spLocks noChangeShapeType="1"/>
                </p:cNvSpPr>
                <p:nvPr/>
              </p:nvSpPr>
              <p:spPr bwMode="auto">
                <a:xfrm>
                  <a:off x="844" y="2544"/>
                  <a:ext cx="0" cy="288"/>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2" name="Line 20"/>
                <p:cNvSpPr>
                  <a:spLocks noChangeShapeType="1"/>
                </p:cNvSpPr>
                <p:nvPr/>
              </p:nvSpPr>
              <p:spPr bwMode="auto">
                <a:xfrm>
                  <a:off x="700" y="2544"/>
                  <a:ext cx="0" cy="288"/>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3" name="Line 21"/>
                <p:cNvSpPr>
                  <a:spLocks noChangeShapeType="1"/>
                </p:cNvSpPr>
                <p:nvPr/>
              </p:nvSpPr>
              <p:spPr bwMode="auto">
                <a:xfrm>
                  <a:off x="940" y="2640"/>
                  <a:ext cx="0" cy="96"/>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4" name="Line 22"/>
                <p:cNvSpPr>
                  <a:spLocks noChangeShapeType="1"/>
                </p:cNvSpPr>
                <p:nvPr/>
              </p:nvSpPr>
              <p:spPr bwMode="auto">
                <a:xfrm>
                  <a:off x="796" y="2640"/>
                  <a:ext cx="0" cy="96"/>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5" name="Line 23"/>
                <p:cNvSpPr>
                  <a:spLocks noChangeShapeType="1"/>
                </p:cNvSpPr>
                <p:nvPr/>
              </p:nvSpPr>
              <p:spPr bwMode="auto">
                <a:xfrm>
                  <a:off x="124" y="2688"/>
                  <a:ext cx="576" cy="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6" name="Line 24"/>
                <p:cNvSpPr>
                  <a:spLocks noChangeShapeType="1"/>
                </p:cNvSpPr>
                <p:nvPr/>
              </p:nvSpPr>
              <p:spPr bwMode="auto">
                <a:xfrm flipV="1">
                  <a:off x="1900" y="2592"/>
                  <a:ext cx="192" cy="96"/>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7" name="Line 25"/>
                <p:cNvSpPr>
                  <a:spLocks noChangeShapeType="1"/>
                </p:cNvSpPr>
                <p:nvPr/>
              </p:nvSpPr>
              <p:spPr bwMode="auto">
                <a:xfrm>
                  <a:off x="124" y="2160"/>
                  <a:ext cx="912" cy="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8" name="Line 26"/>
                <p:cNvSpPr>
                  <a:spLocks noChangeShapeType="1"/>
                </p:cNvSpPr>
                <p:nvPr/>
              </p:nvSpPr>
              <p:spPr bwMode="auto">
                <a:xfrm>
                  <a:off x="2188" y="2160"/>
                  <a:ext cx="672" cy="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9" name="Line 27"/>
                <p:cNvSpPr>
                  <a:spLocks noChangeShapeType="1"/>
                </p:cNvSpPr>
                <p:nvPr/>
              </p:nvSpPr>
              <p:spPr bwMode="auto">
                <a:xfrm flipV="1">
                  <a:off x="124" y="1584"/>
                  <a:ext cx="0" cy="576"/>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80" name="Line 28"/>
                <p:cNvSpPr>
                  <a:spLocks noChangeShapeType="1"/>
                </p:cNvSpPr>
                <p:nvPr/>
              </p:nvSpPr>
              <p:spPr bwMode="auto">
                <a:xfrm flipV="1">
                  <a:off x="2860" y="1632"/>
                  <a:ext cx="0" cy="288"/>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81" name="Line 29"/>
                <p:cNvSpPr>
                  <a:spLocks noChangeShapeType="1"/>
                </p:cNvSpPr>
                <p:nvPr/>
              </p:nvSpPr>
              <p:spPr bwMode="auto">
                <a:xfrm>
                  <a:off x="124" y="1632"/>
                  <a:ext cx="0" cy="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82" name="Line 30"/>
                <p:cNvSpPr>
                  <a:spLocks noChangeShapeType="1"/>
                </p:cNvSpPr>
                <p:nvPr/>
              </p:nvSpPr>
              <p:spPr bwMode="auto">
                <a:xfrm>
                  <a:off x="124" y="1584"/>
                  <a:ext cx="864" cy="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83" name="Line 31"/>
                <p:cNvSpPr>
                  <a:spLocks noChangeShapeType="1"/>
                </p:cNvSpPr>
                <p:nvPr/>
              </p:nvSpPr>
              <p:spPr bwMode="auto">
                <a:xfrm>
                  <a:off x="1564" y="1584"/>
                  <a:ext cx="1296" cy="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84" name="Line 32"/>
                <p:cNvSpPr>
                  <a:spLocks noChangeShapeType="1"/>
                </p:cNvSpPr>
                <p:nvPr/>
              </p:nvSpPr>
              <p:spPr bwMode="auto">
                <a:xfrm>
                  <a:off x="2860" y="1584"/>
                  <a:ext cx="0" cy="144"/>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85" name="Line 33"/>
                <p:cNvSpPr>
                  <a:spLocks noChangeShapeType="1"/>
                </p:cNvSpPr>
                <p:nvPr/>
              </p:nvSpPr>
              <p:spPr bwMode="auto">
                <a:xfrm>
                  <a:off x="124" y="1392"/>
                  <a:ext cx="864" cy="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86" name="Line 34"/>
                <p:cNvSpPr>
                  <a:spLocks noChangeShapeType="1"/>
                </p:cNvSpPr>
                <p:nvPr/>
              </p:nvSpPr>
              <p:spPr bwMode="auto">
                <a:xfrm>
                  <a:off x="1516" y="1392"/>
                  <a:ext cx="1296" cy="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87" name="Line 35"/>
                <p:cNvSpPr>
                  <a:spLocks noChangeShapeType="1"/>
                </p:cNvSpPr>
                <p:nvPr/>
              </p:nvSpPr>
              <p:spPr bwMode="auto">
                <a:xfrm flipV="1">
                  <a:off x="988" y="1200"/>
                  <a:ext cx="576" cy="384"/>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88" name="未知"/>
                <p:cNvSpPr/>
                <p:nvPr/>
              </p:nvSpPr>
              <p:spPr bwMode="auto">
                <a:xfrm>
                  <a:off x="940" y="1220"/>
                  <a:ext cx="624" cy="379"/>
                </a:xfrm>
                <a:custGeom>
                  <a:avLst/>
                  <a:gdLst>
                    <a:gd name="T0" fmla="*/ 0 w 624"/>
                    <a:gd name="T1" fmla="*/ 0 h 379"/>
                    <a:gd name="T2" fmla="*/ 201 w 624"/>
                    <a:gd name="T3" fmla="*/ 118 h 379"/>
                    <a:gd name="T4" fmla="*/ 369 w 624"/>
                    <a:gd name="T5" fmla="*/ 105 h 379"/>
                    <a:gd name="T6" fmla="*/ 404 w 624"/>
                    <a:gd name="T7" fmla="*/ 259 h 379"/>
                    <a:gd name="T8" fmla="*/ 624 w 624"/>
                    <a:gd name="T9" fmla="*/ 379 h 379"/>
                    <a:gd name="T10" fmla="*/ 0 60000 65536"/>
                    <a:gd name="T11" fmla="*/ 0 60000 65536"/>
                    <a:gd name="T12" fmla="*/ 0 60000 65536"/>
                    <a:gd name="T13" fmla="*/ 0 60000 65536"/>
                    <a:gd name="T14" fmla="*/ 0 60000 65536"/>
                    <a:gd name="T15" fmla="*/ 0 w 624"/>
                    <a:gd name="T16" fmla="*/ 0 h 379"/>
                    <a:gd name="T17" fmla="*/ 624 w 624"/>
                    <a:gd name="T18" fmla="*/ 379 h 379"/>
                  </a:gdLst>
                  <a:ahLst/>
                  <a:cxnLst>
                    <a:cxn ang="T10">
                      <a:pos x="T0" y="T1"/>
                    </a:cxn>
                    <a:cxn ang="T11">
                      <a:pos x="T2" y="T3"/>
                    </a:cxn>
                    <a:cxn ang="T12">
                      <a:pos x="T4" y="T5"/>
                    </a:cxn>
                    <a:cxn ang="T13">
                      <a:pos x="T6" y="T7"/>
                    </a:cxn>
                    <a:cxn ang="T14">
                      <a:pos x="T8" y="T9"/>
                    </a:cxn>
                  </a:cxnLst>
                  <a:rect l="T15" t="T16" r="T17" b="T18"/>
                  <a:pathLst>
                    <a:path w="624" h="379">
                      <a:moveTo>
                        <a:pt x="0" y="0"/>
                      </a:moveTo>
                      <a:cubicBezTo>
                        <a:pt x="34" y="20"/>
                        <a:pt x="140" y="100"/>
                        <a:pt x="201" y="118"/>
                      </a:cubicBezTo>
                      <a:cubicBezTo>
                        <a:pt x="262" y="136"/>
                        <a:pt x="335" y="82"/>
                        <a:pt x="369" y="105"/>
                      </a:cubicBezTo>
                      <a:cubicBezTo>
                        <a:pt x="453" y="142"/>
                        <a:pt x="361" y="213"/>
                        <a:pt x="404" y="259"/>
                      </a:cubicBezTo>
                      <a:cubicBezTo>
                        <a:pt x="447" y="305"/>
                        <a:pt x="578" y="354"/>
                        <a:pt x="624" y="379"/>
                      </a:cubicBezTo>
                    </a:path>
                  </a:pathLst>
                </a:custGeom>
                <a:noFill/>
                <a:ln w="19050">
                  <a:solidFill>
                    <a:srgbClr val="CCCCFF"/>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89" name="Line 37"/>
                <p:cNvSpPr>
                  <a:spLocks noChangeShapeType="1"/>
                </p:cNvSpPr>
                <p:nvPr/>
              </p:nvSpPr>
              <p:spPr bwMode="auto">
                <a:xfrm flipV="1">
                  <a:off x="124" y="1200"/>
                  <a:ext cx="0" cy="192"/>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90" name="Oval 38"/>
                <p:cNvSpPr>
                  <a:spLocks noChangeArrowheads="1"/>
                </p:cNvSpPr>
                <p:nvPr/>
              </p:nvSpPr>
              <p:spPr bwMode="auto">
                <a:xfrm>
                  <a:off x="0" y="960"/>
                  <a:ext cx="240" cy="240"/>
                </a:xfrm>
                <a:prstGeom prst="ellipse">
                  <a:avLst/>
                </a:prstGeom>
                <a:noFill/>
                <a:ln w="19050">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r>
                    <a:rPr lang="zh-CN" altLang="zh-CN" sz="2200">
                      <a:solidFill>
                        <a:srgbClr val="66FF33"/>
                      </a:solidFill>
                    </a:rPr>
                    <a:t>G</a:t>
                  </a:r>
                  <a:endParaRPr lang="zh-CN" altLang="zh-CN" sz="2200">
                    <a:solidFill>
                      <a:srgbClr val="66FF33"/>
                    </a:solidFill>
                  </a:endParaRPr>
                </a:p>
              </p:txBody>
            </p:sp>
            <p:sp>
              <p:nvSpPr>
                <p:cNvPr id="6191" name="Line 39"/>
                <p:cNvSpPr>
                  <a:spLocks noChangeShapeType="1"/>
                </p:cNvSpPr>
                <p:nvPr/>
              </p:nvSpPr>
              <p:spPr bwMode="auto">
                <a:xfrm flipV="1">
                  <a:off x="124" y="768"/>
                  <a:ext cx="0" cy="192"/>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92" name="Line 40"/>
                <p:cNvSpPr>
                  <a:spLocks noChangeShapeType="1"/>
                </p:cNvSpPr>
                <p:nvPr/>
              </p:nvSpPr>
              <p:spPr bwMode="auto">
                <a:xfrm>
                  <a:off x="124" y="768"/>
                  <a:ext cx="336" cy="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93" name="Line 41"/>
                <p:cNvSpPr>
                  <a:spLocks noChangeShapeType="1"/>
                </p:cNvSpPr>
                <p:nvPr/>
              </p:nvSpPr>
              <p:spPr bwMode="auto">
                <a:xfrm>
                  <a:off x="316" y="768"/>
                  <a:ext cx="384" cy="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94" name="Line 42"/>
                <p:cNvSpPr>
                  <a:spLocks noChangeShapeType="1"/>
                </p:cNvSpPr>
                <p:nvPr/>
              </p:nvSpPr>
              <p:spPr bwMode="auto">
                <a:xfrm>
                  <a:off x="700" y="672"/>
                  <a:ext cx="0" cy="192"/>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95" name="Line 43"/>
                <p:cNvSpPr>
                  <a:spLocks noChangeShapeType="1"/>
                </p:cNvSpPr>
                <p:nvPr/>
              </p:nvSpPr>
              <p:spPr bwMode="auto">
                <a:xfrm>
                  <a:off x="1996" y="816"/>
                  <a:ext cx="816" cy="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96" name="Line 44"/>
                <p:cNvSpPr>
                  <a:spLocks noChangeShapeType="1"/>
                </p:cNvSpPr>
                <p:nvPr/>
              </p:nvSpPr>
              <p:spPr bwMode="auto">
                <a:xfrm>
                  <a:off x="2812" y="816"/>
                  <a:ext cx="0" cy="576"/>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97" name="Line 45"/>
                <p:cNvSpPr>
                  <a:spLocks noChangeShapeType="1"/>
                </p:cNvSpPr>
                <p:nvPr/>
              </p:nvSpPr>
              <p:spPr bwMode="auto">
                <a:xfrm>
                  <a:off x="1996" y="720"/>
                  <a:ext cx="0" cy="192"/>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98" name="Line 46"/>
                <p:cNvSpPr>
                  <a:spLocks noChangeShapeType="1"/>
                </p:cNvSpPr>
                <p:nvPr/>
              </p:nvSpPr>
              <p:spPr bwMode="auto">
                <a:xfrm rot="492594">
                  <a:off x="642" y="156"/>
                  <a:ext cx="290" cy="127"/>
                </a:xfrm>
                <a:prstGeom prst="line">
                  <a:avLst/>
                </a:prstGeom>
                <a:noFill/>
                <a:ln w="19050">
                  <a:solidFill>
                    <a:srgbClr val="FFFF00"/>
                  </a:solidFill>
                  <a:rou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99" name="Line 47"/>
                <p:cNvSpPr>
                  <a:spLocks noChangeShapeType="1"/>
                </p:cNvSpPr>
                <p:nvPr/>
              </p:nvSpPr>
              <p:spPr bwMode="auto">
                <a:xfrm>
                  <a:off x="1084" y="432"/>
                  <a:ext cx="576" cy="336"/>
                </a:xfrm>
                <a:prstGeom prst="line">
                  <a:avLst/>
                </a:prstGeom>
                <a:noFill/>
                <a:ln w="19050">
                  <a:solidFill>
                    <a:srgbClr val="FFFF00"/>
                  </a:solidFill>
                  <a:rou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00" name="Line 48"/>
                <p:cNvSpPr>
                  <a:spLocks noChangeShapeType="1"/>
                </p:cNvSpPr>
                <p:nvPr/>
              </p:nvSpPr>
              <p:spPr bwMode="auto">
                <a:xfrm>
                  <a:off x="760" y="56"/>
                  <a:ext cx="269" cy="191"/>
                </a:xfrm>
                <a:prstGeom prst="line">
                  <a:avLst/>
                </a:prstGeom>
                <a:noFill/>
                <a:ln w="19050">
                  <a:solidFill>
                    <a:srgbClr val="FFFF00"/>
                  </a:solidFill>
                  <a:rou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01" name="Line 49"/>
                <p:cNvSpPr>
                  <a:spLocks noChangeShapeType="1"/>
                </p:cNvSpPr>
                <p:nvPr/>
              </p:nvSpPr>
              <p:spPr bwMode="auto">
                <a:xfrm>
                  <a:off x="604" y="576"/>
                  <a:ext cx="528" cy="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02" name="Line 50"/>
                <p:cNvSpPr>
                  <a:spLocks noChangeShapeType="1"/>
                </p:cNvSpPr>
                <p:nvPr/>
              </p:nvSpPr>
              <p:spPr bwMode="auto">
                <a:xfrm>
                  <a:off x="1756" y="576"/>
                  <a:ext cx="336" cy="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03" name="未知"/>
                <p:cNvSpPr/>
                <p:nvPr/>
              </p:nvSpPr>
              <p:spPr bwMode="auto">
                <a:xfrm flipH="1">
                  <a:off x="2044" y="576"/>
                  <a:ext cx="171" cy="384"/>
                </a:xfrm>
                <a:custGeom>
                  <a:avLst/>
                  <a:gdLst>
                    <a:gd name="T0" fmla="*/ 123 w 171"/>
                    <a:gd name="T1" fmla="*/ 0 h 384"/>
                    <a:gd name="T2" fmla="*/ 27 w 171"/>
                    <a:gd name="T3" fmla="*/ 96 h 384"/>
                    <a:gd name="T4" fmla="*/ 3 w 171"/>
                    <a:gd name="T5" fmla="*/ 225 h 384"/>
                    <a:gd name="T6" fmla="*/ 45 w 171"/>
                    <a:gd name="T7" fmla="*/ 309 h 384"/>
                    <a:gd name="T8" fmla="*/ 114 w 171"/>
                    <a:gd name="T9" fmla="*/ 365 h 384"/>
                    <a:gd name="T10" fmla="*/ 171 w 171"/>
                    <a:gd name="T11" fmla="*/ 384 h 384"/>
                    <a:gd name="T12" fmla="*/ 0 60000 65536"/>
                    <a:gd name="T13" fmla="*/ 0 60000 65536"/>
                    <a:gd name="T14" fmla="*/ 0 60000 65536"/>
                    <a:gd name="T15" fmla="*/ 0 60000 65536"/>
                    <a:gd name="T16" fmla="*/ 0 60000 65536"/>
                    <a:gd name="T17" fmla="*/ 0 60000 65536"/>
                    <a:gd name="T18" fmla="*/ 0 w 171"/>
                    <a:gd name="T19" fmla="*/ 0 h 384"/>
                    <a:gd name="T20" fmla="*/ 171 w 171"/>
                    <a:gd name="T21" fmla="*/ 384 h 384"/>
                  </a:gdLst>
                  <a:ahLst/>
                  <a:cxnLst>
                    <a:cxn ang="T12">
                      <a:pos x="T0" y="T1"/>
                    </a:cxn>
                    <a:cxn ang="T13">
                      <a:pos x="T2" y="T3"/>
                    </a:cxn>
                    <a:cxn ang="T14">
                      <a:pos x="T4" y="T5"/>
                    </a:cxn>
                    <a:cxn ang="T15">
                      <a:pos x="T6" y="T7"/>
                    </a:cxn>
                    <a:cxn ang="T16">
                      <a:pos x="T8" y="T9"/>
                    </a:cxn>
                    <a:cxn ang="T17">
                      <a:pos x="T10" y="T11"/>
                    </a:cxn>
                  </a:cxnLst>
                  <a:rect l="T18" t="T19" r="T20" b="T21"/>
                  <a:pathLst>
                    <a:path w="171" h="384">
                      <a:moveTo>
                        <a:pt x="123" y="0"/>
                      </a:moveTo>
                      <a:cubicBezTo>
                        <a:pt x="83" y="32"/>
                        <a:pt x="47" y="58"/>
                        <a:pt x="27" y="96"/>
                      </a:cubicBezTo>
                      <a:cubicBezTo>
                        <a:pt x="7" y="134"/>
                        <a:pt x="0" y="190"/>
                        <a:pt x="3" y="225"/>
                      </a:cubicBezTo>
                      <a:cubicBezTo>
                        <a:pt x="6" y="260"/>
                        <a:pt x="27" y="286"/>
                        <a:pt x="45" y="309"/>
                      </a:cubicBezTo>
                      <a:cubicBezTo>
                        <a:pt x="63" y="332"/>
                        <a:pt x="93" y="353"/>
                        <a:pt x="114" y="365"/>
                      </a:cubicBezTo>
                      <a:cubicBezTo>
                        <a:pt x="135" y="377"/>
                        <a:pt x="159" y="380"/>
                        <a:pt x="171" y="384"/>
                      </a:cubicBezTo>
                    </a:path>
                  </a:pathLst>
                </a:custGeom>
                <a:noFill/>
                <a:ln w="19050">
                  <a:solidFill>
                    <a:srgbClr val="CCCCFF"/>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04" name="未知"/>
                <p:cNvSpPr/>
                <p:nvPr/>
              </p:nvSpPr>
              <p:spPr bwMode="auto">
                <a:xfrm>
                  <a:off x="481" y="576"/>
                  <a:ext cx="171" cy="384"/>
                </a:xfrm>
                <a:custGeom>
                  <a:avLst/>
                  <a:gdLst>
                    <a:gd name="T0" fmla="*/ 123 w 171"/>
                    <a:gd name="T1" fmla="*/ 0 h 384"/>
                    <a:gd name="T2" fmla="*/ 27 w 171"/>
                    <a:gd name="T3" fmla="*/ 96 h 384"/>
                    <a:gd name="T4" fmla="*/ 3 w 171"/>
                    <a:gd name="T5" fmla="*/ 225 h 384"/>
                    <a:gd name="T6" fmla="*/ 45 w 171"/>
                    <a:gd name="T7" fmla="*/ 309 h 384"/>
                    <a:gd name="T8" fmla="*/ 114 w 171"/>
                    <a:gd name="T9" fmla="*/ 365 h 384"/>
                    <a:gd name="T10" fmla="*/ 171 w 171"/>
                    <a:gd name="T11" fmla="*/ 384 h 384"/>
                    <a:gd name="T12" fmla="*/ 0 60000 65536"/>
                    <a:gd name="T13" fmla="*/ 0 60000 65536"/>
                    <a:gd name="T14" fmla="*/ 0 60000 65536"/>
                    <a:gd name="T15" fmla="*/ 0 60000 65536"/>
                    <a:gd name="T16" fmla="*/ 0 60000 65536"/>
                    <a:gd name="T17" fmla="*/ 0 60000 65536"/>
                    <a:gd name="T18" fmla="*/ 0 w 171"/>
                    <a:gd name="T19" fmla="*/ 0 h 384"/>
                    <a:gd name="T20" fmla="*/ 171 w 171"/>
                    <a:gd name="T21" fmla="*/ 384 h 384"/>
                  </a:gdLst>
                  <a:ahLst/>
                  <a:cxnLst>
                    <a:cxn ang="T12">
                      <a:pos x="T0" y="T1"/>
                    </a:cxn>
                    <a:cxn ang="T13">
                      <a:pos x="T2" y="T3"/>
                    </a:cxn>
                    <a:cxn ang="T14">
                      <a:pos x="T4" y="T5"/>
                    </a:cxn>
                    <a:cxn ang="T15">
                      <a:pos x="T6" y="T7"/>
                    </a:cxn>
                    <a:cxn ang="T16">
                      <a:pos x="T8" y="T9"/>
                    </a:cxn>
                    <a:cxn ang="T17">
                      <a:pos x="T10" y="T11"/>
                    </a:cxn>
                  </a:cxnLst>
                  <a:rect l="T18" t="T19" r="T20" b="T21"/>
                  <a:pathLst>
                    <a:path w="171" h="384">
                      <a:moveTo>
                        <a:pt x="123" y="0"/>
                      </a:moveTo>
                      <a:cubicBezTo>
                        <a:pt x="83" y="32"/>
                        <a:pt x="47" y="58"/>
                        <a:pt x="27" y="96"/>
                      </a:cubicBezTo>
                      <a:cubicBezTo>
                        <a:pt x="7" y="134"/>
                        <a:pt x="0" y="190"/>
                        <a:pt x="3" y="225"/>
                      </a:cubicBezTo>
                      <a:cubicBezTo>
                        <a:pt x="6" y="260"/>
                        <a:pt x="27" y="286"/>
                        <a:pt x="45" y="309"/>
                      </a:cubicBezTo>
                      <a:cubicBezTo>
                        <a:pt x="63" y="332"/>
                        <a:pt x="93" y="353"/>
                        <a:pt x="114" y="365"/>
                      </a:cubicBezTo>
                      <a:cubicBezTo>
                        <a:pt x="135" y="377"/>
                        <a:pt x="159" y="380"/>
                        <a:pt x="171" y="384"/>
                      </a:cubicBezTo>
                    </a:path>
                  </a:pathLst>
                </a:custGeom>
                <a:noFill/>
                <a:ln w="19050">
                  <a:solidFill>
                    <a:srgbClr val="CCCCFF"/>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05" name="Line 53"/>
                <p:cNvSpPr>
                  <a:spLocks noChangeShapeType="1"/>
                </p:cNvSpPr>
                <p:nvPr/>
              </p:nvSpPr>
              <p:spPr bwMode="auto">
                <a:xfrm>
                  <a:off x="652" y="960"/>
                  <a:ext cx="1392" cy="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06" name="Line 54"/>
                <p:cNvSpPr>
                  <a:spLocks noChangeShapeType="1"/>
                </p:cNvSpPr>
                <p:nvPr/>
              </p:nvSpPr>
              <p:spPr bwMode="auto">
                <a:xfrm>
                  <a:off x="1132" y="240"/>
                  <a:ext cx="0" cy="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07" name="Line 55"/>
                <p:cNvSpPr>
                  <a:spLocks noChangeShapeType="1"/>
                </p:cNvSpPr>
                <p:nvPr/>
              </p:nvSpPr>
              <p:spPr bwMode="auto">
                <a:xfrm flipH="1" flipV="1">
                  <a:off x="892" y="432"/>
                  <a:ext cx="240" cy="144"/>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08" name="Line 56"/>
                <p:cNvSpPr>
                  <a:spLocks noChangeShapeType="1"/>
                </p:cNvSpPr>
                <p:nvPr/>
              </p:nvSpPr>
              <p:spPr bwMode="auto">
                <a:xfrm flipH="1" flipV="1">
                  <a:off x="1180" y="240"/>
                  <a:ext cx="576" cy="336"/>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09" name="Line 57"/>
                <p:cNvSpPr>
                  <a:spLocks noChangeShapeType="1"/>
                </p:cNvSpPr>
                <p:nvPr/>
              </p:nvSpPr>
              <p:spPr bwMode="auto">
                <a:xfrm rot="206706" flipH="1">
                  <a:off x="844" y="192"/>
                  <a:ext cx="384" cy="288"/>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10" name="Line 58"/>
                <p:cNvSpPr>
                  <a:spLocks noChangeShapeType="1"/>
                </p:cNvSpPr>
                <p:nvPr/>
              </p:nvSpPr>
              <p:spPr bwMode="auto">
                <a:xfrm>
                  <a:off x="1191" y="361"/>
                  <a:ext cx="576" cy="336"/>
                </a:xfrm>
                <a:prstGeom prst="line">
                  <a:avLst/>
                </a:prstGeom>
                <a:noFill/>
                <a:ln w="19050">
                  <a:solidFill>
                    <a:srgbClr val="FFFF00"/>
                  </a:solidFill>
                  <a:rou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11" name="Line 59"/>
                <p:cNvSpPr>
                  <a:spLocks noChangeShapeType="1"/>
                </p:cNvSpPr>
                <p:nvPr/>
              </p:nvSpPr>
              <p:spPr bwMode="auto">
                <a:xfrm>
                  <a:off x="912" y="1344"/>
                  <a:ext cx="48" cy="48"/>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12" name="Line 60"/>
                <p:cNvSpPr>
                  <a:spLocks noChangeShapeType="1"/>
                </p:cNvSpPr>
                <p:nvPr/>
              </p:nvSpPr>
              <p:spPr bwMode="auto">
                <a:xfrm>
                  <a:off x="1488" y="1344"/>
                  <a:ext cx="48" cy="48"/>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159" name="Text Box 61"/>
              <p:cNvSpPr txBox="1">
                <a:spLocks noChangeArrowheads="1"/>
              </p:cNvSpPr>
              <p:nvPr/>
            </p:nvSpPr>
            <p:spPr bwMode="auto">
              <a:xfrm>
                <a:off x="1379" y="592"/>
                <a:ext cx="251"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zh-CN" sz="2800" b="0" dirty="0">
                    <a:solidFill>
                      <a:srgbClr val="66FFFF"/>
                    </a:solidFill>
                    <a:ea typeface="楷体_GB2312" pitchFamily="49" charset="-122"/>
                  </a:rPr>
                  <a:t>K</a:t>
                </a:r>
                <a:endParaRPr lang="zh-CN" altLang="zh-CN" sz="3600" b="0" dirty="0">
                  <a:solidFill>
                    <a:srgbClr val="66FFFF"/>
                  </a:solidFill>
                  <a:ea typeface="楷体_GB2312" pitchFamily="49" charset="-122"/>
                </a:endParaRPr>
              </a:p>
            </p:txBody>
          </p:sp>
          <p:sp>
            <p:nvSpPr>
              <p:cNvPr id="6160" name="Text Box 62"/>
              <p:cNvSpPr txBox="1">
                <a:spLocks noChangeArrowheads="1"/>
              </p:cNvSpPr>
              <p:nvPr/>
            </p:nvSpPr>
            <p:spPr bwMode="auto">
              <a:xfrm>
                <a:off x="415" y="584"/>
                <a:ext cx="24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zh-CN" sz="2800" b="0" dirty="0">
                    <a:solidFill>
                      <a:srgbClr val="66FFFF"/>
                    </a:solidFill>
                    <a:ea typeface="楷体_GB2312" pitchFamily="49" charset="-122"/>
                  </a:rPr>
                  <a:t>A</a:t>
                </a:r>
                <a:endParaRPr lang="zh-CN" altLang="zh-CN" sz="3600" b="0" dirty="0">
                  <a:solidFill>
                    <a:srgbClr val="66FFFF"/>
                  </a:solidFill>
                  <a:ea typeface="楷体_GB2312" pitchFamily="49" charset="-122"/>
                </a:endParaRPr>
              </a:p>
            </p:txBody>
          </p:sp>
        </p:grpSp>
        <p:sp>
          <p:nvSpPr>
            <p:cNvPr id="6157" name="Text Box 62"/>
            <p:cNvSpPr txBox="1">
              <a:spLocks noChangeArrowheads="1"/>
            </p:cNvSpPr>
            <p:nvPr/>
          </p:nvSpPr>
          <p:spPr bwMode="auto">
            <a:xfrm>
              <a:off x="6715140" y="2955271"/>
              <a:ext cx="1285884"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000">
                  <a:solidFill>
                    <a:srgbClr val="FFFF00"/>
                  </a:solidFill>
                  <a:ea typeface="楷体_GB2312" pitchFamily="49" charset="-122"/>
                </a:rPr>
                <a:t>单色光 </a:t>
              </a:r>
              <a:r>
                <a:rPr lang="el-GR" altLang="zh-CN" sz="2000" i="1">
                  <a:solidFill>
                    <a:srgbClr val="FFFF00"/>
                  </a:solidFill>
                  <a:ea typeface="楷体_GB2312" pitchFamily="49" charset="-122"/>
                </a:rPr>
                <a:t>ν</a:t>
              </a:r>
              <a:endParaRPr lang="zh-CN" altLang="zh-CN" sz="2000" i="1">
                <a:solidFill>
                  <a:srgbClr val="FFFF00"/>
                </a:solidFill>
                <a:ea typeface="楷体_GB2312" pitchFamily="49" charset="-122"/>
              </a:endParaRPr>
            </a:p>
          </p:txBody>
        </p:sp>
      </p:grpSp>
      <p:sp>
        <p:nvSpPr>
          <p:cNvPr id="6155" name="灯片编号占位符 1"/>
          <p:cNvSpPr txBox="1"/>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65F89F33-6121-4B0B-9087-BB0838D7308C}" type="slidenum">
              <a:rPr lang="en-US" altLang="zh-CN" b="0">
                <a:solidFill>
                  <a:srgbClr val="FF00FF"/>
                </a:solidFill>
              </a:rPr>
            </a:fld>
            <a:r>
              <a:rPr lang="en-US" altLang="zh-CN" b="0">
                <a:solidFill>
                  <a:srgbClr val="FF00FF"/>
                </a:solidFill>
              </a:rPr>
              <a:t>/22</a:t>
            </a:r>
            <a:endParaRPr lang="en-US" altLang="zh-CN" b="0">
              <a:solidFill>
                <a:srgbClr val="FF00FF"/>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605"/>
                                        </p:tgtEl>
                                        <p:attrNameLst>
                                          <p:attrName>style.visibility</p:attrName>
                                        </p:attrNameLst>
                                      </p:cBhvr>
                                      <p:to>
                                        <p:strVal val="visible"/>
                                      </p:to>
                                    </p:set>
                                    <p:animEffect transition="in" filter="wipe(left)">
                                      <p:cBhvr>
                                        <p:cTn id="7" dur="500"/>
                                        <p:tgtEl>
                                          <p:spTgt spid="256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03"/>
                                        </p:tgtEl>
                                        <p:attrNameLst>
                                          <p:attrName>style.visibility</p:attrName>
                                        </p:attrNameLst>
                                      </p:cBhvr>
                                      <p:to>
                                        <p:strVal val="visible"/>
                                      </p:to>
                                    </p:set>
                                    <p:animEffect transition="in" filter="wipe(left)">
                                      <p:cBhvr>
                                        <p:cTn id="12" dur="500"/>
                                        <p:tgtEl>
                                          <p:spTgt spid="2560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604"/>
                                        </p:tgtEl>
                                        <p:attrNameLst>
                                          <p:attrName>style.visibility</p:attrName>
                                        </p:attrNameLst>
                                      </p:cBhvr>
                                      <p:to>
                                        <p:strVal val="visible"/>
                                      </p:to>
                                    </p:set>
                                    <p:animEffect transition="in" filter="wipe(left)">
                                      <p:cBhvr>
                                        <p:cTn id="17" dur="500"/>
                                        <p:tgtEl>
                                          <p:spTgt spid="2560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606"/>
                                        </p:tgtEl>
                                        <p:attrNameLst>
                                          <p:attrName>style.visibility</p:attrName>
                                        </p:attrNameLst>
                                      </p:cBhvr>
                                      <p:to>
                                        <p:strVal val="visible"/>
                                      </p:to>
                                    </p:set>
                                    <p:animEffect transition="in" filter="wipe(left)">
                                      <p:cBhvr>
                                        <p:cTn id="22" dur="500"/>
                                        <p:tgtEl>
                                          <p:spTgt spid="2560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ox(ou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5664"/>
                                        </p:tgtEl>
                                        <p:attrNameLst>
                                          <p:attrName>style.visibility</p:attrName>
                                        </p:attrNameLst>
                                      </p:cBhvr>
                                      <p:to>
                                        <p:strVal val="visible"/>
                                      </p:to>
                                    </p:set>
                                    <p:animEffect transition="in" filter="blinds(horizontal)">
                                      <p:cBhvr>
                                        <p:cTn id="32" dur="500"/>
                                        <p:tgtEl>
                                          <p:spTgt spid="25664"/>
                                        </p:tgtEl>
                                      </p:cBhvr>
                                    </p:animEffect>
                                  </p:childTnLst>
                                </p:cTn>
                              </p:par>
                            </p:childTnLst>
                          </p:cTn>
                        </p:par>
                        <p:par>
                          <p:cTn id="33" fill="hold">
                            <p:stCondLst>
                              <p:cond delay="500"/>
                            </p:stCondLst>
                            <p:childTnLst>
                              <p:par>
                                <p:cTn id="34" presetID="3" presetClass="entr" presetSubtype="10" fill="hold" grpId="0" nodeType="afterEffect">
                                  <p:stCondLst>
                                    <p:cond delay="0"/>
                                  </p:stCondLst>
                                  <p:childTnLst>
                                    <p:set>
                                      <p:cBhvr>
                                        <p:cTn id="35" dur="1" fill="hold">
                                          <p:stCondLst>
                                            <p:cond delay="0"/>
                                          </p:stCondLst>
                                        </p:cTn>
                                        <p:tgtEl>
                                          <p:spTgt spid="25663"/>
                                        </p:tgtEl>
                                        <p:attrNameLst>
                                          <p:attrName>style.visibility</p:attrName>
                                        </p:attrNameLst>
                                      </p:cBhvr>
                                      <p:to>
                                        <p:strVal val="visible"/>
                                      </p:to>
                                    </p:set>
                                    <p:animEffect transition="in" filter="blinds(horizontal)">
                                      <p:cBhvr>
                                        <p:cTn id="36" dur="500"/>
                                        <p:tgtEl>
                                          <p:spTgt spid="25663"/>
                                        </p:tgtEl>
                                      </p:cBhvr>
                                    </p:animEffect>
                                  </p:childTnLst>
                                </p:cTn>
                              </p:par>
                            </p:childTnLst>
                          </p:cTn>
                        </p:par>
                        <p:par>
                          <p:cTn id="37" fill="hold">
                            <p:stCondLst>
                              <p:cond delay="1000"/>
                            </p:stCondLst>
                            <p:childTnLst>
                              <p:par>
                                <p:cTn id="38" presetID="3" presetClass="entr" presetSubtype="10" fill="hold" grpId="0" nodeType="afterEffect">
                                  <p:stCondLst>
                                    <p:cond delay="0"/>
                                  </p:stCondLst>
                                  <p:childTnLst>
                                    <p:set>
                                      <p:cBhvr>
                                        <p:cTn id="39" dur="1" fill="hold">
                                          <p:stCondLst>
                                            <p:cond delay="0"/>
                                          </p:stCondLst>
                                        </p:cTn>
                                        <p:tgtEl>
                                          <p:spTgt spid="25665"/>
                                        </p:tgtEl>
                                        <p:attrNameLst>
                                          <p:attrName>style.visibility</p:attrName>
                                        </p:attrNameLst>
                                      </p:cBhvr>
                                      <p:to>
                                        <p:strVal val="visible"/>
                                      </p:to>
                                    </p:set>
                                    <p:animEffect transition="in" filter="blinds(horizontal)">
                                      <p:cBhvr>
                                        <p:cTn id="40" dur="500"/>
                                        <p:tgtEl>
                                          <p:spTgt spid="256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autoUpdateAnimBg="0"/>
      <p:bldP spid="25604" grpId="0" autoUpdateAnimBg="0"/>
      <p:bldP spid="25605" grpId="0" autoUpdateAnimBg="0"/>
      <p:bldP spid="25606" grpId="0" autoUpdateAnimBg="0"/>
      <p:bldP spid="25663" grpId="0" autoUpdateAnimBg="0"/>
      <p:bldP spid="25664" grpId="0" autoUpdateAnimBg="0"/>
      <p:bldP spid="25665"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5730875" y="5603875"/>
            <a:ext cx="2995613" cy="39687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r"/>
            <a:r>
              <a:rPr lang="zh-CN" altLang="en-US" sz="2000">
                <a:solidFill>
                  <a:schemeClr val="hlink"/>
                </a:solidFill>
                <a:ea typeface="楷体_GB2312" pitchFamily="49" charset="-122"/>
              </a:rPr>
              <a:t>遏止电压与频率关系曲线</a:t>
            </a:r>
            <a:endParaRPr lang="zh-CN" altLang="en-US" sz="2000">
              <a:solidFill>
                <a:schemeClr val="hlink"/>
              </a:solidFill>
              <a:ea typeface="楷体_GB2312" pitchFamily="49" charset="-122"/>
            </a:endParaRPr>
          </a:p>
        </p:txBody>
      </p:sp>
      <p:sp>
        <p:nvSpPr>
          <p:cNvPr id="26627" name="Text Box 3"/>
          <p:cNvSpPr txBox="1">
            <a:spLocks noChangeArrowheads="1"/>
          </p:cNvSpPr>
          <p:nvPr/>
        </p:nvSpPr>
        <p:spPr bwMode="auto">
          <a:xfrm>
            <a:off x="6146800" y="2674938"/>
            <a:ext cx="1717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r"/>
            <a:r>
              <a:rPr lang="zh-CN" altLang="en-US" sz="2000">
                <a:solidFill>
                  <a:schemeClr val="hlink"/>
                </a:solidFill>
                <a:ea typeface="楷体_GB2312" pitchFamily="49" charset="-122"/>
              </a:rPr>
              <a:t>伏安特性曲线</a:t>
            </a:r>
            <a:endParaRPr lang="zh-CN" altLang="en-US" sz="2000">
              <a:solidFill>
                <a:schemeClr val="hlink"/>
              </a:solidFill>
              <a:ea typeface="楷体_GB2312" pitchFamily="49" charset="-122"/>
            </a:endParaRPr>
          </a:p>
        </p:txBody>
      </p:sp>
      <p:sp>
        <p:nvSpPr>
          <p:cNvPr id="7172" name="Text Box 4"/>
          <p:cNvSpPr txBox="1">
            <a:spLocks noChangeArrowheads="1"/>
          </p:cNvSpPr>
          <p:nvPr/>
        </p:nvSpPr>
        <p:spPr bwMode="auto">
          <a:xfrm>
            <a:off x="387350" y="285750"/>
            <a:ext cx="4756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b="0">
                <a:solidFill>
                  <a:srgbClr val="FFFF00"/>
                </a:solidFill>
                <a:latin typeface="华文中宋" panose="02010600040101010101" pitchFamily="2" charset="-122"/>
                <a:ea typeface="华文中宋" panose="02010600040101010101" pitchFamily="2" charset="-122"/>
              </a:rPr>
              <a:t>二</a:t>
            </a:r>
            <a:r>
              <a:rPr lang="zh-CN" altLang="zh-CN" b="0">
                <a:solidFill>
                  <a:srgbClr val="FFFF00"/>
                </a:solidFill>
                <a:latin typeface="华文中宋" panose="02010600040101010101" pitchFamily="2" charset="-122"/>
                <a:ea typeface="华文中宋" panose="02010600040101010101" pitchFamily="2" charset="-122"/>
              </a:rPr>
              <a:t>. </a:t>
            </a:r>
            <a:r>
              <a:rPr lang="zh-CN" altLang="en-US" b="0">
                <a:solidFill>
                  <a:srgbClr val="FFFF00"/>
                </a:solidFill>
                <a:latin typeface="华文中宋" panose="02010600040101010101" pitchFamily="2" charset="-122"/>
                <a:ea typeface="华文中宋" panose="02010600040101010101" pitchFamily="2" charset="-122"/>
              </a:rPr>
              <a:t>实验现象</a:t>
            </a:r>
            <a:endParaRPr lang="zh-CN" altLang="en-US" b="0">
              <a:solidFill>
                <a:srgbClr val="FFFF00"/>
              </a:solidFill>
              <a:latin typeface="华文中宋" panose="02010600040101010101" pitchFamily="2" charset="-122"/>
              <a:ea typeface="华文中宋" panose="02010600040101010101" pitchFamily="2" charset="-122"/>
            </a:endParaRPr>
          </a:p>
        </p:txBody>
      </p:sp>
      <p:sp>
        <p:nvSpPr>
          <p:cNvPr id="26629" name="Text Box 5"/>
          <p:cNvSpPr txBox="1">
            <a:spLocks noChangeArrowheads="1"/>
          </p:cNvSpPr>
          <p:nvPr/>
        </p:nvSpPr>
        <p:spPr bwMode="auto">
          <a:xfrm>
            <a:off x="611188" y="1447800"/>
            <a:ext cx="2317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buClr>
                <a:schemeClr val="accent1"/>
              </a:buClr>
              <a:buFont typeface="Wingdings" panose="05000000000000000000" pitchFamily="2" charset="2"/>
              <a:buChar char="v"/>
            </a:pPr>
            <a:r>
              <a:rPr lang="zh-CN" altLang="en-US" b="0">
                <a:solidFill>
                  <a:schemeClr val="hlink"/>
                </a:solidFill>
                <a:ea typeface="华文中宋" panose="02010600040101010101" pitchFamily="2" charset="-122"/>
              </a:rPr>
              <a:t>饱和电流</a:t>
            </a:r>
            <a:r>
              <a:rPr lang="zh-CN" altLang="en-US" b="0">
                <a:solidFill>
                  <a:srgbClr val="FFCC66"/>
                </a:solidFill>
              </a:rPr>
              <a:t> </a:t>
            </a:r>
            <a:r>
              <a:rPr lang="zh-CN" altLang="zh-CN" i="1">
                <a:solidFill>
                  <a:srgbClr val="66FFFF"/>
                </a:solidFill>
              </a:rPr>
              <a:t>i</a:t>
            </a:r>
            <a:r>
              <a:rPr lang="zh-CN" altLang="zh-CN" i="1" baseline="-25000">
                <a:solidFill>
                  <a:srgbClr val="66FFFF"/>
                </a:solidFill>
              </a:rPr>
              <a:t>S</a:t>
            </a:r>
            <a:r>
              <a:rPr lang="zh-CN" altLang="zh-CN" b="0" i="1" baseline="-25000">
                <a:solidFill>
                  <a:srgbClr val="66FFCC"/>
                </a:solidFill>
              </a:rPr>
              <a:t> </a:t>
            </a:r>
            <a:endParaRPr lang="zh-CN" altLang="zh-CN">
              <a:solidFill>
                <a:srgbClr val="FFCC66"/>
              </a:solidFill>
            </a:endParaRPr>
          </a:p>
        </p:txBody>
      </p:sp>
      <p:sp>
        <p:nvSpPr>
          <p:cNvPr id="26630" name="Rectangle 6"/>
          <p:cNvSpPr>
            <a:spLocks noChangeArrowheads="1"/>
          </p:cNvSpPr>
          <p:nvPr/>
        </p:nvSpPr>
        <p:spPr bwMode="auto">
          <a:xfrm>
            <a:off x="633413" y="1809750"/>
            <a:ext cx="41529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buClr>
                <a:schemeClr val="accent1"/>
              </a:buClr>
              <a:buFont typeface="Wingdings" panose="05000000000000000000" pitchFamily="2" charset="2"/>
              <a:buChar char="v"/>
            </a:pPr>
            <a:r>
              <a:rPr lang="zh-CN" altLang="zh-CN" b="0">
                <a:solidFill>
                  <a:schemeClr val="hlink"/>
                </a:solidFill>
                <a:ea typeface="华文中宋" panose="02010600040101010101" pitchFamily="2" charset="-122"/>
              </a:rPr>
              <a:t>遏止电压</a:t>
            </a:r>
            <a:r>
              <a:rPr lang="zh-CN" altLang="zh-CN" b="0">
                <a:solidFill>
                  <a:srgbClr val="FFCC66"/>
                </a:solidFill>
              </a:rPr>
              <a:t> </a:t>
            </a:r>
            <a:r>
              <a:rPr lang="zh-CN" altLang="zh-CN" i="1">
                <a:solidFill>
                  <a:srgbClr val="66FFFF"/>
                </a:solidFill>
              </a:rPr>
              <a:t>U</a:t>
            </a:r>
            <a:r>
              <a:rPr lang="zh-CN" altLang="zh-CN" i="1" baseline="-14000">
                <a:solidFill>
                  <a:srgbClr val="66FFFF"/>
                </a:solidFill>
              </a:rPr>
              <a:t>a</a:t>
            </a:r>
            <a:r>
              <a:rPr lang="zh-CN" altLang="en-US">
                <a:solidFill>
                  <a:srgbClr val="D6D6F5"/>
                </a:solidFill>
              </a:rPr>
              <a:t>，</a:t>
            </a:r>
            <a:r>
              <a:rPr lang="zh-CN" altLang="en-US">
                <a:solidFill>
                  <a:srgbClr val="FFFF00"/>
                </a:solidFill>
              </a:rPr>
              <a:t>与光强无关</a:t>
            </a:r>
            <a:r>
              <a:rPr lang="zh-CN" altLang="zh-CN" sz="4400" b="0" i="1" baseline="-14000">
                <a:solidFill>
                  <a:srgbClr val="99FFCC"/>
                </a:solidFill>
              </a:rPr>
              <a:t>  </a:t>
            </a:r>
            <a:endParaRPr lang="zh-CN" altLang="zh-CN" sz="2000" b="0">
              <a:solidFill>
                <a:srgbClr val="66FFCC"/>
              </a:solidFill>
            </a:endParaRPr>
          </a:p>
        </p:txBody>
      </p:sp>
      <p:graphicFrame>
        <p:nvGraphicFramePr>
          <p:cNvPr id="26632" name="Object 8"/>
          <p:cNvGraphicFramePr/>
          <p:nvPr/>
        </p:nvGraphicFramePr>
        <p:xfrm>
          <a:off x="1619250" y="2576513"/>
          <a:ext cx="1809750" cy="495300"/>
        </p:xfrm>
        <a:graphic>
          <a:graphicData uri="http://schemas.openxmlformats.org/presentationml/2006/ole">
            <mc:AlternateContent xmlns:mc="http://schemas.openxmlformats.org/markup-compatibility/2006">
              <mc:Choice xmlns:v="urn:schemas-microsoft-com:vml" Requires="v">
                <p:oleObj spid="_x0000_s467976" name="" r:id="rId1" imgW="2096135" imgH="546100" progId="Equation.3">
                  <p:embed/>
                </p:oleObj>
              </mc:Choice>
              <mc:Fallback>
                <p:oleObj name="" r:id="rId1" imgW="2096135" imgH="546100" progId="Equation.3">
                  <p:embed/>
                  <p:pic>
                    <p:nvPicPr>
                      <p:cNvPr id="0" name="Object 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2576513"/>
                        <a:ext cx="180975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3" name="未知"/>
          <p:cNvSpPr/>
          <p:nvPr/>
        </p:nvSpPr>
        <p:spPr bwMode="auto">
          <a:xfrm>
            <a:off x="5392738" y="938213"/>
            <a:ext cx="2924175" cy="1482725"/>
          </a:xfrm>
          <a:custGeom>
            <a:avLst/>
            <a:gdLst>
              <a:gd name="T0" fmla="*/ 0 w 1842"/>
              <a:gd name="T1" fmla="*/ 2147483646 h 934"/>
              <a:gd name="T2" fmla="*/ 2147483646 w 1842"/>
              <a:gd name="T3" fmla="*/ 2147483646 h 934"/>
              <a:gd name="T4" fmla="*/ 2147483646 w 1842"/>
              <a:gd name="T5" fmla="*/ 2147483646 h 934"/>
              <a:gd name="T6" fmla="*/ 2147483646 w 1842"/>
              <a:gd name="T7" fmla="*/ 2147483646 h 934"/>
              <a:gd name="T8" fmla="*/ 0 60000 65536"/>
              <a:gd name="T9" fmla="*/ 0 60000 65536"/>
              <a:gd name="T10" fmla="*/ 0 60000 65536"/>
              <a:gd name="T11" fmla="*/ 0 60000 65536"/>
              <a:gd name="T12" fmla="*/ 0 w 1842"/>
              <a:gd name="T13" fmla="*/ 0 h 934"/>
              <a:gd name="T14" fmla="*/ 1842 w 1842"/>
              <a:gd name="T15" fmla="*/ 934 h 934"/>
            </a:gdLst>
            <a:ahLst/>
            <a:cxnLst>
              <a:cxn ang="T8">
                <a:pos x="T0" y="T1"/>
              </a:cxn>
              <a:cxn ang="T9">
                <a:pos x="T2" y="T3"/>
              </a:cxn>
              <a:cxn ang="T10">
                <a:pos x="T4" y="T5"/>
              </a:cxn>
              <a:cxn ang="T11">
                <a:pos x="T6" y="T7"/>
              </a:cxn>
            </a:cxnLst>
            <a:rect l="T12" t="T13" r="T14" b="T15"/>
            <a:pathLst>
              <a:path w="1842" h="934">
                <a:moveTo>
                  <a:pt x="0" y="934"/>
                </a:moveTo>
                <a:cubicBezTo>
                  <a:pt x="326" y="853"/>
                  <a:pt x="643" y="401"/>
                  <a:pt x="708" y="345"/>
                </a:cubicBezTo>
                <a:cubicBezTo>
                  <a:pt x="751" y="301"/>
                  <a:pt x="838" y="200"/>
                  <a:pt x="968" y="100"/>
                </a:cubicBezTo>
                <a:cubicBezTo>
                  <a:pt x="1098" y="0"/>
                  <a:pt x="1421" y="10"/>
                  <a:pt x="1842" y="7"/>
                </a:cubicBezTo>
              </a:path>
            </a:pathLst>
          </a:custGeom>
          <a:noFill/>
          <a:ln w="28575">
            <a:solidFill>
              <a:srgbClr val="FFFF66"/>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34" name="Text Box 10"/>
          <p:cNvSpPr txBox="1">
            <a:spLocks noChangeArrowheads="1"/>
          </p:cNvSpPr>
          <p:nvPr/>
        </p:nvSpPr>
        <p:spPr bwMode="auto">
          <a:xfrm>
            <a:off x="7885113" y="1484313"/>
            <a:ext cx="428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zh-CN" sz="2000" b="0" i="1">
                <a:solidFill>
                  <a:srgbClr val="00FFFF"/>
                </a:solidFill>
              </a:rPr>
              <a:t>i</a:t>
            </a:r>
            <a:r>
              <a:rPr lang="zh-CN" altLang="zh-CN" sz="2000" b="0" i="1" baseline="-18000">
                <a:solidFill>
                  <a:srgbClr val="00FFFF"/>
                </a:solidFill>
              </a:rPr>
              <a:t>S</a:t>
            </a:r>
            <a:r>
              <a:rPr lang="zh-CN" altLang="zh-CN" sz="2000" b="0" baseline="-18000">
                <a:solidFill>
                  <a:srgbClr val="00FFFF"/>
                </a:solidFill>
              </a:rPr>
              <a:t>3</a:t>
            </a:r>
            <a:endParaRPr lang="zh-CN" altLang="zh-CN" sz="2000" b="0">
              <a:solidFill>
                <a:srgbClr val="00FFFF"/>
              </a:solidFill>
            </a:endParaRPr>
          </a:p>
        </p:txBody>
      </p:sp>
      <p:sp>
        <p:nvSpPr>
          <p:cNvPr id="26635" name="Text Box 11"/>
          <p:cNvSpPr txBox="1">
            <a:spLocks noChangeArrowheads="1"/>
          </p:cNvSpPr>
          <p:nvPr/>
        </p:nvSpPr>
        <p:spPr bwMode="auto">
          <a:xfrm>
            <a:off x="7885113" y="549275"/>
            <a:ext cx="428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zh-CN" sz="2000" b="0" i="1">
                <a:solidFill>
                  <a:srgbClr val="00FFFF"/>
                </a:solidFill>
              </a:rPr>
              <a:t>i</a:t>
            </a:r>
            <a:r>
              <a:rPr lang="zh-CN" altLang="zh-CN" sz="2000" b="0" i="1" baseline="-18000">
                <a:solidFill>
                  <a:srgbClr val="00FFFF"/>
                </a:solidFill>
              </a:rPr>
              <a:t>S</a:t>
            </a:r>
            <a:r>
              <a:rPr lang="zh-CN" altLang="zh-CN" sz="2000" b="0" baseline="-18000">
                <a:solidFill>
                  <a:srgbClr val="00FFFF"/>
                </a:solidFill>
              </a:rPr>
              <a:t>1</a:t>
            </a:r>
            <a:endParaRPr lang="zh-CN" altLang="zh-CN" sz="2000" b="0">
              <a:solidFill>
                <a:srgbClr val="00FFFF"/>
              </a:solidFill>
            </a:endParaRPr>
          </a:p>
        </p:txBody>
      </p:sp>
      <p:sp>
        <p:nvSpPr>
          <p:cNvPr id="26636" name="Text Box 12"/>
          <p:cNvSpPr txBox="1">
            <a:spLocks noChangeArrowheads="1"/>
          </p:cNvSpPr>
          <p:nvPr/>
        </p:nvSpPr>
        <p:spPr bwMode="auto">
          <a:xfrm>
            <a:off x="7885113" y="1052513"/>
            <a:ext cx="428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zh-CN" sz="2000" b="0" i="1">
                <a:solidFill>
                  <a:srgbClr val="00FFFF"/>
                </a:solidFill>
              </a:rPr>
              <a:t>i</a:t>
            </a:r>
            <a:r>
              <a:rPr lang="zh-CN" altLang="zh-CN" sz="2000" b="0" i="1" baseline="-18000">
                <a:solidFill>
                  <a:srgbClr val="00FFFF"/>
                </a:solidFill>
              </a:rPr>
              <a:t>S</a:t>
            </a:r>
            <a:r>
              <a:rPr lang="zh-CN" altLang="zh-CN" sz="2000" b="0" baseline="-18000">
                <a:solidFill>
                  <a:srgbClr val="00FFFF"/>
                </a:solidFill>
              </a:rPr>
              <a:t>2</a:t>
            </a:r>
            <a:endParaRPr lang="zh-CN" altLang="zh-CN" sz="2000" b="0">
              <a:solidFill>
                <a:srgbClr val="00FFFF"/>
              </a:solidFill>
            </a:endParaRPr>
          </a:p>
        </p:txBody>
      </p:sp>
      <p:sp>
        <p:nvSpPr>
          <p:cNvPr id="26637" name="Text Box 13"/>
          <p:cNvSpPr txBox="1">
            <a:spLocks noChangeArrowheads="1"/>
          </p:cNvSpPr>
          <p:nvPr/>
        </p:nvSpPr>
        <p:spPr bwMode="auto">
          <a:xfrm>
            <a:off x="8243888" y="765175"/>
            <a:ext cx="365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r"/>
            <a:r>
              <a:rPr lang="zh-CN" altLang="zh-CN" sz="2000" b="0" i="1">
                <a:solidFill>
                  <a:schemeClr val="hlink"/>
                </a:solidFill>
              </a:rPr>
              <a:t>I</a:t>
            </a:r>
            <a:r>
              <a:rPr lang="zh-CN" altLang="zh-CN" sz="2000" b="0" baseline="-20000">
                <a:solidFill>
                  <a:schemeClr val="hlink"/>
                </a:solidFill>
              </a:rPr>
              <a:t>1</a:t>
            </a:r>
            <a:endParaRPr lang="zh-CN" altLang="zh-CN" sz="2000" b="0">
              <a:solidFill>
                <a:schemeClr val="hlink"/>
              </a:solidFill>
            </a:endParaRPr>
          </a:p>
        </p:txBody>
      </p:sp>
      <p:sp>
        <p:nvSpPr>
          <p:cNvPr id="26638" name="Text Box 14"/>
          <p:cNvSpPr txBox="1">
            <a:spLocks noChangeArrowheads="1"/>
          </p:cNvSpPr>
          <p:nvPr/>
        </p:nvSpPr>
        <p:spPr bwMode="auto">
          <a:xfrm>
            <a:off x="8243888" y="1196975"/>
            <a:ext cx="365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r"/>
            <a:r>
              <a:rPr lang="zh-CN" altLang="zh-CN" sz="2000" b="0" i="1">
                <a:solidFill>
                  <a:schemeClr val="hlink"/>
                </a:solidFill>
              </a:rPr>
              <a:t>I</a:t>
            </a:r>
            <a:r>
              <a:rPr lang="zh-CN" altLang="zh-CN" sz="2000" b="0" baseline="-20000">
                <a:solidFill>
                  <a:schemeClr val="hlink"/>
                </a:solidFill>
              </a:rPr>
              <a:t>2</a:t>
            </a:r>
            <a:endParaRPr lang="zh-CN" altLang="zh-CN" sz="2000" b="0">
              <a:solidFill>
                <a:schemeClr val="hlink"/>
              </a:solidFill>
            </a:endParaRPr>
          </a:p>
        </p:txBody>
      </p:sp>
      <p:sp>
        <p:nvSpPr>
          <p:cNvPr id="26639" name="Text Box 15"/>
          <p:cNvSpPr txBox="1">
            <a:spLocks noChangeArrowheads="1"/>
          </p:cNvSpPr>
          <p:nvPr/>
        </p:nvSpPr>
        <p:spPr bwMode="auto">
          <a:xfrm>
            <a:off x="8243888" y="1700213"/>
            <a:ext cx="365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r"/>
            <a:r>
              <a:rPr lang="zh-CN" altLang="zh-CN" sz="2000" b="0" i="1">
                <a:solidFill>
                  <a:schemeClr val="hlink"/>
                </a:solidFill>
              </a:rPr>
              <a:t>I</a:t>
            </a:r>
            <a:r>
              <a:rPr lang="zh-CN" altLang="zh-CN" sz="2000" b="0" baseline="-20000">
                <a:solidFill>
                  <a:schemeClr val="hlink"/>
                </a:solidFill>
              </a:rPr>
              <a:t>3</a:t>
            </a:r>
            <a:endParaRPr lang="zh-CN" altLang="zh-CN" sz="2000" b="0">
              <a:solidFill>
                <a:schemeClr val="hlink"/>
              </a:solidFill>
            </a:endParaRPr>
          </a:p>
        </p:txBody>
      </p:sp>
      <p:grpSp>
        <p:nvGrpSpPr>
          <p:cNvPr id="2" name="Group 16"/>
          <p:cNvGrpSpPr/>
          <p:nvPr/>
        </p:nvGrpSpPr>
        <p:grpSpPr bwMode="auto">
          <a:xfrm>
            <a:off x="5292725" y="765175"/>
            <a:ext cx="3463925" cy="1676400"/>
            <a:chOff x="0" y="0"/>
            <a:chExt cx="2182" cy="1056"/>
          </a:xfrm>
        </p:grpSpPr>
        <p:sp>
          <p:nvSpPr>
            <p:cNvPr id="7221" name="Line 17"/>
            <p:cNvSpPr>
              <a:spLocks noChangeShapeType="1"/>
            </p:cNvSpPr>
            <p:nvPr/>
          </p:nvSpPr>
          <p:spPr bwMode="auto">
            <a:xfrm flipV="1">
              <a:off x="719" y="0"/>
              <a:ext cx="0" cy="1056"/>
            </a:xfrm>
            <a:prstGeom prst="line">
              <a:avLst/>
            </a:prstGeom>
            <a:noFill/>
            <a:ln w="19050">
              <a:solidFill>
                <a:schemeClr val="hlink">
                  <a:alpha val="85881"/>
                </a:schemeClr>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7222" name="Line 18"/>
            <p:cNvSpPr>
              <a:spLocks noChangeShapeType="1"/>
            </p:cNvSpPr>
            <p:nvPr/>
          </p:nvSpPr>
          <p:spPr bwMode="auto">
            <a:xfrm>
              <a:off x="0" y="1056"/>
              <a:ext cx="2182" cy="0"/>
            </a:xfrm>
            <a:prstGeom prst="line">
              <a:avLst/>
            </a:prstGeom>
            <a:noFill/>
            <a:ln w="19050">
              <a:solidFill>
                <a:schemeClr val="hlink">
                  <a:alpha val="85881"/>
                </a:schemeClr>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sp>
        <p:nvSpPr>
          <p:cNvPr id="26643" name="未知"/>
          <p:cNvSpPr/>
          <p:nvPr/>
        </p:nvSpPr>
        <p:spPr bwMode="auto">
          <a:xfrm>
            <a:off x="5392738" y="1890713"/>
            <a:ext cx="2924175" cy="530225"/>
          </a:xfrm>
          <a:custGeom>
            <a:avLst/>
            <a:gdLst>
              <a:gd name="T0" fmla="*/ 0 w 2170"/>
              <a:gd name="T1" fmla="*/ 2147483646 h 1028"/>
              <a:gd name="T2" fmla="*/ 2147483646 w 2170"/>
              <a:gd name="T3" fmla="*/ 2147483646 h 1028"/>
              <a:gd name="T4" fmla="*/ 2147483646 w 2170"/>
              <a:gd name="T5" fmla="*/ 2147483646 h 1028"/>
              <a:gd name="T6" fmla="*/ 2147483646 w 2170"/>
              <a:gd name="T7" fmla="*/ 2147483646 h 1028"/>
              <a:gd name="T8" fmla="*/ 0 60000 65536"/>
              <a:gd name="T9" fmla="*/ 0 60000 65536"/>
              <a:gd name="T10" fmla="*/ 0 60000 65536"/>
              <a:gd name="T11" fmla="*/ 0 60000 65536"/>
              <a:gd name="T12" fmla="*/ 0 w 2170"/>
              <a:gd name="T13" fmla="*/ 0 h 1028"/>
              <a:gd name="T14" fmla="*/ 2170 w 2170"/>
              <a:gd name="T15" fmla="*/ 1028 h 1028"/>
            </a:gdLst>
            <a:ahLst/>
            <a:cxnLst>
              <a:cxn ang="T8">
                <a:pos x="T0" y="T1"/>
              </a:cxn>
              <a:cxn ang="T9">
                <a:pos x="T2" y="T3"/>
              </a:cxn>
              <a:cxn ang="T10">
                <a:pos x="T4" y="T5"/>
              </a:cxn>
              <a:cxn ang="T11">
                <a:pos x="T6" y="T7"/>
              </a:cxn>
            </a:cxnLst>
            <a:rect l="T12" t="T13" r="T14" b="T15"/>
            <a:pathLst>
              <a:path w="2170" h="1028">
                <a:moveTo>
                  <a:pt x="0" y="1028"/>
                </a:moveTo>
                <a:cubicBezTo>
                  <a:pt x="384" y="939"/>
                  <a:pt x="758" y="443"/>
                  <a:pt x="834" y="382"/>
                </a:cubicBezTo>
                <a:cubicBezTo>
                  <a:pt x="885" y="333"/>
                  <a:pt x="987" y="223"/>
                  <a:pt x="1140" y="113"/>
                </a:cubicBezTo>
                <a:cubicBezTo>
                  <a:pt x="1293" y="3"/>
                  <a:pt x="1676" y="0"/>
                  <a:pt x="2170" y="11"/>
                </a:cubicBezTo>
              </a:path>
            </a:pathLst>
          </a:custGeom>
          <a:noFill/>
          <a:ln w="28575">
            <a:solidFill>
              <a:srgbClr val="FFFF66"/>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44" name="未知"/>
          <p:cNvSpPr/>
          <p:nvPr/>
        </p:nvSpPr>
        <p:spPr bwMode="auto">
          <a:xfrm>
            <a:off x="5392738" y="1408113"/>
            <a:ext cx="2924175" cy="1012825"/>
          </a:xfrm>
          <a:custGeom>
            <a:avLst/>
            <a:gdLst>
              <a:gd name="T0" fmla="*/ 0 w 1842"/>
              <a:gd name="T1" fmla="*/ 2147483646 h 638"/>
              <a:gd name="T2" fmla="*/ 2147483646 w 1842"/>
              <a:gd name="T3" fmla="*/ 2147483646 h 638"/>
              <a:gd name="T4" fmla="*/ 2147483646 w 1842"/>
              <a:gd name="T5" fmla="*/ 2147483646 h 638"/>
              <a:gd name="T6" fmla="*/ 2147483646 w 1842"/>
              <a:gd name="T7" fmla="*/ 2147483646 h 638"/>
              <a:gd name="T8" fmla="*/ 0 60000 65536"/>
              <a:gd name="T9" fmla="*/ 0 60000 65536"/>
              <a:gd name="T10" fmla="*/ 0 60000 65536"/>
              <a:gd name="T11" fmla="*/ 0 60000 65536"/>
              <a:gd name="T12" fmla="*/ 0 w 1842"/>
              <a:gd name="T13" fmla="*/ 0 h 638"/>
              <a:gd name="T14" fmla="*/ 1842 w 1842"/>
              <a:gd name="T15" fmla="*/ 638 h 638"/>
            </a:gdLst>
            <a:ahLst/>
            <a:cxnLst>
              <a:cxn ang="T8">
                <a:pos x="T0" y="T1"/>
              </a:cxn>
              <a:cxn ang="T9">
                <a:pos x="T2" y="T3"/>
              </a:cxn>
              <a:cxn ang="T10">
                <a:pos x="T4" y="T5"/>
              </a:cxn>
              <a:cxn ang="T11">
                <a:pos x="T6" y="T7"/>
              </a:cxn>
            </a:cxnLst>
            <a:rect l="T12" t="T13" r="T14" b="T15"/>
            <a:pathLst>
              <a:path w="1842" h="638">
                <a:moveTo>
                  <a:pt x="0" y="638"/>
                </a:moveTo>
                <a:cubicBezTo>
                  <a:pt x="326" y="583"/>
                  <a:pt x="643" y="274"/>
                  <a:pt x="708" y="236"/>
                </a:cubicBezTo>
                <a:cubicBezTo>
                  <a:pt x="751" y="205"/>
                  <a:pt x="838" y="137"/>
                  <a:pt x="968" y="68"/>
                </a:cubicBezTo>
                <a:cubicBezTo>
                  <a:pt x="1098" y="0"/>
                  <a:pt x="1394" y="14"/>
                  <a:pt x="1842" y="5"/>
                </a:cubicBezTo>
              </a:path>
            </a:pathLst>
          </a:custGeom>
          <a:noFill/>
          <a:ln w="28575">
            <a:solidFill>
              <a:srgbClr val="FFFF66"/>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45" name="Text Box 21"/>
          <p:cNvSpPr txBox="1">
            <a:spLocks noChangeArrowheads="1"/>
          </p:cNvSpPr>
          <p:nvPr/>
        </p:nvSpPr>
        <p:spPr bwMode="auto">
          <a:xfrm>
            <a:off x="5214938" y="2357438"/>
            <a:ext cx="488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r"/>
            <a:r>
              <a:rPr lang="zh-CN" altLang="zh-CN" sz="2000" b="0" i="1">
                <a:solidFill>
                  <a:srgbClr val="00FFFF"/>
                </a:solidFill>
              </a:rPr>
              <a:t>U</a:t>
            </a:r>
            <a:r>
              <a:rPr lang="zh-CN" altLang="zh-CN" sz="2800" b="0" i="1" baseline="-20000">
                <a:solidFill>
                  <a:srgbClr val="00FFFF"/>
                </a:solidFill>
              </a:rPr>
              <a:t>a</a:t>
            </a:r>
            <a:endParaRPr lang="zh-CN" altLang="zh-CN" sz="2800" b="0" i="1">
              <a:solidFill>
                <a:srgbClr val="00FFFF"/>
              </a:solidFill>
            </a:endParaRPr>
          </a:p>
        </p:txBody>
      </p:sp>
      <p:sp>
        <p:nvSpPr>
          <p:cNvPr id="26646" name="Rectangle 22"/>
          <p:cNvSpPr>
            <a:spLocks noChangeArrowheads="1"/>
          </p:cNvSpPr>
          <p:nvPr/>
        </p:nvSpPr>
        <p:spPr bwMode="auto">
          <a:xfrm>
            <a:off x="8418513" y="2460625"/>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r"/>
            <a:r>
              <a:rPr lang="zh-CN" altLang="zh-CN" sz="2000" b="0" i="1">
                <a:solidFill>
                  <a:schemeClr val="hlink"/>
                </a:solidFill>
              </a:rPr>
              <a:t>U</a:t>
            </a:r>
            <a:endParaRPr lang="zh-CN" altLang="zh-CN" sz="2000" b="0" i="1">
              <a:solidFill>
                <a:schemeClr val="hlink"/>
              </a:solidFill>
            </a:endParaRPr>
          </a:p>
        </p:txBody>
      </p:sp>
      <p:sp>
        <p:nvSpPr>
          <p:cNvPr id="26647" name="Text Box 23"/>
          <p:cNvSpPr txBox="1">
            <a:spLocks noChangeArrowheads="1"/>
          </p:cNvSpPr>
          <p:nvPr/>
        </p:nvSpPr>
        <p:spPr bwMode="auto">
          <a:xfrm>
            <a:off x="6084888" y="765175"/>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r"/>
            <a:r>
              <a:rPr lang="zh-CN" altLang="zh-CN" sz="2000" b="0" i="1">
                <a:solidFill>
                  <a:schemeClr val="hlink"/>
                </a:solidFill>
              </a:rPr>
              <a:t>i</a:t>
            </a:r>
            <a:endParaRPr lang="zh-CN" altLang="zh-CN" sz="2000" b="0" i="1">
              <a:solidFill>
                <a:schemeClr val="hlink"/>
              </a:solidFill>
            </a:endParaRPr>
          </a:p>
        </p:txBody>
      </p:sp>
      <p:sp>
        <p:nvSpPr>
          <p:cNvPr id="26648" name="Rectangle 24"/>
          <p:cNvSpPr>
            <a:spLocks noChangeArrowheads="1"/>
          </p:cNvSpPr>
          <p:nvPr/>
        </p:nvSpPr>
        <p:spPr bwMode="auto">
          <a:xfrm>
            <a:off x="6659563" y="404813"/>
            <a:ext cx="1016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r"/>
            <a:r>
              <a:rPr lang="zh-CN" altLang="zh-CN" sz="2000" b="0" i="1">
                <a:solidFill>
                  <a:schemeClr val="hlink"/>
                </a:solidFill>
              </a:rPr>
              <a:t>I</a:t>
            </a:r>
            <a:r>
              <a:rPr lang="zh-CN" altLang="zh-CN" sz="2000" b="0" baseline="-22000">
                <a:solidFill>
                  <a:schemeClr val="hlink"/>
                </a:solidFill>
              </a:rPr>
              <a:t>1</a:t>
            </a:r>
            <a:r>
              <a:rPr lang="zh-CN" altLang="zh-CN" sz="2000" b="0">
                <a:solidFill>
                  <a:schemeClr val="hlink"/>
                </a:solidFill>
              </a:rPr>
              <a:t>&gt;</a:t>
            </a:r>
            <a:r>
              <a:rPr lang="zh-CN" altLang="zh-CN" sz="2000" b="0" i="1">
                <a:solidFill>
                  <a:schemeClr val="hlink"/>
                </a:solidFill>
              </a:rPr>
              <a:t>I</a:t>
            </a:r>
            <a:r>
              <a:rPr lang="zh-CN" altLang="zh-CN" sz="2000" b="0" baseline="-22000">
                <a:solidFill>
                  <a:schemeClr val="hlink"/>
                </a:solidFill>
              </a:rPr>
              <a:t>2</a:t>
            </a:r>
            <a:r>
              <a:rPr lang="zh-CN" altLang="zh-CN" sz="2000" b="0" i="1">
                <a:solidFill>
                  <a:schemeClr val="hlink"/>
                </a:solidFill>
              </a:rPr>
              <a:t>&gt;I</a:t>
            </a:r>
            <a:r>
              <a:rPr lang="zh-CN" altLang="zh-CN" sz="2000" b="0" baseline="-22000">
                <a:solidFill>
                  <a:schemeClr val="hlink"/>
                </a:solidFill>
              </a:rPr>
              <a:t>3</a:t>
            </a:r>
            <a:endParaRPr lang="zh-CN" altLang="zh-CN" sz="2000" b="0" baseline="-22000">
              <a:solidFill>
                <a:schemeClr val="hlink"/>
              </a:solidFill>
            </a:endParaRPr>
          </a:p>
        </p:txBody>
      </p:sp>
      <p:grpSp>
        <p:nvGrpSpPr>
          <p:cNvPr id="3" name="Group 25"/>
          <p:cNvGrpSpPr/>
          <p:nvPr/>
        </p:nvGrpSpPr>
        <p:grpSpPr bwMode="auto">
          <a:xfrm>
            <a:off x="6065838" y="3540125"/>
            <a:ext cx="2754312" cy="1892300"/>
            <a:chOff x="0" y="0"/>
            <a:chExt cx="1735" cy="1234"/>
          </a:xfrm>
        </p:grpSpPr>
        <p:sp>
          <p:nvSpPr>
            <p:cNvPr id="7219" name="Line 26"/>
            <p:cNvSpPr>
              <a:spLocks noChangeShapeType="1"/>
            </p:cNvSpPr>
            <p:nvPr/>
          </p:nvSpPr>
          <p:spPr bwMode="auto">
            <a:xfrm flipV="1">
              <a:off x="0" y="0"/>
              <a:ext cx="0" cy="1234"/>
            </a:xfrm>
            <a:prstGeom prst="line">
              <a:avLst/>
            </a:prstGeom>
            <a:noFill/>
            <a:ln w="19050">
              <a:solidFill>
                <a:schemeClr val="hlink">
                  <a:alpha val="85881"/>
                </a:schemeClr>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7220" name="Line 27"/>
            <p:cNvSpPr>
              <a:spLocks noChangeShapeType="1"/>
            </p:cNvSpPr>
            <p:nvPr/>
          </p:nvSpPr>
          <p:spPr bwMode="auto">
            <a:xfrm>
              <a:off x="0" y="1234"/>
              <a:ext cx="1735" cy="0"/>
            </a:xfrm>
            <a:prstGeom prst="line">
              <a:avLst/>
            </a:prstGeom>
            <a:noFill/>
            <a:ln w="19050">
              <a:solidFill>
                <a:schemeClr val="hlink">
                  <a:alpha val="85881"/>
                </a:schemeClr>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28"/>
          <p:cNvGrpSpPr/>
          <p:nvPr/>
        </p:nvGrpSpPr>
        <p:grpSpPr bwMode="auto">
          <a:xfrm>
            <a:off x="6083300" y="3213100"/>
            <a:ext cx="2714625" cy="2192338"/>
            <a:chOff x="0" y="0"/>
            <a:chExt cx="1700" cy="1351"/>
          </a:xfrm>
        </p:grpSpPr>
        <p:sp>
          <p:nvSpPr>
            <p:cNvPr id="7217" name="Text Box 29"/>
            <p:cNvSpPr txBox="1">
              <a:spLocks noChangeArrowheads="1"/>
            </p:cNvSpPr>
            <p:nvPr/>
          </p:nvSpPr>
          <p:spPr bwMode="auto">
            <a:xfrm>
              <a:off x="1501" y="1107"/>
              <a:ext cx="19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r"/>
              <a:r>
                <a:rPr lang="zh-CN" altLang="zh-CN" sz="2000" i="1">
                  <a:solidFill>
                    <a:schemeClr val="hlink"/>
                  </a:solidFill>
                  <a:sym typeface="Symbol" panose="05050102010706020507" pitchFamily="18" charset="2"/>
                </a:rPr>
                <a:t></a:t>
              </a:r>
              <a:endParaRPr lang="zh-CN" altLang="zh-CN" sz="2000" i="1">
                <a:solidFill>
                  <a:schemeClr val="hlink"/>
                </a:solidFill>
                <a:sym typeface="Symbol" panose="05050102010706020507" pitchFamily="18" charset="2"/>
              </a:endParaRPr>
            </a:p>
          </p:txBody>
        </p:sp>
        <p:sp>
          <p:nvSpPr>
            <p:cNvPr id="7218" name="Text Box 30"/>
            <p:cNvSpPr txBox="1">
              <a:spLocks noChangeArrowheads="1"/>
            </p:cNvSpPr>
            <p:nvPr/>
          </p:nvSpPr>
          <p:spPr bwMode="auto">
            <a:xfrm>
              <a:off x="0" y="0"/>
              <a:ext cx="30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r"/>
              <a:r>
                <a:rPr lang="zh-CN" altLang="zh-CN" sz="2000" i="1">
                  <a:solidFill>
                    <a:schemeClr val="hlink"/>
                  </a:solidFill>
                </a:rPr>
                <a:t>U</a:t>
              </a:r>
              <a:r>
                <a:rPr lang="zh-CN" altLang="zh-CN" sz="2800" i="1" baseline="-20000">
                  <a:solidFill>
                    <a:schemeClr val="hlink"/>
                  </a:solidFill>
                </a:rPr>
                <a:t>a</a:t>
              </a:r>
              <a:endParaRPr lang="zh-CN" altLang="zh-CN" sz="2800" i="1">
                <a:solidFill>
                  <a:schemeClr val="hlink"/>
                </a:solidFill>
              </a:endParaRPr>
            </a:p>
          </p:txBody>
        </p:sp>
      </p:grpSp>
      <p:sp>
        <p:nvSpPr>
          <p:cNvPr id="26655" name="Line 31"/>
          <p:cNvSpPr>
            <a:spLocks noChangeShapeType="1"/>
          </p:cNvSpPr>
          <p:nvPr/>
        </p:nvSpPr>
        <p:spPr bwMode="auto">
          <a:xfrm flipV="1">
            <a:off x="6689725" y="3870325"/>
            <a:ext cx="936625" cy="1541463"/>
          </a:xfrm>
          <a:prstGeom prst="line">
            <a:avLst/>
          </a:prstGeom>
          <a:noFill/>
          <a:ln w="38100">
            <a:solidFill>
              <a:srgbClr val="FFCC66"/>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5" name="Group 32"/>
          <p:cNvGrpSpPr/>
          <p:nvPr/>
        </p:nvGrpSpPr>
        <p:grpSpPr bwMode="auto">
          <a:xfrm>
            <a:off x="6759575" y="4198938"/>
            <a:ext cx="687388" cy="1069975"/>
            <a:chOff x="0" y="0"/>
            <a:chExt cx="433" cy="674"/>
          </a:xfrm>
        </p:grpSpPr>
        <p:sp>
          <p:nvSpPr>
            <p:cNvPr id="7213" name="Oval 33"/>
            <p:cNvSpPr>
              <a:spLocks noChangeArrowheads="1"/>
            </p:cNvSpPr>
            <p:nvPr/>
          </p:nvSpPr>
          <p:spPr bwMode="auto">
            <a:xfrm flipV="1">
              <a:off x="0" y="626"/>
              <a:ext cx="48" cy="48"/>
            </a:xfrm>
            <a:prstGeom prst="ellipse">
              <a:avLst/>
            </a:prstGeom>
            <a:solidFill>
              <a:srgbClr val="00FFFF"/>
            </a:solidFill>
            <a:ln w="9525">
              <a:solidFill>
                <a:srgbClr val="FFCC66"/>
              </a:solidFill>
              <a:round/>
            </a:ln>
          </p:spPr>
          <p:txBody>
            <a:bodyPr rot="10800000"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214" name="Oval 34"/>
            <p:cNvSpPr>
              <a:spLocks noChangeArrowheads="1"/>
            </p:cNvSpPr>
            <p:nvPr/>
          </p:nvSpPr>
          <p:spPr bwMode="auto">
            <a:xfrm flipV="1">
              <a:off x="125" y="419"/>
              <a:ext cx="49" cy="48"/>
            </a:xfrm>
            <a:prstGeom prst="ellipse">
              <a:avLst/>
            </a:prstGeom>
            <a:solidFill>
              <a:srgbClr val="00FFFF"/>
            </a:solidFill>
            <a:ln w="9525">
              <a:solidFill>
                <a:srgbClr val="FFCC66"/>
              </a:solidFill>
              <a:round/>
            </a:ln>
          </p:spPr>
          <p:txBody>
            <a:bodyPr rot="10800000"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215" name="Oval 35"/>
            <p:cNvSpPr>
              <a:spLocks noChangeArrowheads="1"/>
            </p:cNvSpPr>
            <p:nvPr/>
          </p:nvSpPr>
          <p:spPr bwMode="auto">
            <a:xfrm flipV="1">
              <a:off x="259" y="208"/>
              <a:ext cx="48" cy="48"/>
            </a:xfrm>
            <a:prstGeom prst="ellipse">
              <a:avLst/>
            </a:prstGeom>
            <a:solidFill>
              <a:srgbClr val="00FFFF"/>
            </a:solidFill>
            <a:ln w="9525">
              <a:solidFill>
                <a:srgbClr val="FFCC66"/>
              </a:solidFill>
              <a:round/>
            </a:ln>
          </p:spPr>
          <p:txBody>
            <a:bodyPr rot="10800000"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216" name="Oval 36"/>
            <p:cNvSpPr>
              <a:spLocks noChangeArrowheads="1"/>
            </p:cNvSpPr>
            <p:nvPr/>
          </p:nvSpPr>
          <p:spPr bwMode="auto">
            <a:xfrm flipV="1">
              <a:off x="385" y="0"/>
              <a:ext cx="48" cy="48"/>
            </a:xfrm>
            <a:prstGeom prst="ellipse">
              <a:avLst/>
            </a:prstGeom>
            <a:solidFill>
              <a:srgbClr val="00FFFF"/>
            </a:solidFill>
            <a:ln w="9525">
              <a:solidFill>
                <a:srgbClr val="FFCC66"/>
              </a:solidFill>
              <a:round/>
            </a:ln>
          </p:spPr>
          <p:txBody>
            <a:bodyPr rot="10800000"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26661" name="Rectangle 37"/>
          <p:cNvSpPr>
            <a:spLocks noChangeArrowheads="1"/>
          </p:cNvSpPr>
          <p:nvPr/>
        </p:nvSpPr>
        <p:spPr bwMode="auto">
          <a:xfrm>
            <a:off x="6227763" y="4940300"/>
            <a:ext cx="425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r"/>
            <a:r>
              <a:rPr lang="zh-CN" altLang="zh-CN" b="0" i="1">
                <a:solidFill>
                  <a:srgbClr val="66FFFF"/>
                </a:solidFill>
                <a:sym typeface="Symbol" panose="05050102010706020507" pitchFamily="18" charset="2"/>
              </a:rPr>
              <a:t></a:t>
            </a:r>
            <a:r>
              <a:rPr lang="zh-CN" altLang="zh-CN" sz="2000" i="1" baseline="-24000">
                <a:solidFill>
                  <a:srgbClr val="66FFFF"/>
                </a:solidFill>
                <a:sym typeface="Symbol" panose="05050102010706020507" pitchFamily="18" charset="2"/>
              </a:rPr>
              <a:t>0</a:t>
            </a:r>
            <a:endParaRPr lang="zh-CN" altLang="zh-CN" sz="2000" i="1" baseline="-24000">
              <a:solidFill>
                <a:srgbClr val="66FFFF"/>
              </a:solidFill>
              <a:sym typeface="Symbol" panose="05050102010706020507" pitchFamily="18" charset="2"/>
            </a:endParaRPr>
          </a:p>
        </p:txBody>
      </p:sp>
      <p:sp>
        <p:nvSpPr>
          <p:cNvPr id="26662" name="Rectangle 38"/>
          <p:cNvSpPr>
            <a:spLocks noChangeArrowheads="1"/>
          </p:cNvSpPr>
          <p:nvPr/>
        </p:nvSpPr>
        <p:spPr bwMode="auto">
          <a:xfrm>
            <a:off x="684213" y="3141663"/>
            <a:ext cx="3459162" cy="907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nSpc>
                <a:spcPct val="115000"/>
              </a:lnSpc>
            </a:pPr>
            <a:r>
              <a:rPr lang="zh-CN" altLang="en-US" b="0" dirty="0">
                <a:solidFill>
                  <a:srgbClr val="FFFF00"/>
                </a:solidFill>
                <a:ea typeface="华文中宋" panose="02010600040101010101" pitchFamily="2" charset="-122"/>
              </a:rPr>
              <a:t>光电子最大初动能和入射光频率</a:t>
            </a:r>
            <a:r>
              <a:rPr lang="zh-CN" altLang="en-US" i="1" dirty="0">
                <a:solidFill>
                  <a:srgbClr val="FFFF00"/>
                </a:solidFill>
                <a:sym typeface="Symbol" panose="05050102010706020507" pitchFamily="18" charset="2"/>
              </a:rPr>
              <a:t></a:t>
            </a:r>
            <a:r>
              <a:rPr lang="zh-CN" altLang="en-US" b="0" dirty="0">
                <a:solidFill>
                  <a:srgbClr val="FFFF00"/>
                </a:solidFill>
              </a:rPr>
              <a:t> </a:t>
            </a:r>
            <a:r>
              <a:rPr lang="zh-CN" altLang="en-US" b="0" dirty="0">
                <a:solidFill>
                  <a:srgbClr val="FFFF00"/>
                </a:solidFill>
                <a:ea typeface="华文中宋" panose="02010600040101010101" pitchFamily="2" charset="-122"/>
              </a:rPr>
              <a:t>呈线性关系</a:t>
            </a:r>
            <a:endParaRPr lang="zh-CN" altLang="en-US" b="0" dirty="0">
              <a:solidFill>
                <a:srgbClr val="FFFF00"/>
              </a:solidFill>
              <a:ea typeface="华文中宋" panose="02010600040101010101" pitchFamily="2" charset="-122"/>
            </a:endParaRPr>
          </a:p>
        </p:txBody>
      </p:sp>
      <p:sp>
        <p:nvSpPr>
          <p:cNvPr id="26663" name="Rectangle 39"/>
          <p:cNvSpPr>
            <a:spLocks noChangeArrowheads="1"/>
          </p:cNvSpPr>
          <p:nvPr/>
        </p:nvSpPr>
        <p:spPr bwMode="auto">
          <a:xfrm>
            <a:off x="539750" y="4292600"/>
            <a:ext cx="4460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buClr>
                <a:schemeClr val="accent1"/>
              </a:buClr>
              <a:buFont typeface="Wingdings" panose="05000000000000000000" pitchFamily="2" charset="2"/>
              <a:buChar char="v"/>
            </a:pPr>
            <a:r>
              <a:rPr lang="zh-CN" altLang="en-US" b="0">
                <a:solidFill>
                  <a:schemeClr val="hlink"/>
                </a:solidFill>
                <a:ea typeface="华文中宋" panose="02010600040101010101" pitchFamily="2" charset="-122"/>
              </a:rPr>
              <a:t>截止频率</a:t>
            </a:r>
            <a:r>
              <a:rPr lang="en-US" altLang="zh-CN" b="0">
                <a:solidFill>
                  <a:schemeClr val="hlink"/>
                </a:solidFill>
                <a:ea typeface="华文中宋" panose="02010600040101010101" pitchFamily="2" charset="-122"/>
              </a:rPr>
              <a:t> </a:t>
            </a:r>
            <a:r>
              <a:rPr lang="zh-CN" altLang="en-US" i="1">
                <a:solidFill>
                  <a:srgbClr val="66FFFF"/>
                </a:solidFill>
                <a:sym typeface="Symbol" panose="05050102010706020507" pitchFamily="18" charset="2"/>
              </a:rPr>
              <a:t></a:t>
            </a:r>
            <a:r>
              <a:rPr lang="zh-CN" altLang="zh-CN" baseline="-25000">
                <a:solidFill>
                  <a:srgbClr val="66FFFF"/>
                </a:solidFill>
                <a:sym typeface="Symbol" panose="05050102010706020507" pitchFamily="18" charset="2"/>
              </a:rPr>
              <a:t>0</a:t>
            </a:r>
            <a:r>
              <a:rPr lang="zh-CN" altLang="en-US" b="0">
                <a:solidFill>
                  <a:schemeClr val="hlink"/>
                </a:solidFill>
                <a:ea typeface="华文中宋" panose="02010600040101010101" pitchFamily="2" charset="-122"/>
              </a:rPr>
              <a:t>（</a:t>
            </a:r>
            <a:r>
              <a:rPr lang="zh-CN" altLang="en-US" b="0">
                <a:solidFill>
                  <a:srgbClr val="FFFF00"/>
                </a:solidFill>
                <a:ea typeface="华文中宋" panose="02010600040101010101" pitchFamily="2" charset="-122"/>
              </a:rPr>
              <a:t>红线频率</a:t>
            </a:r>
            <a:r>
              <a:rPr lang="zh-CN" altLang="en-US" b="0">
                <a:solidFill>
                  <a:schemeClr val="hlink"/>
                </a:solidFill>
                <a:ea typeface="华文中宋" panose="02010600040101010101" pitchFamily="2" charset="-122"/>
              </a:rPr>
              <a:t>）</a:t>
            </a:r>
            <a:endParaRPr lang="zh-CN" altLang="zh-CN" sz="2000" b="0" u="sng">
              <a:solidFill>
                <a:srgbClr val="66FFFF"/>
              </a:solidFill>
            </a:endParaRPr>
          </a:p>
        </p:txBody>
      </p:sp>
      <p:sp>
        <p:nvSpPr>
          <p:cNvPr id="26664" name="Rectangle 40"/>
          <p:cNvSpPr>
            <a:spLocks noChangeArrowheads="1"/>
          </p:cNvSpPr>
          <p:nvPr/>
        </p:nvSpPr>
        <p:spPr bwMode="auto">
          <a:xfrm>
            <a:off x="539750" y="4941888"/>
            <a:ext cx="3746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buClr>
                <a:schemeClr val="accent1"/>
              </a:buClr>
              <a:buFont typeface="Wingdings" panose="05000000000000000000" pitchFamily="2" charset="2"/>
              <a:buChar char="v"/>
            </a:pPr>
            <a:r>
              <a:rPr lang="zh-CN" altLang="en-US" b="0">
                <a:solidFill>
                  <a:srgbClr val="FFFF00"/>
                </a:solidFill>
                <a:ea typeface="华文中宋" panose="02010600040101010101" pitchFamily="2" charset="-122"/>
              </a:rPr>
              <a:t>光电子即时发射的</a:t>
            </a:r>
            <a:endParaRPr lang="zh-CN" altLang="en-US" sz="2000" b="0" u="sng">
              <a:solidFill>
                <a:srgbClr val="FFFF00"/>
              </a:solidFill>
              <a:ea typeface="华文中宋" panose="02010600040101010101" pitchFamily="2" charset="-122"/>
            </a:endParaRPr>
          </a:p>
        </p:txBody>
      </p:sp>
      <p:sp>
        <p:nvSpPr>
          <p:cNvPr id="26665" name="Text Box 41"/>
          <p:cNvSpPr txBox="1">
            <a:spLocks noChangeArrowheads="1"/>
          </p:cNvSpPr>
          <p:nvPr/>
        </p:nvSpPr>
        <p:spPr bwMode="auto">
          <a:xfrm>
            <a:off x="857250" y="5572125"/>
            <a:ext cx="3776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b="0">
                <a:solidFill>
                  <a:schemeClr val="hlink"/>
                </a:solidFill>
                <a:ea typeface="华文中宋" panose="02010600040101010101" pitchFamily="2" charset="-122"/>
              </a:rPr>
              <a:t>滞后时间不超过</a:t>
            </a:r>
            <a:r>
              <a:rPr lang="zh-CN" altLang="en-US" b="0">
                <a:solidFill>
                  <a:schemeClr val="bg1"/>
                </a:solidFill>
              </a:rPr>
              <a:t> </a:t>
            </a:r>
            <a:r>
              <a:rPr lang="zh-CN" altLang="zh-CN">
                <a:solidFill>
                  <a:srgbClr val="00FFFF"/>
                </a:solidFill>
              </a:rPr>
              <a:t>10</a:t>
            </a:r>
            <a:r>
              <a:rPr lang="zh-CN" altLang="zh-CN" baseline="30000">
                <a:solidFill>
                  <a:srgbClr val="00FFFF"/>
                </a:solidFill>
                <a:latin typeface="宋体" panose="02010600030101010101" pitchFamily="2" charset="-122"/>
              </a:rPr>
              <a:t>-</a:t>
            </a:r>
            <a:r>
              <a:rPr lang="zh-CN" altLang="zh-CN" baseline="30000">
                <a:solidFill>
                  <a:srgbClr val="00FFFF"/>
                </a:solidFill>
              </a:rPr>
              <a:t>9</a:t>
            </a:r>
            <a:r>
              <a:rPr lang="zh-CN" altLang="zh-CN">
                <a:solidFill>
                  <a:schemeClr val="bg1"/>
                </a:solidFill>
              </a:rPr>
              <a:t> </a:t>
            </a:r>
            <a:r>
              <a:rPr lang="zh-CN" altLang="en-US" b="0">
                <a:solidFill>
                  <a:schemeClr val="hlink"/>
                </a:solidFill>
              </a:rPr>
              <a:t>秒</a:t>
            </a:r>
            <a:endParaRPr lang="zh-CN" altLang="en-US" b="0">
              <a:solidFill>
                <a:schemeClr val="hlink"/>
              </a:solidFill>
            </a:endParaRPr>
          </a:p>
        </p:txBody>
      </p:sp>
      <p:sp>
        <p:nvSpPr>
          <p:cNvPr id="26666" name="AutoShape 42"/>
          <p:cNvSpPr/>
          <p:nvPr/>
        </p:nvSpPr>
        <p:spPr bwMode="auto">
          <a:xfrm>
            <a:off x="5435600" y="3500438"/>
            <a:ext cx="452438" cy="1982787"/>
          </a:xfrm>
          <a:prstGeom prst="borderCallout2">
            <a:avLst>
              <a:gd name="adj1" fmla="val 5764"/>
              <a:gd name="adj2" fmla="val -16843"/>
              <a:gd name="adj3" fmla="val 5764"/>
              <a:gd name="adj4" fmla="val -139648"/>
              <a:gd name="adj5" fmla="val -24431"/>
              <a:gd name="adj6" fmla="val -494088"/>
            </a:avLst>
          </a:prstGeom>
          <a:solidFill>
            <a:srgbClr val="003366"/>
          </a:solidFill>
          <a:ln w="9525">
            <a:solidFill>
              <a:srgbClr val="B2B2B2">
                <a:alpha val="69019"/>
              </a:srgbClr>
            </a:solidFill>
            <a:miter lim="800000"/>
          </a:ln>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lnSpc>
                <a:spcPct val="90000"/>
              </a:lnSpc>
            </a:pPr>
            <a:r>
              <a:rPr lang="zh-CN" altLang="en-US" sz="2000" b="0">
                <a:solidFill>
                  <a:srgbClr val="66FFFF"/>
                </a:solidFill>
                <a:ea typeface="楷体_GB2312" pitchFamily="49" charset="-122"/>
              </a:rPr>
              <a:t>和</a:t>
            </a:r>
            <a:r>
              <a:rPr lang="zh-CN" altLang="zh-CN" sz="2000" i="1">
                <a:solidFill>
                  <a:srgbClr val="66FFFF"/>
                </a:solidFill>
                <a:ea typeface="楷体_GB2312" pitchFamily="49" charset="-122"/>
              </a:rPr>
              <a:t>v </a:t>
            </a:r>
            <a:r>
              <a:rPr lang="zh-CN" altLang="en-US" sz="2000" b="0">
                <a:solidFill>
                  <a:srgbClr val="66FFFF"/>
                </a:solidFill>
                <a:ea typeface="楷体_GB2312" pitchFamily="49" charset="-122"/>
              </a:rPr>
              <a:t>成线性关系</a:t>
            </a:r>
            <a:endParaRPr lang="zh-CN" altLang="en-US" sz="2000" b="0">
              <a:solidFill>
                <a:srgbClr val="66FFFF"/>
              </a:solidFill>
              <a:ea typeface="楷体_GB2312" pitchFamily="49" charset="-122"/>
            </a:endParaRPr>
          </a:p>
        </p:txBody>
      </p:sp>
      <p:sp>
        <p:nvSpPr>
          <p:cNvPr id="26667" name="Line 43"/>
          <p:cNvSpPr>
            <a:spLocks noChangeShapeType="1"/>
          </p:cNvSpPr>
          <p:nvPr/>
        </p:nvSpPr>
        <p:spPr bwMode="auto">
          <a:xfrm flipH="1">
            <a:off x="2843213" y="3008313"/>
            <a:ext cx="395287" cy="0"/>
          </a:xfrm>
          <a:prstGeom prst="line">
            <a:avLst/>
          </a:prstGeom>
          <a:noFill/>
          <a:ln w="9525">
            <a:solidFill>
              <a:srgbClr val="B2B2B2">
                <a:alpha val="72156"/>
              </a:srgbClr>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668" name="Rectangle 44"/>
          <p:cNvSpPr>
            <a:spLocks noChangeArrowheads="1"/>
          </p:cNvSpPr>
          <p:nvPr/>
        </p:nvSpPr>
        <p:spPr bwMode="auto">
          <a:xfrm>
            <a:off x="5292725" y="1487488"/>
            <a:ext cx="1128713" cy="93345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202" name="灯片编号占位符 1"/>
          <p:cNvSpPr txBox="1"/>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98A1E2A9-CDF2-48CB-9D91-C5CBE0B79A48}" type="slidenum">
              <a:rPr lang="en-US" altLang="zh-CN" b="0">
                <a:solidFill>
                  <a:srgbClr val="FF00FF"/>
                </a:solidFill>
              </a:rPr>
            </a:fld>
            <a:r>
              <a:rPr lang="en-US" altLang="zh-CN" b="0">
                <a:solidFill>
                  <a:srgbClr val="FF00FF"/>
                </a:solidFill>
              </a:rPr>
              <a:t>/22</a:t>
            </a:r>
            <a:endParaRPr lang="en-US" altLang="zh-CN" b="0">
              <a:solidFill>
                <a:srgbClr val="FF00FF"/>
              </a:solidFill>
            </a:endParaRPr>
          </a:p>
        </p:txBody>
      </p:sp>
      <p:sp>
        <p:nvSpPr>
          <p:cNvPr id="46" name="Text Box 41"/>
          <p:cNvSpPr txBox="1">
            <a:spLocks noChangeArrowheads="1"/>
          </p:cNvSpPr>
          <p:nvPr/>
        </p:nvSpPr>
        <p:spPr bwMode="auto">
          <a:xfrm>
            <a:off x="714375" y="823913"/>
            <a:ext cx="47863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a:solidFill>
                  <a:schemeClr val="hlink"/>
                </a:solidFill>
              </a:rPr>
              <a:t>频率、光强一定的单色光照射</a:t>
            </a:r>
            <a:endParaRPr lang="zh-CN" altLang="en-US">
              <a:solidFill>
                <a:schemeClr val="hlink"/>
              </a:solidFill>
            </a:endParaRPr>
          </a:p>
        </p:txBody>
      </p:sp>
      <p:sp>
        <p:nvSpPr>
          <p:cNvPr id="6" name="Line 31"/>
          <p:cNvSpPr>
            <a:spLocks noChangeShapeType="1"/>
          </p:cNvSpPr>
          <p:nvPr/>
        </p:nvSpPr>
        <p:spPr bwMode="auto">
          <a:xfrm flipV="1">
            <a:off x="7451725" y="3860800"/>
            <a:ext cx="936625" cy="1541463"/>
          </a:xfrm>
          <a:prstGeom prst="line">
            <a:avLst/>
          </a:prstGeom>
          <a:noFill/>
          <a:ln w="38100">
            <a:solidFill>
              <a:srgbClr val="FFCC66"/>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7" name="Group 32"/>
          <p:cNvGrpSpPr/>
          <p:nvPr/>
        </p:nvGrpSpPr>
        <p:grpSpPr bwMode="auto">
          <a:xfrm>
            <a:off x="7521575" y="4189413"/>
            <a:ext cx="687388" cy="1069975"/>
            <a:chOff x="0" y="0"/>
            <a:chExt cx="433" cy="674"/>
          </a:xfrm>
        </p:grpSpPr>
        <p:sp>
          <p:nvSpPr>
            <p:cNvPr id="7209" name="Oval 33"/>
            <p:cNvSpPr>
              <a:spLocks noChangeArrowheads="1"/>
            </p:cNvSpPr>
            <p:nvPr/>
          </p:nvSpPr>
          <p:spPr bwMode="auto">
            <a:xfrm flipV="1">
              <a:off x="0" y="626"/>
              <a:ext cx="48" cy="48"/>
            </a:xfrm>
            <a:prstGeom prst="ellipse">
              <a:avLst/>
            </a:prstGeom>
            <a:solidFill>
              <a:srgbClr val="00FFFF"/>
            </a:solidFill>
            <a:ln w="9525">
              <a:solidFill>
                <a:srgbClr val="FFCC66"/>
              </a:solidFill>
              <a:round/>
            </a:ln>
          </p:spPr>
          <p:txBody>
            <a:bodyPr rot="10800000"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210" name="Oval 34"/>
            <p:cNvSpPr>
              <a:spLocks noChangeArrowheads="1"/>
            </p:cNvSpPr>
            <p:nvPr/>
          </p:nvSpPr>
          <p:spPr bwMode="auto">
            <a:xfrm flipV="1">
              <a:off x="125" y="419"/>
              <a:ext cx="49" cy="48"/>
            </a:xfrm>
            <a:prstGeom prst="ellipse">
              <a:avLst/>
            </a:prstGeom>
            <a:solidFill>
              <a:srgbClr val="00FFFF"/>
            </a:solidFill>
            <a:ln w="9525">
              <a:solidFill>
                <a:srgbClr val="FFCC66"/>
              </a:solidFill>
              <a:round/>
            </a:ln>
          </p:spPr>
          <p:txBody>
            <a:bodyPr rot="10800000"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211" name="Oval 35"/>
            <p:cNvSpPr>
              <a:spLocks noChangeArrowheads="1"/>
            </p:cNvSpPr>
            <p:nvPr/>
          </p:nvSpPr>
          <p:spPr bwMode="auto">
            <a:xfrm flipV="1">
              <a:off x="259" y="208"/>
              <a:ext cx="48" cy="48"/>
            </a:xfrm>
            <a:prstGeom prst="ellipse">
              <a:avLst/>
            </a:prstGeom>
            <a:solidFill>
              <a:srgbClr val="00FFFF"/>
            </a:solidFill>
            <a:ln w="9525">
              <a:solidFill>
                <a:srgbClr val="FFCC66"/>
              </a:solidFill>
              <a:round/>
            </a:ln>
          </p:spPr>
          <p:txBody>
            <a:bodyPr rot="10800000"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212" name="Oval 36"/>
            <p:cNvSpPr>
              <a:spLocks noChangeArrowheads="1"/>
            </p:cNvSpPr>
            <p:nvPr/>
          </p:nvSpPr>
          <p:spPr bwMode="auto">
            <a:xfrm flipV="1">
              <a:off x="385" y="0"/>
              <a:ext cx="48" cy="48"/>
            </a:xfrm>
            <a:prstGeom prst="ellipse">
              <a:avLst/>
            </a:prstGeom>
            <a:solidFill>
              <a:srgbClr val="00FFFF"/>
            </a:solidFill>
            <a:ln w="9525">
              <a:solidFill>
                <a:srgbClr val="FFCC66"/>
              </a:solidFill>
              <a:round/>
            </a:ln>
          </p:spPr>
          <p:txBody>
            <a:bodyPr rot="10800000"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8" name="Rectangle 37"/>
          <p:cNvSpPr>
            <a:spLocks noChangeArrowheads="1"/>
          </p:cNvSpPr>
          <p:nvPr/>
        </p:nvSpPr>
        <p:spPr bwMode="auto">
          <a:xfrm>
            <a:off x="7058025" y="3573463"/>
            <a:ext cx="4079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r"/>
            <a:r>
              <a:rPr lang="zh-CN" altLang="en-US" b="0">
                <a:solidFill>
                  <a:srgbClr val="66FFFF"/>
                </a:solidFill>
                <a:sym typeface="Symbol" panose="05050102010706020507" pitchFamily="18" charset="2"/>
              </a:rPr>
              <a:t>K</a:t>
            </a:r>
            <a:endParaRPr lang="zh-CN" altLang="zh-CN" sz="2000" baseline="-24000">
              <a:solidFill>
                <a:srgbClr val="66FFFF"/>
              </a:solidFill>
              <a:sym typeface="Symbol" panose="05050102010706020507" pitchFamily="18" charset="2"/>
            </a:endParaRPr>
          </a:p>
        </p:txBody>
      </p:sp>
      <p:sp>
        <p:nvSpPr>
          <p:cNvPr id="9" name="Rectangle 37"/>
          <p:cNvSpPr>
            <a:spLocks noChangeArrowheads="1"/>
          </p:cNvSpPr>
          <p:nvPr/>
        </p:nvSpPr>
        <p:spPr bwMode="auto">
          <a:xfrm>
            <a:off x="7848600" y="3573463"/>
            <a:ext cx="4746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r"/>
            <a:r>
              <a:rPr lang="en-US" altLang="zh-CN" b="0">
                <a:solidFill>
                  <a:srgbClr val="66FFFF"/>
                </a:solidFill>
                <a:sym typeface="Symbol" panose="05050102010706020507" pitchFamily="18" charset="2"/>
              </a:rPr>
              <a:t>W</a:t>
            </a:r>
            <a:endParaRPr lang="zh-CN" altLang="zh-CN" sz="2000" baseline="-24000">
              <a:solidFill>
                <a:srgbClr val="66FFFF"/>
              </a:solidFill>
              <a:sym typeface="Symbol" panose="05050102010706020507" pitchFamily="18" charset="2"/>
            </a:endParaRPr>
          </a:p>
        </p:txBody>
      </p:sp>
      <p:sp>
        <p:nvSpPr>
          <p:cNvPr id="26631" name="Rectangle 7"/>
          <p:cNvSpPr>
            <a:spLocks noChangeArrowheads="1"/>
          </p:cNvSpPr>
          <p:nvPr/>
        </p:nvSpPr>
        <p:spPr bwMode="auto">
          <a:xfrm>
            <a:off x="2500313" y="1409700"/>
            <a:ext cx="40719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buFont typeface="Arial" panose="020B0604020202020204" pitchFamily="34" charset="0"/>
              <a:buNone/>
            </a:pPr>
            <a:r>
              <a:rPr lang="zh-CN" altLang="en-US">
                <a:solidFill>
                  <a:schemeClr val="bg1"/>
                </a:solidFill>
              </a:rPr>
              <a:t>（</a:t>
            </a:r>
            <a:r>
              <a:rPr lang="zh-CN" altLang="zh-CN" i="1">
                <a:solidFill>
                  <a:srgbClr val="FFFF00"/>
                </a:solidFill>
              </a:rPr>
              <a:t>i</a:t>
            </a:r>
            <a:r>
              <a:rPr lang="zh-CN" altLang="zh-CN" i="1" baseline="-25000">
                <a:solidFill>
                  <a:srgbClr val="FFFF00"/>
                </a:solidFill>
              </a:rPr>
              <a:t>S</a:t>
            </a:r>
            <a:r>
              <a:rPr lang="zh-CN" altLang="zh-CN" b="0" i="1" baseline="-25000">
                <a:solidFill>
                  <a:srgbClr val="66FFFF"/>
                </a:solidFill>
              </a:rPr>
              <a:t> </a:t>
            </a:r>
            <a:r>
              <a:rPr lang="zh-CN" altLang="zh-CN" sz="2800" b="0" i="1" baseline="-25000">
                <a:solidFill>
                  <a:srgbClr val="66FFFF"/>
                </a:solidFill>
              </a:rPr>
              <a:t> </a:t>
            </a:r>
            <a:r>
              <a:rPr lang="en-US" altLang="zh-CN" sz="2800" b="0" i="1">
                <a:solidFill>
                  <a:srgbClr val="66FFFF"/>
                </a:solidFill>
              </a:rPr>
              <a:t> </a:t>
            </a:r>
            <a:r>
              <a:rPr lang="en-US" altLang="zh-CN" b="0" i="1">
                <a:solidFill>
                  <a:schemeClr val="bg1"/>
                </a:solidFill>
              </a:rPr>
              <a:t>or</a:t>
            </a:r>
            <a:r>
              <a:rPr lang="en-US" altLang="zh-CN" b="0">
                <a:solidFill>
                  <a:srgbClr val="66FFFF"/>
                </a:solidFill>
              </a:rPr>
              <a:t> </a:t>
            </a:r>
            <a:r>
              <a:rPr lang="zh-CN" altLang="en-US" sz="2200" b="0">
                <a:solidFill>
                  <a:srgbClr val="FFFF00"/>
                </a:solidFill>
              </a:rPr>
              <a:t>电子数</a:t>
            </a:r>
            <a:r>
              <a:rPr lang="zh-CN" altLang="zh-CN" sz="2800" b="0">
                <a:solidFill>
                  <a:srgbClr val="FFFF00"/>
                </a:solidFill>
              </a:rPr>
              <a:t>∝ </a:t>
            </a:r>
            <a:r>
              <a:rPr lang="zh-CN" altLang="zh-CN" sz="2800" i="1">
                <a:solidFill>
                  <a:srgbClr val="FFFF00"/>
                </a:solidFill>
              </a:rPr>
              <a:t>I</a:t>
            </a:r>
            <a:r>
              <a:rPr lang="en-US" altLang="zh-CN" sz="2800" i="1">
                <a:solidFill>
                  <a:srgbClr val="FFFF00"/>
                </a:solidFill>
              </a:rPr>
              <a:t> </a:t>
            </a:r>
            <a:r>
              <a:rPr lang="zh-CN" altLang="en-US" sz="2200">
                <a:solidFill>
                  <a:srgbClr val="FFFF00"/>
                </a:solidFill>
              </a:rPr>
              <a:t>光强</a:t>
            </a:r>
            <a:r>
              <a:rPr lang="zh-CN" altLang="en-US" sz="2200">
                <a:solidFill>
                  <a:schemeClr val="bg1"/>
                </a:solidFill>
              </a:rPr>
              <a:t>）</a:t>
            </a:r>
            <a:r>
              <a:rPr lang="zh-CN" altLang="zh-CN" sz="2800" i="1">
                <a:solidFill>
                  <a:srgbClr val="66FFFF"/>
                </a:solidFill>
              </a:rPr>
              <a:t> </a:t>
            </a:r>
            <a:r>
              <a:rPr lang="zh-CN" altLang="zh-CN" sz="2800" b="0" i="1">
                <a:solidFill>
                  <a:srgbClr val="99FFCC"/>
                </a:solidFill>
              </a:rPr>
              <a:t> </a:t>
            </a:r>
            <a:endParaRPr lang="zh-CN" altLang="zh-CN" sz="2800" b="0">
              <a:solidFill>
                <a:srgbClr val="FF99C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6646"/>
                                        </p:tgtEl>
                                        <p:attrNameLst>
                                          <p:attrName>style.visibility</p:attrName>
                                        </p:attrNameLst>
                                      </p:cBhvr>
                                      <p:to>
                                        <p:strVal val="visible"/>
                                      </p:to>
                                    </p:set>
                                    <p:animEffect transition="in" filter="dissolve">
                                      <p:cBhvr>
                                        <p:cTn id="11" dur="500"/>
                                        <p:tgtEl>
                                          <p:spTgt spid="26646"/>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26647"/>
                                        </p:tgtEl>
                                        <p:attrNameLst>
                                          <p:attrName>style.visibility</p:attrName>
                                        </p:attrNameLst>
                                      </p:cBhvr>
                                      <p:to>
                                        <p:strVal val="visible"/>
                                      </p:to>
                                    </p:set>
                                    <p:animEffect transition="in" filter="dissolve">
                                      <p:cBhvr>
                                        <p:cTn id="14" dur="500"/>
                                        <p:tgtEl>
                                          <p:spTgt spid="26647"/>
                                        </p:tgtEl>
                                      </p:cBhvr>
                                    </p:animEffect>
                                  </p:childTnLst>
                                </p:cTn>
                              </p:par>
                              <p:par>
                                <p:cTn id="15" presetID="9"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2662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6633"/>
                                        </p:tgtEl>
                                        <p:attrNameLst>
                                          <p:attrName>style.visibility</p:attrName>
                                        </p:attrNameLst>
                                      </p:cBhvr>
                                      <p:to>
                                        <p:strVal val="visible"/>
                                      </p:to>
                                    </p:set>
                                    <p:animEffect transition="in" filter="wipe(left)">
                                      <p:cBhvr>
                                        <p:cTn id="24" dur="1000"/>
                                        <p:tgtEl>
                                          <p:spTgt spid="26633"/>
                                        </p:tgtEl>
                                      </p:cBhvr>
                                    </p:animEffect>
                                  </p:childTnLst>
                                </p:cTn>
                              </p:par>
                            </p:childTnLst>
                          </p:cTn>
                        </p:par>
                        <p:par>
                          <p:cTn id="25" fill="hold">
                            <p:stCondLst>
                              <p:cond delay="1000"/>
                            </p:stCondLst>
                            <p:childTnLst>
                              <p:par>
                                <p:cTn id="26" presetID="9" presetClass="entr" presetSubtype="0" fill="hold" grpId="0" nodeType="afterEffect">
                                  <p:stCondLst>
                                    <p:cond delay="0"/>
                                  </p:stCondLst>
                                  <p:childTnLst>
                                    <p:set>
                                      <p:cBhvr>
                                        <p:cTn id="27" dur="1" fill="hold">
                                          <p:stCondLst>
                                            <p:cond delay="0"/>
                                          </p:stCondLst>
                                        </p:cTn>
                                        <p:tgtEl>
                                          <p:spTgt spid="26635"/>
                                        </p:tgtEl>
                                        <p:attrNameLst>
                                          <p:attrName>style.visibility</p:attrName>
                                        </p:attrNameLst>
                                      </p:cBhvr>
                                      <p:to>
                                        <p:strVal val="visible"/>
                                      </p:to>
                                    </p:set>
                                    <p:animEffect transition="in" filter="dissolve">
                                      <p:cBhvr>
                                        <p:cTn id="28" dur="500"/>
                                        <p:tgtEl>
                                          <p:spTgt spid="2663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6637"/>
                                        </p:tgtEl>
                                        <p:attrNameLst>
                                          <p:attrName>style.visibility</p:attrName>
                                        </p:attrNameLst>
                                      </p:cBhvr>
                                      <p:to>
                                        <p:strVal val="visible"/>
                                      </p:to>
                                    </p:set>
                                    <p:animEffect transition="in" filter="dissolve">
                                      <p:cBhvr>
                                        <p:cTn id="31" dur="500"/>
                                        <p:tgtEl>
                                          <p:spTgt spid="26637"/>
                                        </p:tgtEl>
                                      </p:cBhvr>
                                    </p:animEffect>
                                  </p:childTnLst>
                                </p:cTn>
                              </p:par>
                            </p:childTnLst>
                          </p:cTn>
                        </p:par>
                        <p:par>
                          <p:cTn id="32" fill="hold">
                            <p:stCondLst>
                              <p:cond delay="1500"/>
                            </p:stCondLst>
                            <p:childTnLst>
                              <p:par>
                                <p:cTn id="33" presetID="12" presetClass="entr" presetSubtype="8" fill="hold" grpId="0" nodeType="afterEffect">
                                  <p:stCondLst>
                                    <p:cond delay="0"/>
                                  </p:stCondLst>
                                  <p:childTnLst>
                                    <p:set>
                                      <p:cBhvr>
                                        <p:cTn id="34" dur="1" fill="hold">
                                          <p:stCondLst>
                                            <p:cond delay="0"/>
                                          </p:stCondLst>
                                        </p:cTn>
                                        <p:tgtEl>
                                          <p:spTgt spid="26629"/>
                                        </p:tgtEl>
                                        <p:attrNameLst>
                                          <p:attrName>style.visibility</p:attrName>
                                        </p:attrNameLst>
                                      </p:cBhvr>
                                      <p:to>
                                        <p:strVal val="visible"/>
                                      </p:to>
                                    </p:set>
                                    <p:animEffect transition="in" filter="slide(fromLeft)">
                                      <p:cBhvr>
                                        <p:cTn id="35" dur="500"/>
                                        <p:tgtEl>
                                          <p:spTgt spid="2662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6644"/>
                                        </p:tgtEl>
                                        <p:attrNameLst>
                                          <p:attrName>style.visibility</p:attrName>
                                        </p:attrNameLst>
                                      </p:cBhvr>
                                      <p:to>
                                        <p:strVal val="visible"/>
                                      </p:to>
                                    </p:set>
                                    <p:animEffect transition="in" filter="wipe(left)">
                                      <p:cBhvr>
                                        <p:cTn id="40" dur="1000"/>
                                        <p:tgtEl>
                                          <p:spTgt spid="26644"/>
                                        </p:tgtEl>
                                      </p:cBhvr>
                                    </p:animEffect>
                                  </p:childTnLst>
                                </p:cTn>
                              </p:par>
                            </p:childTnLst>
                          </p:cTn>
                        </p:par>
                        <p:par>
                          <p:cTn id="41" fill="hold">
                            <p:stCondLst>
                              <p:cond delay="1000"/>
                            </p:stCondLst>
                            <p:childTnLst>
                              <p:par>
                                <p:cTn id="42" presetID="9" presetClass="entr" presetSubtype="0" fill="hold" grpId="0" nodeType="afterEffect">
                                  <p:stCondLst>
                                    <p:cond delay="0"/>
                                  </p:stCondLst>
                                  <p:childTnLst>
                                    <p:set>
                                      <p:cBhvr>
                                        <p:cTn id="43" dur="1" fill="hold">
                                          <p:stCondLst>
                                            <p:cond delay="0"/>
                                          </p:stCondLst>
                                        </p:cTn>
                                        <p:tgtEl>
                                          <p:spTgt spid="26638"/>
                                        </p:tgtEl>
                                        <p:attrNameLst>
                                          <p:attrName>style.visibility</p:attrName>
                                        </p:attrNameLst>
                                      </p:cBhvr>
                                      <p:to>
                                        <p:strVal val="visible"/>
                                      </p:to>
                                    </p:set>
                                    <p:animEffect transition="in" filter="dissolve">
                                      <p:cBhvr>
                                        <p:cTn id="44" dur="500"/>
                                        <p:tgtEl>
                                          <p:spTgt spid="26638"/>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6636"/>
                                        </p:tgtEl>
                                        <p:attrNameLst>
                                          <p:attrName>style.visibility</p:attrName>
                                        </p:attrNameLst>
                                      </p:cBhvr>
                                      <p:to>
                                        <p:strVal val="visible"/>
                                      </p:to>
                                    </p:set>
                                    <p:animEffect transition="in" filter="dissolve">
                                      <p:cBhvr>
                                        <p:cTn id="47" dur="500"/>
                                        <p:tgtEl>
                                          <p:spTgt spid="26636"/>
                                        </p:tgtEl>
                                      </p:cBhvr>
                                    </p:animEffect>
                                  </p:childTnLst>
                                </p:cTn>
                              </p:par>
                            </p:childTnLst>
                          </p:cTn>
                        </p:par>
                        <p:par>
                          <p:cTn id="48" fill="hold">
                            <p:stCondLst>
                              <p:cond delay="1500"/>
                            </p:stCondLst>
                            <p:childTnLst>
                              <p:par>
                                <p:cTn id="49" presetID="22" presetClass="entr" presetSubtype="8" fill="hold" nodeType="afterEffect">
                                  <p:stCondLst>
                                    <p:cond delay="0"/>
                                  </p:stCondLst>
                                  <p:childTnLst>
                                    <p:set>
                                      <p:cBhvr>
                                        <p:cTn id="50" dur="1" fill="hold">
                                          <p:stCondLst>
                                            <p:cond delay="0"/>
                                          </p:stCondLst>
                                        </p:cTn>
                                        <p:tgtEl>
                                          <p:spTgt spid="26643"/>
                                        </p:tgtEl>
                                        <p:attrNameLst>
                                          <p:attrName>style.visibility</p:attrName>
                                        </p:attrNameLst>
                                      </p:cBhvr>
                                      <p:to>
                                        <p:strVal val="visible"/>
                                      </p:to>
                                    </p:set>
                                    <p:animEffect transition="in" filter="wipe(left)">
                                      <p:cBhvr>
                                        <p:cTn id="51" dur="1000"/>
                                        <p:tgtEl>
                                          <p:spTgt spid="26643"/>
                                        </p:tgtEl>
                                      </p:cBhvr>
                                    </p:animEffect>
                                  </p:childTnLst>
                                </p:cTn>
                              </p:par>
                            </p:childTnLst>
                          </p:cTn>
                        </p:par>
                        <p:par>
                          <p:cTn id="52" fill="hold">
                            <p:stCondLst>
                              <p:cond delay="2500"/>
                            </p:stCondLst>
                            <p:childTnLst>
                              <p:par>
                                <p:cTn id="53" presetID="9" presetClass="entr" presetSubtype="0" fill="hold" grpId="0" nodeType="afterEffect">
                                  <p:stCondLst>
                                    <p:cond delay="0"/>
                                  </p:stCondLst>
                                  <p:childTnLst>
                                    <p:set>
                                      <p:cBhvr>
                                        <p:cTn id="54" dur="1" fill="hold">
                                          <p:stCondLst>
                                            <p:cond delay="0"/>
                                          </p:stCondLst>
                                        </p:cTn>
                                        <p:tgtEl>
                                          <p:spTgt spid="26639"/>
                                        </p:tgtEl>
                                        <p:attrNameLst>
                                          <p:attrName>style.visibility</p:attrName>
                                        </p:attrNameLst>
                                      </p:cBhvr>
                                      <p:to>
                                        <p:strVal val="visible"/>
                                      </p:to>
                                    </p:set>
                                    <p:animEffect transition="in" filter="dissolve">
                                      <p:cBhvr>
                                        <p:cTn id="55" dur="500"/>
                                        <p:tgtEl>
                                          <p:spTgt spid="26639"/>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6634"/>
                                        </p:tgtEl>
                                        <p:attrNameLst>
                                          <p:attrName>style.visibility</p:attrName>
                                        </p:attrNameLst>
                                      </p:cBhvr>
                                      <p:to>
                                        <p:strVal val="visible"/>
                                      </p:to>
                                    </p:set>
                                    <p:animEffect transition="in" filter="dissolve">
                                      <p:cBhvr>
                                        <p:cTn id="58" dur="500"/>
                                        <p:tgtEl>
                                          <p:spTgt spid="26634"/>
                                        </p:tgtEl>
                                      </p:cBhvr>
                                    </p:animEffect>
                                  </p:childTnLst>
                                </p:cTn>
                              </p:par>
                            </p:childTnLst>
                          </p:cTn>
                        </p:par>
                        <p:par>
                          <p:cTn id="59" fill="hold">
                            <p:stCondLst>
                              <p:cond delay="3000"/>
                            </p:stCondLst>
                            <p:childTnLst>
                              <p:par>
                                <p:cTn id="60" presetID="1" presetClass="entr" presetSubtype="0" fill="hold" grpId="0" nodeType="afterEffect">
                                  <p:stCondLst>
                                    <p:cond delay="0"/>
                                  </p:stCondLst>
                                  <p:childTnLst>
                                    <p:set>
                                      <p:cBhvr>
                                        <p:cTn id="61" dur="1" fill="hold">
                                          <p:stCondLst>
                                            <p:cond delay="0"/>
                                          </p:stCondLst>
                                        </p:cTn>
                                        <p:tgtEl>
                                          <p:spTgt spid="26648"/>
                                        </p:tgtEl>
                                        <p:attrNameLst>
                                          <p:attrName>style.visibility</p:attrName>
                                        </p:attrNameLst>
                                      </p:cBhvr>
                                      <p:to>
                                        <p:strVal val="visible"/>
                                      </p:to>
                                    </p:set>
                                  </p:childTnLst>
                                </p:cTn>
                              </p:par>
                            </p:childTnLst>
                          </p:cTn>
                        </p:par>
                        <p:par>
                          <p:cTn id="62" fill="hold">
                            <p:stCondLst>
                              <p:cond delay="3000"/>
                            </p:stCondLst>
                            <p:childTnLst>
                              <p:par>
                                <p:cTn id="63" presetID="23" presetClass="entr" presetSubtype="272" fill="hold" grpId="0" nodeType="afterEffect">
                                  <p:stCondLst>
                                    <p:cond delay="500"/>
                                  </p:stCondLst>
                                  <p:childTnLst>
                                    <p:set>
                                      <p:cBhvr>
                                        <p:cTn id="64" dur="1" fill="hold">
                                          <p:stCondLst>
                                            <p:cond delay="0"/>
                                          </p:stCondLst>
                                        </p:cTn>
                                        <p:tgtEl>
                                          <p:spTgt spid="26631"/>
                                        </p:tgtEl>
                                        <p:attrNameLst>
                                          <p:attrName>style.visibility</p:attrName>
                                        </p:attrNameLst>
                                      </p:cBhvr>
                                      <p:to>
                                        <p:strVal val="visible"/>
                                      </p:to>
                                    </p:set>
                                    <p:anim calcmode="lin" valueType="num">
                                      <p:cBhvr>
                                        <p:cTn id="65" dur="500" fill="hold"/>
                                        <p:tgtEl>
                                          <p:spTgt spid="26631"/>
                                        </p:tgtEl>
                                        <p:attrNameLst>
                                          <p:attrName>ppt_w</p:attrName>
                                        </p:attrNameLst>
                                      </p:cBhvr>
                                      <p:tavLst>
                                        <p:tav tm="0">
                                          <p:val>
                                            <p:strVal val="2/3*#ppt_w"/>
                                          </p:val>
                                        </p:tav>
                                        <p:tav tm="100000">
                                          <p:val>
                                            <p:strVal val="#ppt_w"/>
                                          </p:val>
                                        </p:tav>
                                      </p:tavLst>
                                    </p:anim>
                                    <p:anim calcmode="lin" valueType="num">
                                      <p:cBhvr>
                                        <p:cTn id="66" dur="500" fill="hold"/>
                                        <p:tgtEl>
                                          <p:spTgt spid="26631"/>
                                        </p:tgtEl>
                                        <p:attrNameLst>
                                          <p:attrName>ppt_h</p:attrName>
                                        </p:attrNameLst>
                                      </p:cBhvr>
                                      <p:tavLst>
                                        <p:tav tm="0">
                                          <p:val>
                                            <p:strVal val="2/3*#ppt_h"/>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22" presetClass="exit" presetSubtype="2" fill="hold" grpId="0" nodeType="clickEffect">
                                  <p:stCondLst>
                                    <p:cond delay="0"/>
                                  </p:stCondLst>
                                  <p:childTnLst>
                                    <p:animEffect transition="out" filter="wipe(right)">
                                      <p:cBhvr>
                                        <p:cTn id="70" dur="1000"/>
                                        <p:tgtEl>
                                          <p:spTgt spid="26668"/>
                                        </p:tgtEl>
                                      </p:cBhvr>
                                    </p:animEffect>
                                    <p:set>
                                      <p:cBhvr>
                                        <p:cTn id="71" dur="1" fill="hold">
                                          <p:stCondLst>
                                            <p:cond delay="999"/>
                                          </p:stCondLst>
                                        </p:cTn>
                                        <p:tgtEl>
                                          <p:spTgt spid="26668"/>
                                        </p:tgtEl>
                                        <p:attrNameLst>
                                          <p:attrName>style.visibility</p:attrName>
                                        </p:attrNameLst>
                                      </p:cBhvr>
                                      <p:to>
                                        <p:strVal val="hidden"/>
                                      </p:to>
                                    </p:set>
                                  </p:childTnLst>
                                </p:cTn>
                              </p:par>
                            </p:childTnLst>
                          </p:cTn>
                        </p:par>
                        <p:par>
                          <p:cTn id="72" fill="hold">
                            <p:stCondLst>
                              <p:cond delay="1000"/>
                            </p:stCondLst>
                            <p:childTnLst>
                              <p:par>
                                <p:cTn id="73" presetID="9" presetClass="entr" presetSubtype="0" fill="hold" grpId="0" nodeType="afterEffect">
                                  <p:stCondLst>
                                    <p:cond delay="0"/>
                                  </p:stCondLst>
                                  <p:childTnLst>
                                    <p:set>
                                      <p:cBhvr>
                                        <p:cTn id="74" dur="1" fill="hold">
                                          <p:stCondLst>
                                            <p:cond delay="0"/>
                                          </p:stCondLst>
                                        </p:cTn>
                                        <p:tgtEl>
                                          <p:spTgt spid="26645"/>
                                        </p:tgtEl>
                                        <p:attrNameLst>
                                          <p:attrName>style.visibility</p:attrName>
                                        </p:attrNameLst>
                                      </p:cBhvr>
                                      <p:to>
                                        <p:strVal val="visible"/>
                                      </p:to>
                                    </p:set>
                                    <p:animEffect transition="in" filter="dissolve">
                                      <p:cBhvr>
                                        <p:cTn id="75" dur="500"/>
                                        <p:tgtEl>
                                          <p:spTgt spid="26645"/>
                                        </p:tgtEl>
                                      </p:cBhvr>
                                    </p:animEffect>
                                  </p:childTnLst>
                                </p:cTn>
                              </p:par>
                            </p:childTnLst>
                          </p:cTn>
                        </p:par>
                        <p:par>
                          <p:cTn id="76" fill="hold">
                            <p:stCondLst>
                              <p:cond delay="1500"/>
                            </p:stCondLst>
                            <p:childTnLst>
                              <p:par>
                                <p:cTn id="77" presetID="12" presetClass="entr" presetSubtype="8" fill="hold" grpId="0" nodeType="afterEffect">
                                  <p:stCondLst>
                                    <p:cond delay="0"/>
                                  </p:stCondLst>
                                  <p:childTnLst>
                                    <p:set>
                                      <p:cBhvr>
                                        <p:cTn id="78" dur="1" fill="hold">
                                          <p:stCondLst>
                                            <p:cond delay="0"/>
                                          </p:stCondLst>
                                        </p:cTn>
                                        <p:tgtEl>
                                          <p:spTgt spid="26630"/>
                                        </p:tgtEl>
                                        <p:attrNameLst>
                                          <p:attrName>style.visibility</p:attrName>
                                        </p:attrNameLst>
                                      </p:cBhvr>
                                      <p:to>
                                        <p:strVal val="visible"/>
                                      </p:to>
                                    </p:set>
                                    <p:animEffect transition="in" filter="slide(fromLeft)">
                                      <p:cBhvr>
                                        <p:cTn id="79" dur="500"/>
                                        <p:tgtEl>
                                          <p:spTgt spid="26630"/>
                                        </p:tgtEl>
                                      </p:cBhvr>
                                    </p:animEffect>
                                  </p:childTnLst>
                                </p:cTn>
                              </p:par>
                            </p:childTnLst>
                          </p:cTn>
                        </p:par>
                      </p:childTnLst>
                    </p:cTn>
                  </p:par>
                  <p:par>
                    <p:cTn id="80" fill="hold">
                      <p:stCondLst>
                        <p:cond delay="indefinite"/>
                      </p:stCondLst>
                      <p:childTnLst>
                        <p:par>
                          <p:cTn id="81" fill="hold">
                            <p:stCondLst>
                              <p:cond delay="0"/>
                            </p:stCondLst>
                            <p:childTnLst>
                              <p:par>
                                <p:cTn id="82" presetID="12" presetClass="entr" presetSubtype="8" fill="hold" nodeType="clickEffect">
                                  <p:stCondLst>
                                    <p:cond delay="0"/>
                                  </p:stCondLst>
                                  <p:childTnLst>
                                    <p:set>
                                      <p:cBhvr>
                                        <p:cTn id="83" dur="1" fill="hold">
                                          <p:stCondLst>
                                            <p:cond delay="0"/>
                                          </p:stCondLst>
                                        </p:cTn>
                                        <p:tgtEl>
                                          <p:spTgt spid="26632"/>
                                        </p:tgtEl>
                                        <p:attrNameLst>
                                          <p:attrName>style.visibility</p:attrName>
                                        </p:attrNameLst>
                                      </p:cBhvr>
                                      <p:to>
                                        <p:strVal val="visible"/>
                                      </p:to>
                                    </p:set>
                                    <p:animEffect transition="in" filter="slide(fromLeft)">
                                      <p:cBhvr>
                                        <p:cTn id="84" dur="500"/>
                                        <p:tgtEl>
                                          <p:spTgt spid="26632"/>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6626"/>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nodeType="clickEffect">
                                  <p:stCondLst>
                                    <p:cond delay="0"/>
                                  </p:stCondLst>
                                  <p:childTnLst>
                                    <p:set>
                                      <p:cBhvr>
                                        <p:cTn id="96" dur="1" fill="hold">
                                          <p:stCondLst>
                                            <p:cond delay="0"/>
                                          </p:stCondLst>
                                        </p:cTn>
                                        <p:tgtEl>
                                          <p:spTgt spid="5"/>
                                        </p:tgtEl>
                                        <p:attrNameLst>
                                          <p:attrName>style.visibility</p:attrName>
                                        </p:attrNameLst>
                                      </p:cBhvr>
                                      <p:to>
                                        <p:strVal val="visible"/>
                                      </p:to>
                                    </p:set>
                                    <p:animEffect transition="in" filter="dissolve">
                                      <p:cBhvr>
                                        <p:cTn id="97" dur="500"/>
                                        <p:tgtEl>
                                          <p:spTgt spid="5"/>
                                        </p:tgtEl>
                                      </p:cBhvr>
                                    </p:animEffect>
                                  </p:childTnLst>
                                </p:cTn>
                              </p:par>
                            </p:childTnLst>
                          </p:cTn>
                        </p:par>
                        <p:par>
                          <p:cTn id="98" fill="hold">
                            <p:stCondLst>
                              <p:cond delay="500"/>
                            </p:stCondLst>
                            <p:childTnLst>
                              <p:par>
                                <p:cTn id="99" presetID="22" presetClass="entr" presetSubtype="4" fill="hold" nodeType="afterEffect">
                                  <p:stCondLst>
                                    <p:cond delay="0"/>
                                  </p:stCondLst>
                                  <p:childTnLst>
                                    <p:set>
                                      <p:cBhvr>
                                        <p:cTn id="100" dur="1" fill="hold">
                                          <p:stCondLst>
                                            <p:cond delay="0"/>
                                          </p:stCondLst>
                                        </p:cTn>
                                        <p:tgtEl>
                                          <p:spTgt spid="26655"/>
                                        </p:tgtEl>
                                        <p:attrNameLst>
                                          <p:attrName>style.visibility</p:attrName>
                                        </p:attrNameLst>
                                      </p:cBhvr>
                                      <p:to>
                                        <p:strVal val="visible"/>
                                      </p:to>
                                    </p:set>
                                    <p:animEffect transition="in" filter="wipe(down)">
                                      <p:cBhvr>
                                        <p:cTn id="101" dur="1000"/>
                                        <p:tgtEl>
                                          <p:spTgt spid="26655"/>
                                        </p:tgtEl>
                                      </p:cBhvr>
                                    </p:animEffect>
                                  </p:childTnLst>
                                </p:cTn>
                              </p:par>
                            </p:childTnLst>
                          </p:cTn>
                        </p:par>
                        <p:par>
                          <p:cTn id="102" fill="hold">
                            <p:stCondLst>
                              <p:cond delay="1500"/>
                            </p:stCondLst>
                            <p:childTnLst>
                              <p:par>
                                <p:cTn id="103" presetID="22" presetClass="entr" presetSubtype="4" fill="hold" grpId="0" nodeType="afterEffect">
                                  <p:stCondLst>
                                    <p:cond delay="0"/>
                                  </p:stCondLst>
                                  <p:childTnLst>
                                    <p:set>
                                      <p:cBhvr>
                                        <p:cTn id="104" dur="1" fill="hold">
                                          <p:stCondLst>
                                            <p:cond delay="0"/>
                                          </p:stCondLst>
                                        </p:cTn>
                                        <p:tgtEl>
                                          <p:spTgt spid="26661"/>
                                        </p:tgtEl>
                                        <p:attrNameLst>
                                          <p:attrName>style.visibility</p:attrName>
                                        </p:attrNameLst>
                                      </p:cBhvr>
                                      <p:to>
                                        <p:strVal val="visible"/>
                                      </p:to>
                                    </p:set>
                                    <p:animEffect transition="in" filter="wipe(down)">
                                      <p:cBhvr>
                                        <p:cTn id="105" dur="500"/>
                                        <p:tgtEl>
                                          <p:spTgt spid="26661"/>
                                        </p:tgtEl>
                                      </p:cBhvr>
                                    </p:animEffect>
                                  </p:childTnLst>
                                </p:cTn>
                              </p:par>
                              <p:par>
                                <p:cTn id="106" presetID="22" presetClass="entr" presetSubtype="4" fill="hold" grpId="0" nodeType="withEffect">
                                  <p:stCondLst>
                                    <p:cond delay="0"/>
                                  </p:stCondLst>
                                  <p:childTnLst>
                                    <p:set>
                                      <p:cBhvr>
                                        <p:cTn id="107" dur="1" fill="hold">
                                          <p:stCondLst>
                                            <p:cond delay="0"/>
                                          </p:stCondLst>
                                        </p:cTn>
                                        <p:tgtEl>
                                          <p:spTgt spid="8"/>
                                        </p:tgtEl>
                                        <p:attrNameLst>
                                          <p:attrName>style.visibility</p:attrName>
                                        </p:attrNameLst>
                                      </p:cBhvr>
                                      <p:to>
                                        <p:strVal val="visible"/>
                                      </p:to>
                                    </p:set>
                                    <p:animEffect transition="in" filter="wipe(down)">
                                      <p:cBhvr>
                                        <p:cTn id="108" dur="500"/>
                                        <p:tgtEl>
                                          <p:spTgt spid="8"/>
                                        </p:tgtEl>
                                      </p:cBhvr>
                                    </p:animEffect>
                                  </p:childTnLst>
                                </p:cTn>
                              </p:par>
                            </p:childTnLst>
                          </p:cTn>
                        </p:par>
                        <p:par>
                          <p:cTn id="109" fill="hold">
                            <p:stCondLst>
                              <p:cond delay="2000"/>
                            </p:stCondLst>
                            <p:childTnLst>
                              <p:par>
                                <p:cTn id="110" presetID="22" presetClass="entr" presetSubtype="2" fill="hold" grpId="0" nodeType="afterEffect">
                                  <p:stCondLst>
                                    <p:cond delay="0"/>
                                  </p:stCondLst>
                                  <p:childTnLst>
                                    <p:set>
                                      <p:cBhvr>
                                        <p:cTn id="111" dur="1" fill="hold">
                                          <p:stCondLst>
                                            <p:cond delay="0"/>
                                          </p:stCondLst>
                                        </p:cTn>
                                        <p:tgtEl>
                                          <p:spTgt spid="26666"/>
                                        </p:tgtEl>
                                        <p:attrNameLst>
                                          <p:attrName>style.visibility</p:attrName>
                                        </p:attrNameLst>
                                      </p:cBhvr>
                                      <p:to>
                                        <p:strVal val="visible"/>
                                      </p:to>
                                    </p:set>
                                    <p:animEffect transition="in" filter="wipe(right)">
                                      <p:cBhvr>
                                        <p:cTn id="112" dur="500"/>
                                        <p:tgtEl>
                                          <p:spTgt spid="26666"/>
                                        </p:tgtEl>
                                      </p:cBhvr>
                                    </p:animEffect>
                                  </p:childTnLst>
                                </p:cTn>
                              </p:par>
                            </p:childTnLst>
                          </p:cTn>
                        </p:par>
                        <p:par>
                          <p:cTn id="113" fill="hold">
                            <p:stCondLst>
                              <p:cond delay="2500"/>
                            </p:stCondLst>
                            <p:childTnLst>
                              <p:par>
                                <p:cTn id="114" presetID="1" presetClass="entr" presetSubtype="0" fill="hold" nodeType="afterEffect">
                                  <p:stCondLst>
                                    <p:cond delay="0"/>
                                  </p:stCondLst>
                                  <p:childTnLst>
                                    <p:set>
                                      <p:cBhvr>
                                        <p:cTn id="115" dur="1" fill="hold">
                                          <p:stCondLst>
                                            <p:cond delay="0"/>
                                          </p:stCondLst>
                                        </p:cTn>
                                        <p:tgtEl>
                                          <p:spTgt spid="26667"/>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26662"/>
                                        </p:tgtEl>
                                        <p:attrNameLst>
                                          <p:attrName>style.visibility</p:attrName>
                                        </p:attrNameLst>
                                      </p:cBhvr>
                                      <p:to>
                                        <p:strVal val="visible"/>
                                      </p:to>
                                    </p:set>
                                    <p:animEffect transition="in" filter="wipe(left)">
                                      <p:cBhvr>
                                        <p:cTn id="120" dur="500"/>
                                        <p:tgtEl>
                                          <p:spTgt spid="26662"/>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nodeType="clickEffect">
                                  <p:stCondLst>
                                    <p:cond delay="0"/>
                                  </p:stCondLst>
                                  <p:childTnLst>
                                    <p:set>
                                      <p:cBhvr>
                                        <p:cTn id="124" dur="1" fill="hold">
                                          <p:stCondLst>
                                            <p:cond delay="0"/>
                                          </p:stCondLst>
                                        </p:cTn>
                                        <p:tgtEl>
                                          <p:spTgt spid="7"/>
                                        </p:tgtEl>
                                        <p:attrNameLst>
                                          <p:attrName>style.visibility</p:attrName>
                                        </p:attrNameLst>
                                      </p:cBhvr>
                                      <p:to>
                                        <p:strVal val="visible"/>
                                      </p:to>
                                    </p:set>
                                    <p:animEffect transition="in" filter="dissolve">
                                      <p:cBhvr>
                                        <p:cTn id="125" dur="500"/>
                                        <p:tgtEl>
                                          <p:spTgt spid="7"/>
                                        </p:tgtEl>
                                      </p:cBhvr>
                                    </p:animEffect>
                                  </p:childTnLst>
                                </p:cTn>
                              </p:par>
                            </p:childTnLst>
                          </p:cTn>
                        </p:par>
                        <p:par>
                          <p:cTn id="126" fill="hold">
                            <p:stCondLst>
                              <p:cond delay="500"/>
                            </p:stCondLst>
                            <p:childTnLst>
                              <p:par>
                                <p:cTn id="127" presetID="22" presetClass="entr" presetSubtype="4" fill="hold" nodeType="afterEffect">
                                  <p:stCondLst>
                                    <p:cond delay="0"/>
                                  </p:stCondLst>
                                  <p:childTnLst>
                                    <p:set>
                                      <p:cBhvr>
                                        <p:cTn id="128" dur="1" fill="hold">
                                          <p:stCondLst>
                                            <p:cond delay="0"/>
                                          </p:stCondLst>
                                        </p:cTn>
                                        <p:tgtEl>
                                          <p:spTgt spid="6"/>
                                        </p:tgtEl>
                                        <p:attrNameLst>
                                          <p:attrName>style.visibility</p:attrName>
                                        </p:attrNameLst>
                                      </p:cBhvr>
                                      <p:to>
                                        <p:strVal val="visible"/>
                                      </p:to>
                                    </p:set>
                                    <p:animEffect transition="in" filter="wipe(down)">
                                      <p:cBhvr>
                                        <p:cTn id="129" dur="1000"/>
                                        <p:tgtEl>
                                          <p:spTgt spid="6"/>
                                        </p:tgtEl>
                                      </p:cBhvr>
                                    </p:animEffect>
                                  </p:childTnLst>
                                </p:cTn>
                              </p:par>
                            </p:childTnLst>
                          </p:cTn>
                        </p:par>
                        <p:par>
                          <p:cTn id="130" fill="hold">
                            <p:stCondLst>
                              <p:cond delay="1500"/>
                            </p:stCondLst>
                            <p:childTnLst>
                              <p:par>
                                <p:cTn id="131" presetID="22" presetClass="entr" presetSubtype="4" fill="hold" grpId="0" nodeType="afterEffect">
                                  <p:stCondLst>
                                    <p:cond delay="0"/>
                                  </p:stCondLst>
                                  <p:childTnLst>
                                    <p:set>
                                      <p:cBhvr>
                                        <p:cTn id="132" dur="1" fill="hold">
                                          <p:stCondLst>
                                            <p:cond delay="0"/>
                                          </p:stCondLst>
                                        </p:cTn>
                                        <p:tgtEl>
                                          <p:spTgt spid="9"/>
                                        </p:tgtEl>
                                        <p:attrNameLst>
                                          <p:attrName>style.visibility</p:attrName>
                                        </p:attrNameLst>
                                      </p:cBhvr>
                                      <p:to>
                                        <p:strVal val="visible"/>
                                      </p:to>
                                    </p:set>
                                    <p:animEffect transition="in" filter="wipe(down)">
                                      <p:cBhvr>
                                        <p:cTn id="133" dur="500"/>
                                        <p:tgtEl>
                                          <p:spTgt spid="9"/>
                                        </p:tgtEl>
                                      </p:cBhvr>
                                    </p:animEffect>
                                  </p:childTnLst>
                                </p:cTn>
                              </p:par>
                            </p:childTnLst>
                          </p:cTn>
                        </p:par>
                      </p:childTnLst>
                    </p:cTn>
                  </p:par>
                  <p:par>
                    <p:cTn id="134" fill="hold">
                      <p:stCondLst>
                        <p:cond delay="indefinite"/>
                      </p:stCondLst>
                      <p:childTnLst>
                        <p:par>
                          <p:cTn id="135" fill="hold">
                            <p:stCondLst>
                              <p:cond delay="0"/>
                            </p:stCondLst>
                            <p:childTnLst>
                              <p:par>
                                <p:cTn id="136" presetID="12" presetClass="entr" presetSubtype="4" fill="hold" grpId="0" nodeType="clickEffect">
                                  <p:stCondLst>
                                    <p:cond delay="0"/>
                                  </p:stCondLst>
                                  <p:childTnLst>
                                    <p:set>
                                      <p:cBhvr>
                                        <p:cTn id="137" dur="1" fill="hold">
                                          <p:stCondLst>
                                            <p:cond delay="0"/>
                                          </p:stCondLst>
                                        </p:cTn>
                                        <p:tgtEl>
                                          <p:spTgt spid="26663"/>
                                        </p:tgtEl>
                                        <p:attrNameLst>
                                          <p:attrName>style.visibility</p:attrName>
                                        </p:attrNameLst>
                                      </p:cBhvr>
                                      <p:to>
                                        <p:strVal val="visible"/>
                                      </p:to>
                                    </p:set>
                                    <p:animEffect transition="in" filter="slide(fromBottom)">
                                      <p:cBhvr>
                                        <p:cTn id="138" dur="500"/>
                                        <p:tgtEl>
                                          <p:spTgt spid="26663"/>
                                        </p:tgtEl>
                                      </p:cBhvr>
                                    </p:animEffect>
                                  </p:childTnLst>
                                </p:cTn>
                              </p:par>
                            </p:childTnLst>
                          </p:cTn>
                        </p:par>
                      </p:childTnLst>
                    </p:cTn>
                  </p:par>
                  <p:par>
                    <p:cTn id="139" fill="hold">
                      <p:stCondLst>
                        <p:cond delay="indefinite"/>
                      </p:stCondLst>
                      <p:childTnLst>
                        <p:par>
                          <p:cTn id="140" fill="hold">
                            <p:stCondLst>
                              <p:cond delay="0"/>
                            </p:stCondLst>
                            <p:childTnLst>
                              <p:par>
                                <p:cTn id="141" presetID="12" presetClass="entr" presetSubtype="4" fill="hold" grpId="0" nodeType="clickEffect">
                                  <p:stCondLst>
                                    <p:cond delay="0"/>
                                  </p:stCondLst>
                                  <p:childTnLst>
                                    <p:set>
                                      <p:cBhvr>
                                        <p:cTn id="142" dur="1" fill="hold">
                                          <p:stCondLst>
                                            <p:cond delay="0"/>
                                          </p:stCondLst>
                                        </p:cTn>
                                        <p:tgtEl>
                                          <p:spTgt spid="26664"/>
                                        </p:tgtEl>
                                        <p:attrNameLst>
                                          <p:attrName>style.visibility</p:attrName>
                                        </p:attrNameLst>
                                      </p:cBhvr>
                                      <p:to>
                                        <p:strVal val="visible"/>
                                      </p:to>
                                    </p:set>
                                    <p:animEffect transition="in" filter="slide(fromBottom)">
                                      <p:cBhvr>
                                        <p:cTn id="143" dur="500"/>
                                        <p:tgtEl>
                                          <p:spTgt spid="26664"/>
                                        </p:tgtEl>
                                      </p:cBhvr>
                                    </p:animEffect>
                                  </p:childTnLst>
                                </p:cTn>
                              </p:par>
                            </p:childTnLst>
                          </p:cTn>
                        </p:par>
                        <p:par>
                          <p:cTn id="144" fill="hold">
                            <p:stCondLst>
                              <p:cond delay="500"/>
                            </p:stCondLst>
                            <p:childTnLst>
                              <p:par>
                                <p:cTn id="145" presetID="22" presetClass="entr" presetSubtype="8" fill="hold" grpId="0" nodeType="afterEffect">
                                  <p:stCondLst>
                                    <p:cond delay="0"/>
                                  </p:stCondLst>
                                  <p:childTnLst>
                                    <p:set>
                                      <p:cBhvr>
                                        <p:cTn id="146" dur="1" fill="hold">
                                          <p:stCondLst>
                                            <p:cond delay="0"/>
                                          </p:stCondLst>
                                        </p:cTn>
                                        <p:tgtEl>
                                          <p:spTgt spid="26665"/>
                                        </p:tgtEl>
                                        <p:attrNameLst>
                                          <p:attrName>style.visibility</p:attrName>
                                        </p:attrNameLst>
                                      </p:cBhvr>
                                      <p:to>
                                        <p:strVal val="visible"/>
                                      </p:to>
                                    </p:set>
                                    <p:animEffect transition="in" filter="wipe(left)">
                                      <p:cBhvr>
                                        <p:cTn id="147" dur="500"/>
                                        <p:tgtEl>
                                          <p:spTgt spid="266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nimBg="1" autoUpdateAnimBg="0"/>
      <p:bldP spid="26627" grpId="0" autoUpdateAnimBg="0"/>
      <p:bldP spid="26629" grpId="0" autoUpdateAnimBg="0"/>
      <p:bldP spid="26630" grpId="0" autoUpdateAnimBg="0"/>
      <p:bldP spid="26634" grpId="0" autoUpdateAnimBg="0"/>
      <p:bldP spid="26635" grpId="0" autoUpdateAnimBg="0"/>
      <p:bldP spid="26636" grpId="0" autoUpdateAnimBg="0"/>
      <p:bldP spid="26637" grpId="0" autoUpdateAnimBg="0"/>
      <p:bldP spid="26638" grpId="0" autoUpdateAnimBg="0"/>
      <p:bldP spid="26639" grpId="0" autoUpdateAnimBg="0"/>
      <p:bldP spid="26645" grpId="0" autoUpdateAnimBg="0"/>
      <p:bldP spid="26646" grpId="0" autoUpdateAnimBg="0"/>
      <p:bldP spid="26647" grpId="0" autoUpdateAnimBg="0"/>
      <p:bldP spid="26648" grpId="0" autoUpdateAnimBg="0"/>
      <p:bldP spid="26661" grpId="0" autoUpdateAnimBg="0"/>
      <p:bldP spid="26662" grpId="0" autoUpdateAnimBg="0"/>
      <p:bldP spid="26663" grpId="0" autoUpdateAnimBg="0"/>
      <p:bldP spid="26664" grpId="0" autoUpdateAnimBg="0"/>
      <p:bldP spid="26665" grpId="0" autoUpdateAnimBg="0"/>
      <p:bldP spid="26666" grpId="0" animBg="1" autoUpdateAnimBg="0"/>
      <p:bldP spid="26668" grpId="0" bldLvl="0" animBg="1"/>
      <p:bldP spid="46" grpId="0" autoUpdateAnimBg="0"/>
      <p:bldP spid="8" grpId="0" autoUpdateAnimBg="0"/>
      <p:bldP spid="9" grpId="0" autoUpdateAnimBg="0"/>
      <p:bldP spid="26631"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285750" y="3409950"/>
            <a:ext cx="61579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2800" b="0">
                <a:solidFill>
                  <a:srgbClr val="FFFF00"/>
                </a:solidFill>
                <a:latin typeface="华文中宋" panose="02010600040101010101" pitchFamily="2" charset="-122"/>
                <a:ea typeface="华文中宋" panose="02010600040101010101" pitchFamily="2" charset="-122"/>
              </a:rPr>
              <a:t>三</a:t>
            </a:r>
            <a:r>
              <a:rPr lang="zh-CN" altLang="zh-CN" sz="2800" b="0">
                <a:solidFill>
                  <a:srgbClr val="FFFF00"/>
                </a:solidFill>
                <a:latin typeface="华文中宋" panose="02010600040101010101" pitchFamily="2" charset="-122"/>
                <a:ea typeface="华文中宋" panose="02010600040101010101" pitchFamily="2" charset="-122"/>
              </a:rPr>
              <a:t>. </a:t>
            </a:r>
            <a:r>
              <a:rPr lang="zh-CN" altLang="en-US" sz="2800" b="0">
                <a:solidFill>
                  <a:srgbClr val="FFFF00"/>
                </a:solidFill>
                <a:latin typeface="华文中宋" panose="02010600040101010101" pitchFamily="2" charset="-122"/>
                <a:ea typeface="华文中宋" panose="02010600040101010101" pitchFamily="2" charset="-122"/>
              </a:rPr>
              <a:t>经典物理与实验规律的矛盾 </a:t>
            </a:r>
            <a:endParaRPr lang="zh-CN" altLang="en-US" sz="2800" b="0">
              <a:solidFill>
                <a:srgbClr val="FFFF00"/>
              </a:solidFill>
              <a:latin typeface="华文中宋" panose="02010600040101010101" pitchFamily="2" charset="-122"/>
              <a:ea typeface="华文中宋" panose="02010600040101010101" pitchFamily="2" charset="-122"/>
            </a:endParaRPr>
          </a:p>
        </p:txBody>
      </p:sp>
      <p:sp>
        <p:nvSpPr>
          <p:cNvPr id="27651" name="Rectangle 3"/>
          <p:cNvSpPr>
            <a:spLocks noChangeArrowheads="1"/>
          </p:cNvSpPr>
          <p:nvPr/>
        </p:nvSpPr>
        <p:spPr bwMode="auto">
          <a:xfrm>
            <a:off x="700088" y="4035425"/>
            <a:ext cx="79883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nSpc>
                <a:spcPct val="125000"/>
              </a:lnSpc>
              <a:buClr>
                <a:srgbClr val="00FF99"/>
              </a:buClr>
              <a:buFont typeface="Arial" panose="020B0604020202020204" pitchFamily="34" charset="0"/>
              <a:buChar char="•"/>
            </a:pPr>
            <a:r>
              <a:rPr lang="zh-CN" altLang="zh-CN" b="0">
                <a:solidFill>
                  <a:schemeClr val="bg1"/>
                </a:solidFill>
              </a:rPr>
              <a:t> </a:t>
            </a:r>
            <a:r>
              <a:rPr lang="zh-CN" altLang="en-US" b="0">
                <a:solidFill>
                  <a:schemeClr val="hlink"/>
                </a:solidFill>
                <a:ea typeface="华文中宋" panose="02010600040101010101" pitchFamily="2" charset="-122"/>
              </a:rPr>
              <a:t>电子在电磁波作用下作受迫振动，直到获得足够能量</a:t>
            </a:r>
            <a:r>
              <a:rPr lang="zh-CN" altLang="zh-CN" b="0">
                <a:solidFill>
                  <a:schemeClr val="hlink"/>
                </a:solidFill>
              </a:rPr>
              <a:t>(</a:t>
            </a:r>
            <a:r>
              <a:rPr lang="zh-CN" altLang="en-US" b="0">
                <a:solidFill>
                  <a:schemeClr val="hlink"/>
                </a:solidFill>
                <a:latin typeface="华文中宋" panose="02010600040101010101" pitchFamily="2" charset="-122"/>
                <a:ea typeface="华文中宋" panose="02010600040101010101" pitchFamily="2" charset="-122"/>
              </a:rPr>
              <a:t>与</a:t>
            </a:r>
            <a:endParaRPr lang="zh-CN" altLang="en-US" b="0">
              <a:solidFill>
                <a:schemeClr val="hlink"/>
              </a:solidFill>
              <a:latin typeface="华文中宋" panose="02010600040101010101" pitchFamily="2" charset="-122"/>
              <a:ea typeface="华文中宋" panose="02010600040101010101" pitchFamily="2" charset="-122"/>
            </a:endParaRPr>
          </a:p>
          <a:p>
            <a:pPr>
              <a:lnSpc>
                <a:spcPct val="125000"/>
              </a:lnSpc>
            </a:pPr>
            <a:r>
              <a:rPr lang="zh-CN" altLang="zh-CN" b="0">
                <a:solidFill>
                  <a:schemeClr val="hlink"/>
                </a:solidFill>
                <a:latin typeface="华文中宋" panose="02010600040101010101" pitchFamily="2" charset="-122"/>
                <a:ea typeface="华文中宋" panose="02010600040101010101" pitchFamily="2" charset="-122"/>
              </a:rPr>
              <a:t>   </a:t>
            </a:r>
            <a:r>
              <a:rPr lang="zh-CN" altLang="en-US" b="0">
                <a:solidFill>
                  <a:schemeClr val="hlink"/>
                </a:solidFill>
                <a:latin typeface="华文中宋" panose="02010600040101010101" pitchFamily="2" charset="-122"/>
                <a:ea typeface="华文中宋" panose="02010600040101010101" pitchFamily="2" charset="-122"/>
              </a:rPr>
              <a:t>光强</a:t>
            </a:r>
            <a:r>
              <a:rPr lang="zh-CN" altLang="en-US" b="0">
                <a:solidFill>
                  <a:schemeClr val="bg1"/>
                </a:solidFill>
              </a:rPr>
              <a:t> </a:t>
            </a:r>
            <a:r>
              <a:rPr lang="zh-CN" altLang="zh-CN" b="0" i="1">
                <a:solidFill>
                  <a:srgbClr val="66FFFF"/>
                </a:solidFill>
              </a:rPr>
              <a:t>I  </a:t>
            </a:r>
            <a:r>
              <a:rPr lang="zh-CN" altLang="en-US" b="0">
                <a:solidFill>
                  <a:schemeClr val="hlink"/>
                </a:solidFill>
                <a:ea typeface="华文中宋" panose="02010600040101010101" pitchFamily="2" charset="-122"/>
              </a:rPr>
              <a:t>有关</a:t>
            </a:r>
            <a:r>
              <a:rPr lang="zh-CN" altLang="zh-CN" b="0">
                <a:solidFill>
                  <a:schemeClr val="hlink"/>
                </a:solidFill>
              </a:rPr>
              <a:t>) </a:t>
            </a:r>
            <a:r>
              <a:rPr lang="zh-CN" altLang="en-US" b="0">
                <a:solidFill>
                  <a:schemeClr val="hlink"/>
                </a:solidFill>
                <a:ea typeface="华文中宋" panose="02010600040101010101" pitchFamily="2" charset="-122"/>
              </a:rPr>
              <a:t>逸出，不应存在截止</a:t>
            </a:r>
            <a:r>
              <a:rPr lang="zh-CN" altLang="en-US" b="0">
                <a:solidFill>
                  <a:schemeClr val="bg1"/>
                </a:solidFill>
              </a:rPr>
              <a:t> </a:t>
            </a:r>
            <a:r>
              <a:rPr lang="zh-CN" altLang="en-US" b="0" i="1">
                <a:solidFill>
                  <a:srgbClr val="66FFFF"/>
                </a:solidFill>
                <a:sym typeface="Symbol" panose="05050102010706020507" pitchFamily="18" charset="2"/>
              </a:rPr>
              <a:t></a:t>
            </a:r>
            <a:r>
              <a:rPr lang="zh-CN" altLang="zh-CN" b="0" baseline="-25000">
                <a:solidFill>
                  <a:srgbClr val="66FFFF"/>
                </a:solidFill>
                <a:sym typeface="Symbol" panose="05050102010706020507" pitchFamily="18" charset="2"/>
              </a:rPr>
              <a:t>0  </a:t>
            </a:r>
            <a:r>
              <a:rPr lang="zh-CN" altLang="en-US" b="0">
                <a:solidFill>
                  <a:schemeClr val="hlink"/>
                </a:solidFill>
              </a:rPr>
              <a:t>。</a:t>
            </a:r>
            <a:endParaRPr lang="zh-CN" altLang="en-US" b="0">
              <a:solidFill>
                <a:schemeClr val="hlink"/>
              </a:solidFill>
            </a:endParaRPr>
          </a:p>
        </p:txBody>
      </p:sp>
      <p:sp>
        <p:nvSpPr>
          <p:cNvPr id="27652" name="Rectangle 4"/>
          <p:cNvSpPr>
            <a:spLocks noChangeArrowheads="1"/>
          </p:cNvSpPr>
          <p:nvPr/>
        </p:nvSpPr>
        <p:spPr bwMode="auto">
          <a:xfrm>
            <a:off x="719138" y="5608638"/>
            <a:ext cx="821055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7800" indent="-177800">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nSpc>
                <a:spcPct val="130000"/>
              </a:lnSpc>
              <a:buClr>
                <a:srgbClr val="00FF99"/>
              </a:buClr>
              <a:buFont typeface="Arial" panose="020B0604020202020204" pitchFamily="34" charset="0"/>
              <a:buChar char="•"/>
            </a:pPr>
            <a:r>
              <a:rPr lang="zh-CN" altLang="en-US" b="0">
                <a:solidFill>
                  <a:schemeClr val="hlink"/>
                </a:solidFill>
                <a:ea typeface="华文中宋" panose="02010600040101010101" pitchFamily="2" charset="-122"/>
              </a:rPr>
              <a:t>当光强很小时，电子要逸出，必须经较长时间的能量积累</a:t>
            </a:r>
            <a:endParaRPr lang="zh-CN" altLang="en-US" b="0">
              <a:solidFill>
                <a:schemeClr val="hlink"/>
              </a:solidFill>
              <a:ea typeface="华文中宋" panose="02010600040101010101" pitchFamily="2" charset="-122"/>
            </a:endParaRPr>
          </a:p>
        </p:txBody>
      </p:sp>
      <p:sp>
        <p:nvSpPr>
          <p:cNvPr id="27653" name="Text Box 5"/>
          <p:cNvSpPr txBox="1">
            <a:spLocks noChangeArrowheads="1"/>
          </p:cNvSpPr>
          <p:nvPr/>
        </p:nvSpPr>
        <p:spPr bwMode="auto">
          <a:xfrm>
            <a:off x="727075" y="1042988"/>
            <a:ext cx="7988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buClr>
                <a:srgbClr val="00FF99"/>
              </a:buClr>
              <a:buFont typeface="Arial" panose="020B0604020202020204" pitchFamily="34" charset="0"/>
              <a:buChar char="•"/>
            </a:pPr>
            <a:r>
              <a:rPr lang="zh-CN" altLang="zh-CN" b="0">
                <a:solidFill>
                  <a:schemeClr val="bg1"/>
                </a:solidFill>
              </a:rPr>
              <a:t> </a:t>
            </a:r>
            <a:r>
              <a:rPr lang="zh-CN" altLang="en-US" b="0">
                <a:solidFill>
                  <a:schemeClr val="hlink"/>
                </a:solidFill>
                <a:ea typeface="华文中宋" panose="02010600040101010101" pitchFamily="2" charset="-122"/>
              </a:rPr>
              <a:t>只有光的频率</a:t>
            </a:r>
            <a:r>
              <a:rPr lang="zh-CN" altLang="en-US" b="0">
                <a:solidFill>
                  <a:schemeClr val="bg1"/>
                </a:solidFill>
              </a:rPr>
              <a:t> </a:t>
            </a:r>
            <a:r>
              <a:rPr lang="zh-CN" altLang="en-US" i="1">
                <a:solidFill>
                  <a:srgbClr val="66FFFF"/>
                </a:solidFill>
                <a:sym typeface="Symbol" panose="05050102010706020507" pitchFamily="18" charset="2"/>
              </a:rPr>
              <a:t> </a:t>
            </a:r>
            <a:r>
              <a:rPr lang="zh-CN" altLang="en-US">
                <a:solidFill>
                  <a:srgbClr val="66FFFF"/>
                </a:solidFill>
                <a:sym typeface="Symbol" panose="05050102010706020507" pitchFamily="18" charset="2"/>
              </a:rPr>
              <a:t> </a:t>
            </a:r>
            <a:r>
              <a:rPr lang="zh-CN" altLang="en-US" i="1">
                <a:solidFill>
                  <a:srgbClr val="66FFFF"/>
                </a:solidFill>
                <a:sym typeface="Symbol" panose="05050102010706020507" pitchFamily="18" charset="2"/>
              </a:rPr>
              <a:t></a:t>
            </a:r>
            <a:r>
              <a:rPr lang="zh-CN" altLang="zh-CN" baseline="-22000">
                <a:solidFill>
                  <a:srgbClr val="66FFFF"/>
                </a:solidFill>
                <a:sym typeface="Symbol" panose="05050102010706020507" pitchFamily="18" charset="2"/>
              </a:rPr>
              <a:t>0</a:t>
            </a:r>
            <a:r>
              <a:rPr lang="zh-CN" altLang="zh-CN" b="0" i="1" baseline="-22000">
                <a:solidFill>
                  <a:srgbClr val="66FFFF"/>
                </a:solidFill>
                <a:sym typeface="Symbol" panose="05050102010706020507" pitchFamily="18" charset="2"/>
              </a:rPr>
              <a:t> </a:t>
            </a:r>
            <a:r>
              <a:rPr lang="zh-CN" altLang="en-US" b="0">
                <a:solidFill>
                  <a:schemeClr val="hlink"/>
                </a:solidFill>
                <a:ea typeface="华文中宋" panose="02010600040101010101" pitchFamily="2" charset="-122"/>
              </a:rPr>
              <a:t>时，电子才会逸出</a:t>
            </a:r>
            <a:r>
              <a:rPr lang="zh-CN" altLang="en-US" b="0">
                <a:solidFill>
                  <a:schemeClr val="hlink"/>
                </a:solidFill>
              </a:rPr>
              <a:t>。</a:t>
            </a:r>
            <a:endParaRPr lang="zh-CN" altLang="en-US" b="0" i="1" baseline="-22000">
              <a:solidFill>
                <a:schemeClr val="hlink"/>
              </a:solidFill>
            </a:endParaRPr>
          </a:p>
        </p:txBody>
      </p:sp>
      <p:sp>
        <p:nvSpPr>
          <p:cNvPr id="27654" name="Rectangle 6"/>
          <p:cNvSpPr>
            <a:spLocks noChangeArrowheads="1"/>
          </p:cNvSpPr>
          <p:nvPr/>
        </p:nvSpPr>
        <p:spPr bwMode="auto">
          <a:xfrm>
            <a:off x="727075" y="2220913"/>
            <a:ext cx="77739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buClr>
                <a:srgbClr val="00FF99"/>
              </a:buClr>
              <a:buFont typeface="Arial" panose="020B0604020202020204" pitchFamily="34" charset="0"/>
              <a:buChar char="•"/>
            </a:pPr>
            <a:r>
              <a:rPr lang="zh-CN" altLang="zh-CN" b="0">
                <a:solidFill>
                  <a:schemeClr val="bg1"/>
                </a:solidFill>
              </a:rPr>
              <a:t> </a:t>
            </a:r>
            <a:r>
              <a:rPr lang="zh-CN" altLang="en-US" b="0">
                <a:solidFill>
                  <a:schemeClr val="hlink"/>
                </a:solidFill>
                <a:ea typeface="华文中宋" panose="02010600040101010101" pitchFamily="2" charset="-122"/>
              </a:rPr>
              <a:t>逸出光电子的多少（饱和电流）取决于光强</a:t>
            </a:r>
            <a:r>
              <a:rPr lang="zh-CN" altLang="en-US" b="0">
                <a:solidFill>
                  <a:schemeClr val="bg1"/>
                </a:solidFill>
              </a:rPr>
              <a:t> </a:t>
            </a:r>
            <a:r>
              <a:rPr lang="zh-CN" altLang="zh-CN" b="0" i="1">
                <a:solidFill>
                  <a:srgbClr val="66FFFF"/>
                </a:solidFill>
              </a:rPr>
              <a:t>I</a:t>
            </a:r>
            <a:r>
              <a:rPr lang="zh-CN" altLang="zh-CN"/>
              <a:t> </a:t>
            </a:r>
            <a:r>
              <a:rPr lang="zh-CN" altLang="en-US" b="0">
                <a:solidFill>
                  <a:schemeClr val="hlink"/>
                </a:solidFill>
              </a:rPr>
              <a:t>。</a:t>
            </a:r>
            <a:endParaRPr lang="zh-CN" altLang="en-US" b="0">
              <a:solidFill>
                <a:schemeClr val="hlink"/>
              </a:solidFill>
            </a:endParaRPr>
          </a:p>
        </p:txBody>
      </p:sp>
      <p:sp>
        <p:nvSpPr>
          <p:cNvPr id="27655" name="Rectangle 7"/>
          <p:cNvSpPr>
            <a:spLocks noChangeArrowheads="1"/>
          </p:cNvSpPr>
          <p:nvPr/>
        </p:nvSpPr>
        <p:spPr bwMode="auto">
          <a:xfrm>
            <a:off x="727075" y="2779713"/>
            <a:ext cx="7040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buClr>
                <a:srgbClr val="00FF99"/>
              </a:buClr>
              <a:buFont typeface="Arial" panose="020B0604020202020204" pitchFamily="34" charset="0"/>
              <a:buChar char="•"/>
            </a:pPr>
            <a:r>
              <a:rPr lang="zh-CN" altLang="zh-CN" b="0">
                <a:solidFill>
                  <a:schemeClr val="bg1"/>
                </a:solidFill>
              </a:rPr>
              <a:t> </a:t>
            </a:r>
            <a:r>
              <a:rPr lang="zh-CN" altLang="en-US" b="0">
                <a:solidFill>
                  <a:schemeClr val="hlink"/>
                </a:solidFill>
                <a:ea typeface="华文中宋" panose="02010600040101010101" pitchFamily="2" charset="-122"/>
              </a:rPr>
              <a:t>光电子即时发射，滞后时间不超过</a:t>
            </a:r>
            <a:r>
              <a:rPr lang="zh-CN" altLang="en-US" b="0">
                <a:solidFill>
                  <a:schemeClr val="bg1"/>
                </a:solidFill>
              </a:rPr>
              <a:t> </a:t>
            </a:r>
            <a:r>
              <a:rPr lang="zh-CN" altLang="zh-CN">
                <a:solidFill>
                  <a:srgbClr val="00FFFF"/>
                </a:solidFill>
              </a:rPr>
              <a:t>10</a:t>
            </a:r>
            <a:r>
              <a:rPr lang="zh-CN" altLang="zh-CN" baseline="30000">
                <a:solidFill>
                  <a:srgbClr val="00FFFF"/>
                </a:solidFill>
                <a:cs typeface="Times New Roman" panose="02020603050405020304" pitchFamily="18" charset="0"/>
              </a:rPr>
              <a:t>–</a:t>
            </a:r>
            <a:r>
              <a:rPr lang="zh-CN" altLang="zh-CN" baseline="30000">
                <a:solidFill>
                  <a:srgbClr val="00FFFF"/>
                </a:solidFill>
              </a:rPr>
              <a:t>9</a:t>
            </a:r>
            <a:r>
              <a:rPr lang="zh-CN" altLang="zh-CN" b="0">
                <a:solidFill>
                  <a:schemeClr val="bg1"/>
                </a:solidFill>
              </a:rPr>
              <a:t> </a:t>
            </a:r>
            <a:r>
              <a:rPr lang="zh-CN" altLang="en-US" b="0">
                <a:solidFill>
                  <a:schemeClr val="hlink"/>
                </a:solidFill>
                <a:ea typeface="华文中宋" panose="02010600040101010101" pitchFamily="2" charset="-122"/>
              </a:rPr>
              <a:t>秒</a:t>
            </a:r>
            <a:r>
              <a:rPr lang="zh-CN" altLang="en-US" b="0">
                <a:solidFill>
                  <a:schemeClr val="hlink"/>
                </a:solidFill>
                <a:sym typeface="Symbol" panose="05050102010706020507" pitchFamily="18" charset="2"/>
              </a:rPr>
              <a:t>。</a:t>
            </a:r>
            <a:endParaRPr lang="zh-CN" altLang="en-US" b="0">
              <a:solidFill>
                <a:schemeClr val="hlink"/>
              </a:solidFill>
              <a:sym typeface="Symbol" panose="05050102010706020507" pitchFamily="18" charset="2"/>
            </a:endParaRPr>
          </a:p>
        </p:txBody>
      </p:sp>
      <p:sp>
        <p:nvSpPr>
          <p:cNvPr id="27656" name="Rectangle 8"/>
          <p:cNvSpPr>
            <a:spLocks noChangeArrowheads="1"/>
          </p:cNvSpPr>
          <p:nvPr/>
        </p:nvSpPr>
        <p:spPr bwMode="auto">
          <a:xfrm>
            <a:off x="801688" y="506413"/>
            <a:ext cx="1662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b="0">
                <a:solidFill>
                  <a:srgbClr val="FFFF00"/>
                </a:solidFill>
                <a:ea typeface="华文中宋" panose="02010600040101010101" pitchFamily="2" charset="-122"/>
              </a:rPr>
              <a:t>总结</a:t>
            </a:r>
            <a:endParaRPr lang="zh-CN" altLang="en-US" b="0">
              <a:solidFill>
                <a:srgbClr val="FFFF00"/>
              </a:solidFill>
              <a:ea typeface="华文中宋" panose="02010600040101010101" pitchFamily="2" charset="-122"/>
            </a:endParaRPr>
          </a:p>
        </p:txBody>
      </p:sp>
      <p:sp>
        <p:nvSpPr>
          <p:cNvPr id="27657" name="AutoShape 9"/>
          <p:cNvSpPr>
            <a:spLocks noChangeArrowheads="1"/>
          </p:cNvSpPr>
          <p:nvPr/>
        </p:nvSpPr>
        <p:spPr bwMode="auto">
          <a:xfrm>
            <a:off x="500063" y="447675"/>
            <a:ext cx="360362" cy="576263"/>
          </a:xfrm>
          <a:prstGeom prst="star4">
            <a:avLst>
              <a:gd name="adj" fmla="val 18519"/>
            </a:avLst>
          </a:prstGeom>
          <a:gradFill rotWithShape="0">
            <a:gsLst>
              <a:gs pos="0">
                <a:srgbClr val="99FF99"/>
              </a:gs>
              <a:gs pos="100000">
                <a:srgbClr val="477647"/>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658" name="Rectangle 10"/>
          <p:cNvSpPr>
            <a:spLocks noChangeArrowheads="1"/>
          </p:cNvSpPr>
          <p:nvPr/>
        </p:nvSpPr>
        <p:spPr bwMode="auto">
          <a:xfrm>
            <a:off x="727075" y="1538288"/>
            <a:ext cx="791686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nSpc>
                <a:spcPct val="125000"/>
              </a:lnSpc>
              <a:buClr>
                <a:srgbClr val="00FF99"/>
              </a:buClr>
              <a:buFont typeface="Arial" panose="020B0604020202020204" pitchFamily="34" charset="0"/>
              <a:buChar char="•"/>
            </a:pPr>
            <a:r>
              <a:rPr lang="zh-CN" altLang="zh-CN" b="0">
                <a:solidFill>
                  <a:schemeClr val="bg1"/>
                </a:solidFill>
              </a:rPr>
              <a:t> </a:t>
            </a:r>
            <a:r>
              <a:rPr lang="zh-CN" altLang="en-US" b="0">
                <a:solidFill>
                  <a:schemeClr val="hlink"/>
                </a:solidFill>
                <a:ea typeface="华文中宋" panose="02010600040101010101" pitchFamily="2" charset="-122"/>
              </a:rPr>
              <a:t>光电子最大初动能和光频率</a:t>
            </a:r>
            <a:r>
              <a:rPr lang="zh-CN" altLang="en-US" b="0" i="1">
                <a:solidFill>
                  <a:srgbClr val="66FFFF"/>
                </a:solidFill>
                <a:sym typeface="Symbol" panose="05050102010706020507" pitchFamily="18" charset="2"/>
              </a:rPr>
              <a:t></a:t>
            </a:r>
            <a:r>
              <a:rPr lang="zh-CN" altLang="en-US" i="1">
                <a:solidFill>
                  <a:srgbClr val="66FFFF"/>
                </a:solidFill>
                <a:sym typeface="Symbol" panose="05050102010706020507" pitchFamily="18" charset="2"/>
              </a:rPr>
              <a:t> </a:t>
            </a:r>
            <a:r>
              <a:rPr lang="zh-CN" altLang="en-US" b="0">
                <a:solidFill>
                  <a:schemeClr val="hlink"/>
                </a:solidFill>
                <a:ea typeface="华文中宋" panose="02010600040101010101" pitchFamily="2" charset="-122"/>
                <a:sym typeface="Symbol" panose="05050102010706020507" pitchFamily="18" charset="2"/>
              </a:rPr>
              <a:t>成线性关系，与光强无关。</a:t>
            </a:r>
            <a:r>
              <a:rPr lang="zh-CN" altLang="en-US">
                <a:sym typeface="Symbol" panose="05050102010706020507" pitchFamily="18" charset="2"/>
              </a:rPr>
              <a:t> </a:t>
            </a:r>
            <a:endParaRPr lang="zh-CN" altLang="en-US">
              <a:sym typeface="Symbol" panose="05050102010706020507" pitchFamily="18" charset="2"/>
            </a:endParaRPr>
          </a:p>
        </p:txBody>
      </p:sp>
      <p:sp>
        <p:nvSpPr>
          <p:cNvPr id="27659" name="Rectangle 11"/>
          <p:cNvSpPr>
            <a:spLocks noChangeArrowheads="1"/>
          </p:cNvSpPr>
          <p:nvPr/>
        </p:nvSpPr>
        <p:spPr bwMode="auto">
          <a:xfrm>
            <a:off x="728663" y="5060950"/>
            <a:ext cx="82819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nSpc>
                <a:spcPct val="125000"/>
              </a:lnSpc>
              <a:buClr>
                <a:srgbClr val="00FF99"/>
              </a:buClr>
              <a:buFont typeface="Arial" panose="020B0604020202020204" pitchFamily="34" charset="0"/>
              <a:buChar char="•"/>
            </a:pPr>
            <a:r>
              <a:rPr lang="zh-CN" altLang="zh-CN" b="0">
                <a:solidFill>
                  <a:schemeClr val="bg1"/>
                </a:solidFill>
              </a:rPr>
              <a:t> </a:t>
            </a:r>
            <a:r>
              <a:rPr lang="zh-CN" altLang="en-US" b="0">
                <a:solidFill>
                  <a:schemeClr val="hlink"/>
                </a:solidFill>
                <a:ea typeface="华文中宋" panose="02010600040101010101" pitchFamily="2" charset="-122"/>
              </a:rPr>
              <a:t>光电子最大初动能取决于光强，和光的频率</a:t>
            </a:r>
            <a:r>
              <a:rPr lang="zh-CN" altLang="en-US" b="0">
                <a:solidFill>
                  <a:schemeClr val="bg1"/>
                </a:solidFill>
              </a:rPr>
              <a:t> </a:t>
            </a:r>
            <a:r>
              <a:rPr lang="zh-CN" altLang="en-US" b="0" i="1">
                <a:solidFill>
                  <a:srgbClr val="66FFFF"/>
                </a:solidFill>
                <a:sym typeface="Symbol" panose="05050102010706020507" pitchFamily="18" charset="2"/>
              </a:rPr>
              <a:t> </a:t>
            </a:r>
            <a:r>
              <a:rPr lang="zh-CN" altLang="en-US" b="0">
                <a:solidFill>
                  <a:schemeClr val="hlink"/>
                </a:solidFill>
                <a:ea typeface="华文中宋" panose="02010600040101010101" pitchFamily="2" charset="-122"/>
              </a:rPr>
              <a:t>无关</a:t>
            </a:r>
            <a:r>
              <a:rPr lang="zh-CN" altLang="en-US" b="0">
                <a:solidFill>
                  <a:schemeClr val="hlink"/>
                </a:solidFill>
              </a:rPr>
              <a:t>。</a:t>
            </a:r>
            <a:endParaRPr lang="zh-CN" altLang="en-US" b="0">
              <a:solidFill>
                <a:schemeClr val="hlink"/>
              </a:solidFill>
            </a:endParaRPr>
          </a:p>
        </p:txBody>
      </p:sp>
      <p:sp>
        <p:nvSpPr>
          <p:cNvPr id="8204" name="灯片编号占位符 1"/>
          <p:cNvSpPr txBox="1"/>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AA208C1B-7D3B-43D1-82E5-82274654580A}" type="slidenum">
              <a:rPr lang="en-US" altLang="zh-CN" b="0">
                <a:solidFill>
                  <a:srgbClr val="FF00FF"/>
                </a:solidFill>
              </a:rPr>
            </a:fld>
            <a:r>
              <a:rPr lang="en-US" altLang="zh-CN" b="0">
                <a:solidFill>
                  <a:srgbClr val="FF00FF"/>
                </a:solidFill>
              </a:rPr>
              <a:t>/22</a:t>
            </a:r>
            <a:endParaRPr lang="en-US" altLang="zh-CN" b="0">
              <a:solidFill>
                <a:srgbClr val="FF00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27657"/>
                                        </p:tgtEl>
                                        <p:attrNameLst>
                                          <p:attrName>style.visibility</p:attrName>
                                        </p:attrNameLst>
                                      </p:cBhvr>
                                      <p:to>
                                        <p:strVal val="visible"/>
                                      </p:to>
                                    </p:set>
                                    <p:anim calcmode="lin" valueType="num">
                                      <p:cBhvr>
                                        <p:cTn id="7" dur="1000" fill="hold"/>
                                        <p:tgtEl>
                                          <p:spTgt spid="27657"/>
                                        </p:tgtEl>
                                        <p:attrNameLst>
                                          <p:attrName>ppt_w</p:attrName>
                                        </p:attrNameLst>
                                      </p:cBhvr>
                                      <p:tavLst>
                                        <p:tav tm="0">
                                          <p:val>
                                            <p:strVal val="#ppt_w+.3"/>
                                          </p:val>
                                        </p:tav>
                                        <p:tav tm="100000">
                                          <p:val>
                                            <p:strVal val="#ppt_w"/>
                                          </p:val>
                                        </p:tav>
                                      </p:tavLst>
                                    </p:anim>
                                    <p:anim calcmode="lin" valueType="num">
                                      <p:cBhvr>
                                        <p:cTn id="8" dur="1000" fill="hold"/>
                                        <p:tgtEl>
                                          <p:spTgt spid="27657"/>
                                        </p:tgtEl>
                                        <p:attrNameLst>
                                          <p:attrName>ppt_h</p:attrName>
                                        </p:attrNameLst>
                                      </p:cBhvr>
                                      <p:tavLst>
                                        <p:tav tm="0">
                                          <p:val>
                                            <p:strVal val="#ppt_h"/>
                                          </p:val>
                                        </p:tav>
                                        <p:tav tm="100000">
                                          <p:val>
                                            <p:strVal val="#ppt_h"/>
                                          </p:val>
                                        </p:tav>
                                      </p:tavLst>
                                    </p:anim>
                                    <p:animEffect transition="in" filter="fade">
                                      <p:cBhvr>
                                        <p:cTn id="9" dur="1000"/>
                                        <p:tgtEl>
                                          <p:spTgt spid="27657"/>
                                        </p:tgtEl>
                                      </p:cBhvr>
                                    </p:animEffect>
                                  </p:childTnLst>
                                </p:cTn>
                              </p:par>
                            </p:childTnLst>
                          </p:cTn>
                        </p:par>
                        <p:par>
                          <p:cTn id="10" fill="hold">
                            <p:stCondLst>
                              <p:cond delay="1000"/>
                            </p:stCondLst>
                            <p:childTnLst>
                              <p:par>
                                <p:cTn id="11" presetID="9" presetClass="entr" presetSubtype="0" fill="hold" grpId="0" nodeType="afterEffect">
                                  <p:stCondLst>
                                    <p:cond delay="0"/>
                                  </p:stCondLst>
                                  <p:childTnLst>
                                    <p:set>
                                      <p:cBhvr>
                                        <p:cTn id="12" dur="1" fill="hold">
                                          <p:stCondLst>
                                            <p:cond delay="0"/>
                                          </p:stCondLst>
                                        </p:cTn>
                                        <p:tgtEl>
                                          <p:spTgt spid="27656"/>
                                        </p:tgtEl>
                                        <p:attrNameLst>
                                          <p:attrName>style.visibility</p:attrName>
                                        </p:attrNameLst>
                                      </p:cBhvr>
                                      <p:to>
                                        <p:strVal val="visible"/>
                                      </p:to>
                                    </p:set>
                                    <p:animEffect transition="in" filter="dissolve">
                                      <p:cBhvr>
                                        <p:cTn id="13" dur="500"/>
                                        <p:tgtEl>
                                          <p:spTgt spid="2765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7653"/>
                                        </p:tgtEl>
                                        <p:attrNameLst>
                                          <p:attrName>style.visibility</p:attrName>
                                        </p:attrNameLst>
                                      </p:cBhvr>
                                      <p:to>
                                        <p:strVal val="visible"/>
                                      </p:to>
                                    </p:set>
                                    <p:animEffect transition="in" filter="blinds(horizontal)">
                                      <p:cBhvr>
                                        <p:cTn id="18" dur="500"/>
                                        <p:tgtEl>
                                          <p:spTgt spid="27653"/>
                                        </p:tgtEl>
                                      </p:cBhvr>
                                    </p:animEffect>
                                  </p:childTnLst>
                                </p:cTn>
                              </p:par>
                            </p:childTnLst>
                          </p:cTn>
                        </p:par>
                        <p:par>
                          <p:cTn id="19" fill="hold">
                            <p:stCondLst>
                              <p:cond delay="500"/>
                            </p:stCondLst>
                            <p:childTnLst>
                              <p:par>
                                <p:cTn id="20" presetID="3" presetClass="entr" presetSubtype="10" fill="hold" grpId="0" nodeType="afterEffect">
                                  <p:stCondLst>
                                    <p:cond delay="1000"/>
                                  </p:stCondLst>
                                  <p:childTnLst>
                                    <p:set>
                                      <p:cBhvr>
                                        <p:cTn id="21" dur="1" fill="hold">
                                          <p:stCondLst>
                                            <p:cond delay="0"/>
                                          </p:stCondLst>
                                        </p:cTn>
                                        <p:tgtEl>
                                          <p:spTgt spid="27658"/>
                                        </p:tgtEl>
                                        <p:attrNameLst>
                                          <p:attrName>style.visibility</p:attrName>
                                        </p:attrNameLst>
                                      </p:cBhvr>
                                      <p:to>
                                        <p:strVal val="visible"/>
                                      </p:to>
                                    </p:set>
                                    <p:animEffect transition="in" filter="blinds(horizontal)">
                                      <p:cBhvr>
                                        <p:cTn id="22" dur="500"/>
                                        <p:tgtEl>
                                          <p:spTgt spid="27658"/>
                                        </p:tgtEl>
                                      </p:cBhvr>
                                    </p:animEffect>
                                  </p:childTnLst>
                                </p:cTn>
                              </p:par>
                            </p:childTnLst>
                          </p:cTn>
                        </p:par>
                        <p:par>
                          <p:cTn id="23" fill="hold">
                            <p:stCondLst>
                              <p:cond delay="2000"/>
                            </p:stCondLst>
                            <p:childTnLst>
                              <p:par>
                                <p:cTn id="24" presetID="3" presetClass="entr" presetSubtype="10" fill="hold" grpId="0" nodeType="afterEffect">
                                  <p:stCondLst>
                                    <p:cond delay="1000"/>
                                  </p:stCondLst>
                                  <p:childTnLst>
                                    <p:set>
                                      <p:cBhvr>
                                        <p:cTn id="25" dur="1" fill="hold">
                                          <p:stCondLst>
                                            <p:cond delay="0"/>
                                          </p:stCondLst>
                                        </p:cTn>
                                        <p:tgtEl>
                                          <p:spTgt spid="27654"/>
                                        </p:tgtEl>
                                        <p:attrNameLst>
                                          <p:attrName>style.visibility</p:attrName>
                                        </p:attrNameLst>
                                      </p:cBhvr>
                                      <p:to>
                                        <p:strVal val="visible"/>
                                      </p:to>
                                    </p:set>
                                    <p:animEffect transition="in" filter="blinds(horizontal)">
                                      <p:cBhvr>
                                        <p:cTn id="26" dur="500"/>
                                        <p:tgtEl>
                                          <p:spTgt spid="27654"/>
                                        </p:tgtEl>
                                      </p:cBhvr>
                                    </p:animEffect>
                                  </p:childTnLst>
                                </p:cTn>
                              </p:par>
                            </p:childTnLst>
                          </p:cTn>
                        </p:par>
                        <p:par>
                          <p:cTn id="27" fill="hold">
                            <p:stCondLst>
                              <p:cond delay="3500"/>
                            </p:stCondLst>
                            <p:childTnLst>
                              <p:par>
                                <p:cTn id="28" presetID="3" presetClass="entr" presetSubtype="10" fill="hold" grpId="0" nodeType="afterEffect">
                                  <p:stCondLst>
                                    <p:cond delay="1000"/>
                                  </p:stCondLst>
                                  <p:childTnLst>
                                    <p:set>
                                      <p:cBhvr>
                                        <p:cTn id="29" dur="1" fill="hold">
                                          <p:stCondLst>
                                            <p:cond delay="0"/>
                                          </p:stCondLst>
                                        </p:cTn>
                                        <p:tgtEl>
                                          <p:spTgt spid="27655"/>
                                        </p:tgtEl>
                                        <p:attrNameLst>
                                          <p:attrName>style.visibility</p:attrName>
                                        </p:attrNameLst>
                                      </p:cBhvr>
                                      <p:to>
                                        <p:strVal val="visible"/>
                                      </p:to>
                                    </p:set>
                                    <p:animEffect transition="in" filter="blinds(horizontal)">
                                      <p:cBhvr>
                                        <p:cTn id="30" dur="500"/>
                                        <p:tgtEl>
                                          <p:spTgt spid="2765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7650"/>
                                        </p:tgtEl>
                                        <p:attrNameLst>
                                          <p:attrName>style.visibility</p:attrName>
                                        </p:attrNameLst>
                                      </p:cBhvr>
                                      <p:to>
                                        <p:strVal val="visible"/>
                                      </p:to>
                                    </p:set>
                                    <p:animEffect transition="in" filter="wipe(left)">
                                      <p:cBhvr>
                                        <p:cTn id="35" dur="500"/>
                                        <p:tgtEl>
                                          <p:spTgt spid="27650"/>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8" fill="hold" nodeType="clickEffect">
                                  <p:stCondLst>
                                    <p:cond delay="0"/>
                                  </p:stCondLst>
                                  <p:childTnLst>
                                    <p:set>
                                      <p:cBhvr>
                                        <p:cTn id="39" dur="1" fill="hold">
                                          <p:stCondLst>
                                            <p:cond delay="0"/>
                                          </p:stCondLst>
                                        </p:cTn>
                                        <p:tgtEl>
                                          <p:spTgt spid="27651"/>
                                        </p:tgtEl>
                                        <p:attrNameLst>
                                          <p:attrName>style.visibility</p:attrName>
                                        </p:attrNameLst>
                                      </p:cBhvr>
                                      <p:to>
                                        <p:strVal val="visible"/>
                                      </p:to>
                                    </p:set>
                                    <p:animEffect transition="in" filter="slide(fromLeft)">
                                      <p:cBhvr>
                                        <p:cTn id="40" dur="500"/>
                                        <p:tgtEl>
                                          <p:spTgt spid="2765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7659"/>
                                        </p:tgtEl>
                                        <p:attrNameLst>
                                          <p:attrName>style.visibility</p:attrName>
                                        </p:attrNameLst>
                                      </p:cBhvr>
                                      <p:to>
                                        <p:strVal val="visible"/>
                                      </p:to>
                                    </p:set>
                                    <p:animEffect transition="in" filter="wipe(left)">
                                      <p:cBhvr>
                                        <p:cTn id="45" dur="500"/>
                                        <p:tgtEl>
                                          <p:spTgt spid="27659"/>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8" fill="hold" grpId="0" nodeType="clickEffect">
                                  <p:stCondLst>
                                    <p:cond delay="0"/>
                                  </p:stCondLst>
                                  <p:childTnLst>
                                    <p:set>
                                      <p:cBhvr>
                                        <p:cTn id="49" dur="1" fill="hold">
                                          <p:stCondLst>
                                            <p:cond delay="0"/>
                                          </p:stCondLst>
                                        </p:cTn>
                                        <p:tgtEl>
                                          <p:spTgt spid="27652"/>
                                        </p:tgtEl>
                                        <p:attrNameLst>
                                          <p:attrName>style.visibility</p:attrName>
                                        </p:attrNameLst>
                                      </p:cBhvr>
                                      <p:to>
                                        <p:strVal val="visible"/>
                                      </p:to>
                                    </p:set>
                                    <p:animEffect transition="in" filter="slide(fromLeft)">
                                      <p:cBhvr>
                                        <p:cTn id="50" dur="500"/>
                                        <p:tgtEl>
                                          <p:spTgt spid="27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autoUpdateAnimBg="0"/>
      <p:bldP spid="27652" grpId="0" autoUpdateAnimBg="0"/>
      <p:bldP spid="27653" grpId="0" autoUpdateAnimBg="0"/>
      <p:bldP spid="27654" grpId="0" autoUpdateAnimBg="0"/>
      <p:bldP spid="27655" grpId="0" autoUpdateAnimBg="0"/>
      <p:bldP spid="27656" grpId="0" autoUpdateAnimBg="0"/>
      <p:bldP spid="27657" grpId="0" animBg="1"/>
      <p:bldP spid="27658" grpId="0" autoUpdateAnimBg="0"/>
      <p:bldP spid="27659"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539750" y="779463"/>
            <a:ext cx="8280400" cy="207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Aft>
                <a:spcPts val="600"/>
              </a:spcAft>
              <a:buFont typeface="Arial" panose="020B0604020202020204" pitchFamily="34" charset="0"/>
              <a:buNone/>
            </a:pPr>
            <a:r>
              <a:rPr lang="zh-CN" altLang="zh-CN" sz="2800" b="0">
                <a:solidFill>
                  <a:srgbClr val="66FFFF"/>
                </a:solidFill>
                <a:ea typeface="楷体_GB2312" pitchFamily="49" charset="-122"/>
              </a:rPr>
              <a:t>1</a:t>
            </a:r>
            <a:r>
              <a:rPr lang="zh-CN" altLang="en-US" sz="2800" b="0">
                <a:solidFill>
                  <a:srgbClr val="66FFFF"/>
                </a:solidFill>
                <a:ea typeface="楷体_GB2312" pitchFamily="49" charset="-122"/>
              </a:rPr>
              <a:t>、光子假说</a:t>
            </a:r>
            <a:r>
              <a:rPr lang="zh-CN" altLang="en-US" sz="2800" b="0">
                <a:solidFill>
                  <a:srgbClr val="D6D6F5"/>
                </a:solidFill>
                <a:ea typeface="楷体_GB2312" pitchFamily="49" charset="-122"/>
              </a:rPr>
              <a:t>（</a:t>
            </a:r>
            <a:r>
              <a:rPr lang="zh-CN" altLang="zh-CN" sz="2800" b="0">
                <a:solidFill>
                  <a:srgbClr val="D6D6F5"/>
                </a:solidFill>
              </a:rPr>
              <a:t>1905</a:t>
            </a:r>
            <a:r>
              <a:rPr lang="zh-CN" altLang="en-US" sz="2800" b="0">
                <a:solidFill>
                  <a:srgbClr val="D6D6F5"/>
                </a:solidFill>
                <a:ea typeface="华文中宋" panose="02010600040101010101" pitchFamily="2" charset="-122"/>
              </a:rPr>
              <a:t>年</a:t>
            </a:r>
            <a:r>
              <a:rPr lang="zh-CN" altLang="en-US" sz="2800" b="0">
                <a:solidFill>
                  <a:srgbClr val="D6D6F5"/>
                </a:solidFill>
                <a:ea typeface="楷体_GB2312" pitchFamily="49" charset="-122"/>
              </a:rPr>
              <a:t>）</a:t>
            </a:r>
            <a:endParaRPr lang="zh-CN" altLang="en-US" sz="2800" b="0">
              <a:solidFill>
                <a:srgbClr val="D6D6F5"/>
              </a:solidFill>
              <a:ea typeface="楷体_GB2312" pitchFamily="49" charset="-122"/>
            </a:endParaRPr>
          </a:p>
          <a:p>
            <a:pPr marL="0" lvl="1">
              <a:buFont typeface="Arial" panose="020B0604020202020204" pitchFamily="34" charset="0"/>
              <a:buNone/>
            </a:pPr>
            <a:r>
              <a:rPr lang="en-US" altLang="zh-CN" b="0">
                <a:solidFill>
                  <a:schemeClr val="hlink"/>
                </a:solidFill>
                <a:ea typeface="华文中宋" panose="02010600040101010101" pitchFamily="2" charset="-122"/>
              </a:rPr>
              <a:t>        </a:t>
            </a:r>
            <a:r>
              <a:rPr lang="zh-CN" altLang="en-US" b="0">
                <a:solidFill>
                  <a:schemeClr val="hlink"/>
                </a:solidFill>
                <a:ea typeface="华文中宋" panose="02010600040101010101" pitchFamily="2" charset="-122"/>
              </a:rPr>
              <a:t>光束可以看成是由微粒构成的粒子流，这些粒子叫做</a:t>
            </a:r>
            <a:r>
              <a:rPr lang="zh-CN" altLang="en-US" b="0">
                <a:solidFill>
                  <a:srgbClr val="FFFF00"/>
                </a:solidFill>
                <a:ea typeface="华文中宋" panose="02010600040101010101" pitchFamily="2" charset="-122"/>
              </a:rPr>
              <a:t>光量子</a:t>
            </a:r>
            <a:r>
              <a:rPr lang="zh-CN" altLang="en-US" b="0">
                <a:solidFill>
                  <a:schemeClr val="hlink"/>
                </a:solidFill>
                <a:ea typeface="华文中宋" panose="02010600040101010101" pitchFamily="2" charset="-122"/>
              </a:rPr>
              <a:t>，简称</a:t>
            </a:r>
            <a:r>
              <a:rPr lang="zh-CN" altLang="en-US" b="0">
                <a:solidFill>
                  <a:srgbClr val="FFFF00"/>
                </a:solidFill>
                <a:ea typeface="华文中宋" panose="02010600040101010101" pitchFamily="2" charset="-122"/>
              </a:rPr>
              <a:t>光子</a:t>
            </a:r>
            <a:r>
              <a:rPr lang="zh-CN" altLang="en-US" b="0">
                <a:solidFill>
                  <a:schemeClr val="hlink"/>
                </a:solidFill>
                <a:ea typeface="华文中宋" panose="02010600040101010101" pitchFamily="2" charset="-122"/>
              </a:rPr>
              <a:t>。在真空中，光子以光速 </a:t>
            </a:r>
            <a:r>
              <a:rPr lang="zh-CN" altLang="zh-CN" b="0" i="1">
                <a:solidFill>
                  <a:srgbClr val="FFFF00"/>
                </a:solidFill>
              </a:rPr>
              <a:t>c </a:t>
            </a:r>
            <a:r>
              <a:rPr lang="zh-CN" altLang="en-US" b="0">
                <a:solidFill>
                  <a:schemeClr val="hlink"/>
                </a:solidFill>
                <a:ea typeface="华文中宋" panose="02010600040101010101" pitchFamily="2" charset="-122"/>
              </a:rPr>
              <a:t>运动，一个频率为</a:t>
            </a:r>
            <a:r>
              <a:rPr lang="zh-CN" altLang="zh-CN" b="0" i="1">
                <a:solidFill>
                  <a:srgbClr val="FFFF00"/>
                </a:solidFill>
                <a:latin typeface="Symbol" panose="05050102010706020507" pitchFamily="18" charset="2"/>
              </a:rPr>
              <a:t>n </a:t>
            </a:r>
            <a:r>
              <a:rPr lang="zh-CN" altLang="en-US" b="0">
                <a:solidFill>
                  <a:schemeClr val="hlink"/>
                </a:solidFill>
                <a:ea typeface="华文中宋" panose="02010600040101010101" pitchFamily="2" charset="-122"/>
              </a:rPr>
              <a:t>的光子具有能量 </a:t>
            </a:r>
            <a:r>
              <a:rPr lang="zh-CN" altLang="zh-CN" b="0">
                <a:solidFill>
                  <a:srgbClr val="FFFF00"/>
                </a:solidFill>
                <a:latin typeface="Symbol" panose="05050102010706020507" pitchFamily="18" charset="2"/>
              </a:rPr>
              <a:t>e=</a:t>
            </a:r>
            <a:r>
              <a:rPr lang="zh-CN" altLang="zh-CN" b="0" i="1">
                <a:solidFill>
                  <a:srgbClr val="FFFF00"/>
                </a:solidFill>
              </a:rPr>
              <a:t>h</a:t>
            </a:r>
            <a:r>
              <a:rPr lang="zh-CN" altLang="zh-CN" b="0" i="1">
                <a:solidFill>
                  <a:srgbClr val="FFFF00"/>
                </a:solidFill>
                <a:latin typeface="Symbol" panose="05050102010706020507" pitchFamily="18" charset="2"/>
              </a:rPr>
              <a:t>n</a:t>
            </a:r>
            <a:r>
              <a:rPr lang="zh-CN" altLang="en-US" b="0">
                <a:solidFill>
                  <a:srgbClr val="D6D6F5"/>
                </a:solidFill>
                <a:latin typeface="华文中宋" panose="02010600040101010101" pitchFamily="2" charset="-122"/>
                <a:ea typeface="华文中宋" panose="02010600040101010101" pitchFamily="2" charset="-122"/>
              </a:rPr>
              <a:t>，它不能再分割，只能整个的被吸收或者产生。</a:t>
            </a:r>
            <a:endParaRPr lang="zh-CN" altLang="zh-CN" b="0">
              <a:solidFill>
                <a:srgbClr val="D6D6F5"/>
              </a:solidFill>
              <a:latin typeface="华文中宋" panose="02010600040101010101" pitchFamily="2" charset="-122"/>
              <a:ea typeface="华文中宋" panose="02010600040101010101" pitchFamily="2" charset="-122"/>
            </a:endParaRPr>
          </a:p>
        </p:txBody>
      </p:sp>
      <p:sp>
        <p:nvSpPr>
          <p:cNvPr id="28675" name="Text Box 3"/>
          <p:cNvSpPr txBox="1">
            <a:spLocks noChangeArrowheads="1"/>
          </p:cNvSpPr>
          <p:nvPr/>
        </p:nvSpPr>
        <p:spPr bwMode="auto">
          <a:xfrm>
            <a:off x="571500" y="2857500"/>
            <a:ext cx="66976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zh-CN" sz="2800" b="0">
                <a:solidFill>
                  <a:srgbClr val="66FFFF"/>
                </a:solidFill>
                <a:ea typeface="楷体_GB2312" pitchFamily="49" charset="-122"/>
              </a:rPr>
              <a:t>2 </a:t>
            </a:r>
            <a:r>
              <a:rPr lang="zh-CN" altLang="en-US" sz="2800" b="0">
                <a:solidFill>
                  <a:srgbClr val="66FFFF"/>
                </a:solidFill>
                <a:ea typeface="楷体_GB2312" pitchFamily="49" charset="-122"/>
              </a:rPr>
              <a:t>、光电效应的爱因斯坦方程</a:t>
            </a:r>
            <a:endParaRPr lang="zh-CN" altLang="en-US" sz="2800" b="0">
              <a:solidFill>
                <a:srgbClr val="66FFFF"/>
              </a:solidFill>
            </a:endParaRPr>
          </a:p>
        </p:txBody>
      </p:sp>
      <p:graphicFrame>
        <p:nvGraphicFramePr>
          <p:cNvPr id="28676" name="Object 4"/>
          <p:cNvGraphicFramePr>
            <a:graphicFrameLocks noChangeAspect="1"/>
          </p:cNvGraphicFramePr>
          <p:nvPr/>
        </p:nvGraphicFramePr>
        <p:xfrm>
          <a:off x="3540125" y="3429000"/>
          <a:ext cx="2389188" cy="857250"/>
        </p:xfrm>
        <a:graphic>
          <a:graphicData uri="http://schemas.openxmlformats.org/presentationml/2006/ole">
            <mc:AlternateContent xmlns:mc="http://schemas.openxmlformats.org/markup-compatibility/2006">
              <mc:Choice xmlns:v="urn:schemas-microsoft-com:vml" Requires="v">
                <p:oleObj spid="_x0000_s469000" name="" r:id="rId1" imgW="1249045" imgH="423545" progId="Equation.3">
                  <p:embed/>
                </p:oleObj>
              </mc:Choice>
              <mc:Fallback>
                <p:oleObj name="" r:id="rId1" imgW="1249045" imgH="423545"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25" y="3429000"/>
                        <a:ext cx="2389188"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7" name="Text Box 5"/>
          <p:cNvSpPr txBox="1">
            <a:spLocks noChangeArrowheads="1"/>
          </p:cNvSpPr>
          <p:nvPr/>
        </p:nvSpPr>
        <p:spPr bwMode="auto">
          <a:xfrm>
            <a:off x="571500" y="4143375"/>
            <a:ext cx="57610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zh-CN" sz="2800" b="0">
                <a:solidFill>
                  <a:srgbClr val="66FFFF"/>
                </a:solidFill>
                <a:ea typeface="楷体_GB2312" pitchFamily="49" charset="-122"/>
              </a:rPr>
              <a:t>3</a:t>
            </a:r>
            <a:r>
              <a:rPr lang="zh-CN" altLang="en-US" sz="2800" b="0">
                <a:solidFill>
                  <a:srgbClr val="66FFFF"/>
                </a:solidFill>
                <a:ea typeface="楷体_GB2312" pitchFamily="49" charset="-122"/>
              </a:rPr>
              <a:t>、光电效应解释</a:t>
            </a:r>
            <a:endParaRPr lang="zh-CN" altLang="en-US" sz="2800" b="0">
              <a:solidFill>
                <a:srgbClr val="66FFFF"/>
              </a:solidFill>
            </a:endParaRPr>
          </a:p>
        </p:txBody>
      </p:sp>
      <p:sp>
        <p:nvSpPr>
          <p:cNvPr id="28678" name="Text Box 6"/>
          <p:cNvSpPr txBox="1">
            <a:spLocks noChangeArrowheads="1"/>
          </p:cNvSpPr>
          <p:nvPr/>
        </p:nvSpPr>
        <p:spPr bwMode="auto">
          <a:xfrm>
            <a:off x="571500" y="4684713"/>
            <a:ext cx="8208963"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Aft>
                <a:spcPts val="600"/>
              </a:spcAft>
              <a:buFont typeface="Arial" panose="020B0604020202020204" pitchFamily="34" charset="0"/>
              <a:buNone/>
            </a:pPr>
            <a:r>
              <a:rPr lang="zh-CN" altLang="zh-CN" b="0">
                <a:solidFill>
                  <a:srgbClr val="66FFFF"/>
                </a:solidFill>
              </a:rPr>
              <a:t>(1) </a:t>
            </a:r>
            <a:r>
              <a:rPr lang="zh-CN" altLang="en-US" b="0">
                <a:solidFill>
                  <a:srgbClr val="66FFFF"/>
                </a:solidFill>
                <a:ea typeface="华文中宋" panose="02010600040101010101" pitchFamily="2" charset="-122"/>
              </a:rPr>
              <a:t>饱和光电流强度与光强成正比</a:t>
            </a:r>
            <a:endParaRPr lang="zh-CN" altLang="en-US" b="0"/>
          </a:p>
          <a:p>
            <a:pPr>
              <a:buFont typeface="Arial" panose="020B0604020202020204" pitchFamily="34" charset="0"/>
              <a:buNone/>
            </a:pPr>
            <a:r>
              <a:rPr lang="zh-CN" altLang="en-US" b="0">
                <a:solidFill>
                  <a:schemeClr val="hlink"/>
                </a:solidFill>
              </a:rPr>
              <a:t>     </a:t>
            </a:r>
            <a:r>
              <a:rPr lang="en-US" altLang="zh-CN" b="0">
                <a:solidFill>
                  <a:schemeClr val="hlink"/>
                </a:solidFill>
              </a:rPr>
              <a:t>   </a:t>
            </a:r>
            <a:r>
              <a:rPr lang="zh-CN" altLang="en-US" b="0">
                <a:solidFill>
                  <a:schemeClr val="hlink"/>
                </a:solidFill>
                <a:latin typeface="华文中宋" panose="02010600040101010101" pitchFamily="2" charset="-122"/>
                <a:ea typeface="华文中宋" panose="02010600040101010101" pitchFamily="2" charset="-122"/>
              </a:rPr>
              <a:t>对于给定频率的光束来说，单位时间到达单位垂直面积 的光子数为 </a:t>
            </a:r>
            <a:r>
              <a:rPr lang="zh-CN" altLang="zh-CN" i="1">
                <a:solidFill>
                  <a:srgbClr val="FFFF00"/>
                </a:solidFill>
              </a:rPr>
              <a:t>N</a:t>
            </a:r>
            <a:r>
              <a:rPr lang="zh-CN" altLang="en-US" b="0">
                <a:solidFill>
                  <a:schemeClr val="hlink"/>
                </a:solidFill>
              </a:rPr>
              <a:t>，</a:t>
            </a:r>
            <a:r>
              <a:rPr lang="zh-CN" altLang="en-US" b="0">
                <a:solidFill>
                  <a:schemeClr val="hlink"/>
                </a:solidFill>
                <a:ea typeface="华文中宋" panose="02010600040101010101" pitchFamily="2" charset="-122"/>
              </a:rPr>
              <a:t>则光强</a:t>
            </a:r>
            <a:r>
              <a:rPr lang="zh-CN" altLang="en-US" b="0">
                <a:solidFill>
                  <a:schemeClr val="bg1"/>
                </a:solidFill>
              </a:rPr>
              <a:t> </a:t>
            </a:r>
            <a:r>
              <a:rPr lang="zh-CN" altLang="zh-CN" i="1">
                <a:solidFill>
                  <a:srgbClr val="FFFF00"/>
                </a:solidFill>
              </a:rPr>
              <a:t>I = Nh</a:t>
            </a:r>
            <a:r>
              <a:rPr lang="zh-CN" altLang="zh-CN" i="1">
                <a:solidFill>
                  <a:srgbClr val="FFFF00"/>
                </a:solidFill>
                <a:sym typeface="Symbol" panose="05050102010706020507" pitchFamily="18" charset="2"/>
              </a:rPr>
              <a:t></a:t>
            </a:r>
            <a:r>
              <a:rPr lang="zh-CN" altLang="zh-CN">
                <a:solidFill>
                  <a:srgbClr val="FFFF00"/>
                </a:solidFill>
              </a:rPr>
              <a:t> </a:t>
            </a:r>
            <a:r>
              <a:rPr lang="zh-CN" altLang="en-US">
                <a:solidFill>
                  <a:srgbClr val="D6D6F5"/>
                </a:solidFill>
              </a:rPr>
              <a:t>。</a:t>
            </a:r>
            <a:r>
              <a:rPr lang="zh-CN" altLang="zh-CN" i="1">
                <a:solidFill>
                  <a:srgbClr val="66FFFF"/>
                </a:solidFill>
              </a:rPr>
              <a:t> </a:t>
            </a:r>
            <a:r>
              <a:rPr lang="zh-CN" altLang="zh-CN" i="1">
                <a:solidFill>
                  <a:srgbClr val="FFFF00"/>
                </a:solidFill>
              </a:rPr>
              <a:t>I</a:t>
            </a:r>
            <a:r>
              <a:rPr lang="zh-CN" altLang="zh-CN" i="1">
                <a:solidFill>
                  <a:srgbClr val="66FFFF"/>
                </a:solidFill>
              </a:rPr>
              <a:t> </a:t>
            </a:r>
            <a:r>
              <a:rPr lang="zh-CN" altLang="en-US" b="0">
                <a:solidFill>
                  <a:schemeClr val="hlink"/>
                </a:solidFill>
                <a:latin typeface="华文中宋" panose="02010600040101010101" pitchFamily="2" charset="-122"/>
                <a:ea typeface="华文中宋" panose="02010600040101010101" pitchFamily="2" charset="-122"/>
              </a:rPr>
              <a:t>越强，到阴极的光子越多，则</a:t>
            </a:r>
            <a:r>
              <a:rPr lang="zh-CN" altLang="en-US" b="0">
                <a:solidFill>
                  <a:schemeClr val="hlink"/>
                </a:solidFill>
                <a:latin typeface="华文中宋" panose="02010600040101010101" pitchFamily="2" charset="-122"/>
                <a:ea typeface="华文中宋" panose="02010600040101010101" pitchFamily="2" charset="-122"/>
                <a:sym typeface="Symbol" panose="05050102010706020507" pitchFamily="18" charset="2"/>
              </a:rPr>
              <a:t>逸</a:t>
            </a:r>
            <a:r>
              <a:rPr lang="zh-CN" altLang="en-US" b="0">
                <a:solidFill>
                  <a:schemeClr val="hlink"/>
                </a:solidFill>
                <a:latin typeface="华文中宋" panose="02010600040101010101" pitchFamily="2" charset="-122"/>
                <a:ea typeface="华文中宋" panose="02010600040101010101" pitchFamily="2" charset="-122"/>
              </a:rPr>
              <a:t>出的光电子越多，光电流越大。</a:t>
            </a:r>
            <a:endParaRPr lang="zh-CN" altLang="en-US" b="0">
              <a:solidFill>
                <a:schemeClr val="hlink"/>
              </a:solidFill>
              <a:latin typeface="华文中宋" panose="02010600040101010101" pitchFamily="2" charset="-122"/>
              <a:ea typeface="华文中宋" panose="02010600040101010101" pitchFamily="2" charset="-122"/>
            </a:endParaRPr>
          </a:p>
        </p:txBody>
      </p:sp>
      <p:sp>
        <p:nvSpPr>
          <p:cNvPr id="9223" name="Rectangle 7"/>
          <p:cNvSpPr>
            <a:spLocks noChangeArrowheads="1"/>
          </p:cNvSpPr>
          <p:nvPr/>
        </p:nvSpPr>
        <p:spPr bwMode="auto">
          <a:xfrm>
            <a:off x="225425" y="195263"/>
            <a:ext cx="7010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2800" b="0">
                <a:solidFill>
                  <a:srgbClr val="FFFF00"/>
                </a:solidFill>
                <a:latin typeface="华文中宋" panose="02010600040101010101" pitchFamily="2" charset="-122"/>
                <a:ea typeface="华文中宋" panose="02010600040101010101" pitchFamily="2" charset="-122"/>
              </a:rPr>
              <a:t>四</a:t>
            </a:r>
            <a:r>
              <a:rPr lang="zh-CN" altLang="zh-CN" sz="2800" b="0">
                <a:solidFill>
                  <a:srgbClr val="FFFF00"/>
                </a:solidFill>
                <a:latin typeface="华文中宋" panose="02010600040101010101" pitchFamily="2" charset="-122"/>
                <a:ea typeface="华文中宋" panose="02010600040101010101" pitchFamily="2" charset="-122"/>
              </a:rPr>
              <a:t>. </a:t>
            </a:r>
            <a:r>
              <a:rPr lang="zh-CN" altLang="en-US" sz="2800" b="0">
                <a:solidFill>
                  <a:srgbClr val="FFFF00"/>
                </a:solidFill>
                <a:latin typeface="华文中宋" panose="02010600040101010101" pitchFamily="2" charset="-122"/>
                <a:ea typeface="华文中宋" panose="02010600040101010101" pitchFamily="2" charset="-122"/>
              </a:rPr>
              <a:t>爱因斯坦光子假说    光电效应方程</a:t>
            </a:r>
            <a:r>
              <a:rPr lang="zh-CN" altLang="en-US" sz="2800" b="0">
                <a:solidFill>
                  <a:srgbClr val="FFFF99"/>
                </a:solidFill>
                <a:latin typeface="华文中宋" panose="02010600040101010101" pitchFamily="2" charset="-122"/>
                <a:ea typeface="华文中宋" panose="02010600040101010101" pitchFamily="2" charset="-122"/>
              </a:rPr>
              <a:t> </a:t>
            </a:r>
            <a:endParaRPr lang="zh-CN" altLang="en-US" sz="2800" b="0">
              <a:solidFill>
                <a:srgbClr val="FFFF99"/>
              </a:solidFill>
              <a:latin typeface="华文中宋" panose="02010600040101010101" pitchFamily="2" charset="-122"/>
              <a:ea typeface="华文中宋" panose="02010600040101010101" pitchFamily="2" charset="-122"/>
            </a:endParaRPr>
          </a:p>
        </p:txBody>
      </p:sp>
      <p:sp>
        <p:nvSpPr>
          <p:cNvPr id="9224" name="灯片编号占位符 1"/>
          <p:cNvSpPr txBox="1"/>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31F1ACED-4A30-4AA6-8D05-D3C1F994408E}" type="slidenum">
              <a:rPr lang="en-US" altLang="zh-CN" b="0">
                <a:solidFill>
                  <a:srgbClr val="FF00FF"/>
                </a:solidFill>
              </a:rPr>
            </a:fld>
            <a:r>
              <a:rPr lang="en-US" altLang="zh-CN" b="0">
                <a:solidFill>
                  <a:srgbClr val="FF00FF"/>
                </a:solidFill>
              </a:rPr>
              <a:t>/22</a:t>
            </a:r>
            <a:endParaRPr lang="en-US" altLang="zh-CN" b="0">
              <a:solidFill>
                <a:srgbClr val="FF00FF"/>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animEffect transition="in" filter="wipe(left)">
                                      <p:cBhvr>
                                        <p:cTn id="7" dur="500"/>
                                        <p:tgtEl>
                                          <p:spTgt spid="286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674">
                                            <p:txEl>
                                              <p:pRg st="1" end="1"/>
                                            </p:txEl>
                                          </p:spTgt>
                                        </p:tgtEl>
                                        <p:attrNameLst>
                                          <p:attrName>style.visibility</p:attrName>
                                        </p:attrNameLst>
                                      </p:cBhvr>
                                      <p:to>
                                        <p:strVal val="visible"/>
                                      </p:to>
                                    </p:set>
                                    <p:animEffect transition="in" filter="wipe(left)">
                                      <p:cBhvr>
                                        <p:cTn id="12" dur="500"/>
                                        <p:tgtEl>
                                          <p:spTgt spid="286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675"/>
                                        </p:tgtEl>
                                        <p:attrNameLst>
                                          <p:attrName>style.visibility</p:attrName>
                                        </p:attrNameLst>
                                      </p:cBhvr>
                                      <p:to>
                                        <p:strVal val="visible"/>
                                      </p:to>
                                    </p:set>
                                    <p:animEffect transition="in" filter="wipe(left)">
                                      <p:cBhvr>
                                        <p:cTn id="17" dur="500"/>
                                        <p:tgtEl>
                                          <p:spTgt spid="2867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8676"/>
                                        </p:tgtEl>
                                        <p:attrNameLst>
                                          <p:attrName>style.visibility</p:attrName>
                                        </p:attrNameLst>
                                      </p:cBhvr>
                                      <p:to>
                                        <p:strVal val="visible"/>
                                      </p:to>
                                    </p:set>
                                    <p:animEffect transition="in" filter="wipe(left)">
                                      <p:cBhvr>
                                        <p:cTn id="22" dur="500"/>
                                        <p:tgtEl>
                                          <p:spTgt spid="2867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677"/>
                                        </p:tgtEl>
                                        <p:attrNameLst>
                                          <p:attrName>style.visibility</p:attrName>
                                        </p:attrNameLst>
                                      </p:cBhvr>
                                      <p:to>
                                        <p:strVal val="visible"/>
                                      </p:to>
                                    </p:set>
                                    <p:animEffect transition="in" filter="wipe(left)">
                                      <p:cBhvr>
                                        <p:cTn id="27" dur="500"/>
                                        <p:tgtEl>
                                          <p:spTgt spid="2867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678">
                                            <p:txEl>
                                              <p:pRg st="0" end="0"/>
                                            </p:txEl>
                                          </p:spTgt>
                                        </p:tgtEl>
                                        <p:attrNameLst>
                                          <p:attrName>style.visibility</p:attrName>
                                        </p:attrNameLst>
                                      </p:cBhvr>
                                      <p:to>
                                        <p:strVal val="visible"/>
                                      </p:to>
                                    </p:set>
                                    <p:animEffect transition="in" filter="wipe(left)">
                                      <p:cBhvr>
                                        <p:cTn id="32" dur="500"/>
                                        <p:tgtEl>
                                          <p:spTgt spid="28678">
                                            <p:txEl>
                                              <p:pRg st="0" end="0"/>
                                            </p:txEl>
                                          </p:spTgt>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28678">
                                            <p:txEl>
                                              <p:pRg st="1" end="1"/>
                                            </p:txEl>
                                          </p:spTgt>
                                        </p:tgtEl>
                                        <p:attrNameLst>
                                          <p:attrName>style.visibility</p:attrName>
                                        </p:attrNameLst>
                                      </p:cBhvr>
                                      <p:to>
                                        <p:strVal val="visible"/>
                                      </p:to>
                                    </p:set>
                                    <p:animEffect transition="in" filter="wipe(left)">
                                      <p:cBhvr>
                                        <p:cTn id="36" dur="500"/>
                                        <p:tgtEl>
                                          <p:spTgt spid="2867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ldLvl="2" autoUpdateAnimBg="0" build="p"/>
      <p:bldP spid="28675" grpId="0" autoUpdateAnimBg="0"/>
      <p:bldP spid="28677" grpId="0" autoUpdateAnimBg="0"/>
      <p:bldP spid="28678" grpId="0" bldLvl="2" autoUpdateAnimBg="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395288" y="373063"/>
            <a:ext cx="8534400" cy="170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Aft>
                <a:spcPts val="600"/>
              </a:spcAft>
            </a:pPr>
            <a:r>
              <a:rPr lang="zh-CN" altLang="zh-CN" b="0">
                <a:solidFill>
                  <a:srgbClr val="66FFFF"/>
                </a:solidFill>
              </a:rPr>
              <a:t>(2) </a:t>
            </a:r>
            <a:r>
              <a:rPr lang="zh-CN" altLang="en-US" b="0">
                <a:solidFill>
                  <a:srgbClr val="66FFFF"/>
                </a:solidFill>
                <a:latin typeface="华文中宋" panose="02010600040101010101" pitchFamily="2" charset="-122"/>
                <a:ea typeface="华文中宋" panose="02010600040101010101" pitchFamily="2" charset="-122"/>
              </a:rPr>
              <a:t>截止频率（红</a:t>
            </a:r>
            <a:r>
              <a:rPr lang="zh-CN" altLang="en-US" b="0">
                <a:solidFill>
                  <a:srgbClr val="66FFFF"/>
                </a:solidFill>
                <a:ea typeface="华文中宋" panose="02010600040101010101" pitchFamily="2" charset="-122"/>
              </a:rPr>
              <a:t>限频率）</a:t>
            </a:r>
            <a:endParaRPr lang="zh-CN" altLang="en-US" sz="2000" b="0">
              <a:solidFill>
                <a:srgbClr val="66FFFF"/>
              </a:solidFill>
              <a:ea typeface="华文中宋" panose="02010600040101010101" pitchFamily="2" charset="-122"/>
            </a:endParaRPr>
          </a:p>
          <a:p>
            <a:pPr marL="0" lvl="1"/>
            <a:r>
              <a:rPr lang="en-US" altLang="zh-CN" b="0">
                <a:solidFill>
                  <a:schemeClr val="hlink"/>
                </a:solidFill>
                <a:ea typeface="华文中宋" panose="02010600040101010101" pitchFamily="2" charset="-122"/>
              </a:rPr>
              <a:t>        </a:t>
            </a:r>
            <a:r>
              <a:rPr lang="zh-CN" altLang="en-US" b="0">
                <a:solidFill>
                  <a:schemeClr val="hlink"/>
                </a:solidFill>
                <a:ea typeface="华文中宋" panose="02010600040101010101" pitchFamily="2" charset="-122"/>
              </a:rPr>
              <a:t>当入射光频率低于红限频率</a:t>
            </a:r>
            <a:r>
              <a:rPr lang="zh-CN" altLang="zh-CN" b="0">
                <a:solidFill>
                  <a:srgbClr val="FFFF00"/>
                </a:solidFill>
                <a:latin typeface="Symbol" panose="05050102010706020507" pitchFamily="18" charset="2"/>
              </a:rPr>
              <a:t>n</a:t>
            </a:r>
            <a:r>
              <a:rPr lang="zh-CN" altLang="zh-CN" b="0" baseline="-25000">
                <a:solidFill>
                  <a:srgbClr val="FFFF00"/>
                </a:solidFill>
              </a:rPr>
              <a:t>0</a:t>
            </a:r>
            <a:r>
              <a:rPr lang="zh-CN" altLang="en-US" b="0">
                <a:solidFill>
                  <a:schemeClr val="hlink"/>
                </a:solidFill>
              </a:rPr>
              <a:t>，</a:t>
            </a:r>
            <a:r>
              <a:rPr lang="zh-CN" altLang="zh-CN" b="0" i="1">
                <a:solidFill>
                  <a:srgbClr val="FFFF00"/>
                </a:solidFill>
              </a:rPr>
              <a:t>h</a:t>
            </a:r>
            <a:r>
              <a:rPr lang="zh-CN" altLang="zh-CN" b="0">
                <a:solidFill>
                  <a:srgbClr val="FFFF00"/>
                </a:solidFill>
                <a:latin typeface="Symbol" panose="05050102010706020507" pitchFamily="18" charset="2"/>
              </a:rPr>
              <a:t>n</a:t>
            </a:r>
            <a:r>
              <a:rPr lang="zh-CN" altLang="zh-CN" b="0">
                <a:solidFill>
                  <a:srgbClr val="FFFF00"/>
                </a:solidFill>
              </a:rPr>
              <a:t>&lt;</a:t>
            </a:r>
            <a:r>
              <a:rPr lang="zh-CN" altLang="zh-CN" b="0" i="1">
                <a:solidFill>
                  <a:srgbClr val="FFFF00"/>
                </a:solidFill>
              </a:rPr>
              <a:t>W</a:t>
            </a:r>
            <a:r>
              <a:rPr lang="zh-CN" altLang="en-US" b="0">
                <a:solidFill>
                  <a:schemeClr val="hlink"/>
                </a:solidFill>
                <a:ea typeface="华文中宋" panose="02010600040101010101" pitchFamily="2" charset="-122"/>
              </a:rPr>
              <a:t>不会有光电子逸出。只有当入射光频率足够高</a:t>
            </a:r>
            <a:r>
              <a:rPr lang="zh-CN" altLang="en-US" b="0">
                <a:solidFill>
                  <a:schemeClr val="hlink"/>
                </a:solidFill>
              </a:rPr>
              <a:t>（</a:t>
            </a:r>
            <a:r>
              <a:rPr lang="zh-CN" altLang="zh-CN" b="0">
                <a:solidFill>
                  <a:schemeClr val="hlink"/>
                </a:solidFill>
                <a:latin typeface="Symbol" panose="05050102010706020507" pitchFamily="18" charset="2"/>
              </a:rPr>
              <a:t>n</a:t>
            </a:r>
            <a:r>
              <a:rPr lang="zh-CN" altLang="zh-CN" b="0">
                <a:solidFill>
                  <a:schemeClr val="hlink"/>
                </a:solidFill>
              </a:rPr>
              <a:t> &gt;</a:t>
            </a:r>
            <a:r>
              <a:rPr lang="zh-CN" altLang="zh-CN" b="0" i="1">
                <a:solidFill>
                  <a:schemeClr val="hlink"/>
                </a:solidFill>
              </a:rPr>
              <a:t>W/h</a:t>
            </a:r>
            <a:r>
              <a:rPr lang="zh-CN" altLang="en-US" b="0">
                <a:solidFill>
                  <a:schemeClr val="hlink"/>
                </a:solidFill>
              </a:rPr>
              <a:t>），</a:t>
            </a:r>
            <a:r>
              <a:rPr lang="zh-CN" altLang="en-US" b="0">
                <a:solidFill>
                  <a:schemeClr val="hlink"/>
                </a:solidFill>
                <a:ea typeface="华文中宋" panose="02010600040101010101" pitchFamily="2" charset="-122"/>
              </a:rPr>
              <a:t>以致每个光子的能量足够大，电子才能克服逸出功而逸出金属表面</a:t>
            </a:r>
            <a:r>
              <a:rPr lang="zh-CN" altLang="en-US" b="0">
                <a:solidFill>
                  <a:schemeClr val="hlink"/>
                </a:solidFill>
              </a:rPr>
              <a:t>。</a:t>
            </a:r>
            <a:endParaRPr lang="zh-CN" altLang="en-US" b="0">
              <a:solidFill>
                <a:schemeClr val="hlink"/>
              </a:solidFill>
            </a:endParaRPr>
          </a:p>
        </p:txBody>
      </p:sp>
      <p:sp>
        <p:nvSpPr>
          <p:cNvPr id="29699" name="Text Box 3"/>
          <p:cNvSpPr txBox="1">
            <a:spLocks noChangeArrowheads="1"/>
          </p:cNvSpPr>
          <p:nvPr/>
        </p:nvSpPr>
        <p:spPr bwMode="auto">
          <a:xfrm>
            <a:off x="427038" y="2251075"/>
            <a:ext cx="78597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zh-CN" b="0">
                <a:solidFill>
                  <a:srgbClr val="66FFFF"/>
                </a:solidFill>
              </a:rPr>
              <a:t>(3) </a:t>
            </a:r>
            <a:r>
              <a:rPr lang="zh-CN" altLang="en-US" b="0">
                <a:solidFill>
                  <a:srgbClr val="66FFFF"/>
                </a:solidFill>
              </a:rPr>
              <a:t>遏止</a:t>
            </a:r>
            <a:r>
              <a:rPr lang="zh-CN" altLang="en-US" b="0">
                <a:solidFill>
                  <a:srgbClr val="66FFFF"/>
                </a:solidFill>
                <a:ea typeface="华文中宋" panose="02010600040101010101" pitchFamily="2" charset="-122"/>
              </a:rPr>
              <a:t>电压与频率成线性关系</a:t>
            </a:r>
            <a:endParaRPr lang="zh-CN" altLang="en-US" b="0">
              <a:solidFill>
                <a:srgbClr val="66FFFF"/>
              </a:solidFill>
              <a:ea typeface="华文中宋" panose="02010600040101010101" pitchFamily="2" charset="-122"/>
            </a:endParaRPr>
          </a:p>
        </p:txBody>
      </p:sp>
      <p:graphicFrame>
        <p:nvGraphicFramePr>
          <p:cNvPr id="29700" name="Object 4"/>
          <p:cNvGraphicFramePr>
            <a:graphicFrameLocks noChangeAspect="1"/>
          </p:cNvGraphicFramePr>
          <p:nvPr/>
        </p:nvGraphicFramePr>
        <p:xfrm>
          <a:off x="3071813" y="3786188"/>
          <a:ext cx="1819275" cy="879475"/>
        </p:xfrm>
        <a:graphic>
          <a:graphicData uri="http://schemas.openxmlformats.org/presentationml/2006/ole">
            <mc:AlternateContent xmlns:mc="http://schemas.openxmlformats.org/markup-compatibility/2006">
              <mc:Choice xmlns:v="urn:schemas-microsoft-com:vml" Requires="v">
                <p:oleObj spid="_x0000_s470036" name="" r:id="rId1" imgW="992505" imgH="423545" progId="Equation.3">
                  <p:embed/>
                </p:oleObj>
              </mc:Choice>
              <mc:Fallback>
                <p:oleObj name="" r:id="rId1" imgW="992505" imgH="423545"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1813" y="3786188"/>
                        <a:ext cx="1819275" cy="879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1" name="Object 5"/>
          <p:cNvGraphicFramePr>
            <a:graphicFrameLocks noChangeAspect="1"/>
          </p:cNvGraphicFramePr>
          <p:nvPr/>
        </p:nvGraphicFramePr>
        <p:xfrm>
          <a:off x="1444625" y="2709863"/>
          <a:ext cx="2479675" cy="966787"/>
        </p:xfrm>
        <a:graphic>
          <a:graphicData uri="http://schemas.openxmlformats.org/presentationml/2006/ole">
            <mc:AlternateContent xmlns:mc="http://schemas.openxmlformats.org/markup-compatibility/2006">
              <mc:Choice xmlns:v="urn:schemas-microsoft-com:vml" Requires="v">
                <p:oleObj spid="_x0000_s470037" name="" r:id="rId3" imgW="1170940" imgH="423545" progId="Equation.3">
                  <p:embed/>
                </p:oleObj>
              </mc:Choice>
              <mc:Fallback>
                <p:oleObj name="" r:id="rId3" imgW="1170940" imgH="423545"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4625" y="2709863"/>
                        <a:ext cx="2479675" cy="966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2" name="Object 6"/>
          <p:cNvGraphicFramePr>
            <a:graphicFrameLocks noChangeAspect="1"/>
          </p:cNvGraphicFramePr>
          <p:nvPr/>
        </p:nvGraphicFramePr>
        <p:xfrm>
          <a:off x="4932363" y="2765425"/>
          <a:ext cx="1936750" cy="876300"/>
        </p:xfrm>
        <a:graphic>
          <a:graphicData uri="http://schemas.openxmlformats.org/presentationml/2006/ole">
            <mc:AlternateContent xmlns:mc="http://schemas.openxmlformats.org/markup-compatibility/2006">
              <mc:Choice xmlns:v="urn:schemas-microsoft-com:vml" Requires="v">
                <p:oleObj spid="_x0000_s470038" name="" r:id="rId5" imgW="936625" imgH="423545" progId="Equation.3">
                  <p:embed/>
                </p:oleObj>
              </mc:Choice>
              <mc:Fallback>
                <p:oleObj name="" r:id="rId5" imgW="936625" imgH="423545"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2363" y="2765425"/>
                        <a:ext cx="1936750"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4" name="Text Box 8"/>
          <p:cNvSpPr txBox="1">
            <a:spLocks noChangeArrowheads="1"/>
          </p:cNvSpPr>
          <p:nvPr/>
        </p:nvSpPr>
        <p:spPr bwMode="auto">
          <a:xfrm>
            <a:off x="468313" y="4883150"/>
            <a:ext cx="8135937"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Aft>
                <a:spcPts val="600"/>
              </a:spcAft>
            </a:pPr>
            <a:r>
              <a:rPr lang="zh-CN" altLang="zh-CN" b="0">
                <a:solidFill>
                  <a:srgbClr val="66FFFF"/>
                </a:solidFill>
              </a:rPr>
              <a:t>(4)</a:t>
            </a:r>
            <a:r>
              <a:rPr lang="zh-CN" altLang="en-US" b="0">
                <a:solidFill>
                  <a:srgbClr val="66FFFF"/>
                </a:solidFill>
                <a:ea typeface="华文中宋" panose="02010600040101010101" pitchFamily="2" charset="-122"/>
              </a:rPr>
              <a:t>光电效应的瞬时性</a:t>
            </a:r>
            <a:endParaRPr lang="zh-CN" altLang="en-US" b="0">
              <a:solidFill>
                <a:srgbClr val="66FFFF"/>
              </a:solidFill>
            </a:endParaRPr>
          </a:p>
          <a:p>
            <a:pPr marL="0" lvl="1"/>
            <a:r>
              <a:rPr lang="en-US" altLang="zh-CN" b="0">
                <a:solidFill>
                  <a:schemeClr val="hlink"/>
                </a:solidFill>
                <a:ea typeface="华文中宋" panose="02010600040101010101" pitchFamily="2" charset="-122"/>
              </a:rPr>
              <a:t>        </a:t>
            </a:r>
            <a:r>
              <a:rPr lang="zh-CN" altLang="en-US" b="0">
                <a:solidFill>
                  <a:schemeClr val="hlink"/>
                </a:solidFill>
                <a:ea typeface="华文中宋" panose="02010600040101010101" pitchFamily="2" charset="-122"/>
              </a:rPr>
              <a:t>当电子一次性地吸收了一个光子后，便获得了</a:t>
            </a:r>
            <a:r>
              <a:rPr lang="zh-CN" altLang="en-US" b="0">
                <a:solidFill>
                  <a:schemeClr val="hlink"/>
                </a:solidFill>
              </a:rPr>
              <a:t> </a:t>
            </a:r>
            <a:r>
              <a:rPr lang="zh-CN" altLang="zh-CN" b="0" i="1">
                <a:solidFill>
                  <a:srgbClr val="FFFF00"/>
                </a:solidFill>
              </a:rPr>
              <a:t>h</a:t>
            </a:r>
            <a:r>
              <a:rPr lang="zh-CN" altLang="zh-CN" b="0" i="1">
                <a:solidFill>
                  <a:srgbClr val="FFFF00"/>
                </a:solidFill>
                <a:latin typeface="Symbol" panose="05050102010706020507" pitchFamily="18" charset="2"/>
              </a:rPr>
              <a:t>n</a:t>
            </a:r>
            <a:r>
              <a:rPr lang="zh-CN" altLang="zh-CN" b="0">
                <a:solidFill>
                  <a:schemeClr val="hlink"/>
                </a:solidFill>
                <a:latin typeface="Symbol" panose="05050102010706020507" pitchFamily="18" charset="2"/>
              </a:rPr>
              <a:t> </a:t>
            </a:r>
            <a:r>
              <a:rPr lang="zh-CN" altLang="en-US" b="0">
                <a:solidFill>
                  <a:schemeClr val="hlink"/>
                </a:solidFill>
                <a:latin typeface="华文中宋" panose="02010600040101010101" pitchFamily="2" charset="-122"/>
                <a:ea typeface="华文中宋" panose="02010600040101010101" pitchFamily="2" charset="-122"/>
              </a:rPr>
              <a:t>的能量而立刻从金属表面逸出，没有明显的时间滞后。 </a:t>
            </a:r>
            <a:endParaRPr lang="zh-CN" altLang="en-US" b="0">
              <a:solidFill>
                <a:schemeClr val="hlink"/>
              </a:solidFill>
              <a:latin typeface="华文中宋" panose="02010600040101010101" pitchFamily="2" charset="-122"/>
              <a:ea typeface="华文中宋" panose="02010600040101010101" pitchFamily="2" charset="-122"/>
            </a:endParaRPr>
          </a:p>
        </p:txBody>
      </p:sp>
      <p:sp>
        <p:nvSpPr>
          <p:cNvPr id="10248" name="灯片编号占位符 1"/>
          <p:cNvSpPr txBox="1"/>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E0D24F3D-374F-4F6B-8F3A-7FB39E9A4CCE}" type="slidenum">
              <a:rPr lang="en-US" altLang="zh-CN" b="0">
                <a:solidFill>
                  <a:srgbClr val="FF00FF"/>
                </a:solidFill>
              </a:rPr>
            </a:fld>
            <a:r>
              <a:rPr lang="en-US" altLang="zh-CN" b="0">
                <a:solidFill>
                  <a:srgbClr val="FF00FF"/>
                </a:solidFill>
              </a:rPr>
              <a:t>/22</a:t>
            </a:r>
            <a:endParaRPr lang="en-US" altLang="zh-CN" b="0">
              <a:solidFill>
                <a:srgbClr val="FF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animEffect transition="in" filter="wipe(left)">
                                      <p:cBhvr>
                                        <p:cTn id="7" dur="500"/>
                                        <p:tgtEl>
                                          <p:spTgt spid="2969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9698">
                                            <p:txEl>
                                              <p:pRg st="1" end="1"/>
                                            </p:txEl>
                                          </p:spTgt>
                                        </p:tgtEl>
                                        <p:attrNameLst>
                                          <p:attrName>style.visibility</p:attrName>
                                        </p:attrNameLst>
                                      </p:cBhvr>
                                      <p:to>
                                        <p:strVal val="visible"/>
                                      </p:to>
                                    </p:set>
                                    <p:animEffect transition="in" filter="wipe(left)">
                                      <p:cBhvr>
                                        <p:cTn id="11" dur="500"/>
                                        <p:tgtEl>
                                          <p:spTgt spid="29698">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9699"/>
                                        </p:tgtEl>
                                        <p:attrNameLst>
                                          <p:attrName>style.visibility</p:attrName>
                                        </p:attrNameLst>
                                      </p:cBhvr>
                                      <p:to>
                                        <p:strVal val="visible"/>
                                      </p:to>
                                    </p:set>
                                    <p:animEffect transition="in" filter="wipe(left)">
                                      <p:cBhvr>
                                        <p:cTn id="16" dur="500"/>
                                        <p:tgtEl>
                                          <p:spTgt spid="2969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9701"/>
                                        </p:tgtEl>
                                        <p:attrNameLst>
                                          <p:attrName>style.visibility</p:attrName>
                                        </p:attrNameLst>
                                      </p:cBhvr>
                                      <p:to>
                                        <p:strVal val="visible"/>
                                      </p:to>
                                    </p:set>
                                    <p:animEffect transition="in" filter="wipe(left)">
                                      <p:cBhvr>
                                        <p:cTn id="21" dur="500"/>
                                        <p:tgtEl>
                                          <p:spTgt spid="29701"/>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29702"/>
                                        </p:tgtEl>
                                        <p:attrNameLst>
                                          <p:attrName>style.visibility</p:attrName>
                                        </p:attrNameLst>
                                      </p:cBhvr>
                                      <p:to>
                                        <p:strVal val="visible"/>
                                      </p:to>
                                    </p:set>
                                    <p:animEffect transition="in" filter="wipe(left)">
                                      <p:cBhvr>
                                        <p:cTn id="25" dur="500"/>
                                        <p:tgtEl>
                                          <p:spTgt spid="2970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9700"/>
                                        </p:tgtEl>
                                        <p:attrNameLst>
                                          <p:attrName>style.visibility</p:attrName>
                                        </p:attrNameLst>
                                      </p:cBhvr>
                                      <p:to>
                                        <p:strVal val="visible"/>
                                      </p:to>
                                    </p:set>
                                    <p:animEffect transition="in" filter="wipe(left)">
                                      <p:cBhvr>
                                        <p:cTn id="30" dur="500"/>
                                        <p:tgtEl>
                                          <p:spTgt spid="2970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9704">
                                            <p:txEl>
                                              <p:pRg st="0" end="0"/>
                                            </p:txEl>
                                          </p:spTgt>
                                        </p:tgtEl>
                                        <p:attrNameLst>
                                          <p:attrName>style.visibility</p:attrName>
                                        </p:attrNameLst>
                                      </p:cBhvr>
                                      <p:to>
                                        <p:strVal val="visible"/>
                                      </p:to>
                                    </p:set>
                                    <p:animEffect transition="in" filter="wipe(left)">
                                      <p:cBhvr>
                                        <p:cTn id="35" dur="500"/>
                                        <p:tgtEl>
                                          <p:spTgt spid="29704">
                                            <p:txEl>
                                              <p:pRg st="0" end="0"/>
                                            </p:txEl>
                                          </p:spTgt>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29704">
                                            <p:txEl>
                                              <p:pRg st="1" end="1"/>
                                            </p:txEl>
                                          </p:spTgt>
                                        </p:tgtEl>
                                        <p:attrNameLst>
                                          <p:attrName>style.visibility</p:attrName>
                                        </p:attrNameLst>
                                      </p:cBhvr>
                                      <p:to>
                                        <p:strVal val="visible"/>
                                      </p:to>
                                    </p:set>
                                    <p:animEffect transition="in" filter="wipe(left)">
                                      <p:cBhvr>
                                        <p:cTn id="39" dur="500"/>
                                        <p:tgtEl>
                                          <p:spTgt spid="2970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ldLvl="2" autoUpdateAnimBg="0" build="p"/>
      <p:bldP spid="29699" grpId="0" autoUpdateAnimBg="0"/>
      <p:bldP spid="29704" grpId="0" bldLvl="2" autoUpdateAnimBg="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527050" y="611188"/>
            <a:ext cx="56880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2800" b="0">
                <a:solidFill>
                  <a:srgbClr val="66FF33"/>
                </a:solidFill>
                <a:ea typeface="华文中宋" panose="02010600040101010101" pitchFamily="2" charset="-122"/>
              </a:rPr>
              <a:t>光量子论肯定电磁辐射的粒子性</a:t>
            </a:r>
            <a:endParaRPr lang="zh-CN" altLang="en-US" sz="2800" b="0">
              <a:solidFill>
                <a:srgbClr val="66FF33"/>
              </a:solidFill>
              <a:ea typeface="华文中宋" panose="02010600040101010101" pitchFamily="2" charset="-122"/>
            </a:endParaRPr>
          </a:p>
        </p:txBody>
      </p:sp>
      <p:grpSp>
        <p:nvGrpSpPr>
          <p:cNvPr id="11267" name="Group 3"/>
          <p:cNvGrpSpPr/>
          <p:nvPr/>
        </p:nvGrpSpPr>
        <p:grpSpPr bwMode="auto">
          <a:xfrm>
            <a:off x="2906713" y="1643063"/>
            <a:ext cx="5737225" cy="1944687"/>
            <a:chOff x="-74" y="0"/>
            <a:chExt cx="3253" cy="1180"/>
          </a:xfrm>
        </p:grpSpPr>
        <p:sp>
          <p:nvSpPr>
            <p:cNvPr id="11273" name="Rectangle 4"/>
            <p:cNvSpPr>
              <a:spLocks noChangeArrowheads="1"/>
            </p:cNvSpPr>
            <p:nvPr/>
          </p:nvSpPr>
          <p:spPr bwMode="auto">
            <a:xfrm>
              <a:off x="521" y="72"/>
              <a:ext cx="2495"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zh-CN" sz="2000" b="0">
                  <a:solidFill>
                    <a:srgbClr val="66FFFF"/>
                  </a:solidFill>
                  <a:cs typeface="Arial" panose="020B0604020202020204" pitchFamily="34" charset="0"/>
                </a:rPr>
                <a:t>The Nobel Prize in Physics 1921</a:t>
              </a:r>
              <a:endParaRPr lang="zh-CN" altLang="zh-CN" sz="2000" b="0">
                <a:solidFill>
                  <a:srgbClr val="66FFFF"/>
                </a:solidFill>
                <a:cs typeface="Arial" panose="020B0604020202020204" pitchFamily="34" charset="0"/>
              </a:endParaRPr>
            </a:p>
          </p:txBody>
        </p:sp>
        <p:sp>
          <p:nvSpPr>
            <p:cNvPr id="11274" name="Rectangle 5"/>
            <p:cNvSpPr>
              <a:spLocks noChangeArrowheads="1"/>
            </p:cNvSpPr>
            <p:nvPr/>
          </p:nvSpPr>
          <p:spPr bwMode="auto">
            <a:xfrm>
              <a:off x="-74" y="521"/>
              <a:ext cx="3253" cy="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zh-CN" sz="2200">
                  <a:solidFill>
                    <a:schemeClr val="hlink"/>
                  </a:solidFill>
                  <a:cs typeface="Arial" panose="020B0604020202020204" pitchFamily="34" charset="0"/>
                </a:rPr>
                <a:t>for his services to Theoretical Physics, and especially for his discovery of the law of the</a:t>
              </a:r>
              <a:r>
                <a:rPr lang="zh-CN" altLang="zh-CN" sz="2200">
                  <a:cs typeface="Arial" panose="020B0604020202020204" pitchFamily="34" charset="0"/>
                </a:rPr>
                <a:t> </a:t>
              </a:r>
              <a:r>
                <a:rPr lang="zh-CN" altLang="zh-CN" sz="2200">
                  <a:solidFill>
                    <a:srgbClr val="FFFF00"/>
                  </a:solidFill>
                  <a:cs typeface="Arial" panose="020B0604020202020204" pitchFamily="34" charset="0"/>
                </a:rPr>
                <a:t>photoelectric effect</a:t>
              </a:r>
              <a:endParaRPr lang="zh-CN" altLang="zh-CN" sz="2200">
                <a:solidFill>
                  <a:srgbClr val="FFFF00"/>
                </a:solidFill>
              </a:endParaRPr>
            </a:p>
          </p:txBody>
        </p:sp>
        <p:pic>
          <p:nvPicPr>
            <p:cNvPr id="11275" name="Picture 6" descr="Medal"/>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40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68" name="Group 7"/>
          <p:cNvGrpSpPr/>
          <p:nvPr/>
        </p:nvGrpSpPr>
        <p:grpSpPr bwMode="auto">
          <a:xfrm>
            <a:off x="395288" y="1357313"/>
            <a:ext cx="2736850" cy="3011487"/>
            <a:chOff x="0" y="0"/>
            <a:chExt cx="975" cy="1098"/>
          </a:xfrm>
        </p:grpSpPr>
        <p:pic>
          <p:nvPicPr>
            <p:cNvPr id="11271" name="Picture 8" descr="einste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 y="0"/>
              <a:ext cx="644" cy="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2" name="Text Box 9"/>
            <p:cNvSpPr txBox="1">
              <a:spLocks noChangeArrowheads="1"/>
            </p:cNvSpPr>
            <p:nvPr/>
          </p:nvSpPr>
          <p:spPr bwMode="auto">
            <a:xfrm>
              <a:off x="0" y="953"/>
              <a:ext cx="97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zh-CN" sz="2000" b="0">
                  <a:solidFill>
                    <a:srgbClr val="66FFFF"/>
                  </a:solidFill>
                </a:rPr>
                <a:t>A. Einstein (1878-1955)</a:t>
              </a:r>
              <a:endParaRPr lang="zh-CN" altLang="zh-CN" sz="2000" b="0">
                <a:solidFill>
                  <a:srgbClr val="66FFFF"/>
                </a:solidFill>
              </a:endParaRPr>
            </a:p>
          </p:txBody>
        </p:sp>
      </p:grpSp>
      <p:sp>
        <p:nvSpPr>
          <p:cNvPr id="11269" name="矩形 9"/>
          <p:cNvSpPr>
            <a:spLocks noChangeArrowheads="1"/>
          </p:cNvSpPr>
          <p:nvPr/>
        </p:nvSpPr>
        <p:spPr bwMode="auto">
          <a:xfrm>
            <a:off x="857250" y="4335463"/>
            <a:ext cx="792956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b="0">
                <a:solidFill>
                  <a:schemeClr val="bg1"/>
                </a:solidFill>
              </a:rPr>
              <a:t>(1)</a:t>
            </a:r>
            <a:r>
              <a:rPr lang="zh-CN" altLang="en-US" b="0">
                <a:solidFill>
                  <a:schemeClr val="bg1"/>
                </a:solidFill>
              </a:rPr>
              <a:t>  </a:t>
            </a:r>
            <a:r>
              <a:rPr lang="en-US" altLang="zh-CN" b="0">
                <a:solidFill>
                  <a:schemeClr val="bg1"/>
                </a:solidFill>
              </a:rPr>
              <a:t>Imagination is more important than knowledge.</a:t>
            </a:r>
            <a:endParaRPr lang="en-US" altLang="zh-CN" b="0">
              <a:solidFill>
                <a:schemeClr val="bg1"/>
              </a:solidFill>
            </a:endParaRPr>
          </a:p>
          <a:p>
            <a:pPr eaLnBrk="1" hangingPunct="1">
              <a:lnSpc>
                <a:spcPct val="120000"/>
              </a:lnSpc>
            </a:pPr>
            <a:r>
              <a:rPr lang="zh-CN" altLang="en-US" b="0">
                <a:solidFill>
                  <a:schemeClr val="bg1"/>
                </a:solidFill>
              </a:rPr>
              <a:t>      想象力比知识更重要。</a:t>
            </a:r>
            <a:endParaRPr lang="zh-CN" altLang="en-US" b="0">
              <a:solidFill>
                <a:schemeClr val="bg1"/>
              </a:solidFill>
            </a:endParaRPr>
          </a:p>
          <a:p>
            <a:pPr eaLnBrk="1" hangingPunct="1">
              <a:lnSpc>
                <a:spcPct val="120000"/>
              </a:lnSpc>
            </a:pPr>
            <a:r>
              <a:rPr lang="en-US" altLang="zh-CN" b="0">
                <a:solidFill>
                  <a:schemeClr val="bg1"/>
                </a:solidFill>
              </a:rPr>
              <a:t>(2)  Logic will get you from A to B. Imagination will take you everywhere.</a:t>
            </a:r>
            <a:endParaRPr lang="en-US" altLang="zh-CN" b="0">
              <a:solidFill>
                <a:schemeClr val="bg1"/>
              </a:solidFill>
            </a:endParaRPr>
          </a:p>
          <a:p>
            <a:pPr eaLnBrk="1" hangingPunct="1">
              <a:lnSpc>
                <a:spcPct val="120000"/>
              </a:lnSpc>
            </a:pPr>
            <a:r>
              <a:rPr lang="zh-CN" altLang="en-US" b="0">
                <a:solidFill>
                  <a:schemeClr val="bg1"/>
                </a:solidFill>
              </a:rPr>
              <a:t>      逻辑会把你从</a:t>
            </a:r>
            <a:r>
              <a:rPr lang="en-US" altLang="zh-CN" b="0">
                <a:solidFill>
                  <a:schemeClr val="bg1"/>
                </a:solidFill>
              </a:rPr>
              <a:t>A</a:t>
            </a:r>
            <a:r>
              <a:rPr lang="zh-CN" altLang="en-US" b="0">
                <a:solidFill>
                  <a:schemeClr val="bg1"/>
                </a:solidFill>
              </a:rPr>
              <a:t>带到</a:t>
            </a:r>
            <a:r>
              <a:rPr lang="en-US" altLang="zh-CN" b="0">
                <a:solidFill>
                  <a:schemeClr val="bg1"/>
                </a:solidFill>
              </a:rPr>
              <a:t>B，</a:t>
            </a:r>
            <a:r>
              <a:rPr lang="zh-CN" altLang="en-US" b="0">
                <a:solidFill>
                  <a:schemeClr val="bg1"/>
                </a:solidFill>
              </a:rPr>
              <a:t>想象力能带你去任何地方。</a:t>
            </a:r>
            <a:endParaRPr lang="zh-CN" altLang="en-US" b="0">
              <a:solidFill>
                <a:schemeClr val="bg1"/>
              </a:solidFill>
            </a:endParaRPr>
          </a:p>
        </p:txBody>
      </p:sp>
      <p:sp>
        <p:nvSpPr>
          <p:cNvPr id="11270" name="灯片编号占位符 1"/>
          <p:cNvSpPr txBox="1"/>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0696CBE6-4D0D-4926-AF0F-08F0FFF1DF1C}" type="slidenum">
              <a:rPr lang="en-US" altLang="zh-CN" b="0">
                <a:solidFill>
                  <a:srgbClr val="FF00FF"/>
                </a:solidFill>
              </a:rPr>
            </a:fld>
            <a:r>
              <a:rPr lang="en-US" altLang="zh-CN" b="0">
                <a:solidFill>
                  <a:srgbClr val="FF00FF"/>
                </a:solidFill>
              </a:rPr>
              <a:t>/22</a:t>
            </a:r>
            <a:endParaRPr lang="en-US" altLang="zh-CN" b="0">
              <a:solidFill>
                <a:srgbClr val="FF00FF"/>
              </a:solidFill>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188913" y="333375"/>
            <a:ext cx="37480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2800" b="0">
                <a:solidFill>
                  <a:srgbClr val="FFFF66"/>
                </a:solidFill>
                <a:latin typeface="华文中宋" panose="02010600040101010101" pitchFamily="2" charset="-122"/>
                <a:ea typeface="华文中宋" panose="02010600040101010101" pitchFamily="2" charset="-122"/>
              </a:rPr>
              <a:t>五</a:t>
            </a:r>
            <a:r>
              <a:rPr lang="zh-CN" altLang="zh-CN" sz="2800" b="0">
                <a:solidFill>
                  <a:srgbClr val="FFFF66"/>
                </a:solidFill>
                <a:latin typeface="华文中宋" panose="02010600040101010101" pitchFamily="2" charset="-122"/>
                <a:ea typeface="华文中宋" panose="02010600040101010101" pitchFamily="2" charset="-122"/>
              </a:rPr>
              <a:t>. </a:t>
            </a:r>
            <a:r>
              <a:rPr lang="zh-CN" altLang="en-US" sz="2800" b="0">
                <a:solidFill>
                  <a:srgbClr val="FFFF66"/>
                </a:solidFill>
                <a:latin typeface="华文中宋" panose="02010600040101010101" pitchFamily="2" charset="-122"/>
                <a:ea typeface="华文中宋" panose="02010600040101010101" pitchFamily="2" charset="-122"/>
              </a:rPr>
              <a:t>光电效应的应用</a:t>
            </a:r>
            <a:r>
              <a:rPr lang="zh-CN" altLang="en-US" sz="2800" b="0">
                <a:solidFill>
                  <a:schemeClr val="bg1"/>
                </a:solidFill>
                <a:latin typeface="华文中宋" panose="02010600040101010101" pitchFamily="2" charset="-122"/>
                <a:ea typeface="华文中宋" panose="02010600040101010101" pitchFamily="2" charset="-122"/>
              </a:rPr>
              <a:t> </a:t>
            </a:r>
            <a:endParaRPr lang="zh-CN" altLang="en-US" sz="2800" b="0">
              <a:solidFill>
                <a:schemeClr val="bg1"/>
              </a:solidFill>
              <a:latin typeface="华文中宋" panose="02010600040101010101" pitchFamily="2" charset="-122"/>
              <a:ea typeface="华文中宋" panose="02010600040101010101" pitchFamily="2" charset="-122"/>
            </a:endParaRPr>
          </a:p>
        </p:txBody>
      </p:sp>
      <p:sp>
        <p:nvSpPr>
          <p:cNvPr id="31747" name="Rectangle 3"/>
          <p:cNvSpPr>
            <a:spLocks noChangeArrowheads="1"/>
          </p:cNvSpPr>
          <p:nvPr/>
        </p:nvSpPr>
        <p:spPr bwMode="auto">
          <a:xfrm>
            <a:off x="762000" y="876300"/>
            <a:ext cx="798671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nSpc>
                <a:spcPct val="125000"/>
              </a:lnSpc>
            </a:pPr>
            <a:r>
              <a:rPr lang="zh-CN" altLang="en-US" b="0">
                <a:solidFill>
                  <a:schemeClr val="hlink"/>
                </a:solidFill>
                <a:ea typeface="华文中宋" panose="02010600040101010101" pitchFamily="2" charset="-122"/>
              </a:rPr>
              <a:t>光电成像器件能将可见或不可见的辐射图像转换或增强成可观察记录、传输、储存的图像。</a:t>
            </a:r>
            <a:endParaRPr lang="zh-CN" altLang="en-US" b="0">
              <a:solidFill>
                <a:schemeClr val="hlink"/>
              </a:solidFill>
              <a:ea typeface="华文中宋" panose="02010600040101010101" pitchFamily="2" charset="-122"/>
            </a:endParaRPr>
          </a:p>
        </p:txBody>
      </p:sp>
      <p:sp>
        <p:nvSpPr>
          <p:cNvPr id="31748" name="Rectangle 4"/>
          <p:cNvSpPr>
            <a:spLocks noChangeArrowheads="1"/>
          </p:cNvSpPr>
          <p:nvPr/>
        </p:nvSpPr>
        <p:spPr bwMode="auto">
          <a:xfrm>
            <a:off x="806450" y="2009775"/>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dist"/>
            <a:r>
              <a:rPr lang="zh-CN" altLang="en-US" b="0">
                <a:solidFill>
                  <a:srgbClr val="66FFFF"/>
                </a:solidFill>
                <a:ea typeface="华文中宋" panose="02010600040101010101" pitchFamily="2" charset="-122"/>
              </a:rPr>
              <a:t>红外变像管</a:t>
            </a:r>
            <a:endParaRPr lang="zh-CN" altLang="en-US" b="0">
              <a:solidFill>
                <a:srgbClr val="66FFFF"/>
              </a:solidFill>
              <a:ea typeface="华文中宋" panose="02010600040101010101" pitchFamily="2" charset="-122"/>
            </a:endParaRPr>
          </a:p>
        </p:txBody>
      </p:sp>
      <p:sp>
        <p:nvSpPr>
          <p:cNvPr id="31749" name="Rectangle 5"/>
          <p:cNvSpPr>
            <a:spLocks noChangeArrowheads="1"/>
          </p:cNvSpPr>
          <p:nvPr/>
        </p:nvSpPr>
        <p:spPr bwMode="auto">
          <a:xfrm>
            <a:off x="2763838" y="2009775"/>
            <a:ext cx="445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r"/>
            <a:r>
              <a:rPr lang="zh-CN" altLang="en-US" b="0">
                <a:solidFill>
                  <a:schemeClr val="hlink"/>
                </a:solidFill>
                <a:ea typeface="华文中宋" panose="02010600040101010101" pitchFamily="2" charset="-122"/>
              </a:rPr>
              <a:t>红外辐射图像</a:t>
            </a:r>
            <a:r>
              <a:rPr lang="zh-CN" altLang="en-US" b="0">
                <a:solidFill>
                  <a:schemeClr val="bg1"/>
                </a:solidFill>
                <a:ea typeface="华文中宋" panose="02010600040101010101" pitchFamily="2" charset="-122"/>
              </a:rPr>
              <a:t>　</a:t>
            </a:r>
            <a:r>
              <a:rPr lang="zh-CN" altLang="en-US" b="0">
                <a:solidFill>
                  <a:srgbClr val="FF99CC"/>
                </a:solidFill>
                <a:ea typeface="华文中宋" panose="02010600040101010101" pitchFamily="2" charset="-122"/>
              </a:rPr>
              <a:t>→</a:t>
            </a:r>
            <a:r>
              <a:rPr lang="zh-CN" altLang="en-US" b="0">
                <a:solidFill>
                  <a:schemeClr val="bg1"/>
                </a:solidFill>
                <a:ea typeface="华文中宋" panose="02010600040101010101" pitchFamily="2" charset="-122"/>
              </a:rPr>
              <a:t>　</a:t>
            </a:r>
            <a:r>
              <a:rPr lang="zh-CN" altLang="en-US" b="0">
                <a:solidFill>
                  <a:schemeClr val="hlink"/>
                </a:solidFill>
                <a:ea typeface="华文中宋" panose="02010600040101010101" pitchFamily="2" charset="-122"/>
              </a:rPr>
              <a:t>可见光图像</a:t>
            </a:r>
            <a:endParaRPr lang="zh-CN" altLang="en-US" b="0">
              <a:solidFill>
                <a:schemeClr val="hlink"/>
              </a:solidFill>
              <a:ea typeface="华文中宋" panose="02010600040101010101" pitchFamily="2" charset="-122"/>
            </a:endParaRPr>
          </a:p>
        </p:txBody>
      </p:sp>
      <p:sp>
        <p:nvSpPr>
          <p:cNvPr id="31750" name="Rectangle 6"/>
          <p:cNvSpPr>
            <a:spLocks noChangeArrowheads="1"/>
          </p:cNvSpPr>
          <p:nvPr/>
        </p:nvSpPr>
        <p:spPr bwMode="auto">
          <a:xfrm>
            <a:off x="779463" y="2522538"/>
            <a:ext cx="1751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dist"/>
            <a:r>
              <a:rPr lang="zh-CN" altLang="en-US" b="0">
                <a:solidFill>
                  <a:srgbClr val="66FFFF"/>
                </a:solidFill>
                <a:ea typeface="华文中宋" panose="02010600040101010101" pitchFamily="2" charset="-122"/>
              </a:rPr>
              <a:t>像增强器</a:t>
            </a:r>
            <a:endParaRPr lang="zh-CN" altLang="en-US" b="0">
              <a:solidFill>
                <a:srgbClr val="66FFFF"/>
              </a:solidFill>
              <a:ea typeface="华文中宋" panose="02010600040101010101" pitchFamily="2" charset="-122"/>
            </a:endParaRPr>
          </a:p>
        </p:txBody>
      </p:sp>
      <p:sp>
        <p:nvSpPr>
          <p:cNvPr id="31751" name="Rectangle 7"/>
          <p:cNvSpPr>
            <a:spLocks noChangeArrowheads="1"/>
          </p:cNvSpPr>
          <p:nvPr/>
        </p:nvSpPr>
        <p:spPr bwMode="auto">
          <a:xfrm>
            <a:off x="2749550" y="2543175"/>
            <a:ext cx="6286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b="0">
                <a:solidFill>
                  <a:schemeClr val="hlink"/>
                </a:solidFill>
                <a:latin typeface="华文中宋" panose="02010600040101010101" pitchFamily="2" charset="-122"/>
                <a:ea typeface="华文中宋" panose="02010600040101010101" pitchFamily="2" charset="-122"/>
              </a:rPr>
              <a:t>微弱光学图像</a:t>
            </a:r>
            <a:r>
              <a:rPr lang="zh-CN" altLang="en-US" b="0">
                <a:solidFill>
                  <a:schemeClr val="bg1"/>
                </a:solidFill>
                <a:latin typeface="华文中宋" panose="02010600040101010101" pitchFamily="2" charset="-122"/>
                <a:ea typeface="华文中宋" panose="02010600040101010101" pitchFamily="2" charset="-122"/>
              </a:rPr>
              <a:t>  </a:t>
            </a:r>
            <a:r>
              <a:rPr lang="zh-CN" altLang="en-US" b="0">
                <a:solidFill>
                  <a:srgbClr val="FF99CC"/>
                </a:solidFill>
                <a:latin typeface="华文中宋" panose="02010600040101010101" pitchFamily="2" charset="-122"/>
                <a:ea typeface="华文中宋" panose="02010600040101010101" pitchFamily="2" charset="-122"/>
              </a:rPr>
              <a:t>→</a:t>
            </a:r>
            <a:r>
              <a:rPr lang="zh-CN" altLang="en-US" b="0">
                <a:solidFill>
                  <a:schemeClr val="bg1"/>
                </a:solidFill>
                <a:latin typeface="华文中宋" panose="02010600040101010101" pitchFamily="2" charset="-122"/>
                <a:ea typeface="华文中宋" panose="02010600040101010101" pitchFamily="2" charset="-122"/>
              </a:rPr>
              <a:t>  </a:t>
            </a:r>
            <a:r>
              <a:rPr lang="zh-CN" altLang="en-US" b="0">
                <a:solidFill>
                  <a:schemeClr val="hlink"/>
                </a:solidFill>
                <a:latin typeface="华文中宋" panose="02010600040101010101" pitchFamily="2" charset="-122"/>
                <a:ea typeface="华文中宋" panose="02010600040101010101" pitchFamily="2" charset="-122"/>
              </a:rPr>
              <a:t>高亮度可见光学图像</a:t>
            </a:r>
            <a:endParaRPr lang="zh-CN" altLang="en-US" b="0">
              <a:solidFill>
                <a:schemeClr val="hlink"/>
              </a:solidFill>
              <a:latin typeface="华文中宋" panose="02010600040101010101" pitchFamily="2" charset="-122"/>
              <a:ea typeface="华文中宋" panose="02010600040101010101" pitchFamily="2" charset="-122"/>
            </a:endParaRPr>
          </a:p>
        </p:txBody>
      </p:sp>
      <p:sp>
        <p:nvSpPr>
          <p:cNvPr id="31752" name="Rectangle 8"/>
          <p:cNvSpPr>
            <a:spLocks noChangeArrowheads="1"/>
          </p:cNvSpPr>
          <p:nvPr/>
        </p:nvSpPr>
        <p:spPr bwMode="auto">
          <a:xfrm>
            <a:off x="885825" y="5908253"/>
            <a:ext cx="6900863"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lnSpc>
                <a:spcPct val="125000"/>
              </a:lnSpc>
            </a:pPr>
            <a:r>
              <a:rPr lang="zh-CN" altLang="en-US" sz="2000" b="0" dirty="0">
                <a:solidFill>
                  <a:schemeClr val="hlink"/>
                </a:solidFill>
                <a:ea typeface="楷体_GB2312" pitchFamily="49" charset="-122"/>
              </a:rPr>
              <a:t>测量波长在</a:t>
            </a:r>
            <a:r>
              <a:rPr lang="zh-CN" altLang="en-US" sz="2000" b="0" dirty="0">
                <a:solidFill>
                  <a:schemeClr val="bg1"/>
                </a:solidFill>
                <a:ea typeface="楷体_GB2312" pitchFamily="49" charset="-122"/>
              </a:rPr>
              <a:t> </a:t>
            </a:r>
            <a:r>
              <a:rPr lang="zh-CN" altLang="zh-CN" sz="2000" b="0" dirty="0">
                <a:solidFill>
                  <a:srgbClr val="00FFFF"/>
                </a:solidFill>
              </a:rPr>
              <a:t>200~1200 nm</a:t>
            </a:r>
            <a:r>
              <a:rPr lang="zh-CN" altLang="zh-CN" sz="2000" b="0" dirty="0">
                <a:solidFill>
                  <a:schemeClr val="bg1"/>
                </a:solidFill>
              </a:rPr>
              <a:t>  </a:t>
            </a:r>
            <a:r>
              <a:rPr lang="zh-CN" altLang="en-US" sz="2000" b="0" dirty="0">
                <a:solidFill>
                  <a:schemeClr val="hlink"/>
                </a:solidFill>
                <a:ea typeface="楷体_GB2312" pitchFamily="49" charset="-122"/>
              </a:rPr>
              <a:t>极微弱光的功率</a:t>
            </a:r>
            <a:endParaRPr lang="zh-CN" altLang="en-US" sz="2000" b="0" dirty="0">
              <a:solidFill>
                <a:schemeClr val="hlink"/>
              </a:solidFill>
              <a:ea typeface="楷体_GB2312" pitchFamily="49" charset="-122"/>
            </a:endParaRPr>
          </a:p>
        </p:txBody>
      </p:sp>
      <p:sp>
        <p:nvSpPr>
          <p:cNvPr id="31753" name="Rectangle 9"/>
          <p:cNvSpPr>
            <a:spLocks noChangeArrowheads="1"/>
          </p:cNvSpPr>
          <p:nvPr/>
        </p:nvSpPr>
        <p:spPr bwMode="auto">
          <a:xfrm>
            <a:off x="3347864" y="5492080"/>
            <a:ext cx="1928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b="0" dirty="0">
                <a:solidFill>
                  <a:srgbClr val="66FFFF"/>
                </a:solidFill>
                <a:ea typeface="楷体_GB2312" pitchFamily="49" charset="-122"/>
              </a:rPr>
              <a:t>光电倍增管</a:t>
            </a:r>
            <a:endParaRPr lang="zh-CN" altLang="en-US" b="0" dirty="0">
              <a:solidFill>
                <a:srgbClr val="66FFFF"/>
              </a:solidFill>
              <a:ea typeface="楷体_GB2312" pitchFamily="49" charset="-122"/>
            </a:endParaRPr>
          </a:p>
        </p:txBody>
      </p:sp>
      <p:pic>
        <p:nvPicPr>
          <p:cNvPr id="31754" name="Picture 10" descr="s1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95155" y="3197747"/>
            <a:ext cx="5453109" cy="2247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9" name="灯片编号占位符 1"/>
          <p:cNvSpPr txBox="1"/>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C060D4EC-EFE3-4884-AC9E-385C556D7B69}" type="slidenum">
              <a:rPr lang="en-US" altLang="zh-CN" b="0">
                <a:solidFill>
                  <a:srgbClr val="FF00FF"/>
                </a:solidFill>
              </a:rPr>
            </a:fld>
            <a:r>
              <a:rPr lang="en-US" altLang="zh-CN" b="0">
                <a:solidFill>
                  <a:srgbClr val="FF00FF"/>
                </a:solidFill>
              </a:rPr>
              <a:t>/22</a:t>
            </a:r>
            <a:endParaRPr lang="en-US" altLang="zh-CN" b="0">
              <a:solidFill>
                <a:srgbClr val="FF00FF"/>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1747"/>
                                        </p:tgtEl>
                                        <p:attrNameLst>
                                          <p:attrName>style.visibility</p:attrName>
                                        </p:attrNameLst>
                                      </p:cBhvr>
                                      <p:to>
                                        <p:strVal val="visible"/>
                                      </p:to>
                                    </p:set>
                                    <p:animEffect transition="in" filter="blinds(horizontal)">
                                      <p:cBhvr>
                                        <p:cTn id="7" dur="500"/>
                                        <p:tgtEl>
                                          <p:spTgt spid="317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748"/>
                                        </p:tgtEl>
                                        <p:attrNameLst>
                                          <p:attrName>style.visibility</p:attrName>
                                        </p:attrNameLst>
                                      </p:cBhvr>
                                      <p:to>
                                        <p:strVal val="visible"/>
                                      </p:to>
                                    </p:set>
                                    <p:animEffect transition="in" filter="blinds(horizontal)">
                                      <p:cBhvr>
                                        <p:cTn id="12" dur="500"/>
                                        <p:tgtEl>
                                          <p:spTgt spid="3174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1749"/>
                                        </p:tgtEl>
                                        <p:attrNameLst>
                                          <p:attrName>style.visibility</p:attrName>
                                        </p:attrNameLst>
                                      </p:cBhvr>
                                      <p:to>
                                        <p:strVal val="visible"/>
                                      </p:to>
                                    </p:set>
                                    <p:animEffect transition="in" filter="blinds(horizontal)">
                                      <p:cBhvr>
                                        <p:cTn id="15" dur="500"/>
                                        <p:tgtEl>
                                          <p:spTgt spid="31749"/>
                                        </p:tgtEl>
                                      </p:cBhvr>
                                    </p:animEffect>
                                  </p:childTnLst>
                                </p:cTn>
                              </p:par>
                            </p:childTnLst>
                          </p:cTn>
                        </p:par>
                        <p:par>
                          <p:cTn id="16" fill="hold">
                            <p:stCondLst>
                              <p:cond delay="500"/>
                            </p:stCondLst>
                            <p:childTnLst>
                              <p:par>
                                <p:cTn id="17" presetID="3" presetClass="entr" presetSubtype="10" fill="hold" grpId="0" nodeType="afterEffect">
                                  <p:stCondLst>
                                    <p:cond delay="0"/>
                                  </p:stCondLst>
                                  <p:childTnLst>
                                    <p:set>
                                      <p:cBhvr>
                                        <p:cTn id="18" dur="1" fill="hold">
                                          <p:stCondLst>
                                            <p:cond delay="0"/>
                                          </p:stCondLst>
                                        </p:cTn>
                                        <p:tgtEl>
                                          <p:spTgt spid="31750"/>
                                        </p:tgtEl>
                                        <p:attrNameLst>
                                          <p:attrName>style.visibility</p:attrName>
                                        </p:attrNameLst>
                                      </p:cBhvr>
                                      <p:to>
                                        <p:strVal val="visible"/>
                                      </p:to>
                                    </p:set>
                                    <p:animEffect transition="in" filter="blinds(horizontal)">
                                      <p:cBhvr>
                                        <p:cTn id="19" dur="500"/>
                                        <p:tgtEl>
                                          <p:spTgt spid="31750"/>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1751"/>
                                        </p:tgtEl>
                                        <p:attrNameLst>
                                          <p:attrName>style.visibility</p:attrName>
                                        </p:attrNameLst>
                                      </p:cBhvr>
                                      <p:to>
                                        <p:strVal val="visible"/>
                                      </p:to>
                                    </p:set>
                                    <p:animEffect transition="in" filter="blinds(horizontal)">
                                      <p:cBhvr>
                                        <p:cTn id="22" dur="500"/>
                                        <p:tgtEl>
                                          <p:spTgt spid="31751"/>
                                        </p:tgtEl>
                                      </p:cBhvr>
                                    </p:animEffect>
                                  </p:childTnLst>
                                </p:cTn>
                              </p:par>
                            </p:childTnLst>
                          </p:cTn>
                        </p:par>
                        <p:par>
                          <p:cTn id="23" fill="hold">
                            <p:stCondLst>
                              <p:cond delay="1000"/>
                            </p:stCondLst>
                            <p:childTnLst>
                              <p:par>
                                <p:cTn id="24" presetID="3" presetClass="entr" presetSubtype="10" fill="hold" nodeType="afterEffect">
                                  <p:stCondLst>
                                    <p:cond delay="0"/>
                                  </p:stCondLst>
                                  <p:childTnLst>
                                    <p:set>
                                      <p:cBhvr>
                                        <p:cTn id="25" dur="1" fill="hold">
                                          <p:stCondLst>
                                            <p:cond delay="0"/>
                                          </p:stCondLst>
                                        </p:cTn>
                                        <p:tgtEl>
                                          <p:spTgt spid="31754"/>
                                        </p:tgtEl>
                                        <p:attrNameLst>
                                          <p:attrName>style.visibility</p:attrName>
                                        </p:attrNameLst>
                                      </p:cBhvr>
                                      <p:to>
                                        <p:strVal val="visible"/>
                                      </p:to>
                                    </p:set>
                                    <p:animEffect transition="in" filter="blinds(horizontal)">
                                      <p:cBhvr>
                                        <p:cTn id="26" dur="500"/>
                                        <p:tgtEl>
                                          <p:spTgt spid="31754"/>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wav"/>
                                        </p:tgtEl>
                                      </p:cMediaNode>
                                    </p:audio>
                                  </p:subTnLst>
                                </p:cTn>
                              </p:par>
                              <p:par>
                                <p:cTn id="27" presetID="3" presetClass="entr" presetSubtype="10" fill="hold" grpId="0" nodeType="withEffect">
                                  <p:stCondLst>
                                    <p:cond delay="0"/>
                                  </p:stCondLst>
                                  <p:childTnLst>
                                    <p:set>
                                      <p:cBhvr>
                                        <p:cTn id="28" dur="1" fill="hold">
                                          <p:stCondLst>
                                            <p:cond delay="0"/>
                                          </p:stCondLst>
                                        </p:cTn>
                                        <p:tgtEl>
                                          <p:spTgt spid="31753"/>
                                        </p:tgtEl>
                                        <p:attrNameLst>
                                          <p:attrName>style.visibility</p:attrName>
                                        </p:attrNameLst>
                                      </p:cBhvr>
                                      <p:to>
                                        <p:strVal val="visible"/>
                                      </p:to>
                                    </p:set>
                                    <p:animEffect transition="in" filter="blinds(horizontal)">
                                      <p:cBhvr>
                                        <p:cTn id="29" dur="500"/>
                                        <p:tgtEl>
                                          <p:spTgt spid="31753"/>
                                        </p:tgtEl>
                                      </p:cBhvr>
                                    </p:animEffect>
                                  </p:childTnLst>
                                </p:cTn>
                              </p:par>
                            </p:childTnLst>
                          </p:cTn>
                        </p:par>
                        <p:par>
                          <p:cTn id="30" fill="hold">
                            <p:stCondLst>
                              <p:cond delay="1500"/>
                            </p:stCondLst>
                            <p:childTnLst>
                              <p:par>
                                <p:cTn id="31" presetID="3" presetClass="entr" presetSubtype="10" fill="hold" grpId="0" nodeType="afterEffect">
                                  <p:stCondLst>
                                    <p:cond delay="0"/>
                                  </p:stCondLst>
                                  <p:childTnLst>
                                    <p:set>
                                      <p:cBhvr>
                                        <p:cTn id="32" dur="1" fill="hold">
                                          <p:stCondLst>
                                            <p:cond delay="0"/>
                                          </p:stCondLst>
                                        </p:cTn>
                                        <p:tgtEl>
                                          <p:spTgt spid="31752"/>
                                        </p:tgtEl>
                                        <p:attrNameLst>
                                          <p:attrName>style.visibility</p:attrName>
                                        </p:attrNameLst>
                                      </p:cBhvr>
                                      <p:to>
                                        <p:strVal val="visible"/>
                                      </p:to>
                                    </p:set>
                                    <p:animEffect transition="in" filter="blinds(horizontal)">
                                      <p:cBhvr>
                                        <p:cTn id="33" dur="500"/>
                                        <p:tgtEl>
                                          <p:spTgt spid="31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autoUpdateAnimBg="0"/>
      <p:bldP spid="31748" grpId="0" autoUpdateAnimBg="0"/>
      <p:bldP spid="31749" grpId="0" autoUpdateAnimBg="0"/>
      <p:bldP spid="31750" grpId="0" autoUpdateAnimBg="0"/>
      <p:bldP spid="31751" grpId="0" autoUpdateAnimBg="0"/>
      <p:bldP spid="31752" grpId="0" autoUpdateAnimBg="0"/>
      <p:bldP spid="31753" grpId="0" autoUpdateAnimBg="0"/>
    </p:bldLst>
  </p:timing>
</p:sld>
</file>

<file path=ppt/tags/tag1.xml><?xml version="1.0" encoding="utf-8"?>
<p:tagLst xmlns:p="http://schemas.openxmlformats.org/presentationml/2006/main">
  <p:tag name="KSO_WPP_MARK_KEY" val="816e878d-252d-401d-991c-3154ddf4bad3"/>
  <p:tag name="COMMONDATA" val="eyJoZGlkIjoiOGQzNzI3ODYxZGU5ZmExN2U4ZTQ2ZWZjMTViYzEzOTQifQ=="/>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2655</Words>
  <Application>WPS 演示</Application>
  <PresentationFormat>全屏显示(4:3)</PresentationFormat>
  <Paragraphs>377</Paragraphs>
  <Slides>17</Slides>
  <Notes>2</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64</vt:i4>
      </vt:variant>
      <vt:variant>
        <vt:lpstr>幻灯片标题</vt:lpstr>
      </vt:variant>
      <vt:variant>
        <vt:i4>17</vt:i4>
      </vt:variant>
    </vt:vector>
  </HeadingPairs>
  <TitlesOfParts>
    <vt:vector size="95" baseType="lpstr">
      <vt:lpstr>Arial</vt:lpstr>
      <vt:lpstr>宋体</vt:lpstr>
      <vt:lpstr>Wingdings</vt:lpstr>
      <vt:lpstr>Times New Roman</vt:lpstr>
      <vt:lpstr>楷体_GB2312</vt:lpstr>
      <vt:lpstr>华文仿宋</vt:lpstr>
      <vt:lpstr>华文中宋</vt:lpstr>
      <vt:lpstr>Symbol</vt:lpstr>
      <vt:lpstr>新宋体</vt:lpstr>
      <vt:lpstr>黑体</vt:lpstr>
      <vt:lpstr>楷体</vt:lpstr>
      <vt:lpstr>微软雅黑</vt:lpstr>
      <vt:lpstr>Arial Unicode MS</vt:lpstr>
      <vt:lpstr>默认设计模板</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Equation.DSMT4</vt:lpstr>
      <vt:lpstr>Equation.DSMT4</vt:lpstr>
      <vt:lpstr>Equation.DSMT4</vt:lpstr>
      <vt:lpstr>Equation.3</vt:lpstr>
      <vt:lpstr>Equation.DSMT4</vt:lpstr>
      <vt:lpstr>Equation.3</vt:lpstr>
      <vt:lpstr>Equation.DSMT4</vt:lpstr>
      <vt:lpstr>Equation.3</vt:lpstr>
      <vt:lpstr>Equation.3</vt:lpstr>
      <vt:lpstr>Equation.3</vt:lpstr>
      <vt:lpstr>Equation.3</vt:lpstr>
      <vt:lpstr>Equation.3</vt:lpstr>
      <vt:lpstr>Equation.3</vt:lpstr>
      <vt:lpstr>Equation.3</vt:lpstr>
      <vt:lpstr>Equation.DSMT4</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xian jiaotong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下册-大学物理</dc:title>
  <dc:creator>yzhang</dc:creator>
  <cp:lastModifiedBy>pc</cp:lastModifiedBy>
  <cp:revision>1488</cp:revision>
  <cp:lastPrinted>2022-12-05T06:42:00Z</cp:lastPrinted>
  <dcterms:created xsi:type="dcterms:W3CDTF">1998-11-21T01:35:00Z</dcterms:created>
  <dcterms:modified xsi:type="dcterms:W3CDTF">2023-01-27T02:04:59Z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D1E5B0AC089C4FFD8F21D5C788327020</vt:lpwstr>
  </property>
  <property fmtid="{D5CDD505-2E9C-101B-9397-08002B2CF9AE}" pid="3" name="KSOProductBuildVer">
    <vt:lpwstr>2052-11.1.0.13703</vt:lpwstr>
  </property>
</Properties>
</file>