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wav" ContentType="audio/x-wav"/>
  <Default Extension="png" ContentType="image/png"/>
  <Default Extension="jpeg" ContentType="image/jpeg"/>
  <Default Extension="JPG" ContentType="image/.jpg"/>
  <Default Extension="emf" ContentType="image/x-emf"/>
  <Default Extension="wmf" ContentType="image/x-wmf"/>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28"/>
  </p:handoutMasterIdLst>
  <p:sldIdLst>
    <p:sldId id="439" r:id="rId3"/>
    <p:sldId id="488" r:id="rId5"/>
    <p:sldId id="482" r:id="rId6"/>
    <p:sldId id="483" r:id="rId7"/>
    <p:sldId id="484" r:id="rId8"/>
    <p:sldId id="485" r:id="rId9"/>
    <p:sldId id="486" r:id="rId10"/>
    <p:sldId id="487" r:id="rId11"/>
    <p:sldId id="489" r:id="rId12"/>
    <p:sldId id="490" r:id="rId13"/>
    <p:sldId id="491" r:id="rId14"/>
    <p:sldId id="492" r:id="rId15"/>
    <p:sldId id="493" r:id="rId16"/>
    <p:sldId id="494" r:id="rId17"/>
    <p:sldId id="495" r:id="rId18"/>
    <p:sldId id="496" r:id="rId19"/>
    <p:sldId id="497" r:id="rId20"/>
    <p:sldId id="498" r:id="rId21"/>
    <p:sldId id="499" r:id="rId22"/>
    <p:sldId id="500" r:id="rId23"/>
    <p:sldId id="501" r:id="rId24"/>
    <p:sldId id="502" r:id="rId25"/>
    <p:sldId id="503" r:id="rId26"/>
    <p:sldId id="504" r:id="rId27"/>
  </p:sldIdLst>
  <p:sldSz cx="9144000" cy="6858000" type="screen4x3"/>
  <p:notesSz cx="6797675" cy="9928225"/>
  <p:custDataLst>
    <p:tags r:id="rId32"/>
  </p:custDataLst>
  <p:defaultTextStyle>
    <a:defPPr>
      <a:defRPr lang="zh-CN"/>
    </a:defPPr>
    <a:lvl1pPr algn="l" rtl="0" eaLnBrk="0" fontAlgn="base" hangingPunct="0">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kumimoji="1" sz="2400" b="1"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b="1" kern="120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523" userDrawn="1">
          <p15:clr>
            <a:srgbClr val="A4A3A4"/>
          </p15:clr>
        </p15:guide>
        <p15:guide id="2" pos="50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274D"/>
    <a:srgbClr val="FFFF00"/>
    <a:srgbClr val="FFFF66"/>
    <a:srgbClr val="003E9A"/>
    <a:srgbClr val="0000FF"/>
    <a:srgbClr val="800000"/>
    <a:srgbClr val="FFCC99"/>
    <a:srgbClr val="CC6600"/>
    <a:srgbClr val="009999"/>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059" autoAdjust="0"/>
    <p:restoredTop sz="94477" autoAdjust="0"/>
  </p:normalViewPr>
  <p:slideViewPr>
    <p:cSldViewPr showGuides="1">
      <p:cViewPr varScale="1">
        <p:scale>
          <a:sx n="108" d="100"/>
          <a:sy n="108" d="100"/>
        </p:scale>
        <p:origin x="1506" y="78"/>
      </p:cViewPr>
      <p:guideLst>
        <p:guide orient="horz" pos="2523"/>
        <p:guide pos="507"/>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p:cViewPr varScale="1">
        <p:scale>
          <a:sx n="60" d="100"/>
          <a:sy n="60" d="100"/>
        </p:scale>
        <p:origin x="-1764" y="-84"/>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2" Type="http://schemas.openxmlformats.org/officeDocument/2006/relationships/tags" Target="tags/tag1.xml"/><Relationship Id="rId31" Type="http://schemas.openxmlformats.org/officeDocument/2006/relationships/tableStyles" Target="tableStyles.xml"/><Relationship Id="rId30" Type="http://schemas.openxmlformats.org/officeDocument/2006/relationships/viewProps" Target="viewProps.xml"/><Relationship Id="rId3" Type="http://schemas.openxmlformats.org/officeDocument/2006/relationships/slide" Target="slides/slide1.xml"/><Relationship Id="rId29" Type="http://schemas.openxmlformats.org/officeDocument/2006/relationships/presProps" Target="presProps.xml"/><Relationship Id="rId28" Type="http://schemas.openxmlformats.org/officeDocument/2006/relationships/handoutMaster" Target="handoutMasters/handoutMaster1.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0.vml.rels><?xml version="1.0" encoding="UTF-8" standalone="yes"?>
<Relationships xmlns="http://schemas.openxmlformats.org/package/2006/relationships"><Relationship Id="rId7" Type="http://schemas.openxmlformats.org/officeDocument/2006/relationships/image" Target="../media/image61.emf"/><Relationship Id="rId6" Type="http://schemas.openxmlformats.org/officeDocument/2006/relationships/image" Target="../media/image60.emf"/><Relationship Id="rId5" Type="http://schemas.openxmlformats.org/officeDocument/2006/relationships/image" Target="../media/image59.emf"/><Relationship Id="rId4" Type="http://schemas.openxmlformats.org/officeDocument/2006/relationships/image" Target="../media/image58.emf"/><Relationship Id="rId3" Type="http://schemas.openxmlformats.org/officeDocument/2006/relationships/image" Target="../media/image57.emf"/><Relationship Id="rId2" Type="http://schemas.openxmlformats.org/officeDocument/2006/relationships/image" Target="../media/image56.emf"/><Relationship Id="rId1" Type="http://schemas.openxmlformats.org/officeDocument/2006/relationships/image" Target="../media/image55.e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63.emf"/><Relationship Id="rId1" Type="http://schemas.openxmlformats.org/officeDocument/2006/relationships/image" Target="../media/image62.emf"/></Relationships>
</file>

<file path=ppt/drawings/_rels/vmlDrawing12.vml.rels><?xml version="1.0" encoding="UTF-8" standalone="yes"?>
<Relationships xmlns="http://schemas.openxmlformats.org/package/2006/relationships"><Relationship Id="rId7" Type="http://schemas.openxmlformats.org/officeDocument/2006/relationships/image" Target="../media/image71.emf"/><Relationship Id="rId6" Type="http://schemas.openxmlformats.org/officeDocument/2006/relationships/image" Target="../media/image70.emf"/><Relationship Id="rId5" Type="http://schemas.openxmlformats.org/officeDocument/2006/relationships/image" Target="../media/image69.emf"/><Relationship Id="rId4" Type="http://schemas.openxmlformats.org/officeDocument/2006/relationships/image" Target="../media/image68.emf"/><Relationship Id="rId3" Type="http://schemas.openxmlformats.org/officeDocument/2006/relationships/image" Target="../media/image67.emf"/><Relationship Id="rId2" Type="http://schemas.openxmlformats.org/officeDocument/2006/relationships/image" Target="../media/image66.emf"/><Relationship Id="rId1" Type="http://schemas.openxmlformats.org/officeDocument/2006/relationships/image" Target="../media/image65.emf"/></Relationships>
</file>

<file path=ppt/drawings/_rels/vmlDrawing13.vml.rels><?xml version="1.0" encoding="UTF-8" standalone="yes"?>
<Relationships xmlns="http://schemas.openxmlformats.org/package/2006/relationships"><Relationship Id="rId9" Type="http://schemas.openxmlformats.org/officeDocument/2006/relationships/image" Target="../media/image83.wmf"/><Relationship Id="rId8" Type="http://schemas.openxmlformats.org/officeDocument/2006/relationships/image" Target="../media/image82.wmf"/><Relationship Id="rId7" Type="http://schemas.openxmlformats.org/officeDocument/2006/relationships/image" Target="../media/image81.wmf"/><Relationship Id="rId6" Type="http://schemas.openxmlformats.org/officeDocument/2006/relationships/image" Target="../media/image79.emf"/><Relationship Id="rId5" Type="http://schemas.openxmlformats.org/officeDocument/2006/relationships/image" Target="../media/image78.emf"/><Relationship Id="rId4" Type="http://schemas.openxmlformats.org/officeDocument/2006/relationships/image" Target="../media/image77.emf"/><Relationship Id="rId3" Type="http://schemas.openxmlformats.org/officeDocument/2006/relationships/image" Target="../media/image76.wmf"/><Relationship Id="rId2" Type="http://schemas.openxmlformats.org/officeDocument/2006/relationships/image" Target="../media/image75.wmf"/><Relationship Id="rId1" Type="http://schemas.openxmlformats.org/officeDocument/2006/relationships/image" Target="../media/image74.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77.emf"/></Relationships>
</file>

<file path=ppt/drawings/_rels/vmlDrawing2.vml.rels><?xml version="1.0" encoding="UTF-8" standalone="yes"?>
<Relationships xmlns="http://schemas.openxmlformats.org/package/2006/relationships"><Relationship Id="rId4" Type="http://schemas.openxmlformats.org/officeDocument/2006/relationships/image" Target="../media/image6.emf"/><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image" Target="../media/image3.emf"/></Relationships>
</file>

<file path=ppt/drawings/_rels/vmlDrawing3.vml.rels><?xml version="1.0" encoding="UTF-8" standalone="yes"?>
<Relationships xmlns="http://schemas.openxmlformats.org/package/2006/relationships"><Relationship Id="rId9" Type="http://schemas.openxmlformats.org/officeDocument/2006/relationships/image" Target="../media/image21.emf"/><Relationship Id="rId8" Type="http://schemas.openxmlformats.org/officeDocument/2006/relationships/image" Target="../media/image20.emf"/><Relationship Id="rId7" Type="http://schemas.openxmlformats.org/officeDocument/2006/relationships/image" Target="../media/image19.emf"/><Relationship Id="rId6" Type="http://schemas.openxmlformats.org/officeDocument/2006/relationships/image" Target="../media/image18.emf"/><Relationship Id="rId5" Type="http://schemas.openxmlformats.org/officeDocument/2006/relationships/image" Target="../media/image17.emf"/><Relationship Id="rId4" Type="http://schemas.openxmlformats.org/officeDocument/2006/relationships/image" Target="../media/image16.emf"/><Relationship Id="rId3" Type="http://schemas.openxmlformats.org/officeDocument/2006/relationships/image" Target="../media/image14.emf"/><Relationship Id="rId2" Type="http://schemas.openxmlformats.org/officeDocument/2006/relationships/image" Target="../media/image13.emf"/><Relationship Id="rId11" Type="http://schemas.openxmlformats.org/officeDocument/2006/relationships/image" Target="../media/image23.emf"/><Relationship Id="rId10" Type="http://schemas.openxmlformats.org/officeDocument/2006/relationships/image" Target="../media/image22.emf"/><Relationship Id="rId1" Type="http://schemas.openxmlformats.org/officeDocument/2006/relationships/image" Target="../media/image12.emf"/></Relationships>
</file>

<file path=ppt/drawings/_rels/vmlDrawing4.vml.rels><?xml version="1.0" encoding="UTF-8" standalone="yes"?>
<Relationships xmlns="http://schemas.openxmlformats.org/package/2006/relationships"><Relationship Id="rId5" Type="http://schemas.openxmlformats.org/officeDocument/2006/relationships/image" Target="../media/image28.wmf"/><Relationship Id="rId4" Type="http://schemas.openxmlformats.org/officeDocument/2006/relationships/image" Target="../media/image27.wmf"/><Relationship Id="rId3" Type="http://schemas.openxmlformats.org/officeDocument/2006/relationships/image" Target="../media/image26.wmf"/><Relationship Id="rId2" Type="http://schemas.openxmlformats.org/officeDocument/2006/relationships/image" Target="../media/image25.wmf"/><Relationship Id="rId1" Type="http://schemas.openxmlformats.org/officeDocument/2006/relationships/image" Target="../media/image24.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35.wmf"/><Relationship Id="rId2" Type="http://schemas.openxmlformats.org/officeDocument/2006/relationships/image" Target="../media/image33.emf"/><Relationship Id="rId1" Type="http://schemas.openxmlformats.org/officeDocument/2006/relationships/image" Target="../media/image32.emf"/></Relationships>
</file>

<file path=ppt/drawings/_rels/vmlDrawing6.vml.rels><?xml version="1.0" encoding="UTF-8" standalone="yes"?>
<Relationships xmlns="http://schemas.openxmlformats.org/package/2006/relationships"><Relationship Id="rId5" Type="http://schemas.openxmlformats.org/officeDocument/2006/relationships/image" Target="../media/image40.emf"/><Relationship Id="rId4" Type="http://schemas.openxmlformats.org/officeDocument/2006/relationships/image" Target="../media/image39.emf"/><Relationship Id="rId3" Type="http://schemas.openxmlformats.org/officeDocument/2006/relationships/image" Target="../media/image38.emf"/><Relationship Id="rId2" Type="http://schemas.openxmlformats.org/officeDocument/2006/relationships/image" Target="../media/image37.emf"/><Relationship Id="rId1" Type="http://schemas.openxmlformats.org/officeDocument/2006/relationships/image" Target="../media/image36.e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42.emf"/><Relationship Id="rId1" Type="http://schemas.openxmlformats.org/officeDocument/2006/relationships/image" Target="../media/image41.e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45.emf"/><Relationship Id="rId1" Type="http://schemas.openxmlformats.org/officeDocument/2006/relationships/image" Target="../media/image44.emf"/></Relationships>
</file>

<file path=ppt/drawings/_rels/vmlDrawing9.vml.rels><?xml version="1.0" encoding="UTF-8" standalone="yes"?>
<Relationships xmlns="http://schemas.openxmlformats.org/package/2006/relationships"><Relationship Id="rId7" Type="http://schemas.openxmlformats.org/officeDocument/2006/relationships/image" Target="../media/image54.emf"/><Relationship Id="rId6" Type="http://schemas.openxmlformats.org/officeDocument/2006/relationships/image" Target="../media/image53.emf"/><Relationship Id="rId5" Type="http://schemas.openxmlformats.org/officeDocument/2006/relationships/image" Target="../media/image52.emf"/><Relationship Id="rId4" Type="http://schemas.openxmlformats.org/officeDocument/2006/relationships/image" Target="../media/image51.emf"/><Relationship Id="rId3" Type="http://schemas.openxmlformats.org/officeDocument/2006/relationships/image" Target="../media/image50.emf"/><Relationship Id="rId2" Type="http://schemas.openxmlformats.org/officeDocument/2006/relationships/image" Target="../media/image49.emf"/><Relationship Id="rId1" Type="http://schemas.openxmlformats.org/officeDocument/2006/relationships/image" Target="../media/image48.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2098" name="Rectangle 2"/>
          <p:cNvSpPr>
            <a:spLocks noGrp="1" noChangeArrowheads="1"/>
          </p:cNvSpPr>
          <p:nvPr>
            <p:ph type="hdr" sz="quarter"/>
          </p:nvPr>
        </p:nvSpPr>
        <p:spPr bwMode="auto">
          <a:xfrm>
            <a:off x="0" y="1"/>
            <a:ext cx="2946400" cy="496888"/>
          </a:xfrm>
          <a:prstGeom prst="rect">
            <a:avLst/>
          </a:prstGeom>
          <a:noFill/>
          <a:ln w="9525">
            <a:noFill/>
            <a:miter lim="800000"/>
          </a:ln>
          <a:effectLst/>
        </p:spPr>
        <p:txBody>
          <a:bodyPr vert="horz" wrap="square" lIns="91440" tIns="45720" rIns="91440" bIns="45720" numCol="1" anchor="t" anchorCtr="0" compatLnSpc="1"/>
          <a:lstStyle>
            <a:lvl1pPr algn="l" eaLnBrk="1" hangingPunct="1">
              <a:defRPr sz="1200"/>
            </a:lvl1pPr>
          </a:lstStyle>
          <a:p>
            <a:pPr>
              <a:defRPr/>
            </a:pPr>
            <a:endParaRPr lang="en-US" altLang="zh-CN"/>
          </a:p>
        </p:txBody>
      </p:sp>
      <p:sp>
        <p:nvSpPr>
          <p:cNvPr id="132099" name="Rectangle 3"/>
          <p:cNvSpPr>
            <a:spLocks noGrp="1" noChangeArrowheads="1"/>
          </p:cNvSpPr>
          <p:nvPr>
            <p:ph type="dt" sz="quarter" idx="1"/>
          </p:nvPr>
        </p:nvSpPr>
        <p:spPr bwMode="auto">
          <a:xfrm>
            <a:off x="3851277" y="1"/>
            <a:ext cx="2946400" cy="496888"/>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200"/>
            </a:lvl1pPr>
          </a:lstStyle>
          <a:p>
            <a:pPr>
              <a:defRPr/>
            </a:pPr>
            <a:endParaRPr lang="en-US" altLang="zh-CN"/>
          </a:p>
        </p:txBody>
      </p:sp>
      <p:sp>
        <p:nvSpPr>
          <p:cNvPr id="132100" name="Rectangle 4"/>
          <p:cNvSpPr>
            <a:spLocks noGrp="1" noChangeArrowheads="1"/>
          </p:cNvSpPr>
          <p:nvPr>
            <p:ph type="ftr" sz="quarter" idx="2"/>
          </p:nvPr>
        </p:nvSpPr>
        <p:spPr bwMode="auto">
          <a:xfrm>
            <a:off x="0" y="9431341"/>
            <a:ext cx="2946400" cy="496886"/>
          </a:xfrm>
          <a:prstGeom prst="rect">
            <a:avLst/>
          </a:prstGeom>
          <a:noFill/>
          <a:ln w="9525">
            <a:noFill/>
            <a:miter lim="800000"/>
          </a:ln>
          <a:effectLst/>
        </p:spPr>
        <p:txBody>
          <a:bodyPr vert="horz" wrap="square" lIns="91440" tIns="45720" rIns="91440" bIns="45720" numCol="1" anchor="b" anchorCtr="0" compatLnSpc="1"/>
          <a:lstStyle>
            <a:lvl1pPr algn="l" eaLnBrk="1" hangingPunct="1">
              <a:defRPr sz="1200"/>
            </a:lvl1pPr>
          </a:lstStyle>
          <a:p>
            <a:pPr>
              <a:defRPr/>
            </a:pPr>
            <a:endParaRPr lang="en-US" altLang="zh-CN"/>
          </a:p>
        </p:txBody>
      </p:sp>
      <p:sp>
        <p:nvSpPr>
          <p:cNvPr id="132101" name="Rectangle 5"/>
          <p:cNvSpPr>
            <a:spLocks noGrp="1" noChangeArrowheads="1"/>
          </p:cNvSpPr>
          <p:nvPr>
            <p:ph type="sldNum" sz="quarter" idx="3"/>
          </p:nvPr>
        </p:nvSpPr>
        <p:spPr bwMode="auto">
          <a:xfrm>
            <a:off x="3851277" y="9431341"/>
            <a:ext cx="2946400" cy="496886"/>
          </a:xfrm>
          <a:prstGeom prst="rect">
            <a:avLst/>
          </a:prstGeom>
          <a:noFill/>
          <a:ln w="9525">
            <a:noFill/>
            <a:miter lim="800000"/>
          </a:ln>
          <a:effectLst/>
        </p:spPr>
        <p:txBody>
          <a:bodyPr vert="horz" wrap="square" lIns="91440" tIns="45720" rIns="91440" bIns="45720" numCol="1" anchor="b" anchorCtr="0" compatLnSpc="1"/>
          <a:lstStyle>
            <a:lvl1pPr algn="r" eaLnBrk="1" hangingPunct="1">
              <a:defRPr sz="1200"/>
            </a:lvl1pPr>
          </a:lstStyle>
          <a:p>
            <a:pPr>
              <a:defRPr/>
            </a:pPr>
            <a:fld id="{37FF4DE6-1985-490C-B7E0-EDBA30F6E0FB}" type="slidenum">
              <a:rPr lang="en-US" altLang="zh-CN"/>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8482" name="Rectangle 2"/>
          <p:cNvSpPr>
            <a:spLocks noGrp="1" noChangeArrowheads="1"/>
          </p:cNvSpPr>
          <p:nvPr>
            <p:ph type="hdr" sz="quarter"/>
          </p:nvPr>
        </p:nvSpPr>
        <p:spPr bwMode="auto">
          <a:xfrm>
            <a:off x="0" y="1"/>
            <a:ext cx="2946400" cy="496888"/>
          </a:xfrm>
          <a:prstGeom prst="rect">
            <a:avLst/>
          </a:prstGeom>
          <a:noFill/>
          <a:ln w="9525">
            <a:noFill/>
            <a:miter lim="800000"/>
          </a:ln>
          <a:effectLst/>
        </p:spPr>
        <p:txBody>
          <a:bodyPr vert="horz" wrap="square" lIns="91440" tIns="45720" rIns="91440" bIns="45720" numCol="1" anchor="t" anchorCtr="0" compatLnSpc="1"/>
          <a:lstStyle>
            <a:lvl1pPr algn="l" eaLnBrk="1" hangingPunct="1">
              <a:defRPr sz="1200"/>
            </a:lvl1pPr>
          </a:lstStyle>
          <a:p>
            <a:pPr>
              <a:defRPr/>
            </a:pPr>
            <a:endParaRPr lang="en-US" altLang="zh-CN"/>
          </a:p>
        </p:txBody>
      </p:sp>
      <p:sp>
        <p:nvSpPr>
          <p:cNvPr id="148483" name="Rectangle 3"/>
          <p:cNvSpPr>
            <a:spLocks noGrp="1" noChangeArrowheads="1"/>
          </p:cNvSpPr>
          <p:nvPr>
            <p:ph type="dt" idx="1"/>
          </p:nvPr>
        </p:nvSpPr>
        <p:spPr bwMode="auto">
          <a:xfrm>
            <a:off x="3851277" y="1"/>
            <a:ext cx="2946400" cy="496888"/>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200"/>
            </a:lvl1pPr>
          </a:lstStyle>
          <a:p>
            <a:pPr>
              <a:defRPr/>
            </a:pPr>
            <a:endParaRPr lang="en-US" altLang="zh-CN"/>
          </a:p>
        </p:txBody>
      </p:sp>
      <p:sp>
        <p:nvSpPr>
          <p:cNvPr id="2052" name="Rectangle 4"/>
          <p:cNvSpPr>
            <a:spLocks noGrp="1" noRot="1" noChangeAspect="1" noChangeArrowheads="1" noTextEdit="1"/>
          </p:cNvSpPr>
          <p:nvPr>
            <p:ph type="sldImg" idx="2"/>
          </p:nvPr>
        </p:nvSpPr>
        <p:spPr bwMode="auto">
          <a:xfrm>
            <a:off x="919163" y="746125"/>
            <a:ext cx="4959350" cy="3721100"/>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sp>
      <p:sp>
        <p:nvSpPr>
          <p:cNvPr id="148485" name="Rectangle 5"/>
          <p:cNvSpPr>
            <a:spLocks noGrp="1" noChangeArrowheads="1"/>
          </p:cNvSpPr>
          <p:nvPr>
            <p:ph type="body" sz="quarter" idx="3"/>
          </p:nvPr>
        </p:nvSpPr>
        <p:spPr bwMode="auto">
          <a:xfrm>
            <a:off x="906464" y="4716464"/>
            <a:ext cx="4984750" cy="4467225"/>
          </a:xfrm>
          <a:prstGeom prst="rect">
            <a:avLst/>
          </a:prstGeom>
          <a:noFill/>
          <a:ln w="9525">
            <a:noFill/>
            <a:miter lim="800000"/>
          </a:ln>
          <a:effectLst/>
        </p:spPr>
        <p:txBody>
          <a:bodyPr vert="horz" wrap="square" lIns="91440" tIns="45720" rIns="91440" bIns="45720" numCol="1" anchor="t" anchorCtr="0" compatLnSpc="1"/>
          <a:lstStyle/>
          <a:p>
            <a:pPr lvl="0"/>
            <a:r>
              <a:rPr lang="zh-CN" altLang="en-US" noProof="0"/>
              <a:t>单击此处编辑母版文本样式</a:t>
            </a:r>
            <a:endParaRPr lang="zh-CN" altLang="en-US" noProof="0"/>
          </a:p>
          <a:p>
            <a:pPr lvl="1"/>
            <a:r>
              <a:rPr lang="zh-CN" altLang="en-US" noProof="0"/>
              <a:t>第二级</a:t>
            </a:r>
            <a:endParaRPr lang="zh-CN" altLang="en-US" noProof="0"/>
          </a:p>
          <a:p>
            <a:pPr lvl="2"/>
            <a:r>
              <a:rPr lang="zh-CN" altLang="en-US" noProof="0"/>
              <a:t>第三级</a:t>
            </a:r>
            <a:endParaRPr lang="zh-CN" altLang="en-US" noProof="0"/>
          </a:p>
          <a:p>
            <a:pPr lvl="3"/>
            <a:r>
              <a:rPr lang="zh-CN" altLang="en-US" noProof="0"/>
              <a:t>第四级</a:t>
            </a:r>
            <a:endParaRPr lang="zh-CN" altLang="en-US" noProof="0"/>
          </a:p>
          <a:p>
            <a:pPr lvl="4"/>
            <a:r>
              <a:rPr lang="zh-CN" altLang="en-US" noProof="0"/>
              <a:t>第五级</a:t>
            </a:r>
            <a:endParaRPr lang="zh-CN" altLang="en-US" noProof="0"/>
          </a:p>
        </p:txBody>
      </p:sp>
      <p:sp>
        <p:nvSpPr>
          <p:cNvPr id="148486" name="Rectangle 6"/>
          <p:cNvSpPr>
            <a:spLocks noGrp="1" noChangeArrowheads="1"/>
          </p:cNvSpPr>
          <p:nvPr>
            <p:ph type="ftr" sz="quarter" idx="4"/>
          </p:nvPr>
        </p:nvSpPr>
        <p:spPr bwMode="auto">
          <a:xfrm>
            <a:off x="0" y="9431341"/>
            <a:ext cx="2946400" cy="496886"/>
          </a:xfrm>
          <a:prstGeom prst="rect">
            <a:avLst/>
          </a:prstGeom>
          <a:noFill/>
          <a:ln w="9525">
            <a:noFill/>
            <a:miter lim="800000"/>
          </a:ln>
          <a:effectLst/>
        </p:spPr>
        <p:txBody>
          <a:bodyPr vert="horz" wrap="square" lIns="91440" tIns="45720" rIns="91440" bIns="45720" numCol="1" anchor="b" anchorCtr="0" compatLnSpc="1"/>
          <a:lstStyle>
            <a:lvl1pPr algn="l" eaLnBrk="1" hangingPunct="1">
              <a:defRPr sz="1200"/>
            </a:lvl1pPr>
          </a:lstStyle>
          <a:p>
            <a:pPr>
              <a:defRPr/>
            </a:pPr>
            <a:endParaRPr lang="en-US" altLang="zh-CN"/>
          </a:p>
        </p:txBody>
      </p:sp>
      <p:sp>
        <p:nvSpPr>
          <p:cNvPr id="148487" name="Rectangle 7"/>
          <p:cNvSpPr>
            <a:spLocks noGrp="1" noChangeArrowheads="1"/>
          </p:cNvSpPr>
          <p:nvPr>
            <p:ph type="sldNum" sz="quarter" idx="5"/>
          </p:nvPr>
        </p:nvSpPr>
        <p:spPr bwMode="auto">
          <a:xfrm>
            <a:off x="3851277" y="9431341"/>
            <a:ext cx="2946400" cy="496886"/>
          </a:xfrm>
          <a:prstGeom prst="rect">
            <a:avLst/>
          </a:prstGeom>
          <a:noFill/>
          <a:ln w="9525">
            <a:noFill/>
            <a:miter lim="800000"/>
          </a:ln>
          <a:effectLst/>
        </p:spPr>
        <p:txBody>
          <a:bodyPr vert="horz" wrap="square" lIns="91440" tIns="45720" rIns="91440" bIns="45720" numCol="1" anchor="b" anchorCtr="0" compatLnSpc="1"/>
          <a:lstStyle>
            <a:lvl1pPr algn="r" eaLnBrk="1" hangingPunct="1">
              <a:defRPr sz="1200"/>
            </a:lvl1pPr>
          </a:lstStyle>
          <a:p>
            <a:pPr>
              <a:defRPr/>
            </a:pPr>
            <a:fld id="{16216DFA-5E0B-4E3C-A3A7-5CFDC691FED5}" type="slidenum">
              <a:rPr lang="en-US" altLang="zh-CN"/>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16216DFA-5E0B-4E3C-A3A7-5CFDC691FED5}" type="slidenum">
              <a:rPr lang="en-US" altLang="zh-CN" smtClean="0"/>
            </a:fld>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Rot="1" noChangeAspect="1" noChangeArrowheads="1" noTextEdit="1"/>
          </p:cNvSpPr>
          <p:nvPr>
            <p:ph type="sldImg"/>
          </p:nvPr>
        </p:nvSpPr>
        <p:spPr/>
      </p:sp>
      <p:sp>
        <p:nvSpPr>
          <p:cNvPr id="30723" name="Rectangle 3"/>
          <p:cNvSpPr>
            <a:spLocks noGrp="1" noChangeArrowheads="1"/>
          </p:cNvSpPr>
          <p:nvPr>
            <p:ph type="body" idx="1"/>
          </p:nvPr>
        </p:nvSpPr>
        <p:spPr>
          <a:xfrm>
            <a:off x="679450" y="4716463"/>
            <a:ext cx="5438775" cy="44672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幻灯片图像占位符 1"/>
          <p:cNvSpPr>
            <a:spLocks noGrp="1" noRot="1" noChangeAspect="1" noChangeArrowheads="1" noTextEdit="1"/>
          </p:cNvSpPr>
          <p:nvPr>
            <p:ph type="sldImg"/>
          </p:nvPr>
        </p:nvSpPr>
        <p:spPr/>
      </p:sp>
      <p:sp>
        <p:nvSpPr>
          <p:cNvPr id="35843"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5844"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CB4B0AB5-93D4-414E-8021-C7DA053DF077}" type="slidenum">
              <a:rPr lang="en-US" altLang="zh-CN"/>
            </a:fld>
            <a:endParaRPr lang="en-US"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ChangeArrowheads="1" noTextEdit="1"/>
          </p:cNvSpPr>
          <p:nvPr>
            <p:ph type="sldImg"/>
          </p:nvPr>
        </p:nvSpPr>
        <p:spPr/>
      </p:sp>
      <p:sp>
        <p:nvSpPr>
          <p:cNvPr id="38915"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t>通过弹性碰撞和非弹性碰撞的理论，法兰克和赫兹给予了这实验合理的解释。</a:t>
            </a:r>
            <a:endParaRPr lang="en-US" altLang="zh-CN" dirty="0"/>
          </a:p>
          <a:p>
            <a:r>
              <a:rPr lang="en-US" altLang="zh-CN" b="1" dirty="0"/>
              <a:t>1</a:t>
            </a:r>
            <a:r>
              <a:rPr lang="zh-CN" altLang="en-US" b="1" dirty="0"/>
              <a:t>）</a:t>
            </a:r>
            <a:r>
              <a:rPr lang="zh-CN" altLang="en-US" dirty="0"/>
              <a:t>当电压较小时，被加速的电子只能获得较小的能量。此时，电子只能与水银原子进行弹性碰撞。这是因为</a:t>
            </a:r>
            <a:r>
              <a:rPr lang="zh-CN" altLang="en-US" b="1" dirty="0">
                <a:solidFill>
                  <a:srgbClr val="FF0000"/>
                </a:solidFill>
              </a:rPr>
              <a:t>量子力学不允许一个原子吸收任何小于能级跃迁所需要的最小能量，除非碰撞能量大于将电子跃迁至较高的能量量子态所需的能量</a:t>
            </a:r>
            <a:r>
              <a:rPr lang="zh-CN" altLang="en-US" dirty="0"/>
              <a:t>。由于是弹性碰撞，再加上电子的质量远远小于水银原子的质量，碰撞后，电子的动能几乎不发生变化。增加电压会使得从阴极发射出来的电子，在正向电压的加速下，获得更大的能量冲向栅极。所以，大多数的电子会冲过栅极，抵达阳极。因此电流随着电压的增大单调递增。</a:t>
            </a:r>
            <a:endParaRPr lang="zh-CN" altLang="en-US" dirty="0"/>
          </a:p>
          <a:p>
            <a:r>
              <a:rPr lang="en-US" altLang="zh-CN" b="1" dirty="0"/>
              <a:t>2</a:t>
            </a:r>
            <a:r>
              <a:rPr lang="zh-CN" altLang="en-US" b="1" dirty="0"/>
              <a:t>）</a:t>
            </a:r>
            <a:r>
              <a:rPr lang="zh-CN" altLang="en-US" dirty="0"/>
              <a:t>当加速电压升到 </a:t>
            </a:r>
            <a:r>
              <a:rPr lang="en-US" altLang="zh-CN" dirty="0"/>
              <a:t>4.9 V</a:t>
            </a:r>
            <a:r>
              <a:rPr lang="zh-CN" altLang="en-US" dirty="0"/>
              <a:t>时，每一个移动至栅极的出射电子拥有至少 </a:t>
            </a:r>
            <a:r>
              <a:rPr lang="en-US" altLang="zh-CN" dirty="0"/>
              <a:t>4.9 eV</a:t>
            </a:r>
            <a:r>
              <a:rPr lang="zh-CN" altLang="en-US" dirty="0"/>
              <a:t>动能。此时，电子与水银原子会发生非弹性碰撞。电子的动能激发水银原子从基态跃迁至较高的能量量子态。但是，经过这次非弹性碰撞，自由电子失去了 </a:t>
            </a:r>
            <a:r>
              <a:rPr lang="en-US" altLang="zh-CN" dirty="0"/>
              <a:t>4.9eV </a:t>
            </a:r>
            <a:r>
              <a:rPr lang="zh-CN" altLang="en-US" dirty="0"/>
              <a:t>动能，不再能克服栅极与阳极之间的反向电压。大多数的自由电子会被栅极吸收。因此，抵达阳极的电子数瞬间减少，电流会猛烈地降低。</a:t>
            </a:r>
            <a:endParaRPr lang="zh-CN" altLang="en-US" dirty="0"/>
          </a:p>
          <a:p>
            <a:r>
              <a:rPr lang="en-US" altLang="zh-CN" b="1" dirty="0"/>
              <a:t>3</a:t>
            </a:r>
            <a:r>
              <a:rPr lang="zh-CN" altLang="en-US" b="1" dirty="0"/>
              <a:t>）</a:t>
            </a:r>
            <a:r>
              <a:rPr lang="zh-CN" altLang="en-US" b="0" dirty="0"/>
              <a:t>当</a:t>
            </a:r>
            <a:r>
              <a:rPr lang="zh-CN" altLang="en-US" dirty="0"/>
              <a:t>加速电压大于 </a:t>
            </a:r>
            <a:r>
              <a:rPr lang="en-US" altLang="zh-CN" dirty="0"/>
              <a:t>4.9 V</a:t>
            </a:r>
            <a:r>
              <a:rPr lang="zh-CN" altLang="en-US" dirty="0"/>
              <a:t>，被加速的电子会在在阴极至栅极的路途中，与水银原子发生一次非弹性碰撞，失去 </a:t>
            </a:r>
            <a:r>
              <a:rPr lang="en-US" altLang="zh-CN" dirty="0"/>
              <a:t>4.9 eV</a:t>
            </a:r>
            <a:r>
              <a:rPr lang="zh-CN" altLang="en-US" dirty="0"/>
              <a:t>，然后继续被加速。照着这方式，在电压超过 </a:t>
            </a:r>
            <a:r>
              <a:rPr lang="en-US" altLang="zh-CN" dirty="0"/>
              <a:t>4.9 V</a:t>
            </a:r>
            <a:r>
              <a:rPr lang="zh-CN" altLang="en-US" dirty="0"/>
              <a:t>后，电流重新单调递增。当电压达到 </a:t>
            </a:r>
            <a:r>
              <a:rPr lang="en-US" altLang="zh-CN" dirty="0"/>
              <a:t>9.8 V</a:t>
            </a:r>
            <a:r>
              <a:rPr lang="zh-CN" altLang="en-US" dirty="0"/>
              <a:t>时：每一个电子有足够的能量与水银原子发生两次非弹性碰撞，共失去 </a:t>
            </a:r>
            <a:r>
              <a:rPr lang="en-US" altLang="zh-CN" dirty="0"/>
              <a:t>9.8eV </a:t>
            </a:r>
            <a:r>
              <a:rPr lang="zh-CN" altLang="en-US" dirty="0"/>
              <a:t>的能量，不再能克服栅极与阳极之间的反向电压。大多数的自由电子会被栅极吸收，无法抵达阳极，电流会猛烈地降低。</a:t>
            </a:r>
            <a:endParaRPr lang="en-US" altLang="zh-CN" dirty="0"/>
          </a:p>
          <a:p>
            <a:r>
              <a:rPr lang="en-US" altLang="zh-CN" b="1" dirty="0"/>
              <a:t>4</a:t>
            </a:r>
            <a:r>
              <a:rPr lang="zh-CN" altLang="en-US" b="1" dirty="0"/>
              <a:t>）</a:t>
            </a:r>
            <a:r>
              <a:rPr lang="zh-CN" altLang="en-US" dirty="0"/>
              <a:t>由此可见，当电压每增加 </a:t>
            </a:r>
            <a:r>
              <a:rPr lang="en-US" altLang="zh-CN" dirty="0"/>
              <a:t>4.9 V</a:t>
            </a:r>
            <a:r>
              <a:rPr lang="zh-CN" altLang="en-US" dirty="0"/>
              <a:t>，被加速的电子就会与水银原子发生一次非弹性碰撞，损失</a:t>
            </a:r>
            <a:r>
              <a:rPr lang="en-US" altLang="zh-CN" dirty="0"/>
              <a:t>4.9 eV</a:t>
            </a:r>
            <a:r>
              <a:rPr lang="zh-CN" altLang="en-US" dirty="0"/>
              <a:t> 动能；当电子电压的加速下能够获得足够的能量</a:t>
            </a:r>
            <a:r>
              <a:rPr lang="en-US" altLang="zh-CN" dirty="0"/>
              <a:t>(4.9 eV</a:t>
            </a:r>
            <a:r>
              <a:rPr lang="zh-CN" altLang="en-US" dirty="0"/>
              <a:t>的整数倍</a:t>
            </a:r>
            <a:r>
              <a:rPr lang="en-US" altLang="zh-CN" dirty="0"/>
              <a:t>)</a:t>
            </a:r>
            <a:r>
              <a:rPr lang="zh-CN" altLang="en-US" dirty="0"/>
              <a:t>后，就会与水银原子发生多次的非弹性碰撞。</a:t>
            </a:r>
            <a:endParaRPr lang="zh-CN" altLang="en-US" dirty="0"/>
          </a:p>
        </p:txBody>
      </p:sp>
      <p:sp>
        <p:nvSpPr>
          <p:cNvPr id="38916"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720E81BE-ECA5-4034-AE1F-DDA6ECA76F0E}" type="slidenum">
              <a:rPr lang="en-US" altLang="zh-CN"/>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Rot="1" noChangeAspect="1" noChangeArrowheads="1" noTextEdit="1"/>
          </p:cNvSpPr>
          <p:nvPr>
            <p:ph type="sldImg"/>
          </p:nvPr>
        </p:nvSpPr>
        <p:spPr/>
      </p:sp>
      <p:sp>
        <p:nvSpPr>
          <p:cNvPr id="7171" name="Rectangle 3"/>
          <p:cNvSpPr>
            <a:spLocks noGrp="1" noChangeArrowheads="1"/>
          </p:cNvSpPr>
          <p:nvPr>
            <p:ph type="body" idx="1"/>
          </p:nvPr>
        </p:nvSpPr>
        <p:spPr>
          <a:xfrm>
            <a:off x="679450" y="4716463"/>
            <a:ext cx="5438775" cy="44672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Rot="1" noChangeAspect="1" noChangeArrowheads="1" noTextEdit="1"/>
          </p:cNvSpPr>
          <p:nvPr>
            <p:ph type="sldImg"/>
          </p:nvPr>
        </p:nvSpPr>
        <p:spPr/>
      </p:sp>
      <p:sp>
        <p:nvSpPr>
          <p:cNvPr id="9219" name="Rectangle 3"/>
          <p:cNvSpPr>
            <a:spLocks noGrp="1" noChangeArrowheads="1"/>
          </p:cNvSpPr>
          <p:nvPr>
            <p:ph type="body" idx="1"/>
          </p:nvPr>
        </p:nvSpPr>
        <p:spPr>
          <a:xfrm>
            <a:off x="679450" y="4716463"/>
            <a:ext cx="5438775" cy="44672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Rot="1" noChangeAspect="1" noChangeArrowheads="1" noTextEdit="1"/>
          </p:cNvSpPr>
          <p:nvPr>
            <p:ph type="sldImg"/>
          </p:nvPr>
        </p:nvSpPr>
        <p:spPr/>
      </p:sp>
      <p:sp>
        <p:nvSpPr>
          <p:cNvPr id="15363" name="Rectangle 3"/>
          <p:cNvSpPr>
            <a:spLocks noGrp="1" noChangeArrowheads="1"/>
          </p:cNvSpPr>
          <p:nvPr>
            <p:ph type="body" idx="1"/>
          </p:nvPr>
        </p:nvSpPr>
        <p:spPr>
          <a:xfrm>
            <a:off x="679450" y="4716463"/>
            <a:ext cx="5438775" cy="44672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Rot="1" noChangeAspect="1" noChangeArrowheads="1" noTextEdit="1"/>
          </p:cNvSpPr>
          <p:nvPr>
            <p:ph type="sldImg"/>
          </p:nvPr>
        </p:nvSpPr>
        <p:spPr/>
      </p:sp>
      <p:sp>
        <p:nvSpPr>
          <p:cNvPr id="17411" name="Rectangle 3"/>
          <p:cNvSpPr>
            <a:spLocks noGrp="1" noChangeArrowheads="1"/>
          </p:cNvSpPr>
          <p:nvPr>
            <p:ph type="body" idx="1"/>
          </p:nvPr>
        </p:nvSpPr>
        <p:spPr>
          <a:xfrm>
            <a:off x="679450" y="4716463"/>
            <a:ext cx="5438775" cy="44672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幻灯片图像占位符 1"/>
          <p:cNvSpPr>
            <a:spLocks noGrp="1" noRot="1" noChangeAspect="1" noChangeArrowheads="1" noTextEdit="1"/>
          </p:cNvSpPr>
          <p:nvPr>
            <p:ph type="sldImg"/>
          </p:nvPr>
        </p:nvSpPr>
        <p:spPr/>
      </p:sp>
      <p:sp>
        <p:nvSpPr>
          <p:cNvPr id="21507"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1508"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9EBDC77D-53BD-4472-9915-A4C5CDF51AE9}" type="slidenum">
              <a:rPr lang="en-US" altLang="zh-CN"/>
            </a:fld>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Rot="1" noChangeAspect="1" noChangeArrowheads="1" noTextEdit="1"/>
          </p:cNvSpPr>
          <p:nvPr>
            <p:ph type="sldImg"/>
          </p:nvPr>
        </p:nvSpPr>
        <p:spPr/>
      </p:sp>
      <p:sp>
        <p:nvSpPr>
          <p:cNvPr id="24579" name="Rectangle 3"/>
          <p:cNvSpPr>
            <a:spLocks noGrp="1" noChangeArrowheads="1"/>
          </p:cNvSpPr>
          <p:nvPr>
            <p:ph type="body" idx="1"/>
          </p:nvPr>
        </p:nvSpPr>
        <p:spPr>
          <a:xfrm>
            <a:off x="679450" y="4716463"/>
            <a:ext cx="5438775" cy="44672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Rot="1" noChangeAspect="1" noChangeArrowheads="1" noTextEdit="1"/>
          </p:cNvSpPr>
          <p:nvPr>
            <p:ph type="sldImg"/>
          </p:nvPr>
        </p:nvSpPr>
        <p:spPr/>
      </p:sp>
      <p:sp>
        <p:nvSpPr>
          <p:cNvPr id="26627" name="Rectangle 3"/>
          <p:cNvSpPr>
            <a:spLocks noGrp="1" noChangeArrowheads="1"/>
          </p:cNvSpPr>
          <p:nvPr>
            <p:ph type="body" idx="1"/>
          </p:nvPr>
        </p:nvSpPr>
        <p:spPr>
          <a:xfrm>
            <a:off x="679450" y="4716463"/>
            <a:ext cx="5438775" cy="44672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Rot="1" noChangeAspect="1" noChangeArrowheads="1" noTextEdit="1"/>
          </p:cNvSpPr>
          <p:nvPr>
            <p:ph type="sldImg"/>
          </p:nvPr>
        </p:nvSpPr>
        <p:spPr/>
      </p:sp>
      <p:sp>
        <p:nvSpPr>
          <p:cNvPr id="28675" name="Rectangle 3"/>
          <p:cNvSpPr>
            <a:spLocks noGrp="1" noChangeArrowheads="1"/>
          </p:cNvSpPr>
          <p:nvPr>
            <p:ph type="body" idx="1"/>
          </p:nvPr>
        </p:nvSpPr>
        <p:spPr>
          <a:xfrm>
            <a:off x="679450" y="4716463"/>
            <a:ext cx="5438775" cy="44672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showMasterSp="0">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fourObj" showMasterSp="0">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457200" y="274638"/>
            <a:ext cx="8229600" cy="1143000"/>
          </a:xfrm>
          <a:prstGeom prst="rect">
            <a:avLst/>
          </a:prstGeom>
        </p:spPr>
        <p:txBody>
          <a:bodyPr/>
          <a:lstStyle/>
          <a:p>
            <a:r>
              <a:rPr lang="zh-CN" altLang="en-US"/>
              <a:t>单击此处编辑母版标题样式</a:t>
            </a:r>
            <a:endParaRPr lang="zh-CN" altLang="en-US"/>
          </a:p>
        </p:txBody>
      </p:sp>
      <p:sp>
        <p:nvSpPr>
          <p:cNvPr id="3" name="内容占位符 2"/>
          <p:cNvSpPr>
            <a:spLocks noGrp="1"/>
          </p:cNvSpPr>
          <p:nvPr>
            <p:ph sz="quarter" idx="1"/>
          </p:nvPr>
        </p:nvSpPr>
        <p:spPr>
          <a:xfrm>
            <a:off x="457200" y="1600200"/>
            <a:ext cx="4038600" cy="2185988"/>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quarter" idx="2"/>
          </p:nvPr>
        </p:nvSpPr>
        <p:spPr>
          <a:xfrm>
            <a:off x="4648200" y="1600200"/>
            <a:ext cx="4038600" cy="2185988"/>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内容占位符 4"/>
          <p:cNvSpPr>
            <a:spLocks noGrp="1"/>
          </p:cNvSpPr>
          <p:nvPr>
            <p:ph sz="quarter" idx="3"/>
          </p:nvPr>
        </p:nvSpPr>
        <p:spPr>
          <a:xfrm>
            <a:off x="457200" y="3938588"/>
            <a:ext cx="4038600" cy="2187575"/>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内容占位符 5"/>
          <p:cNvSpPr>
            <a:spLocks noGrp="1"/>
          </p:cNvSpPr>
          <p:nvPr>
            <p:ph sz="quarter" idx="4"/>
          </p:nvPr>
        </p:nvSpPr>
        <p:spPr>
          <a:xfrm>
            <a:off x="4648200" y="3938588"/>
            <a:ext cx="4038600" cy="2187575"/>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showMasterSp="0">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endParaRPr lang="zh-CN" altLang="en-US"/>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showMasterSp="0">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showMasterSp="0">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showMasterSp="0">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00182F"/>
            </a:gs>
            <a:gs pos="100000">
              <a:srgbClr val="003366"/>
            </a:gs>
          </a:gsLst>
          <a:lin ang="5400000" scaled="1"/>
        </a:gradFill>
        <a:effectLst/>
      </p:bgPr>
    </p:bg>
    <p:spTree>
      <p:nvGrpSpPr>
        <p:cNvPr id="1" name=""/>
        <p:cNvGrpSpPr/>
        <p:nvPr/>
      </p:nvGrpSpPr>
      <p:grpSpPr>
        <a:xfrm>
          <a:off x="0" y="0"/>
          <a:ext cx="0" cy="0"/>
          <a:chOff x="0" y="0"/>
          <a:chExt cx="0" cy="0"/>
        </a:xfrm>
      </p:grpSpPr>
      <p:sp>
        <p:nvSpPr>
          <p:cNvPr id="1026" name="AutoShape 7"/>
          <p:cNvSpPr>
            <a:spLocks noChangeArrowheads="1"/>
          </p:cNvSpPr>
          <p:nvPr/>
        </p:nvSpPr>
        <p:spPr bwMode="auto">
          <a:xfrm>
            <a:off x="-25400" y="0"/>
            <a:ext cx="9204325" cy="6858000"/>
          </a:xfrm>
          <a:prstGeom prst="bevel">
            <a:avLst>
              <a:gd name="adj" fmla="val 1273"/>
            </a:avLst>
          </a:prstGeom>
          <a:solidFill>
            <a:srgbClr val="006699"/>
          </a:solidFill>
          <a:ln w="9525">
            <a:solidFill>
              <a:srgbClr val="006699"/>
            </a:solidFill>
            <a:miter lim="800000"/>
          </a:ln>
        </p:spPr>
        <p:txBody>
          <a:bodyPr wrap="none" anchor="ctr"/>
          <a:lstStyle>
            <a:lvl1pPr algn="ctr">
              <a:defRPr kumimoji="1" sz="2400" b="1">
                <a:solidFill>
                  <a:schemeClr val="tx1"/>
                </a:solidFill>
                <a:latin typeface="Times New Roman" panose="02020603050405020304" pitchFamily="18" charset="0"/>
                <a:ea typeface="宋体" panose="02010600030101010101" pitchFamily="2" charset="-122"/>
              </a:defRPr>
            </a:lvl1pPr>
            <a:lvl2pPr marL="742950" indent="-285750" algn="ctr">
              <a:defRPr kumimoji="1" sz="2400" b="1">
                <a:solidFill>
                  <a:schemeClr val="tx1"/>
                </a:solidFill>
                <a:latin typeface="Times New Roman" panose="02020603050405020304" pitchFamily="18" charset="0"/>
                <a:ea typeface="宋体" panose="02010600030101010101" pitchFamily="2" charset="-122"/>
              </a:defRPr>
            </a:lvl2pPr>
            <a:lvl3pPr marL="1143000" indent="-228600" algn="ctr">
              <a:defRPr kumimoji="1" sz="2400" b="1">
                <a:solidFill>
                  <a:schemeClr val="tx1"/>
                </a:solidFill>
                <a:latin typeface="Times New Roman" panose="02020603050405020304" pitchFamily="18" charset="0"/>
                <a:ea typeface="宋体" panose="02010600030101010101" pitchFamily="2" charset="-122"/>
              </a:defRPr>
            </a:lvl3pPr>
            <a:lvl4pPr marL="1600200" indent="-228600" algn="ctr">
              <a:defRPr kumimoji="1" sz="2400" b="1">
                <a:solidFill>
                  <a:schemeClr val="tx1"/>
                </a:solidFill>
                <a:latin typeface="Times New Roman" panose="02020603050405020304" pitchFamily="18" charset="0"/>
                <a:ea typeface="宋体" panose="02010600030101010101" pitchFamily="2" charset="-122"/>
              </a:defRPr>
            </a:lvl4pPr>
            <a:lvl5pPr marL="2057400" indent="-228600" algn="ctr">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defRPr/>
            </a:pPr>
            <a:endParaRPr lang="zh-CN" altLang="en-US"/>
          </a:p>
        </p:txBody>
      </p:sp>
      <p:sp>
        <p:nvSpPr>
          <p:cNvPr id="1027" name="Rectangle 8"/>
          <p:cNvSpPr>
            <a:spLocks noChangeArrowheads="1"/>
          </p:cNvSpPr>
          <p:nvPr/>
        </p:nvSpPr>
        <p:spPr bwMode="auto">
          <a:xfrm>
            <a:off x="250825" y="265113"/>
            <a:ext cx="8626475" cy="6330950"/>
          </a:xfrm>
          <a:prstGeom prst="rect">
            <a:avLst/>
          </a:prstGeom>
          <a:noFill/>
          <a:ln w="12700">
            <a:solidFill>
              <a:srgbClr val="FF0000"/>
            </a:solidFill>
            <a:prstDash val="dash"/>
            <a:miter lim="800000"/>
          </a:ln>
          <a:extLst>
            <a:ext uri="{909E8E84-426E-40DD-AFC4-6F175D3DCCD1}">
              <a14:hiddenFill xmlns:a14="http://schemas.microsoft.com/office/drawing/2010/main">
                <a:solidFill>
                  <a:srgbClr val="FFFFFF"/>
                </a:solidFill>
              </a14:hiddenFill>
            </a:ext>
          </a:extLst>
        </p:spPr>
        <p:txBody>
          <a:bodyPr wrap="none" anchor="ctr"/>
          <a:lstStyle>
            <a:lvl1pPr algn="ctr">
              <a:defRPr kumimoji="1" sz="2400" b="1">
                <a:solidFill>
                  <a:schemeClr val="tx1"/>
                </a:solidFill>
                <a:latin typeface="Times New Roman" panose="02020603050405020304" pitchFamily="18" charset="0"/>
                <a:ea typeface="宋体" panose="02010600030101010101" pitchFamily="2" charset="-122"/>
              </a:defRPr>
            </a:lvl1pPr>
            <a:lvl2pPr marL="742950" indent="-285750" algn="ctr">
              <a:defRPr kumimoji="1" sz="2400" b="1">
                <a:solidFill>
                  <a:schemeClr val="tx1"/>
                </a:solidFill>
                <a:latin typeface="Times New Roman" panose="02020603050405020304" pitchFamily="18" charset="0"/>
                <a:ea typeface="宋体" panose="02010600030101010101" pitchFamily="2" charset="-122"/>
              </a:defRPr>
            </a:lvl2pPr>
            <a:lvl3pPr marL="1143000" indent="-228600" algn="ctr">
              <a:defRPr kumimoji="1" sz="2400" b="1">
                <a:solidFill>
                  <a:schemeClr val="tx1"/>
                </a:solidFill>
                <a:latin typeface="Times New Roman" panose="02020603050405020304" pitchFamily="18" charset="0"/>
                <a:ea typeface="宋体" panose="02010600030101010101" pitchFamily="2" charset="-122"/>
              </a:defRPr>
            </a:lvl3pPr>
            <a:lvl4pPr marL="1600200" indent="-228600" algn="ctr">
              <a:defRPr kumimoji="1" sz="2400" b="1">
                <a:solidFill>
                  <a:schemeClr val="tx1"/>
                </a:solidFill>
                <a:latin typeface="Times New Roman" panose="02020603050405020304" pitchFamily="18" charset="0"/>
                <a:ea typeface="宋体" panose="02010600030101010101" pitchFamily="2" charset="-122"/>
              </a:defRPr>
            </a:lvl4pPr>
            <a:lvl5pPr marL="2057400" indent="-228600" algn="ctr">
              <a:defRPr kumimoji="1" sz="24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defRPr/>
            </a:pP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2pPr>
      <a:lvl3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3pPr>
      <a:lvl4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4pPr>
      <a:lvl5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5pPr>
      <a:lvl6pPr marL="4572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6pPr>
      <a:lvl7pPr marL="9144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7pPr>
      <a:lvl8pPr marL="13716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8pPr>
      <a:lvl9pPr marL="18288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9" Type="http://schemas.openxmlformats.org/officeDocument/2006/relationships/vmlDrawing" Target="../drawings/vmlDrawing5.vml"/><Relationship Id="rId8" Type="http://schemas.openxmlformats.org/officeDocument/2006/relationships/slideLayout" Target="../slideLayouts/slideLayout1.xml"/><Relationship Id="rId7" Type="http://schemas.openxmlformats.org/officeDocument/2006/relationships/image" Target="../media/image35.wmf"/><Relationship Id="rId6" Type="http://schemas.openxmlformats.org/officeDocument/2006/relationships/oleObject" Target="../embeddings/oleObject24.bin"/><Relationship Id="rId5" Type="http://schemas.openxmlformats.org/officeDocument/2006/relationships/image" Target="../media/image34.jpeg"/><Relationship Id="rId4" Type="http://schemas.openxmlformats.org/officeDocument/2006/relationships/image" Target="../media/image33.emf"/><Relationship Id="rId3" Type="http://schemas.openxmlformats.org/officeDocument/2006/relationships/oleObject" Target="../embeddings/oleObject23.bin"/><Relationship Id="rId2" Type="http://schemas.openxmlformats.org/officeDocument/2006/relationships/image" Target="../media/image32.emf"/><Relationship Id="rId10" Type="http://schemas.openxmlformats.org/officeDocument/2006/relationships/notesSlide" Target="../notesSlides/notesSlide5.xml"/><Relationship Id="rId1" Type="http://schemas.openxmlformats.org/officeDocument/2006/relationships/oleObject" Target="../embeddings/oleObject22.bin"/></Relationships>
</file>

<file path=ppt/slides/_rels/slide11.xml.rels><?xml version="1.0" encoding="UTF-8" standalone="yes"?>
<Relationships xmlns="http://schemas.openxmlformats.org/package/2006/relationships"><Relationship Id="rId9" Type="http://schemas.openxmlformats.org/officeDocument/2006/relationships/oleObject" Target="../embeddings/oleObject29.bin"/><Relationship Id="rId8" Type="http://schemas.openxmlformats.org/officeDocument/2006/relationships/image" Target="../media/image39.emf"/><Relationship Id="rId7" Type="http://schemas.openxmlformats.org/officeDocument/2006/relationships/oleObject" Target="../embeddings/oleObject28.bin"/><Relationship Id="rId6" Type="http://schemas.openxmlformats.org/officeDocument/2006/relationships/image" Target="../media/image38.emf"/><Relationship Id="rId5" Type="http://schemas.openxmlformats.org/officeDocument/2006/relationships/oleObject" Target="../embeddings/oleObject27.bin"/><Relationship Id="rId4" Type="http://schemas.openxmlformats.org/officeDocument/2006/relationships/image" Target="../media/image37.emf"/><Relationship Id="rId3" Type="http://schemas.openxmlformats.org/officeDocument/2006/relationships/oleObject" Target="../embeddings/oleObject26.bin"/><Relationship Id="rId2" Type="http://schemas.openxmlformats.org/officeDocument/2006/relationships/image" Target="../media/image36.emf"/><Relationship Id="rId12" Type="http://schemas.openxmlformats.org/officeDocument/2006/relationships/vmlDrawing" Target="../drawings/vmlDrawing6.vml"/><Relationship Id="rId11" Type="http://schemas.openxmlformats.org/officeDocument/2006/relationships/slideLayout" Target="../slideLayouts/slideLayout7.xml"/><Relationship Id="rId10" Type="http://schemas.openxmlformats.org/officeDocument/2006/relationships/image" Target="../media/image40.emf"/><Relationship Id="rId1" Type="http://schemas.openxmlformats.org/officeDocument/2006/relationships/oleObject" Target="../embeddings/oleObject25.bin"/></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7" Type="http://schemas.openxmlformats.org/officeDocument/2006/relationships/notesSlide" Target="../notesSlides/notesSlide6.xml"/><Relationship Id="rId6" Type="http://schemas.openxmlformats.org/officeDocument/2006/relationships/vmlDrawing" Target="../drawings/vmlDrawing7.vml"/><Relationship Id="rId5" Type="http://schemas.openxmlformats.org/officeDocument/2006/relationships/slideLayout" Target="../slideLayouts/slideLayout7.xml"/><Relationship Id="rId4" Type="http://schemas.openxmlformats.org/officeDocument/2006/relationships/image" Target="../media/image42.emf"/><Relationship Id="rId3" Type="http://schemas.openxmlformats.org/officeDocument/2006/relationships/oleObject" Target="../embeddings/oleObject31.bin"/><Relationship Id="rId2" Type="http://schemas.openxmlformats.org/officeDocument/2006/relationships/image" Target="../media/image41.emf"/><Relationship Id="rId1" Type="http://schemas.openxmlformats.org/officeDocument/2006/relationships/oleObject" Target="../embeddings/oleObject30.bin"/></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3.png"/></Relationships>
</file>

<file path=ppt/slides/_rels/slide15.xml.rels><?xml version="1.0" encoding="UTF-8" standalone="yes"?>
<Relationships xmlns="http://schemas.openxmlformats.org/package/2006/relationships"><Relationship Id="rId9" Type="http://schemas.openxmlformats.org/officeDocument/2006/relationships/notesSlide" Target="../notesSlides/notesSlide7.xml"/><Relationship Id="rId8" Type="http://schemas.openxmlformats.org/officeDocument/2006/relationships/vmlDrawing" Target="../drawings/vmlDrawing8.vml"/><Relationship Id="rId7" Type="http://schemas.openxmlformats.org/officeDocument/2006/relationships/slideLayout" Target="../slideLayouts/slideLayout7.xml"/><Relationship Id="rId6" Type="http://schemas.openxmlformats.org/officeDocument/2006/relationships/audio" Target="../media/audio1.wav"/><Relationship Id="rId5" Type="http://schemas.openxmlformats.org/officeDocument/2006/relationships/image" Target="../media/image46.jpeg"/><Relationship Id="rId4" Type="http://schemas.openxmlformats.org/officeDocument/2006/relationships/image" Target="../media/image45.emf"/><Relationship Id="rId3" Type="http://schemas.openxmlformats.org/officeDocument/2006/relationships/oleObject" Target="../embeddings/oleObject33.bin"/><Relationship Id="rId2" Type="http://schemas.openxmlformats.org/officeDocument/2006/relationships/image" Target="../media/image44.emf"/><Relationship Id="rId1" Type="http://schemas.openxmlformats.org/officeDocument/2006/relationships/oleObject" Target="../embeddings/oleObject32.bin"/></Relationships>
</file>

<file path=ppt/slides/_rels/slide16.xml.rels><?xml version="1.0" encoding="UTF-8" standalone="yes"?>
<Relationships xmlns="http://schemas.openxmlformats.org/package/2006/relationships"><Relationship Id="rId9" Type="http://schemas.openxmlformats.org/officeDocument/2006/relationships/oleObject" Target="../embeddings/oleObject37.bin"/><Relationship Id="rId8" Type="http://schemas.openxmlformats.org/officeDocument/2006/relationships/image" Target="../media/image50.emf"/><Relationship Id="rId7" Type="http://schemas.openxmlformats.org/officeDocument/2006/relationships/oleObject" Target="../embeddings/oleObject36.bin"/><Relationship Id="rId6" Type="http://schemas.openxmlformats.org/officeDocument/2006/relationships/image" Target="../media/image49.emf"/><Relationship Id="rId5" Type="http://schemas.openxmlformats.org/officeDocument/2006/relationships/oleObject" Target="../embeddings/oleObject35.bin"/><Relationship Id="rId4" Type="http://schemas.openxmlformats.org/officeDocument/2006/relationships/image" Target="../media/image48.emf"/><Relationship Id="rId3" Type="http://schemas.openxmlformats.org/officeDocument/2006/relationships/oleObject" Target="../embeddings/oleObject34.bin"/><Relationship Id="rId20" Type="http://schemas.openxmlformats.org/officeDocument/2006/relationships/notesSlide" Target="../notesSlides/notesSlide8.xml"/><Relationship Id="rId2" Type="http://schemas.openxmlformats.org/officeDocument/2006/relationships/image" Target="../media/image47.jpeg"/><Relationship Id="rId19" Type="http://schemas.openxmlformats.org/officeDocument/2006/relationships/vmlDrawing" Target="../drawings/vmlDrawing9.vml"/><Relationship Id="rId18" Type="http://schemas.openxmlformats.org/officeDocument/2006/relationships/slideLayout" Target="../slideLayouts/slideLayout7.xml"/><Relationship Id="rId17" Type="http://schemas.openxmlformats.org/officeDocument/2006/relationships/audio" Target="../media/audio1.wav"/><Relationship Id="rId16" Type="http://schemas.openxmlformats.org/officeDocument/2006/relationships/image" Target="../media/image54.emf"/><Relationship Id="rId15" Type="http://schemas.openxmlformats.org/officeDocument/2006/relationships/oleObject" Target="../embeddings/oleObject40.bin"/><Relationship Id="rId14" Type="http://schemas.openxmlformats.org/officeDocument/2006/relationships/image" Target="../media/image53.emf"/><Relationship Id="rId13" Type="http://schemas.openxmlformats.org/officeDocument/2006/relationships/oleObject" Target="../embeddings/oleObject39.bin"/><Relationship Id="rId12" Type="http://schemas.openxmlformats.org/officeDocument/2006/relationships/image" Target="../media/image52.emf"/><Relationship Id="rId11" Type="http://schemas.openxmlformats.org/officeDocument/2006/relationships/oleObject" Target="../embeddings/oleObject38.bin"/><Relationship Id="rId10" Type="http://schemas.openxmlformats.org/officeDocument/2006/relationships/image" Target="../media/image51.emf"/><Relationship Id="rId1" Type="http://schemas.openxmlformats.org/officeDocument/2006/relationships/image" Target="../media/image46.jpeg"/></Relationships>
</file>

<file path=ppt/slides/_rels/slide17.xml.rels><?xml version="1.0" encoding="UTF-8" standalone="yes"?>
<Relationships xmlns="http://schemas.openxmlformats.org/package/2006/relationships"><Relationship Id="rId9" Type="http://schemas.openxmlformats.org/officeDocument/2006/relationships/oleObject" Target="../embeddings/oleObject45.bin"/><Relationship Id="rId8" Type="http://schemas.openxmlformats.org/officeDocument/2006/relationships/image" Target="../media/image58.emf"/><Relationship Id="rId7" Type="http://schemas.openxmlformats.org/officeDocument/2006/relationships/oleObject" Target="../embeddings/oleObject44.bin"/><Relationship Id="rId6" Type="http://schemas.openxmlformats.org/officeDocument/2006/relationships/image" Target="../media/image57.emf"/><Relationship Id="rId5" Type="http://schemas.openxmlformats.org/officeDocument/2006/relationships/oleObject" Target="../embeddings/oleObject43.bin"/><Relationship Id="rId4" Type="http://schemas.openxmlformats.org/officeDocument/2006/relationships/image" Target="../media/image56.emf"/><Relationship Id="rId3" Type="http://schemas.openxmlformats.org/officeDocument/2006/relationships/oleObject" Target="../embeddings/oleObject42.bin"/><Relationship Id="rId2" Type="http://schemas.openxmlformats.org/officeDocument/2006/relationships/image" Target="../media/image55.emf"/><Relationship Id="rId17" Type="http://schemas.openxmlformats.org/officeDocument/2006/relationships/notesSlide" Target="../notesSlides/notesSlide9.xml"/><Relationship Id="rId16" Type="http://schemas.openxmlformats.org/officeDocument/2006/relationships/vmlDrawing" Target="../drawings/vmlDrawing10.vml"/><Relationship Id="rId15" Type="http://schemas.openxmlformats.org/officeDocument/2006/relationships/slideLayout" Target="../slideLayouts/slideLayout7.xml"/><Relationship Id="rId14" Type="http://schemas.openxmlformats.org/officeDocument/2006/relationships/image" Target="../media/image61.emf"/><Relationship Id="rId13" Type="http://schemas.openxmlformats.org/officeDocument/2006/relationships/oleObject" Target="../embeddings/oleObject47.bin"/><Relationship Id="rId12" Type="http://schemas.openxmlformats.org/officeDocument/2006/relationships/image" Target="../media/image60.emf"/><Relationship Id="rId11" Type="http://schemas.openxmlformats.org/officeDocument/2006/relationships/oleObject" Target="../embeddings/oleObject46.bin"/><Relationship Id="rId10" Type="http://schemas.openxmlformats.org/officeDocument/2006/relationships/image" Target="../media/image59.emf"/><Relationship Id="rId1" Type="http://schemas.openxmlformats.org/officeDocument/2006/relationships/oleObject" Target="../embeddings/oleObject41.bin"/></Relationships>
</file>

<file path=ppt/slides/_rels/slide18.xml.rels><?xml version="1.0" encoding="UTF-8" standalone="yes"?>
<Relationships xmlns="http://schemas.openxmlformats.org/package/2006/relationships"><Relationship Id="rId7" Type="http://schemas.openxmlformats.org/officeDocument/2006/relationships/notesSlide" Target="../notesSlides/notesSlide10.xml"/><Relationship Id="rId6" Type="http://schemas.openxmlformats.org/officeDocument/2006/relationships/vmlDrawing" Target="../drawings/vmlDrawing11.vml"/><Relationship Id="rId5" Type="http://schemas.openxmlformats.org/officeDocument/2006/relationships/slideLayout" Target="../slideLayouts/slideLayout7.xml"/><Relationship Id="rId4" Type="http://schemas.openxmlformats.org/officeDocument/2006/relationships/image" Target="../media/image63.emf"/><Relationship Id="rId3" Type="http://schemas.openxmlformats.org/officeDocument/2006/relationships/oleObject" Target="../embeddings/oleObject49.bin"/><Relationship Id="rId2" Type="http://schemas.openxmlformats.org/officeDocument/2006/relationships/image" Target="../media/image62.emf"/><Relationship Id="rId1" Type="http://schemas.openxmlformats.org/officeDocument/2006/relationships/oleObject" Target="../embeddings/oleObject48.bin"/></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7.xml"/><Relationship Id="rId2" Type="http://schemas.openxmlformats.org/officeDocument/2006/relationships/image" Target="../media/image2.emf"/><Relationship Id="rId1" Type="http://schemas.openxmlformats.org/officeDocument/2006/relationships/oleObject" Target="../embeddings/oleObject1.bin"/></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4.png"/></Relationships>
</file>

<file path=ppt/slides/_rels/slide21.xml.rels><?xml version="1.0" encoding="UTF-8" standalone="yes"?>
<Relationships xmlns="http://schemas.openxmlformats.org/package/2006/relationships"><Relationship Id="rId9" Type="http://schemas.openxmlformats.org/officeDocument/2006/relationships/oleObject" Target="../embeddings/oleObject54.bin"/><Relationship Id="rId8" Type="http://schemas.openxmlformats.org/officeDocument/2006/relationships/image" Target="../media/image68.emf"/><Relationship Id="rId7" Type="http://schemas.openxmlformats.org/officeDocument/2006/relationships/oleObject" Target="../embeddings/oleObject53.bin"/><Relationship Id="rId6" Type="http://schemas.openxmlformats.org/officeDocument/2006/relationships/image" Target="../media/image67.emf"/><Relationship Id="rId5" Type="http://schemas.openxmlformats.org/officeDocument/2006/relationships/oleObject" Target="../embeddings/oleObject52.bin"/><Relationship Id="rId4" Type="http://schemas.openxmlformats.org/officeDocument/2006/relationships/image" Target="../media/image66.emf"/><Relationship Id="rId3" Type="http://schemas.openxmlformats.org/officeDocument/2006/relationships/oleObject" Target="../embeddings/oleObject51.bin"/><Relationship Id="rId2" Type="http://schemas.openxmlformats.org/officeDocument/2006/relationships/image" Target="../media/image65.emf"/><Relationship Id="rId16" Type="http://schemas.openxmlformats.org/officeDocument/2006/relationships/vmlDrawing" Target="../drawings/vmlDrawing12.vml"/><Relationship Id="rId15" Type="http://schemas.openxmlformats.org/officeDocument/2006/relationships/slideLayout" Target="../slideLayouts/slideLayout7.xml"/><Relationship Id="rId14" Type="http://schemas.openxmlformats.org/officeDocument/2006/relationships/image" Target="../media/image71.emf"/><Relationship Id="rId13" Type="http://schemas.openxmlformats.org/officeDocument/2006/relationships/oleObject" Target="../embeddings/oleObject56.bin"/><Relationship Id="rId12" Type="http://schemas.openxmlformats.org/officeDocument/2006/relationships/image" Target="../media/image70.emf"/><Relationship Id="rId11" Type="http://schemas.openxmlformats.org/officeDocument/2006/relationships/oleObject" Target="../embeddings/oleObject55.bin"/><Relationship Id="rId10" Type="http://schemas.openxmlformats.org/officeDocument/2006/relationships/image" Target="../media/image69.emf"/><Relationship Id="rId1" Type="http://schemas.openxmlformats.org/officeDocument/2006/relationships/oleObject" Target="../embeddings/oleObject50.bin"/></Relationships>
</file>

<file path=ppt/slides/_rels/slide22.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7.xml"/><Relationship Id="rId2" Type="http://schemas.openxmlformats.org/officeDocument/2006/relationships/image" Target="../media/image73.jpeg"/><Relationship Id="rId1" Type="http://schemas.openxmlformats.org/officeDocument/2006/relationships/image" Target="../media/image72.jpeg"/></Relationships>
</file>

<file path=ppt/slides/_rels/slide23.xml.rels><?xml version="1.0" encoding="UTF-8" standalone="yes"?>
<Relationships xmlns="http://schemas.openxmlformats.org/package/2006/relationships"><Relationship Id="rId9" Type="http://schemas.openxmlformats.org/officeDocument/2006/relationships/oleObject" Target="../embeddings/oleObject61.bin"/><Relationship Id="rId8" Type="http://schemas.openxmlformats.org/officeDocument/2006/relationships/image" Target="../media/image77.emf"/><Relationship Id="rId7" Type="http://schemas.openxmlformats.org/officeDocument/2006/relationships/oleObject" Target="../embeddings/oleObject60.bin"/><Relationship Id="rId6" Type="http://schemas.openxmlformats.org/officeDocument/2006/relationships/image" Target="../media/image76.wmf"/><Relationship Id="rId5" Type="http://schemas.openxmlformats.org/officeDocument/2006/relationships/oleObject" Target="../embeddings/oleObject59.bin"/><Relationship Id="rId4" Type="http://schemas.openxmlformats.org/officeDocument/2006/relationships/image" Target="../media/image75.wmf"/><Relationship Id="rId3" Type="http://schemas.openxmlformats.org/officeDocument/2006/relationships/oleObject" Target="../embeddings/oleObject58.bin"/><Relationship Id="rId22" Type="http://schemas.openxmlformats.org/officeDocument/2006/relationships/vmlDrawing" Target="../drawings/vmlDrawing13.vml"/><Relationship Id="rId21" Type="http://schemas.openxmlformats.org/officeDocument/2006/relationships/slideLayout" Target="../slideLayouts/slideLayout7.xml"/><Relationship Id="rId20" Type="http://schemas.openxmlformats.org/officeDocument/2006/relationships/image" Target="../media/image83.wmf"/><Relationship Id="rId2" Type="http://schemas.openxmlformats.org/officeDocument/2006/relationships/image" Target="../media/image74.wmf"/><Relationship Id="rId19" Type="http://schemas.openxmlformats.org/officeDocument/2006/relationships/oleObject" Target="../embeddings/oleObject66.bin"/><Relationship Id="rId18" Type="http://schemas.openxmlformats.org/officeDocument/2006/relationships/image" Target="../media/image82.wmf"/><Relationship Id="rId17" Type="http://schemas.openxmlformats.org/officeDocument/2006/relationships/oleObject" Target="../embeddings/oleObject65.bin"/><Relationship Id="rId16" Type="http://schemas.openxmlformats.org/officeDocument/2006/relationships/oleObject" Target="../embeddings/oleObject64.bin"/><Relationship Id="rId15" Type="http://schemas.openxmlformats.org/officeDocument/2006/relationships/image" Target="../media/image81.wmf"/><Relationship Id="rId14" Type="http://schemas.openxmlformats.org/officeDocument/2006/relationships/oleObject" Target="../embeddings/oleObject63.bin"/><Relationship Id="rId13" Type="http://schemas.openxmlformats.org/officeDocument/2006/relationships/image" Target="../media/image80.png"/><Relationship Id="rId12" Type="http://schemas.openxmlformats.org/officeDocument/2006/relationships/image" Target="../media/image79.emf"/><Relationship Id="rId11" Type="http://schemas.openxmlformats.org/officeDocument/2006/relationships/oleObject" Target="../embeddings/oleObject62.bin"/><Relationship Id="rId10" Type="http://schemas.openxmlformats.org/officeDocument/2006/relationships/image" Target="../media/image78.emf"/><Relationship Id="rId1" Type="http://schemas.openxmlformats.org/officeDocument/2006/relationships/oleObject" Target="../embeddings/oleObject57.bin"/></Relationships>
</file>

<file path=ppt/slides/_rels/slide24.xml.rels><?xml version="1.0" encoding="UTF-8" standalone="yes"?>
<Relationships xmlns="http://schemas.openxmlformats.org/package/2006/relationships"><Relationship Id="rId8" Type="http://schemas.openxmlformats.org/officeDocument/2006/relationships/notesSlide" Target="../notesSlides/notesSlide12.xml"/><Relationship Id="rId7" Type="http://schemas.openxmlformats.org/officeDocument/2006/relationships/vmlDrawing" Target="../drawings/vmlDrawing14.vml"/><Relationship Id="rId6" Type="http://schemas.openxmlformats.org/officeDocument/2006/relationships/slideLayout" Target="../slideLayouts/slideLayout7.xml"/><Relationship Id="rId5" Type="http://schemas.openxmlformats.org/officeDocument/2006/relationships/image" Target="../media/image80.png"/><Relationship Id="rId4" Type="http://schemas.openxmlformats.org/officeDocument/2006/relationships/image" Target="../media/image85.png"/><Relationship Id="rId3" Type="http://schemas.openxmlformats.org/officeDocument/2006/relationships/image" Target="../media/image77.emf"/><Relationship Id="rId2" Type="http://schemas.openxmlformats.org/officeDocument/2006/relationships/oleObject" Target="../embeddings/oleObject67.bin"/><Relationship Id="rId1" Type="http://schemas.openxmlformats.org/officeDocument/2006/relationships/image" Target="../media/image84.png"/></Relationships>
</file>

<file path=ppt/slides/_rels/slide3.xml.rels><?xml version="1.0" encoding="UTF-8" standalone="yes"?>
<Relationships xmlns="http://schemas.openxmlformats.org/package/2006/relationships"><Relationship Id="rId9" Type="http://schemas.openxmlformats.org/officeDocument/2006/relationships/image" Target="../media/image7.png"/><Relationship Id="rId8" Type="http://schemas.openxmlformats.org/officeDocument/2006/relationships/image" Target="../media/image6.emf"/><Relationship Id="rId7" Type="http://schemas.openxmlformats.org/officeDocument/2006/relationships/oleObject" Target="../embeddings/oleObject5.bin"/><Relationship Id="rId6" Type="http://schemas.openxmlformats.org/officeDocument/2006/relationships/image" Target="../media/image5.emf"/><Relationship Id="rId5" Type="http://schemas.openxmlformats.org/officeDocument/2006/relationships/oleObject" Target="../embeddings/oleObject4.bin"/><Relationship Id="rId4" Type="http://schemas.openxmlformats.org/officeDocument/2006/relationships/image" Target="../media/image4.emf"/><Relationship Id="rId3" Type="http://schemas.openxmlformats.org/officeDocument/2006/relationships/oleObject" Target="../embeddings/oleObject3.bin"/><Relationship Id="rId2" Type="http://schemas.openxmlformats.org/officeDocument/2006/relationships/image" Target="../media/image3.emf"/><Relationship Id="rId12" Type="http://schemas.openxmlformats.org/officeDocument/2006/relationships/notesSlide" Target="../notesSlides/notesSlide2.xml"/><Relationship Id="rId11" Type="http://schemas.openxmlformats.org/officeDocument/2006/relationships/vmlDrawing" Target="../drawings/vmlDrawing2.vml"/><Relationship Id="rId10" Type="http://schemas.openxmlformats.org/officeDocument/2006/relationships/slideLayout" Target="../slideLayouts/slideLayout7.xml"/><Relationship Id="rId1" Type="http://schemas.openxmlformats.org/officeDocument/2006/relationships/oleObject" Target="../embeddings/oleObject2.bin"/></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7.xml"/><Relationship Id="rId2" Type="http://schemas.openxmlformats.org/officeDocument/2006/relationships/image" Target="../media/image9.jpeg"/><Relationship Id="rId1" Type="http://schemas.openxmlformats.org/officeDocument/2006/relationships/image" Target="../media/image8.jpe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1.jpeg"/><Relationship Id="rId1" Type="http://schemas.openxmlformats.org/officeDocument/2006/relationships/image" Target="../media/image10.jpeg"/></Relationships>
</file>

<file path=ppt/slides/_rels/slide6.xml.rels><?xml version="1.0" encoding="UTF-8" standalone="yes"?>
<Relationships xmlns="http://schemas.openxmlformats.org/package/2006/relationships"><Relationship Id="rId9" Type="http://schemas.openxmlformats.org/officeDocument/2006/relationships/image" Target="../media/image16.emf"/><Relationship Id="rId8" Type="http://schemas.openxmlformats.org/officeDocument/2006/relationships/oleObject" Target="../embeddings/oleObject9.bin"/><Relationship Id="rId7" Type="http://schemas.openxmlformats.org/officeDocument/2006/relationships/image" Target="../media/image15.jpeg"/><Relationship Id="rId6" Type="http://schemas.openxmlformats.org/officeDocument/2006/relationships/image" Target="../media/image14.emf"/><Relationship Id="rId5" Type="http://schemas.openxmlformats.org/officeDocument/2006/relationships/oleObject" Target="../embeddings/oleObject8.bin"/><Relationship Id="rId4" Type="http://schemas.openxmlformats.org/officeDocument/2006/relationships/image" Target="../media/image13.emf"/><Relationship Id="rId3" Type="http://schemas.openxmlformats.org/officeDocument/2006/relationships/oleObject" Target="../embeddings/oleObject7.bin"/><Relationship Id="rId25" Type="http://schemas.openxmlformats.org/officeDocument/2006/relationships/vmlDrawing" Target="../drawings/vmlDrawing3.vml"/><Relationship Id="rId24" Type="http://schemas.openxmlformats.org/officeDocument/2006/relationships/slideLayout" Target="../slideLayouts/slideLayout7.xml"/><Relationship Id="rId23" Type="http://schemas.openxmlformats.org/officeDocument/2006/relationships/image" Target="../media/image23.emf"/><Relationship Id="rId22" Type="http://schemas.openxmlformats.org/officeDocument/2006/relationships/oleObject" Target="../embeddings/oleObject16.bin"/><Relationship Id="rId21" Type="http://schemas.openxmlformats.org/officeDocument/2006/relationships/image" Target="../media/image22.emf"/><Relationship Id="rId20" Type="http://schemas.openxmlformats.org/officeDocument/2006/relationships/oleObject" Target="../embeddings/oleObject15.bin"/><Relationship Id="rId2" Type="http://schemas.openxmlformats.org/officeDocument/2006/relationships/image" Target="../media/image12.emf"/><Relationship Id="rId19" Type="http://schemas.openxmlformats.org/officeDocument/2006/relationships/image" Target="../media/image21.emf"/><Relationship Id="rId18" Type="http://schemas.openxmlformats.org/officeDocument/2006/relationships/oleObject" Target="../embeddings/oleObject14.bin"/><Relationship Id="rId17" Type="http://schemas.openxmlformats.org/officeDocument/2006/relationships/image" Target="../media/image20.emf"/><Relationship Id="rId16" Type="http://schemas.openxmlformats.org/officeDocument/2006/relationships/oleObject" Target="../embeddings/oleObject13.bin"/><Relationship Id="rId15" Type="http://schemas.openxmlformats.org/officeDocument/2006/relationships/image" Target="../media/image19.emf"/><Relationship Id="rId14" Type="http://schemas.openxmlformats.org/officeDocument/2006/relationships/oleObject" Target="../embeddings/oleObject12.bin"/><Relationship Id="rId13" Type="http://schemas.openxmlformats.org/officeDocument/2006/relationships/image" Target="../media/image18.emf"/><Relationship Id="rId12" Type="http://schemas.openxmlformats.org/officeDocument/2006/relationships/oleObject" Target="../embeddings/oleObject11.bin"/><Relationship Id="rId11" Type="http://schemas.openxmlformats.org/officeDocument/2006/relationships/image" Target="../media/image17.emf"/><Relationship Id="rId10" Type="http://schemas.openxmlformats.org/officeDocument/2006/relationships/oleObject" Target="../embeddings/oleObject10.bin"/><Relationship Id="rId1" Type="http://schemas.openxmlformats.org/officeDocument/2006/relationships/oleObject" Target="../embeddings/oleObject6.bin"/></Relationships>
</file>

<file path=ppt/slides/_rels/slide7.xml.rels><?xml version="1.0" encoding="UTF-8" standalone="yes"?>
<Relationships xmlns="http://schemas.openxmlformats.org/package/2006/relationships"><Relationship Id="rId9" Type="http://schemas.openxmlformats.org/officeDocument/2006/relationships/oleObject" Target="../embeddings/oleObject21.bin"/><Relationship Id="rId8" Type="http://schemas.openxmlformats.org/officeDocument/2006/relationships/image" Target="../media/image27.wmf"/><Relationship Id="rId7" Type="http://schemas.openxmlformats.org/officeDocument/2006/relationships/oleObject" Target="../embeddings/oleObject20.bin"/><Relationship Id="rId6" Type="http://schemas.openxmlformats.org/officeDocument/2006/relationships/image" Target="../media/image26.wmf"/><Relationship Id="rId5" Type="http://schemas.openxmlformats.org/officeDocument/2006/relationships/oleObject" Target="../embeddings/oleObject19.bin"/><Relationship Id="rId4" Type="http://schemas.openxmlformats.org/officeDocument/2006/relationships/image" Target="../media/image25.wmf"/><Relationship Id="rId3" Type="http://schemas.openxmlformats.org/officeDocument/2006/relationships/oleObject" Target="../embeddings/oleObject18.bin"/><Relationship Id="rId2" Type="http://schemas.openxmlformats.org/officeDocument/2006/relationships/image" Target="../media/image24.wmf"/><Relationship Id="rId12" Type="http://schemas.openxmlformats.org/officeDocument/2006/relationships/vmlDrawing" Target="../drawings/vmlDrawing4.vml"/><Relationship Id="rId11" Type="http://schemas.openxmlformats.org/officeDocument/2006/relationships/slideLayout" Target="../slideLayouts/slideLayout7.xml"/><Relationship Id="rId10" Type="http://schemas.openxmlformats.org/officeDocument/2006/relationships/image" Target="../media/image28.wmf"/><Relationship Id="rId1" Type="http://schemas.openxmlformats.org/officeDocument/2006/relationships/oleObject" Target="../embeddings/oleObject17.bin"/></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1.xml"/><Relationship Id="rId3" Type="http://schemas.openxmlformats.org/officeDocument/2006/relationships/image" Target="../media/image31.GIF"/><Relationship Id="rId2" Type="http://schemas.openxmlformats.org/officeDocument/2006/relationships/image" Target="../media/image30.jpeg"/><Relationship Id="rId1" Type="http://schemas.openxmlformats.org/officeDocument/2006/relationships/image" Target="../media/image2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98" name="组合 5"/>
          <p:cNvGrpSpPr/>
          <p:nvPr/>
        </p:nvGrpSpPr>
        <p:grpSpPr bwMode="auto">
          <a:xfrm>
            <a:off x="-571500" y="0"/>
            <a:ext cx="10293350" cy="6858000"/>
            <a:chOff x="-571500" y="0"/>
            <a:chExt cx="10293350" cy="6858024"/>
          </a:xfrm>
        </p:grpSpPr>
        <p:pic>
          <p:nvPicPr>
            <p:cNvPr id="4101"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71500" y="0"/>
              <a:ext cx="1029335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2" name="矩形 4"/>
            <p:cNvSpPr>
              <a:spLocks noChangeArrowheads="1"/>
            </p:cNvSpPr>
            <p:nvPr/>
          </p:nvSpPr>
          <p:spPr bwMode="auto">
            <a:xfrm>
              <a:off x="6344861" y="6457914"/>
              <a:ext cx="261962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b="0" dirty="0">
                  <a:solidFill>
                    <a:srgbClr val="FF0000"/>
                  </a:solidFill>
                </a:rPr>
                <a:t>Yosemite National Park</a:t>
              </a:r>
              <a:endParaRPr lang="zh-CN" altLang="en-US" sz="2000" dirty="0">
                <a:solidFill>
                  <a:srgbClr val="FF0000"/>
                </a:solidFill>
              </a:endParaRPr>
            </a:p>
          </p:txBody>
        </p:sp>
      </p:grpSp>
      <p:sp>
        <p:nvSpPr>
          <p:cNvPr id="7" name="Text Box 1039"/>
          <p:cNvSpPr txBox="1">
            <a:spLocks noChangeArrowheads="1"/>
          </p:cNvSpPr>
          <p:nvPr/>
        </p:nvSpPr>
        <p:spPr bwMode="auto">
          <a:xfrm>
            <a:off x="1295400" y="3705225"/>
            <a:ext cx="6705600" cy="1758950"/>
          </a:xfrm>
          <a:prstGeom prst="rect">
            <a:avLst/>
          </a:prstGeom>
          <a:noFill/>
          <a:ln w="9525">
            <a:noFill/>
            <a:miter lim="800000"/>
          </a:ln>
          <a:effectLst/>
        </p:spPr>
        <p:txBody>
          <a:bodyPr>
            <a:spAutoFit/>
          </a:bodyPr>
          <a:lstStyle/>
          <a:p>
            <a:pPr algn="ctr" eaLnBrk="1" hangingPunct="1">
              <a:lnSpc>
                <a:spcPct val="75000"/>
              </a:lnSpc>
              <a:defRPr/>
            </a:pPr>
            <a:r>
              <a:rPr lang="en-US" altLang="zh-CN" sz="4000" dirty="0">
                <a:solidFill>
                  <a:srgbClr val="FFFF00"/>
                </a:solidFill>
                <a:effectLst>
                  <a:outerShdw blurRad="38100" dist="38100" dir="2700000" algn="tl">
                    <a:srgbClr val="000000"/>
                  </a:outerShdw>
                </a:effectLst>
              </a:rPr>
              <a:t>Xi’an  </a:t>
            </a:r>
            <a:r>
              <a:rPr lang="en-US" altLang="zh-CN" sz="4000" dirty="0" err="1">
                <a:solidFill>
                  <a:srgbClr val="FFFF00"/>
                </a:solidFill>
                <a:effectLst>
                  <a:outerShdw blurRad="38100" dist="38100" dir="2700000" algn="tl">
                    <a:srgbClr val="000000"/>
                  </a:outerShdw>
                </a:effectLst>
              </a:rPr>
              <a:t>Jiaotong</a:t>
            </a:r>
            <a:r>
              <a:rPr lang="en-US" altLang="zh-CN" sz="4000" dirty="0">
                <a:solidFill>
                  <a:srgbClr val="FFFF00"/>
                </a:solidFill>
                <a:effectLst>
                  <a:outerShdw blurRad="38100" dist="38100" dir="2700000" algn="tl">
                    <a:srgbClr val="000000"/>
                  </a:outerShdw>
                </a:effectLst>
              </a:rPr>
              <a:t>  University</a:t>
            </a:r>
            <a:endParaRPr lang="en-US" altLang="zh-CN" sz="4000" dirty="0">
              <a:solidFill>
                <a:srgbClr val="FFFF00"/>
              </a:solidFill>
              <a:effectLst>
                <a:outerShdw blurRad="38100" dist="38100" dir="2700000" algn="tl">
                  <a:srgbClr val="000000"/>
                </a:outerShdw>
              </a:effectLst>
            </a:endParaRPr>
          </a:p>
          <a:p>
            <a:pPr algn="ctr" eaLnBrk="1" hangingPunct="1">
              <a:lnSpc>
                <a:spcPct val="75000"/>
              </a:lnSpc>
              <a:defRPr/>
            </a:pPr>
            <a:endParaRPr lang="zh-CN" altLang="en-US" sz="4000" dirty="0">
              <a:solidFill>
                <a:srgbClr val="FFFF00"/>
              </a:solidFill>
              <a:effectLst>
                <a:outerShdw blurRad="38100" dist="38100" dir="2700000" algn="tl">
                  <a:srgbClr val="000000"/>
                </a:outerShdw>
              </a:effectLst>
              <a:latin typeface="Arial" panose="020B0604020202020204" pitchFamily="34" charset="0"/>
              <a:ea typeface="楷体_GB2312" pitchFamily="49" charset="-122"/>
            </a:endParaRPr>
          </a:p>
          <a:p>
            <a:pPr algn="ctr" eaLnBrk="1" hangingPunct="1">
              <a:lnSpc>
                <a:spcPct val="75000"/>
              </a:lnSpc>
              <a:defRPr/>
            </a:pPr>
            <a:endParaRPr lang="en-US" altLang="zh-CN" sz="2800" dirty="0">
              <a:solidFill>
                <a:srgbClr val="FFFF00"/>
              </a:solidFill>
              <a:effectLst>
                <a:outerShdw blurRad="38100" dist="38100" dir="2700000" algn="tl">
                  <a:srgbClr val="000000"/>
                </a:outerShdw>
              </a:effectLst>
              <a:latin typeface="Arial" panose="020B0604020202020204" pitchFamily="34" charset="0"/>
              <a:ea typeface="华文仿宋" panose="02010600040101010101" pitchFamily="17" charset="-122"/>
            </a:endParaRPr>
          </a:p>
          <a:p>
            <a:pPr algn="ctr" eaLnBrk="1" hangingPunct="1">
              <a:lnSpc>
                <a:spcPct val="75000"/>
              </a:lnSpc>
              <a:defRPr/>
            </a:pPr>
            <a:r>
              <a:rPr lang="en-US" altLang="zh-CN" sz="3600" dirty="0">
                <a:solidFill>
                  <a:srgbClr val="FFFF00"/>
                </a:solidFill>
                <a:effectLst>
                  <a:outerShdw blurRad="38100" dist="38100" dir="2700000" algn="tl">
                    <a:srgbClr val="000000"/>
                  </a:outerShdw>
                </a:effectLst>
                <a:ea typeface="华文仿宋" panose="02010600040101010101" pitchFamily="17" charset="-122"/>
              </a:rPr>
              <a:t>Dec. 08, 2022</a:t>
            </a:r>
            <a:endParaRPr lang="en-US" altLang="zh-CN" sz="3600" dirty="0">
              <a:solidFill>
                <a:srgbClr val="FFFF00"/>
              </a:solidFill>
              <a:effectLst>
                <a:outerShdw blurRad="38100" dist="38100" dir="2700000" algn="tl">
                  <a:srgbClr val="000000"/>
                </a:outerShdw>
              </a:effectLst>
              <a:ea typeface="华文仿宋" panose="02010600040101010101" pitchFamily="17" charset="-122"/>
            </a:endParaRPr>
          </a:p>
        </p:txBody>
      </p:sp>
      <p:sp>
        <p:nvSpPr>
          <p:cNvPr id="4100" name="WordArt 1044"/>
          <p:cNvSpPr>
            <a:spLocks noChangeArrowheads="1" noChangeShapeType="1" noTextEdit="1"/>
          </p:cNvSpPr>
          <p:nvPr/>
        </p:nvSpPr>
        <p:spPr bwMode="auto">
          <a:xfrm>
            <a:off x="539750" y="1268413"/>
            <a:ext cx="8077200" cy="1296987"/>
          </a:xfrm>
          <a:prstGeom prst="rect">
            <a:avLst/>
          </a:prstGeom>
          <a:extLst>
            <a:ext uri="{91240B29-F687-4F45-9708-019B960494DF}">
              <a14:hiddenLine xmlns:a14="http://schemas.microsoft.com/office/drawing/2010/main" w="9525">
                <a:solidFill>
                  <a:srgbClr val="000000"/>
                </a:solidFill>
                <a:round/>
              </a14:hiddenLine>
            </a:ext>
          </a:extLst>
        </p:spPr>
        <p:txBody>
          <a:bodyPr wrap="none" fromWordArt="1">
            <a:prstTxWarp prst="textPlain">
              <a:avLst>
                <a:gd name="adj" fmla="val 50000"/>
              </a:avLst>
            </a:prstTxWarp>
          </a:bodyPr>
          <a:lstStyle/>
          <a:p>
            <a:pPr algn="ctr"/>
            <a:r>
              <a:rPr lang="en-US" altLang="zh-CN" sz="4800" i="1" kern="10">
                <a:solidFill>
                  <a:srgbClr val="FF0000"/>
                </a:solidFill>
                <a:effectLst>
                  <a:outerShdw dist="35921" dir="2700000" algn="ctr" rotWithShape="0">
                    <a:srgbClr val="808080"/>
                  </a:outerShdw>
                </a:effectLst>
                <a:cs typeface="Times New Roman" panose="02020603050405020304" pitchFamily="18" charset="0"/>
              </a:rPr>
              <a:t>University Physics</a:t>
            </a:r>
            <a:endParaRPr lang="zh-CN" altLang="en-US" sz="4800" i="1" kern="10">
              <a:solidFill>
                <a:srgbClr val="FF0000"/>
              </a:solidFill>
              <a:effectLst>
                <a:outerShdw dist="35921" dir="2700000" algn="ctr" rotWithShape="0">
                  <a:srgbClr val="808080"/>
                </a:outerShdw>
              </a:effectLst>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5842" name="Object 2"/>
          <p:cNvGraphicFramePr/>
          <p:nvPr/>
        </p:nvGraphicFramePr>
        <p:xfrm>
          <a:off x="1692275" y="4643438"/>
          <a:ext cx="2986088" cy="750887"/>
        </p:xfrm>
        <a:graphic>
          <a:graphicData uri="http://schemas.openxmlformats.org/presentationml/2006/ole">
            <mc:AlternateContent xmlns:mc="http://schemas.openxmlformats.org/markup-compatibility/2006">
              <mc:Choice xmlns:v="urn:schemas-microsoft-com:vml" Requires="v">
                <p:oleObj spid="_x0000_s482357" name="Equation" r:id="rId1" imgW="3445510" imgH="925830" progId="Equation.3">
                  <p:embed/>
                </p:oleObj>
              </mc:Choice>
              <mc:Fallback>
                <p:oleObj name="Equation" r:id="rId1" imgW="3445510" imgH="925830" progId="Equation.3">
                  <p:embed/>
                  <p:pic>
                    <p:nvPicPr>
                      <p:cNvPr id="0" name="Object 2"/>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2275" y="4643438"/>
                        <a:ext cx="2986088" cy="75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5843" name="Rectangle 3"/>
          <p:cNvSpPr>
            <a:spLocks noChangeArrowheads="1"/>
          </p:cNvSpPr>
          <p:nvPr/>
        </p:nvSpPr>
        <p:spPr bwMode="auto">
          <a:xfrm>
            <a:off x="1071563" y="5451475"/>
            <a:ext cx="4038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solidFill>
                  <a:schemeClr val="hlink"/>
                </a:solidFill>
                <a:latin typeface="华文中宋" panose="02010600040101010101" pitchFamily="2" charset="-122"/>
                <a:ea typeface="华文中宋" panose="02010600040101010101" pitchFamily="2" charset="-122"/>
              </a:rPr>
              <a:t>氢光谱的里德伯常量</a:t>
            </a:r>
            <a:r>
              <a:rPr lang="zh-CN" altLang="en-US" b="0">
                <a:solidFill>
                  <a:schemeClr val="hlink"/>
                </a:solidFill>
                <a:latin typeface="华文中宋" panose="02010600040101010101" pitchFamily="2" charset="-122"/>
                <a:ea typeface="华文中宋" panose="02010600040101010101" pitchFamily="2" charset="-122"/>
              </a:rPr>
              <a:t> </a:t>
            </a:r>
            <a:endParaRPr lang="zh-CN" altLang="en-US" b="0">
              <a:solidFill>
                <a:schemeClr val="hlink"/>
              </a:solidFill>
              <a:latin typeface="华文中宋" panose="02010600040101010101" pitchFamily="2" charset="-122"/>
              <a:ea typeface="华文中宋" panose="02010600040101010101" pitchFamily="2" charset="-122"/>
            </a:endParaRPr>
          </a:p>
        </p:txBody>
      </p:sp>
      <p:graphicFrame>
        <p:nvGraphicFramePr>
          <p:cNvPr id="35844" name="Object 4"/>
          <p:cNvGraphicFramePr>
            <a:graphicFrameLocks noChangeAspect="1"/>
          </p:cNvGraphicFramePr>
          <p:nvPr/>
        </p:nvGraphicFramePr>
        <p:xfrm>
          <a:off x="4140200" y="5445125"/>
          <a:ext cx="3448050" cy="468313"/>
        </p:xfrm>
        <a:graphic>
          <a:graphicData uri="http://schemas.openxmlformats.org/presentationml/2006/ole">
            <mc:AlternateContent xmlns:mc="http://schemas.openxmlformats.org/markup-compatibility/2006">
              <mc:Choice xmlns:v="urn:schemas-microsoft-com:vml" Requires="v">
                <p:oleObj spid="_x0000_s482358" name="Equation" r:id="rId3" imgW="4583430" imgH="501650" progId="Equation.3">
                  <p:embed/>
                </p:oleObj>
              </mc:Choice>
              <mc:Fallback>
                <p:oleObj name="Equation" r:id="rId3" imgW="4583430" imgH="50165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40200" y="5445125"/>
                        <a:ext cx="3448050" cy="46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5845" name="Rectangle 5"/>
          <p:cNvSpPr>
            <a:spLocks noChangeArrowheads="1"/>
          </p:cNvSpPr>
          <p:nvPr/>
        </p:nvSpPr>
        <p:spPr bwMode="auto">
          <a:xfrm>
            <a:off x="827088" y="4076700"/>
            <a:ext cx="74596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a:solidFill>
                  <a:schemeClr val="hlink"/>
                </a:solidFill>
              </a:rPr>
              <a:t>(2) </a:t>
            </a:r>
            <a:r>
              <a:rPr lang="zh-CN" altLang="en-US">
                <a:solidFill>
                  <a:schemeClr val="hlink"/>
                </a:solidFill>
                <a:ea typeface="华文中宋" panose="02010600040101010101" pitchFamily="2" charset="-122"/>
              </a:rPr>
              <a:t>每一条光谱线的</a:t>
            </a:r>
            <a:r>
              <a:rPr lang="zh-CN" altLang="en-US">
                <a:solidFill>
                  <a:srgbClr val="FFFF00"/>
                </a:solidFill>
                <a:ea typeface="华文中宋" panose="02010600040101010101" pitchFamily="2" charset="-122"/>
              </a:rPr>
              <a:t>波数</a:t>
            </a:r>
            <a:r>
              <a:rPr lang="zh-CN" altLang="en-US">
                <a:solidFill>
                  <a:schemeClr val="hlink"/>
                </a:solidFill>
                <a:ea typeface="华文中宋" panose="02010600040101010101" pitchFamily="2" charset="-122"/>
              </a:rPr>
              <a:t>可表示为两项之差，即</a:t>
            </a:r>
            <a:endParaRPr lang="zh-CN" altLang="en-US">
              <a:solidFill>
                <a:schemeClr val="hlink"/>
              </a:solidFill>
              <a:ea typeface="华文中宋" panose="02010600040101010101" pitchFamily="2" charset="-122"/>
            </a:endParaRPr>
          </a:p>
        </p:txBody>
      </p:sp>
      <p:pic>
        <p:nvPicPr>
          <p:cNvPr id="9223" name="Picture 6" descr="氢光谱"/>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5650" y="927100"/>
            <a:ext cx="7848600" cy="1638300"/>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35847" name="Rectangle 7"/>
          <p:cNvSpPr>
            <a:spLocks noChangeArrowheads="1"/>
          </p:cNvSpPr>
          <p:nvPr/>
        </p:nvSpPr>
        <p:spPr bwMode="auto">
          <a:xfrm>
            <a:off x="825500" y="3500438"/>
            <a:ext cx="3962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a:solidFill>
                  <a:schemeClr val="hlink"/>
                </a:solidFill>
              </a:rPr>
              <a:t>(1) </a:t>
            </a:r>
            <a:r>
              <a:rPr lang="zh-CN" altLang="en-US">
                <a:solidFill>
                  <a:schemeClr val="hlink"/>
                </a:solidFill>
                <a:ea typeface="华文中宋" panose="02010600040101010101" pitchFamily="2" charset="-122"/>
              </a:rPr>
              <a:t>谱线为分立线状光谱</a:t>
            </a:r>
            <a:endParaRPr lang="zh-CN" altLang="en-US">
              <a:solidFill>
                <a:schemeClr val="hlink"/>
              </a:solidFill>
              <a:ea typeface="华文中宋" panose="02010600040101010101" pitchFamily="2" charset="-122"/>
            </a:endParaRPr>
          </a:p>
        </p:txBody>
      </p:sp>
      <p:sp>
        <p:nvSpPr>
          <p:cNvPr id="9225" name="Text Box 8"/>
          <p:cNvSpPr txBox="1">
            <a:spLocks noChangeArrowheads="1"/>
          </p:cNvSpPr>
          <p:nvPr/>
        </p:nvSpPr>
        <p:spPr bwMode="auto">
          <a:xfrm>
            <a:off x="3203575" y="2636838"/>
            <a:ext cx="35544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solidFill>
                  <a:srgbClr val="99FFCC"/>
                </a:solidFill>
                <a:ea typeface="楷体_GB2312" pitchFamily="49" charset="-122"/>
              </a:rPr>
              <a:t>氢原子的巴耳末线系照片</a:t>
            </a:r>
            <a:endParaRPr lang="zh-CN" altLang="en-US">
              <a:solidFill>
                <a:srgbClr val="99FFCC"/>
              </a:solidFill>
              <a:ea typeface="楷体_GB2312" pitchFamily="49" charset="-122"/>
            </a:endParaRPr>
          </a:p>
        </p:txBody>
      </p:sp>
      <p:sp>
        <p:nvSpPr>
          <p:cNvPr id="9226" name="Text Box 9"/>
          <p:cNvSpPr txBox="1">
            <a:spLocks noChangeArrowheads="1"/>
          </p:cNvSpPr>
          <p:nvPr/>
        </p:nvSpPr>
        <p:spPr bwMode="auto">
          <a:xfrm>
            <a:off x="252413" y="333375"/>
            <a:ext cx="2590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a:solidFill>
                  <a:srgbClr val="FFFF00"/>
                </a:solidFill>
                <a:latin typeface="华文中宋" panose="02010600040101010101" pitchFamily="2" charset="-122"/>
                <a:ea typeface="华文中宋" panose="02010600040101010101" pitchFamily="2" charset="-122"/>
              </a:rPr>
              <a:t>一</a:t>
            </a:r>
            <a:r>
              <a:rPr lang="en-US" altLang="zh-CN" sz="2800">
                <a:solidFill>
                  <a:srgbClr val="FFFF00"/>
                </a:solidFill>
                <a:latin typeface="华文中宋" panose="02010600040101010101" pitchFamily="2" charset="-122"/>
                <a:ea typeface="华文中宋" panose="02010600040101010101" pitchFamily="2" charset="-122"/>
              </a:rPr>
              <a:t>. </a:t>
            </a:r>
            <a:r>
              <a:rPr lang="zh-CN" altLang="en-US" sz="2800">
                <a:solidFill>
                  <a:srgbClr val="FFFF00"/>
                </a:solidFill>
                <a:latin typeface="华文中宋" panose="02010600040101010101" pitchFamily="2" charset="-122"/>
                <a:ea typeface="华文中宋" panose="02010600040101010101" pitchFamily="2" charset="-122"/>
              </a:rPr>
              <a:t>实验规律</a:t>
            </a:r>
            <a:endParaRPr lang="zh-CN" altLang="en-US" sz="2800">
              <a:solidFill>
                <a:srgbClr val="FFFF00"/>
              </a:solidFill>
              <a:latin typeface="华文中宋" panose="02010600040101010101" pitchFamily="2" charset="-122"/>
              <a:ea typeface="华文中宋" panose="02010600040101010101" pitchFamily="2" charset="-122"/>
            </a:endParaRPr>
          </a:p>
        </p:txBody>
      </p:sp>
      <p:sp>
        <p:nvSpPr>
          <p:cNvPr id="9227" name="Text Box 10"/>
          <p:cNvSpPr txBox="1">
            <a:spLocks noChangeArrowheads="1"/>
          </p:cNvSpPr>
          <p:nvPr/>
        </p:nvSpPr>
        <p:spPr bwMode="auto">
          <a:xfrm>
            <a:off x="468313" y="2947988"/>
            <a:ext cx="183515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just" eaLnBrk="1" hangingPunct="1"/>
            <a:r>
              <a:rPr lang="zh-CN" altLang="en-US" sz="2600">
                <a:solidFill>
                  <a:srgbClr val="00FFFF"/>
                </a:solidFill>
                <a:ea typeface="华文中宋" panose="02010600040101010101" pitchFamily="2" charset="-122"/>
              </a:rPr>
              <a:t>谱线特征：</a:t>
            </a:r>
            <a:endParaRPr lang="zh-CN" altLang="en-US" sz="2600">
              <a:solidFill>
                <a:srgbClr val="00FFFF"/>
              </a:solidFill>
              <a:ea typeface="华文中宋" panose="02010600040101010101" pitchFamily="2" charset="-122"/>
            </a:endParaRPr>
          </a:p>
        </p:txBody>
      </p:sp>
      <p:sp>
        <p:nvSpPr>
          <p:cNvPr id="35851" name="Rectangle 11"/>
          <p:cNvSpPr>
            <a:spLocks noChangeArrowheads="1"/>
          </p:cNvSpPr>
          <p:nvPr/>
        </p:nvSpPr>
        <p:spPr bwMode="auto">
          <a:xfrm>
            <a:off x="847725" y="6000750"/>
            <a:ext cx="815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solidFill>
                  <a:srgbClr val="00FFFF"/>
                </a:solidFill>
                <a:cs typeface="Times New Roman" panose="02020603050405020304" pitchFamily="18" charset="0"/>
              </a:rPr>
              <a:t>→ </a:t>
            </a:r>
            <a:r>
              <a:rPr lang="en-US" altLang="zh-CN" i="1">
                <a:solidFill>
                  <a:srgbClr val="00FFFF"/>
                </a:solidFill>
              </a:rPr>
              <a:t>k </a:t>
            </a:r>
            <a:r>
              <a:rPr lang="en-US" altLang="zh-CN">
                <a:solidFill>
                  <a:srgbClr val="00FFFF"/>
                </a:solidFill>
              </a:rPr>
              <a:t>= 2 (</a:t>
            </a:r>
            <a:r>
              <a:rPr lang="en-US" altLang="zh-CN" i="1">
                <a:solidFill>
                  <a:srgbClr val="00FFFF"/>
                </a:solidFill>
              </a:rPr>
              <a:t>n </a:t>
            </a:r>
            <a:r>
              <a:rPr lang="en-US" altLang="zh-CN">
                <a:solidFill>
                  <a:srgbClr val="00FFFF"/>
                </a:solidFill>
              </a:rPr>
              <a:t>= 3, 4, 5, … )</a:t>
            </a:r>
            <a:r>
              <a:rPr lang="en-US" altLang="zh-CN" b="0">
                <a:solidFill>
                  <a:schemeClr val="bg1"/>
                </a:solidFill>
              </a:rPr>
              <a:t> </a:t>
            </a:r>
            <a:r>
              <a:rPr lang="zh-CN" altLang="en-US">
                <a:solidFill>
                  <a:schemeClr val="hlink"/>
                </a:solidFill>
                <a:latin typeface="华文中宋" panose="02010600040101010101" pitchFamily="2" charset="-122"/>
                <a:ea typeface="华文中宋" panose="02010600040101010101" pitchFamily="2" charset="-122"/>
              </a:rPr>
              <a:t>谱线系 </a:t>
            </a:r>
            <a:r>
              <a:rPr lang="en-US" altLang="zh-CN">
                <a:solidFill>
                  <a:schemeClr val="hlink"/>
                </a:solidFill>
                <a:latin typeface="华文中宋" panose="02010600040101010101" pitchFamily="2" charset="-122"/>
                <a:ea typeface="华文中宋" panose="02010600040101010101" pitchFamily="2" charset="-122"/>
              </a:rPr>
              <a:t>——</a:t>
            </a:r>
            <a:r>
              <a:rPr lang="zh-CN" altLang="en-US">
                <a:solidFill>
                  <a:schemeClr val="hlink"/>
                </a:solidFill>
                <a:latin typeface="华文中宋" panose="02010600040101010101" pitchFamily="2" charset="-122"/>
                <a:ea typeface="华文中宋" panose="02010600040101010101" pitchFamily="2" charset="-122"/>
              </a:rPr>
              <a:t>巴耳末系</a:t>
            </a:r>
            <a:r>
              <a:rPr lang="zh-CN" altLang="en-US">
                <a:solidFill>
                  <a:schemeClr val="hlink"/>
                </a:solidFill>
              </a:rPr>
              <a:t>（</a:t>
            </a:r>
            <a:r>
              <a:rPr lang="en-US" altLang="zh-CN">
                <a:solidFill>
                  <a:schemeClr val="hlink"/>
                </a:solidFill>
              </a:rPr>
              <a:t>1885</a:t>
            </a:r>
            <a:r>
              <a:rPr lang="zh-CN" altLang="en-US">
                <a:solidFill>
                  <a:schemeClr val="hlink"/>
                </a:solidFill>
                <a:ea typeface="华文中宋" panose="02010600040101010101" pitchFamily="2" charset="-122"/>
              </a:rPr>
              <a:t>年</a:t>
            </a:r>
            <a:r>
              <a:rPr lang="zh-CN" altLang="en-US">
                <a:solidFill>
                  <a:schemeClr val="hlink"/>
                </a:solidFill>
              </a:rPr>
              <a:t>）</a:t>
            </a:r>
            <a:endParaRPr lang="zh-CN" altLang="en-US">
              <a:solidFill>
                <a:schemeClr val="hlink"/>
              </a:solidFill>
            </a:endParaRPr>
          </a:p>
        </p:txBody>
      </p:sp>
      <p:graphicFrame>
        <p:nvGraphicFramePr>
          <p:cNvPr id="16396" name="Object 12"/>
          <p:cNvGraphicFramePr>
            <a:graphicFrameLocks noChangeAspect="1"/>
          </p:cNvGraphicFramePr>
          <p:nvPr/>
        </p:nvGraphicFramePr>
        <p:xfrm>
          <a:off x="4514850" y="3340100"/>
          <a:ext cx="114300" cy="177800"/>
        </p:xfrm>
        <a:graphic>
          <a:graphicData uri="http://schemas.openxmlformats.org/presentationml/2006/ole">
            <mc:AlternateContent xmlns:mc="http://schemas.openxmlformats.org/markup-compatibility/2006">
              <mc:Choice xmlns:v="urn:schemas-microsoft-com:vml" Requires="v">
                <p:oleObj spid="_x0000_s482359" name="Equation" r:id="rId6" imgW="114300" imgH="177800" progId="Equation.DSMT4">
                  <p:embed/>
                </p:oleObj>
              </mc:Choice>
              <mc:Fallback>
                <p:oleObj name="Equation" r:id="rId6" imgW="114300" imgH="177800" progId="Equation.DSMT4">
                  <p:embed/>
                  <p:pic>
                    <p:nvPicPr>
                      <p:cNvPr id="0" name="Object 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14850" y="3340100"/>
                        <a:ext cx="114300" cy="177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397" name="灯片编号占位符 1"/>
          <p:cNvSpPr txBox="1"/>
          <p:nvPr/>
        </p:nvSpPr>
        <p:spPr bwMode="auto">
          <a:xfrm>
            <a:off x="0" y="6381750"/>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fld id="{2CD93823-1EBE-4ED6-AA15-6A4529247AA5}" type="slidenum">
              <a:rPr lang="en-US" altLang="zh-CN" b="0">
                <a:solidFill>
                  <a:srgbClr val="FF00FF"/>
                </a:solidFill>
              </a:rPr>
            </a:fld>
            <a:r>
              <a:rPr lang="en-US" altLang="zh-CN" b="0">
                <a:solidFill>
                  <a:srgbClr val="FF00FF"/>
                </a:solidFill>
              </a:rPr>
              <a:t>/16</a:t>
            </a:r>
            <a:endParaRPr lang="en-US" altLang="zh-CN" b="0">
              <a:solidFill>
                <a:srgbClr val="FF00FF"/>
              </a:solidFill>
            </a:endParaRPr>
          </a:p>
        </p:txBody>
      </p:sp>
      <p:sp>
        <p:nvSpPr>
          <p:cNvPr id="14" name="Rectangle 3"/>
          <p:cNvSpPr>
            <a:spLocks noChangeArrowheads="1"/>
          </p:cNvSpPr>
          <p:nvPr/>
        </p:nvSpPr>
        <p:spPr bwMode="auto">
          <a:xfrm>
            <a:off x="4997450" y="4772025"/>
            <a:ext cx="40386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solidFill>
                  <a:schemeClr val="hlink"/>
                </a:solidFill>
                <a:latin typeface="华文中宋" panose="02010600040101010101" pitchFamily="2" charset="-122"/>
                <a:ea typeface="华文中宋" panose="02010600040101010101" pitchFamily="2" charset="-122"/>
              </a:rPr>
              <a:t>里德伯</a:t>
            </a:r>
            <a:r>
              <a:rPr lang="en-US" altLang="zh-CN">
                <a:solidFill>
                  <a:schemeClr val="hlink"/>
                </a:solidFill>
                <a:latin typeface="华文中宋" panose="02010600040101010101" pitchFamily="2" charset="-122"/>
                <a:ea typeface="华文中宋" panose="02010600040101010101" pitchFamily="2" charset="-122"/>
              </a:rPr>
              <a:t>-</a:t>
            </a:r>
            <a:r>
              <a:rPr lang="zh-CN" altLang="en-US">
                <a:solidFill>
                  <a:schemeClr val="hlink"/>
                </a:solidFill>
                <a:latin typeface="华文中宋" panose="02010600040101010101" pitchFamily="2" charset="-122"/>
                <a:ea typeface="华文中宋" panose="02010600040101010101" pitchFamily="2" charset="-122"/>
              </a:rPr>
              <a:t>里兹并合原则</a:t>
            </a:r>
            <a:endParaRPr lang="zh-CN" altLang="en-US" b="0">
              <a:solidFill>
                <a:schemeClr val="hlink"/>
              </a:solidFill>
              <a:latin typeface="华文中宋" panose="02010600040101010101" pitchFamily="2" charset="-122"/>
              <a:ea typeface="华文中宋" panose="0201060004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9226"/>
                                        </p:tgtEl>
                                        <p:attrNameLst>
                                          <p:attrName>style.visibility</p:attrName>
                                        </p:attrNameLst>
                                      </p:cBhvr>
                                      <p:to>
                                        <p:strVal val="visible"/>
                                      </p:to>
                                    </p:set>
                                    <p:animEffect transition="in" filter="blinds(horizontal)">
                                      <p:cBhvr>
                                        <p:cTn id="7" dur="500"/>
                                        <p:tgtEl>
                                          <p:spTgt spid="9226"/>
                                        </p:tgtEl>
                                      </p:cBhvr>
                                    </p:animEffect>
                                  </p:childTnLst>
                                </p:cTn>
                              </p:par>
                            </p:childTnLst>
                          </p:cTn>
                        </p:par>
                        <p:par>
                          <p:cTn id="8" fill="hold">
                            <p:stCondLst>
                              <p:cond delay="500"/>
                            </p:stCondLst>
                            <p:childTnLst>
                              <p:par>
                                <p:cTn id="9" presetID="3" presetClass="entr" presetSubtype="10" fill="hold" nodeType="afterEffect">
                                  <p:stCondLst>
                                    <p:cond delay="0"/>
                                  </p:stCondLst>
                                  <p:childTnLst>
                                    <p:set>
                                      <p:cBhvr>
                                        <p:cTn id="10" dur="1" fill="hold">
                                          <p:stCondLst>
                                            <p:cond delay="0"/>
                                          </p:stCondLst>
                                        </p:cTn>
                                        <p:tgtEl>
                                          <p:spTgt spid="9223"/>
                                        </p:tgtEl>
                                        <p:attrNameLst>
                                          <p:attrName>style.visibility</p:attrName>
                                        </p:attrNameLst>
                                      </p:cBhvr>
                                      <p:to>
                                        <p:strVal val="visible"/>
                                      </p:to>
                                    </p:set>
                                    <p:animEffect transition="in" filter="blinds(horizontal)">
                                      <p:cBhvr>
                                        <p:cTn id="11" dur="500"/>
                                        <p:tgtEl>
                                          <p:spTgt spid="9223"/>
                                        </p:tgtEl>
                                      </p:cBhvr>
                                    </p:animEffect>
                                  </p:childTnLst>
                                </p:cTn>
                              </p:par>
                              <p:par>
                                <p:cTn id="12" presetID="3" presetClass="entr" presetSubtype="10" fill="hold" grpId="0" nodeType="withEffect">
                                  <p:stCondLst>
                                    <p:cond delay="0"/>
                                  </p:stCondLst>
                                  <p:childTnLst>
                                    <p:set>
                                      <p:cBhvr>
                                        <p:cTn id="13" dur="1" fill="hold">
                                          <p:stCondLst>
                                            <p:cond delay="0"/>
                                          </p:stCondLst>
                                        </p:cTn>
                                        <p:tgtEl>
                                          <p:spTgt spid="9225"/>
                                        </p:tgtEl>
                                        <p:attrNameLst>
                                          <p:attrName>style.visibility</p:attrName>
                                        </p:attrNameLst>
                                      </p:cBhvr>
                                      <p:to>
                                        <p:strVal val="visible"/>
                                      </p:to>
                                    </p:set>
                                    <p:animEffect transition="in" filter="blinds(horizontal)">
                                      <p:cBhvr>
                                        <p:cTn id="14" dur="500"/>
                                        <p:tgtEl>
                                          <p:spTgt spid="9225"/>
                                        </p:tgtEl>
                                      </p:cBhvr>
                                    </p:animEffect>
                                  </p:childTnLst>
                                </p:cTn>
                              </p:par>
                            </p:childTnLst>
                          </p:cTn>
                        </p:par>
                        <p:par>
                          <p:cTn id="15" fill="hold">
                            <p:stCondLst>
                              <p:cond delay="1000"/>
                            </p:stCondLst>
                            <p:childTnLst>
                              <p:par>
                                <p:cTn id="16" presetID="3" presetClass="entr" presetSubtype="10" fill="hold" grpId="0" nodeType="afterEffect">
                                  <p:stCondLst>
                                    <p:cond delay="0"/>
                                  </p:stCondLst>
                                  <p:childTnLst>
                                    <p:set>
                                      <p:cBhvr>
                                        <p:cTn id="17" dur="1" fill="hold">
                                          <p:stCondLst>
                                            <p:cond delay="0"/>
                                          </p:stCondLst>
                                        </p:cTn>
                                        <p:tgtEl>
                                          <p:spTgt spid="9227"/>
                                        </p:tgtEl>
                                        <p:attrNameLst>
                                          <p:attrName>style.visibility</p:attrName>
                                        </p:attrNameLst>
                                      </p:cBhvr>
                                      <p:to>
                                        <p:strVal val="visible"/>
                                      </p:to>
                                    </p:set>
                                    <p:animEffect transition="in" filter="blinds(horizontal)">
                                      <p:cBhvr>
                                        <p:cTn id="18" dur="500"/>
                                        <p:tgtEl>
                                          <p:spTgt spid="9227"/>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35847"/>
                                        </p:tgtEl>
                                        <p:attrNameLst>
                                          <p:attrName>style.visibility</p:attrName>
                                        </p:attrNameLst>
                                      </p:cBhvr>
                                      <p:to>
                                        <p:strVal val="visible"/>
                                      </p:to>
                                    </p:set>
                                    <p:animEffect transition="in" filter="wipe(left)">
                                      <p:cBhvr>
                                        <p:cTn id="23" dur="500"/>
                                        <p:tgtEl>
                                          <p:spTgt spid="35847"/>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35845"/>
                                        </p:tgtEl>
                                        <p:attrNameLst>
                                          <p:attrName>style.visibility</p:attrName>
                                        </p:attrNameLst>
                                      </p:cBhvr>
                                      <p:to>
                                        <p:strVal val="visible"/>
                                      </p:to>
                                    </p:set>
                                    <p:animEffect transition="in" filter="wipe(left)">
                                      <p:cBhvr>
                                        <p:cTn id="28" dur="500"/>
                                        <p:tgtEl>
                                          <p:spTgt spid="35845"/>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35842"/>
                                        </p:tgtEl>
                                        <p:attrNameLst>
                                          <p:attrName>style.visibility</p:attrName>
                                        </p:attrNameLst>
                                      </p:cBhvr>
                                      <p:to>
                                        <p:strVal val="visible"/>
                                      </p:to>
                                    </p:set>
                                    <p:animEffect transition="in" filter="wipe(left)">
                                      <p:cBhvr>
                                        <p:cTn id="33" dur="500"/>
                                        <p:tgtEl>
                                          <p:spTgt spid="35842"/>
                                        </p:tgtEl>
                                      </p:cBhvr>
                                    </p:animEffect>
                                  </p:childTnLst>
                                </p:cTn>
                              </p:par>
                            </p:childTnLst>
                          </p:cTn>
                        </p:par>
                        <p:par>
                          <p:cTn id="34" fill="hold">
                            <p:stCondLst>
                              <p:cond delay="500"/>
                            </p:stCondLst>
                            <p:childTnLst>
                              <p:par>
                                <p:cTn id="35" presetID="22" presetClass="entr" presetSubtype="8" fill="hold" grpId="0" nodeType="afterEffect">
                                  <p:stCondLst>
                                    <p:cond delay="0"/>
                                  </p:stCondLst>
                                  <p:childTnLst>
                                    <p:set>
                                      <p:cBhvr>
                                        <p:cTn id="36" dur="1" fill="hold">
                                          <p:stCondLst>
                                            <p:cond delay="0"/>
                                          </p:stCondLst>
                                        </p:cTn>
                                        <p:tgtEl>
                                          <p:spTgt spid="35843"/>
                                        </p:tgtEl>
                                        <p:attrNameLst>
                                          <p:attrName>style.visibility</p:attrName>
                                        </p:attrNameLst>
                                      </p:cBhvr>
                                      <p:to>
                                        <p:strVal val="visible"/>
                                      </p:to>
                                    </p:set>
                                    <p:animEffect transition="in" filter="wipe(left)">
                                      <p:cBhvr>
                                        <p:cTn id="37" dur="500"/>
                                        <p:tgtEl>
                                          <p:spTgt spid="35843"/>
                                        </p:tgtEl>
                                      </p:cBhvr>
                                    </p:animEffect>
                                  </p:childTnLst>
                                </p:cTn>
                              </p:par>
                            </p:childTnLst>
                          </p:cTn>
                        </p:par>
                        <p:par>
                          <p:cTn id="38" fill="hold">
                            <p:stCondLst>
                              <p:cond delay="1000"/>
                            </p:stCondLst>
                            <p:childTnLst>
                              <p:par>
                                <p:cTn id="39" presetID="22" presetClass="entr" presetSubtype="8" fill="hold" nodeType="afterEffect">
                                  <p:stCondLst>
                                    <p:cond delay="0"/>
                                  </p:stCondLst>
                                  <p:childTnLst>
                                    <p:set>
                                      <p:cBhvr>
                                        <p:cTn id="40" dur="1" fill="hold">
                                          <p:stCondLst>
                                            <p:cond delay="0"/>
                                          </p:stCondLst>
                                        </p:cTn>
                                        <p:tgtEl>
                                          <p:spTgt spid="35844"/>
                                        </p:tgtEl>
                                        <p:attrNameLst>
                                          <p:attrName>style.visibility</p:attrName>
                                        </p:attrNameLst>
                                      </p:cBhvr>
                                      <p:to>
                                        <p:strVal val="visible"/>
                                      </p:to>
                                    </p:set>
                                    <p:animEffect transition="in" filter="wipe(left)">
                                      <p:cBhvr>
                                        <p:cTn id="41" dur="500"/>
                                        <p:tgtEl>
                                          <p:spTgt spid="35844"/>
                                        </p:tgtEl>
                                      </p:cBhvr>
                                    </p:animEffect>
                                  </p:childTnLst>
                                </p:cTn>
                              </p:par>
                            </p:childTnLst>
                          </p:cTn>
                        </p:par>
                        <p:par>
                          <p:cTn id="42" fill="hold">
                            <p:stCondLst>
                              <p:cond delay="1500"/>
                            </p:stCondLst>
                            <p:childTnLst>
                              <p:par>
                                <p:cTn id="43" presetID="22" presetClass="entr" presetSubtype="8" fill="hold" grpId="0" nodeType="afterEffect">
                                  <p:stCondLst>
                                    <p:cond delay="0"/>
                                  </p:stCondLst>
                                  <p:childTnLst>
                                    <p:set>
                                      <p:cBhvr>
                                        <p:cTn id="44" dur="1" fill="hold">
                                          <p:stCondLst>
                                            <p:cond delay="0"/>
                                          </p:stCondLst>
                                        </p:cTn>
                                        <p:tgtEl>
                                          <p:spTgt spid="14"/>
                                        </p:tgtEl>
                                        <p:attrNameLst>
                                          <p:attrName>style.visibility</p:attrName>
                                        </p:attrNameLst>
                                      </p:cBhvr>
                                      <p:to>
                                        <p:strVal val="visible"/>
                                      </p:to>
                                    </p:set>
                                    <p:animEffect transition="in" filter="wipe(left)">
                                      <p:cBhvr>
                                        <p:cTn id="45" dur="500"/>
                                        <p:tgtEl>
                                          <p:spTgt spid="14"/>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grpId="0" nodeType="clickEffect">
                                  <p:stCondLst>
                                    <p:cond delay="0"/>
                                  </p:stCondLst>
                                  <p:childTnLst>
                                    <p:set>
                                      <p:cBhvr>
                                        <p:cTn id="49" dur="1" fill="hold">
                                          <p:stCondLst>
                                            <p:cond delay="0"/>
                                          </p:stCondLst>
                                        </p:cTn>
                                        <p:tgtEl>
                                          <p:spTgt spid="35851"/>
                                        </p:tgtEl>
                                        <p:attrNameLst>
                                          <p:attrName>style.visibility</p:attrName>
                                        </p:attrNameLst>
                                      </p:cBhvr>
                                      <p:to>
                                        <p:strVal val="visible"/>
                                      </p:to>
                                    </p:set>
                                    <p:animEffect transition="in" filter="wipe(left)">
                                      <p:cBhvr>
                                        <p:cTn id="50" dur="500"/>
                                        <p:tgtEl>
                                          <p:spTgt spid="358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3" grpId="0" autoUpdateAnimBg="0"/>
      <p:bldP spid="35845" grpId="0" autoUpdateAnimBg="0"/>
      <p:bldP spid="35847" grpId="0" autoUpdateAnimBg="0"/>
      <p:bldP spid="9225" grpId="0"/>
      <p:bldP spid="9226" grpId="0"/>
      <p:bldP spid="9227" grpId="0"/>
      <p:bldP spid="35851" grpId="0" autoUpdateAnimBg="0"/>
      <p:bldP spid="14" grpId="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7890" name="Object 2"/>
          <p:cNvGraphicFramePr>
            <a:graphicFrameLocks noChangeAspect="1"/>
          </p:cNvGraphicFramePr>
          <p:nvPr/>
        </p:nvGraphicFramePr>
        <p:xfrm>
          <a:off x="3995738" y="115888"/>
          <a:ext cx="4538662" cy="1000125"/>
        </p:xfrm>
        <a:graphic>
          <a:graphicData uri="http://schemas.openxmlformats.org/presentationml/2006/ole">
            <mc:AlternateContent xmlns:mc="http://schemas.openxmlformats.org/markup-compatibility/2006">
              <mc:Choice xmlns:v="urn:schemas-microsoft-com:vml" Requires="v">
                <p:oleObj spid="_x0000_s483415" name="公式" r:id="rId1" imgW="2197100" imgH="434975" progId="Equation.3">
                  <p:embed/>
                </p:oleObj>
              </mc:Choice>
              <mc:Fallback>
                <p:oleObj name="公式" r:id="rId1" imgW="2197100" imgH="434975" progId="Equation.3">
                  <p:embed/>
                  <p:pic>
                    <p:nvPicPr>
                      <p:cNvPr id="0" name="Object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95738" y="115888"/>
                        <a:ext cx="4538662" cy="1000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7891" name="Object 3"/>
          <p:cNvGraphicFramePr>
            <a:graphicFrameLocks noChangeAspect="1"/>
          </p:cNvGraphicFramePr>
          <p:nvPr/>
        </p:nvGraphicFramePr>
        <p:xfrm>
          <a:off x="3995738" y="1030288"/>
          <a:ext cx="4691062" cy="1008062"/>
        </p:xfrm>
        <a:graphic>
          <a:graphicData uri="http://schemas.openxmlformats.org/presentationml/2006/ole">
            <mc:AlternateContent xmlns:mc="http://schemas.openxmlformats.org/markup-compatibility/2006">
              <mc:Choice xmlns:v="urn:schemas-microsoft-com:vml" Requires="v">
                <p:oleObj spid="_x0000_s483416" name="公式" r:id="rId3" imgW="2263775" imgH="434975" progId="Equation.3">
                  <p:embed/>
                </p:oleObj>
              </mc:Choice>
              <mc:Fallback>
                <p:oleObj name="公式" r:id="rId3" imgW="2263775" imgH="434975"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95738" y="1030288"/>
                        <a:ext cx="4691062" cy="1008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7892" name="Object 4"/>
          <p:cNvGraphicFramePr>
            <a:graphicFrameLocks noChangeAspect="1"/>
          </p:cNvGraphicFramePr>
          <p:nvPr/>
        </p:nvGraphicFramePr>
        <p:xfrm>
          <a:off x="3995738" y="2020888"/>
          <a:ext cx="4767262" cy="1022350"/>
        </p:xfrm>
        <a:graphic>
          <a:graphicData uri="http://schemas.openxmlformats.org/presentationml/2006/ole">
            <mc:AlternateContent xmlns:mc="http://schemas.openxmlformats.org/markup-compatibility/2006">
              <mc:Choice xmlns:v="urn:schemas-microsoft-com:vml" Requires="v">
                <p:oleObj spid="_x0000_s483417" name="公式" r:id="rId5" imgW="2263775" imgH="434975" progId="Equation.3">
                  <p:embed/>
                </p:oleObj>
              </mc:Choice>
              <mc:Fallback>
                <p:oleObj name="公式" r:id="rId5" imgW="2263775" imgH="434975"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95738" y="2020888"/>
                        <a:ext cx="4767262" cy="1022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7893" name="Object 5"/>
          <p:cNvGraphicFramePr>
            <a:graphicFrameLocks noChangeAspect="1"/>
          </p:cNvGraphicFramePr>
          <p:nvPr/>
        </p:nvGraphicFramePr>
        <p:xfrm>
          <a:off x="3995738" y="2935288"/>
          <a:ext cx="4843462" cy="1023937"/>
        </p:xfrm>
        <a:graphic>
          <a:graphicData uri="http://schemas.openxmlformats.org/presentationml/2006/ole">
            <mc:AlternateContent xmlns:mc="http://schemas.openxmlformats.org/markup-compatibility/2006">
              <mc:Choice xmlns:v="urn:schemas-microsoft-com:vml" Requires="v">
                <p:oleObj spid="_x0000_s483418" name="公式" r:id="rId7" imgW="2308225" imgH="434975" progId="Equation.3">
                  <p:embed/>
                </p:oleObj>
              </mc:Choice>
              <mc:Fallback>
                <p:oleObj name="公式" r:id="rId7" imgW="2308225" imgH="434975" progId="Equation.3">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95738" y="2935288"/>
                        <a:ext cx="4843462" cy="10239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7894" name="Text Box 6"/>
          <p:cNvSpPr txBox="1">
            <a:spLocks noChangeArrowheads="1"/>
          </p:cNvSpPr>
          <p:nvPr/>
        </p:nvSpPr>
        <p:spPr bwMode="auto">
          <a:xfrm>
            <a:off x="393700" y="496888"/>
            <a:ext cx="36734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solidFill>
                  <a:schemeClr val="hlink"/>
                </a:solidFill>
                <a:ea typeface="华文中宋" panose="02010600040101010101" pitchFamily="2" charset="-122"/>
              </a:rPr>
              <a:t>赖曼系</a:t>
            </a:r>
            <a:r>
              <a:rPr lang="en-US" altLang="zh-CN">
                <a:solidFill>
                  <a:schemeClr val="hlink"/>
                </a:solidFill>
                <a:ea typeface="楷体_GB2312" pitchFamily="49" charset="-122"/>
              </a:rPr>
              <a:t>(1914)</a:t>
            </a:r>
            <a:r>
              <a:rPr lang="zh-CN" altLang="zh-CN">
                <a:solidFill>
                  <a:schemeClr val="hlink"/>
                </a:solidFill>
                <a:ea typeface="华文中宋" panose="02010600040101010101" pitchFamily="2" charset="-122"/>
                <a:sym typeface="Symbol" panose="05050102010706020507" pitchFamily="18" charset="2"/>
              </a:rPr>
              <a:t>紫外部分</a:t>
            </a:r>
            <a:endParaRPr lang="zh-CN" altLang="en-US">
              <a:solidFill>
                <a:schemeClr val="hlink"/>
              </a:solidFill>
              <a:ea typeface="华文中宋" panose="02010600040101010101" pitchFamily="2" charset="-122"/>
              <a:sym typeface="Symbol" panose="05050102010706020507" pitchFamily="18" charset="2"/>
            </a:endParaRPr>
          </a:p>
        </p:txBody>
      </p:sp>
      <p:sp>
        <p:nvSpPr>
          <p:cNvPr id="37895" name="Text Box 7"/>
          <p:cNvSpPr txBox="1">
            <a:spLocks noChangeArrowheads="1"/>
          </p:cNvSpPr>
          <p:nvPr/>
        </p:nvSpPr>
        <p:spPr bwMode="auto">
          <a:xfrm>
            <a:off x="346075" y="1335088"/>
            <a:ext cx="35829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solidFill>
                  <a:schemeClr val="hlink"/>
                </a:solidFill>
                <a:ea typeface="华文中宋" panose="02010600040101010101" pitchFamily="2" charset="-122"/>
              </a:rPr>
              <a:t>帕邢系</a:t>
            </a:r>
            <a:r>
              <a:rPr lang="en-US" altLang="zh-CN">
                <a:solidFill>
                  <a:schemeClr val="hlink"/>
                </a:solidFill>
                <a:ea typeface="楷体_GB2312" pitchFamily="49" charset="-122"/>
              </a:rPr>
              <a:t>(1908)</a:t>
            </a:r>
            <a:r>
              <a:rPr lang="zh-CN" altLang="zh-CN">
                <a:solidFill>
                  <a:schemeClr val="hlink"/>
                </a:solidFill>
                <a:ea typeface="华文中宋" panose="02010600040101010101" pitchFamily="2" charset="-122"/>
                <a:sym typeface="Symbol" panose="05050102010706020507" pitchFamily="18" charset="2"/>
              </a:rPr>
              <a:t>可见光</a:t>
            </a:r>
            <a:endParaRPr lang="zh-CN" altLang="en-US">
              <a:solidFill>
                <a:schemeClr val="hlink"/>
              </a:solidFill>
              <a:ea typeface="华文中宋" panose="02010600040101010101" pitchFamily="2" charset="-122"/>
              <a:sym typeface="Symbol" panose="05050102010706020507" pitchFamily="18" charset="2"/>
            </a:endParaRPr>
          </a:p>
        </p:txBody>
      </p:sp>
      <p:sp>
        <p:nvSpPr>
          <p:cNvPr id="37896" name="Text Box 8"/>
          <p:cNvSpPr txBox="1">
            <a:spLocks noChangeArrowheads="1"/>
          </p:cNvSpPr>
          <p:nvPr/>
        </p:nvSpPr>
        <p:spPr bwMode="auto">
          <a:xfrm>
            <a:off x="228600" y="2325688"/>
            <a:ext cx="434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solidFill>
                  <a:schemeClr val="hlink"/>
                </a:solidFill>
                <a:ea typeface="华文中宋" panose="02010600040101010101" pitchFamily="2" charset="-122"/>
              </a:rPr>
              <a:t>布喇开系</a:t>
            </a:r>
            <a:r>
              <a:rPr lang="en-US" altLang="zh-CN">
                <a:solidFill>
                  <a:schemeClr val="hlink"/>
                </a:solidFill>
                <a:ea typeface="楷体_GB2312" pitchFamily="49" charset="-122"/>
              </a:rPr>
              <a:t>(1922)</a:t>
            </a:r>
            <a:r>
              <a:rPr lang="zh-CN" altLang="zh-CN">
                <a:solidFill>
                  <a:schemeClr val="hlink"/>
                </a:solidFill>
                <a:ea typeface="华文中宋" panose="02010600040101010101" pitchFamily="2" charset="-122"/>
                <a:sym typeface="Symbol" panose="05050102010706020507" pitchFamily="18" charset="2"/>
              </a:rPr>
              <a:t>近红外部分</a:t>
            </a:r>
            <a:endParaRPr lang="zh-CN" altLang="en-US">
              <a:solidFill>
                <a:schemeClr val="hlink"/>
              </a:solidFill>
              <a:ea typeface="华文中宋" panose="02010600040101010101" pitchFamily="2" charset="-122"/>
              <a:sym typeface="Symbol" panose="05050102010706020507" pitchFamily="18" charset="2"/>
            </a:endParaRPr>
          </a:p>
        </p:txBody>
      </p:sp>
      <p:sp>
        <p:nvSpPr>
          <p:cNvPr id="37897" name="Text Box 9"/>
          <p:cNvSpPr txBox="1">
            <a:spLocks noChangeArrowheads="1"/>
          </p:cNvSpPr>
          <p:nvPr/>
        </p:nvSpPr>
        <p:spPr bwMode="auto">
          <a:xfrm>
            <a:off x="317500" y="3240088"/>
            <a:ext cx="4038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solidFill>
                  <a:schemeClr val="hlink"/>
                </a:solidFill>
                <a:ea typeface="华文中宋" panose="02010600040101010101" pitchFamily="2" charset="-122"/>
              </a:rPr>
              <a:t>普丰德系</a:t>
            </a:r>
            <a:r>
              <a:rPr lang="en-US" altLang="zh-CN">
                <a:solidFill>
                  <a:schemeClr val="hlink"/>
                </a:solidFill>
                <a:ea typeface="楷体_GB2312" pitchFamily="49" charset="-122"/>
              </a:rPr>
              <a:t>(1924)</a:t>
            </a:r>
            <a:r>
              <a:rPr lang="zh-CN" altLang="zh-CN">
                <a:solidFill>
                  <a:schemeClr val="hlink"/>
                </a:solidFill>
                <a:ea typeface="华文中宋" panose="02010600040101010101" pitchFamily="2" charset="-122"/>
                <a:sym typeface="Symbol" panose="05050102010706020507" pitchFamily="18" charset="2"/>
              </a:rPr>
              <a:t>红外部分</a:t>
            </a:r>
            <a:endParaRPr lang="zh-CN" altLang="en-US">
              <a:solidFill>
                <a:schemeClr val="hlink"/>
              </a:solidFill>
              <a:ea typeface="华文中宋" panose="02010600040101010101" pitchFamily="2" charset="-122"/>
              <a:sym typeface="Symbol" panose="05050102010706020507" pitchFamily="18" charset="2"/>
            </a:endParaRPr>
          </a:p>
        </p:txBody>
      </p:sp>
      <p:graphicFrame>
        <p:nvGraphicFramePr>
          <p:cNvPr id="37898" name="Object 10"/>
          <p:cNvGraphicFramePr>
            <a:graphicFrameLocks noChangeAspect="1"/>
          </p:cNvGraphicFramePr>
          <p:nvPr/>
        </p:nvGraphicFramePr>
        <p:xfrm>
          <a:off x="3995738" y="3892550"/>
          <a:ext cx="4843462" cy="1023938"/>
        </p:xfrm>
        <a:graphic>
          <a:graphicData uri="http://schemas.openxmlformats.org/presentationml/2006/ole">
            <mc:AlternateContent xmlns:mc="http://schemas.openxmlformats.org/markup-compatibility/2006">
              <mc:Choice xmlns:v="urn:schemas-microsoft-com:vml" Requires="v">
                <p:oleObj spid="_x0000_s483419" name="公式" r:id="rId9" imgW="2308225" imgH="434975" progId="Equation.3">
                  <p:embed/>
                </p:oleObj>
              </mc:Choice>
              <mc:Fallback>
                <p:oleObj name="公式" r:id="rId9" imgW="2308225" imgH="434975" progId="Equation.3">
                  <p:embed/>
                  <p:pic>
                    <p:nvPicPr>
                      <p:cNvPr id="0"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995738" y="3892550"/>
                        <a:ext cx="4843462" cy="1023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7899" name="Text Box 11"/>
          <p:cNvSpPr txBox="1">
            <a:spLocks noChangeArrowheads="1"/>
          </p:cNvSpPr>
          <p:nvPr/>
        </p:nvSpPr>
        <p:spPr bwMode="auto">
          <a:xfrm>
            <a:off x="312738" y="4175125"/>
            <a:ext cx="4114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solidFill>
                  <a:schemeClr val="hlink"/>
                </a:solidFill>
                <a:ea typeface="华文中宋" panose="02010600040101010101" pitchFamily="2" charset="-122"/>
              </a:rPr>
              <a:t>汉弗莱系</a:t>
            </a:r>
            <a:r>
              <a:rPr lang="en-US" altLang="zh-CN">
                <a:solidFill>
                  <a:schemeClr val="hlink"/>
                </a:solidFill>
                <a:ea typeface="楷体_GB2312" pitchFamily="49" charset="-122"/>
              </a:rPr>
              <a:t>(1953)</a:t>
            </a:r>
            <a:r>
              <a:rPr lang="zh-CN" altLang="zh-CN">
                <a:solidFill>
                  <a:schemeClr val="hlink"/>
                </a:solidFill>
                <a:ea typeface="华文中宋" panose="02010600040101010101" pitchFamily="2" charset="-122"/>
                <a:sym typeface="Symbol" panose="05050102010706020507" pitchFamily="18" charset="2"/>
              </a:rPr>
              <a:t>远红外部分</a:t>
            </a:r>
            <a:endParaRPr lang="zh-CN" altLang="en-US">
              <a:solidFill>
                <a:schemeClr val="hlink"/>
              </a:solidFill>
              <a:ea typeface="华文中宋" panose="02010600040101010101" pitchFamily="2" charset="-122"/>
              <a:sym typeface="Symbol" panose="05050102010706020507" pitchFamily="18" charset="2"/>
            </a:endParaRPr>
          </a:p>
        </p:txBody>
      </p:sp>
      <p:sp>
        <p:nvSpPr>
          <p:cNvPr id="37900" name="Text Box 12"/>
          <p:cNvSpPr txBox="1">
            <a:spLocks noChangeArrowheads="1"/>
          </p:cNvSpPr>
          <p:nvPr/>
        </p:nvSpPr>
        <p:spPr bwMode="auto">
          <a:xfrm>
            <a:off x="323850" y="5143500"/>
            <a:ext cx="8569325" cy="1196975"/>
          </a:xfrm>
          <a:prstGeom prst="rect">
            <a:avLst/>
          </a:prstGeom>
          <a:noFill/>
          <a:ln w="9525">
            <a:solidFill>
              <a:srgbClr val="FF00FF"/>
            </a:solidFill>
            <a:miter lim="800000"/>
          </a:ln>
          <a:extLst>
            <a:ext uri="{909E8E84-426E-40DD-AFC4-6F175D3DCCD1}">
              <a14:hiddenFill xmlns:a14="http://schemas.microsoft.com/office/drawing/2010/main">
                <a:solidFill>
                  <a:srgbClr val="FFFFFF"/>
                </a:solidFill>
              </a14:hiddenFill>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pPr>
            <a:r>
              <a:rPr lang="zh-CN" altLang="en-US">
                <a:solidFill>
                  <a:srgbClr val="00FFFF"/>
                </a:solidFill>
                <a:ea typeface="华文中宋" panose="02010600040101010101" pitchFamily="2" charset="-122"/>
              </a:rPr>
              <a:t>表面上如此繁杂的光谱线可以用如此简单的公式表示，这是一项出色的成果。但是它是凭经验凑出来的，它为什么与实验符合得如此之好，在公式问世将近三十年内，一直是个谜。</a:t>
            </a:r>
            <a:endParaRPr lang="zh-CN" altLang="en-US">
              <a:solidFill>
                <a:srgbClr val="00FFFF"/>
              </a:solidFill>
              <a:ea typeface="华文中宋" panose="02010600040101010101" pitchFamily="2" charset="-122"/>
            </a:endParaRPr>
          </a:p>
        </p:txBody>
      </p:sp>
      <p:sp>
        <p:nvSpPr>
          <p:cNvPr id="18445" name="灯片编号占位符 1"/>
          <p:cNvSpPr txBox="1"/>
          <p:nvPr/>
        </p:nvSpPr>
        <p:spPr bwMode="auto">
          <a:xfrm>
            <a:off x="0" y="6381750"/>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fld id="{0CEAFAAA-D866-47F1-83B8-9B7E0766A691}" type="slidenum">
              <a:rPr lang="en-US" altLang="zh-CN" b="0">
                <a:solidFill>
                  <a:srgbClr val="FF00FF"/>
                </a:solidFill>
              </a:rPr>
            </a:fld>
            <a:r>
              <a:rPr lang="en-US" altLang="zh-CN" b="0">
                <a:solidFill>
                  <a:srgbClr val="FF00FF"/>
                </a:solidFill>
              </a:rPr>
              <a:t>/16</a:t>
            </a:r>
            <a:endParaRPr lang="en-US" altLang="zh-CN" b="0">
              <a:solidFill>
                <a:srgbClr val="FF00FF"/>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37894"/>
                                        </p:tgtEl>
                                        <p:attrNameLst>
                                          <p:attrName>style.visibility</p:attrName>
                                        </p:attrNameLst>
                                      </p:cBhvr>
                                      <p:to>
                                        <p:strVal val="visible"/>
                                      </p:to>
                                    </p:set>
                                    <p:animEffect transition="in" filter="blinds(horizontal)">
                                      <p:cBhvr>
                                        <p:cTn id="7" dur="500"/>
                                        <p:tgtEl>
                                          <p:spTgt spid="37894"/>
                                        </p:tgtEl>
                                      </p:cBhvr>
                                    </p:animEffect>
                                  </p:childTnLst>
                                </p:cTn>
                              </p:par>
                              <p:par>
                                <p:cTn id="8" presetID="3" presetClass="entr" presetSubtype="10" fill="hold" nodeType="withEffect">
                                  <p:stCondLst>
                                    <p:cond delay="0"/>
                                  </p:stCondLst>
                                  <p:childTnLst>
                                    <p:set>
                                      <p:cBhvr>
                                        <p:cTn id="9" dur="1" fill="hold">
                                          <p:stCondLst>
                                            <p:cond delay="0"/>
                                          </p:stCondLst>
                                        </p:cTn>
                                        <p:tgtEl>
                                          <p:spTgt spid="37890"/>
                                        </p:tgtEl>
                                        <p:attrNameLst>
                                          <p:attrName>style.visibility</p:attrName>
                                        </p:attrNameLst>
                                      </p:cBhvr>
                                      <p:to>
                                        <p:strVal val="visible"/>
                                      </p:to>
                                    </p:set>
                                    <p:animEffect transition="in" filter="blinds(horizontal)">
                                      <p:cBhvr>
                                        <p:cTn id="10" dur="500"/>
                                        <p:tgtEl>
                                          <p:spTgt spid="37890"/>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37895"/>
                                        </p:tgtEl>
                                        <p:attrNameLst>
                                          <p:attrName>style.visibility</p:attrName>
                                        </p:attrNameLst>
                                      </p:cBhvr>
                                      <p:to>
                                        <p:strVal val="visible"/>
                                      </p:to>
                                    </p:set>
                                    <p:animEffect transition="in" filter="blinds(horizontal)">
                                      <p:cBhvr>
                                        <p:cTn id="15" dur="500"/>
                                        <p:tgtEl>
                                          <p:spTgt spid="37895"/>
                                        </p:tgtEl>
                                      </p:cBhvr>
                                    </p:animEffect>
                                  </p:childTnLst>
                                </p:cTn>
                              </p:par>
                              <p:par>
                                <p:cTn id="16" presetID="3" presetClass="entr" presetSubtype="10" fill="hold" nodeType="withEffect">
                                  <p:stCondLst>
                                    <p:cond delay="0"/>
                                  </p:stCondLst>
                                  <p:childTnLst>
                                    <p:set>
                                      <p:cBhvr>
                                        <p:cTn id="17" dur="1" fill="hold">
                                          <p:stCondLst>
                                            <p:cond delay="0"/>
                                          </p:stCondLst>
                                        </p:cTn>
                                        <p:tgtEl>
                                          <p:spTgt spid="37891"/>
                                        </p:tgtEl>
                                        <p:attrNameLst>
                                          <p:attrName>style.visibility</p:attrName>
                                        </p:attrNameLst>
                                      </p:cBhvr>
                                      <p:to>
                                        <p:strVal val="visible"/>
                                      </p:to>
                                    </p:set>
                                    <p:animEffect transition="in" filter="blinds(horizontal)">
                                      <p:cBhvr>
                                        <p:cTn id="18" dur="500"/>
                                        <p:tgtEl>
                                          <p:spTgt spid="37891"/>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37896"/>
                                        </p:tgtEl>
                                        <p:attrNameLst>
                                          <p:attrName>style.visibility</p:attrName>
                                        </p:attrNameLst>
                                      </p:cBhvr>
                                      <p:to>
                                        <p:strVal val="visible"/>
                                      </p:to>
                                    </p:set>
                                    <p:animEffect transition="in" filter="blinds(horizontal)">
                                      <p:cBhvr>
                                        <p:cTn id="23" dur="500"/>
                                        <p:tgtEl>
                                          <p:spTgt spid="37896"/>
                                        </p:tgtEl>
                                      </p:cBhvr>
                                    </p:animEffect>
                                  </p:childTnLst>
                                </p:cTn>
                              </p:par>
                              <p:par>
                                <p:cTn id="24" presetID="3" presetClass="entr" presetSubtype="10" fill="hold" nodeType="withEffect">
                                  <p:stCondLst>
                                    <p:cond delay="0"/>
                                  </p:stCondLst>
                                  <p:childTnLst>
                                    <p:set>
                                      <p:cBhvr>
                                        <p:cTn id="25" dur="1" fill="hold">
                                          <p:stCondLst>
                                            <p:cond delay="0"/>
                                          </p:stCondLst>
                                        </p:cTn>
                                        <p:tgtEl>
                                          <p:spTgt spid="37892"/>
                                        </p:tgtEl>
                                        <p:attrNameLst>
                                          <p:attrName>style.visibility</p:attrName>
                                        </p:attrNameLst>
                                      </p:cBhvr>
                                      <p:to>
                                        <p:strVal val="visible"/>
                                      </p:to>
                                    </p:set>
                                    <p:animEffect transition="in" filter="blinds(horizontal)">
                                      <p:cBhvr>
                                        <p:cTn id="26" dur="500"/>
                                        <p:tgtEl>
                                          <p:spTgt spid="37892"/>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37897"/>
                                        </p:tgtEl>
                                        <p:attrNameLst>
                                          <p:attrName>style.visibility</p:attrName>
                                        </p:attrNameLst>
                                      </p:cBhvr>
                                      <p:to>
                                        <p:strVal val="visible"/>
                                      </p:to>
                                    </p:set>
                                    <p:animEffect transition="in" filter="blinds(horizontal)">
                                      <p:cBhvr>
                                        <p:cTn id="31" dur="500"/>
                                        <p:tgtEl>
                                          <p:spTgt spid="37897"/>
                                        </p:tgtEl>
                                      </p:cBhvr>
                                    </p:animEffect>
                                  </p:childTnLst>
                                </p:cTn>
                              </p:par>
                              <p:par>
                                <p:cTn id="32" presetID="3" presetClass="entr" presetSubtype="10" fill="hold" nodeType="withEffect">
                                  <p:stCondLst>
                                    <p:cond delay="0"/>
                                  </p:stCondLst>
                                  <p:childTnLst>
                                    <p:set>
                                      <p:cBhvr>
                                        <p:cTn id="33" dur="1" fill="hold">
                                          <p:stCondLst>
                                            <p:cond delay="0"/>
                                          </p:stCondLst>
                                        </p:cTn>
                                        <p:tgtEl>
                                          <p:spTgt spid="37893"/>
                                        </p:tgtEl>
                                        <p:attrNameLst>
                                          <p:attrName>style.visibility</p:attrName>
                                        </p:attrNameLst>
                                      </p:cBhvr>
                                      <p:to>
                                        <p:strVal val="visible"/>
                                      </p:to>
                                    </p:set>
                                    <p:animEffect transition="in" filter="blinds(horizontal)">
                                      <p:cBhvr>
                                        <p:cTn id="34" dur="500"/>
                                        <p:tgtEl>
                                          <p:spTgt spid="37893"/>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grpId="0" nodeType="clickEffect">
                                  <p:stCondLst>
                                    <p:cond delay="0"/>
                                  </p:stCondLst>
                                  <p:childTnLst>
                                    <p:set>
                                      <p:cBhvr>
                                        <p:cTn id="38" dur="1" fill="hold">
                                          <p:stCondLst>
                                            <p:cond delay="0"/>
                                          </p:stCondLst>
                                        </p:cTn>
                                        <p:tgtEl>
                                          <p:spTgt spid="37899"/>
                                        </p:tgtEl>
                                        <p:attrNameLst>
                                          <p:attrName>style.visibility</p:attrName>
                                        </p:attrNameLst>
                                      </p:cBhvr>
                                      <p:to>
                                        <p:strVal val="visible"/>
                                      </p:to>
                                    </p:set>
                                    <p:animEffect transition="in" filter="blinds(horizontal)">
                                      <p:cBhvr>
                                        <p:cTn id="39" dur="500"/>
                                        <p:tgtEl>
                                          <p:spTgt spid="37899"/>
                                        </p:tgtEl>
                                      </p:cBhvr>
                                    </p:animEffect>
                                  </p:childTnLst>
                                </p:cTn>
                              </p:par>
                              <p:par>
                                <p:cTn id="40" presetID="3" presetClass="entr" presetSubtype="10" fill="hold" nodeType="withEffect">
                                  <p:stCondLst>
                                    <p:cond delay="0"/>
                                  </p:stCondLst>
                                  <p:childTnLst>
                                    <p:set>
                                      <p:cBhvr>
                                        <p:cTn id="41" dur="1" fill="hold">
                                          <p:stCondLst>
                                            <p:cond delay="0"/>
                                          </p:stCondLst>
                                        </p:cTn>
                                        <p:tgtEl>
                                          <p:spTgt spid="37898"/>
                                        </p:tgtEl>
                                        <p:attrNameLst>
                                          <p:attrName>style.visibility</p:attrName>
                                        </p:attrNameLst>
                                      </p:cBhvr>
                                      <p:to>
                                        <p:strVal val="visible"/>
                                      </p:to>
                                    </p:set>
                                    <p:animEffect transition="in" filter="blinds(horizontal)">
                                      <p:cBhvr>
                                        <p:cTn id="42" dur="500"/>
                                        <p:tgtEl>
                                          <p:spTgt spid="37898"/>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37900">
                                            <p:bg/>
                                          </p:spTgt>
                                        </p:tgtEl>
                                        <p:attrNameLst>
                                          <p:attrName>style.visibility</p:attrName>
                                        </p:attrNameLst>
                                      </p:cBhvr>
                                      <p:to>
                                        <p:strVal val="visible"/>
                                      </p:to>
                                    </p:set>
                                    <p:animEffect transition="in" filter="dissolve">
                                      <p:cBhvr>
                                        <p:cTn id="47" dur="500"/>
                                        <p:tgtEl>
                                          <p:spTgt spid="37900">
                                            <p:bg/>
                                          </p:spTgt>
                                        </p:tgtEl>
                                      </p:cBhvr>
                                    </p:animEffect>
                                  </p:childTnLst>
                                </p:cTn>
                              </p:par>
                            </p:childTnLst>
                          </p:cTn>
                        </p:par>
                        <p:par>
                          <p:cTn id="48" fill="hold">
                            <p:stCondLst>
                              <p:cond delay="500"/>
                            </p:stCondLst>
                            <p:childTnLst>
                              <p:par>
                                <p:cTn id="49" presetID="9" presetClass="entr" presetSubtype="0" fill="hold" grpId="0" nodeType="afterEffect">
                                  <p:stCondLst>
                                    <p:cond delay="0"/>
                                  </p:stCondLst>
                                  <p:childTnLst>
                                    <p:set>
                                      <p:cBhvr>
                                        <p:cTn id="50" dur="1" fill="hold">
                                          <p:stCondLst>
                                            <p:cond delay="0"/>
                                          </p:stCondLst>
                                        </p:cTn>
                                        <p:tgtEl>
                                          <p:spTgt spid="37900">
                                            <p:txEl>
                                              <p:pRg st="0" end="0"/>
                                            </p:txEl>
                                          </p:spTgt>
                                        </p:tgtEl>
                                        <p:attrNameLst>
                                          <p:attrName>style.visibility</p:attrName>
                                        </p:attrNameLst>
                                      </p:cBhvr>
                                      <p:to>
                                        <p:strVal val="visible"/>
                                      </p:to>
                                    </p:set>
                                    <p:animEffect transition="in" filter="dissolve">
                                      <p:cBhvr>
                                        <p:cTn id="51" dur="500"/>
                                        <p:tgtEl>
                                          <p:spTgt spid="3790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4" grpId="0" autoUpdateAnimBg="0"/>
      <p:bldP spid="37895" grpId="0" autoUpdateAnimBg="0"/>
      <p:bldP spid="37896" grpId="0" autoUpdateAnimBg="0"/>
      <p:bldP spid="37897" grpId="0" autoUpdateAnimBg="0"/>
      <p:bldP spid="37899" grpId="0" autoUpdateAnimBg="0"/>
      <p:bldP spid="37900" grpId="0" animBg="1" autoUpdateAnimBg="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 Box 2"/>
          <p:cNvSpPr txBox="1">
            <a:spLocks noChangeArrowheads="1"/>
          </p:cNvSpPr>
          <p:nvPr/>
        </p:nvSpPr>
        <p:spPr bwMode="auto">
          <a:xfrm>
            <a:off x="214313" y="214313"/>
            <a:ext cx="55626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r>
              <a:rPr lang="zh-CN" altLang="en-US" sz="2800">
                <a:solidFill>
                  <a:srgbClr val="FFFF00"/>
                </a:solidFill>
                <a:latin typeface="华文中宋" panose="02010600040101010101" pitchFamily="2" charset="-122"/>
                <a:ea typeface="华文中宋" panose="02010600040101010101" pitchFamily="2" charset="-122"/>
              </a:rPr>
              <a:t>二</a:t>
            </a:r>
            <a:r>
              <a:rPr lang="en-US" altLang="zh-CN" sz="2800">
                <a:solidFill>
                  <a:srgbClr val="FFFF00"/>
                </a:solidFill>
                <a:latin typeface="华文中宋" panose="02010600040101010101" pitchFamily="2" charset="-122"/>
                <a:ea typeface="华文中宋" panose="02010600040101010101" pitchFamily="2" charset="-122"/>
              </a:rPr>
              <a:t>. </a:t>
            </a:r>
            <a:r>
              <a:rPr lang="zh-CN" altLang="en-US" sz="2800">
                <a:solidFill>
                  <a:srgbClr val="FFFF00"/>
                </a:solidFill>
                <a:latin typeface="华文中宋" panose="02010600040101010101" pitchFamily="2" charset="-122"/>
                <a:ea typeface="华文中宋" panose="02010600040101010101" pitchFamily="2" charset="-122"/>
              </a:rPr>
              <a:t>卢瑟福的原子有核模型</a:t>
            </a:r>
            <a:endParaRPr lang="zh-CN" altLang="en-US" sz="2800">
              <a:solidFill>
                <a:srgbClr val="FFFF00"/>
              </a:solidFill>
              <a:latin typeface="华文中宋" panose="02010600040101010101" pitchFamily="2" charset="-122"/>
              <a:ea typeface="华文中宋" panose="02010600040101010101" pitchFamily="2" charset="-122"/>
            </a:endParaRPr>
          </a:p>
        </p:txBody>
      </p:sp>
      <p:sp>
        <p:nvSpPr>
          <p:cNvPr id="39939" name="Text Box 3"/>
          <p:cNvSpPr txBox="1">
            <a:spLocks noChangeArrowheads="1"/>
          </p:cNvSpPr>
          <p:nvPr/>
        </p:nvSpPr>
        <p:spPr bwMode="auto">
          <a:xfrm>
            <a:off x="681038" y="1268413"/>
            <a:ext cx="5105400" cy="157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a:solidFill>
                  <a:schemeClr val="hlink"/>
                </a:solidFill>
              </a:rPr>
              <a:t>1903</a:t>
            </a:r>
            <a:r>
              <a:rPr lang="zh-CN" altLang="en-US">
                <a:solidFill>
                  <a:schemeClr val="hlink"/>
                </a:solidFill>
                <a:ea typeface="华文中宋" panose="02010600040101010101" pitchFamily="2" charset="-122"/>
              </a:rPr>
              <a:t>年</a:t>
            </a:r>
            <a:r>
              <a:rPr lang="en-US" altLang="zh-CN">
                <a:solidFill>
                  <a:schemeClr val="hlink"/>
                </a:solidFill>
              </a:rPr>
              <a:t>J. J. </a:t>
            </a:r>
            <a:r>
              <a:rPr lang="zh-CN" altLang="en-US">
                <a:solidFill>
                  <a:schemeClr val="hlink"/>
                </a:solidFill>
                <a:ea typeface="华文中宋" panose="02010600040101010101" pitchFamily="2" charset="-122"/>
              </a:rPr>
              <a:t>汤姆逊提出：原子中的</a:t>
            </a:r>
            <a:r>
              <a:rPr lang="zh-CN" altLang="en-US">
                <a:solidFill>
                  <a:srgbClr val="FFFF00"/>
                </a:solidFill>
                <a:ea typeface="华文中宋" panose="02010600040101010101" pitchFamily="2" charset="-122"/>
              </a:rPr>
              <a:t>正电荷和原子的质量均匀地分布在</a:t>
            </a:r>
            <a:r>
              <a:rPr lang="zh-CN" altLang="en-US">
                <a:solidFill>
                  <a:schemeClr val="hlink"/>
                </a:solidFill>
                <a:ea typeface="华文中宋" panose="02010600040101010101" pitchFamily="2" charset="-122"/>
              </a:rPr>
              <a:t>半径为</a:t>
            </a:r>
            <a:r>
              <a:rPr lang="en-US" altLang="zh-CN">
                <a:solidFill>
                  <a:srgbClr val="FFFF00"/>
                </a:solidFill>
              </a:rPr>
              <a:t>10</a:t>
            </a:r>
            <a:r>
              <a:rPr lang="en-US" altLang="zh-CN" baseline="30000">
                <a:solidFill>
                  <a:srgbClr val="FFFF00"/>
                </a:solidFill>
              </a:rPr>
              <a:t>-10</a:t>
            </a:r>
            <a:r>
              <a:rPr lang="en-US" altLang="zh-CN">
                <a:solidFill>
                  <a:srgbClr val="FFFF00"/>
                </a:solidFill>
              </a:rPr>
              <a:t>m </a:t>
            </a:r>
            <a:r>
              <a:rPr lang="zh-CN" altLang="zh-CN">
                <a:solidFill>
                  <a:schemeClr val="hlink"/>
                </a:solidFill>
                <a:ea typeface="华文中宋" panose="02010600040101010101" pitchFamily="2" charset="-122"/>
              </a:rPr>
              <a:t>的</a:t>
            </a:r>
            <a:r>
              <a:rPr lang="zh-CN" altLang="zh-CN">
                <a:solidFill>
                  <a:srgbClr val="FFFF00"/>
                </a:solidFill>
                <a:ea typeface="华文中宋" panose="02010600040101010101" pitchFamily="2" charset="-122"/>
              </a:rPr>
              <a:t>球体</a:t>
            </a:r>
            <a:r>
              <a:rPr lang="zh-CN" altLang="en-US">
                <a:solidFill>
                  <a:schemeClr val="hlink"/>
                </a:solidFill>
                <a:ea typeface="华文中宋" panose="02010600040101010101" pitchFamily="2" charset="-122"/>
              </a:rPr>
              <a:t>中，而电子就像西瓜籽一样“镶嵌”在球体中。</a:t>
            </a:r>
            <a:endParaRPr lang="zh-CN" altLang="en-US">
              <a:solidFill>
                <a:schemeClr val="hlink"/>
              </a:solidFill>
              <a:ea typeface="华文中宋" panose="02010600040101010101" pitchFamily="2" charset="-122"/>
            </a:endParaRPr>
          </a:p>
        </p:txBody>
      </p:sp>
      <p:sp>
        <p:nvSpPr>
          <p:cNvPr id="39940" name="Text Box 4"/>
          <p:cNvSpPr txBox="1">
            <a:spLocks noChangeArrowheads="1"/>
          </p:cNvSpPr>
          <p:nvPr/>
        </p:nvSpPr>
        <p:spPr bwMode="auto">
          <a:xfrm>
            <a:off x="436563" y="741363"/>
            <a:ext cx="4706937"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500">
                <a:solidFill>
                  <a:srgbClr val="00FFFF"/>
                </a:solidFill>
                <a:latin typeface="宋体" panose="02010600030101010101" pitchFamily="2" charset="-122"/>
              </a:rPr>
              <a:t>1.</a:t>
            </a:r>
            <a:r>
              <a:rPr lang="zh-CN" altLang="en-US" sz="2500">
                <a:solidFill>
                  <a:srgbClr val="00FFFF"/>
                </a:solidFill>
                <a:latin typeface="华文中宋" panose="02010600040101010101" pitchFamily="2" charset="-122"/>
                <a:ea typeface="华文中宋" panose="02010600040101010101" pitchFamily="2" charset="-122"/>
              </a:rPr>
              <a:t>原子的西瓜模型</a:t>
            </a:r>
            <a:endParaRPr lang="zh-CN" altLang="en-US" sz="2500" b="0">
              <a:solidFill>
                <a:srgbClr val="00FFFF"/>
              </a:solidFill>
              <a:latin typeface="华文中宋" panose="02010600040101010101" pitchFamily="2" charset="-122"/>
              <a:ea typeface="华文中宋" panose="02010600040101010101" pitchFamily="2" charset="-122"/>
            </a:endParaRPr>
          </a:p>
        </p:txBody>
      </p:sp>
      <p:sp>
        <p:nvSpPr>
          <p:cNvPr id="39941" name="Oval 5"/>
          <p:cNvSpPr>
            <a:spLocks noChangeArrowheads="1"/>
          </p:cNvSpPr>
          <p:nvPr/>
        </p:nvSpPr>
        <p:spPr bwMode="auto">
          <a:xfrm>
            <a:off x="6470650" y="609600"/>
            <a:ext cx="2133600" cy="2133600"/>
          </a:xfrm>
          <a:prstGeom prst="ellipse">
            <a:avLst/>
          </a:prstGeom>
          <a:noFill/>
          <a:ln w="25400">
            <a:solidFill>
              <a:schemeClr val="hlink"/>
            </a:solidFill>
            <a:round/>
          </a:ln>
          <a:extLst>
            <a:ext uri="{909E8E84-426E-40DD-AFC4-6F175D3DCCD1}">
              <a14:hiddenFill xmlns:a14="http://schemas.microsoft.com/office/drawing/2010/main">
                <a:solidFill>
                  <a:srgbClr val="FFFFFF"/>
                </a:solidFill>
              </a14:hiddenFill>
            </a:ext>
          </a:extLst>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9942" name="Oval 6"/>
          <p:cNvSpPr>
            <a:spLocks noChangeArrowheads="1"/>
          </p:cNvSpPr>
          <p:nvPr/>
        </p:nvSpPr>
        <p:spPr bwMode="auto">
          <a:xfrm>
            <a:off x="7046913" y="928688"/>
            <a:ext cx="228600" cy="228600"/>
          </a:xfrm>
          <a:prstGeom prst="ellipse">
            <a:avLst/>
          </a:prstGeom>
          <a:solidFill>
            <a:srgbClr val="FFFF00"/>
          </a:solidFill>
          <a:ln w="19050">
            <a:solidFill>
              <a:srgbClr val="FFFF00"/>
            </a:solidFill>
            <a:round/>
          </a:ln>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9943" name="Oval 7"/>
          <p:cNvSpPr>
            <a:spLocks noChangeArrowheads="1"/>
          </p:cNvSpPr>
          <p:nvPr/>
        </p:nvSpPr>
        <p:spPr bwMode="auto">
          <a:xfrm>
            <a:off x="6689725" y="1285875"/>
            <a:ext cx="228600" cy="228600"/>
          </a:xfrm>
          <a:prstGeom prst="ellipse">
            <a:avLst/>
          </a:prstGeom>
          <a:solidFill>
            <a:srgbClr val="FFFF00"/>
          </a:solidFill>
          <a:ln w="19050">
            <a:solidFill>
              <a:srgbClr val="FFFF00"/>
            </a:solidFill>
            <a:round/>
          </a:ln>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9944" name="Oval 8"/>
          <p:cNvSpPr>
            <a:spLocks noChangeArrowheads="1"/>
          </p:cNvSpPr>
          <p:nvPr/>
        </p:nvSpPr>
        <p:spPr bwMode="auto">
          <a:xfrm>
            <a:off x="6704013" y="1857375"/>
            <a:ext cx="228600" cy="228600"/>
          </a:xfrm>
          <a:prstGeom prst="ellipse">
            <a:avLst/>
          </a:prstGeom>
          <a:solidFill>
            <a:srgbClr val="FFFF00"/>
          </a:solidFill>
          <a:ln w="19050">
            <a:solidFill>
              <a:srgbClr val="FFFF00"/>
            </a:solidFill>
            <a:round/>
          </a:ln>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9945" name="Oval 9"/>
          <p:cNvSpPr>
            <a:spLocks noChangeArrowheads="1"/>
          </p:cNvSpPr>
          <p:nvPr/>
        </p:nvSpPr>
        <p:spPr bwMode="auto">
          <a:xfrm>
            <a:off x="7046913" y="2214563"/>
            <a:ext cx="228600" cy="228600"/>
          </a:xfrm>
          <a:prstGeom prst="ellipse">
            <a:avLst/>
          </a:prstGeom>
          <a:solidFill>
            <a:srgbClr val="FFFF00"/>
          </a:solidFill>
          <a:ln w="19050">
            <a:solidFill>
              <a:srgbClr val="FFFF00"/>
            </a:solidFill>
            <a:round/>
          </a:ln>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9946" name="Oval 10"/>
          <p:cNvSpPr>
            <a:spLocks noChangeArrowheads="1"/>
          </p:cNvSpPr>
          <p:nvPr/>
        </p:nvSpPr>
        <p:spPr bwMode="auto">
          <a:xfrm>
            <a:off x="7475538" y="1928813"/>
            <a:ext cx="228600" cy="228600"/>
          </a:xfrm>
          <a:prstGeom prst="ellipse">
            <a:avLst/>
          </a:prstGeom>
          <a:solidFill>
            <a:srgbClr val="FFFF00"/>
          </a:solidFill>
          <a:ln w="19050">
            <a:solidFill>
              <a:srgbClr val="FFFF00"/>
            </a:solidFill>
            <a:round/>
          </a:ln>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9947" name="Oval 11"/>
          <p:cNvSpPr>
            <a:spLocks noChangeArrowheads="1"/>
          </p:cNvSpPr>
          <p:nvPr/>
        </p:nvSpPr>
        <p:spPr bwMode="auto">
          <a:xfrm>
            <a:off x="7118350" y="1600200"/>
            <a:ext cx="228600" cy="228600"/>
          </a:xfrm>
          <a:prstGeom prst="ellipse">
            <a:avLst/>
          </a:prstGeom>
          <a:solidFill>
            <a:srgbClr val="FFFF00"/>
          </a:solidFill>
          <a:ln w="19050">
            <a:solidFill>
              <a:srgbClr val="FFFF00"/>
            </a:solidFill>
            <a:round/>
          </a:ln>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9948" name="Oval 12"/>
          <p:cNvSpPr>
            <a:spLocks noChangeArrowheads="1"/>
          </p:cNvSpPr>
          <p:nvPr/>
        </p:nvSpPr>
        <p:spPr bwMode="auto">
          <a:xfrm>
            <a:off x="7475538" y="1271588"/>
            <a:ext cx="228600" cy="228600"/>
          </a:xfrm>
          <a:prstGeom prst="ellipse">
            <a:avLst/>
          </a:prstGeom>
          <a:solidFill>
            <a:srgbClr val="FFFF00"/>
          </a:solidFill>
          <a:ln w="19050">
            <a:solidFill>
              <a:srgbClr val="FFFF00"/>
            </a:solidFill>
            <a:round/>
          </a:ln>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9949" name="Oval 13"/>
          <p:cNvSpPr>
            <a:spLocks noChangeArrowheads="1"/>
          </p:cNvSpPr>
          <p:nvPr/>
        </p:nvSpPr>
        <p:spPr bwMode="auto">
          <a:xfrm>
            <a:off x="7918450" y="928688"/>
            <a:ext cx="228600" cy="228600"/>
          </a:xfrm>
          <a:prstGeom prst="ellipse">
            <a:avLst/>
          </a:prstGeom>
          <a:solidFill>
            <a:srgbClr val="FFFF00"/>
          </a:solidFill>
          <a:ln w="19050">
            <a:solidFill>
              <a:srgbClr val="FFFF00"/>
            </a:solidFill>
            <a:round/>
          </a:ln>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9950" name="Oval 14"/>
          <p:cNvSpPr>
            <a:spLocks noChangeArrowheads="1"/>
          </p:cNvSpPr>
          <p:nvPr/>
        </p:nvSpPr>
        <p:spPr bwMode="auto">
          <a:xfrm>
            <a:off x="8204200" y="1285875"/>
            <a:ext cx="228600" cy="228600"/>
          </a:xfrm>
          <a:prstGeom prst="ellipse">
            <a:avLst/>
          </a:prstGeom>
          <a:solidFill>
            <a:srgbClr val="FFFF00"/>
          </a:solidFill>
          <a:ln w="19050">
            <a:solidFill>
              <a:srgbClr val="FFFF00"/>
            </a:solidFill>
            <a:round/>
          </a:ln>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9951" name="Oval 15"/>
          <p:cNvSpPr>
            <a:spLocks noChangeArrowheads="1"/>
          </p:cNvSpPr>
          <p:nvPr/>
        </p:nvSpPr>
        <p:spPr bwMode="auto">
          <a:xfrm>
            <a:off x="8204200" y="1857375"/>
            <a:ext cx="228600" cy="228600"/>
          </a:xfrm>
          <a:prstGeom prst="ellipse">
            <a:avLst/>
          </a:prstGeom>
          <a:solidFill>
            <a:srgbClr val="FFFF00"/>
          </a:solidFill>
          <a:ln w="19050">
            <a:solidFill>
              <a:srgbClr val="FFFF00"/>
            </a:solidFill>
            <a:round/>
          </a:ln>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9952" name="Oval 16"/>
          <p:cNvSpPr>
            <a:spLocks noChangeArrowheads="1"/>
          </p:cNvSpPr>
          <p:nvPr/>
        </p:nvSpPr>
        <p:spPr bwMode="auto">
          <a:xfrm>
            <a:off x="7847013" y="1571625"/>
            <a:ext cx="228600" cy="228600"/>
          </a:xfrm>
          <a:prstGeom prst="ellipse">
            <a:avLst/>
          </a:prstGeom>
          <a:solidFill>
            <a:srgbClr val="FFFF00"/>
          </a:solidFill>
          <a:ln w="19050">
            <a:solidFill>
              <a:srgbClr val="FFFF00"/>
            </a:solidFill>
            <a:round/>
          </a:ln>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9953" name="Oval 17"/>
          <p:cNvSpPr>
            <a:spLocks noChangeArrowheads="1"/>
          </p:cNvSpPr>
          <p:nvPr/>
        </p:nvSpPr>
        <p:spPr bwMode="auto">
          <a:xfrm>
            <a:off x="7918450" y="2214563"/>
            <a:ext cx="228600" cy="228600"/>
          </a:xfrm>
          <a:prstGeom prst="ellipse">
            <a:avLst/>
          </a:prstGeom>
          <a:solidFill>
            <a:srgbClr val="FFFF00"/>
          </a:solidFill>
          <a:ln w="19050">
            <a:solidFill>
              <a:srgbClr val="FFFF00"/>
            </a:solidFill>
            <a:round/>
          </a:ln>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9954" name="Oval 18"/>
          <p:cNvSpPr>
            <a:spLocks noChangeArrowheads="1"/>
          </p:cNvSpPr>
          <p:nvPr/>
        </p:nvSpPr>
        <p:spPr bwMode="auto">
          <a:xfrm>
            <a:off x="7489825" y="2414588"/>
            <a:ext cx="228600" cy="228600"/>
          </a:xfrm>
          <a:prstGeom prst="ellipse">
            <a:avLst/>
          </a:prstGeom>
          <a:solidFill>
            <a:srgbClr val="FFFF00"/>
          </a:solidFill>
          <a:ln w="19050">
            <a:solidFill>
              <a:srgbClr val="FFFF00"/>
            </a:solidFill>
            <a:round/>
          </a:ln>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9955" name="Oval 19"/>
          <p:cNvSpPr>
            <a:spLocks noChangeArrowheads="1"/>
          </p:cNvSpPr>
          <p:nvPr/>
        </p:nvSpPr>
        <p:spPr bwMode="auto">
          <a:xfrm>
            <a:off x="7475538" y="762000"/>
            <a:ext cx="228600" cy="228600"/>
          </a:xfrm>
          <a:prstGeom prst="ellipse">
            <a:avLst/>
          </a:prstGeom>
          <a:solidFill>
            <a:srgbClr val="FFFF00"/>
          </a:solidFill>
          <a:ln w="19050">
            <a:solidFill>
              <a:srgbClr val="FFFF00"/>
            </a:solidFill>
            <a:round/>
          </a:ln>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9956" name="Text Box 20"/>
          <p:cNvSpPr txBox="1">
            <a:spLocks noChangeArrowheads="1"/>
          </p:cNvSpPr>
          <p:nvPr/>
        </p:nvSpPr>
        <p:spPr bwMode="auto">
          <a:xfrm>
            <a:off x="665163" y="2846388"/>
            <a:ext cx="5192712"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solidFill>
                  <a:srgbClr val="00FFFF"/>
                </a:solidFill>
                <a:ea typeface="华文中宋" panose="02010600040101010101" pitchFamily="2" charset="-122"/>
              </a:rPr>
              <a:t>缺点：</a:t>
            </a:r>
            <a:endParaRPr lang="en-US" altLang="zh-CN">
              <a:solidFill>
                <a:srgbClr val="00FFFF"/>
              </a:solidFill>
              <a:ea typeface="华文中宋" panose="02010600040101010101" pitchFamily="2" charset="-122"/>
            </a:endParaRPr>
          </a:p>
          <a:p>
            <a:pPr eaLnBrk="1" hangingPunct="1"/>
            <a:r>
              <a:rPr lang="en-US" altLang="zh-CN">
                <a:solidFill>
                  <a:srgbClr val="00FFFF"/>
                </a:solidFill>
                <a:ea typeface="华文中宋" panose="02010600040101010101" pitchFamily="2" charset="-122"/>
              </a:rPr>
              <a:t>    </a:t>
            </a:r>
            <a:r>
              <a:rPr lang="zh-CN" altLang="en-US">
                <a:solidFill>
                  <a:schemeClr val="hlink"/>
                </a:solidFill>
                <a:ea typeface="华文中宋" panose="02010600040101010101" pitchFamily="2" charset="-122"/>
              </a:rPr>
              <a:t>不能解释氢原子光谱存在的谱线</a:t>
            </a:r>
            <a:endParaRPr lang="zh-CN" altLang="en-US">
              <a:solidFill>
                <a:schemeClr val="hlink"/>
              </a:solidFill>
              <a:ea typeface="华文中宋" panose="02010600040101010101" pitchFamily="2" charset="-122"/>
            </a:endParaRPr>
          </a:p>
        </p:txBody>
      </p:sp>
      <p:sp>
        <p:nvSpPr>
          <p:cNvPr id="39957" name="Text Box 21"/>
          <p:cNvSpPr txBox="1">
            <a:spLocks noChangeArrowheads="1"/>
          </p:cNvSpPr>
          <p:nvPr/>
        </p:nvSpPr>
        <p:spPr bwMode="auto">
          <a:xfrm>
            <a:off x="500063" y="3929063"/>
            <a:ext cx="5357812"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pPr>
            <a:r>
              <a:rPr lang="en-US" altLang="zh-CN" sz="2500" dirty="0">
                <a:solidFill>
                  <a:srgbClr val="00FFFF"/>
                </a:solidFill>
                <a:latin typeface="宋体" panose="02010600030101010101" pitchFamily="2" charset="-122"/>
              </a:rPr>
              <a:t>2.</a:t>
            </a:r>
            <a:r>
              <a:rPr lang="en-US" altLang="zh-CN" sz="2500" i="1" dirty="0">
                <a:solidFill>
                  <a:srgbClr val="00FFFF"/>
                </a:solidFill>
              </a:rPr>
              <a:t>α </a:t>
            </a:r>
            <a:r>
              <a:rPr lang="zh-CN" altLang="en-US" sz="2500" dirty="0">
                <a:solidFill>
                  <a:srgbClr val="00FFFF"/>
                </a:solidFill>
                <a:latin typeface="华文中宋" panose="02010600040101010101" pitchFamily="2" charset="-122"/>
                <a:ea typeface="华文中宋" panose="02010600040101010101" pitchFamily="2" charset="-122"/>
              </a:rPr>
              <a:t>粒子散射实验（轰击金箔）</a:t>
            </a:r>
            <a:endParaRPr lang="zh-CN" altLang="en-US" sz="2500" dirty="0">
              <a:solidFill>
                <a:srgbClr val="00FFFF"/>
              </a:solidFill>
              <a:latin typeface="华文中宋" panose="02010600040101010101" pitchFamily="2" charset="-122"/>
              <a:ea typeface="华文中宋" panose="02010600040101010101" pitchFamily="2" charset="-122"/>
            </a:endParaRPr>
          </a:p>
        </p:txBody>
      </p:sp>
      <p:grpSp>
        <p:nvGrpSpPr>
          <p:cNvPr id="2" name="Group 22"/>
          <p:cNvGrpSpPr/>
          <p:nvPr/>
        </p:nvGrpSpPr>
        <p:grpSpPr bwMode="auto">
          <a:xfrm>
            <a:off x="5508625" y="2781300"/>
            <a:ext cx="3529013" cy="1536700"/>
            <a:chOff x="2544" y="2654"/>
            <a:chExt cx="2577" cy="1103"/>
          </a:xfrm>
        </p:grpSpPr>
        <p:sp>
          <p:nvSpPr>
            <p:cNvPr id="19513" name="Line 23"/>
            <p:cNvSpPr>
              <a:spLocks noChangeShapeType="1"/>
            </p:cNvSpPr>
            <p:nvPr/>
          </p:nvSpPr>
          <p:spPr bwMode="auto">
            <a:xfrm>
              <a:off x="3072" y="2976"/>
              <a:ext cx="0" cy="336"/>
            </a:xfrm>
            <a:prstGeom prst="line">
              <a:avLst/>
            </a:prstGeom>
            <a:noFill/>
            <a:ln w="57150">
              <a:solidFill>
                <a:schemeClr val="hlink"/>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514" name="Line 24"/>
            <p:cNvSpPr>
              <a:spLocks noChangeShapeType="1"/>
            </p:cNvSpPr>
            <p:nvPr/>
          </p:nvSpPr>
          <p:spPr bwMode="auto">
            <a:xfrm>
              <a:off x="3072" y="3408"/>
              <a:ext cx="0" cy="336"/>
            </a:xfrm>
            <a:prstGeom prst="line">
              <a:avLst/>
            </a:prstGeom>
            <a:noFill/>
            <a:ln w="57150">
              <a:solidFill>
                <a:schemeClr val="hlink"/>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9961" name="AutoShape 25"/>
            <p:cNvSpPr>
              <a:spLocks noChangeArrowheads="1"/>
            </p:cNvSpPr>
            <p:nvPr/>
          </p:nvSpPr>
          <p:spPr bwMode="auto">
            <a:xfrm>
              <a:off x="2544" y="3216"/>
              <a:ext cx="255" cy="238"/>
            </a:xfrm>
            <a:prstGeom prst="star5">
              <a:avLst/>
            </a:prstGeom>
            <a:solidFill>
              <a:srgbClr val="FF0000"/>
            </a:solidFill>
            <a:ln w="19050">
              <a:solidFill>
                <a:schemeClr val="hlink"/>
              </a:solidFill>
              <a:miter lim="800000"/>
            </a:ln>
            <a:effectLst/>
          </p:spPr>
          <p:txBody>
            <a:bodyPr wrap="none" anchor="ctr"/>
            <a:lstStyle/>
            <a:p>
              <a:pPr>
                <a:defRPr/>
              </a:pPr>
              <a:endParaRPr lang="zh-CN" altLang="en-US">
                <a:ea typeface="宋体" panose="02010600030101010101" pitchFamily="2" charset="-122"/>
              </a:endParaRPr>
            </a:p>
          </p:txBody>
        </p:sp>
        <p:sp>
          <p:nvSpPr>
            <p:cNvPr id="19516" name="Line 26"/>
            <p:cNvSpPr>
              <a:spLocks noChangeShapeType="1"/>
            </p:cNvSpPr>
            <p:nvPr/>
          </p:nvSpPr>
          <p:spPr bwMode="auto">
            <a:xfrm>
              <a:off x="4128" y="3040"/>
              <a:ext cx="0" cy="336"/>
            </a:xfrm>
            <a:prstGeom prst="line">
              <a:avLst/>
            </a:prstGeom>
            <a:noFill/>
            <a:ln w="19050">
              <a:solidFill>
                <a:schemeClr val="hlink"/>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517" name="Line 27"/>
            <p:cNvSpPr>
              <a:spLocks noChangeShapeType="1"/>
            </p:cNvSpPr>
            <p:nvPr/>
          </p:nvSpPr>
          <p:spPr bwMode="auto">
            <a:xfrm>
              <a:off x="4128" y="3351"/>
              <a:ext cx="0" cy="384"/>
            </a:xfrm>
            <a:prstGeom prst="line">
              <a:avLst/>
            </a:prstGeom>
            <a:noFill/>
            <a:ln w="19050">
              <a:solidFill>
                <a:schemeClr val="hlink"/>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518" name="Line 28"/>
            <p:cNvSpPr>
              <a:spLocks noChangeShapeType="1"/>
            </p:cNvSpPr>
            <p:nvPr/>
          </p:nvSpPr>
          <p:spPr bwMode="auto">
            <a:xfrm>
              <a:off x="2851" y="3360"/>
              <a:ext cx="1296" cy="0"/>
            </a:xfrm>
            <a:prstGeom prst="line">
              <a:avLst/>
            </a:prstGeom>
            <a:noFill/>
            <a:ln w="19050">
              <a:solidFill>
                <a:schemeClr val="hlink"/>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519" name="Line 29"/>
            <p:cNvSpPr>
              <a:spLocks noChangeShapeType="1"/>
            </p:cNvSpPr>
            <p:nvPr/>
          </p:nvSpPr>
          <p:spPr bwMode="auto">
            <a:xfrm>
              <a:off x="4176" y="3360"/>
              <a:ext cx="864" cy="0"/>
            </a:xfrm>
            <a:prstGeom prst="line">
              <a:avLst/>
            </a:prstGeom>
            <a:noFill/>
            <a:ln w="19050">
              <a:solidFill>
                <a:schemeClr val="hlink"/>
              </a:solidFill>
              <a:prstDash val="dash"/>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520" name="Line 30"/>
            <p:cNvSpPr>
              <a:spLocks noChangeShapeType="1"/>
            </p:cNvSpPr>
            <p:nvPr/>
          </p:nvSpPr>
          <p:spPr bwMode="auto">
            <a:xfrm flipV="1">
              <a:off x="4128" y="3055"/>
              <a:ext cx="528" cy="305"/>
            </a:xfrm>
            <a:prstGeom prst="line">
              <a:avLst/>
            </a:prstGeom>
            <a:noFill/>
            <a:ln w="19050">
              <a:solidFill>
                <a:schemeClr val="hlink"/>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521" name="Line 31"/>
            <p:cNvSpPr>
              <a:spLocks noChangeShapeType="1"/>
            </p:cNvSpPr>
            <p:nvPr/>
          </p:nvSpPr>
          <p:spPr bwMode="auto">
            <a:xfrm>
              <a:off x="4416" y="3024"/>
              <a:ext cx="48" cy="96"/>
            </a:xfrm>
            <a:prstGeom prst="line">
              <a:avLst/>
            </a:prstGeom>
            <a:noFill/>
            <a:ln w="57150">
              <a:solidFill>
                <a:schemeClr val="hlink"/>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522" name="Line 32"/>
            <p:cNvSpPr>
              <a:spLocks noChangeShapeType="1"/>
            </p:cNvSpPr>
            <p:nvPr/>
          </p:nvSpPr>
          <p:spPr bwMode="auto">
            <a:xfrm>
              <a:off x="4512" y="3168"/>
              <a:ext cx="48" cy="96"/>
            </a:xfrm>
            <a:prstGeom prst="line">
              <a:avLst/>
            </a:prstGeom>
            <a:noFill/>
            <a:ln w="57150">
              <a:solidFill>
                <a:schemeClr val="hlink"/>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523" name="Line 33"/>
            <p:cNvSpPr>
              <a:spLocks noChangeShapeType="1"/>
            </p:cNvSpPr>
            <p:nvPr/>
          </p:nvSpPr>
          <p:spPr bwMode="auto">
            <a:xfrm flipV="1">
              <a:off x="4704" y="2958"/>
              <a:ext cx="240" cy="161"/>
            </a:xfrm>
            <a:prstGeom prst="line">
              <a:avLst/>
            </a:prstGeom>
            <a:noFill/>
            <a:ln w="19050">
              <a:solidFill>
                <a:schemeClr val="hlink"/>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524" name="Line 34"/>
            <p:cNvSpPr>
              <a:spLocks noChangeShapeType="1"/>
            </p:cNvSpPr>
            <p:nvPr/>
          </p:nvSpPr>
          <p:spPr bwMode="auto">
            <a:xfrm flipV="1">
              <a:off x="4608" y="2832"/>
              <a:ext cx="240" cy="161"/>
            </a:xfrm>
            <a:prstGeom prst="line">
              <a:avLst/>
            </a:prstGeom>
            <a:noFill/>
            <a:ln w="19050">
              <a:solidFill>
                <a:schemeClr val="hlink"/>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525" name="Line 35"/>
            <p:cNvSpPr>
              <a:spLocks noChangeShapeType="1"/>
            </p:cNvSpPr>
            <p:nvPr/>
          </p:nvSpPr>
          <p:spPr bwMode="auto">
            <a:xfrm>
              <a:off x="4617" y="2975"/>
              <a:ext cx="83" cy="144"/>
            </a:xfrm>
            <a:prstGeom prst="line">
              <a:avLst/>
            </a:prstGeom>
            <a:noFill/>
            <a:ln w="76200">
              <a:solidFill>
                <a:schemeClr val="hlink"/>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526" name="Text Box 36"/>
            <p:cNvSpPr txBox="1">
              <a:spLocks noChangeArrowheads="1"/>
            </p:cNvSpPr>
            <p:nvPr/>
          </p:nvSpPr>
          <p:spPr bwMode="auto">
            <a:xfrm>
              <a:off x="2544" y="3429"/>
              <a:ext cx="296" cy="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pPr>
              <a:r>
                <a:rPr lang="en-US" altLang="zh-CN">
                  <a:solidFill>
                    <a:srgbClr val="FFFF00"/>
                  </a:solidFill>
                  <a:ea typeface="楷体_GB2312" pitchFamily="49" charset="-122"/>
                </a:rPr>
                <a:t>R</a:t>
              </a:r>
              <a:endParaRPr lang="en-US" altLang="zh-CN" sz="3600">
                <a:solidFill>
                  <a:srgbClr val="FFFF00"/>
                </a:solidFill>
                <a:ea typeface="楷体_GB2312" pitchFamily="49" charset="-122"/>
              </a:endParaRPr>
            </a:p>
          </p:txBody>
        </p:sp>
        <p:sp>
          <p:nvSpPr>
            <p:cNvPr id="19527" name="Text Box 37"/>
            <p:cNvSpPr txBox="1">
              <a:spLocks noChangeArrowheads="1"/>
            </p:cNvSpPr>
            <p:nvPr/>
          </p:nvSpPr>
          <p:spPr bwMode="auto">
            <a:xfrm>
              <a:off x="3110" y="3018"/>
              <a:ext cx="279" cy="3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pPr>
              <a:r>
                <a:rPr lang="en-US" altLang="zh-CN" sz="2800">
                  <a:solidFill>
                    <a:srgbClr val="FFFF00"/>
                  </a:solidFill>
                  <a:ea typeface="楷体_GB2312" pitchFamily="49" charset="-122"/>
                </a:rPr>
                <a:t>S</a:t>
              </a:r>
              <a:endParaRPr lang="en-US" altLang="zh-CN" sz="3600">
                <a:solidFill>
                  <a:srgbClr val="FFFF00"/>
                </a:solidFill>
                <a:ea typeface="楷体_GB2312" pitchFamily="49" charset="-122"/>
              </a:endParaRPr>
            </a:p>
          </p:txBody>
        </p:sp>
        <p:sp>
          <p:nvSpPr>
            <p:cNvPr id="19528" name="Text Box 39"/>
            <p:cNvSpPr txBox="1">
              <a:spLocks noChangeArrowheads="1"/>
            </p:cNvSpPr>
            <p:nvPr/>
          </p:nvSpPr>
          <p:spPr bwMode="auto">
            <a:xfrm>
              <a:off x="4022" y="2762"/>
              <a:ext cx="270" cy="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pPr>
              <a:r>
                <a:rPr lang="en-US" altLang="zh-CN">
                  <a:solidFill>
                    <a:srgbClr val="FFFF00"/>
                  </a:solidFill>
                  <a:ea typeface="楷体_GB2312" pitchFamily="49" charset="-122"/>
                </a:rPr>
                <a:t>F</a:t>
              </a:r>
              <a:endParaRPr lang="en-US" altLang="zh-CN" sz="3600">
                <a:solidFill>
                  <a:srgbClr val="FFFF00"/>
                </a:solidFill>
                <a:ea typeface="楷体_GB2312" pitchFamily="49" charset="-122"/>
              </a:endParaRPr>
            </a:p>
          </p:txBody>
        </p:sp>
        <p:sp>
          <p:nvSpPr>
            <p:cNvPr id="19529" name="Text Box 40"/>
            <p:cNvSpPr txBox="1">
              <a:spLocks noChangeArrowheads="1"/>
            </p:cNvSpPr>
            <p:nvPr/>
          </p:nvSpPr>
          <p:spPr bwMode="auto">
            <a:xfrm>
              <a:off x="4280" y="2784"/>
              <a:ext cx="270" cy="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pPr>
              <a:r>
                <a:rPr lang="en-US" altLang="zh-CN">
                  <a:solidFill>
                    <a:srgbClr val="FFFF00"/>
                  </a:solidFill>
                  <a:ea typeface="楷体_GB2312" pitchFamily="49" charset="-122"/>
                </a:rPr>
                <a:t>P</a:t>
              </a:r>
              <a:endParaRPr lang="en-US" altLang="zh-CN" sz="3600">
                <a:solidFill>
                  <a:srgbClr val="FFFF00"/>
                </a:solidFill>
                <a:ea typeface="楷体_GB2312" pitchFamily="49" charset="-122"/>
              </a:endParaRPr>
            </a:p>
          </p:txBody>
        </p:sp>
        <p:sp>
          <p:nvSpPr>
            <p:cNvPr id="19530" name="Text Box 41"/>
            <p:cNvSpPr txBox="1">
              <a:spLocks noChangeArrowheads="1"/>
            </p:cNvSpPr>
            <p:nvPr/>
          </p:nvSpPr>
          <p:spPr bwMode="auto">
            <a:xfrm>
              <a:off x="4838" y="2654"/>
              <a:ext cx="283" cy="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pPr>
              <a:r>
                <a:rPr lang="en-US" altLang="zh-CN">
                  <a:solidFill>
                    <a:srgbClr val="FFFF00"/>
                  </a:solidFill>
                  <a:ea typeface="楷体_GB2312" pitchFamily="49" charset="-122"/>
                </a:rPr>
                <a:t>T</a:t>
              </a:r>
              <a:endParaRPr lang="en-US" altLang="zh-CN" sz="3600">
                <a:solidFill>
                  <a:srgbClr val="FFFF00"/>
                </a:solidFill>
                <a:ea typeface="楷体_GB2312" pitchFamily="49" charset="-122"/>
              </a:endParaRPr>
            </a:p>
          </p:txBody>
        </p:sp>
        <p:sp>
          <p:nvSpPr>
            <p:cNvPr id="19531" name="Text Box 42"/>
            <p:cNvSpPr txBox="1">
              <a:spLocks noChangeArrowheads="1"/>
            </p:cNvSpPr>
            <p:nvPr/>
          </p:nvSpPr>
          <p:spPr bwMode="auto">
            <a:xfrm>
              <a:off x="4260" y="3119"/>
              <a:ext cx="357" cy="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pPr>
              <a:r>
                <a:rPr lang="en-US" altLang="zh-CN" b="0">
                  <a:solidFill>
                    <a:schemeClr val="hlink"/>
                  </a:solidFill>
                  <a:latin typeface="宋体" panose="02010600030101010101" pitchFamily="2" charset="-122"/>
                </a:rPr>
                <a:t>θ</a:t>
              </a:r>
              <a:endParaRPr lang="en-US" altLang="zh-CN" b="0">
                <a:solidFill>
                  <a:schemeClr val="hlink"/>
                </a:solidFill>
                <a:latin typeface="宋体" panose="02010600030101010101" pitchFamily="2" charset="-122"/>
              </a:endParaRPr>
            </a:p>
          </p:txBody>
        </p:sp>
      </p:grpSp>
      <p:sp>
        <p:nvSpPr>
          <p:cNvPr id="39979" name="Text Box 43"/>
          <p:cNvSpPr txBox="1">
            <a:spLocks noChangeArrowheads="1"/>
          </p:cNvSpPr>
          <p:nvPr/>
        </p:nvSpPr>
        <p:spPr bwMode="auto">
          <a:xfrm>
            <a:off x="7115175" y="4676775"/>
            <a:ext cx="1885950"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pPr>
            <a:r>
              <a:rPr lang="en-US" altLang="zh-CN" sz="2000" dirty="0">
                <a:solidFill>
                  <a:srgbClr val="FFFF00"/>
                </a:solidFill>
              </a:rPr>
              <a:t> </a:t>
            </a:r>
            <a:r>
              <a:rPr lang="zh-CN" altLang="en-US" sz="2000" dirty="0">
                <a:solidFill>
                  <a:srgbClr val="FFFF00"/>
                </a:solidFill>
              </a:rPr>
              <a:t>少量</a:t>
            </a:r>
            <a:r>
              <a:rPr lang="en-US" altLang="zh-CN" sz="2000" dirty="0">
                <a:solidFill>
                  <a:srgbClr val="FFFF00"/>
                </a:solidFill>
              </a:rPr>
              <a:t>α </a:t>
            </a:r>
            <a:r>
              <a:rPr lang="zh-CN" altLang="en-US" sz="2000" dirty="0">
                <a:solidFill>
                  <a:srgbClr val="FFFF00"/>
                </a:solidFill>
                <a:ea typeface="华文中宋" panose="02010600040101010101" pitchFamily="2" charset="-122"/>
              </a:rPr>
              <a:t>粒子大角度散射否定了汤姆逊的原子模型</a:t>
            </a:r>
            <a:endParaRPr lang="zh-CN" altLang="en-US" sz="2000" dirty="0">
              <a:solidFill>
                <a:srgbClr val="FFFF00"/>
              </a:solidFill>
              <a:ea typeface="华文中宋" panose="02010600040101010101" pitchFamily="2" charset="-122"/>
            </a:endParaRPr>
          </a:p>
        </p:txBody>
      </p:sp>
      <p:grpSp>
        <p:nvGrpSpPr>
          <p:cNvPr id="3" name="Group 44"/>
          <p:cNvGrpSpPr/>
          <p:nvPr/>
        </p:nvGrpSpPr>
        <p:grpSpPr bwMode="auto">
          <a:xfrm>
            <a:off x="4821238" y="4148138"/>
            <a:ext cx="2271712" cy="2459037"/>
            <a:chOff x="2688" y="1007"/>
            <a:chExt cx="2343" cy="2648"/>
          </a:xfrm>
        </p:grpSpPr>
        <p:sp>
          <p:nvSpPr>
            <p:cNvPr id="19485" name="Oval 45"/>
            <p:cNvSpPr>
              <a:spLocks noChangeArrowheads="1"/>
            </p:cNvSpPr>
            <p:nvPr/>
          </p:nvSpPr>
          <p:spPr bwMode="auto">
            <a:xfrm>
              <a:off x="3570" y="1644"/>
              <a:ext cx="1440" cy="1248"/>
            </a:xfrm>
            <a:prstGeom prst="ellipse">
              <a:avLst/>
            </a:prstGeom>
            <a:noFill/>
            <a:ln w="41275">
              <a:solidFill>
                <a:schemeClr val="hlink"/>
              </a:solidFill>
              <a:round/>
            </a:ln>
            <a:extLst>
              <a:ext uri="{909E8E84-426E-40DD-AFC4-6F175D3DCCD1}">
                <a14:hiddenFill xmlns:a14="http://schemas.microsoft.com/office/drawing/2010/main">
                  <a:solidFill>
                    <a:srgbClr val="FFFFFF"/>
                  </a:solidFill>
                </a14:hiddenFill>
              </a:ext>
            </a:extLst>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9486" name="Freeform 46"/>
            <p:cNvSpPr/>
            <p:nvPr/>
          </p:nvSpPr>
          <p:spPr bwMode="auto">
            <a:xfrm>
              <a:off x="2745" y="1458"/>
              <a:ext cx="1629" cy="837"/>
            </a:xfrm>
            <a:custGeom>
              <a:avLst/>
              <a:gdLst>
                <a:gd name="T0" fmla="*/ 0 w 1629"/>
                <a:gd name="T1" fmla="*/ 818 h 837"/>
                <a:gd name="T2" fmla="*/ 297 w 1629"/>
                <a:gd name="T3" fmla="*/ 815 h 837"/>
                <a:gd name="T4" fmla="*/ 1369 w 1629"/>
                <a:gd name="T5" fmla="*/ 701 h 837"/>
                <a:gd name="T6" fmla="*/ 1040 w 1629"/>
                <a:gd name="T7" fmla="*/ 0 h 837"/>
                <a:gd name="T8" fmla="*/ 0 60000 65536"/>
                <a:gd name="T9" fmla="*/ 0 60000 65536"/>
                <a:gd name="T10" fmla="*/ 0 60000 65536"/>
                <a:gd name="T11" fmla="*/ 0 60000 65536"/>
                <a:gd name="T12" fmla="*/ 0 w 1629"/>
                <a:gd name="T13" fmla="*/ 0 h 837"/>
                <a:gd name="T14" fmla="*/ 1629 w 1629"/>
                <a:gd name="T15" fmla="*/ 837 h 837"/>
              </a:gdLst>
              <a:ahLst/>
              <a:cxnLst>
                <a:cxn ang="T8">
                  <a:pos x="T0" y="T1"/>
                </a:cxn>
                <a:cxn ang="T9">
                  <a:pos x="T2" y="T3"/>
                </a:cxn>
                <a:cxn ang="T10">
                  <a:pos x="T4" y="T5"/>
                </a:cxn>
                <a:cxn ang="T11">
                  <a:pos x="T6" y="T7"/>
                </a:cxn>
              </a:cxnLst>
              <a:rect l="T12" t="T13" r="T14" b="T15"/>
              <a:pathLst>
                <a:path w="1629" h="837">
                  <a:moveTo>
                    <a:pt x="0" y="818"/>
                  </a:moveTo>
                  <a:cubicBezTo>
                    <a:pt x="52" y="818"/>
                    <a:pt x="69" y="834"/>
                    <a:pt x="297" y="815"/>
                  </a:cubicBezTo>
                  <a:cubicBezTo>
                    <a:pt x="525" y="796"/>
                    <a:pt x="1245" y="837"/>
                    <a:pt x="1369" y="701"/>
                  </a:cubicBezTo>
                  <a:cubicBezTo>
                    <a:pt x="1629" y="511"/>
                    <a:pt x="1109" y="146"/>
                    <a:pt x="1040" y="0"/>
                  </a:cubicBezTo>
                </a:path>
              </a:pathLst>
            </a:custGeom>
            <a:noFill/>
            <a:ln w="47625">
              <a:solidFill>
                <a:srgbClr val="00FF00"/>
              </a:solidFill>
              <a:round/>
              <a:tailEnd type="arrow"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9487" name="Freeform 47"/>
            <p:cNvSpPr/>
            <p:nvPr/>
          </p:nvSpPr>
          <p:spPr bwMode="auto">
            <a:xfrm>
              <a:off x="2759" y="1008"/>
              <a:ext cx="1675" cy="1188"/>
            </a:xfrm>
            <a:custGeom>
              <a:avLst/>
              <a:gdLst>
                <a:gd name="T0" fmla="*/ 0 w 1675"/>
                <a:gd name="T1" fmla="*/ 1154 h 1188"/>
                <a:gd name="T2" fmla="*/ 400 w 1675"/>
                <a:gd name="T3" fmla="*/ 1157 h 1188"/>
                <a:gd name="T4" fmla="*/ 1415 w 1675"/>
                <a:gd name="T5" fmla="*/ 971 h 1188"/>
                <a:gd name="T6" fmla="*/ 1658 w 1675"/>
                <a:gd name="T7" fmla="*/ 0 h 1188"/>
                <a:gd name="T8" fmla="*/ 0 60000 65536"/>
                <a:gd name="T9" fmla="*/ 0 60000 65536"/>
                <a:gd name="T10" fmla="*/ 0 60000 65536"/>
                <a:gd name="T11" fmla="*/ 0 60000 65536"/>
                <a:gd name="T12" fmla="*/ 0 w 1675"/>
                <a:gd name="T13" fmla="*/ 0 h 1188"/>
                <a:gd name="T14" fmla="*/ 1675 w 1675"/>
                <a:gd name="T15" fmla="*/ 1188 h 1188"/>
              </a:gdLst>
              <a:ahLst/>
              <a:cxnLst>
                <a:cxn ang="T8">
                  <a:pos x="T0" y="T1"/>
                </a:cxn>
                <a:cxn ang="T9">
                  <a:pos x="T2" y="T3"/>
                </a:cxn>
                <a:cxn ang="T10">
                  <a:pos x="T4" y="T5"/>
                </a:cxn>
                <a:cxn ang="T11">
                  <a:pos x="T6" y="T7"/>
                </a:cxn>
              </a:cxnLst>
              <a:rect l="T12" t="T13" r="T14" b="T15"/>
              <a:pathLst>
                <a:path w="1675" h="1188">
                  <a:moveTo>
                    <a:pt x="0" y="1154"/>
                  </a:moveTo>
                  <a:cubicBezTo>
                    <a:pt x="67" y="1152"/>
                    <a:pt x="164" y="1188"/>
                    <a:pt x="400" y="1157"/>
                  </a:cubicBezTo>
                  <a:cubicBezTo>
                    <a:pt x="700" y="1157"/>
                    <a:pt x="1203" y="1164"/>
                    <a:pt x="1415" y="971"/>
                  </a:cubicBezTo>
                  <a:cubicBezTo>
                    <a:pt x="1675" y="781"/>
                    <a:pt x="1608" y="202"/>
                    <a:pt x="1658" y="0"/>
                  </a:cubicBezTo>
                </a:path>
              </a:pathLst>
            </a:custGeom>
            <a:noFill/>
            <a:ln w="47625">
              <a:solidFill>
                <a:srgbClr val="00FF00"/>
              </a:solidFill>
              <a:round/>
              <a:tailEnd type="arrow"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9488" name="Freeform 48"/>
            <p:cNvSpPr/>
            <p:nvPr/>
          </p:nvSpPr>
          <p:spPr bwMode="auto">
            <a:xfrm>
              <a:off x="2688" y="1233"/>
              <a:ext cx="2343" cy="833"/>
            </a:xfrm>
            <a:custGeom>
              <a:avLst/>
              <a:gdLst>
                <a:gd name="T0" fmla="*/ 0 w 2343"/>
                <a:gd name="T1" fmla="*/ 800 h 833"/>
                <a:gd name="T2" fmla="*/ 546 w 2343"/>
                <a:gd name="T3" fmla="*/ 805 h 833"/>
                <a:gd name="T4" fmla="*/ 1543 w 2343"/>
                <a:gd name="T5" fmla="*/ 629 h 833"/>
                <a:gd name="T6" fmla="*/ 2343 w 2343"/>
                <a:gd name="T7" fmla="*/ 0 h 833"/>
                <a:gd name="T8" fmla="*/ 0 60000 65536"/>
                <a:gd name="T9" fmla="*/ 0 60000 65536"/>
                <a:gd name="T10" fmla="*/ 0 60000 65536"/>
                <a:gd name="T11" fmla="*/ 0 60000 65536"/>
                <a:gd name="T12" fmla="*/ 0 w 2343"/>
                <a:gd name="T13" fmla="*/ 0 h 833"/>
                <a:gd name="T14" fmla="*/ 2343 w 2343"/>
                <a:gd name="T15" fmla="*/ 833 h 833"/>
              </a:gdLst>
              <a:ahLst/>
              <a:cxnLst>
                <a:cxn ang="T8">
                  <a:pos x="T0" y="T1"/>
                </a:cxn>
                <a:cxn ang="T9">
                  <a:pos x="T2" y="T3"/>
                </a:cxn>
                <a:cxn ang="T10">
                  <a:pos x="T4" y="T5"/>
                </a:cxn>
                <a:cxn ang="T11">
                  <a:pos x="T6" y="T7"/>
                </a:cxn>
              </a:cxnLst>
              <a:rect l="T12" t="T13" r="T14" b="T15"/>
              <a:pathLst>
                <a:path w="2343" h="833">
                  <a:moveTo>
                    <a:pt x="0" y="800"/>
                  </a:moveTo>
                  <a:cubicBezTo>
                    <a:pt x="93" y="801"/>
                    <a:pt x="289" y="833"/>
                    <a:pt x="546" y="805"/>
                  </a:cubicBezTo>
                  <a:cubicBezTo>
                    <a:pt x="803" y="777"/>
                    <a:pt x="1244" y="763"/>
                    <a:pt x="1543" y="629"/>
                  </a:cubicBezTo>
                  <a:cubicBezTo>
                    <a:pt x="1803" y="439"/>
                    <a:pt x="2176" y="131"/>
                    <a:pt x="2343" y="0"/>
                  </a:cubicBezTo>
                </a:path>
              </a:pathLst>
            </a:custGeom>
            <a:noFill/>
            <a:ln w="47625">
              <a:solidFill>
                <a:srgbClr val="00FF00"/>
              </a:solidFill>
              <a:round/>
              <a:tailEnd type="arrow"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9489" name="Freeform 49"/>
            <p:cNvSpPr/>
            <p:nvPr/>
          </p:nvSpPr>
          <p:spPr bwMode="auto">
            <a:xfrm>
              <a:off x="2745" y="2365"/>
              <a:ext cx="1636" cy="837"/>
            </a:xfrm>
            <a:custGeom>
              <a:avLst/>
              <a:gdLst>
                <a:gd name="T0" fmla="*/ 0 w 1636"/>
                <a:gd name="T1" fmla="*/ 11 h 837"/>
                <a:gd name="T2" fmla="*/ 304 w 1636"/>
                <a:gd name="T3" fmla="*/ 22 h 837"/>
                <a:gd name="T4" fmla="*/ 1376 w 1636"/>
                <a:gd name="T5" fmla="*/ 136 h 837"/>
                <a:gd name="T6" fmla="*/ 1047 w 1636"/>
                <a:gd name="T7" fmla="*/ 837 h 837"/>
                <a:gd name="T8" fmla="*/ 0 60000 65536"/>
                <a:gd name="T9" fmla="*/ 0 60000 65536"/>
                <a:gd name="T10" fmla="*/ 0 60000 65536"/>
                <a:gd name="T11" fmla="*/ 0 60000 65536"/>
                <a:gd name="T12" fmla="*/ 0 w 1636"/>
                <a:gd name="T13" fmla="*/ 0 h 837"/>
                <a:gd name="T14" fmla="*/ 1636 w 1636"/>
                <a:gd name="T15" fmla="*/ 837 h 837"/>
              </a:gdLst>
              <a:ahLst/>
              <a:cxnLst>
                <a:cxn ang="T8">
                  <a:pos x="T0" y="T1"/>
                </a:cxn>
                <a:cxn ang="T9">
                  <a:pos x="T2" y="T3"/>
                </a:cxn>
                <a:cxn ang="T10">
                  <a:pos x="T4" y="T5"/>
                </a:cxn>
                <a:cxn ang="T11">
                  <a:pos x="T6" y="T7"/>
                </a:cxn>
              </a:cxnLst>
              <a:rect l="T12" t="T13" r="T14" b="T15"/>
              <a:pathLst>
                <a:path w="1636" h="837">
                  <a:moveTo>
                    <a:pt x="0" y="11"/>
                  </a:moveTo>
                  <a:cubicBezTo>
                    <a:pt x="53" y="13"/>
                    <a:pt x="75" y="1"/>
                    <a:pt x="304" y="22"/>
                  </a:cubicBezTo>
                  <a:cubicBezTo>
                    <a:pt x="533" y="43"/>
                    <a:pt x="1252" y="0"/>
                    <a:pt x="1376" y="136"/>
                  </a:cubicBezTo>
                  <a:cubicBezTo>
                    <a:pt x="1636" y="326"/>
                    <a:pt x="1116" y="691"/>
                    <a:pt x="1047" y="837"/>
                  </a:cubicBezTo>
                </a:path>
              </a:pathLst>
            </a:custGeom>
            <a:noFill/>
            <a:ln w="47625">
              <a:solidFill>
                <a:srgbClr val="00FF00"/>
              </a:solidFill>
              <a:round/>
              <a:tailEnd type="arrow"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9490" name="Freeform 50"/>
            <p:cNvSpPr/>
            <p:nvPr/>
          </p:nvSpPr>
          <p:spPr bwMode="auto">
            <a:xfrm>
              <a:off x="2731" y="2461"/>
              <a:ext cx="1710" cy="1191"/>
            </a:xfrm>
            <a:custGeom>
              <a:avLst/>
              <a:gdLst>
                <a:gd name="T0" fmla="*/ 0 w 1710"/>
                <a:gd name="T1" fmla="*/ 15 h 1191"/>
                <a:gd name="T2" fmla="*/ 435 w 1710"/>
                <a:gd name="T3" fmla="*/ 34 h 1191"/>
                <a:gd name="T4" fmla="*/ 1450 w 1710"/>
                <a:gd name="T5" fmla="*/ 220 h 1191"/>
                <a:gd name="T6" fmla="*/ 1693 w 1710"/>
                <a:gd name="T7" fmla="*/ 1191 h 1191"/>
                <a:gd name="T8" fmla="*/ 0 60000 65536"/>
                <a:gd name="T9" fmla="*/ 0 60000 65536"/>
                <a:gd name="T10" fmla="*/ 0 60000 65536"/>
                <a:gd name="T11" fmla="*/ 0 60000 65536"/>
                <a:gd name="T12" fmla="*/ 0 w 1710"/>
                <a:gd name="T13" fmla="*/ 0 h 1191"/>
                <a:gd name="T14" fmla="*/ 1710 w 1710"/>
                <a:gd name="T15" fmla="*/ 1191 h 1191"/>
              </a:gdLst>
              <a:ahLst/>
              <a:cxnLst>
                <a:cxn ang="T8">
                  <a:pos x="T0" y="T1"/>
                </a:cxn>
                <a:cxn ang="T9">
                  <a:pos x="T2" y="T3"/>
                </a:cxn>
                <a:cxn ang="T10">
                  <a:pos x="T4" y="T5"/>
                </a:cxn>
                <a:cxn ang="T11">
                  <a:pos x="T6" y="T7"/>
                </a:cxn>
              </a:cxnLst>
              <a:rect l="T12" t="T13" r="T14" b="T15"/>
              <a:pathLst>
                <a:path w="1710" h="1191">
                  <a:moveTo>
                    <a:pt x="0" y="15"/>
                  </a:moveTo>
                  <a:cubicBezTo>
                    <a:pt x="72" y="20"/>
                    <a:pt x="193" y="0"/>
                    <a:pt x="435" y="34"/>
                  </a:cubicBezTo>
                  <a:cubicBezTo>
                    <a:pt x="735" y="34"/>
                    <a:pt x="1238" y="27"/>
                    <a:pt x="1450" y="220"/>
                  </a:cubicBezTo>
                  <a:cubicBezTo>
                    <a:pt x="1710" y="410"/>
                    <a:pt x="1643" y="989"/>
                    <a:pt x="1693" y="1191"/>
                  </a:cubicBezTo>
                </a:path>
              </a:pathLst>
            </a:custGeom>
            <a:noFill/>
            <a:ln w="47625">
              <a:solidFill>
                <a:srgbClr val="00FF00"/>
              </a:solidFill>
              <a:round/>
              <a:tailEnd type="arrow"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9491" name="Freeform 51"/>
            <p:cNvSpPr/>
            <p:nvPr/>
          </p:nvSpPr>
          <p:spPr bwMode="auto">
            <a:xfrm>
              <a:off x="2716" y="2555"/>
              <a:ext cx="2272" cy="907"/>
            </a:xfrm>
            <a:custGeom>
              <a:avLst/>
              <a:gdLst>
                <a:gd name="T0" fmla="*/ 0 w 2272"/>
                <a:gd name="T1" fmla="*/ 35 h 907"/>
                <a:gd name="T2" fmla="*/ 525 w 2272"/>
                <a:gd name="T3" fmla="*/ 39 h 907"/>
                <a:gd name="T4" fmla="*/ 1550 w 2272"/>
                <a:gd name="T5" fmla="*/ 267 h 907"/>
                <a:gd name="T6" fmla="*/ 2272 w 2272"/>
                <a:gd name="T7" fmla="*/ 907 h 907"/>
                <a:gd name="T8" fmla="*/ 0 60000 65536"/>
                <a:gd name="T9" fmla="*/ 0 60000 65536"/>
                <a:gd name="T10" fmla="*/ 0 60000 65536"/>
                <a:gd name="T11" fmla="*/ 0 60000 65536"/>
                <a:gd name="T12" fmla="*/ 0 w 2272"/>
                <a:gd name="T13" fmla="*/ 0 h 907"/>
                <a:gd name="T14" fmla="*/ 2272 w 2272"/>
                <a:gd name="T15" fmla="*/ 907 h 907"/>
              </a:gdLst>
              <a:ahLst/>
              <a:cxnLst>
                <a:cxn ang="T8">
                  <a:pos x="T0" y="T1"/>
                </a:cxn>
                <a:cxn ang="T9">
                  <a:pos x="T2" y="T3"/>
                </a:cxn>
                <a:cxn ang="T10">
                  <a:pos x="T4" y="T5"/>
                </a:cxn>
                <a:cxn ang="T11">
                  <a:pos x="T6" y="T7"/>
                </a:cxn>
              </a:cxnLst>
              <a:rect l="T12" t="T13" r="T14" b="T15"/>
              <a:pathLst>
                <a:path w="2272" h="907">
                  <a:moveTo>
                    <a:pt x="0" y="35"/>
                  </a:moveTo>
                  <a:cubicBezTo>
                    <a:pt x="90" y="36"/>
                    <a:pt x="267" y="0"/>
                    <a:pt x="525" y="39"/>
                  </a:cubicBezTo>
                  <a:cubicBezTo>
                    <a:pt x="783" y="78"/>
                    <a:pt x="1259" y="122"/>
                    <a:pt x="1550" y="267"/>
                  </a:cubicBezTo>
                  <a:cubicBezTo>
                    <a:pt x="1810" y="457"/>
                    <a:pt x="2122" y="774"/>
                    <a:pt x="2272" y="907"/>
                  </a:cubicBezTo>
                </a:path>
              </a:pathLst>
            </a:custGeom>
            <a:noFill/>
            <a:ln w="47625">
              <a:solidFill>
                <a:srgbClr val="00FF00"/>
              </a:solidFill>
              <a:round/>
              <a:tailEnd type="arrow"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9492" name="Oval 52"/>
            <p:cNvSpPr>
              <a:spLocks noChangeArrowheads="1"/>
            </p:cNvSpPr>
            <p:nvPr/>
          </p:nvSpPr>
          <p:spPr bwMode="auto">
            <a:xfrm>
              <a:off x="4222" y="2220"/>
              <a:ext cx="147" cy="147"/>
            </a:xfrm>
            <a:prstGeom prst="ellipse">
              <a:avLst/>
            </a:prstGeom>
            <a:solidFill>
              <a:srgbClr val="FF6600"/>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nvGrpSpPr>
            <p:cNvPr id="19493" name="Group 53"/>
            <p:cNvGrpSpPr/>
            <p:nvPr/>
          </p:nvGrpSpPr>
          <p:grpSpPr bwMode="auto">
            <a:xfrm>
              <a:off x="4091" y="2309"/>
              <a:ext cx="199" cy="199"/>
              <a:chOff x="1146" y="1584"/>
              <a:chExt cx="199" cy="199"/>
            </a:xfrm>
          </p:grpSpPr>
          <p:sp>
            <p:nvSpPr>
              <p:cNvPr id="19511" name="Line 54"/>
              <p:cNvSpPr>
                <a:spLocks noChangeShapeType="1"/>
              </p:cNvSpPr>
              <p:nvPr/>
            </p:nvSpPr>
            <p:spPr bwMode="auto">
              <a:xfrm>
                <a:off x="1146" y="1686"/>
                <a:ext cx="199" cy="0"/>
              </a:xfrm>
              <a:prstGeom prst="line">
                <a:avLst/>
              </a:prstGeom>
              <a:noFill/>
              <a:ln w="41275">
                <a:solidFill>
                  <a:srgbClr val="FF00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512" name="Line 55"/>
              <p:cNvSpPr>
                <a:spLocks noChangeShapeType="1"/>
              </p:cNvSpPr>
              <p:nvPr/>
            </p:nvSpPr>
            <p:spPr bwMode="auto">
              <a:xfrm>
                <a:off x="1248" y="1584"/>
                <a:ext cx="0" cy="199"/>
              </a:xfrm>
              <a:prstGeom prst="line">
                <a:avLst/>
              </a:prstGeom>
              <a:noFill/>
              <a:ln w="41275">
                <a:solidFill>
                  <a:srgbClr val="FF6600"/>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9494" name="Group 56"/>
            <p:cNvGrpSpPr/>
            <p:nvPr/>
          </p:nvGrpSpPr>
          <p:grpSpPr bwMode="auto">
            <a:xfrm>
              <a:off x="4385" y="2309"/>
              <a:ext cx="199" cy="199"/>
              <a:chOff x="1146" y="1584"/>
              <a:chExt cx="199" cy="199"/>
            </a:xfrm>
          </p:grpSpPr>
          <p:sp>
            <p:nvSpPr>
              <p:cNvPr id="19509" name="Line 57"/>
              <p:cNvSpPr>
                <a:spLocks noChangeShapeType="1"/>
              </p:cNvSpPr>
              <p:nvPr/>
            </p:nvSpPr>
            <p:spPr bwMode="auto">
              <a:xfrm>
                <a:off x="1146" y="1686"/>
                <a:ext cx="199" cy="0"/>
              </a:xfrm>
              <a:prstGeom prst="line">
                <a:avLst/>
              </a:prstGeom>
              <a:noFill/>
              <a:ln w="41275">
                <a:solidFill>
                  <a:srgbClr val="FF00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510" name="Line 58"/>
              <p:cNvSpPr>
                <a:spLocks noChangeShapeType="1"/>
              </p:cNvSpPr>
              <p:nvPr/>
            </p:nvSpPr>
            <p:spPr bwMode="auto">
              <a:xfrm>
                <a:off x="1248" y="1584"/>
                <a:ext cx="0" cy="199"/>
              </a:xfrm>
              <a:prstGeom prst="line">
                <a:avLst/>
              </a:prstGeom>
              <a:noFill/>
              <a:ln w="41275">
                <a:solidFill>
                  <a:srgbClr val="FF6600"/>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9495" name="Group 59"/>
            <p:cNvGrpSpPr/>
            <p:nvPr/>
          </p:nvGrpSpPr>
          <p:grpSpPr bwMode="auto">
            <a:xfrm>
              <a:off x="4385" y="2035"/>
              <a:ext cx="199" cy="199"/>
              <a:chOff x="1146" y="1584"/>
              <a:chExt cx="199" cy="199"/>
            </a:xfrm>
          </p:grpSpPr>
          <p:sp>
            <p:nvSpPr>
              <p:cNvPr id="19507" name="Line 60"/>
              <p:cNvSpPr>
                <a:spLocks noChangeShapeType="1"/>
              </p:cNvSpPr>
              <p:nvPr/>
            </p:nvSpPr>
            <p:spPr bwMode="auto">
              <a:xfrm>
                <a:off x="1146" y="1686"/>
                <a:ext cx="199" cy="0"/>
              </a:xfrm>
              <a:prstGeom prst="line">
                <a:avLst/>
              </a:prstGeom>
              <a:noFill/>
              <a:ln w="41275">
                <a:solidFill>
                  <a:srgbClr val="FF00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508" name="Line 61"/>
              <p:cNvSpPr>
                <a:spLocks noChangeShapeType="1"/>
              </p:cNvSpPr>
              <p:nvPr/>
            </p:nvSpPr>
            <p:spPr bwMode="auto">
              <a:xfrm>
                <a:off x="1248" y="1584"/>
                <a:ext cx="0" cy="199"/>
              </a:xfrm>
              <a:prstGeom prst="line">
                <a:avLst/>
              </a:prstGeom>
              <a:noFill/>
              <a:ln w="41275">
                <a:solidFill>
                  <a:srgbClr val="FF6600"/>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9496" name="Group 62"/>
            <p:cNvGrpSpPr/>
            <p:nvPr/>
          </p:nvGrpSpPr>
          <p:grpSpPr bwMode="auto">
            <a:xfrm>
              <a:off x="4091" y="2028"/>
              <a:ext cx="199" cy="199"/>
              <a:chOff x="1146" y="1584"/>
              <a:chExt cx="199" cy="199"/>
            </a:xfrm>
          </p:grpSpPr>
          <p:sp>
            <p:nvSpPr>
              <p:cNvPr id="19505" name="Line 63"/>
              <p:cNvSpPr>
                <a:spLocks noChangeShapeType="1"/>
              </p:cNvSpPr>
              <p:nvPr/>
            </p:nvSpPr>
            <p:spPr bwMode="auto">
              <a:xfrm>
                <a:off x="1146" y="1686"/>
                <a:ext cx="199" cy="0"/>
              </a:xfrm>
              <a:prstGeom prst="line">
                <a:avLst/>
              </a:prstGeom>
              <a:noFill/>
              <a:ln w="41275">
                <a:solidFill>
                  <a:srgbClr val="FF0000"/>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506" name="Line 64"/>
              <p:cNvSpPr>
                <a:spLocks noChangeShapeType="1"/>
              </p:cNvSpPr>
              <p:nvPr/>
            </p:nvSpPr>
            <p:spPr bwMode="auto">
              <a:xfrm>
                <a:off x="1248" y="1584"/>
                <a:ext cx="0" cy="199"/>
              </a:xfrm>
              <a:prstGeom prst="line">
                <a:avLst/>
              </a:prstGeom>
              <a:noFill/>
              <a:ln w="41275">
                <a:solidFill>
                  <a:srgbClr val="FF6600"/>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9497" name="Text Box 65"/>
            <p:cNvSpPr txBox="1">
              <a:spLocks noChangeArrowheads="1"/>
            </p:cNvSpPr>
            <p:nvPr/>
          </p:nvSpPr>
          <p:spPr bwMode="auto">
            <a:xfrm>
              <a:off x="4022" y="3031"/>
              <a:ext cx="456" cy="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3200">
                  <a:solidFill>
                    <a:schemeClr val="hlink"/>
                  </a:solidFill>
                  <a:sym typeface="Symbol" panose="05050102010706020507" pitchFamily="18" charset="2"/>
                </a:rPr>
                <a:t></a:t>
              </a:r>
              <a:endParaRPr lang="zh-CN" altLang="en-US" sz="3200" b="0">
                <a:solidFill>
                  <a:schemeClr val="hlink"/>
                </a:solidFill>
                <a:sym typeface="Symbol" panose="05050102010706020507" pitchFamily="18" charset="2"/>
              </a:endParaRPr>
            </a:p>
          </p:txBody>
        </p:sp>
        <p:sp>
          <p:nvSpPr>
            <p:cNvPr id="19498" name="Text Box 66"/>
            <p:cNvSpPr txBox="1">
              <a:spLocks noChangeArrowheads="1"/>
            </p:cNvSpPr>
            <p:nvPr/>
          </p:nvSpPr>
          <p:spPr bwMode="auto">
            <a:xfrm>
              <a:off x="3768" y="1007"/>
              <a:ext cx="456" cy="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3200">
                  <a:solidFill>
                    <a:schemeClr val="hlink"/>
                  </a:solidFill>
                  <a:sym typeface="Symbol" panose="05050102010706020507" pitchFamily="18" charset="2"/>
                </a:rPr>
                <a:t></a:t>
              </a:r>
              <a:endParaRPr lang="zh-CN" altLang="en-US" sz="3200">
                <a:solidFill>
                  <a:schemeClr val="hlink"/>
                </a:solidFill>
                <a:sym typeface="Symbol" panose="05050102010706020507" pitchFamily="18" charset="2"/>
              </a:endParaRPr>
            </a:p>
          </p:txBody>
        </p:sp>
        <p:sp>
          <p:nvSpPr>
            <p:cNvPr id="19499" name="Oval 67"/>
            <p:cNvSpPr>
              <a:spLocks noChangeArrowheads="1"/>
            </p:cNvSpPr>
            <p:nvPr/>
          </p:nvSpPr>
          <p:spPr bwMode="auto">
            <a:xfrm>
              <a:off x="4368" y="1344"/>
              <a:ext cx="86" cy="86"/>
            </a:xfrm>
            <a:prstGeom prst="ellipse">
              <a:avLst/>
            </a:prstGeom>
            <a:solidFill>
              <a:srgbClr val="FF0000"/>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9500" name="Oval 68"/>
            <p:cNvSpPr>
              <a:spLocks noChangeArrowheads="1"/>
            </p:cNvSpPr>
            <p:nvPr/>
          </p:nvSpPr>
          <p:spPr bwMode="auto">
            <a:xfrm>
              <a:off x="4330" y="3082"/>
              <a:ext cx="86" cy="86"/>
            </a:xfrm>
            <a:prstGeom prst="ellipse">
              <a:avLst/>
            </a:prstGeom>
            <a:solidFill>
              <a:srgbClr val="FF0000"/>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9501" name="Oval 69"/>
            <p:cNvSpPr>
              <a:spLocks noChangeArrowheads="1"/>
            </p:cNvSpPr>
            <p:nvPr/>
          </p:nvSpPr>
          <p:spPr bwMode="auto">
            <a:xfrm>
              <a:off x="4752" y="1392"/>
              <a:ext cx="86" cy="86"/>
            </a:xfrm>
            <a:prstGeom prst="ellipse">
              <a:avLst/>
            </a:prstGeom>
            <a:solidFill>
              <a:srgbClr val="FF0000"/>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9502" name="Oval 70"/>
            <p:cNvSpPr>
              <a:spLocks noChangeArrowheads="1"/>
            </p:cNvSpPr>
            <p:nvPr/>
          </p:nvSpPr>
          <p:spPr bwMode="auto">
            <a:xfrm>
              <a:off x="3840" y="1546"/>
              <a:ext cx="86" cy="86"/>
            </a:xfrm>
            <a:prstGeom prst="ellipse">
              <a:avLst/>
            </a:prstGeom>
            <a:solidFill>
              <a:srgbClr val="FF0000"/>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9503" name="Oval 71"/>
            <p:cNvSpPr>
              <a:spLocks noChangeArrowheads="1"/>
            </p:cNvSpPr>
            <p:nvPr/>
          </p:nvSpPr>
          <p:spPr bwMode="auto">
            <a:xfrm>
              <a:off x="3946" y="2938"/>
              <a:ext cx="86" cy="86"/>
            </a:xfrm>
            <a:prstGeom prst="ellipse">
              <a:avLst/>
            </a:prstGeom>
            <a:solidFill>
              <a:srgbClr val="FF0000"/>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9504" name="Oval 72"/>
            <p:cNvSpPr>
              <a:spLocks noChangeArrowheads="1"/>
            </p:cNvSpPr>
            <p:nvPr/>
          </p:nvSpPr>
          <p:spPr bwMode="auto">
            <a:xfrm>
              <a:off x="4704" y="3178"/>
              <a:ext cx="86" cy="86"/>
            </a:xfrm>
            <a:prstGeom prst="ellipse">
              <a:avLst/>
            </a:prstGeom>
            <a:solidFill>
              <a:srgbClr val="FF0000"/>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sp>
        <p:nvSpPr>
          <p:cNvPr id="40009" name="Text Box 73"/>
          <p:cNvSpPr txBox="1">
            <a:spLocks noChangeArrowheads="1"/>
          </p:cNvSpPr>
          <p:nvPr/>
        </p:nvSpPr>
        <p:spPr bwMode="auto">
          <a:xfrm>
            <a:off x="684213" y="4508500"/>
            <a:ext cx="4584700" cy="1938338"/>
          </a:xfrm>
          <a:prstGeom prst="rect">
            <a:avLst/>
          </a:prstGeom>
          <a:solidFill>
            <a:schemeClr val="tx2"/>
          </a:solidFill>
          <a:ln>
            <a:noFill/>
          </a:ln>
          <a:extLs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pPr>
            <a:r>
              <a:rPr lang="zh-CN" altLang="en-US">
                <a:solidFill>
                  <a:schemeClr val="hlink"/>
                </a:solidFill>
                <a:ea typeface="华文中宋" panose="02010600040101010101" pitchFamily="2" charset="-122"/>
              </a:rPr>
              <a:t>大部分 </a:t>
            </a:r>
            <a:r>
              <a:rPr lang="en-US" altLang="zh-CN">
                <a:solidFill>
                  <a:schemeClr val="hlink"/>
                </a:solidFill>
              </a:rPr>
              <a:t>α </a:t>
            </a:r>
            <a:r>
              <a:rPr lang="zh-CN" altLang="en-US">
                <a:solidFill>
                  <a:schemeClr val="hlink"/>
                </a:solidFill>
                <a:ea typeface="华文中宋" panose="02010600040101010101" pitchFamily="2" charset="-122"/>
              </a:rPr>
              <a:t>粒子穿过金箔后只偏转很小的角度；但是在实验中竟然发现有少量 </a:t>
            </a:r>
            <a:r>
              <a:rPr lang="en-US" altLang="zh-CN">
                <a:solidFill>
                  <a:schemeClr val="hlink"/>
                </a:solidFill>
              </a:rPr>
              <a:t>α </a:t>
            </a:r>
            <a:r>
              <a:rPr lang="zh-CN" altLang="en-US">
                <a:solidFill>
                  <a:schemeClr val="hlink"/>
                </a:solidFill>
                <a:ea typeface="华文中宋" panose="02010600040101010101" pitchFamily="2" charset="-122"/>
              </a:rPr>
              <a:t>粒子的偏转角度大于</a:t>
            </a:r>
            <a:r>
              <a:rPr lang="en-US" altLang="zh-CN">
                <a:solidFill>
                  <a:schemeClr val="hlink"/>
                </a:solidFill>
              </a:rPr>
              <a:t>90</a:t>
            </a:r>
            <a:r>
              <a:rPr lang="en-US" altLang="zh-CN">
                <a:solidFill>
                  <a:schemeClr val="hlink"/>
                </a:solidFill>
                <a:cs typeface="Times New Roman" panose="02020603050405020304" pitchFamily="18" charset="0"/>
              </a:rPr>
              <a:t>°</a:t>
            </a:r>
            <a:r>
              <a:rPr lang="zh-CN" altLang="en-US">
                <a:solidFill>
                  <a:schemeClr val="hlink"/>
                </a:solidFill>
              </a:rPr>
              <a:t>，</a:t>
            </a:r>
            <a:r>
              <a:rPr lang="zh-CN" altLang="en-US">
                <a:solidFill>
                  <a:schemeClr val="hlink"/>
                </a:solidFill>
                <a:ea typeface="华文中宋" panose="02010600040101010101" pitchFamily="2" charset="-122"/>
              </a:rPr>
              <a:t>甚至约有几万分之一的粒子被向后散射了</a:t>
            </a:r>
            <a:r>
              <a:rPr lang="zh-CN" altLang="en-US">
                <a:solidFill>
                  <a:schemeClr val="hlink"/>
                </a:solidFill>
              </a:rPr>
              <a:t>。</a:t>
            </a:r>
            <a:endParaRPr lang="zh-CN" altLang="en-US">
              <a:solidFill>
                <a:schemeClr val="hlink"/>
              </a:solidFill>
            </a:endParaRPr>
          </a:p>
        </p:txBody>
      </p:sp>
      <p:sp>
        <p:nvSpPr>
          <p:cNvPr id="19482" name="灯片编号占位符 1"/>
          <p:cNvSpPr txBox="1"/>
          <p:nvPr/>
        </p:nvSpPr>
        <p:spPr bwMode="auto">
          <a:xfrm>
            <a:off x="0" y="6381750"/>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fld id="{9EBEB936-13FE-4B22-9563-693218E54E68}" type="slidenum">
              <a:rPr lang="en-US" altLang="zh-CN" b="0">
                <a:solidFill>
                  <a:srgbClr val="FF00FF"/>
                </a:solidFill>
              </a:rPr>
            </a:fld>
            <a:r>
              <a:rPr lang="en-US" altLang="zh-CN" b="0">
                <a:solidFill>
                  <a:srgbClr val="FF00FF"/>
                </a:solidFill>
              </a:rPr>
              <a:t>/16</a:t>
            </a:r>
            <a:endParaRPr lang="en-US" altLang="zh-CN" b="0">
              <a:solidFill>
                <a:srgbClr val="FF00FF"/>
              </a:solidFill>
            </a:endParaRPr>
          </a:p>
        </p:txBody>
      </p:sp>
      <p:cxnSp>
        <p:nvCxnSpPr>
          <p:cNvPr id="75" name="直接连接符 74"/>
          <p:cNvCxnSpPr>
            <a:cxnSpLocks noChangeShapeType="1"/>
          </p:cNvCxnSpPr>
          <p:nvPr/>
        </p:nvCxnSpPr>
        <p:spPr bwMode="auto">
          <a:xfrm rot="10800000">
            <a:off x="6704013" y="1000125"/>
            <a:ext cx="857250" cy="714375"/>
          </a:xfrm>
          <a:prstGeom prst="line">
            <a:avLst/>
          </a:prstGeom>
          <a:noFill/>
          <a:ln w="28575" algn="ctr">
            <a:solidFill>
              <a:schemeClr val="accent1"/>
            </a:solidFill>
            <a:round/>
          </a:ln>
          <a:extLst>
            <a:ext uri="{909E8E84-426E-40DD-AFC4-6F175D3DCCD1}">
              <a14:hiddenFill xmlns:a14="http://schemas.microsoft.com/office/drawing/2010/main">
                <a:noFill/>
              </a14:hiddenFill>
            </a:ext>
          </a:extLst>
        </p:spPr>
      </p:cxnSp>
      <p:sp>
        <p:nvSpPr>
          <p:cNvPr id="77" name="矩形 76"/>
          <p:cNvSpPr/>
          <p:nvPr/>
        </p:nvSpPr>
        <p:spPr>
          <a:xfrm>
            <a:off x="5559425" y="476250"/>
            <a:ext cx="1298575" cy="415925"/>
          </a:xfrm>
          <a:prstGeom prst="rect">
            <a:avLst/>
          </a:prstGeom>
        </p:spPr>
        <p:txBody>
          <a:bodyPr wrap="non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r>
              <a:rPr lang="en-US" altLang="zh-CN" sz="2100">
                <a:solidFill>
                  <a:srgbClr val="47FFD1"/>
                </a:solidFill>
              </a:rPr>
              <a:t>r =10</a:t>
            </a:r>
            <a:r>
              <a:rPr lang="en-US" altLang="zh-CN" sz="2100" baseline="30000">
                <a:solidFill>
                  <a:srgbClr val="47FFD1"/>
                </a:solidFill>
              </a:rPr>
              <a:t>-10 </a:t>
            </a:r>
            <a:r>
              <a:rPr lang="en-US" altLang="zh-CN" sz="2100">
                <a:solidFill>
                  <a:srgbClr val="47FFD1"/>
                </a:solidFill>
              </a:rPr>
              <a:t>m</a:t>
            </a:r>
            <a:endParaRPr lang="zh-CN" altLang="en-US" sz="2100">
              <a:solidFill>
                <a:srgbClr val="47FFD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9940"/>
                                        </p:tgtEl>
                                        <p:attrNameLst>
                                          <p:attrName>style.visibility</p:attrName>
                                        </p:attrNameLst>
                                      </p:cBhvr>
                                      <p:to>
                                        <p:strVal val="visible"/>
                                      </p:to>
                                    </p:set>
                                    <p:animEffect transition="in" filter="wipe(left)">
                                      <p:cBhvr>
                                        <p:cTn id="7" dur="500"/>
                                        <p:tgtEl>
                                          <p:spTgt spid="3994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9939"/>
                                        </p:tgtEl>
                                        <p:attrNameLst>
                                          <p:attrName>style.visibility</p:attrName>
                                        </p:attrNameLst>
                                      </p:cBhvr>
                                      <p:to>
                                        <p:strVal val="visible"/>
                                      </p:to>
                                    </p:set>
                                    <p:animEffect transition="in" filter="blinds(horizontal)">
                                      <p:cBhvr>
                                        <p:cTn id="12" dur="500"/>
                                        <p:tgtEl>
                                          <p:spTgt spid="39939"/>
                                        </p:tgtEl>
                                      </p:cBhvr>
                                    </p:animEffect>
                                  </p:childTnLst>
                                </p:cTn>
                              </p:par>
                            </p:childTnLst>
                          </p:cTn>
                        </p:par>
                        <p:par>
                          <p:cTn id="13" fill="hold">
                            <p:stCondLst>
                              <p:cond delay="500"/>
                            </p:stCondLst>
                            <p:childTnLst>
                              <p:par>
                                <p:cTn id="14" presetID="9" presetClass="entr" presetSubtype="0" fill="hold" grpId="0" nodeType="afterEffect">
                                  <p:stCondLst>
                                    <p:cond delay="0"/>
                                  </p:stCondLst>
                                  <p:childTnLst>
                                    <p:set>
                                      <p:cBhvr>
                                        <p:cTn id="15" dur="1" fill="hold">
                                          <p:stCondLst>
                                            <p:cond delay="0"/>
                                          </p:stCondLst>
                                        </p:cTn>
                                        <p:tgtEl>
                                          <p:spTgt spid="39941"/>
                                        </p:tgtEl>
                                        <p:attrNameLst>
                                          <p:attrName>style.visibility</p:attrName>
                                        </p:attrNameLst>
                                      </p:cBhvr>
                                      <p:to>
                                        <p:strVal val="visible"/>
                                      </p:to>
                                    </p:set>
                                    <p:animEffect transition="in" filter="dissolve">
                                      <p:cBhvr>
                                        <p:cTn id="16" dur="500"/>
                                        <p:tgtEl>
                                          <p:spTgt spid="39941"/>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39942"/>
                                        </p:tgtEl>
                                        <p:attrNameLst>
                                          <p:attrName>style.visibility</p:attrName>
                                        </p:attrNameLst>
                                      </p:cBhvr>
                                      <p:to>
                                        <p:strVal val="visible"/>
                                      </p:to>
                                    </p:set>
                                    <p:animEffect transition="in" filter="dissolve">
                                      <p:cBhvr>
                                        <p:cTn id="19" dur="500"/>
                                        <p:tgtEl>
                                          <p:spTgt spid="39942"/>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39943"/>
                                        </p:tgtEl>
                                        <p:attrNameLst>
                                          <p:attrName>style.visibility</p:attrName>
                                        </p:attrNameLst>
                                      </p:cBhvr>
                                      <p:to>
                                        <p:strVal val="visible"/>
                                      </p:to>
                                    </p:set>
                                    <p:animEffect transition="in" filter="dissolve">
                                      <p:cBhvr>
                                        <p:cTn id="22" dur="500"/>
                                        <p:tgtEl>
                                          <p:spTgt spid="39943"/>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39944"/>
                                        </p:tgtEl>
                                        <p:attrNameLst>
                                          <p:attrName>style.visibility</p:attrName>
                                        </p:attrNameLst>
                                      </p:cBhvr>
                                      <p:to>
                                        <p:strVal val="visible"/>
                                      </p:to>
                                    </p:set>
                                    <p:animEffect transition="in" filter="dissolve">
                                      <p:cBhvr>
                                        <p:cTn id="25" dur="500"/>
                                        <p:tgtEl>
                                          <p:spTgt spid="39944"/>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39945"/>
                                        </p:tgtEl>
                                        <p:attrNameLst>
                                          <p:attrName>style.visibility</p:attrName>
                                        </p:attrNameLst>
                                      </p:cBhvr>
                                      <p:to>
                                        <p:strVal val="visible"/>
                                      </p:to>
                                    </p:set>
                                    <p:animEffect transition="in" filter="dissolve">
                                      <p:cBhvr>
                                        <p:cTn id="28" dur="500"/>
                                        <p:tgtEl>
                                          <p:spTgt spid="39945"/>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39946"/>
                                        </p:tgtEl>
                                        <p:attrNameLst>
                                          <p:attrName>style.visibility</p:attrName>
                                        </p:attrNameLst>
                                      </p:cBhvr>
                                      <p:to>
                                        <p:strVal val="visible"/>
                                      </p:to>
                                    </p:set>
                                    <p:animEffect transition="in" filter="dissolve">
                                      <p:cBhvr>
                                        <p:cTn id="31" dur="500"/>
                                        <p:tgtEl>
                                          <p:spTgt spid="39946"/>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39947"/>
                                        </p:tgtEl>
                                        <p:attrNameLst>
                                          <p:attrName>style.visibility</p:attrName>
                                        </p:attrNameLst>
                                      </p:cBhvr>
                                      <p:to>
                                        <p:strVal val="visible"/>
                                      </p:to>
                                    </p:set>
                                    <p:animEffect transition="in" filter="dissolve">
                                      <p:cBhvr>
                                        <p:cTn id="34" dur="500"/>
                                        <p:tgtEl>
                                          <p:spTgt spid="39947"/>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39948"/>
                                        </p:tgtEl>
                                        <p:attrNameLst>
                                          <p:attrName>style.visibility</p:attrName>
                                        </p:attrNameLst>
                                      </p:cBhvr>
                                      <p:to>
                                        <p:strVal val="visible"/>
                                      </p:to>
                                    </p:set>
                                    <p:animEffect transition="in" filter="dissolve">
                                      <p:cBhvr>
                                        <p:cTn id="37" dur="500"/>
                                        <p:tgtEl>
                                          <p:spTgt spid="39948"/>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39949"/>
                                        </p:tgtEl>
                                        <p:attrNameLst>
                                          <p:attrName>style.visibility</p:attrName>
                                        </p:attrNameLst>
                                      </p:cBhvr>
                                      <p:to>
                                        <p:strVal val="visible"/>
                                      </p:to>
                                    </p:set>
                                    <p:animEffect transition="in" filter="dissolve">
                                      <p:cBhvr>
                                        <p:cTn id="40" dur="500"/>
                                        <p:tgtEl>
                                          <p:spTgt spid="39949"/>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39950"/>
                                        </p:tgtEl>
                                        <p:attrNameLst>
                                          <p:attrName>style.visibility</p:attrName>
                                        </p:attrNameLst>
                                      </p:cBhvr>
                                      <p:to>
                                        <p:strVal val="visible"/>
                                      </p:to>
                                    </p:set>
                                    <p:animEffect transition="in" filter="dissolve">
                                      <p:cBhvr>
                                        <p:cTn id="43" dur="500"/>
                                        <p:tgtEl>
                                          <p:spTgt spid="39950"/>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39951"/>
                                        </p:tgtEl>
                                        <p:attrNameLst>
                                          <p:attrName>style.visibility</p:attrName>
                                        </p:attrNameLst>
                                      </p:cBhvr>
                                      <p:to>
                                        <p:strVal val="visible"/>
                                      </p:to>
                                    </p:set>
                                    <p:animEffect transition="in" filter="dissolve">
                                      <p:cBhvr>
                                        <p:cTn id="46" dur="500"/>
                                        <p:tgtEl>
                                          <p:spTgt spid="39951"/>
                                        </p:tgtEl>
                                      </p:cBhvr>
                                    </p:animEffect>
                                  </p:childTnLst>
                                </p:cTn>
                              </p:par>
                              <p:par>
                                <p:cTn id="47" presetID="9" presetClass="entr" presetSubtype="0" fill="hold" grpId="0" nodeType="withEffect">
                                  <p:stCondLst>
                                    <p:cond delay="0"/>
                                  </p:stCondLst>
                                  <p:childTnLst>
                                    <p:set>
                                      <p:cBhvr>
                                        <p:cTn id="48" dur="1" fill="hold">
                                          <p:stCondLst>
                                            <p:cond delay="0"/>
                                          </p:stCondLst>
                                        </p:cTn>
                                        <p:tgtEl>
                                          <p:spTgt spid="39952"/>
                                        </p:tgtEl>
                                        <p:attrNameLst>
                                          <p:attrName>style.visibility</p:attrName>
                                        </p:attrNameLst>
                                      </p:cBhvr>
                                      <p:to>
                                        <p:strVal val="visible"/>
                                      </p:to>
                                    </p:set>
                                    <p:animEffect transition="in" filter="dissolve">
                                      <p:cBhvr>
                                        <p:cTn id="49" dur="500"/>
                                        <p:tgtEl>
                                          <p:spTgt spid="39952"/>
                                        </p:tgtEl>
                                      </p:cBhvr>
                                    </p:animEffect>
                                  </p:childTnLst>
                                </p:cTn>
                              </p:par>
                              <p:par>
                                <p:cTn id="50" presetID="9" presetClass="entr" presetSubtype="0" fill="hold" grpId="0" nodeType="withEffect">
                                  <p:stCondLst>
                                    <p:cond delay="0"/>
                                  </p:stCondLst>
                                  <p:childTnLst>
                                    <p:set>
                                      <p:cBhvr>
                                        <p:cTn id="51" dur="1" fill="hold">
                                          <p:stCondLst>
                                            <p:cond delay="0"/>
                                          </p:stCondLst>
                                        </p:cTn>
                                        <p:tgtEl>
                                          <p:spTgt spid="39953"/>
                                        </p:tgtEl>
                                        <p:attrNameLst>
                                          <p:attrName>style.visibility</p:attrName>
                                        </p:attrNameLst>
                                      </p:cBhvr>
                                      <p:to>
                                        <p:strVal val="visible"/>
                                      </p:to>
                                    </p:set>
                                    <p:animEffect transition="in" filter="dissolve">
                                      <p:cBhvr>
                                        <p:cTn id="52" dur="500"/>
                                        <p:tgtEl>
                                          <p:spTgt spid="39953"/>
                                        </p:tgtEl>
                                      </p:cBhvr>
                                    </p:animEffect>
                                  </p:childTnLst>
                                </p:cTn>
                              </p:par>
                              <p:par>
                                <p:cTn id="53" presetID="9" presetClass="entr" presetSubtype="0" fill="hold" grpId="0" nodeType="withEffect">
                                  <p:stCondLst>
                                    <p:cond delay="0"/>
                                  </p:stCondLst>
                                  <p:childTnLst>
                                    <p:set>
                                      <p:cBhvr>
                                        <p:cTn id="54" dur="1" fill="hold">
                                          <p:stCondLst>
                                            <p:cond delay="0"/>
                                          </p:stCondLst>
                                        </p:cTn>
                                        <p:tgtEl>
                                          <p:spTgt spid="39954"/>
                                        </p:tgtEl>
                                        <p:attrNameLst>
                                          <p:attrName>style.visibility</p:attrName>
                                        </p:attrNameLst>
                                      </p:cBhvr>
                                      <p:to>
                                        <p:strVal val="visible"/>
                                      </p:to>
                                    </p:set>
                                    <p:animEffect transition="in" filter="dissolve">
                                      <p:cBhvr>
                                        <p:cTn id="55" dur="500"/>
                                        <p:tgtEl>
                                          <p:spTgt spid="39954"/>
                                        </p:tgtEl>
                                      </p:cBhvr>
                                    </p:animEffect>
                                  </p:childTnLst>
                                </p:cTn>
                              </p:par>
                              <p:par>
                                <p:cTn id="56" presetID="9" presetClass="entr" presetSubtype="0" fill="hold" grpId="0" nodeType="withEffect">
                                  <p:stCondLst>
                                    <p:cond delay="0"/>
                                  </p:stCondLst>
                                  <p:childTnLst>
                                    <p:set>
                                      <p:cBhvr>
                                        <p:cTn id="57" dur="1" fill="hold">
                                          <p:stCondLst>
                                            <p:cond delay="0"/>
                                          </p:stCondLst>
                                        </p:cTn>
                                        <p:tgtEl>
                                          <p:spTgt spid="39955"/>
                                        </p:tgtEl>
                                        <p:attrNameLst>
                                          <p:attrName>style.visibility</p:attrName>
                                        </p:attrNameLst>
                                      </p:cBhvr>
                                      <p:to>
                                        <p:strVal val="visible"/>
                                      </p:to>
                                    </p:set>
                                    <p:animEffect transition="in" filter="dissolve">
                                      <p:cBhvr>
                                        <p:cTn id="58" dur="500"/>
                                        <p:tgtEl>
                                          <p:spTgt spid="39955"/>
                                        </p:tgtEl>
                                      </p:cBhvr>
                                    </p:animEffect>
                                  </p:childTnLst>
                                </p:cTn>
                              </p:par>
                            </p:childTnLst>
                          </p:cTn>
                        </p:par>
                        <p:par>
                          <p:cTn id="59" fill="hold">
                            <p:stCondLst>
                              <p:cond delay="1000"/>
                            </p:stCondLst>
                            <p:childTnLst>
                              <p:par>
                                <p:cTn id="60" presetID="22" presetClass="entr" presetSubtype="4" fill="hold" nodeType="afterEffect">
                                  <p:stCondLst>
                                    <p:cond delay="0"/>
                                  </p:stCondLst>
                                  <p:childTnLst>
                                    <p:set>
                                      <p:cBhvr>
                                        <p:cTn id="61" dur="1" fill="hold">
                                          <p:stCondLst>
                                            <p:cond delay="0"/>
                                          </p:stCondLst>
                                        </p:cTn>
                                        <p:tgtEl>
                                          <p:spTgt spid="75"/>
                                        </p:tgtEl>
                                        <p:attrNameLst>
                                          <p:attrName>style.visibility</p:attrName>
                                        </p:attrNameLst>
                                      </p:cBhvr>
                                      <p:to>
                                        <p:strVal val="visible"/>
                                      </p:to>
                                    </p:set>
                                    <p:animEffect transition="in" filter="wipe(down)">
                                      <p:cBhvr>
                                        <p:cTn id="62" dur="500"/>
                                        <p:tgtEl>
                                          <p:spTgt spid="75"/>
                                        </p:tgtEl>
                                      </p:cBhvr>
                                    </p:animEffect>
                                  </p:childTnLst>
                                </p:cTn>
                              </p:par>
                            </p:childTnLst>
                          </p:cTn>
                        </p:par>
                        <p:par>
                          <p:cTn id="63" fill="hold">
                            <p:stCondLst>
                              <p:cond delay="1500"/>
                            </p:stCondLst>
                            <p:childTnLst>
                              <p:par>
                                <p:cTn id="64" presetID="22" presetClass="entr" presetSubtype="4" fill="hold" grpId="0" nodeType="afterEffect">
                                  <p:stCondLst>
                                    <p:cond delay="0"/>
                                  </p:stCondLst>
                                  <p:childTnLst>
                                    <p:set>
                                      <p:cBhvr>
                                        <p:cTn id="65" dur="1" fill="hold">
                                          <p:stCondLst>
                                            <p:cond delay="0"/>
                                          </p:stCondLst>
                                        </p:cTn>
                                        <p:tgtEl>
                                          <p:spTgt spid="77"/>
                                        </p:tgtEl>
                                        <p:attrNameLst>
                                          <p:attrName>style.visibility</p:attrName>
                                        </p:attrNameLst>
                                      </p:cBhvr>
                                      <p:to>
                                        <p:strVal val="visible"/>
                                      </p:to>
                                    </p:set>
                                    <p:animEffect transition="in" filter="wipe(down)">
                                      <p:cBhvr>
                                        <p:cTn id="66" dur="500"/>
                                        <p:tgtEl>
                                          <p:spTgt spid="77"/>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8" fill="hold" grpId="0" nodeType="clickEffect">
                                  <p:stCondLst>
                                    <p:cond delay="0"/>
                                  </p:stCondLst>
                                  <p:childTnLst>
                                    <p:set>
                                      <p:cBhvr>
                                        <p:cTn id="70" dur="1" fill="hold">
                                          <p:stCondLst>
                                            <p:cond delay="0"/>
                                          </p:stCondLst>
                                        </p:cTn>
                                        <p:tgtEl>
                                          <p:spTgt spid="39956">
                                            <p:txEl>
                                              <p:pRg st="0" end="0"/>
                                            </p:txEl>
                                          </p:spTgt>
                                        </p:tgtEl>
                                        <p:attrNameLst>
                                          <p:attrName>style.visibility</p:attrName>
                                        </p:attrNameLst>
                                      </p:cBhvr>
                                      <p:to>
                                        <p:strVal val="visible"/>
                                      </p:to>
                                    </p:set>
                                    <p:animEffect transition="in" filter="wipe(left)">
                                      <p:cBhvr>
                                        <p:cTn id="71" dur="500"/>
                                        <p:tgtEl>
                                          <p:spTgt spid="39956">
                                            <p:txEl>
                                              <p:pRg st="0" end="0"/>
                                            </p:txEl>
                                          </p:spTgt>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8" fill="hold" grpId="0" nodeType="clickEffect">
                                  <p:stCondLst>
                                    <p:cond delay="0"/>
                                  </p:stCondLst>
                                  <p:childTnLst>
                                    <p:set>
                                      <p:cBhvr>
                                        <p:cTn id="75" dur="1" fill="hold">
                                          <p:stCondLst>
                                            <p:cond delay="0"/>
                                          </p:stCondLst>
                                        </p:cTn>
                                        <p:tgtEl>
                                          <p:spTgt spid="39956">
                                            <p:txEl>
                                              <p:pRg st="1" end="1"/>
                                            </p:txEl>
                                          </p:spTgt>
                                        </p:tgtEl>
                                        <p:attrNameLst>
                                          <p:attrName>style.visibility</p:attrName>
                                        </p:attrNameLst>
                                      </p:cBhvr>
                                      <p:to>
                                        <p:strVal val="visible"/>
                                      </p:to>
                                    </p:set>
                                    <p:animEffect transition="in" filter="wipe(left)">
                                      <p:cBhvr>
                                        <p:cTn id="76" dur="500"/>
                                        <p:tgtEl>
                                          <p:spTgt spid="39956">
                                            <p:txEl>
                                              <p:pRg st="1" end="1"/>
                                            </p:txEl>
                                          </p:spTgt>
                                        </p:tgtEl>
                                      </p:cBhvr>
                                    </p:animEffect>
                                  </p:childTnLst>
                                </p:cTn>
                              </p:par>
                            </p:childTnLst>
                          </p:cTn>
                        </p:par>
                      </p:childTnLst>
                    </p:cTn>
                  </p:par>
                  <p:par>
                    <p:cTn id="77" fill="hold">
                      <p:stCondLst>
                        <p:cond delay="indefinite"/>
                      </p:stCondLst>
                      <p:childTnLst>
                        <p:par>
                          <p:cTn id="78" fill="hold">
                            <p:stCondLst>
                              <p:cond delay="0"/>
                            </p:stCondLst>
                            <p:childTnLst>
                              <p:par>
                                <p:cTn id="79" presetID="22" presetClass="entr" presetSubtype="8" fill="hold" grpId="0" nodeType="clickEffect">
                                  <p:stCondLst>
                                    <p:cond delay="0"/>
                                  </p:stCondLst>
                                  <p:childTnLst>
                                    <p:set>
                                      <p:cBhvr>
                                        <p:cTn id="80" dur="1" fill="hold">
                                          <p:stCondLst>
                                            <p:cond delay="0"/>
                                          </p:stCondLst>
                                        </p:cTn>
                                        <p:tgtEl>
                                          <p:spTgt spid="39957"/>
                                        </p:tgtEl>
                                        <p:attrNameLst>
                                          <p:attrName>style.visibility</p:attrName>
                                        </p:attrNameLst>
                                      </p:cBhvr>
                                      <p:to>
                                        <p:strVal val="visible"/>
                                      </p:to>
                                    </p:set>
                                    <p:animEffect transition="in" filter="wipe(left)">
                                      <p:cBhvr>
                                        <p:cTn id="81" dur="500"/>
                                        <p:tgtEl>
                                          <p:spTgt spid="39957"/>
                                        </p:tgtEl>
                                      </p:cBhvr>
                                    </p:animEffect>
                                  </p:childTnLst>
                                </p:cTn>
                              </p:par>
                            </p:childTnLst>
                          </p:cTn>
                        </p:par>
                        <p:par>
                          <p:cTn id="82" fill="hold">
                            <p:stCondLst>
                              <p:cond delay="500"/>
                            </p:stCondLst>
                            <p:childTnLst>
                              <p:par>
                                <p:cTn id="83" presetID="22" presetClass="entr" presetSubtype="8" fill="hold" nodeType="afterEffect">
                                  <p:stCondLst>
                                    <p:cond delay="0"/>
                                  </p:stCondLst>
                                  <p:childTnLst>
                                    <p:set>
                                      <p:cBhvr>
                                        <p:cTn id="84" dur="1" fill="hold">
                                          <p:stCondLst>
                                            <p:cond delay="0"/>
                                          </p:stCondLst>
                                        </p:cTn>
                                        <p:tgtEl>
                                          <p:spTgt spid="2"/>
                                        </p:tgtEl>
                                        <p:attrNameLst>
                                          <p:attrName>style.visibility</p:attrName>
                                        </p:attrNameLst>
                                      </p:cBhvr>
                                      <p:to>
                                        <p:strVal val="visible"/>
                                      </p:to>
                                    </p:set>
                                    <p:animEffect transition="in" filter="wipe(left)">
                                      <p:cBhvr>
                                        <p:cTn id="85" dur="500"/>
                                        <p:tgtEl>
                                          <p:spTgt spid="2"/>
                                        </p:tgtEl>
                                      </p:cBhvr>
                                    </p:animEffect>
                                  </p:childTnLst>
                                </p:cTn>
                              </p:par>
                            </p:childTnLst>
                          </p:cTn>
                        </p:par>
                      </p:childTnLst>
                    </p:cTn>
                  </p:par>
                  <p:par>
                    <p:cTn id="86" fill="hold">
                      <p:stCondLst>
                        <p:cond delay="indefinite"/>
                      </p:stCondLst>
                      <p:childTnLst>
                        <p:par>
                          <p:cTn id="87" fill="hold">
                            <p:stCondLst>
                              <p:cond delay="0"/>
                            </p:stCondLst>
                            <p:childTnLst>
                              <p:par>
                                <p:cTn id="88" presetID="22" presetClass="entr" presetSubtype="8" fill="hold" grpId="0" nodeType="clickEffect">
                                  <p:stCondLst>
                                    <p:cond delay="0"/>
                                  </p:stCondLst>
                                  <p:childTnLst>
                                    <p:set>
                                      <p:cBhvr>
                                        <p:cTn id="89" dur="1" fill="hold">
                                          <p:stCondLst>
                                            <p:cond delay="0"/>
                                          </p:stCondLst>
                                        </p:cTn>
                                        <p:tgtEl>
                                          <p:spTgt spid="40009"/>
                                        </p:tgtEl>
                                        <p:attrNameLst>
                                          <p:attrName>style.visibility</p:attrName>
                                        </p:attrNameLst>
                                      </p:cBhvr>
                                      <p:to>
                                        <p:strVal val="visible"/>
                                      </p:to>
                                    </p:set>
                                    <p:animEffect transition="in" filter="wipe(left)">
                                      <p:cBhvr>
                                        <p:cTn id="90" dur="500"/>
                                        <p:tgtEl>
                                          <p:spTgt spid="40009"/>
                                        </p:tgtEl>
                                      </p:cBhvr>
                                    </p:animEffect>
                                  </p:childTnLst>
                                </p:cTn>
                              </p:par>
                            </p:childTnLst>
                          </p:cTn>
                        </p:par>
                        <p:par>
                          <p:cTn id="91" fill="hold">
                            <p:stCondLst>
                              <p:cond delay="500"/>
                            </p:stCondLst>
                            <p:childTnLst>
                              <p:par>
                                <p:cTn id="92" presetID="22" presetClass="entr" presetSubtype="8" fill="hold" nodeType="afterEffect">
                                  <p:stCondLst>
                                    <p:cond delay="0"/>
                                  </p:stCondLst>
                                  <p:childTnLst>
                                    <p:set>
                                      <p:cBhvr>
                                        <p:cTn id="93" dur="1" fill="hold">
                                          <p:stCondLst>
                                            <p:cond delay="0"/>
                                          </p:stCondLst>
                                        </p:cTn>
                                        <p:tgtEl>
                                          <p:spTgt spid="3"/>
                                        </p:tgtEl>
                                        <p:attrNameLst>
                                          <p:attrName>style.visibility</p:attrName>
                                        </p:attrNameLst>
                                      </p:cBhvr>
                                      <p:to>
                                        <p:strVal val="visible"/>
                                      </p:to>
                                    </p:set>
                                    <p:animEffect transition="in" filter="wipe(left)">
                                      <p:cBhvr>
                                        <p:cTn id="94" dur="500"/>
                                        <p:tgtEl>
                                          <p:spTgt spid="3"/>
                                        </p:tgtEl>
                                      </p:cBhvr>
                                    </p:animEffect>
                                  </p:childTnLst>
                                </p:cTn>
                              </p:par>
                            </p:childTnLst>
                          </p:cTn>
                        </p:par>
                      </p:childTnLst>
                    </p:cTn>
                  </p:par>
                  <p:par>
                    <p:cTn id="95" fill="hold">
                      <p:stCondLst>
                        <p:cond delay="indefinite"/>
                      </p:stCondLst>
                      <p:childTnLst>
                        <p:par>
                          <p:cTn id="96" fill="hold">
                            <p:stCondLst>
                              <p:cond delay="0"/>
                            </p:stCondLst>
                            <p:childTnLst>
                              <p:par>
                                <p:cTn id="97" presetID="22" presetClass="entr" presetSubtype="8" fill="hold" grpId="0" nodeType="clickEffect">
                                  <p:stCondLst>
                                    <p:cond delay="0"/>
                                  </p:stCondLst>
                                  <p:childTnLst>
                                    <p:set>
                                      <p:cBhvr>
                                        <p:cTn id="98" dur="1" fill="hold">
                                          <p:stCondLst>
                                            <p:cond delay="0"/>
                                          </p:stCondLst>
                                        </p:cTn>
                                        <p:tgtEl>
                                          <p:spTgt spid="39979"/>
                                        </p:tgtEl>
                                        <p:attrNameLst>
                                          <p:attrName>style.visibility</p:attrName>
                                        </p:attrNameLst>
                                      </p:cBhvr>
                                      <p:to>
                                        <p:strVal val="visible"/>
                                      </p:to>
                                    </p:set>
                                    <p:animEffect transition="in" filter="wipe(left)">
                                      <p:cBhvr>
                                        <p:cTn id="99" dur="500"/>
                                        <p:tgtEl>
                                          <p:spTgt spid="399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9" grpId="0" autoUpdateAnimBg="0"/>
      <p:bldP spid="39940" grpId="0" autoUpdateAnimBg="0"/>
      <p:bldP spid="39941" grpId="0" animBg="1"/>
      <p:bldP spid="39942" grpId="0" animBg="1"/>
      <p:bldP spid="39943" grpId="0" animBg="1"/>
      <p:bldP spid="39944" grpId="0" animBg="1"/>
      <p:bldP spid="39945" grpId="0" animBg="1"/>
      <p:bldP spid="39946" grpId="0" animBg="1"/>
      <p:bldP spid="39947" grpId="0" animBg="1"/>
      <p:bldP spid="39948" grpId="0" animBg="1"/>
      <p:bldP spid="39949" grpId="0" animBg="1"/>
      <p:bldP spid="39950" grpId="0" animBg="1"/>
      <p:bldP spid="39951" grpId="0" animBg="1"/>
      <p:bldP spid="39952" grpId="0" animBg="1"/>
      <p:bldP spid="39953" grpId="0" animBg="1"/>
      <p:bldP spid="39954" grpId="0" animBg="1"/>
      <p:bldP spid="39955" grpId="0" animBg="1"/>
      <p:bldP spid="39956" grpId="0" bldLvl="2" autoUpdateAnimBg="0" build="p"/>
      <p:bldP spid="39957" grpId="0" autoUpdateAnimBg="0"/>
      <p:bldP spid="39979" grpId="0" autoUpdateAnimBg="0"/>
      <p:bldP spid="40009" grpId="0" animBg="1" autoUpdateAnimBg="0"/>
      <p:bldP spid="7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2"/>
          <p:cNvSpPr txBox="1">
            <a:spLocks noChangeArrowheads="1"/>
          </p:cNvSpPr>
          <p:nvPr/>
        </p:nvSpPr>
        <p:spPr bwMode="auto">
          <a:xfrm>
            <a:off x="398463" y="241300"/>
            <a:ext cx="6673850"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500">
                <a:solidFill>
                  <a:srgbClr val="00FFFF"/>
                </a:solidFill>
                <a:latin typeface="宋体" panose="02010600030101010101" pitchFamily="2" charset="-122"/>
                <a:sym typeface="Symbol" panose="05050102010706020507" pitchFamily="18" charset="2"/>
              </a:rPr>
              <a:t>3.</a:t>
            </a:r>
            <a:r>
              <a:rPr lang="zh-CN" altLang="en-US" sz="2500">
                <a:solidFill>
                  <a:srgbClr val="00FFFF"/>
                </a:solidFill>
                <a:latin typeface="华文中宋" panose="02010600040101010101" pitchFamily="2" charset="-122"/>
                <a:ea typeface="华文中宋" panose="02010600040101010101" pitchFamily="2" charset="-122"/>
              </a:rPr>
              <a:t>卢瑟福的原子有核模型或行星模型</a:t>
            </a:r>
            <a:endParaRPr lang="zh-CN" altLang="en-US" sz="2500">
              <a:solidFill>
                <a:srgbClr val="00FFFF"/>
              </a:solidFill>
              <a:latin typeface="华文中宋" panose="02010600040101010101" pitchFamily="2" charset="-122"/>
              <a:ea typeface="华文中宋" panose="02010600040101010101" pitchFamily="2" charset="-122"/>
            </a:endParaRPr>
          </a:p>
        </p:txBody>
      </p:sp>
      <p:sp>
        <p:nvSpPr>
          <p:cNvPr id="40963" name="Text Box 3"/>
          <p:cNvSpPr txBox="1">
            <a:spLocks noChangeArrowheads="1"/>
          </p:cNvSpPr>
          <p:nvPr/>
        </p:nvSpPr>
        <p:spPr bwMode="auto">
          <a:xfrm>
            <a:off x="596900" y="762000"/>
            <a:ext cx="6423025"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a:solidFill>
                  <a:schemeClr val="hlink"/>
                </a:solidFill>
                <a:latin typeface="华文中宋" panose="02010600040101010101" pitchFamily="2" charset="-122"/>
                <a:ea typeface="华文中宋" panose="02010600040101010101" pitchFamily="2" charset="-122"/>
              </a:rPr>
              <a:t>1911</a:t>
            </a:r>
            <a:r>
              <a:rPr lang="zh-CN" altLang="en-US">
                <a:solidFill>
                  <a:schemeClr val="hlink"/>
                </a:solidFill>
                <a:latin typeface="华文中宋" panose="02010600040101010101" pitchFamily="2" charset="-122"/>
                <a:ea typeface="华文中宋" panose="02010600040101010101" pitchFamily="2" charset="-122"/>
              </a:rPr>
              <a:t>年，</a:t>
            </a:r>
            <a:r>
              <a:rPr lang="zh-CN" altLang="en-US">
                <a:solidFill>
                  <a:srgbClr val="FFFF00"/>
                </a:solidFill>
                <a:latin typeface="华文中宋" panose="02010600040101010101" pitchFamily="2" charset="-122"/>
                <a:ea typeface="华文中宋" panose="02010600040101010101" pitchFamily="2" charset="-122"/>
              </a:rPr>
              <a:t>卢瑟福</a:t>
            </a:r>
            <a:r>
              <a:rPr lang="zh-CN" altLang="en-US">
                <a:solidFill>
                  <a:schemeClr val="hlink"/>
                </a:solidFill>
                <a:latin typeface="华文中宋" panose="02010600040101010101" pitchFamily="2" charset="-122"/>
                <a:ea typeface="华文中宋" panose="02010600040101010101" pitchFamily="2" charset="-122"/>
              </a:rPr>
              <a:t>提出原子</a:t>
            </a:r>
            <a:r>
              <a:rPr lang="zh-CN" altLang="en-US">
                <a:solidFill>
                  <a:srgbClr val="00FFFF"/>
                </a:solidFill>
                <a:latin typeface="华文中宋" panose="02010600040101010101" pitchFamily="2" charset="-122"/>
                <a:ea typeface="华文中宋" panose="02010600040101010101" pitchFamily="2" charset="-122"/>
              </a:rPr>
              <a:t>有核模型</a:t>
            </a:r>
            <a:r>
              <a:rPr lang="zh-CN" altLang="en-US">
                <a:solidFill>
                  <a:schemeClr val="hlink"/>
                </a:solidFill>
                <a:latin typeface="华文中宋" panose="02010600040101010101" pitchFamily="2" charset="-122"/>
                <a:ea typeface="华文中宋" panose="02010600040101010101" pitchFamily="2" charset="-122"/>
              </a:rPr>
              <a:t>或称</a:t>
            </a:r>
            <a:r>
              <a:rPr lang="zh-CN" altLang="en-US">
                <a:solidFill>
                  <a:srgbClr val="00FFFF"/>
                </a:solidFill>
                <a:latin typeface="华文中宋" panose="02010600040101010101" pitchFamily="2" charset="-122"/>
                <a:ea typeface="华文中宋" panose="02010600040101010101" pitchFamily="2" charset="-122"/>
              </a:rPr>
              <a:t>行星模型</a:t>
            </a:r>
            <a:r>
              <a:rPr lang="zh-CN" altLang="en-US">
                <a:solidFill>
                  <a:schemeClr val="hlink"/>
                </a:solidFill>
                <a:latin typeface="华文中宋" panose="02010600040101010101" pitchFamily="2" charset="-122"/>
                <a:ea typeface="华文中宋" panose="02010600040101010101" pitchFamily="2" charset="-122"/>
              </a:rPr>
              <a:t>：原子的中心有一个带正电的原子核，它几乎集中了原子的全部质量，电子围绕这个核旋转，核的大小与整个原子相比是很小的。</a:t>
            </a:r>
            <a:endParaRPr lang="zh-CN" altLang="en-US">
              <a:solidFill>
                <a:schemeClr val="hlink"/>
              </a:solidFill>
              <a:latin typeface="华文中宋" panose="02010600040101010101" pitchFamily="2" charset="-122"/>
              <a:ea typeface="华文中宋" panose="02010600040101010101" pitchFamily="2" charset="-122"/>
            </a:endParaRPr>
          </a:p>
        </p:txBody>
      </p:sp>
      <p:sp>
        <p:nvSpPr>
          <p:cNvPr id="40964" name="Text Box 4"/>
          <p:cNvSpPr txBox="1">
            <a:spLocks noChangeArrowheads="1"/>
          </p:cNvSpPr>
          <p:nvPr/>
        </p:nvSpPr>
        <p:spPr bwMode="auto">
          <a:xfrm>
            <a:off x="611188" y="2362200"/>
            <a:ext cx="631825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solidFill>
                  <a:schemeClr val="hlink"/>
                </a:solidFill>
                <a:ea typeface="华文中宋" panose="02010600040101010101" pitchFamily="2" charset="-122"/>
              </a:rPr>
              <a:t>原子的有核模型可以“解释粒子的大角度散射问题”。</a:t>
            </a:r>
            <a:endParaRPr lang="zh-CN" altLang="en-US">
              <a:solidFill>
                <a:schemeClr val="hlink"/>
              </a:solidFill>
              <a:ea typeface="华文中宋" panose="02010600040101010101" pitchFamily="2" charset="-122"/>
            </a:endParaRPr>
          </a:p>
        </p:txBody>
      </p:sp>
      <p:grpSp>
        <p:nvGrpSpPr>
          <p:cNvPr id="2" name="Group 5"/>
          <p:cNvGrpSpPr/>
          <p:nvPr/>
        </p:nvGrpSpPr>
        <p:grpSpPr bwMode="auto">
          <a:xfrm>
            <a:off x="6948488" y="609600"/>
            <a:ext cx="1746250" cy="1739900"/>
            <a:chOff x="4416" y="336"/>
            <a:chExt cx="1008" cy="1008"/>
          </a:xfrm>
        </p:grpSpPr>
        <p:sp>
          <p:nvSpPr>
            <p:cNvPr id="20498" name="Oval 6"/>
            <p:cNvSpPr>
              <a:spLocks noChangeArrowheads="1"/>
            </p:cNvSpPr>
            <p:nvPr/>
          </p:nvSpPr>
          <p:spPr bwMode="auto">
            <a:xfrm>
              <a:off x="4416" y="336"/>
              <a:ext cx="1008" cy="1008"/>
            </a:xfrm>
            <a:prstGeom prst="ellipse">
              <a:avLst/>
            </a:prstGeom>
            <a:noFill/>
            <a:ln w="38100">
              <a:solidFill>
                <a:schemeClr val="hlink"/>
              </a:solidFill>
              <a:round/>
            </a:ln>
            <a:extLst>
              <a:ext uri="{909E8E84-426E-40DD-AFC4-6F175D3DCCD1}">
                <a14:hiddenFill xmlns:a14="http://schemas.microsoft.com/office/drawing/2010/main">
                  <a:solidFill>
                    <a:srgbClr val="FFFFFF"/>
                  </a:solidFill>
                </a14:hiddenFill>
              </a:ext>
            </a:extLst>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0499" name="Oval 7"/>
            <p:cNvSpPr>
              <a:spLocks noChangeArrowheads="1"/>
            </p:cNvSpPr>
            <p:nvPr/>
          </p:nvSpPr>
          <p:spPr bwMode="auto">
            <a:xfrm>
              <a:off x="4896" y="816"/>
              <a:ext cx="95" cy="95"/>
            </a:xfrm>
            <a:prstGeom prst="ellipse">
              <a:avLst/>
            </a:prstGeom>
            <a:solidFill>
              <a:srgbClr val="00FF00"/>
            </a:solidFill>
            <a:ln w="19050">
              <a:solidFill>
                <a:srgbClr val="00FF00"/>
              </a:solidFill>
              <a:round/>
            </a:ln>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0500" name="Line 8"/>
            <p:cNvSpPr>
              <a:spLocks noChangeShapeType="1"/>
            </p:cNvSpPr>
            <p:nvPr/>
          </p:nvSpPr>
          <p:spPr bwMode="auto">
            <a:xfrm flipH="1" flipV="1">
              <a:off x="5308" y="336"/>
              <a:ext cx="116" cy="432"/>
            </a:xfrm>
            <a:prstGeom prst="line">
              <a:avLst/>
            </a:prstGeom>
            <a:noFill/>
            <a:ln w="38100">
              <a:solidFill>
                <a:srgbClr val="FFFF00"/>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501" name="Line 9"/>
            <p:cNvSpPr>
              <a:spLocks noChangeShapeType="1"/>
            </p:cNvSpPr>
            <p:nvPr/>
          </p:nvSpPr>
          <p:spPr bwMode="auto">
            <a:xfrm flipV="1">
              <a:off x="4944" y="812"/>
              <a:ext cx="192" cy="52"/>
            </a:xfrm>
            <a:prstGeom prst="line">
              <a:avLst/>
            </a:prstGeom>
            <a:noFill/>
            <a:ln w="38100">
              <a:solidFill>
                <a:srgbClr val="FFFF00"/>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502" name="Line 10"/>
            <p:cNvSpPr>
              <a:spLocks noChangeShapeType="1"/>
            </p:cNvSpPr>
            <p:nvPr/>
          </p:nvSpPr>
          <p:spPr bwMode="auto">
            <a:xfrm flipH="1">
              <a:off x="5232" y="768"/>
              <a:ext cx="192" cy="48"/>
            </a:xfrm>
            <a:prstGeom prst="line">
              <a:avLst/>
            </a:prstGeom>
            <a:noFill/>
            <a:ln w="38100">
              <a:solidFill>
                <a:srgbClr val="FFFF00"/>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40971" name="Text Box 11"/>
          <p:cNvSpPr txBox="1">
            <a:spLocks noChangeArrowheads="1"/>
          </p:cNvSpPr>
          <p:nvPr/>
        </p:nvSpPr>
        <p:spPr bwMode="auto">
          <a:xfrm>
            <a:off x="357188" y="3243263"/>
            <a:ext cx="6794500"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500">
                <a:solidFill>
                  <a:srgbClr val="00FFFF"/>
                </a:solidFill>
                <a:latin typeface="宋体" panose="02010600030101010101" pitchFamily="2" charset="-122"/>
              </a:rPr>
              <a:t>4.</a:t>
            </a:r>
            <a:r>
              <a:rPr lang="zh-CN" altLang="en-US" sz="2500">
                <a:solidFill>
                  <a:srgbClr val="00FFFF"/>
                </a:solidFill>
                <a:latin typeface="华文中宋" panose="02010600040101010101" pitchFamily="2" charset="-122"/>
                <a:ea typeface="华文中宋" panose="02010600040101010101" pitchFamily="2" charset="-122"/>
              </a:rPr>
              <a:t>经典原子有核模型的困难</a:t>
            </a:r>
            <a:endParaRPr lang="zh-CN" altLang="en-US" sz="2500">
              <a:solidFill>
                <a:srgbClr val="00FFFF"/>
              </a:solidFill>
              <a:latin typeface="华文中宋" panose="02010600040101010101" pitchFamily="2" charset="-122"/>
              <a:ea typeface="华文中宋" panose="02010600040101010101" pitchFamily="2" charset="-122"/>
            </a:endParaRPr>
          </a:p>
        </p:txBody>
      </p:sp>
      <p:sp>
        <p:nvSpPr>
          <p:cNvPr id="40972" name="Rectangle 12"/>
          <p:cNvSpPr>
            <a:spLocks noChangeArrowheads="1"/>
          </p:cNvSpPr>
          <p:nvPr/>
        </p:nvSpPr>
        <p:spPr bwMode="auto">
          <a:xfrm>
            <a:off x="142875" y="3716338"/>
            <a:ext cx="6858000" cy="2678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kumimoji="1" sz="2400" b="1">
                <a:solidFill>
                  <a:schemeClr val="tx1"/>
                </a:solidFill>
                <a:latin typeface="Times New Roman" panose="02020603050405020304" pitchFamily="18" charset="0"/>
                <a:ea typeface="宋体" panose="02010600030101010101" pitchFamily="2" charset="-122"/>
              </a:defRPr>
            </a:lvl1pPr>
            <a:lvl2pPr>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lvl="1" eaLnBrk="1" hangingPunct="1"/>
            <a:r>
              <a:rPr lang="zh-CN" altLang="en-US">
                <a:solidFill>
                  <a:srgbClr val="FFFF00"/>
                </a:solidFill>
                <a:ea typeface="华文中宋" panose="02010600040101010101" pitchFamily="2" charset="-122"/>
              </a:rPr>
              <a:t>经典电磁理论：</a:t>
            </a:r>
            <a:r>
              <a:rPr lang="zh-CN" altLang="en-US">
                <a:solidFill>
                  <a:schemeClr val="hlink"/>
                </a:solidFill>
                <a:ea typeface="华文中宋" panose="02010600040101010101" pitchFamily="2" charset="-122"/>
              </a:rPr>
              <a:t>作加速运动的电子不断向外辐射电磁波，其频率等于电子绕核旋转的频率。</a:t>
            </a:r>
            <a:endParaRPr lang="zh-CN" altLang="en-US">
              <a:solidFill>
                <a:schemeClr val="hlink"/>
              </a:solidFill>
              <a:ea typeface="华文中宋" panose="02010600040101010101" pitchFamily="2" charset="-122"/>
            </a:endParaRPr>
          </a:p>
          <a:p>
            <a:pPr lvl="1" eaLnBrk="1" hangingPunct="1"/>
            <a:r>
              <a:rPr lang="zh-CN" altLang="en-US">
                <a:solidFill>
                  <a:schemeClr val="hlink"/>
                </a:solidFill>
                <a:ea typeface="华文中宋" panose="02010600040101010101" pitchFamily="2" charset="-122"/>
              </a:rPr>
              <a:t>由于原子不断地向外辐射电磁波，其能量会逐渐减少，电子绕核旋转的频率也要逐渐地改变，因而原子发射的光谱应该是</a:t>
            </a:r>
            <a:r>
              <a:rPr lang="zh-CN" altLang="en-US">
                <a:solidFill>
                  <a:srgbClr val="00FFFF"/>
                </a:solidFill>
                <a:ea typeface="华文中宋" panose="02010600040101010101" pitchFamily="2" charset="-122"/>
              </a:rPr>
              <a:t>连续光谱</a:t>
            </a:r>
            <a:r>
              <a:rPr lang="zh-CN" altLang="en-US">
                <a:solidFill>
                  <a:schemeClr val="hlink"/>
                </a:solidFill>
                <a:ea typeface="华文中宋" panose="02010600040101010101" pitchFamily="2" charset="-122"/>
              </a:rPr>
              <a:t>。</a:t>
            </a:r>
            <a:endParaRPr lang="zh-CN" altLang="en-US">
              <a:solidFill>
                <a:schemeClr val="hlink"/>
              </a:solidFill>
              <a:ea typeface="华文中宋" panose="02010600040101010101" pitchFamily="2" charset="-122"/>
            </a:endParaRPr>
          </a:p>
          <a:p>
            <a:pPr lvl="1" eaLnBrk="1" hangingPunct="1"/>
            <a:r>
              <a:rPr lang="zh-CN" altLang="en-US">
                <a:solidFill>
                  <a:schemeClr val="hlink"/>
                </a:solidFill>
                <a:ea typeface="华文中宋" panose="02010600040101010101" pitchFamily="2" charset="-122"/>
              </a:rPr>
              <a:t>由于原子总能量的减少，电子将逐渐接近原子核而导致电子会</a:t>
            </a:r>
            <a:r>
              <a:rPr lang="zh-CN" altLang="en-US">
                <a:solidFill>
                  <a:srgbClr val="00FFFF"/>
                </a:solidFill>
                <a:ea typeface="华文中宋" panose="02010600040101010101" pitchFamily="2" charset="-122"/>
              </a:rPr>
              <a:t>落到原子核</a:t>
            </a:r>
            <a:r>
              <a:rPr lang="zh-CN" altLang="en-US">
                <a:solidFill>
                  <a:schemeClr val="hlink"/>
                </a:solidFill>
                <a:ea typeface="华文中宋" panose="02010600040101010101" pitchFamily="2" charset="-122"/>
              </a:rPr>
              <a:t>上。</a:t>
            </a:r>
            <a:endParaRPr lang="zh-CN" altLang="en-US">
              <a:solidFill>
                <a:schemeClr val="hlink"/>
              </a:solidFill>
              <a:ea typeface="华文中宋" panose="02010600040101010101" pitchFamily="2" charset="-122"/>
            </a:endParaRPr>
          </a:p>
        </p:txBody>
      </p:sp>
      <p:grpSp>
        <p:nvGrpSpPr>
          <p:cNvPr id="3" name="Group 13"/>
          <p:cNvGrpSpPr/>
          <p:nvPr/>
        </p:nvGrpSpPr>
        <p:grpSpPr bwMode="auto">
          <a:xfrm>
            <a:off x="6948488" y="4076700"/>
            <a:ext cx="2033587" cy="1752600"/>
            <a:chOff x="3696" y="2544"/>
            <a:chExt cx="1872" cy="1536"/>
          </a:xfrm>
        </p:grpSpPr>
        <p:sp>
          <p:nvSpPr>
            <p:cNvPr id="20490" name="Rectangle 14"/>
            <p:cNvSpPr>
              <a:spLocks noChangeArrowheads="1"/>
            </p:cNvSpPr>
            <p:nvPr/>
          </p:nvSpPr>
          <p:spPr bwMode="auto">
            <a:xfrm>
              <a:off x="3696" y="2544"/>
              <a:ext cx="1872" cy="15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sm" len="lg"/>
                </a14:hiddenLine>
              </a:ext>
            </a:extLst>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0491" name="Freeform 15"/>
            <p:cNvSpPr/>
            <p:nvPr/>
          </p:nvSpPr>
          <p:spPr bwMode="auto">
            <a:xfrm>
              <a:off x="3936" y="2981"/>
              <a:ext cx="1399" cy="905"/>
            </a:xfrm>
            <a:custGeom>
              <a:avLst/>
              <a:gdLst>
                <a:gd name="T0" fmla="*/ 0 w 1399"/>
                <a:gd name="T1" fmla="*/ 4 h 905"/>
                <a:gd name="T2" fmla="*/ 66 w 1399"/>
                <a:gd name="T3" fmla="*/ 277 h 905"/>
                <a:gd name="T4" fmla="*/ 198 w 1399"/>
                <a:gd name="T5" fmla="*/ 559 h 905"/>
                <a:gd name="T6" fmla="*/ 504 w 1399"/>
                <a:gd name="T7" fmla="*/ 817 h 905"/>
                <a:gd name="T8" fmla="*/ 972 w 1399"/>
                <a:gd name="T9" fmla="*/ 883 h 905"/>
                <a:gd name="T10" fmla="*/ 1314 w 1399"/>
                <a:gd name="T11" fmla="*/ 685 h 905"/>
                <a:gd name="T12" fmla="*/ 1398 w 1399"/>
                <a:gd name="T13" fmla="*/ 403 h 905"/>
                <a:gd name="T14" fmla="*/ 1308 w 1399"/>
                <a:gd name="T15" fmla="*/ 127 h 905"/>
                <a:gd name="T16" fmla="*/ 1134 w 1399"/>
                <a:gd name="T17" fmla="*/ 19 h 905"/>
                <a:gd name="T18" fmla="*/ 954 w 1399"/>
                <a:gd name="T19" fmla="*/ 13 h 905"/>
                <a:gd name="T20" fmla="*/ 828 w 1399"/>
                <a:gd name="T21" fmla="*/ 91 h 905"/>
                <a:gd name="T22" fmla="*/ 774 w 1399"/>
                <a:gd name="T23" fmla="*/ 199 h 905"/>
                <a:gd name="T24" fmla="*/ 774 w 1399"/>
                <a:gd name="T25" fmla="*/ 319 h 905"/>
                <a:gd name="T26" fmla="*/ 821 w 1399"/>
                <a:gd name="T27" fmla="*/ 475 h 90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399"/>
                <a:gd name="T43" fmla="*/ 0 h 905"/>
                <a:gd name="T44" fmla="*/ 1399 w 1399"/>
                <a:gd name="T45" fmla="*/ 905 h 905"/>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399" h="905">
                  <a:moveTo>
                    <a:pt x="0" y="4"/>
                  </a:moveTo>
                  <a:cubicBezTo>
                    <a:pt x="11" y="49"/>
                    <a:pt x="33" y="185"/>
                    <a:pt x="66" y="277"/>
                  </a:cubicBezTo>
                  <a:cubicBezTo>
                    <a:pt x="99" y="369"/>
                    <a:pt x="125" y="469"/>
                    <a:pt x="198" y="559"/>
                  </a:cubicBezTo>
                  <a:cubicBezTo>
                    <a:pt x="271" y="649"/>
                    <a:pt x="375" y="763"/>
                    <a:pt x="504" y="817"/>
                  </a:cubicBezTo>
                  <a:cubicBezTo>
                    <a:pt x="633" y="871"/>
                    <a:pt x="837" y="905"/>
                    <a:pt x="972" y="883"/>
                  </a:cubicBezTo>
                  <a:cubicBezTo>
                    <a:pt x="1107" y="861"/>
                    <a:pt x="1243" y="765"/>
                    <a:pt x="1314" y="685"/>
                  </a:cubicBezTo>
                  <a:cubicBezTo>
                    <a:pt x="1385" y="605"/>
                    <a:pt x="1399" y="496"/>
                    <a:pt x="1398" y="403"/>
                  </a:cubicBezTo>
                  <a:cubicBezTo>
                    <a:pt x="1397" y="310"/>
                    <a:pt x="1352" y="191"/>
                    <a:pt x="1308" y="127"/>
                  </a:cubicBezTo>
                  <a:cubicBezTo>
                    <a:pt x="1264" y="63"/>
                    <a:pt x="1193" y="38"/>
                    <a:pt x="1134" y="19"/>
                  </a:cubicBezTo>
                  <a:cubicBezTo>
                    <a:pt x="1075" y="0"/>
                    <a:pt x="1005" y="1"/>
                    <a:pt x="954" y="13"/>
                  </a:cubicBezTo>
                  <a:cubicBezTo>
                    <a:pt x="903" y="25"/>
                    <a:pt x="858" y="60"/>
                    <a:pt x="828" y="91"/>
                  </a:cubicBezTo>
                  <a:cubicBezTo>
                    <a:pt x="798" y="122"/>
                    <a:pt x="783" y="161"/>
                    <a:pt x="774" y="199"/>
                  </a:cubicBezTo>
                  <a:cubicBezTo>
                    <a:pt x="765" y="237"/>
                    <a:pt x="766" y="273"/>
                    <a:pt x="774" y="319"/>
                  </a:cubicBezTo>
                  <a:cubicBezTo>
                    <a:pt x="782" y="365"/>
                    <a:pt x="811" y="443"/>
                    <a:pt x="821" y="475"/>
                  </a:cubicBezTo>
                </a:path>
              </a:pathLst>
            </a:custGeom>
            <a:noFill/>
            <a:ln w="28575">
              <a:solidFill>
                <a:srgbClr val="00FF00"/>
              </a:solidFill>
              <a:round/>
              <a:tailEnd type="triangl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aphicFrame>
          <p:nvGraphicFramePr>
            <p:cNvPr id="20492" name="Object 16"/>
            <p:cNvGraphicFramePr>
              <a:graphicFrameLocks noChangeAspect="1"/>
            </p:cNvGraphicFramePr>
            <p:nvPr/>
          </p:nvGraphicFramePr>
          <p:xfrm>
            <a:off x="3781" y="2674"/>
            <a:ext cx="443" cy="256"/>
          </p:xfrm>
          <a:graphic>
            <a:graphicData uri="http://schemas.openxmlformats.org/presentationml/2006/ole">
              <mc:AlternateContent xmlns:mc="http://schemas.openxmlformats.org/markup-compatibility/2006">
                <mc:Choice xmlns:v="urn:schemas-microsoft-com:vml" Requires="v">
                  <p:oleObj spid="_x0000_s484388" name="Equation" r:id="rId1" imgW="345440" imgH="178435" progId="Equation.3">
                    <p:embed/>
                  </p:oleObj>
                </mc:Choice>
                <mc:Fallback>
                  <p:oleObj name="Equation" r:id="rId1" imgW="345440" imgH="178435" progId="Equation.3">
                    <p:embed/>
                    <p:pic>
                      <p:nvPicPr>
                        <p:cNvPr id="0" name="Object 1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81" y="2674"/>
                          <a:ext cx="443" cy="2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0493" name="Group 17"/>
            <p:cNvGrpSpPr/>
            <p:nvPr/>
          </p:nvGrpSpPr>
          <p:grpSpPr bwMode="auto">
            <a:xfrm>
              <a:off x="4671" y="3408"/>
              <a:ext cx="199" cy="400"/>
              <a:chOff x="4416" y="1536"/>
              <a:chExt cx="199" cy="400"/>
            </a:xfrm>
          </p:grpSpPr>
          <p:sp>
            <p:nvSpPr>
              <p:cNvPr id="20496" name="Oval 18"/>
              <p:cNvSpPr>
                <a:spLocks noChangeArrowheads="1"/>
              </p:cNvSpPr>
              <p:nvPr/>
            </p:nvSpPr>
            <p:spPr bwMode="auto">
              <a:xfrm>
                <a:off x="4423" y="1584"/>
                <a:ext cx="192" cy="192"/>
              </a:xfrm>
              <a:prstGeom prst="ellipse">
                <a:avLst/>
              </a:prstGeom>
              <a:gradFill rotWithShape="0">
                <a:gsLst>
                  <a:gs pos="0">
                    <a:schemeClr val="bg1"/>
                  </a:gs>
                  <a:gs pos="100000">
                    <a:srgbClr val="FF9999"/>
                  </a:gs>
                </a:gsLst>
                <a:path path="shape">
                  <a:fillToRect l="50000" t="50000" r="50000" b="50000"/>
                </a:path>
              </a:gradFill>
              <a:ln w="9525">
                <a:solidFill>
                  <a:schemeClr val="tx1"/>
                </a:solidFill>
                <a:round/>
              </a:ln>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0497" name="Text Box 19"/>
              <p:cNvSpPr txBox="1">
                <a:spLocks noChangeArrowheads="1"/>
              </p:cNvSpPr>
              <p:nvPr/>
            </p:nvSpPr>
            <p:spPr bwMode="auto">
              <a:xfrm>
                <a:off x="4416" y="1536"/>
                <a:ext cx="170" cy="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lang="zh-CN" altLang="en-US"/>
              </a:p>
            </p:txBody>
          </p:sp>
        </p:grpSp>
        <p:sp>
          <p:nvSpPr>
            <p:cNvPr id="20494" name="Oval 20"/>
            <p:cNvSpPr>
              <a:spLocks noChangeArrowheads="1"/>
            </p:cNvSpPr>
            <p:nvPr/>
          </p:nvSpPr>
          <p:spPr bwMode="auto">
            <a:xfrm>
              <a:off x="3888" y="2928"/>
              <a:ext cx="96" cy="96"/>
            </a:xfrm>
            <a:prstGeom prst="ellipse">
              <a:avLst/>
            </a:prstGeom>
            <a:solidFill>
              <a:srgbClr val="FFFF00"/>
            </a:solidFill>
            <a:ln w="28575">
              <a:solidFill>
                <a:srgbClr val="FFFF00"/>
              </a:solidFill>
              <a:round/>
            </a:ln>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20495" name="Object 21"/>
            <p:cNvGraphicFramePr>
              <a:graphicFrameLocks noChangeAspect="1"/>
            </p:cNvGraphicFramePr>
            <p:nvPr/>
          </p:nvGraphicFramePr>
          <p:xfrm>
            <a:off x="4224" y="3312"/>
            <a:ext cx="441" cy="260"/>
          </p:xfrm>
          <a:graphic>
            <a:graphicData uri="http://schemas.openxmlformats.org/presentationml/2006/ole">
              <mc:AlternateContent xmlns:mc="http://schemas.openxmlformats.org/markup-compatibility/2006">
                <mc:Choice xmlns:v="urn:schemas-microsoft-com:vml" Requires="v">
                  <p:oleObj spid="_x0000_s484389" name="公式" r:id="rId3" imgW="356870" imgH="189865" progId="Equation.3">
                    <p:embed/>
                  </p:oleObj>
                </mc:Choice>
                <mc:Fallback>
                  <p:oleObj name="公式" r:id="rId3" imgW="356870" imgH="189865" progId="Equation.3">
                    <p:embed/>
                    <p:pic>
                      <p:nvPicPr>
                        <p:cNvPr id="0" name="Object 2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24" y="3312"/>
                          <a:ext cx="441" cy="2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20489" name="灯片编号占位符 1"/>
          <p:cNvSpPr txBox="1"/>
          <p:nvPr/>
        </p:nvSpPr>
        <p:spPr bwMode="auto">
          <a:xfrm>
            <a:off x="0" y="6381750"/>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fld id="{2BE8E5E2-3860-43BC-B7C9-A767A971CAF9}" type="slidenum">
              <a:rPr lang="en-US" altLang="zh-CN" b="0">
                <a:solidFill>
                  <a:srgbClr val="FF00FF"/>
                </a:solidFill>
              </a:rPr>
            </a:fld>
            <a:r>
              <a:rPr lang="en-US" altLang="zh-CN" b="0">
                <a:solidFill>
                  <a:srgbClr val="FF00FF"/>
                </a:solidFill>
              </a:rPr>
              <a:t>/16</a:t>
            </a:r>
            <a:endParaRPr lang="en-US" altLang="zh-CN" b="0">
              <a:solidFill>
                <a:srgbClr val="FF00FF"/>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0963"/>
                                        </p:tgtEl>
                                        <p:attrNameLst>
                                          <p:attrName>style.visibility</p:attrName>
                                        </p:attrNameLst>
                                      </p:cBhvr>
                                      <p:to>
                                        <p:strVal val="visible"/>
                                      </p:to>
                                    </p:set>
                                    <p:animEffect transition="in" filter="wipe(left)">
                                      <p:cBhvr>
                                        <p:cTn id="7" dur="500"/>
                                        <p:tgtEl>
                                          <p:spTgt spid="40963"/>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left)">
                                      <p:cBhvr>
                                        <p:cTn id="11" dur="500"/>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40964"/>
                                        </p:tgtEl>
                                        <p:attrNameLst>
                                          <p:attrName>style.visibility</p:attrName>
                                        </p:attrNameLst>
                                      </p:cBhvr>
                                      <p:to>
                                        <p:strVal val="visible"/>
                                      </p:to>
                                    </p:set>
                                    <p:animEffect transition="in" filter="wipe(left)">
                                      <p:cBhvr>
                                        <p:cTn id="16" dur="500"/>
                                        <p:tgtEl>
                                          <p:spTgt spid="40964"/>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40971">
                                            <p:txEl>
                                              <p:pRg st="0" end="0"/>
                                            </p:txEl>
                                          </p:spTgt>
                                        </p:tgtEl>
                                        <p:attrNameLst>
                                          <p:attrName>style.visibility</p:attrName>
                                        </p:attrNameLst>
                                      </p:cBhvr>
                                      <p:to>
                                        <p:strVal val="visible"/>
                                      </p:to>
                                    </p:set>
                                    <p:animEffect transition="in" filter="wipe(left)">
                                      <p:cBhvr>
                                        <p:cTn id="21" dur="500"/>
                                        <p:tgtEl>
                                          <p:spTgt spid="40971">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40972"/>
                                        </p:tgtEl>
                                        <p:attrNameLst>
                                          <p:attrName>style.visibility</p:attrName>
                                        </p:attrNameLst>
                                      </p:cBhvr>
                                      <p:to>
                                        <p:strVal val="visible"/>
                                      </p:to>
                                    </p:set>
                                    <p:animEffect transition="in" filter="wipe(left)">
                                      <p:cBhvr>
                                        <p:cTn id="26" dur="500"/>
                                        <p:tgtEl>
                                          <p:spTgt spid="40972"/>
                                        </p:tgtEl>
                                      </p:cBhvr>
                                    </p:animEffect>
                                  </p:childTnLst>
                                </p:cTn>
                              </p:par>
                            </p:childTnLst>
                          </p:cTn>
                        </p:par>
                        <p:par>
                          <p:cTn id="27" fill="hold">
                            <p:stCondLst>
                              <p:cond delay="500"/>
                            </p:stCondLst>
                            <p:childTnLst>
                              <p:par>
                                <p:cTn id="28" presetID="4" presetClass="entr" presetSubtype="32" fill="hold" nodeType="afterEffect">
                                  <p:stCondLst>
                                    <p:cond delay="0"/>
                                  </p:stCondLst>
                                  <p:childTnLst>
                                    <p:set>
                                      <p:cBhvr>
                                        <p:cTn id="29" dur="1" fill="hold">
                                          <p:stCondLst>
                                            <p:cond delay="0"/>
                                          </p:stCondLst>
                                        </p:cTn>
                                        <p:tgtEl>
                                          <p:spTgt spid="3"/>
                                        </p:tgtEl>
                                        <p:attrNameLst>
                                          <p:attrName>style.visibility</p:attrName>
                                        </p:attrNameLst>
                                      </p:cBhvr>
                                      <p:to>
                                        <p:strVal val="visible"/>
                                      </p:to>
                                    </p:set>
                                    <p:animEffect transition="in" filter="box(out)">
                                      <p:cBhvr>
                                        <p:cTn id="3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3" grpId="0" autoUpdateAnimBg="0"/>
      <p:bldP spid="40964" grpId="0" autoUpdateAnimBg="0"/>
      <p:bldP spid="40971" grpId="0" bldLvl="2" autoUpdateAnimBg="0" build="p"/>
      <p:bldP spid="4097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 Box 2"/>
          <p:cNvSpPr txBox="1">
            <a:spLocks noChangeArrowheads="1"/>
          </p:cNvSpPr>
          <p:nvPr/>
        </p:nvSpPr>
        <p:spPr bwMode="auto">
          <a:xfrm>
            <a:off x="822325" y="400050"/>
            <a:ext cx="6954838"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3200">
                <a:solidFill>
                  <a:srgbClr val="00FFFF"/>
                </a:solidFill>
                <a:ea typeface="楷体_GB2312" pitchFamily="49" charset="-122"/>
              </a:rPr>
              <a:t>卢瑟福（</a:t>
            </a:r>
            <a:r>
              <a:rPr lang="en-US" altLang="zh-CN" sz="3200">
                <a:solidFill>
                  <a:srgbClr val="00FFFF"/>
                </a:solidFill>
                <a:ea typeface="楷体_GB2312" pitchFamily="49" charset="-122"/>
              </a:rPr>
              <a:t>E. Rutherford</a:t>
            </a:r>
            <a:r>
              <a:rPr lang="zh-CN" altLang="en-US" sz="3200">
                <a:solidFill>
                  <a:srgbClr val="00FFFF"/>
                </a:solidFill>
                <a:ea typeface="楷体_GB2312" pitchFamily="49" charset="-122"/>
              </a:rPr>
              <a:t>，</a:t>
            </a:r>
            <a:r>
              <a:rPr lang="en-US" altLang="zh-CN" sz="3200">
                <a:solidFill>
                  <a:srgbClr val="00FFFF"/>
                </a:solidFill>
                <a:ea typeface="楷体_GB2312" pitchFamily="49" charset="-122"/>
              </a:rPr>
              <a:t>1871-1937</a:t>
            </a:r>
            <a:r>
              <a:rPr lang="zh-CN" altLang="en-US" sz="3200">
                <a:solidFill>
                  <a:srgbClr val="00FFFF"/>
                </a:solidFill>
                <a:ea typeface="楷体_GB2312" pitchFamily="49" charset="-122"/>
              </a:rPr>
              <a:t>）</a:t>
            </a:r>
            <a:r>
              <a:rPr lang="zh-CN" altLang="en-US" sz="3200">
                <a:solidFill>
                  <a:srgbClr val="FF3300"/>
                </a:solidFill>
                <a:ea typeface="楷体_GB2312" pitchFamily="49" charset="-122"/>
              </a:rPr>
              <a:t> </a:t>
            </a:r>
            <a:endParaRPr lang="zh-CN" altLang="en-US" sz="3200">
              <a:solidFill>
                <a:srgbClr val="FF3300"/>
              </a:solidFill>
              <a:ea typeface="楷体_GB2312" pitchFamily="49" charset="-122"/>
            </a:endParaRPr>
          </a:p>
        </p:txBody>
      </p:sp>
      <p:sp>
        <p:nvSpPr>
          <p:cNvPr id="22531" name="Line 3"/>
          <p:cNvSpPr>
            <a:spLocks noChangeShapeType="1"/>
          </p:cNvSpPr>
          <p:nvPr/>
        </p:nvSpPr>
        <p:spPr bwMode="auto">
          <a:xfrm>
            <a:off x="250825" y="981075"/>
            <a:ext cx="8569325" cy="0"/>
          </a:xfrm>
          <a:prstGeom prst="line">
            <a:avLst/>
          </a:prstGeom>
          <a:noFill/>
          <a:ln w="38100">
            <a:solidFill>
              <a:srgbClr val="FF00FF"/>
            </a:solidFill>
            <a:round/>
          </a:ln>
          <a:extLst>
            <a:ext uri="{909E8E84-426E-40DD-AFC4-6F175D3DCCD1}">
              <a14:hiddenFill xmlns:a14="http://schemas.microsoft.com/office/drawing/2010/main">
                <a:noFill/>
              </a14:hiddenFill>
            </a:ext>
          </a:extLst>
        </p:spPr>
        <p:txBody>
          <a:bodyPr wrap="none" anchor="ctr"/>
          <a:lstStyle/>
          <a:p>
            <a:endParaRPr lang="zh-CN" altLang="en-US"/>
          </a:p>
        </p:txBody>
      </p:sp>
      <p:pic>
        <p:nvPicPr>
          <p:cNvPr id="22532"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23850" y="2057400"/>
            <a:ext cx="2132013" cy="266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sp>
        <p:nvSpPr>
          <p:cNvPr id="22533" name="Text Box 5"/>
          <p:cNvSpPr txBox="1">
            <a:spLocks noChangeArrowheads="1"/>
          </p:cNvSpPr>
          <p:nvPr/>
        </p:nvSpPr>
        <p:spPr bwMode="auto">
          <a:xfrm>
            <a:off x="2438400" y="1066800"/>
            <a:ext cx="6348413" cy="541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pPr>
            <a:r>
              <a:rPr lang="zh-CN" altLang="en-US">
                <a:solidFill>
                  <a:schemeClr val="hlink"/>
                </a:solidFill>
                <a:ea typeface="华文中宋" panose="02010600040101010101" pitchFamily="2" charset="-122"/>
              </a:rPr>
              <a:t>英国物理学家，出生于新西兰。</a:t>
            </a:r>
            <a:endParaRPr lang="zh-CN" altLang="en-US">
              <a:solidFill>
                <a:schemeClr val="hlink"/>
              </a:solidFill>
              <a:ea typeface="华文中宋" panose="02010600040101010101" pitchFamily="2" charset="-122"/>
            </a:endParaRPr>
          </a:p>
          <a:p>
            <a:pPr eaLnBrk="1" hangingPunct="1">
              <a:spcBef>
                <a:spcPct val="20000"/>
              </a:spcBef>
            </a:pPr>
            <a:endParaRPr lang="zh-CN" altLang="en-US">
              <a:solidFill>
                <a:schemeClr val="hlink"/>
              </a:solidFill>
              <a:ea typeface="华文中宋" panose="02010600040101010101" pitchFamily="2" charset="-122"/>
            </a:endParaRPr>
          </a:p>
          <a:p>
            <a:pPr eaLnBrk="1" hangingPunct="1">
              <a:spcBef>
                <a:spcPct val="20000"/>
              </a:spcBef>
            </a:pPr>
            <a:r>
              <a:rPr lang="en-US" altLang="zh-CN">
                <a:solidFill>
                  <a:schemeClr val="hlink"/>
                </a:solidFill>
              </a:rPr>
              <a:t>1895</a:t>
            </a:r>
            <a:r>
              <a:rPr lang="zh-CN" altLang="en-US">
                <a:solidFill>
                  <a:schemeClr val="hlink"/>
                </a:solidFill>
                <a:ea typeface="华文中宋" panose="02010600040101010101" pitchFamily="2" charset="-122"/>
              </a:rPr>
              <a:t>年成为卡文迪许实验室主任</a:t>
            </a:r>
            <a:r>
              <a:rPr lang="en-US" altLang="zh-CN">
                <a:solidFill>
                  <a:schemeClr val="hlink"/>
                </a:solidFill>
              </a:rPr>
              <a:t>J. J. Thomson</a:t>
            </a:r>
            <a:r>
              <a:rPr lang="zh-CN" altLang="en-US">
                <a:solidFill>
                  <a:schemeClr val="hlink"/>
                </a:solidFill>
                <a:ea typeface="华文中宋" panose="02010600040101010101" pitchFamily="2" charset="-122"/>
              </a:rPr>
              <a:t>的研究生</a:t>
            </a:r>
            <a:r>
              <a:rPr lang="zh-CN" altLang="en-US">
                <a:solidFill>
                  <a:schemeClr val="hlink"/>
                </a:solidFill>
              </a:rPr>
              <a:t>。</a:t>
            </a:r>
            <a:endParaRPr lang="zh-CN" altLang="en-US">
              <a:solidFill>
                <a:schemeClr val="hlink"/>
              </a:solidFill>
            </a:endParaRPr>
          </a:p>
          <a:p>
            <a:pPr eaLnBrk="1" hangingPunct="1">
              <a:spcBef>
                <a:spcPct val="20000"/>
              </a:spcBef>
            </a:pPr>
            <a:r>
              <a:rPr lang="en-US" altLang="zh-CN">
                <a:solidFill>
                  <a:schemeClr val="hlink"/>
                </a:solidFill>
              </a:rPr>
              <a:t>1899</a:t>
            </a:r>
            <a:r>
              <a:rPr lang="zh-CN" altLang="en-US">
                <a:solidFill>
                  <a:schemeClr val="hlink"/>
                </a:solidFill>
                <a:ea typeface="华文中宋" panose="02010600040101010101" pitchFamily="2" charset="-122"/>
              </a:rPr>
              <a:t>年</a:t>
            </a:r>
            <a:r>
              <a:rPr lang="en-US" altLang="zh-CN">
                <a:solidFill>
                  <a:schemeClr val="hlink"/>
                </a:solidFill>
              </a:rPr>
              <a:t>1</a:t>
            </a:r>
            <a:r>
              <a:rPr lang="zh-CN" altLang="en-US">
                <a:solidFill>
                  <a:schemeClr val="hlink"/>
                </a:solidFill>
                <a:ea typeface="华文中宋" panose="02010600040101010101" pitchFamily="2" charset="-122"/>
              </a:rPr>
              <a:t>月发现铀盐放射出</a:t>
            </a:r>
            <a:r>
              <a:rPr lang="en-US" altLang="zh-CN">
                <a:solidFill>
                  <a:srgbClr val="FFFF00"/>
                </a:solidFill>
              </a:rPr>
              <a:t>α</a:t>
            </a:r>
            <a:r>
              <a:rPr lang="zh-CN" altLang="en-US">
                <a:solidFill>
                  <a:srgbClr val="FFFF00"/>
                </a:solidFill>
                <a:ea typeface="华文中宋" panose="02010600040101010101" pitchFamily="2" charset="-122"/>
              </a:rPr>
              <a:t>射线</a:t>
            </a:r>
            <a:r>
              <a:rPr lang="zh-CN" altLang="en-US">
                <a:solidFill>
                  <a:schemeClr val="hlink"/>
                </a:solidFill>
                <a:ea typeface="华文中宋" panose="02010600040101010101" pitchFamily="2" charset="-122"/>
              </a:rPr>
              <a:t>和</a:t>
            </a:r>
            <a:r>
              <a:rPr lang="en-US" altLang="zh-CN">
                <a:solidFill>
                  <a:srgbClr val="FFFF00"/>
                </a:solidFill>
              </a:rPr>
              <a:t>β</a:t>
            </a:r>
            <a:r>
              <a:rPr lang="zh-CN" altLang="en-US">
                <a:solidFill>
                  <a:srgbClr val="FFFF00"/>
                </a:solidFill>
                <a:ea typeface="华文中宋" panose="02010600040101010101" pitchFamily="2" charset="-122"/>
              </a:rPr>
              <a:t>射线</a:t>
            </a:r>
            <a:r>
              <a:rPr lang="zh-CN" altLang="en-US">
                <a:solidFill>
                  <a:schemeClr val="hlink"/>
                </a:solidFill>
                <a:ea typeface="华文中宋" panose="02010600040101010101" pitchFamily="2" charset="-122"/>
              </a:rPr>
              <a:t>，并提出天然放射性的</a:t>
            </a:r>
            <a:r>
              <a:rPr lang="zh-CN" altLang="en-US">
                <a:solidFill>
                  <a:srgbClr val="FFFF00"/>
                </a:solidFill>
                <a:ea typeface="华文中宋" panose="02010600040101010101" pitchFamily="2" charset="-122"/>
              </a:rPr>
              <a:t>衰变理论</a:t>
            </a:r>
            <a:r>
              <a:rPr lang="zh-CN" altLang="en-US">
                <a:solidFill>
                  <a:schemeClr val="hlink"/>
                </a:solidFill>
                <a:ea typeface="华文中宋" panose="02010600040101010101" pitchFamily="2" charset="-122"/>
              </a:rPr>
              <a:t>和</a:t>
            </a:r>
            <a:r>
              <a:rPr lang="zh-CN" altLang="en-US">
                <a:solidFill>
                  <a:srgbClr val="FFFF00"/>
                </a:solidFill>
                <a:ea typeface="华文中宋" panose="02010600040101010101" pitchFamily="2" charset="-122"/>
              </a:rPr>
              <a:t>衰变定律</a:t>
            </a:r>
            <a:r>
              <a:rPr lang="zh-CN" altLang="en-US">
                <a:solidFill>
                  <a:schemeClr val="hlink"/>
                </a:solidFill>
                <a:ea typeface="华文中宋" panose="02010600040101010101" pitchFamily="2" charset="-122"/>
              </a:rPr>
              <a:t>。</a:t>
            </a:r>
            <a:endParaRPr lang="zh-CN" altLang="en-US">
              <a:solidFill>
                <a:schemeClr val="hlink"/>
              </a:solidFill>
              <a:ea typeface="华文中宋" panose="02010600040101010101" pitchFamily="2" charset="-122"/>
            </a:endParaRPr>
          </a:p>
          <a:p>
            <a:pPr eaLnBrk="1" hangingPunct="1">
              <a:spcBef>
                <a:spcPct val="20000"/>
              </a:spcBef>
            </a:pPr>
            <a:endParaRPr lang="zh-CN" altLang="en-US">
              <a:solidFill>
                <a:schemeClr val="hlink"/>
              </a:solidFill>
            </a:endParaRPr>
          </a:p>
          <a:p>
            <a:pPr eaLnBrk="1" hangingPunct="1">
              <a:spcBef>
                <a:spcPct val="20000"/>
              </a:spcBef>
            </a:pPr>
            <a:r>
              <a:rPr lang="zh-CN" altLang="en-US">
                <a:solidFill>
                  <a:schemeClr val="hlink"/>
                </a:solidFill>
                <a:ea typeface="华文中宋" panose="02010600040101010101" pitchFamily="2" charset="-122"/>
              </a:rPr>
              <a:t>他于</a:t>
            </a:r>
            <a:r>
              <a:rPr lang="en-US" altLang="zh-CN">
                <a:solidFill>
                  <a:srgbClr val="FFFF00"/>
                </a:solidFill>
              </a:rPr>
              <a:t>1908</a:t>
            </a:r>
            <a:r>
              <a:rPr lang="zh-CN" altLang="en-US">
                <a:solidFill>
                  <a:schemeClr val="hlink"/>
                </a:solidFill>
                <a:ea typeface="华文中宋" panose="02010600040101010101" pitchFamily="2" charset="-122"/>
              </a:rPr>
              <a:t>年获得诺贝尔化学奖金</a:t>
            </a:r>
            <a:r>
              <a:rPr lang="zh-CN" altLang="en-US">
                <a:solidFill>
                  <a:schemeClr val="hlink"/>
                </a:solidFill>
              </a:rPr>
              <a:t>。</a:t>
            </a:r>
            <a:endParaRPr lang="zh-CN" altLang="en-US">
              <a:solidFill>
                <a:schemeClr val="hlink"/>
              </a:solidFill>
            </a:endParaRPr>
          </a:p>
          <a:p>
            <a:pPr eaLnBrk="1" hangingPunct="1">
              <a:spcBef>
                <a:spcPct val="20000"/>
              </a:spcBef>
            </a:pPr>
            <a:endParaRPr lang="zh-CN" altLang="en-US">
              <a:solidFill>
                <a:schemeClr val="hlink"/>
              </a:solidFill>
            </a:endParaRPr>
          </a:p>
          <a:p>
            <a:pPr eaLnBrk="1" hangingPunct="1">
              <a:spcBef>
                <a:spcPct val="20000"/>
              </a:spcBef>
            </a:pPr>
            <a:r>
              <a:rPr lang="zh-CN" altLang="en-US">
                <a:solidFill>
                  <a:schemeClr val="hlink"/>
                </a:solidFill>
                <a:ea typeface="华文中宋" panose="02010600040101010101" pitchFamily="2" charset="-122"/>
              </a:rPr>
              <a:t>卢瑟福还判定 </a:t>
            </a:r>
            <a:r>
              <a:rPr lang="en-US" altLang="zh-CN">
                <a:solidFill>
                  <a:srgbClr val="FFFF00"/>
                </a:solidFill>
              </a:rPr>
              <a:t>α </a:t>
            </a:r>
            <a:r>
              <a:rPr lang="zh-CN" altLang="en-US">
                <a:solidFill>
                  <a:srgbClr val="FFFF00"/>
                </a:solidFill>
                <a:ea typeface="华文中宋" panose="02010600040101010101" pitchFamily="2" charset="-122"/>
              </a:rPr>
              <a:t>粒子</a:t>
            </a:r>
            <a:r>
              <a:rPr lang="zh-CN" altLang="en-US">
                <a:solidFill>
                  <a:schemeClr val="hlink"/>
                </a:solidFill>
                <a:ea typeface="华文中宋" panose="02010600040101010101" pitchFamily="2" charset="-122"/>
              </a:rPr>
              <a:t>是带正电的氦原子核，他根据 </a:t>
            </a:r>
            <a:r>
              <a:rPr lang="en-US" altLang="zh-CN">
                <a:solidFill>
                  <a:srgbClr val="FFFF00"/>
                </a:solidFill>
              </a:rPr>
              <a:t>α </a:t>
            </a:r>
            <a:r>
              <a:rPr lang="zh-CN" altLang="en-US">
                <a:solidFill>
                  <a:srgbClr val="FFFF00"/>
                </a:solidFill>
                <a:ea typeface="华文中宋" panose="02010600040101010101" pitchFamily="2" charset="-122"/>
              </a:rPr>
              <a:t>粒子</a:t>
            </a:r>
            <a:r>
              <a:rPr lang="zh-CN" altLang="en-US">
                <a:solidFill>
                  <a:schemeClr val="hlink"/>
                </a:solidFill>
                <a:ea typeface="华文中宋" panose="02010600040101010101" pitchFamily="2" charset="-122"/>
              </a:rPr>
              <a:t>散射实验提出原子的有核模型。卢瑟福被誉为</a:t>
            </a:r>
            <a:r>
              <a:rPr lang="zh-CN" altLang="en-US">
                <a:solidFill>
                  <a:srgbClr val="FFFF00"/>
                </a:solidFill>
                <a:ea typeface="华文中宋" panose="02010600040101010101" pitchFamily="2" charset="-122"/>
              </a:rPr>
              <a:t>原子物理之父</a:t>
            </a:r>
            <a:r>
              <a:rPr lang="zh-CN" altLang="en-US">
                <a:solidFill>
                  <a:schemeClr val="hlink"/>
                </a:solidFill>
                <a:ea typeface="华文中宋" panose="02010600040101010101" pitchFamily="2" charset="-122"/>
              </a:rPr>
              <a:t>，又是开创原子核物理学的奠基人。</a:t>
            </a:r>
            <a:endParaRPr lang="zh-CN" altLang="en-US">
              <a:solidFill>
                <a:schemeClr val="hlink"/>
              </a:solidFill>
              <a:ea typeface="华文中宋" panose="02010600040101010101" pitchFamily="2" charset="-122"/>
            </a:endParaRPr>
          </a:p>
        </p:txBody>
      </p:sp>
      <p:sp>
        <p:nvSpPr>
          <p:cNvPr id="22534" name="灯片编号占位符 1"/>
          <p:cNvSpPr txBox="1"/>
          <p:nvPr/>
        </p:nvSpPr>
        <p:spPr bwMode="auto">
          <a:xfrm>
            <a:off x="0" y="6381750"/>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fld id="{901D387C-0398-4E1D-A07E-90AE2D365A95}" type="slidenum">
              <a:rPr lang="en-US" altLang="zh-CN" b="0">
                <a:solidFill>
                  <a:srgbClr val="FF00FF"/>
                </a:solidFill>
              </a:rPr>
            </a:fld>
            <a:r>
              <a:rPr lang="en-US" altLang="zh-CN" b="0">
                <a:solidFill>
                  <a:srgbClr val="FF00FF"/>
                </a:solidFill>
              </a:rPr>
              <a:t>/16</a:t>
            </a:r>
            <a:endParaRPr lang="en-US" altLang="zh-CN" b="0">
              <a:solidFill>
                <a:srgbClr val="FF00FF"/>
              </a:solidFill>
            </a:endParaRP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3010" name="Object 2"/>
          <p:cNvGraphicFramePr>
            <a:graphicFrameLocks noChangeAspect="1"/>
          </p:cNvGraphicFramePr>
          <p:nvPr/>
        </p:nvGraphicFramePr>
        <p:xfrm>
          <a:off x="1928813" y="5638800"/>
          <a:ext cx="1389062" cy="719138"/>
        </p:xfrm>
        <a:graphic>
          <a:graphicData uri="http://schemas.openxmlformats.org/presentationml/2006/ole">
            <mc:AlternateContent xmlns:mc="http://schemas.openxmlformats.org/markup-compatibility/2006">
              <mc:Choice xmlns:v="urn:schemas-microsoft-com:vml" Requires="v">
                <p:oleObj spid="_x0000_s485412" name="公式" r:id="rId1" imgW="847725" imgH="412750" progId="Equation.3">
                  <p:embed/>
                </p:oleObj>
              </mc:Choice>
              <mc:Fallback>
                <p:oleObj name="公式" r:id="rId1" imgW="847725" imgH="412750" progId="Equation.3">
                  <p:embed/>
                  <p:pic>
                    <p:nvPicPr>
                      <p:cNvPr id="0" name="Object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28813" y="5638800"/>
                        <a:ext cx="1389062" cy="719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2" name="Group 4"/>
          <p:cNvGrpSpPr/>
          <p:nvPr/>
        </p:nvGrpSpPr>
        <p:grpSpPr bwMode="auto">
          <a:xfrm>
            <a:off x="5918200" y="4989513"/>
            <a:ext cx="2052638" cy="1511300"/>
            <a:chOff x="3728" y="2832"/>
            <a:chExt cx="1293" cy="952"/>
          </a:xfrm>
        </p:grpSpPr>
        <p:sp>
          <p:nvSpPr>
            <p:cNvPr id="23570" name="Line 5"/>
            <p:cNvSpPr>
              <a:spLocks noChangeShapeType="1"/>
            </p:cNvSpPr>
            <p:nvPr/>
          </p:nvSpPr>
          <p:spPr bwMode="auto">
            <a:xfrm>
              <a:off x="4013" y="2912"/>
              <a:ext cx="1008" cy="0"/>
            </a:xfrm>
            <a:prstGeom prst="line">
              <a:avLst/>
            </a:prstGeom>
            <a:noFill/>
            <a:ln w="38100">
              <a:solidFill>
                <a:schemeClr val="hlink"/>
              </a:solidFill>
              <a:round/>
            </a:ln>
            <a:extLst>
              <a:ext uri="{909E8E84-426E-40DD-AFC4-6F175D3DCCD1}">
                <a14:hiddenFill xmlns:a14="http://schemas.microsoft.com/office/drawing/2010/main">
                  <a:noFill/>
                </a14:hiddenFill>
              </a:ext>
            </a:extLst>
          </p:spPr>
          <p:txBody>
            <a:bodyPr/>
            <a:lstStyle/>
            <a:p>
              <a:endParaRPr lang="zh-CN" altLang="en-US"/>
            </a:p>
          </p:txBody>
        </p:sp>
        <p:sp>
          <p:nvSpPr>
            <p:cNvPr id="23571" name="Line 6"/>
            <p:cNvSpPr>
              <a:spLocks noChangeShapeType="1"/>
            </p:cNvSpPr>
            <p:nvPr/>
          </p:nvSpPr>
          <p:spPr bwMode="auto">
            <a:xfrm>
              <a:off x="4013" y="3680"/>
              <a:ext cx="1008" cy="0"/>
            </a:xfrm>
            <a:prstGeom prst="line">
              <a:avLst/>
            </a:prstGeom>
            <a:noFill/>
            <a:ln w="38100">
              <a:solidFill>
                <a:schemeClr val="hlink"/>
              </a:solidFill>
              <a:roun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23572" name="Object 7"/>
            <p:cNvGraphicFramePr/>
            <p:nvPr/>
          </p:nvGraphicFramePr>
          <p:xfrm>
            <a:off x="3728" y="2832"/>
            <a:ext cx="240" cy="952"/>
          </p:xfrm>
          <a:graphic>
            <a:graphicData uri="http://schemas.openxmlformats.org/presentationml/2006/ole">
              <mc:AlternateContent xmlns:mc="http://schemas.openxmlformats.org/markup-compatibility/2006">
                <mc:Choice xmlns:v="urn:schemas-microsoft-com:vml" Requires="v">
                  <p:oleObj spid="_x0000_s485413" name="Equation" r:id="rId3" imgW="401320" imgH="1728470" progId="Equation.3">
                    <p:embed/>
                  </p:oleObj>
                </mc:Choice>
                <mc:Fallback>
                  <p:oleObj name="Equation" r:id="rId3" imgW="401320" imgH="1728470" progId="Equation.3">
                    <p:embed/>
                    <p:pic>
                      <p:nvPicPr>
                        <p:cNvPr id="0" name="Object 7"/>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28" y="2832"/>
                          <a:ext cx="240" cy="9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43016" name="Line 8"/>
          <p:cNvSpPr>
            <a:spLocks noChangeShapeType="1"/>
          </p:cNvSpPr>
          <p:nvPr/>
        </p:nvSpPr>
        <p:spPr bwMode="auto">
          <a:xfrm>
            <a:off x="6996113" y="5349875"/>
            <a:ext cx="0" cy="838200"/>
          </a:xfrm>
          <a:prstGeom prst="line">
            <a:avLst/>
          </a:prstGeom>
          <a:noFill/>
          <a:ln w="38100">
            <a:solidFill>
              <a:srgbClr val="00FF99"/>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3" name="Group 9"/>
          <p:cNvGrpSpPr/>
          <p:nvPr/>
        </p:nvGrpSpPr>
        <p:grpSpPr bwMode="auto">
          <a:xfrm>
            <a:off x="7307263" y="5578475"/>
            <a:ext cx="1152525" cy="288925"/>
            <a:chOff x="2562" y="1570"/>
            <a:chExt cx="3539" cy="1815"/>
          </a:xfrm>
        </p:grpSpPr>
        <p:sp>
          <p:nvSpPr>
            <p:cNvPr id="23568" name="Freeform 10"/>
            <p:cNvSpPr/>
            <p:nvPr/>
          </p:nvSpPr>
          <p:spPr bwMode="auto">
            <a:xfrm rot="10773799">
              <a:off x="2562" y="1570"/>
              <a:ext cx="2569" cy="1815"/>
            </a:xfrm>
            <a:custGeom>
              <a:avLst/>
              <a:gdLst>
                <a:gd name="T0" fmla="*/ 3655 w 2544"/>
                <a:gd name="T1" fmla="*/ 2147483646 h 880"/>
                <a:gd name="T2" fmla="*/ 3308 w 2544"/>
                <a:gd name="T3" fmla="*/ 2147483646 h 880"/>
                <a:gd name="T4" fmla="*/ 2895 w 2544"/>
                <a:gd name="T5" fmla="*/ 2147483646 h 880"/>
                <a:gd name="T6" fmla="*/ 2414 w 2544"/>
                <a:gd name="T7" fmla="*/ 2147483646 h 880"/>
                <a:gd name="T8" fmla="*/ 1930 w 2544"/>
                <a:gd name="T9" fmla="*/ 2147483646 h 880"/>
                <a:gd name="T10" fmla="*/ 1584 w 2544"/>
                <a:gd name="T11" fmla="*/ 2147483646 h 880"/>
                <a:gd name="T12" fmla="*/ 1170 w 2544"/>
                <a:gd name="T13" fmla="*/ 2147483646 h 880"/>
                <a:gd name="T14" fmla="*/ 756 w 2544"/>
                <a:gd name="T15" fmla="*/ 0 h 880"/>
                <a:gd name="T16" fmla="*/ 271 w 2544"/>
                <a:gd name="T17" fmla="*/ 2147483646 h 880"/>
                <a:gd name="T18" fmla="*/ 0 w 2544"/>
                <a:gd name="T19" fmla="*/ 2147483646 h 88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544"/>
                <a:gd name="T31" fmla="*/ 0 h 880"/>
                <a:gd name="T32" fmla="*/ 2544 w 2544"/>
                <a:gd name="T33" fmla="*/ 880 h 88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544" h="880">
                  <a:moveTo>
                    <a:pt x="2544" y="816"/>
                  </a:moveTo>
                  <a:cubicBezTo>
                    <a:pt x="2468" y="432"/>
                    <a:pt x="2392" y="48"/>
                    <a:pt x="2304" y="48"/>
                  </a:cubicBezTo>
                  <a:cubicBezTo>
                    <a:pt x="2216" y="48"/>
                    <a:pt x="2120" y="816"/>
                    <a:pt x="2016" y="816"/>
                  </a:cubicBezTo>
                  <a:cubicBezTo>
                    <a:pt x="1912" y="816"/>
                    <a:pt x="1792" y="48"/>
                    <a:pt x="1680" y="48"/>
                  </a:cubicBezTo>
                  <a:cubicBezTo>
                    <a:pt x="1568" y="48"/>
                    <a:pt x="1440" y="816"/>
                    <a:pt x="1344" y="816"/>
                  </a:cubicBezTo>
                  <a:cubicBezTo>
                    <a:pt x="1248" y="816"/>
                    <a:pt x="1192" y="48"/>
                    <a:pt x="1104" y="48"/>
                  </a:cubicBezTo>
                  <a:cubicBezTo>
                    <a:pt x="1016" y="48"/>
                    <a:pt x="912" y="824"/>
                    <a:pt x="816" y="816"/>
                  </a:cubicBezTo>
                  <a:cubicBezTo>
                    <a:pt x="720" y="808"/>
                    <a:pt x="632" y="0"/>
                    <a:pt x="528" y="0"/>
                  </a:cubicBezTo>
                  <a:cubicBezTo>
                    <a:pt x="424" y="0"/>
                    <a:pt x="280" y="752"/>
                    <a:pt x="192" y="816"/>
                  </a:cubicBezTo>
                  <a:cubicBezTo>
                    <a:pt x="104" y="880"/>
                    <a:pt x="32" y="456"/>
                    <a:pt x="0" y="384"/>
                  </a:cubicBezTo>
                </a:path>
              </a:pathLst>
            </a:custGeom>
            <a:noFill/>
            <a:ln w="38100">
              <a:solidFill>
                <a:srgbClr val="FF66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3569" name="Line 11"/>
            <p:cNvSpPr>
              <a:spLocks noChangeShapeType="1"/>
            </p:cNvSpPr>
            <p:nvPr/>
          </p:nvSpPr>
          <p:spPr bwMode="auto">
            <a:xfrm>
              <a:off x="5138" y="2568"/>
              <a:ext cx="963" cy="0"/>
            </a:xfrm>
            <a:prstGeom prst="line">
              <a:avLst/>
            </a:prstGeom>
            <a:noFill/>
            <a:ln w="28575">
              <a:solidFill>
                <a:srgbClr val="FF6600"/>
              </a:solidFill>
              <a:round/>
              <a:tailEnd type="triangle" w="med" len="lg"/>
            </a:ln>
            <a:extLst>
              <a:ext uri="{909E8E84-426E-40DD-AFC4-6F175D3DCCD1}">
                <a14:hiddenFill xmlns:a14="http://schemas.microsoft.com/office/drawing/2010/main">
                  <a:noFill/>
                </a14:hiddenFill>
              </a:ext>
            </a:extLst>
          </p:spPr>
          <p:txBody>
            <a:bodyPr/>
            <a:lstStyle/>
            <a:p>
              <a:endParaRPr lang="zh-CN" altLang="en-US"/>
            </a:p>
          </p:txBody>
        </p:sp>
      </p:grpSp>
      <p:sp>
        <p:nvSpPr>
          <p:cNvPr id="23558" name="Text Box 12"/>
          <p:cNvSpPr txBox="1">
            <a:spLocks noChangeArrowheads="1"/>
          </p:cNvSpPr>
          <p:nvPr/>
        </p:nvSpPr>
        <p:spPr bwMode="auto">
          <a:xfrm>
            <a:off x="344488" y="428625"/>
            <a:ext cx="54419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a:solidFill>
                  <a:srgbClr val="FFFF00"/>
                </a:solidFill>
                <a:latin typeface="华文中宋" panose="02010600040101010101" pitchFamily="2" charset="-122"/>
                <a:ea typeface="华文中宋" panose="02010600040101010101" pitchFamily="2" charset="-122"/>
              </a:rPr>
              <a:t>三</a:t>
            </a:r>
            <a:r>
              <a:rPr lang="en-US" altLang="zh-CN" sz="2800">
                <a:solidFill>
                  <a:srgbClr val="FFFF00"/>
                </a:solidFill>
                <a:latin typeface="华文中宋" panose="02010600040101010101" pitchFamily="2" charset="-122"/>
                <a:ea typeface="华文中宋" panose="02010600040101010101" pitchFamily="2" charset="-122"/>
              </a:rPr>
              <a:t>. </a:t>
            </a:r>
            <a:r>
              <a:rPr lang="zh-CN" altLang="en-US" sz="2800">
                <a:solidFill>
                  <a:srgbClr val="FFFF00"/>
                </a:solidFill>
                <a:latin typeface="华文中宋" panose="02010600040101010101" pitchFamily="2" charset="-122"/>
                <a:ea typeface="华文中宋" panose="02010600040101010101" pitchFamily="2" charset="-122"/>
              </a:rPr>
              <a:t>玻尔氢原子理论 </a:t>
            </a:r>
            <a:r>
              <a:rPr lang="en-US" altLang="zh-CN" sz="2800">
                <a:solidFill>
                  <a:schemeClr val="bg1"/>
                </a:solidFill>
                <a:ea typeface="华文中宋" panose="02010600040101010101" pitchFamily="2" charset="-122"/>
              </a:rPr>
              <a:t>(1913</a:t>
            </a:r>
            <a:r>
              <a:rPr lang="zh-CN" altLang="en-US" sz="2800">
                <a:solidFill>
                  <a:schemeClr val="bg1"/>
                </a:solidFill>
                <a:ea typeface="华文中宋" panose="02010600040101010101" pitchFamily="2" charset="-122"/>
              </a:rPr>
              <a:t>年</a:t>
            </a:r>
            <a:r>
              <a:rPr lang="en-US" altLang="zh-CN" sz="2800">
                <a:solidFill>
                  <a:schemeClr val="bg1"/>
                </a:solidFill>
                <a:ea typeface="华文中宋" panose="02010600040101010101" pitchFamily="2" charset="-122"/>
              </a:rPr>
              <a:t>)</a:t>
            </a:r>
            <a:endParaRPr lang="zh-CN" altLang="en-US" sz="2800">
              <a:solidFill>
                <a:schemeClr val="bg1"/>
              </a:solidFill>
              <a:ea typeface="华文中宋" panose="02010600040101010101" pitchFamily="2" charset="-122"/>
            </a:endParaRPr>
          </a:p>
        </p:txBody>
      </p:sp>
      <p:pic>
        <p:nvPicPr>
          <p:cNvPr id="43021" name="Picture 13" descr="原子轨道"/>
          <p:cNvPicPr>
            <a:picLocks noChangeAspect="1" noChangeArrowheads="1"/>
          </p:cNvPicPr>
          <p:nvPr/>
        </p:nvPicPr>
        <p:blipFill>
          <a:blip r:embed="rId5">
            <a:clrChange>
              <a:clrFrom>
                <a:srgbClr val="336799"/>
              </a:clrFrom>
              <a:clrTo>
                <a:srgbClr val="336799">
                  <a:alpha val="0"/>
                </a:srgbClr>
              </a:clrTo>
            </a:clrChange>
            <a:extLst>
              <a:ext uri="{28A0092B-C50C-407E-A947-70E740481C1C}">
                <a14:useLocalDpi xmlns:a14="http://schemas.microsoft.com/office/drawing/2010/main" val="0"/>
              </a:ext>
            </a:extLst>
          </a:blip>
          <a:srcRect/>
          <a:stretch>
            <a:fillRect/>
          </a:stretch>
        </p:blipFill>
        <p:spPr bwMode="auto">
          <a:xfrm>
            <a:off x="5938838" y="928688"/>
            <a:ext cx="2705100" cy="293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22" name="Rectangle 14"/>
          <p:cNvSpPr>
            <a:spLocks noChangeArrowheads="1"/>
          </p:cNvSpPr>
          <p:nvPr/>
        </p:nvSpPr>
        <p:spPr bwMode="auto">
          <a:xfrm>
            <a:off x="500063" y="1000125"/>
            <a:ext cx="5357812" cy="906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pPr>
            <a:r>
              <a:rPr lang="en-US" altLang="zh-CN">
                <a:solidFill>
                  <a:srgbClr val="66FFFF"/>
                </a:solidFill>
              </a:rPr>
              <a:t>1. </a:t>
            </a:r>
            <a:r>
              <a:rPr lang="zh-CN" altLang="en-US">
                <a:solidFill>
                  <a:srgbClr val="66FFFF"/>
                </a:solidFill>
                <a:ea typeface="华文中宋" panose="02010600040101010101" pitchFamily="2" charset="-122"/>
              </a:rPr>
              <a:t>定态假设</a:t>
            </a:r>
            <a:r>
              <a:rPr lang="en-US" altLang="zh-CN">
                <a:solidFill>
                  <a:srgbClr val="66FFFF"/>
                </a:solidFill>
                <a:ea typeface="华文中宋" panose="02010600040101010101" pitchFamily="2" charset="-122"/>
              </a:rPr>
              <a:t>:  </a:t>
            </a:r>
            <a:r>
              <a:rPr lang="zh-CN" altLang="en-US" sz="2200">
                <a:solidFill>
                  <a:schemeClr val="bg1"/>
                </a:solidFill>
                <a:ea typeface="华文中宋" panose="02010600040101010101" pitchFamily="2" charset="-122"/>
              </a:rPr>
              <a:t>原子处于一系列不连续而又稳定的能量状态</a:t>
            </a:r>
            <a:endParaRPr lang="zh-CN" altLang="en-US" sz="2200">
              <a:solidFill>
                <a:schemeClr val="bg1"/>
              </a:solidFill>
              <a:ea typeface="华文中宋" panose="02010600040101010101" pitchFamily="2" charset="-122"/>
            </a:endParaRPr>
          </a:p>
        </p:txBody>
      </p:sp>
      <p:sp>
        <p:nvSpPr>
          <p:cNvPr id="43025" name="Rectangle 17"/>
          <p:cNvSpPr>
            <a:spLocks noChangeArrowheads="1"/>
          </p:cNvSpPr>
          <p:nvPr/>
        </p:nvSpPr>
        <p:spPr bwMode="auto">
          <a:xfrm>
            <a:off x="1285875" y="3200400"/>
            <a:ext cx="39592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buFontTx/>
              <a:buChar char="•"/>
            </a:pPr>
            <a:r>
              <a:rPr lang="zh-CN" altLang="en-US">
                <a:solidFill>
                  <a:schemeClr val="hlink"/>
                </a:solidFill>
                <a:latin typeface="华文中宋" panose="02010600040101010101" pitchFamily="2" charset="-122"/>
                <a:ea typeface="华文中宋" panose="02010600040101010101" pitchFamily="2" charset="-122"/>
              </a:rPr>
              <a:t> 这些定态的能量不连续</a:t>
            </a:r>
            <a:endParaRPr lang="zh-CN" altLang="en-US">
              <a:solidFill>
                <a:schemeClr val="hlink"/>
              </a:solidFill>
              <a:latin typeface="华文中宋" panose="02010600040101010101" pitchFamily="2" charset="-122"/>
              <a:ea typeface="华文中宋" panose="02010600040101010101" pitchFamily="2" charset="-122"/>
            </a:endParaRPr>
          </a:p>
        </p:txBody>
      </p:sp>
      <p:sp>
        <p:nvSpPr>
          <p:cNvPr id="43026" name="Rectangle 18"/>
          <p:cNvSpPr>
            <a:spLocks noChangeArrowheads="1"/>
          </p:cNvSpPr>
          <p:nvPr/>
        </p:nvSpPr>
        <p:spPr bwMode="auto">
          <a:xfrm>
            <a:off x="1285875" y="2590800"/>
            <a:ext cx="30718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Char char="•"/>
            </a:pPr>
            <a:r>
              <a:rPr lang="zh-CN" altLang="en-US">
                <a:solidFill>
                  <a:schemeClr val="hlink"/>
                </a:solidFill>
                <a:latin typeface="华文中宋" panose="02010600040101010101" pitchFamily="2" charset="-122"/>
                <a:ea typeface="华文中宋" panose="02010600040101010101" pitchFamily="2" charset="-122"/>
              </a:rPr>
              <a:t> 不辐射电磁波</a:t>
            </a:r>
            <a:endParaRPr lang="zh-CN" altLang="en-US">
              <a:solidFill>
                <a:schemeClr val="hlink"/>
              </a:solidFill>
              <a:latin typeface="华文中宋" panose="02010600040101010101" pitchFamily="2" charset="-122"/>
              <a:ea typeface="华文中宋" panose="02010600040101010101" pitchFamily="2" charset="-122"/>
            </a:endParaRPr>
          </a:p>
        </p:txBody>
      </p:sp>
      <p:sp>
        <p:nvSpPr>
          <p:cNvPr id="43027" name="Rectangle 19"/>
          <p:cNvSpPr>
            <a:spLocks noChangeArrowheads="1"/>
          </p:cNvSpPr>
          <p:nvPr/>
        </p:nvSpPr>
        <p:spPr bwMode="auto">
          <a:xfrm>
            <a:off x="1285875" y="1981200"/>
            <a:ext cx="30956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buFontTx/>
              <a:buChar char="•"/>
            </a:pPr>
            <a:r>
              <a:rPr lang="zh-CN" altLang="en-US">
                <a:solidFill>
                  <a:schemeClr val="hlink"/>
                </a:solidFill>
                <a:latin typeface="华文中宋" panose="02010600040101010101" pitchFamily="2" charset="-122"/>
                <a:ea typeface="华文中宋" panose="02010600040101010101" pitchFamily="2" charset="-122"/>
              </a:rPr>
              <a:t> 电子作圆周运动</a:t>
            </a:r>
            <a:endParaRPr lang="zh-CN" altLang="en-US">
              <a:solidFill>
                <a:schemeClr val="hlink"/>
              </a:solidFill>
              <a:latin typeface="华文中宋" panose="02010600040101010101" pitchFamily="2" charset="-122"/>
              <a:ea typeface="华文中宋" panose="02010600040101010101" pitchFamily="2" charset="-122"/>
            </a:endParaRPr>
          </a:p>
        </p:txBody>
      </p:sp>
      <p:sp>
        <p:nvSpPr>
          <p:cNvPr id="43028" name="Text Box 20"/>
          <p:cNvSpPr txBox="1">
            <a:spLocks noChangeArrowheads="1"/>
          </p:cNvSpPr>
          <p:nvPr/>
        </p:nvSpPr>
        <p:spPr bwMode="auto">
          <a:xfrm>
            <a:off x="8215313" y="5157788"/>
            <a:ext cx="6096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3200" b="0" i="1">
                <a:solidFill>
                  <a:srgbClr val="FF6600"/>
                </a:solidFill>
              </a:rPr>
              <a:t>v</a:t>
            </a:r>
            <a:endParaRPr lang="en-US" altLang="zh-CN" sz="3200" b="0" i="1">
              <a:solidFill>
                <a:srgbClr val="FF6600"/>
              </a:solidFill>
            </a:endParaRPr>
          </a:p>
        </p:txBody>
      </p:sp>
      <p:sp>
        <p:nvSpPr>
          <p:cNvPr id="43029" name="Rectangle 21"/>
          <p:cNvSpPr>
            <a:spLocks noChangeArrowheads="1"/>
          </p:cNvSpPr>
          <p:nvPr/>
        </p:nvSpPr>
        <p:spPr bwMode="auto">
          <a:xfrm>
            <a:off x="1857375" y="4972050"/>
            <a:ext cx="18573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just" eaLnBrk="1" hangingPunct="1"/>
            <a:r>
              <a:rPr lang="zh-CN" altLang="en-US">
                <a:solidFill>
                  <a:schemeClr val="hlink"/>
                </a:solidFill>
                <a:ea typeface="华文中宋" panose="02010600040101010101" pitchFamily="2" charset="-122"/>
              </a:rPr>
              <a:t>光子频率：</a:t>
            </a:r>
            <a:endParaRPr lang="zh-CN" altLang="en-US">
              <a:solidFill>
                <a:schemeClr val="hlink"/>
              </a:solidFill>
              <a:ea typeface="华文中宋" panose="02010600040101010101" pitchFamily="2" charset="-122"/>
            </a:endParaRPr>
          </a:p>
        </p:txBody>
      </p:sp>
      <p:sp>
        <p:nvSpPr>
          <p:cNvPr id="22" name="Rectangle 49"/>
          <p:cNvSpPr>
            <a:spLocks noChangeArrowheads="1"/>
          </p:cNvSpPr>
          <p:nvPr/>
        </p:nvSpPr>
        <p:spPr bwMode="auto">
          <a:xfrm>
            <a:off x="571500" y="3857625"/>
            <a:ext cx="8334375"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lnSpc>
                <a:spcPct val="125000"/>
              </a:lnSpc>
            </a:pPr>
            <a:r>
              <a:rPr lang="en-US" altLang="zh-CN">
                <a:solidFill>
                  <a:srgbClr val="56F8DD"/>
                </a:solidFill>
                <a:latin typeface="华文中宋" panose="02010600040101010101" pitchFamily="2" charset="-122"/>
                <a:ea typeface="华文中宋" panose="02010600040101010101" pitchFamily="2" charset="-122"/>
              </a:rPr>
              <a:t>2. </a:t>
            </a:r>
            <a:r>
              <a:rPr lang="zh-CN" altLang="en-US">
                <a:solidFill>
                  <a:srgbClr val="56F8DD"/>
                </a:solidFill>
                <a:latin typeface="华文中宋" panose="02010600040101010101" pitchFamily="2" charset="-122"/>
                <a:ea typeface="华文中宋" panose="02010600040101010101" pitchFamily="2" charset="-122"/>
              </a:rPr>
              <a:t>跃迁假设：</a:t>
            </a:r>
            <a:r>
              <a:rPr lang="zh-CN" altLang="en-US">
                <a:solidFill>
                  <a:schemeClr val="bg1"/>
                </a:solidFill>
                <a:latin typeface="华文中宋" panose="02010600040101010101" pitchFamily="2" charset="-122"/>
                <a:ea typeface="华文中宋" panose="02010600040101010101" pitchFamily="2" charset="-122"/>
              </a:rPr>
              <a:t>原子能量的发生变化（辐射或吸收电磁波），仅在两个定态间发生跃迁</a:t>
            </a:r>
            <a:endParaRPr lang="zh-CN" altLang="en-US">
              <a:solidFill>
                <a:schemeClr val="bg1"/>
              </a:solidFill>
              <a:latin typeface="华文中宋" panose="02010600040101010101" pitchFamily="2" charset="-122"/>
              <a:ea typeface="华文中宋" panose="02010600040101010101" pitchFamily="2" charset="-122"/>
            </a:endParaRPr>
          </a:p>
        </p:txBody>
      </p:sp>
      <p:sp>
        <p:nvSpPr>
          <p:cNvPr id="23567" name="灯片编号占位符 1"/>
          <p:cNvSpPr txBox="1"/>
          <p:nvPr/>
        </p:nvSpPr>
        <p:spPr bwMode="auto">
          <a:xfrm>
            <a:off x="0" y="6381750"/>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fld id="{22E8E4D6-436D-44E4-ABF5-91E9AA4D74F6}" type="slidenum">
              <a:rPr lang="en-US" altLang="zh-CN" b="0">
                <a:solidFill>
                  <a:srgbClr val="FF00FF"/>
                </a:solidFill>
              </a:rPr>
            </a:fld>
            <a:r>
              <a:rPr lang="en-US" altLang="zh-CN" b="0">
                <a:solidFill>
                  <a:srgbClr val="FF00FF"/>
                </a:solidFill>
              </a:rPr>
              <a:t>/16</a:t>
            </a:r>
            <a:endParaRPr lang="en-US" altLang="zh-CN" b="0">
              <a:solidFill>
                <a:srgbClr val="FF00FF"/>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3022"/>
                                        </p:tgtEl>
                                        <p:attrNameLst>
                                          <p:attrName>style.visibility</p:attrName>
                                        </p:attrNameLst>
                                      </p:cBhvr>
                                      <p:to>
                                        <p:strVal val="visible"/>
                                      </p:to>
                                    </p:set>
                                    <p:animEffect transition="in" filter="wipe(left)">
                                      <p:cBhvr>
                                        <p:cTn id="7" dur="500"/>
                                        <p:tgtEl>
                                          <p:spTgt spid="43022"/>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43021"/>
                                        </p:tgtEl>
                                        <p:attrNameLst>
                                          <p:attrName>style.visibility</p:attrName>
                                        </p:attrNameLst>
                                      </p:cBhvr>
                                      <p:to>
                                        <p:strVal val="visible"/>
                                      </p:to>
                                    </p:set>
                                    <p:animEffect transition="in" filter="dissolve">
                                      <p:cBhvr>
                                        <p:cTn id="11" dur="500"/>
                                        <p:tgtEl>
                                          <p:spTgt spid="43021"/>
                                        </p:tgtEl>
                                      </p:cBhvr>
                                    </p:animEffect>
                                  </p:childTnLst>
                                  <p:subTnLst>
                                    <p:audio>
                                      <p:cMediaNode>
                                        <p:cTn display="0" masterRel="sameClick">
                                          <p:stCondLst>
                                            <p:cond evt="begin" delay="0">
                                              <p:tn val="9"/>
                                            </p:cond>
                                          </p:stCondLst>
                                          <p:endCondLst>
                                            <p:cond evt="onStopAudio" delay="0">
                                              <p:tgtEl>
                                                <p:sldTgt/>
                                              </p:tgtEl>
                                            </p:cond>
                                          </p:endCondLst>
                                        </p:cTn>
                                        <p:tgtEl>
                                          <p:sndTgt r:embed="rId6" name="camera.wav"/>
                                        </p:tgtEl>
                                      </p:cMediaNode>
                                    </p:audio>
                                  </p:subTnLst>
                                </p:cTn>
                              </p:par>
                            </p:childTnLst>
                          </p:cTn>
                        </p:par>
                      </p:childTnLst>
                    </p:cTn>
                  </p:par>
                  <p:par>
                    <p:cTn id="12" fill="hold">
                      <p:stCondLst>
                        <p:cond delay="indefinite"/>
                      </p:stCondLst>
                      <p:childTnLst>
                        <p:par>
                          <p:cTn id="13" fill="hold">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43027"/>
                                        </p:tgtEl>
                                        <p:attrNameLst>
                                          <p:attrName>style.visibility</p:attrName>
                                        </p:attrNameLst>
                                      </p:cBhvr>
                                      <p:to>
                                        <p:strVal val="visible"/>
                                      </p:to>
                                    </p:set>
                                    <p:animEffect transition="in" filter="blinds(horizontal)">
                                      <p:cBhvr>
                                        <p:cTn id="16" dur="500"/>
                                        <p:tgtEl>
                                          <p:spTgt spid="43027"/>
                                        </p:tgtEl>
                                      </p:cBhvr>
                                    </p:animEffect>
                                  </p:childTnLst>
                                </p:cTn>
                              </p:par>
                            </p:childTnLst>
                          </p:cTn>
                        </p:par>
                        <p:par>
                          <p:cTn id="17" fill="hold">
                            <p:stCondLst>
                              <p:cond delay="500"/>
                            </p:stCondLst>
                            <p:childTnLst>
                              <p:par>
                                <p:cTn id="18" presetID="3" presetClass="entr" presetSubtype="10" fill="hold" grpId="0" nodeType="afterEffect">
                                  <p:stCondLst>
                                    <p:cond delay="0"/>
                                  </p:stCondLst>
                                  <p:childTnLst>
                                    <p:set>
                                      <p:cBhvr>
                                        <p:cTn id="19" dur="1" fill="hold">
                                          <p:stCondLst>
                                            <p:cond delay="0"/>
                                          </p:stCondLst>
                                        </p:cTn>
                                        <p:tgtEl>
                                          <p:spTgt spid="43026"/>
                                        </p:tgtEl>
                                        <p:attrNameLst>
                                          <p:attrName>style.visibility</p:attrName>
                                        </p:attrNameLst>
                                      </p:cBhvr>
                                      <p:to>
                                        <p:strVal val="visible"/>
                                      </p:to>
                                    </p:set>
                                    <p:animEffect transition="in" filter="blinds(horizontal)">
                                      <p:cBhvr>
                                        <p:cTn id="20" dur="500"/>
                                        <p:tgtEl>
                                          <p:spTgt spid="43026"/>
                                        </p:tgtEl>
                                      </p:cBhvr>
                                    </p:animEffect>
                                  </p:childTnLst>
                                </p:cTn>
                              </p:par>
                            </p:childTnLst>
                          </p:cTn>
                        </p:par>
                        <p:par>
                          <p:cTn id="21" fill="hold">
                            <p:stCondLst>
                              <p:cond delay="1000"/>
                            </p:stCondLst>
                            <p:childTnLst>
                              <p:par>
                                <p:cTn id="22" presetID="3" presetClass="entr" presetSubtype="10" fill="hold" nodeType="afterEffect">
                                  <p:stCondLst>
                                    <p:cond delay="0"/>
                                  </p:stCondLst>
                                  <p:childTnLst>
                                    <p:set>
                                      <p:cBhvr>
                                        <p:cTn id="23" dur="1" fill="hold">
                                          <p:stCondLst>
                                            <p:cond delay="0"/>
                                          </p:stCondLst>
                                        </p:cTn>
                                        <p:tgtEl>
                                          <p:spTgt spid="43025"/>
                                        </p:tgtEl>
                                        <p:attrNameLst>
                                          <p:attrName>style.visibility</p:attrName>
                                        </p:attrNameLst>
                                      </p:cBhvr>
                                      <p:to>
                                        <p:strVal val="visible"/>
                                      </p:to>
                                    </p:set>
                                    <p:animEffect transition="in" filter="blinds(horizontal)">
                                      <p:cBhvr>
                                        <p:cTn id="24" dur="500"/>
                                        <p:tgtEl>
                                          <p:spTgt spid="43025"/>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22"/>
                                        </p:tgtEl>
                                        <p:attrNameLst>
                                          <p:attrName>style.visibility</p:attrName>
                                        </p:attrNameLst>
                                      </p:cBhvr>
                                      <p:to>
                                        <p:strVal val="visible"/>
                                      </p:to>
                                    </p:set>
                                    <p:animEffect transition="in" filter="wipe(left)">
                                      <p:cBhvr>
                                        <p:cTn id="29" dur="500"/>
                                        <p:tgtEl>
                                          <p:spTgt spid="22"/>
                                        </p:tgtEl>
                                      </p:cBhvr>
                                    </p:animEffect>
                                  </p:childTnLst>
                                </p:cTn>
                              </p:par>
                            </p:childTnLst>
                          </p:cTn>
                        </p:par>
                        <p:par>
                          <p:cTn id="30" fill="hold">
                            <p:stCondLst>
                              <p:cond delay="500"/>
                            </p:stCondLst>
                            <p:childTnLst>
                              <p:par>
                                <p:cTn id="31" presetID="9" presetClass="entr" presetSubtype="0" fill="hold" nodeType="afterEffect">
                                  <p:stCondLst>
                                    <p:cond delay="0"/>
                                  </p:stCondLst>
                                  <p:childTnLst>
                                    <p:set>
                                      <p:cBhvr>
                                        <p:cTn id="32" dur="1" fill="hold">
                                          <p:stCondLst>
                                            <p:cond delay="0"/>
                                          </p:stCondLst>
                                        </p:cTn>
                                        <p:tgtEl>
                                          <p:spTgt spid="2"/>
                                        </p:tgtEl>
                                        <p:attrNameLst>
                                          <p:attrName>style.visibility</p:attrName>
                                        </p:attrNameLst>
                                      </p:cBhvr>
                                      <p:to>
                                        <p:strVal val="visible"/>
                                      </p:to>
                                    </p:set>
                                    <p:animEffect transition="in" filter="dissolve">
                                      <p:cBhvr>
                                        <p:cTn id="33" dur="500"/>
                                        <p:tgtEl>
                                          <p:spTgt spid="2"/>
                                        </p:tgtEl>
                                      </p:cBhvr>
                                    </p:animEffect>
                                  </p:childTnLst>
                                </p:cTn>
                              </p:par>
                            </p:childTnLst>
                          </p:cTn>
                        </p:par>
                      </p:childTnLst>
                    </p:cTn>
                  </p:par>
                  <p:par>
                    <p:cTn id="34" fill="hold">
                      <p:stCondLst>
                        <p:cond delay="indefinite"/>
                      </p:stCondLst>
                      <p:childTnLst>
                        <p:par>
                          <p:cTn id="35" fill="hold">
                            <p:stCondLst>
                              <p:cond delay="0"/>
                            </p:stCondLst>
                            <p:childTnLst>
                              <p:par>
                                <p:cTn id="36" presetID="12" presetClass="entr" presetSubtype="1" fill="hold" nodeType="clickEffect">
                                  <p:stCondLst>
                                    <p:cond delay="0"/>
                                  </p:stCondLst>
                                  <p:childTnLst>
                                    <p:set>
                                      <p:cBhvr>
                                        <p:cTn id="37" dur="1" fill="hold">
                                          <p:stCondLst>
                                            <p:cond delay="0"/>
                                          </p:stCondLst>
                                        </p:cTn>
                                        <p:tgtEl>
                                          <p:spTgt spid="43016"/>
                                        </p:tgtEl>
                                        <p:attrNameLst>
                                          <p:attrName>style.visibility</p:attrName>
                                        </p:attrNameLst>
                                      </p:cBhvr>
                                      <p:to>
                                        <p:strVal val="visible"/>
                                      </p:to>
                                    </p:set>
                                    <p:animEffect transition="in" filter="slide(fromTop)">
                                      <p:cBhvr>
                                        <p:cTn id="38" dur="500"/>
                                        <p:tgtEl>
                                          <p:spTgt spid="43016"/>
                                        </p:tgtEl>
                                      </p:cBhvr>
                                    </p:animEffect>
                                  </p:childTnLst>
                                </p:cTn>
                              </p:par>
                              <p:par>
                                <p:cTn id="39" presetID="12" presetClass="entr" presetSubtype="8" fill="hold" nodeType="withEffect">
                                  <p:stCondLst>
                                    <p:cond delay="0"/>
                                  </p:stCondLst>
                                  <p:childTnLst>
                                    <p:set>
                                      <p:cBhvr>
                                        <p:cTn id="40" dur="1" fill="hold">
                                          <p:stCondLst>
                                            <p:cond delay="0"/>
                                          </p:stCondLst>
                                        </p:cTn>
                                        <p:tgtEl>
                                          <p:spTgt spid="3"/>
                                        </p:tgtEl>
                                        <p:attrNameLst>
                                          <p:attrName>style.visibility</p:attrName>
                                        </p:attrNameLst>
                                      </p:cBhvr>
                                      <p:to>
                                        <p:strVal val="visible"/>
                                      </p:to>
                                    </p:set>
                                    <p:animEffect transition="in" filter="slide(fromLeft)">
                                      <p:cBhvr>
                                        <p:cTn id="41" dur="500"/>
                                        <p:tgtEl>
                                          <p:spTgt spid="3"/>
                                        </p:tgtEl>
                                      </p:cBhvr>
                                    </p:animEffect>
                                  </p:childTnLst>
                                </p:cTn>
                              </p:par>
                              <p:par>
                                <p:cTn id="42" presetID="1" presetClass="entr" presetSubtype="0" fill="hold" nodeType="withEffect">
                                  <p:stCondLst>
                                    <p:cond delay="0"/>
                                  </p:stCondLst>
                                  <p:childTnLst>
                                    <p:set>
                                      <p:cBhvr>
                                        <p:cTn id="43" dur="1" fill="hold">
                                          <p:stCondLst>
                                            <p:cond delay="499"/>
                                          </p:stCondLst>
                                        </p:cTn>
                                        <p:tgtEl>
                                          <p:spTgt spid="43028"/>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43029"/>
                                        </p:tgtEl>
                                        <p:attrNameLst>
                                          <p:attrName>style.visibility</p:attrName>
                                        </p:attrNameLst>
                                      </p:cBhvr>
                                      <p:to>
                                        <p:strVal val="visible"/>
                                      </p:to>
                                    </p:set>
                                    <p:animEffect transition="in" filter="wipe(left)">
                                      <p:cBhvr>
                                        <p:cTn id="48" dur="500"/>
                                        <p:tgtEl>
                                          <p:spTgt spid="43029"/>
                                        </p:tgtEl>
                                      </p:cBhvr>
                                    </p:animEffect>
                                  </p:childTnLst>
                                </p:cTn>
                              </p:par>
                            </p:childTnLst>
                          </p:cTn>
                        </p:par>
                        <p:par>
                          <p:cTn id="49" fill="hold">
                            <p:stCondLst>
                              <p:cond delay="500"/>
                            </p:stCondLst>
                            <p:childTnLst>
                              <p:par>
                                <p:cTn id="50" presetID="12" presetClass="entr" presetSubtype="2" fill="hold" nodeType="afterEffect">
                                  <p:stCondLst>
                                    <p:cond delay="0"/>
                                  </p:stCondLst>
                                  <p:childTnLst>
                                    <p:set>
                                      <p:cBhvr>
                                        <p:cTn id="51" dur="1" fill="hold">
                                          <p:stCondLst>
                                            <p:cond delay="0"/>
                                          </p:stCondLst>
                                        </p:cTn>
                                        <p:tgtEl>
                                          <p:spTgt spid="43010"/>
                                        </p:tgtEl>
                                        <p:attrNameLst>
                                          <p:attrName>style.visibility</p:attrName>
                                        </p:attrNameLst>
                                      </p:cBhvr>
                                      <p:to>
                                        <p:strVal val="visible"/>
                                      </p:to>
                                    </p:set>
                                    <p:animEffect transition="in" filter="slide(fromRight)">
                                      <p:cBhvr>
                                        <p:cTn id="52" dur="500"/>
                                        <p:tgtEl>
                                          <p:spTgt spid="430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22" grpId="0"/>
      <p:bldP spid="43026" grpId="0" autoUpdateAnimBg="0"/>
      <p:bldP spid="43027" grpId="0" autoUpdateAnimBg="0"/>
      <p:bldP spid="43029" grpId="0"/>
      <p:bldP spid="22"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bwMode="auto">
          <a:xfrm>
            <a:off x="6156325" y="2924175"/>
            <a:ext cx="2386013" cy="2655888"/>
            <a:chOff x="4128" y="1824"/>
            <a:chExt cx="1503" cy="1673"/>
          </a:xfrm>
        </p:grpSpPr>
        <p:pic>
          <p:nvPicPr>
            <p:cNvPr id="25619" name="Picture 3" descr="原子轨道"/>
            <p:cNvPicPr>
              <a:picLocks noChangeAspect="1" noChangeArrowheads="1"/>
            </p:cNvPicPr>
            <p:nvPr/>
          </p:nvPicPr>
          <p:blipFill>
            <a:blip r:embed="rId1">
              <a:clrChange>
                <a:clrFrom>
                  <a:srgbClr val="336799"/>
                </a:clrFrom>
                <a:clrTo>
                  <a:srgbClr val="336799">
                    <a:alpha val="0"/>
                  </a:srgbClr>
                </a:clrTo>
              </a:clrChange>
              <a:extLst>
                <a:ext uri="{28A0092B-C50C-407E-A947-70E740481C1C}">
                  <a14:useLocalDpi xmlns:a14="http://schemas.microsoft.com/office/drawing/2010/main" val="0"/>
                </a:ext>
              </a:extLst>
            </a:blip>
            <a:srcRect/>
            <a:stretch>
              <a:fillRect/>
            </a:stretch>
          </p:blipFill>
          <p:spPr bwMode="auto">
            <a:xfrm>
              <a:off x="4128" y="1824"/>
              <a:ext cx="1503" cy="16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20" name="Rectangle 4"/>
            <p:cNvSpPr>
              <a:spLocks noChangeArrowheads="1"/>
            </p:cNvSpPr>
            <p:nvPr/>
          </p:nvSpPr>
          <p:spPr bwMode="auto">
            <a:xfrm>
              <a:off x="4570" y="2928"/>
              <a:ext cx="450" cy="192"/>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endParaRPr lang="en-US" altLang="zh-CN" baseline="-20000">
                <a:solidFill>
                  <a:srgbClr val="FFFF99"/>
                </a:solidFill>
              </a:endParaRPr>
            </a:p>
          </p:txBody>
        </p:sp>
        <p:sp>
          <p:nvSpPr>
            <p:cNvPr id="25621" name="Rectangle 5"/>
            <p:cNvSpPr>
              <a:spLocks noChangeArrowheads="1"/>
            </p:cNvSpPr>
            <p:nvPr/>
          </p:nvSpPr>
          <p:spPr bwMode="auto">
            <a:xfrm>
              <a:off x="4570" y="2863"/>
              <a:ext cx="51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b="0" i="1">
                  <a:solidFill>
                    <a:srgbClr val="FFFF99"/>
                  </a:solidFill>
                </a:rPr>
                <a:t>r</a:t>
              </a:r>
              <a:r>
                <a:rPr lang="en-US" altLang="zh-CN" sz="2000" b="0" baseline="-20000">
                  <a:solidFill>
                    <a:srgbClr val="FFFF99"/>
                  </a:solidFill>
                </a:rPr>
                <a:t>2</a:t>
              </a:r>
              <a:r>
                <a:rPr lang="en-US" altLang="zh-CN" sz="2000" b="0">
                  <a:solidFill>
                    <a:srgbClr val="FFFF99"/>
                  </a:solidFill>
                </a:rPr>
                <a:t>=4</a:t>
              </a:r>
              <a:r>
                <a:rPr lang="en-US" altLang="zh-CN" sz="2000" b="0" i="1">
                  <a:solidFill>
                    <a:srgbClr val="FFFF99"/>
                  </a:solidFill>
                </a:rPr>
                <a:t>r</a:t>
              </a:r>
              <a:r>
                <a:rPr lang="en-US" altLang="zh-CN" sz="2000" b="0" baseline="-20000">
                  <a:solidFill>
                    <a:srgbClr val="FFFF99"/>
                  </a:solidFill>
                </a:rPr>
                <a:t>1</a:t>
              </a:r>
              <a:endParaRPr lang="en-US" altLang="zh-CN" sz="2000" b="0" baseline="-20000">
                <a:solidFill>
                  <a:srgbClr val="FFFF99"/>
                </a:solidFill>
              </a:endParaRPr>
            </a:p>
          </p:txBody>
        </p:sp>
        <p:sp>
          <p:nvSpPr>
            <p:cNvPr id="25622" name="Rectangle 6"/>
            <p:cNvSpPr>
              <a:spLocks noChangeArrowheads="1"/>
            </p:cNvSpPr>
            <p:nvPr/>
          </p:nvSpPr>
          <p:spPr bwMode="auto">
            <a:xfrm>
              <a:off x="4582" y="3312"/>
              <a:ext cx="528" cy="180"/>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5623" name="Rectangle 7"/>
            <p:cNvSpPr>
              <a:spLocks noChangeArrowheads="1"/>
            </p:cNvSpPr>
            <p:nvPr/>
          </p:nvSpPr>
          <p:spPr bwMode="auto">
            <a:xfrm>
              <a:off x="4580" y="3247"/>
              <a:ext cx="51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b="0" i="1">
                  <a:solidFill>
                    <a:srgbClr val="FFFF99"/>
                  </a:solidFill>
                </a:rPr>
                <a:t>r</a:t>
              </a:r>
              <a:r>
                <a:rPr lang="en-US" altLang="zh-CN" sz="2000" b="0" baseline="-20000">
                  <a:solidFill>
                    <a:srgbClr val="FFFF99"/>
                  </a:solidFill>
                </a:rPr>
                <a:t>3</a:t>
              </a:r>
              <a:r>
                <a:rPr lang="en-US" altLang="zh-CN" sz="2000" b="0">
                  <a:solidFill>
                    <a:srgbClr val="FFFF99"/>
                  </a:solidFill>
                </a:rPr>
                <a:t>=9</a:t>
              </a:r>
              <a:r>
                <a:rPr lang="en-US" altLang="zh-CN" sz="2000" b="0" i="1">
                  <a:solidFill>
                    <a:srgbClr val="FFFF99"/>
                  </a:solidFill>
                </a:rPr>
                <a:t>r</a:t>
              </a:r>
              <a:r>
                <a:rPr lang="en-US" altLang="zh-CN" sz="2000" b="0" baseline="-20000">
                  <a:solidFill>
                    <a:srgbClr val="FFFF99"/>
                  </a:solidFill>
                </a:rPr>
                <a:t>1</a:t>
              </a:r>
              <a:endParaRPr lang="en-US" altLang="zh-CN" sz="2000" b="0" baseline="-20000">
                <a:solidFill>
                  <a:srgbClr val="FFFF99"/>
                </a:solidFill>
              </a:endParaRPr>
            </a:p>
          </p:txBody>
        </p:sp>
      </p:grpSp>
      <p:pic>
        <p:nvPicPr>
          <p:cNvPr id="25603" name="Picture 8" descr="电子的圆周运动"/>
          <p:cNvPicPr>
            <a:picLocks noChangeAspect="1" noChangeArrowheads="1"/>
          </p:cNvPicPr>
          <p:nvPr/>
        </p:nvPicPr>
        <p:blipFill>
          <a:blip r:embed="rId2">
            <a:clrChange>
              <a:clrFrom>
                <a:srgbClr val="336799"/>
              </a:clrFrom>
              <a:clrTo>
                <a:srgbClr val="336799">
                  <a:alpha val="0"/>
                </a:srgbClr>
              </a:clrTo>
            </a:clrChange>
            <a:extLst>
              <a:ext uri="{28A0092B-C50C-407E-A947-70E740481C1C}">
                <a14:useLocalDpi xmlns:a14="http://schemas.microsoft.com/office/drawing/2010/main" val="0"/>
              </a:ext>
            </a:extLst>
          </a:blip>
          <a:srcRect/>
          <a:stretch>
            <a:fillRect/>
          </a:stretch>
        </p:blipFill>
        <p:spPr bwMode="auto">
          <a:xfrm>
            <a:off x="6019800" y="388938"/>
            <a:ext cx="2681288" cy="2430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5604" name="Object 9"/>
          <p:cNvGraphicFramePr/>
          <p:nvPr/>
        </p:nvGraphicFramePr>
        <p:xfrm>
          <a:off x="8532813" y="1049338"/>
          <a:ext cx="184150" cy="244475"/>
        </p:xfrm>
        <a:graphic>
          <a:graphicData uri="http://schemas.openxmlformats.org/presentationml/2006/ole">
            <mc:AlternateContent xmlns:mc="http://schemas.openxmlformats.org/markup-compatibility/2006">
              <mc:Choice xmlns:v="urn:schemas-microsoft-com:vml" Requires="v">
                <p:oleObj spid="_x0000_s486521" name="公式" r:id="rId3" imgW="222885" imgH="312420" progId="Equation.3">
                  <p:embed/>
                </p:oleObj>
              </mc:Choice>
              <mc:Fallback>
                <p:oleObj name="公式" r:id="rId3" imgW="222885" imgH="312420" progId="Equation.3">
                  <p:embed/>
                  <p:pic>
                    <p:nvPicPr>
                      <p:cNvPr id="0" name="Object 9"/>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32813" y="1049338"/>
                        <a:ext cx="18415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5605" name="Text Box 10"/>
          <p:cNvSpPr txBox="1">
            <a:spLocks noChangeArrowheads="1"/>
          </p:cNvSpPr>
          <p:nvPr/>
        </p:nvSpPr>
        <p:spPr bwMode="auto">
          <a:xfrm>
            <a:off x="7437438" y="665163"/>
            <a:ext cx="3032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0" i="1">
                <a:solidFill>
                  <a:srgbClr val="99FFCC"/>
                </a:solidFill>
              </a:rPr>
              <a:t>r</a:t>
            </a:r>
            <a:endParaRPr lang="en-US" altLang="zh-CN" b="0" i="1">
              <a:solidFill>
                <a:srgbClr val="99FFCC"/>
              </a:solidFill>
            </a:endParaRPr>
          </a:p>
        </p:txBody>
      </p:sp>
      <p:sp>
        <p:nvSpPr>
          <p:cNvPr id="45067" name="Rectangle 11"/>
          <p:cNvSpPr>
            <a:spLocks noChangeArrowheads="1"/>
          </p:cNvSpPr>
          <p:nvPr/>
        </p:nvSpPr>
        <p:spPr bwMode="auto">
          <a:xfrm>
            <a:off x="668338" y="2152650"/>
            <a:ext cx="2667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solidFill>
                  <a:schemeClr val="hlink"/>
                </a:solidFill>
                <a:latin typeface="华文中宋" panose="02010600040101010101" pitchFamily="2" charset="-122"/>
                <a:ea typeface="华文中宋" panose="02010600040101010101" pitchFamily="2" charset="-122"/>
              </a:rPr>
              <a:t>向心力是库仑力 </a:t>
            </a:r>
            <a:endParaRPr lang="zh-CN" altLang="en-US">
              <a:solidFill>
                <a:schemeClr val="hlink"/>
              </a:solidFill>
              <a:latin typeface="华文中宋" panose="02010600040101010101" pitchFamily="2" charset="-122"/>
              <a:ea typeface="华文中宋" panose="02010600040101010101" pitchFamily="2" charset="-122"/>
            </a:endParaRPr>
          </a:p>
        </p:txBody>
      </p:sp>
      <p:graphicFrame>
        <p:nvGraphicFramePr>
          <p:cNvPr id="45068" name="Object 12"/>
          <p:cNvGraphicFramePr/>
          <p:nvPr/>
        </p:nvGraphicFramePr>
        <p:xfrm>
          <a:off x="3143250" y="1928813"/>
          <a:ext cx="2198688" cy="965200"/>
        </p:xfrm>
        <a:graphic>
          <a:graphicData uri="http://schemas.openxmlformats.org/presentationml/2006/ole">
            <mc:AlternateContent xmlns:mc="http://schemas.openxmlformats.org/markup-compatibility/2006">
              <mc:Choice xmlns:v="urn:schemas-microsoft-com:vml" Requires="v">
                <p:oleObj spid="_x0000_s486522" name="Equation" r:id="rId5" imgW="2531110" imgH="1081405" progId="Equation.3">
                  <p:embed/>
                </p:oleObj>
              </mc:Choice>
              <mc:Fallback>
                <p:oleObj name="Equation" r:id="rId5" imgW="2531110" imgH="1081405" progId="Equation.3">
                  <p:embed/>
                  <p:pic>
                    <p:nvPicPr>
                      <p:cNvPr id="0" name="Object 12"/>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43250" y="1928813"/>
                        <a:ext cx="2198688" cy="96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5069" name="Object 13"/>
          <p:cNvGraphicFramePr/>
          <p:nvPr/>
        </p:nvGraphicFramePr>
        <p:xfrm>
          <a:off x="2701925" y="958850"/>
          <a:ext cx="2370138" cy="827088"/>
        </p:xfrm>
        <a:graphic>
          <a:graphicData uri="http://schemas.openxmlformats.org/presentationml/2006/ole">
            <mc:AlternateContent xmlns:mc="http://schemas.openxmlformats.org/markup-compatibility/2006">
              <mc:Choice xmlns:v="urn:schemas-microsoft-com:vml" Requires="v">
                <p:oleObj spid="_x0000_s486523" name="公式" r:id="rId7" imgW="2553335" imgH="925830" progId="Equation.3">
                  <p:embed/>
                </p:oleObj>
              </mc:Choice>
              <mc:Fallback>
                <p:oleObj name="公式" r:id="rId7" imgW="2553335" imgH="925830" progId="Equation.3">
                  <p:embed/>
                  <p:pic>
                    <p:nvPicPr>
                      <p:cNvPr id="0" name="Object 13"/>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01925" y="958850"/>
                        <a:ext cx="2370138" cy="8270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5070" name="Rectangle 14"/>
          <p:cNvSpPr>
            <a:spLocks noChangeArrowheads="1"/>
          </p:cNvSpPr>
          <p:nvPr/>
        </p:nvSpPr>
        <p:spPr bwMode="auto">
          <a:xfrm>
            <a:off x="611188" y="2971800"/>
            <a:ext cx="5638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solidFill>
                  <a:schemeClr val="hlink"/>
                </a:solidFill>
                <a:latin typeface="华文中宋" panose="02010600040101010101" pitchFamily="2" charset="-122"/>
                <a:ea typeface="华文中宋" panose="02010600040101010101" pitchFamily="2" charset="-122"/>
              </a:rPr>
              <a:t>由上两式得</a:t>
            </a:r>
            <a:r>
              <a:rPr lang="en-US" altLang="zh-CN">
                <a:solidFill>
                  <a:schemeClr val="hlink"/>
                </a:solidFill>
                <a:latin typeface="华文中宋" panose="02010600040101010101" pitchFamily="2" charset="-122"/>
                <a:ea typeface="华文中宋" panose="02010600040101010101" pitchFamily="2" charset="-122"/>
              </a:rPr>
              <a:t>, </a:t>
            </a:r>
            <a:r>
              <a:rPr lang="zh-CN" altLang="en-US">
                <a:solidFill>
                  <a:schemeClr val="hlink"/>
                </a:solidFill>
                <a:latin typeface="华文中宋" panose="02010600040101010101" pitchFamily="2" charset="-122"/>
                <a:ea typeface="华文中宋" panose="02010600040101010101" pitchFamily="2" charset="-122"/>
              </a:rPr>
              <a:t>第</a:t>
            </a:r>
            <a:r>
              <a:rPr lang="zh-CN" altLang="en-US">
                <a:solidFill>
                  <a:schemeClr val="bg1"/>
                </a:solidFill>
                <a:latin typeface="宋体" panose="02010600030101010101" pitchFamily="2" charset="-122"/>
              </a:rPr>
              <a:t> </a:t>
            </a:r>
            <a:r>
              <a:rPr lang="en-US" altLang="zh-CN" i="1">
                <a:solidFill>
                  <a:srgbClr val="00FFFF"/>
                </a:solidFill>
              </a:rPr>
              <a:t>n</a:t>
            </a:r>
            <a:r>
              <a:rPr lang="en-US" altLang="zh-CN" i="1">
                <a:solidFill>
                  <a:srgbClr val="99FFCC"/>
                </a:solidFill>
              </a:rPr>
              <a:t> </a:t>
            </a:r>
            <a:r>
              <a:rPr lang="zh-CN" altLang="en-US">
                <a:solidFill>
                  <a:schemeClr val="hlink"/>
                </a:solidFill>
                <a:latin typeface="华文中宋" panose="02010600040101010101" pitchFamily="2" charset="-122"/>
                <a:ea typeface="华文中宋" panose="02010600040101010101" pitchFamily="2" charset="-122"/>
              </a:rPr>
              <a:t>个定态的轨道半径为</a:t>
            </a:r>
            <a:r>
              <a:rPr lang="zh-CN" altLang="en-US">
                <a:solidFill>
                  <a:schemeClr val="bg1"/>
                </a:solidFill>
                <a:latin typeface="宋体" panose="02010600030101010101" pitchFamily="2" charset="-122"/>
              </a:rPr>
              <a:t> </a:t>
            </a:r>
            <a:endParaRPr lang="zh-CN" altLang="en-US">
              <a:solidFill>
                <a:schemeClr val="bg1"/>
              </a:solidFill>
              <a:latin typeface="宋体" panose="02010600030101010101" pitchFamily="2" charset="-122"/>
            </a:endParaRPr>
          </a:p>
        </p:txBody>
      </p:sp>
      <p:graphicFrame>
        <p:nvGraphicFramePr>
          <p:cNvPr id="45071" name="Object 15"/>
          <p:cNvGraphicFramePr/>
          <p:nvPr/>
        </p:nvGraphicFramePr>
        <p:xfrm>
          <a:off x="809625" y="3479800"/>
          <a:ext cx="4841875" cy="877888"/>
        </p:xfrm>
        <a:graphic>
          <a:graphicData uri="http://schemas.openxmlformats.org/presentationml/2006/ole">
            <mc:AlternateContent xmlns:mc="http://schemas.openxmlformats.org/markup-compatibility/2006">
              <mc:Choice xmlns:v="urn:schemas-microsoft-com:vml" Requires="v">
                <p:oleObj spid="_x0000_s486524" name="Equation" r:id="rId9" imgW="5620385" imgH="981075" progId="Equation.3">
                  <p:embed/>
                </p:oleObj>
              </mc:Choice>
              <mc:Fallback>
                <p:oleObj name="Equation" r:id="rId9" imgW="5620385" imgH="981075" progId="Equation.3">
                  <p:embed/>
                  <p:pic>
                    <p:nvPicPr>
                      <p:cNvPr id="0" name="Object 15"/>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09625" y="3479800"/>
                        <a:ext cx="4841875" cy="877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5611" name="Rectangle 16"/>
          <p:cNvSpPr>
            <a:spLocks noChangeArrowheads="1"/>
          </p:cNvSpPr>
          <p:nvPr/>
        </p:nvSpPr>
        <p:spPr bwMode="auto">
          <a:xfrm>
            <a:off x="323850" y="471488"/>
            <a:ext cx="35194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a:solidFill>
                  <a:srgbClr val="66FFFF"/>
                </a:solidFill>
              </a:rPr>
              <a:t>3.  </a:t>
            </a:r>
            <a:r>
              <a:rPr lang="zh-CN" altLang="en-US">
                <a:solidFill>
                  <a:srgbClr val="66FFFF"/>
                </a:solidFill>
                <a:ea typeface="华文中宋" panose="02010600040101010101" pitchFamily="2" charset="-122"/>
              </a:rPr>
              <a:t>角动量量子化假设</a:t>
            </a:r>
            <a:r>
              <a:rPr lang="zh-CN" altLang="en-US">
                <a:solidFill>
                  <a:srgbClr val="FFFF99"/>
                </a:solidFill>
              </a:rPr>
              <a:t>     </a:t>
            </a:r>
            <a:endParaRPr lang="zh-CN" altLang="en-US">
              <a:solidFill>
                <a:srgbClr val="FFFF99"/>
              </a:solidFill>
            </a:endParaRPr>
          </a:p>
        </p:txBody>
      </p:sp>
      <p:graphicFrame>
        <p:nvGraphicFramePr>
          <p:cNvPr id="45073" name="Object 17"/>
          <p:cNvGraphicFramePr/>
          <p:nvPr/>
        </p:nvGraphicFramePr>
        <p:xfrm>
          <a:off x="2484438" y="4511675"/>
          <a:ext cx="2108200" cy="417513"/>
        </p:xfrm>
        <a:graphic>
          <a:graphicData uri="http://schemas.openxmlformats.org/presentationml/2006/ole">
            <mc:AlternateContent xmlns:mc="http://schemas.openxmlformats.org/markup-compatibility/2006">
              <mc:Choice xmlns:v="urn:schemas-microsoft-com:vml" Requires="v">
                <p:oleObj spid="_x0000_s486525" name="公式" r:id="rId11" imgW="2419985" imgH="445770" progId="Equation.3">
                  <p:embed/>
                </p:oleObj>
              </mc:Choice>
              <mc:Fallback>
                <p:oleObj name="公式" r:id="rId11" imgW="2419985" imgH="445770" progId="Equation.3">
                  <p:embed/>
                  <p:pic>
                    <p:nvPicPr>
                      <p:cNvPr id="0" name="Object 17"/>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484438" y="4511675"/>
                        <a:ext cx="2108200" cy="417513"/>
                      </a:xfrm>
                      <a:prstGeom prst="rect">
                        <a:avLst/>
                      </a:prstGeom>
                      <a:noFill/>
                      <a:ln>
                        <a:noFill/>
                      </a:ln>
                      <a:extLst>
                        <a:ext uri="{909E8E84-426E-40DD-AFC4-6F175D3DCCD1}">
                          <a14:hiddenFill xmlns:a14="http://schemas.microsoft.com/office/drawing/2010/main">
                            <a:solidFill>
                              <a:srgbClr val="003366"/>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5074" name="Object 18"/>
          <p:cNvGraphicFramePr>
            <a:graphicFrameLocks noChangeAspect="1"/>
          </p:cNvGraphicFramePr>
          <p:nvPr/>
        </p:nvGraphicFramePr>
        <p:xfrm>
          <a:off x="714375" y="5672138"/>
          <a:ext cx="5070475" cy="900112"/>
        </p:xfrm>
        <a:graphic>
          <a:graphicData uri="http://schemas.openxmlformats.org/presentationml/2006/ole">
            <mc:AlternateContent xmlns:mc="http://schemas.openxmlformats.org/markup-compatibility/2006">
              <mc:Choice xmlns:v="urn:schemas-microsoft-com:vml" Requires="v">
                <p:oleObj spid="_x0000_s486526" name="Equation" r:id="rId13" imgW="6434455" imgH="1081405" progId="Equation.3">
                  <p:embed/>
                </p:oleObj>
              </mc:Choice>
              <mc:Fallback>
                <p:oleObj name="Equation" r:id="rId13" imgW="6434455" imgH="1081405" progId="Equation.3">
                  <p:embed/>
                  <p:pic>
                    <p:nvPicPr>
                      <p:cNvPr id="0" name="Object 1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14375" y="5672138"/>
                        <a:ext cx="5070475" cy="900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5075" name="Rectangle 19"/>
          <p:cNvSpPr>
            <a:spLocks noChangeArrowheads="1"/>
          </p:cNvSpPr>
          <p:nvPr/>
        </p:nvSpPr>
        <p:spPr bwMode="auto">
          <a:xfrm>
            <a:off x="690563" y="5114925"/>
            <a:ext cx="27384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solidFill>
                  <a:schemeClr val="hlink"/>
                </a:solidFill>
                <a:latin typeface="华文中宋" panose="02010600040101010101" pitchFamily="2" charset="-122"/>
                <a:ea typeface="华文中宋" panose="02010600040101010101" pitchFamily="2" charset="-122"/>
              </a:rPr>
              <a:t>氢原子的能量</a:t>
            </a:r>
            <a:endParaRPr lang="zh-CN" altLang="en-US">
              <a:solidFill>
                <a:schemeClr val="hlink"/>
              </a:solidFill>
              <a:latin typeface="华文中宋" panose="02010600040101010101" pitchFamily="2" charset="-122"/>
              <a:ea typeface="华文中宋" panose="02010600040101010101" pitchFamily="2" charset="-122"/>
            </a:endParaRPr>
          </a:p>
        </p:txBody>
      </p:sp>
      <p:sp>
        <p:nvSpPr>
          <p:cNvPr id="45077" name="Rectangle 21"/>
          <p:cNvSpPr>
            <a:spLocks noChangeArrowheads="1"/>
          </p:cNvSpPr>
          <p:nvPr/>
        </p:nvSpPr>
        <p:spPr bwMode="auto">
          <a:xfrm>
            <a:off x="700088" y="1114425"/>
            <a:ext cx="18557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solidFill>
                  <a:schemeClr val="bg1"/>
                </a:solidFill>
                <a:ea typeface="华文中宋" panose="02010600040101010101" pitchFamily="2" charset="-122"/>
              </a:rPr>
              <a:t>轨道角动量</a:t>
            </a:r>
            <a:endParaRPr lang="zh-CN" altLang="en-US">
              <a:solidFill>
                <a:schemeClr val="bg1"/>
              </a:solidFill>
              <a:ea typeface="华文中宋" panose="02010600040101010101" pitchFamily="2" charset="-122"/>
            </a:endParaRPr>
          </a:p>
        </p:txBody>
      </p:sp>
      <p:sp>
        <p:nvSpPr>
          <p:cNvPr id="45078" name="Rectangle 22"/>
          <p:cNvSpPr>
            <a:spLocks noChangeArrowheads="1"/>
          </p:cNvSpPr>
          <p:nvPr/>
        </p:nvSpPr>
        <p:spPr bwMode="auto">
          <a:xfrm>
            <a:off x="714375" y="4508500"/>
            <a:ext cx="17287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solidFill>
                  <a:schemeClr val="hlink"/>
                </a:solidFill>
                <a:latin typeface="华文中宋" panose="02010600040101010101" pitchFamily="2" charset="-122"/>
                <a:ea typeface="华文中宋" panose="02010600040101010101" pitchFamily="2" charset="-122"/>
              </a:rPr>
              <a:t>玻尔半径</a:t>
            </a:r>
            <a:endParaRPr lang="zh-CN" altLang="en-US">
              <a:solidFill>
                <a:schemeClr val="hlink"/>
              </a:solidFill>
              <a:latin typeface="华文中宋" panose="02010600040101010101" pitchFamily="2" charset="-122"/>
              <a:ea typeface="华文中宋" panose="02010600040101010101" pitchFamily="2" charset="-122"/>
            </a:endParaRPr>
          </a:p>
        </p:txBody>
      </p:sp>
      <p:graphicFrame>
        <p:nvGraphicFramePr>
          <p:cNvPr id="3" name="Object 23"/>
          <p:cNvGraphicFramePr>
            <a:graphicFrameLocks noChangeAspect="1"/>
          </p:cNvGraphicFramePr>
          <p:nvPr/>
        </p:nvGraphicFramePr>
        <p:xfrm>
          <a:off x="6151563" y="5745163"/>
          <a:ext cx="2778125" cy="827087"/>
        </p:xfrm>
        <a:graphic>
          <a:graphicData uri="http://schemas.openxmlformats.org/presentationml/2006/ole">
            <mc:AlternateContent xmlns:mc="http://schemas.openxmlformats.org/markup-compatibility/2006">
              <mc:Choice xmlns:v="urn:schemas-microsoft-com:vml" Requires="v">
                <p:oleObj spid="_x0000_s486527" name="公式" r:id="rId15" imgW="1784350" imgH="490855" progId="Equation.3">
                  <p:embed/>
                </p:oleObj>
              </mc:Choice>
              <mc:Fallback>
                <p:oleObj name="公式" r:id="rId15" imgW="1784350" imgH="490855" progId="Equation.3">
                  <p:embed/>
                  <p:pic>
                    <p:nvPicPr>
                      <p:cNvPr id="0" name="Object 23"/>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151563" y="5745163"/>
                        <a:ext cx="2778125" cy="827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5618" name="灯片编号占位符 1"/>
          <p:cNvSpPr txBox="1"/>
          <p:nvPr/>
        </p:nvSpPr>
        <p:spPr bwMode="auto">
          <a:xfrm>
            <a:off x="0" y="6381750"/>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fld id="{50F7407C-88CA-40A5-B6C9-5B3946FB8BF0}" type="slidenum">
              <a:rPr lang="en-US" altLang="zh-CN" b="0">
                <a:solidFill>
                  <a:srgbClr val="FF00FF"/>
                </a:solidFill>
              </a:rPr>
            </a:fld>
            <a:r>
              <a:rPr lang="en-US" altLang="zh-CN" b="0">
                <a:solidFill>
                  <a:srgbClr val="FF00FF"/>
                </a:solidFill>
              </a:rPr>
              <a:t>/16</a:t>
            </a:r>
            <a:endParaRPr lang="en-US" altLang="zh-CN" b="0">
              <a:solidFill>
                <a:srgbClr val="FF00FF"/>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5077"/>
                                        </p:tgtEl>
                                        <p:attrNameLst>
                                          <p:attrName>style.visibility</p:attrName>
                                        </p:attrNameLst>
                                      </p:cBhvr>
                                      <p:to>
                                        <p:strVal val="visible"/>
                                      </p:to>
                                    </p:set>
                                    <p:animEffect transition="in" filter="wipe(left)">
                                      <p:cBhvr>
                                        <p:cTn id="7" dur="500"/>
                                        <p:tgtEl>
                                          <p:spTgt spid="45077"/>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45069"/>
                                        </p:tgtEl>
                                        <p:attrNameLst>
                                          <p:attrName>style.visibility</p:attrName>
                                        </p:attrNameLst>
                                      </p:cBhvr>
                                      <p:to>
                                        <p:strVal val="visible"/>
                                      </p:to>
                                    </p:set>
                                    <p:animEffect transition="in" filter="wipe(left)">
                                      <p:cBhvr>
                                        <p:cTn id="11" dur="500"/>
                                        <p:tgtEl>
                                          <p:spTgt spid="45069"/>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45067"/>
                                        </p:tgtEl>
                                        <p:attrNameLst>
                                          <p:attrName>style.visibility</p:attrName>
                                        </p:attrNameLst>
                                      </p:cBhvr>
                                      <p:to>
                                        <p:strVal val="visible"/>
                                      </p:to>
                                    </p:set>
                                    <p:animEffect transition="in" filter="wipe(left)">
                                      <p:cBhvr>
                                        <p:cTn id="16" dur="500"/>
                                        <p:tgtEl>
                                          <p:spTgt spid="45067"/>
                                        </p:tgtEl>
                                      </p:cBhvr>
                                    </p:animEffect>
                                  </p:childTnLst>
                                </p:cTn>
                              </p:par>
                            </p:childTnLst>
                          </p:cTn>
                        </p:par>
                        <p:par>
                          <p:cTn id="17" fill="hold">
                            <p:stCondLst>
                              <p:cond delay="500"/>
                            </p:stCondLst>
                            <p:childTnLst>
                              <p:par>
                                <p:cTn id="18" presetID="9" presetClass="entr" presetSubtype="0" fill="hold" nodeType="afterEffect">
                                  <p:stCondLst>
                                    <p:cond delay="0"/>
                                  </p:stCondLst>
                                  <p:childTnLst>
                                    <p:set>
                                      <p:cBhvr>
                                        <p:cTn id="19" dur="1" fill="hold">
                                          <p:stCondLst>
                                            <p:cond delay="0"/>
                                          </p:stCondLst>
                                        </p:cTn>
                                        <p:tgtEl>
                                          <p:spTgt spid="45068"/>
                                        </p:tgtEl>
                                        <p:attrNameLst>
                                          <p:attrName>style.visibility</p:attrName>
                                        </p:attrNameLst>
                                      </p:cBhvr>
                                      <p:to>
                                        <p:strVal val="visible"/>
                                      </p:to>
                                    </p:set>
                                    <p:animEffect transition="in" filter="dissolve">
                                      <p:cBhvr>
                                        <p:cTn id="20" dur="500"/>
                                        <p:tgtEl>
                                          <p:spTgt spid="45068"/>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45070"/>
                                        </p:tgtEl>
                                        <p:attrNameLst>
                                          <p:attrName>style.visibility</p:attrName>
                                        </p:attrNameLst>
                                      </p:cBhvr>
                                      <p:to>
                                        <p:strVal val="visible"/>
                                      </p:to>
                                    </p:set>
                                    <p:animEffect transition="in" filter="wipe(left)">
                                      <p:cBhvr>
                                        <p:cTn id="25" dur="500"/>
                                        <p:tgtEl>
                                          <p:spTgt spid="45070"/>
                                        </p:tgtEl>
                                      </p:cBhvr>
                                    </p:animEffect>
                                  </p:childTnLst>
                                </p:cTn>
                              </p:par>
                            </p:childTnLst>
                          </p:cTn>
                        </p:par>
                        <p:par>
                          <p:cTn id="26" fill="hold">
                            <p:stCondLst>
                              <p:cond delay="500"/>
                            </p:stCondLst>
                            <p:childTnLst>
                              <p:par>
                                <p:cTn id="27" presetID="22" presetClass="entr" presetSubtype="8" fill="hold" nodeType="afterEffect">
                                  <p:stCondLst>
                                    <p:cond delay="0"/>
                                  </p:stCondLst>
                                  <p:childTnLst>
                                    <p:set>
                                      <p:cBhvr>
                                        <p:cTn id="28" dur="1" fill="hold">
                                          <p:stCondLst>
                                            <p:cond delay="0"/>
                                          </p:stCondLst>
                                        </p:cTn>
                                        <p:tgtEl>
                                          <p:spTgt spid="45071"/>
                                        </p:tgtEl>
                                        <p:attrNameLst>
                                          <p:attrName>style.visibility</p:attrName>
                                        </p:attrNameLst>
                                      </p:cBhvr>
                                      <p:to>
                                        <p:strVal val="visible"/>
                                      </p:to>
                                    </p:set>
                                    <p:animEffect transition="in" filter="wipe(left)">
                                      <p:cBhvr>
                                        <p:cTn id="29" dur="500"/>
                                        <p:tgtEl>
                                          <p:spTgt spid="45071"/>
                                        </p:tgtEl>
                                      </p:cBhvr>
                                    </p:animEffect>
                                  </p:childTnLst>
                                </p:cTn>
                              </p:par>
                            </p:childTnLst>
                          </p:cTn>
                        </p:par>
                      </p:childTnLst>
                    </p:cTn>
                  </p:par>
                  <p:par>
                    <p:cTn id="30" fill="hold">
                      <p:stCondLst>
                        <p:cond delay="indefinite"/>
                      </p:stCondLst>
                      <p:childTnLst>
                        <p:par>
                          <p:cTn id="31" fill="hold">
                            <p:stCondLst>
                              <p:cond delay="0"/>
                            </p:stCondLst>
                            <p:childTnLst>
                              <p:par>
                                <p:cTn id="32" presetID="9" presetClass="entr" presetSubtype="0" fill="hold" grpId="0" nodeType="clickEffect">
                                  <p:stCondLst>
                                    <p:cond delay="0"/>
                                  </p:stCondLst>
                                  <p:childTnLst>
                                    <p:set>
                                      <p:cBhvr>
                                        <p:cTn id="33" dur="1" fill="hold">
                                          <p:stCondLst>
                                            <p:cond delay="0"/>
                                          </p:stCondLst>
                                        </p:cTn>
                                        <p:tgtEl>
                                          <p:spTgt spid="45078"/>
                                        </p:tgtEl>
                                        <p:attrNameLst>
                                          <p:attrName>style.visibility</p:attrName>
                                        </p:attrNameLst>
                                      </p:cBhvr>
                                      <p:to>
                                        <p:strVal val="visible"/>
                                      </p:to>
                                    </p:set>
                                    <p:animEffect transition="in" filter="dissolve">
                                      <p:cBhvr>
                                        <p:cTn id="34" dur="500"/>
                                        <p:tgtEl>
                                          <p:spTgt spid="45078"/>
                                        </p:tgtEl>
                                      </p:cBhvr>
                                    </p:animEffect>
                                  </p:childTnLst>
                                </p:cTn>
                              </p:par>
                            </p:childTnLst>
                          </p:cTn>
                        </p:par>
                        <p:par>
                          <p:cTn id="35" fill="hold">
                            <p:stCondLst>
                              <p:cond delay="500"/>
                            </p:stCondLst>
                            <p:childTnLst>
                              <p:par>
                                <p:cTn id="36" presetID="22" presetClass="entr" presetSubtype="8" fill="hold" nodeType="afterEffect">
                                  <p:stCondLst>
                                    <p:cond delay="0"/>
                                  </p:stCondLst>
                                  <p:childTnLst>
                                    <p:set>
                                      <p:cBhvr>
                                        <p:cTn id="37" dur="1" fill="hold">
                                          <p:stCondLst>
                                            <p:cond delay="0"/>
                                          </p:stCondLst>
                                        </p:cTn>
                                        <p:tgtEl>
                                          <p:spTgt spid="45073"/>
                                        </p:tgtEl>
                                        <p:attrNameLst>
                                          <p:attrName>style.visibility</p:attrName>
                                        </p:attrNameLst>
                                      </p:cBhvr>
                                      <p:to>
                                        <p:strVal val="visible"/>
                                      </p:to>
                                    </p:set>
                                    <p:animEffect transition="in" filter="wipe(left)">
                                      <p:cBhvr>
                                        <p:cTn id="38" dur="500"/>
                                        <p:tgtEl>
                                          <p:spTgt spid="45073"/>
                                        </p:tgtEl>
                                      </p:cBhvr>
                                    </p:animEffect>
                                  </p:childTnLst>
                                </p:cTn>
                              </p:par>
                            </p:childTnLst>
                          </p:cTn>
                        </p:par>
                        <p:par>
                          <p:cTn id="39" fill="hold">
                            <p:stCondLst>
                              <p:cond delay="1000"/>
                            </p:stCondLst>
                            <p:childTnLst>
                              <p:par>
                                <p:cTn id="40" presetID="4" presetClass="entr" presetSubtype="32" fill="hold" nodeType="afterEffect">
                                  <p:stCondLst>
                                    <p:cond delay="0"/>
                                  </p:stCondLst>
                                  <p:childTnLst>
                                    <p:set>
                                      <p:cBhvr>
                                        <p:cTn id="41" dur="1" fill="hold">
                                          <p:stCondLst>
                                            <p:cond delay="0"/>
                                          </p:stCondLst>
                                        </p:cTn>
                                        <p:tgtEl>
                                          <p:spTgt spid="2"/>
                                        </p:tgtEl>
                                        <p:attrNameLst>
                                          <p:attrName>style.visibility</p:attrName>
                                        </p:attrNameLst>
                                      </p:cBhvr>
                                      <p:to>
                                        <p:strVal val="visible"/>
                                      </p:to>
                                    </p:set>
                                    <p:animEffect transition="in" filter="box(out)">
                                      <p:cBhvr>
                                        <p:cTn id="42" dur="500"/>
                                        <p:tgtEl>
                                          <p:spTgt spid="2"/>
                                        </p:tgtEl>
                                      </p:cBhvr>
                                    </p:animEffect>
                                  </p:childTnLst>
                                  <p:subTnLst>
                                    <p:audio>
                                      <p:cMediaNode>
                                        <p:cTn display="0" masterRel="sameClick">
                                          <p:stCondLst>
                                            <p:cond evt="begin" delay="0">
                                              <p:tn val="40"/>
                                            </p:cond>
                                          </p:stCondLst>
                                          <p:endCondLst>
                                            <p:cond evt="onStopAudio" delay="0">
                                              <p:tgtEl>
                                                <p:sldTgt/>
                                              </p:tgtEl>
                                            </p:cond>
                                          </p:endCondLst>
                                        </p:cTn>
                                        <p:tgtEl>
                                          <p:sndTgt r:embed="rId17" name="camera.wav"/>
                                        </p:tgtEl>
                                      </p:cMediaNode>
                                    </p:audio>
                                  </p:sub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45075"/>
                                        </p:tgtEl>
                                        <p:attrNameLst>
                                          <p:attrName>style.visibility</p:attrName>
                                        </p:attrNameLst>
                                      </p:cBhvr>
                                      <p:to>
                                        <p:strVal val="visible"/>
                                      </p:to>
                                    </p:set>
                                  </p:childTnLst>
                                </p:cTn>
                              </p:par>
                            </p:childTnLst>
                          </p:cTn>
                        </p:par>
                        <p:par>
                          <p:cTn id="47" fill="hold">
                            <p:stCondLst>
                              <p:cond delay="500"/>
                            </p:stCondLst>
                            <p:childTnLst>
                              <p:par>
                                <p:cTn id="48" presetID="22" presetClass="entr" presetSubtype="8" fill="hold" nodeType="afterEffect">
                                  <p:stCondLst>
                                    <p:cond delay="0"/>
                                  </p:stCondLst>
                                  <p:childTnLst>
                                    <p:set>
                                      <p:cBhvr>
                                        <p:cTn id="49" dur="1" fill="hold">
                                          <p:stCondLst>
                                            <p:cond delay="0"/>
                                          </p:stCondLst>
                                        </p:cTn>
                                        <p:tgtEl>
                                          <p:spTgt spid="45074"/>
                                        </p:tgtEl>
                                        <p:attrNameLst>
                                          <p:attrName>style.visibility</p:attrName>
                                        </p:attrNameLst>
                                      </p:cBhvr>
                                      <p:to>
                                        <p:strVal val="visible"/>
                                      </p:to>
                                    </p:set>
                                    <p:animEffect transition="in" filter="wipe(left)">
                                      <p:cBhvr>
                                        <p:cTn id="50" dur="500"/>
                                        <p:tgtEl>
                                          <p:spTgt spid="45074"/>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nodeType="clickEffect">
                                  <p:stCondLst>
                                    <p:cond delay="0"/>
                                  </p:stCondLst>
                                  <p:childTnLst>
                                    <p:set>
                                      <p:cBhvr>
                                        <p:cTn id="54" dur="1" fill="hold">
                                          <p:stCondLst>
                                            <p:cond delay="0"/>
                                          </p:stCondLst>
                                        </p:cTn>
                                        <p:tgtEl>
                                          <p:spTgt spid="3"/>
                                        </p:tgtEl>
                                        <p:attrNameLst>
                                          <p:attrName>style.visibility</p:attrName>
                                        </p:attrNameLst>
                                      </p:cBhvr>
                                      <p:to>
                                        <p:strVal val="visible"/>
                                      </p:to>
                                    </p:set>
                                    <p:animEffect transition="in" filter="wipe(left)">
                                      <p:cBhvr>
                                        <p:cTn id="5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67" grpId="0" autoUpdateAnimBg="0"/>
      <p:bldP spid="45070" grpId="0" autoUpdateAnimBg="0"/>
      <p:bldP spid="45075" grpId="0" autoUpdateAnimBg="0"/>
      <p:bldP spid="45077" grpId="0"/>
      <p:bldP spid="4507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7106" name="Object 2"/>
          <p:cNvGraphicFramePr>
            <a:graphicFrameLocks noChangeAspect="1"/>
          </p:cNvGraphicFramePr>
          <p:nvPr/>
        </p:nvGraphicFramePr>
        <p:xfrm>
          <a:off x="1714500" y="1785938"/>
          <a:ext cx="2170113" cy="828675"/>
        </p:xfrm>
        <a:graphic>
          <a:graphicData uri="http://schemas.openxmlformats.org/presentationml/2006/ole">
            <mc:AlternateContent xmlns:mc="http://schemas.openxmlformats.org/markup-compatibility/2006">
              <mc:Choice xmlns:v="urn:schemas-microsoft-com:vml" Requires="v">
                <p:oleObj spid="_x0000_s487545" name="公式" r:id="rId1" imgW="1059180" imgH="457200" progId="Equation.3">
                  <p:embed/>
                </p:oleObj>
              </mc:Choice>
              <mc:Fallback>
                <p:oleObj name="公式" r:id="rId1" imgW="1059180" imgH="457200" progId="Equation.3">
                  <p:embed/>
                  <p:pic>
                    <p:nvPicPr>
                      <p:cNvPr id="0" name="Object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4500" y="1785938"/>
                        <a:ext cx="2170113" cy="82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4342" name="Rectangle 3"/>
          <p:cNvSpPr>
            <a:spLocks noChangeArrowheads="1"/>
          </p:cNvSpPr>
          <p:nvPr/>
        </p:nvSpPr>
        <p:spPr bwMode="auto">
          <a:xfrm>
            <a:off x="609600" y="428625"/>
            <a:ext cx="42481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a:solidFill>
                  <a:srgbClr val="FFFF00"/>
                </a:solidFill>
                <a:ea typeface="华文中宋" panose="02010600040101010101" pitchFamily="2" charset="-122"/>
              </a:rPr>
              <a:t>电子跃迁辐射规律</a:t>
            </a:r>
            <a:endParaRPr lang="zh-CN" altLang="en-US" sz="2800">
              <a:solidFill>
                <a:srgbClr val="FFFF00"/>
              </a:solidFill>
              <a:ea typeface="华文中宋" panose="02010600040101010101" pitchFamily="2" charset="-122"/>
            </a:endParaRPr>
          </a:p>
        </p:txBody>
      </p:sp>
      <p:graphicFrame>
        <p:nvGraphicFramePr>
          <p:cNvPr id="47108" name="Object 4"/>
          <p:cNvGraphicFramePr>
            <a:graphicFrameLocks noChangeAspect="1"/>
          </p:cNvGraphicFramePr>
          <p:nvPr/>
        </p:nvGraphicFramePr>
        <p:xfrm>
          <a:off x="3563938" y="5662613"/>
          <a:ext cx="4425950" cy="508000"/>
        </p:xfrm>
        <a:graphic>
          <a:graphicData uri="http://schemas.openxmlformats.org/presentationml/2006/ole">
            <mc:AlternateContent xmlns:mc="http://schemas.openxmlformats.org/markup-compatibility/2006">
              <mc:Choice xmlns:v="urn:schemas-microsoft-com:vml" Requires="v">
                <p:oleObj spid="_x0000_s487546" name="公式" r:id="rId3" imgW="4806315" imgH="546100" progId="Equation.3">
                  <p:embed/>
                </p:oleObj>
              </mc:Choice>
              <mc:Fallback>
                <p:oleObj name="公式" r:id="rId3" imgW="4806315" imgH="5461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63938" y="5662613"/>
                        <a:ext cx="442595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7109" name="Text Box 5"/>
          <p:cNvSpPr txBox="1">
            <a:spLocks noChangeArrowheads="1"/>
          </p:cNvSpPr>
          <p:nvPr/>
        </p:nvSpPr>
        <p:spPr bwMode="auto">
          <a:xfrm>
            <a:off x="1339850" y="5697538"/>
            <a:ext cx="1403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solidFill>
                  <a:schemeClr val="hlink"/>
                </a:solidFill>
                <a:ea typeface="华文中宋" panose="02010600040101010101" pitchFamily="2" charset="-122"/>
              </a:rPr>
              <a:t>实验测得</a:t>
            </a:r>
            <a:endParaRPr lang="zh-CN" altLang="en-US">
              <a:solidFill>
                <a:schemeClr val="hlink"/>
              </a:solidFill>
              <a:ea typeface="华文中宋" panose="02010600040101010101" pitchFamily="2" charset="-122"/>
            </a:endParaRPr>
          </a:p>
        </p:txBody>
      </p:sp>
      <p:graphicFrame>
        <p:nvGraphicFramePr>
          <p:cNvPr id="47110" name="Object 6"/>
          <p:cNvGraphicFramePr>
            <a:graphicFrameLocks noChangeAspect="1"/>
          </p:cNvGraphicFramePr>
          <p:nvPr/>
        </p:nvGraphicFramePr>
        <p:xfrm>
          <a:off x="4000500" y="1744663"/>
          <a:ext cx="2138363" cy="827087"/>
        </p:xfrm>
        <a:graphic>
          <a:graphicData uri="http://schemas.openxmlformats.org/presentationml/2006/ole">
            <mc:AlternateContent xmlns:mc="http://schemas.openxmlformats.org/markup-compatibility/2006">
              <mc:Choice xmlns:v="urn:schemas-microsoft-com:vml" Requires="v">
                <p:oleObj spid="_x0000_s487547" name="公式" r:id="rId5" imgW="1036955" imgH="412750" progId="Equation.3">
                  <p:embed/>
                </p:oleObj>
              </mc:Choice>
              <mc:Fallback>
                <p:oleObj name="公式" r:id="rId5" imgW="1036955" imgH="41275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00500" y="1744663"/>
                        <a:ext cx="2138363" cy="827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7111" name="Object 7"/>
          <p:cNvGraphicFramePr>
            <a:graphicFrameLocks noChangeAspect="1"/>
          </p:cNvGraphicFramePr>
          <p:nvPr/>
        </p:nvGraphicFramePr>
        <p:xfrm>
          <a:off x="3517900" y="4786313"/>
          <a:ext cx="4394200" cy="496887"/>
        </p:xfrm>
        <a:graphic>
          <a:graphicData uri="http://schemas.openxmlformats.org/presentationml/2006/ole">
            <mc:AlternateContent xmlns:mc="http://schemas.openxmlformats.org/markup-compatibility/2006">
              <mc:Choice xmlns:v="urn:schemas-microsoft-com:vml" Requires="v">
                <p:oleObj spid="_x0000_s487548" name="公式" r:id="rId7" imgW="4739005" imgH="535305" progId="Equation.3">
                  <p:embed/>
                </p:oleObj>
              </mc:Choice>
              <mc:Fallback>
                <p:oleObj name="公式" r:id="rId7" imgW="4739005" imgH="535305" progId="Equation.3">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17900" y="4786313"/>
                        <a:ext cx="4394200" cy="496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7112" name="Text Box 8"/>
          <p:cNvSpPr txBox="1">
            <a:spLocks noChangeArrowheads="1"/>
          </p:cNvSpPr>
          <p:nvPr/>
        </p:nvSpPr>
        <p:spPr bwMode="auto">
          <a:xfrm>
            <a:off x="1058863" y="4827588"/>
            <a:ext cx="2012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solidFill>
                  <a:schemeClr val="hlink"/>
                </a:solidFill>
                <a:ea typeface="华文中宋" panose="02010600040101010101" pitchFamily="2" charset="-122"/>
              </a:rPr>
              <a:t>其中计算得到</a:t>
            </a:r>
            <a:endParaRPr lang="zh-CN" altLang="en-US">
              <a:solidFill>
                <a:schemeClr val="hlink"/>
              </a:solidFill>
              <a:ea typeface="华文中宋" panose="02010600040101010101" pitchFamily="2" charset="-122"/>
            </a:endParaRPr>
          </a:p>
        </p:txBody>
      </p:sp>
      <p:sp>
        <p:nvSpPr>
          <p:cNvPr id="47113" name="Rectangle 9"/>
          <p:cNvSpPr>
            <a:spLocks noChangeArrowheads="1"/>
          </p:cNvSpPr>
          <p:nvPr/>
        </p:nvSpPr>
        <p:spPr bwMode="auto">
          <a:xfrm>
            <a:off x="682625" y="1152525"/>
            <a:ext cx="5675313"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just" eaLnBrk="1" hangingPunct="1"/>
            <a:r>
              <a:rPr lang="zh-CN" altLang="en-US" sz="2600">
                <a:solidFill>
                  <a:schemeClr val="hlink"/>
                </a:solidFill>
                <a:latin typeface="华文中宋" panose="02010600040101010101" pitchFamily="2" charset="-122"/>
                <a:ea typeface="华文中宋" panose="02010600040101010101" pitchFamily="2" charset="-122"/>
              </a:rPr>
              <a:t>发射电磁波的波数</a:t>
            </a:r>
            <a:r>
              <a:rPr lang="zh-CN" altLang="en-US" sz="2600">
                <a:solidFill>
                  <a:srgbClr val="00FF99"/>
                </a:solidFill>
                <a:latin typeface="华文中宋" panose="02010600040101010101" pitchFamily="2" charset="-122"/>
                <a:ea typeface="华文中宋" panose="02010600040101010101" pitchFamily="2" charset="-122"/>
              </a:rPr>
              <a:t>（波长的倒数）</a:t>
            </a:r>
            <a:endParaRPr lang="zh-CN" altLang="en-US" sz="2600">
              <a:solidFill>
                <a:schemeClr val="hlink"/>
              </a:solidFill>
              <a:latin typeface="华文中宋" panose="02010600040101010101" pitchFamily="2" charset="-122"/>
              <a:ea typeface="华文中宋" panose="02010600040101010101" pitchFamily="2" charset="-122"/>
            </a:endParaRPr>
          </a:p>
        </p:txBody>
      </p:sp>
      <p:graphicFrame>
        <p:nvGraphicFramePr>
          <p:cNvPr id="43010" name="Object 10"/>
          <p:cNvGraphicFramePr>
            <a:graphicFrameLocks noChangeAspect="1"/>
          </p:cNvGraphicFramePr>
          <p:nvPr/>
        </p:nvGraphicFramePr>
        <p:xfrm>
          <a:off x="4071938" y="285750"/>
          <a:ext cx="1809750" cy="827088"/>
        </p:xfrm>
        <a:graphic>
          <a:graphicData uri="http://schemas.openxmlformats.org/presentationml/2006/ole">
            <mc:AlternateContent xmlns:mc="http://schemas.openxmlformats.org/markup-compatibility/2006">
              <mc:Choice xmlns:v="urn:schemas-microsoft-com:vml" Requires="v">
                <p:oleObj spid="_x0000_s487549" name="公式" r:id="rId9" imgW="970280" imgH="412750" progId="Equation.3">
                  <p:embed/>
                </p:oleObj>
              </mc:Choice>
              <mc:Fallback>
                <p:oleObj name="公式" r:id="rId9" imgW="970280" imgH="412750" progId="Equation.3">
                  <p:embed/>
                  <p:pic>
                    <p:nvPicPr>
                      <p:cNvPr id="0"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071938" y="285750"/>
                        <a:ext cx="1809750" cy="827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 name="Object 11"/>
          <p:cNvGraphicFramePr>
            <a:graphicFrameLocks noChangeAspect="1"/>
          </p:cNvGraphicFramePr>
          <p:nvPr/>
        </p:nvGraphicFramePr>
        <p:xfrm>
          <a:off x="4033838" y="2786063"/>
          <a:ext cx="2681287" cy="1798637"/>
        </p:xfrm>
        <a:graphic>
          <a:graphicData uri="http://schemas.openxmlformats.org/presentationml/2006/ole">
            <mc:AlternateContent xmlns:mc="http://schemas.openxmlformats.org/markup-compatibility/2006">
              <mc:Choice xmlns:v="urn:schemas-microsoft-com:vml" Requires="v">
                <p:oleObj spid="_x0000_s487550" name="公式" r:id="rId11" imgW="1249045" imgH="902970" progId="Equation.3">
                  <p:embed/>
                </p:oleObj>
              </mc:Choice>
              <mc:Fallback>
                <p:oleObj name="公式" r:id="rId11" imgW="1249045" imgH="902970" progId="Equation.3">
                  <p:embed/>
                  <p:pic>
                    <p:nvPicPr>
                      <p:cNvPr id="0" name="Object 1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033838" y="2786063"/>
                        <a:ext cx="2681287" cy="1798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5074" name="Object 18"/>
          <p:cNvGraphicFramePr>
            <a:graphicFrameLocks noChangeAspect="1"/>
          </p:cNvGraphicFramePr>
          <p:nvPr/>
        </p:nvGraphicFramePr>
        <p:xfrm>
          <a:off x="6827838" y="2171700"/>
          <a:ext cx="1101725" cy="828675"/>
        </p:xfrm>
        <a:graphic>
          <a:graphicData uri="http://schemas.openxmlformats.org/presentationml/2006/ole">
            <mc:AlternateContent xmlns:mc="http://schemas.openxmlformats.org/markup-compatibility/2006">
              <mc:Choice xmlns:v="urn:schemas-microsoft-com:vml" Requires="v">
                <p:oleObj spid="_x0000_s487551" name="公式" r:id="rId13" imgW="579755" imgH="412750" progId="Equation.3">
                  <p:embed/>
                </p:oleObj>
              </mc:Choice>
              <mc:Fallback>
                <p:oleObj name="公式" r:id="rId13" imgW="579755" imgH="412750" progId="Equation.3">
                  <p:embed/>
                  <p:pic>
                    <p:nvPicPr>
                      <p:cNvPr id="0" name="Object 1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827838" y="2171700"/>
                        <a:ext cx="1101725" cy="82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7661" name="灯片编号占位符 1"/>
          <p:cNvSpPr txBox="1"/>
          <p:nvPr/>
        </p:nvSpPr>
        <p:spPr bwMode="auto">
          <a:xfrm>
            <a:off x="0" y="6381750"/>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fld id="{D2E0230E-1E1C-4268-BB41-DBF7AB86210F}" type="slidenum">
              <a:rPr lang="en-US" altLang="zh-CN" b="0">
                <a:solidFill>
                  <a:srgbClr val="FF00FF"/>
                </a:solidFill>
              </a:rPr>
            </a:fld>
            <a:r>
              <a:rPr lang="en-US" altLang="zh-CN" b="0">
                <a:solidFill>
                  <a:srgbClr val="FF00FF"/>
                </a:solidFill>
              </a:rPr>
              <a:t>/16</a:t>
            </a:r>
            <a:endParaRPr lang="en-US" altLang="zh-CN" b="0">
              <a:solidFill>
                <a:srgbClr val="FF00FF"/>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4342"/>
                                        </p:tgtEl>
                                        <p:attrNameLst>
                                          <p:attrName>style.visibility</p:attrName>
                                        </p:attrNameLst>
                                      </p:cBhvr>
                                      <p:to>
                                        <p:strVal val="visible"/>
                                      </p:to>
                                    </p:set>
                                    <p:animEffect transition="in" filter="wipe(left)">
                                      <p:cBhvr>
                                        <p:cTn id="7" dur="500"/>
                                        <p:tgtEl>
                                          <p:spTgt spid="1434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43010"/>
                                        </p:tgtEl>
                                        <p:attrNameLst>
                                          <p:attrName>style.visibility</p:attrName>
                                        </p:attrNameLst>
                                      </p:cBhvr>
                                      <p:to>
                                        <p:strVal val="visible"/>
                                      </p:to>
                                    </p:set>
                                    <p:animEffect transition="in" filter="wipe(left)">
                                      <p:cBhvr>
                                        <p:cTn id="11" dur="500"/>
                                        <p:tgtEl>
                                          <p:spTgt spid="43010"/>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47113"/>
                                        </p:tgtEl>
                                        <p:attrNameLst>
                                          <p:attrName>style.visibility</p:attrName>
                                        </p:attrNameLst>
                                      </p:cBhvr>
                                      <p:to>
                                        <p:strVal val="visible"/>
                                      </p:to>
                                    </p:set>
                                    <p:animEffect transition="in" filter="wipe(left)">
                                      <p:cBhvr>
                                        <p:cTn id="16" dur="500"/>
                                        <p:tgtEl>
                                          <p:spTgt spid="47113"/>
                                        </p:tgtEl>
                                      </p:cBhvr>
                                    </p:animEffect>
                                  </p:childTnLst>
                                </p:cTn>
                              </p:par>
                            </p:childTnLst>
                          </p:cTn>
                        </p:par>
                        <p:par>
                          <p:cTn id="17" fill="hold">
                            <p:stCondLst>
                              <p:cond delay="500"/>
                            </p:stCondLst>
                            <p:childTnLst>
                              <p:par>
                                <p:cTn id="18" presetID="22" presetClass="entr" presetSubtype="8" fill="hold" nodeType="afterEffect">
                                  <p:stCondLst>
                                    <p:cond delay="0"/>
                                  </p:stCondLst>
                                  <p:childTnLst>
                                    <p:set>
                                      <p:cBhvr>
                                        <p:cTn id="19" dur="1" fill="hold">
                                          <p:stCondLst>
                                            <p:cond delay="0"/>
                                          </p:stCondLst>
                                        </p:cTn>
                                        <p:tgtEl>
                                          <p:spTgt spid="47106"/>
                                        </p:tgtEl>
                                        <p:attrNameLst>
                                          <p:attrName>style.visibility</p:attrName>
                                        </p:attrNameLst>
                                      </p:cBhvr>
                                      <p:to>
                                        <p:strVal val="visible"/>
                                      </p:to>
                                    </p:set>
                                    <p:animEffect transition="in" filter="wipe(left)">
                                      <p:cBhvr>
                                        <p:cTn id="20" dur="500"/>
                                        <p:tgtEl>
                                          <p:spTgt spid="47106"/>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47110"/>
                                        </p:tgtEl>
                                        <p:attrNameLst>
                                          <p:attrName>style.visibility</p:attrName>
                                        </p:attrNameLst>
                                      </p:cBhvr>
                                      <p:to>
                                        <p:strVal val="visible"/>
                                      </p:to>
                                    </p:set>
                                    <p:animEffect transition="in" filter="wipe(left)">
                                      <p:cBhvr>
                                        <p:cTn id="25" dur="500"/>
                                        <p:tgtEl>
                                          <p:spTgt spid="47110"/>
                                        </p:tgtEl>
                                      </p:cBhvr>
                                    </p:animEffect>
                                  </p:childTnLst>
                                </p:cTn>
                              </p:par>
                            </p:childTnLst>
                          </p:cTn>
                        </p:par>
                        <p:par>
                          <p:cTn id="26" fill="hold">
                            <p:stCondLst>
                              <p:cond delay="500"/>
                            </p:stCondLst>
                            <p:childTnLst>
                              <p:par>
                                <p:cTn id="27" presetID="22" presetClass="entr" presetSubtype="8" fill="hold" nodeType="afterEffect">
                                  <p:stCondLst>
                                    <p:cond delay="0"/>
                                  </p:stCondLst>
                                  <p:childTnLst>
                                    <p:set>
                                      <p:cBhvr>
                                        <p:cTn id="28" dur="1" fill="hold">
                                          <p:stCondLst>
                                            <p:cond delay="0"/>
                                          </p:stCondLst>
                                        </p:cTn>
                                        <p:tgtEl>
                                          <p:spTgt spid="45074"/>
                                        </p:tgtEl>
                                        <p:attrNameLst>
                                          <p:attrName>style.visibility</p:attrName>
                                        </p:attrNameLst>
                                      </p:cBhvr>
                                      <p:to>
                                        <p:strVal val="visible"/>
                                      </p:to>
                                    </p:set>
                                    <p:animEffect transition="in" filter="wipe(left)">
                                      <p:cBhvr>
                                        <p:cTn id="29" dur="500"/>
                                        <p:tgtEl>
                                          <p:spTgt spid="45074"/>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2"/>
                                        </p:tgtEl>
                                        <p:attrNameLst>
                                          <p:attrName>style.visibility</p:attrName>
                                        </p:attrNameLst>
                                      </p:cBhvr>
                                      <p:to>
                                        <p:strVal val="visible"/>
                                      </p:to>
                                    </p:set>
                                    <p:animEffect transition="in" filter="wipe(left)">
                                      <p:cBhvr>
                                        <p:cTn id="34" dur="500"/>
                                        <p:tgtEl>
                                          <p:spTgt spid="2"/>
                                        </p:tgtEl>
                                      </p:cBhvr>
                                    </p:animEffec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47112"/>
                                        </p:tgtEl>
                                        <p:attrNameLst>
                                          <p:attrName>style.visibility</p:attrName>
                                        </p:attrNameLst>
                                      </p:cBhvr>
                                      <p:to>
                                        <p:strVal val="visible"/>
                                      </p:to>
                                    </p:set>
                                  </p:childTnLst>
                                </p:cTn>
                              </p:par>
                            </p:childTnLst>
                          </p:cTn>
                        </p:par>
                        <p:par>
                          <p:cTn id="39" fill="hold">
                            <p:stCondLst>
                              <p:cond delay="500"/>
                            </p:stCondLst>
                            <p:childTnLst>
                              <p:par>
                                <p:cTn id="40" presetID="22" presetClass="entr" presetSubtype="8" fill="hold" nodeType="afterEffect">
                                  <p:stCondLst>
                                    <p:cond delay="0"/>
                                  </p:stCondLst>
                                  <p:childTnLst>
                                    <p:set>
                                      <p:cBhvr>
                                        <p:cTn id="41" dur="1" fill="hold">
                                          <p:stCondLst>
                                            <p:cond delay="0"/>
                                          </p:stCondLst>
                                        </p:cTn>
                                        <p:tgtEl>
                                          <p:spTgt spid="47111"/>
                                        </p:tgtEl>
                                        <p:attrNameLst>
                                          <p:attrName>style.visibility</p:attrName>
                                        </p:attrNameLst>
                                      </p:cBhvr>
                                      <p:to>
                                        <p:strVal val="visible"/>
                                      </p:to>
                                    </p:set>
                                    <p:animEffect transition="in" filter="wipe(left)">
                                      <p:cBhvr>
                                        <p:cTn id="42" dur="500"/>
                                        <p:tgtEl>
                                          <p:spTgt spid="47111"/>
                                        </p:tgtEl>
                                      </p:cBhvr>
                                    </p:animEffect>
                                  </p:childTnLst>
                                </p:cTn>
                              </p:par>
                            </p:childTnLst>
                          </p:cTn>
                        </p:par>
                        <p:par>
                          <p:cTn id="43" fill="hold">
                            <p:stCondLst>
                              <p:cond delay="1000"/>
                            </p:stCondLst>
                            <p:childTnLst>
                              <p:par>
                                <p:cTn id="44" presetID="1" presetClass="entr" presetSubtype="0" fill="hold" grpId="0" nodeType="afterEffect">
                                  <p:stCondLst>
                                    <p:cond delay="0"/>
                                  </p:stCondLst>
                                  <p:childTnLst>
                                    <p:set>
                                      <p:cBhvr>
                                        <p:cTn id="45" dur="1" fill="hold">
                                          <p:stCondLst>
                                            <p:cond delay="499"/>
                                          </p:stCondLst>
                                        </p:cTn>
                                        <p:tgtEl>
                                          <p:spTgt spid="47109"/>
                                        </p:tgtEl>
                                        <p:attrNameLst>
                                          <p:attrName>style.visibility</p:attrName>
                                        </p:attrNameLst>
                                      </p:cBhvr>
                                      <p:to>
                                        <p:strVal val="visible"/>
                                      </p:to>
                                    </p:set>
                                  </p:childTnLst>
                                </p:cTn>
                              </p:par>
                            </p:childTnLst>
                          </p:cTn>
                        </p:par>
                        <p:par>
                          <p:cTn id="46" fill="hold">
                            <p:stCondLst>
                              <p:cond delay="1500"/>
                            </p:stCondLst>
                            <p:childTnLst>
                              <p:par>
                                <p:cTn id="47" presetID="22" presetClass="entr" presetSubtype="8" fill="hold" nodeType="afterEffect">
                                  <p:stCondLst>
                                    <p:cond delay="0"/>
                                  </p:stCondLst>
                                  <p:childTnLst>
                                    <p:set>
                                      <p:cBhvr>
                                        <p:cTn id="48" dur="1" fill="hold">
                                          <p:stCondLst>
                                            <p:cond delay="0"/>
                                          </p:stCondLst>
                                        </p:cTn>
                                        <p:tgtEl>
                                          <p:spTgt spid="47108"/>
                                        </p:tgtEl>
                                        <p:attrNameLst>
                                          <p:attrName>style.visibility</p:attrName>
                                        </p:attrNameLst>
                                      </p:cBhvr>
                                      <p:to>
                                        <p:strVal val="visible"/>
                                      </p:to>
                                    </p:set>
                                    <p:animEffect transition="in" filter="wipe(left)">
                                      <p:cBhvr>
                                        <p:cTn id="49" dur="500"/>
                                        <p:tgtEl>
                                          <p:spTgt spid="471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2" grpId="0"/>
      <p:bldP spid="47109" grpId="0" autoUpdateAnimBg="0"/>
      <p:bldP spid="47112" grpId="0" autoUpdateAnimBg="0"/>
      <p:bldP spid="4711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 Box 2"/>
          <p:cNvSpPr txBox="1">
            <a:spLocks noChangeArrowheads="1"/>
          </p:cNvSpPr>
          <p:nvPr/>
        </p:nvSpPr>
        <p:spPr bwMode="auto">
          <a:xfrm>
            <a:off x="457200" y="376238"/>
            <a:ext cx="9937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i="1">
                <a:solidFill>
                  <a:srgbClr val="00FFFF"/>
                </a:solidFill>
              </a:rPr>
              <a:t>E</a:t>
            </a:r>
            <a:r>
              <a:rPr lang="en-US" altLang="zh-CN" sz="2000" baseline="-18000">
                <a:solidFill>
                  <a:srgbClr val="00FFFF"/>
                </a:solidFill>
              </a:rPr>
              <a:t>n </a:t>
            </a:r>
            <a:r>
              <a:rPr lang="en-US" altLang="zh-CN" sz="2000" b="0">
                <a:solidFill>
                  <a:srgbClr val="00FFFF"/>
                </a:solidFill>
              </a:rPr>
              <a:t>(</a:t>
            </a:r>
            <a:r>
              <a:rPr lang="en-US" altLang="zh-CN" sz="2000" baseline="-18000">
                <a:solidFill>
                  <a:srgbClr val="00FFFF"/>
                </a:solidFill>
              </a:rPr>
              <a:t> </a:t>
            </a:r>
            <a:r>
              <a:rPr lang="en-US" altLang="zh-CN" sz="2000">
                <a:solidFill>
                  <a:srgbClr val="00FFFF"/>
                </a:solidFill>
              </a:rPr>
              <a:t>eV</a:t>
            </a:r>
            <a:r>
              <a:rPr lang="en-US" altLang="zh-CN" sz="2000" b="0">
                <a:solidFill>
                  <a:srgbClr val="00FFFF"/>
                </a:solidFill>
              </a:rPr>
              <a:t>)</a:t>
            </a:r>
            <a:endParaRPr lang="en-US" altLang="zh-CN" sz="2000" b="0">
              <a:solidFill>
                <a:srgbClr val="00FFFF"/>
              </a:solidFill>
            </a:endParaRPr>
          </a:p>
        </p:txBody>
      </p:sp>
      <p:sp>
        <p:nvSpPr>
          <p:cNvPr id="29699" name="Text Box 3"/>
          <p:cNvSpPr txBox="1">
            <a:spLocks noChangeArrowheads="1"/>
          </p:cNvSpPr>
          <p:nvPr/>
        </p:nvSpPr>
        <p:spPr bwMode="auto">
          <a:xfrm>
            <a:off x="8077200" y="3163888"/>
            <a:ext cx="438150" cy="192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000">
                <a:solidFill>
                  <a:schemeClr val="hlink"/>
                </a:solidFill>
                <a:ea typeface="华文中宋" panose="02010600040101010101" pitchFamily="2" charset="-122"/>
              </a:rPr>
              <a:t>氢原子能级图</a:t>
            </a:r>
            <a:endParaRPr lang="zh-CN" altLang="en-US" sz="2000">
              <a:solidFill>
                <a:schemeClr val="hlink"/>
              </a:solidFill>
              <a:ea typeface="华文中宋" panose="02010600040101010101" pitchFamily="2" charset="-122"/>
            </a:endParaRPr>
          </a:p>
        </p:txBody>
      </p:sp>
      <p:grpSp>
        <p:nvGrpSpPr>
          <p:cNvPr id="2" name="Group 4"/>
          <p:cNvGrpSpPr/>
          <p:nvPr/>
        </p:nvGrpSpPr>
        <p:grpSpPr bwMode="auto">
          <a:xfrm>
            <a:off x="1763713" y="5876925"/>
            <a:ext cx="1027112" cy="620713"/>
            <a:chOff x="861" y="3783"/>
            <a:chExt cx="647" cy="391"/>
          </a:xfrm>
        </p:grpSpPr>
        <p:sp>
          <p:nvSpPr>
            <p:cNvPr id="29754" name="AutoShape 5"/>
            <p:cNvSpPr/>
            <p:nvPr/>
          </p:nvSpPr>
          <p:spPr bwMode="auto">
            <a:xfrm rot="-5400000">
              <a:off x="1136" y="3591"/>
              <a:ext cx="95" cy="480"/>
            </a:xfrm>
            <a:prstGeom prst="leftBrace">
              <a:avLst>
                <a:gd name="adj1" fmla="val 42105"/>
                <a:gd name="adj2" fmla="val 50000"/>
              </a:avLst>
            </a:prstGeom>
            <a:noFill/>
            <a:ln w="19050">
              <a:solidFill>
                <a:schemeClr val="hlink"/>
              </a:solidFill>
              <a:round/>
            </a:ln>
            <a:extLst>
              <a:ext uri="{909E8E84-426E-40DD-AFC4-6F175D3DCCD1}">
                <a14:hiddenFill xmlns:a14="http://schemas.microsoft.com/office/drawing/2010/main">
                  <a:solidFill>
                    <a:srgbClr val="FFFFFF"/>
                  </a:solidFill>
                </a14:hiddenFill>
              </a:ext>
            </a:extLst>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9755" name="Text Box 6"/>
            <p:cNvSpPr txBox="1">
              <a:spLocks noChangeArrowheads="1"/>
            </p:cNvSpPr>
            <p:nvPr/>
          </p:nvSpPr>
          <p:spPr bwMode="auto">
            <a:xfrm>
              <a:off x="861" y="3905"/>
              <a:ext cx="647"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2200">
                  <a:solidFill>
                    <a:schemeClr val="hlink"/>
                  </a:solidFill>
                  <a:ea typeface="楷体_GB2312" pitchFamily="49" charset="-122"/>
                </a:rPr>
                <a:t>莱曼系</a:t>
              </a:r>
              <a:endParaRPr lang="zh-CN" altLang="en-US" sz="2200">
                <a:solidFill>
                  <a:schemeClr val="hlink"/>
                </a:solidFill>
                <a:ea typeface="楷体_GB2312" pitchFamily="49" charset="-122"/>
              </a:endParaRPr>
            </a:p>
          </p:txBody>
        </p:sp>
      </p:grpSp>
      <p:grpSp>
        <p:nvGrpSpPr>
          <p:cNvPr id="3" name="Group 7"/>
          <p:cNvGrpSpPr/>
          <p:nvPr/>
        </p:nvGrpSpPr>
        <p:grpSpPr bwMode="auto">
          <a:xfrm>
            <a:off x="3203575" y="5876925"/>
            <a:ext cx="1308100" cy="604838"/>
            <a:chOff x="1786" y="3793"/>
            <a:chExt cx="824" cy="381"/>
          </a:xfrm>
        </p:grpSpPr>
        <p:sp>
          <p:nvSpPr>
            <p:cNvPr id="29752" name="AutoShape 8"/>
            <p:cNvSpPr/>
            <p:nvPr/>
          </p:nvSpPr>
          <p:spPr bwMode="auto">
            <a:xfrm rot="-5400000">
              <a:off x="2150" y="3601"/>
              <a:ext cx="95" cy="480"/>
            </a:xfrm>
            <a:prstGeom prst="leftBrace">
              <a:avLst>
                <a:gd name="adj1" fmla="val 42105"/>
                <a:gd name="adj2" fmla="val 50000"/>
              </a:avLst>
            </a:prstGeom>
            <a:noFill/>
            <a:ln w="19050">
              <a:solidFill>
                <a:schemeClr val="hlink"/>
              </a:solidFill>
              <a:round/>
            </a:ln>
            <a:extLst>
              <a:ext uri="{909E8E84-426E-40DD-AFC4-6F175D3DCCD1}">
                <a14:hiddenFill xmlns:a14="http://schemas.microsoft.com/office/drawing/2010/main">
                  <a:solidFill>
                    <a:srgbClr val="FFFFFF"/>
                  </a:solidFill>
                </a14:hiddenFill>
              </a:ext>
            </a:extLst>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9753" name="Text Box 9"/>
            <p:cNvSpPr txBox="1">
              <a:spLocks noChangeArrowheads="1"/>
            </p:cNvSpPr>
            <p:nvPr/>
          </p:nvSpPr>
          <p:spPr bwMode="auto">
            <a:xfrm>
              <a:off x="1786" y="3905"/>
              <a:ext cx="824"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2200">
                  <a:solidFill>
                    <a:schemeClr val="hlink"/>
                  </a:solidFill>
                  <a:ea typeface="楷体_GB2312" pitchFamily="49" charset="-122"/>
                </a:rPr>
                <a:t>巴耳末系</a:t>
              </a:r>
              <a:endParaRPr lang="zh-CN" altLang="en-US" sz="2200">
                <a:solidFill>
                  <a:schemeClr val="hlink"/>
                </a:solidFill>
                <a:ea typeface="楷体_GB2312" pitchFamily="49" charset="-122"/>
              </a:endParaRPr>
            </a:p>
          </p:txBody>
        </p:sp>
      </p:grpSp>
      <p:grpSp>
        <p:nvGrpSpPr>
          <p:cNvPr id="4" name="Group 10"/>
          <p:cNvGrpSpPr/>
          <p:nvPr/>
        </p:nvGrpSpPr>
        <p:grpSpPr bwMode="auto">
          <a:xfrm>
            <a:off x="4932363" y="5876925"/>
            <a:ext cx="1027112" cy="606425"/>
            <a:chOff x="2855" y="3792"/>
            <a:chExt cx="647" cy="382"/>
          </a:xfrm>
        </p:grpSpPr>
        <p:sp>
          <p:nvSpPr>
            <p:cNvPr id="29750" name="AutoShape 11"/>
            <p:cNvSpPr/>
            <p:nvPr/>
          </p:nvSpPr>
          <p:spPr bwMode="auto">
            <a:xfrm rot="-5400000">
              <a:off x="3130" y="3600"/>
              <a:ext cx="95" cy="480"/>
            </a:xfrm>
            <a:prstGeom prst="leftBrace">
              <a:avLst>
                <a:gd name="adj1" fmla="val 42105"/>
                <a:gd name="adj2" fmla="val 50000"/>
              </a:avLst>
            </a:prstGeom>
            <a:noFill/>
            <a:ln w="19050">
              <a:solidFill>
                <a:schemeClr val="hlink"/>
              </a:solidFill>
              <a:round/>
            </a:ln>
            <a:extLst>
              <a:ext uri="{909E8E84-426E-40DD-AFC4-6F175D3DCCD1}">
                <a14:hiddenFill xmlns:a14="http://schemas.microsoft.com/office/drawing/2010/main">
                  <a:solidFill>
                    <a:srgbClr val="FFFFFF"/>
                  </a:solidFill>
                </a14:hiddenFill>
              </a:ext>
            </a:extLst>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9751" name="Text Box 12"/>
            <p:cNvSpPr txBox="1">
              <a:spLocks noChangeArrowheads="1"/>
            </p:cNvSpPr>
            <p:nvPr/>
          </p:nvSpPr>
          <p:spPr bwMode="auto">
            <a:xfrm>
              <a:off x="2855" y="3905"/>
              <a:ext cx="647"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2200">
                  <a:solidFill>
                    <a:schemeClr val="hlink"/>
                  </a:solidFill>
                  <a:ea typeface="楷体_GB2312" pitchFamily="49" charset="-122"/>
                </a:rPr>
                <a:t>帕邢系</a:t>
              </a:r>
              <a:endParaRPr lang="zh-CN" altLang="en-US" sz="2200">
                <a:solidFill>
                  <a:schemeClr val="hlink"/>
                </a:solidFill>
                <a:ea typeface="楷体_GB2312" pitchFamily="49" charset="-122"/>
              </a:endParaRPr>
            </a:p>
          </p:txBody>
        </p:sp>
      </p:grpSp>
      <p:grpSp>
        <p:nvGrpSpPr>
          <p:cNvPr id="5" name="Group 13"/>
          <p:cNvGrpSpPr/>
          <p:nvPr/>
        </p:nvGrpSpPr>
        <p:grpSpPr bwMode="auto">
          <a:xfrm>
            <a:off x="6300788" y="5876925"/>
            <a:ext cx="1308100" cy="606425"/>
            <a:chOff x="3774" y="3792"/>
            <a:chExt cx="824" cy="382"/>
          </a:xfrm>
        </p:grpSpPr>
        <p:sp>
          <p:nvSpPr>
            <p:cNvPr id="29748" name="AutoShape 14"/>
            <p:cNvSpPr/>
            <p:nvPr/>
          </p:nvSpPr>
          <p:spPr bwMode="auto">
            <a:xfrm rot="-5400000">
              <a:off x="4138" y="3600"/>
              <a:ext cx="95" cy="480"/>
            </a:xfrm>
            <a:prstGeom prst="leftBrace">
              <a:avLst>
                <a:gd name="adj1" fmla="val 42105"/>
                <a:gd name="adj2" fmla="val 50000"/>
              </a:avLst>
            </a:prstGeom>
            <a:noFill/>
            <a:ln w="19050">
              <a:solidFill>
                <a:schemeClr val="hlink"/>
              </a:solidFill>
              <a:round/>
            </a:ln>
            <a:extLst>
              <a:ext uri="{909E8E84-426E-40DD-AFC4-6F175D3DCCD1}">
                <a14:hiddenFill xmlns:a14="http://schemas.microsoft.com/office/drawing/2010/main">
                  <a:solidFill>
                    <a:srgbClr val="FFFFFF"/>
                  </a:solidFill>
                </a14:hiddenFill>
              </a:ext>
            </a:extLst>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9749" name="Text Box 15"/>
            <p:cNvSpPr txBox="1">
              <a:spLocks noChangeArrowheads="1"/>
            </p:cNvSpPr>
            <p:nvPr/>
          </p:nvSpPr>
          <p:spPr bwMode="auto">
            <a:xfrm>
              <a:off x="3774" y="3905"/>
              <a:ext cx="824"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2200">
                  <a:solidFill>
                    <a:schemeClr val="hlink"/>
                  </a:solidFill>
                  <a:ea typeface="楷体_GB2312" pitchFamily="49" charset="-122"/>
                </a:rPr>
                <a:t>布喇开系</a:t>
              </a:r>
              <a:endParaRPr lang="zh-CN" altLang="en-US" sz="2200">
                <a:solidFill>
                  <a:schemeClr val="hlink"/>
                </a:solidFill>
                <a:ea typeface="楷体_GB2312" pitchFamily="49" charset="-122"/>
              </a:endParaRPr>
            </a:p>
          </p:txBody>
        </p:sp>
      </p:grpSp>
      <p:sp>
        <p:nvSpPr>
          <p:cNvPr id="49168" name="Line 16"/>
          <p:cNvSpPr>
            <a:spLocks noChangeShapeType="1"/>
          </p:cNvSpPr>
          <p:nvPr/>
        </p:nvSpPr>
        <p:spPr bwMode="auto">
          <a:xfrm>
            <a:off x="1908175" y="2471738"/>
            <a:ext cx="26988" cy="3298825"/>
          </a:xfrm>
          <a:prstGeom prst="line">
            <a:avLst/>
          </a:prstGeom>
          <a:noFill/>
          <a:ln w="19050">
            <a:solidFill>
              <a:srgbClr val="FF9966"/>
            </a:solidFill>
            <a:round/>
            <a:headEnd type="oval"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9169" name="Line 17"/>
          <p:cNvSpPr>
            <a:spLocks noChangeShapeType="1"/>
          </p:cNvSpPr>
          <p:nvPr/>
        </p:nvSpPr>
        <p:spPr bwMode="auto">
          <a:xfrm>
            <a:off x="2085975" y="1752600"/>
            <a:ext cx="1588" cy="4022725"/>
          </a:xfrm>
          <a:prstGeom prst="line">
            <a:avLst/>
          </a:prstGeom>
          <a:noFill/>
          <a:ln w="19050">
            <a:solidFill>
              <a:srgbClr val="FF9966"/>
            </a:solidFill>
            <a:round/>
            <a:headEnd type="oval"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9170" name="Line 18"/>
          <p:cNvSpPr>
            <a:spLocks noChangeShapeType="1"/>
          </p:cNvSpPr>
          <p:nvPr/>
        </p:nvSpPr>
        <p:spPr bwMode="auto">
          <a:xfrm>
            <a:off x="2251075" y="1412875"/>
            <a:ext cx="1588" cy="4362450"/>
          </a:xfrm>
          <a:prstGeom prst="line">
            <a:avLst/>
          </a:prstGeom>
          <a:noFill/>
          <a:ln w="19050">
            <a:solidFill>
              <a:srgbClr val="FF9966"/>
            </a:solidFill>
            <a:round/>
            <a:headEnd type="oval"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9171" name="Line 19"/>
          <p:cNvSpPr>
            <a:spLocks noChangeShapeType="1"/>
          </p:cNvSpPr>
          <p:nvPr/>
        </p:nvSpPr>
        <p:spPr bwMode="auto">
          <a:xfrm>
            <a:off x="2403475" y="1290638"/>
            <a:ext cx="1588" cy="4484687"/>
          </a:xfrm>
          <a:prstGeom prst="line">
            <a:avLst/>
          </a:prstGeom>
          <a:noFill/>
          <a:ln w="19050">
            <a:solidFill>
              <a:srgbClr val="FF9966"/>
            </a:solidFill>
            <a:round/>
            <a:headEnd type="oval"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9172" name="Line 20"/>
          <p:cNvSpPr>
            <a:spLocks noChangeShapeType="1"/>
          </p:cNvSpPr>
          <p:nvPr/>
        </p:nvSpPr>
        <p:spPr bwMode="auto">
          <a:xfrm>
            <a:off x="2589213" y="1214438"/>
            <a:ext cx="1587" cy="4560887"/>
          </a:xfrm>
          <a:prstGeom prst="line">
            <a:avLst/>
          </a:prstGeom>
          <a:noFill/>
          <a:ln w="19050">
            <a:solidFill>
              <a:srgbClr val="FF9966"/>
            </a:solidFill>
            <a:round/>
            <a:headEnd type="oval"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9173" name="Line 21"/>
          <p:cNvSpPr>
            <a:spLocks noChangeShapeType="1"/>
          </p:cNvSpPr>
          <p:nvPr/>
        </p:nvSpPr>
        <p:spPr bwMode="auto">
          <a:xfrm>
            <a:off x="3533775" y="1752600"/>
            <a:ext cx="1588" cy="757238"/>
          </a:xfrm>
          <a:prstGeom prst="line">
            <a:avLst/>
          </a:prstGeom>
          <a:noFill/>
          <a:ln w="19050">
            <a:solidFill>
              <a:srgbClr val="FF9966"/>
            </a:solidFill>
            <a:round/>
            <a:headEnd type="oval"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9174" name="Line 22"/>
          <p:cNvSpPr>
            <a:spLocks noChangeShapeType="1"/>
          </p:cNvSpPr>
          <p:nvPr/>
        </p:nvSpPr>
        <p:spPr bwMode="auto">
          <a:xfrm>
            <a:off x="3684588" y="1412875"/>
            <a:ext cx="1587" cy="1096963"/>
          </a:xfrm>
          <a:prstGeom prst="line">
            <a:avLst/>
          </a:prstGeom>
          <a:noFill/>
          <a:ln w="19050">
            <a:solidFill>
              <a:srgbClr val="FF9966"/>
            </a:solidFill>
            <a:round/>
            <a:headEnd type="oval"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9175" name="Line 23"/>
          <p:cNvSpPr>
            <a:spLocks noChangeShapeType="1"/>
          </p:cNvSpPr>
          <p:nvPr/>
        </p:nvSpPr>
        <p:spPr bwMode="auto">
          <a:xfrm>
            <a:off x="3989388" y="1214438"/>
            <a:ext cx="1587" cy="1295400"/>
          </a:xfrm>
          <a:prstGeom prst="line">
            <a:avLst/>
          </a:prstGeom>
          <a:noFill/>
          <a:ln w="19050">
            <a:solidFill>
              <a:srgbClr val="FF9966"/>
            </a:solidFill>
            <a:round/>
            <a:headEnd type="oval"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9176" name="Line 24"/>
          <p:cNvSpPr>
            <a:spLocks noChangeShapeType="1"/>
          </p:cNvSpPr>
          <p:nvPr/>
        </p:nvSpPr>
        <p:spPr bwMode="auto">
          <a:xfrm>
            <a:off x="5105400" y="1412875"/>
            <a:ext cx="0" cy="334963"/>
          </a:xfrm>
          <a:prstGeom prst="line">
            <a:avLst/>
          </a:prstGeom>
          <a:noFill/>
          <a:ln w="19050">
            <a:solidFill>
              <a:srgbClr val="FF9966"/>
            </a:solidFill>
            <a:round/>
            <a:headEnd type="oval"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9177" name="Line 25"/>
          <p:cNvSpPr>
            <a:spLocks noChangeShapeType="1"/>
          </p:cNvSpPr>
          <p:nvPr/>
        </p:nvSpPr>
        <p:spPr bwMode="auto">
          <a:xfrm>
            <a:off x="5257800" y="1287463"/>
            <a:ext cx="0" cy="460375"/>
          </a:xfrm>
          <a:prstGeom prst="line">
            <a:avLst/>
          </a:prstGeom>
          <a:noFill/>
          <a:ln w="19050">
            <a:solidFill>
              <a:srgbClr val="FF9966"/>
            </a:solidFill>
            <a:round/>
            <a:headEnd type="oval"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9178" name="Line 26"/>
          <p:cNvSpPr>
            <a:spLocks noChangeShapeType="1"/>
          </p:cNvSpPr>
          <p:nvPr/>
        </p:nvSpPr>
        <p:spPr bwMode="auto">
          <a:xfrm>
            <a:off x="5410200" y="1212850"/>
            <a:ext cx="0" cy="534988"/>
          </a:xfrm>
          <a:prstGeom prst="line">
            <a:avLst/>
          </a:prstGeom>
          <a:noFill/>
          <a:ln w="19050">
            <a:solidFill>
              <a:srgbClr val="FF9966"/>
            </a:solidFill>
            <a:round/>
            <a:headEnd type="oval"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9179" name="Line 27"/>
          <p:cNvSpPr>
            <a:spLocks noChangeShapeType="1"/>
          </p:cNvSpPr>
          <p:nvPr/>
        </p:nvSpPr>
        <p:spPr bwMode="auto">
          <a:xfrm>
            <a:off x="5562600" y="1138238"/>
            <a:ext cx="0" cy="609600"/>
          </a:xfrm>
          <a:prstGeom prst="line">
            <a:avLst/>
          </a:prstGeom>
          <a:noFill/>
          <a:ln w="19050">
            <a:solidFill>
              <a:srgbClr val="FF9966"/>
            </a:solidFill>
            <a:round/>
            <a:headEnd type="oval"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9180" name="Line 28"/>
          <p:cNvSpPr>
            <a:spLocks noChangeShapeType="1"/>
          </p:cNvSpPr>
          <p:nvPr/>
        </p:nvSpPr>
        <p:spPr bwMode="auto">
          <a:xfrm>
            <a:off x="3838575" y="1290638"/>
            <a:ext cx="0" cy="1211262"/>
          </a:xfrm>
          <a:prstGeom prst="line">
            <a:avLst/>
          </a:prstGeom>
          <a:noFill/>
          <a:ln w="19050">
            <a:solidFill>
              <a:srgbClr val="FF9966"/>
            </a:solidFill>
            <a:round/>
            <a:headEnd type="oval"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9181" name="Text Box 29"/>
          <p:cNvSpPr txBox="1">
            <a:spLocks noChangeArrowheads="1"/>
          </p:cNvSpPr>
          <p:nvPr/>
        </p:nvSpPr>
        <p:spPr bwMode="auto">
          <a:xfrm>
            <a:off x="619125" y="5611813"/>
            <a:ext cx="7127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a:solidFill>
                  <a:srgbClr val="FFCC66"/>
                </a:solidFill>
              </a:rPr>
              <a:t>-13.6</a:t>
            </a:r>
            <a:endParaRPr lang="en-US" altLang="zh-CN" sz="2000">
              <a:solidFill>
                <a:srgbClr val="FFCC66"/>
              </a:solidFill>
            </a:endParaRPr>
          </a:p>
        </p:txBody>
      </p:sp>
      <p:sp>
        <p:nvSpPr>
          <p:cNvPr id="49182" name="Text Box 30"/>
          <p:cNvSpPr txBox="1">
            <a:spLocks noChangeArrowheads="1"/>
          </p:cNvSpPr>
          <p:nvPr/>
        </p:nvSpPr>
        <p:spPr bwMode="auto">
          <a:xfrm>
            <a:off x="600075" y="1568450"/>
            <a:ext cx="7127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a:solidFill>
                  <a:srgbClr val="FFCC66"/>
                </a:solidFill>
              </a:rPr>
              <a:t>-1.51</a:t>
            </a:r>
            <a:endParaRPr lang="en-US" altLang="zh-CN" sz="2000">
              <a:solidFill>
                <a:srgbClr val="FFCC66"/>
              </a:solidFill>
            </a:endParaRPr>
          </a:p>
        </p:txBody>
      </p:sp>
      <p:sp>
        <p:nvSpPr>
          <p:cNvPr id="49183" name="Text Box 31"/>
          <p:cNvSpPr txBox="1">
            <a:spLocks noChangeArrowheads="1"/>
          </p:cNvSpPr>
          <p:nvPr/>
        </p:nvSpPr>
        <p:spPr bwMode="auto">
          <a:xfrm>
            <a:off x="600075" y="2254250"/>
            <a:ext cx="7127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a:solidFill>
                  <a:srgbClr val="FFCC66"/>
                </a:solidFill>
              </a:rPr>
              <a:t>-3.39</a:t>
            </a:r>
            <a:endParaRPr lang="en-US" altLang="zh-CN" sz="2000">
              <a:solidFill>
                <a:srgbClr val="FFCC66"/>
              </a:solidFill>
            </a:endParaRPr>
          </a:p>
        </p:txBody>
      </p:sp>
      <p:sp>
        <p:nvSpPr>
          <p:cNvPr id="49184" name="Text Box 32"/>
          <p:cNvSpPr txBox="1">
            <a:spLocks noChangeArrowheads="1"/>
          </p:cNvSpPr>
          <p:nvPr/>
        </p:nvSpPr>
        <p:spPr bwMode="auto">
          <a:xfrm>
            <a:off x="904875" y="642938"/>
            <a:ext cx="31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a:solidFill>
                  <a:srgbClr val="FFCC66"/>
                </a:solidFill>
              </a:rPr>
              <a:t>0</a:t>
            </a:r>
            <a:endParaRPr lang="en-US" altLang="zh-CN" sz="2000">
              <a:solidFill>
                <a:srgbClr val="FFCC66"/>
              </a:solidFill>
            </a:endParaRPr>
          </a:p>
        </p:txBody>
      </p:sp>
      <p:graphicFrame>
        <p:nvGraphicFramePr>
          <p:cNvPr id="49185" name="Object 33"/>
          <p:cNvGraphicFramePr>
            <a:graphicFrameLocks noChangeAspect="1"/>
          </p:cNvGraphicFramePr>
          <p:nvPr/>
        </p:nvGraphicFramePr>
        <p:xfrm>
          <a:off x="500063" y="3536950"/>
          <a:ext cx="1133475" cy="820738"/>
        </p:xfrm>
        <a:graphic>
          <a:graphicData uri="http://schemas.openxmlformats.org/presentationml/2006/ole">
            <mc:AlternateContent xmlns:mc="http://schemas.openxmlformats.org/markup-compatibility/2006">
              <mc:Choice xmlns:v="urn:schemas-microsoft-com:vml" Requires="v">
                <p:oleObj spid="_x0000_s488484" name="Equation" r:id="rId1" imgW="1282700" imgH="925830" progId="Equation.3">
                  <p:embed/>
                </p:oleObj>
              </mc:Choice>
              <mc:Fallback>
                <p:oleObj name="Equation" r:id="rId1" imgW="1282700" imgH="925830" progId="Equation.3">
                  <p:embed/>
                  <p:pic>
                    <p:nvPicPr>
                      <p:cNvPr id="0" name="Object 3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063" y="3536950"/>
                        <a:ext cx="1133475" cy="820738"/>
                      </a:xfrm>
                      <a:prstGeom prst="rect">
                        <a:avLst/>
                      </a:prstGeom>
                      <a:solidFill>
                        <a:srgbClr val="000000">
                          <a:alpha val="34117"/>
                        </a:srgbClr>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6" name="Group 34"/>
          <p:cNvGrpSpPr/>
          <p:nvPr/>
        </p:nvGrpSpPr>
        <p:grpSpPr bwMode="auto">
          <a:xfrm>
            <a:off x="3619500" y="3429000"/>
            <a:ext cx="3238500" cy="838200"/>
            <a:chOff x="2373" y="2160"/>
            <a:chExt cx="2040" cy="528"/>
          </a:xfrm>
        </p:grpSpPr>
        <p:sp>
          <p:nvSpPr>
            <p:cNvPr id="29745" name="Rectangle 35"/>
            <p:cNvSpPr>
              <a:spLocks noChangeArrowheads="1"/>
            </p:cNvSpPr>
            <p:nvPr/>
          </p:nvSpPr>
          <p:spPr bwMode="auto">
            <a:xfrm>
              <a:off x="2373" y="2160"/>
              <a:ext cx="2040" cy="528"/>
            </a:xfrm>
            <a:prstGeom prst="rect">
              <a:avLst/>
            </a:prstGeom>
            <a:solidFill>
              <a:srgbClr val="000000">
                <a:alpha val="32156"/>
              </a:srgbClr>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29746" name="Object 36"/>
            <p:cNvGraphicFramePr>
              <a:graphicFrameLocks noChangeAspect="1"/>
            </p:cNvGraphicFramePr>
            <p:nvPr/>
          </p:nvGraphicFramePr>
          <p:xfrm>
            <a:off x="3330" y="2160"/>
            <a:ext cx="1038" cy="521"/>
          </p:xfrm>
          <a:graphic>
            <a:graphicData uri="http://schemas.openxmlformats.org/presentationml/2006/ole">
              <mc:AlternateContent xmlns:mc="http://schemas.openxmlformats.org/markup-compatibility/2006">
                <mc:Choice xmlns:v="urn:schemas-microsoft-com:vml" Requires="v">
                  <p:oleObj spid="_x0000_s488485" name="公式" r:id="rId3" imgW="970280" imgH="412750" progId="Equation.3">
                    <p:embed/>
                  </p:oleObj>
                </mc:Choice>
                <mc:Fallback>
                  <p:oleObj name="公式" r:id="rId3" imgW="970280" imgH="412750" progId="Equation.3">
                    <p:embed/>
                    <p:pic>
                      <p:nvPicPr>
                        <p:cNvPr id="0" name="Object 3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30" y="2160"/>
                          <a:ext cx="1038" cy="521"/>
                        </a:xfrm>
                        <a:prstGeom prst="rect">
                          <a:avLst/>
                        </a:prstGeom>
                        <a:noFill/>
                        <a:ln>
                          <a:noFill/>
                        </a:ln>
                        <a:extLst>
                          <a:ext uri="{909E8E84-426E-40DD-AFC4-6F175D3DCCD1}">
                            <a14:hiddenFill xmlns:a14="http://schemas.microsoft.com/office/drawing/2010/main">
                              <a:solidFill>
                                <a:srgbClr val="000000">
                                  <a:alpha val="27843"/>
                                </a:srgbClr>
                              </a:solidFill>
                            </a14:hiddenFill>
                          </a:ext>
                          <a:ext uri="{91240B29-F687-4F45-9708-019B960494DF}">
                            <a14:hiddenLine xmlns:a14="http://schemas.microsoft.com/office/drawing/2010/main" w="19050">
                              <a:solidFill>
                                <a:srgbClr val="000000"/>
                              </a:solidFill>
                              <a:miter lim="800000"/>
                              <a:headEnd/>
                              <a:tailEnd/>
                            </a14:hiddenLine>
                          </a:ext>
                        </a:extLst>
                      </p:spPr>
                    </p:pic>
                  </p:oleObj>
                </mc:Fallback>
              </mc:AlternateContent>
            </a:graphicData>
          </a:graphic>
        </p:graphicFrame>
        <p:sp>
          <p:nvSpPr>
            <p:cNvPr id="29747" name="Text Box 37"/>
            <p:cNvSpPr txBox="1">
              <a:spLocks noChangeArrowheads="1"/>
            </p:cNvSpPr>
            <p:nvPr/>
          </p:nvSpPr>
          <p:spPr bwMode="auto">
            <a:xfrm>
              <a:off x="2373" y="2277"/>
              <a:ext cx="945"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solidFill>
                    <a:srgbClr val="66FFFF"/>
                  </a:solidFill>
                  <a:ea typeface="华文中宋" panose="02010600040101010101" pitchFamily="2" charset="-122"/>
                </a:rPr>
                <a:t>光子频率</a:t>
              </a:r>
              <a:endParaRPr lang="zh-CN" altLang="en-US">
                <a:solidFill>
                  <a:srgbClr val="66FFFF"/>
                </a:solidFill>
                <a:ea typeface="华文中宋" panose="02010600040101010101" pitchFamily="2" charset="-122"/>
              </a:endParaRPr>
            </a:p>
          </p:txBody>
        </p:sp>
      </p:grpSp>
      <p:sp>
        <p:nvSpPr>
          <p:cNvPr id="29723" name="Line 38"/>
          <p:cNvSpPr>
            <a:spLocks noChangeShapeType="1"/>
          </p:cNvSpPr>
          <p:nvPr/>
        </p:nvSpPr>
        <p:spPr bwMode="auto">
          <a:xfrm>
            <a:off x="1403350" y="1752600"/>
            <a:ext cx="6408738" cy="0"/>
          </a:xfrm>
          <a:prstGeom prst="line">
            <a:avLst/>
          </a:prstGeom>
          <a:noFill/>
          <a:ln w="19050">
            <a:solidFill>
              <a:srgbClr val="00CC99">
                <a:alpha val="85881"/>
              </a:srgbClr>
            </a:solidFill>
            <a:round/>
          </a:ln>
          <a:extLst>
            <a:ext uri="{909E8E84-426E-40DD-AFC4-6F175D3DCCD1}">
              <a14:hiddenFill xmlns:a14="http://schemas.microsoft.com/office/drawing/2010/main">
                <a:noFill/>
              </a14:hiddenFill>
            </a:ext>
          </a:extLst>
        </p:spPr>
        <p:txBody>
          <a:bodyPr/>
          <a:lstStyle/>
          <a:p>
            <a:endParaRPr lang="zh-CN" altLang="en-US"/>
          </a:p>
        </p:txBody>
      </p:sp>
      <p:sp>
        <p:nvSpPr>
          <p:cNvPr id="29724" name="Line 39"/>
          <p:cNvSpPr>
            <a:spLocks noChangeShapeType="1"/>
          </p:cNvSpPr>
          <p:nvPr/>
        </p:nvSpPr>
        <p:spPr bwMode="auto">
          <a:xfrm>
            <a:off x="1403350" y="1412875"/>
            <a:ext cx="6408738" cy="0"/>
          </a:xfrm>
          <a:prstGeom prst="line">
            <a:avLst/>
          </a:prstGeom>
          <a:noFill/>
          <a:ln w="19050">
            <a:solidFill>
              <a:srgbClr val="00CC99">
                <a:alpha val="83136"/>
              </a:srgbClr>
            </a:solidFill>
            <a:round/>
          </a:ln>
          <a:extLst>
            <a:ext uri="{909E8E84-426E-40DD-AFC4-6F175D3DCCD1}">
              <a14:hiddenFill xmlns:a14="http://schemas.microsoft.com/office/drawing/2010/main">
                <a:noFill/>
              </a14:hiddenFill>
            </a:ext>
          </a:extLst>
        </p:spPr>
        <p:txBody>
          <a:bodyPr/>
          <a:lstStyle/>
          <a:p>
            <a:endParaRPr lang="zh-CN" altLang="en-US"/>
          </a:p>
        </p:txBody>
      </p:sp>
      <p:sp>
        <p:nvSpPr>
          <p:cNvPr id="29725" name="Line 40"/>
          <p:cNvSpPr>
            <a:spLocks noChangeShapeType="1"/>
          </p:cNvSpPr>
          <p:nvPr/>
        </p:nvSpPr>
        <p:spPr bwMode="auto">
          <a:xfrm>
            <a:off x="1403350" y="1284288"/>
            <a:ext cx="6408738" cy="0"/>
          </a:xfrm>
          <a:prstGeom prst="line">
            <a:avLst/>
          </a:prstGeom>
          <a:noFill/>
          <a:ln w="19050">
            <a:solidFill>
              <a:srgbClr val="00CC99">
                <a:alpha val="83136"/>
              </a:srgbClr>
            </a:solidFill>
            <a:round/>
          </a:ln>
          <a:extLst>
            <a:ext uri="{909E8E84-426E-40DD-AFC4-6F175D3DCCD1}">
              <a14:hiddenFill xmlns:a14="http://schemas.microsoft.com/office/drawing/2010/main">
                <a:noFill/>
              </a14:hiddenFill>
            </a:ext>
          </a:extLst>
        </p:spPr>
        <p:txBody>
          <a:bodyPr/>
          <a:lstStyle/>
          <a:p>
            <a:endParaRPr lang="zh-CN" altLang="en-US"/>
          </a:p>
        </p:txBody>
      </p:sp>
      <p:sp>
        <p:nvSpPr>
          <p:cNvPr id="29726" name="Line 41"/>
          <p:cNvSpPr>
            <a:spLocks noChangeShapeType="1"/>
          </p:cNvSpPr>
          <p:nvPr/>
        </p:nvSpPr>
        <p:spPr bwMode="auto">
          <a:xfrm>
            <a:off x="1403350" y="1196975"/>
            <a:ext cx="6408738" cy="0"/>
          </a:xfrm>
          <a:prstGeom prst="line">
            <a:avLst/>
          </a:prstGeom>
          <a:noFill/>
          <a:ln w="19050">
            <a:solidFill>
              <a:srgbClr val="00CC99">
                <a:alpha val="83136"/>
              </a:srgbClr>
            </a:solidFill>
            <a:round/>
          </a:ln>
          <a:extLst>
            <a:ext uri="{909E8E84-426E-40DD-AFC4-6F175D3DCCD1}">
              <a14:hiddenFill xmlns:a14="http://schemas.microsoft.com/office/drawing/2010/main">
                <a:noFill/>
              </a14:hiddenFill>
            </a:ext>
          </a:extLst>
        </p:spPr>
        <p:txBody>
          <a:bodyPr/>
          <a:lstStyle/>
          <a:p>
            <a:endParaRPr lang="zh-CN" altLang="en-US"/>
          </a:p>
        </p:txBody>
      </p:sp>
      <p:sp>
        <p:nvSpPr>
          <p:cNvPr id="29727" name="Line 42"/>
          <p:cNvSpPr>
            <a:spLocks noChangeShapeType="1"/>
          </p:cNvSpPr>
          <p:nvPr/>
        </p:nvSpPr>
        <p:spPr bwMode="auto">
          <a:xfrm>
            <a:off x="1403350" y="1139825"/>
            <a:ext cx="6408738" cy="0"/>
          </a:xfrm>
          <a:prstGeom prst="line">
            <a:avLst/>
          </a:prstGeom>
          <a:noFill/>
          <a:ln w="19050">
            <a:solidFill>
              <a:srgbClr val="00CC99">
                <a:alpha val="83136"/>
              </a:srgbClr>
            </a:solidFill>
            <a:round/>
          </a:ln>
          <a:extLst>
            <a:ext uri="{909E8E84-426E-40DD-AFC4-6F175D3DCCD1}">
              <a14:hiddenFill xmlns:a14="http://schemas.microsoft.com/office/drawing/2010/main">
                <a:noFill/>
              </a14:hiddenFill>
            </a:ext>
          </a:extLst>
        </p:spPr>
        <p:txBody>
          <a:bodyPr/>
          <a:lstStyle/>
          <a:p>
            <a:endParaRPr lang="zh-CN" altLang="en-US"/>
          </a:p>
        </p:txBody>
      </p:sp>
      <p:sp>
        <p:nvSpPr>
          <p:cNvPr id="29728" name="Line 43"/>
          <p:cNvSpPr>
            <a:spLocks noChangeShapeType="1"/>
          </p:cNvSpPr>
          <p:nvPr/>
        </p:nvSpPr>
        <p:spPr bwMode="auto">
          <a:xfrm>
            <a:off x="1403350" y="2492375"/>
            <a:ext cx="6408738" cy="0"/>
          </a:xfrm>
          <a:prstGeom prst="line">
            <a:avLst/>
          </a:prstGeom>
          <a:noFill/>
          <a:ln w="19050">
            <a:solidFill>
              <a:srgbClr val="00CC99">
                <a:alpha val="85881"/>
              </a:srgbClr>
            </a:solidFill>
            <a:round/>
          </a:ln>
          <a:extLst>
            <a:ext uri="{909E8E84-426E-40DD-AFC4-6F175D3DCCD1}">
              <a14:hiddenFill xmlns:a14="http://schemas.microsoft.com/office/drawing/2010/main">
                <a:noFill/>
              </a14:hiddenFill>
            </a:ext>
          </a:extLst>
        </p:spPr>
        <p:txBody>
          <a:bodyPr/>
          <a:lstStyle/>
          <a:p>
            <a:endParaRPr lang="zh-CN" altLang="en-US"/>
          </a:p>
        </p:txBody>
      </p:sp>
      <p:sp>
        <p:nvSpPr>
          <p:cNvPr id="29729" name="Line 44"/>
          <p:cNvSpPr>
            <a:spLocks noChangeShapeType="1"/>
          </p:cNvSpPr>
          <p:nvPr/>
        </p:nvSpPr>
        <p:spPr bwMode="auto">
          <a:xfrm>
            <a:off x="1403350" y="5805488"/>
            <a:ext cx="6408738" cy="0"/>
          </a:xfrm>
          <a:prstGeom prst="line">
            <a:avLst/>
          </a:prstGeom>
          <a:noFill/>
          <a:ln w="19050">
            <a:solidFill>
              <a:srgbClr val="00CC99">
                <a:alpha val="85881"/>
              </a:srgbClr>
            </a:solidFill>
            <a:round/>
          </a:ln>
          <a:extLst>
            <a:ext uri="{909E8E84-426E-40DD-AFC4-6F175D3DCCD1}">
              <a14:hiddenFill xmlns:a14="http://schemas.microsoft.com/office/drawing/2010/main">
                <a:noFill/>
              </a14:hiddenFill>
            </a:ext>
          </a:extLst>
        </p:spPr>
        <p:txBody>
          <a:bodyPr/>
          <a:lstStyle/>
          <a:p>
            <a:endParaRPr lang="zh-CN" altLang="en-US"/>
          </a:p>
        </p:txBody>
      </p:sp>
      <p:sp>
        <p:nvSpPr>
          <p:cNvPr id="49197" name="Rectangle 45"/>
          <p:cNvSpPr>
            <a:spLocks noChangeArrowheads="1"/>
          </p:cNvSpPr>
          <p:nvPr/>
        </p:nvSpPr>
        <p:spPr bwMode="auto">
          <a:xfrm>
            <a:off x="1403350" y="836613"/>
            <a:ext cx="6408738" cy="288925"/>
          </a:xfrm>
          <a:prstGeom prst="rect">
            <a:avLst/>
          </a:prstGeom>
          <a:gradFill rotWithShape="1">
            <a:gsLst>
              <a:gs pos="0">
                <a:schemeClr val="accent1">
                  <a:gamma/>
                  <a:shade val="46275"/>
                  <a:invGamma/>
                  <a:alpha val="58000"/>
                </a:schemeClr>
              </a:gs>
              <a:gs pos="100000">
                <a:schemeClr val="accent1">
                  <a:alpha val="73000"/>
                </a:schemeClr>
              </a:gs>
            </a:gsLst>
            <a:lin ang="5400000" scaled="1"/>
          </a:gradFill>
          <a:ln w="19050">
            <a:noFill/>
            <a:miter lim="800000"/>
          </a:ln>
          <a:effectLst/>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49198" name="Line 46"/>
          <p:cNvSpPr>
            <a:spLocks noChangeShapeType="1"/>
          </p:cNvSpPr>
          <p:nvPr/>
        </p:nvSpPr>
        <p:spPr bwMode="auto">
          <a:xfrm>
            <a:off x="6804025" y="1268413"/>
            <a:ext cx="0" cy="144462"/>
          </a:xfrm>
          <a:prstGeom prst="line">
            <a:avLst/>
          </a:prstGeom>
          <a:noFill/>
          <a:ln w="19050">
            <a:solidFill>
              <a:srgbClr val="FF9966"/>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9199" name="Line 47"/>
          <p:cNvSpPr>
            <a:spLocks noChangeShapeType="1"/>
          </p:cNvSpPr>
          <p:nvPr/>
        </p:nvSpPr>
        <p:spPr bwMode="auto">
          <a:xfrm>
            <a:off x="6948488" y="1196975"/>
            <a:ext cx="0" cy="215900"/>
          </a:xfrm>
          <a:prstGeom prst="line">
            <a:avLst/>
          </a:prstGeom>
          <a:noFill/>
          <a:ln w="19050">
            <a:solidFill>
              <a:srgbClr val="FF9966"/>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9200" name="Line 48"/>
          <p:cNvSpPr>
            <a:spLocks noChangeShapeType="1"/>
          </p:cNvSpPr>
          <p:nvPr/>
        </p:nvSpPr>
        <p:spPr bwMode="auto">
          <a:xfrm>
            <a:off x="7092950" y="1125538"/>
            <a:ext cx="0" cy="287337"/>
          </a:xfrm>
          <a:prstGeom prst="line">
            <a:avLst/>
          </a:prstGeom>
          <a:noFill/>
          <a:ln w="19050">
            <a:solidFill>
              <a:srgbClr val="FF9966"/>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9734" name="Text Box 49"/>
          <p:cNvSpPr txBox="1">
            <a:spLocks noChangeArrowheads="1"/>
          </p:cNvSpPr>
          <p:nvPr/>
        </p:nvSpPr>
        <p:spPr bwMode="auto">
          <a:xfrm>
            <a:off x="7916863" y="5589588"/>
            <a:ext cx="7239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i="1">
                <a:solidFill>
                  <a:schemeClr val="hlink"/>
                </a:solidFill>
              </a:rPr>
              <a:t>n</a:t>
            </a:r>
            <a:r>
              <a:rPr lang="en-US" altLang="zh-CN" sz="2000">
                <a:solidFill>
                  <a:schemeClr val="hlink"/>
                </a:solidFill>
              </a:rPr>
              <a:t> = 1</a:t>
            </a:r>
            <a:endParaRPr lang="en-US" altLang="zh-CN" sz="2000">
              <a:solidFill>
                <a:schemeClr val="hlink"/>
              </a:solidFill>
            </a:endParaRPr>
          </a:p>
        </p:txBody>
      </p:sp>
      <p:sp>
        <p:nvSpPr>
          <p:cNvPr id="29735" name="Text Box 50"/>
          <p:cNvSpPr txBox="1">
            <a:spLocks noChangeArrowheads="1"/>
          </p:cNvSpPr>
          <p:nvPr/>
        </p:nvSpPr>
        <p:spPr bwMode="auto">
          <a:xfrm>
            <a:off x="7956550" y="2305050"/>
            <a:ext cx="7239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i="1">
                <a:solidFill>
                  <a:schemeClr val="hlink"/>
                </a:solidFill>
              </a:rPr>
              <a:t>n</a:t>
            </a:r>
            <a:r>
              <a:rPr lang="en-US" altLang="zh-CN" sz="2000">
                <a:solidFill>
                  <a:schemeClr val="hlink"/>
                </a:solidFill>
              </a:rPr>
              <a:t> = 2</a:t>
            </a:r>
            <a:endParaRPr lang="en-US" altLang="zh-CN" sz="2000">
              <a:solidFill>
                <a:schemeClr val="hlink"/>
              </a:solidFill>
            </a:endParaRPr>
          </a:p>
        </p:txBody>
      </p:sp>
      <p:sp>
        <p:nvSpPr>
          <p:cNvPr id="29736" name="Text Box 51"/>
          <p:cNvSpPr txBox="1">
            <a:spLocks noChangeArrowheads="1"/>
          </p:cNvSpPr>
          <p:nvPr/>
        </p:nvSpPr>
        <p:spPr bwMode="auto">
          <a:xfrm>
            <a:off x="7959725" y="1857375"/>
            <a:ext cx="7239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i="1">
                <a:solidFill>
                  <a:schemeClr val="hlink"/>
                </a:solidFill>
              </a:rPr>
              <a:t>n</a:t>
            </a:r>
            <a:r>
              <a:rPr lang="en-US" altLang="zh-CN" sz="2000">
                <a:solidFill>
                  <a:schemeClr val="hlink"/>
                </a:solidFill>
              </a:rPr>
              <a:t> = 3</a:t>
            </a:r>
            <a:endParaRPr lang="en-US" altLang="zh-CN" sz="2000">
              <a:solidFill>
                <a:schemeClr val="hlink"/>
              </a:solidFill>
            </a:endParaRPr>
          </a:p>
        </p:txBody>
      </p:sp>
      <p:sp>
        <p:nvSpPr>
          <p:cNvPr id="29737" name="Text Box 52"/>
          <p:cNvSpPr txBox="1">
            <a:spLocks noChangeArrowheads="1"/>
          </p:cNvSpPr>
          <p:nvPr/>
        </p:nvSpPr>
        <p:spPr bwMode="auto">
          <a:xfrm>
            <a:off x="7959725" y="1425575"/>
            <a:ext cx="7239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i="1">
                <a:solidFill>
                  <a:schemeClr val="hlink"/>
                </a:solidFill>
              </a:rPr>
              <a:t>n</a:t>
            </a:r>
            <a:r>
              <a:rPr lang="en-US" altLang="zh-CN" sz="2000">
                <a:solidFill>
                  <a:schemeClr val="hlink"/>
                </a:solidFill>
              </a:rPr>
              <a:t> = 4</a:t>
            </a:r>
            <a:endParaRPr lang="en-US" altLang="zh-CN" sz="2000">
              <a:solidFill>
                <a:schemeClr val="hlink"/>
              </a:solidFill>
            </a:endParaRPr>
          </a:p>
        </p:txBody>
      </p:sp>
      <p:sp>
        <p:nvSpPr>
          <p:cNvPr id="29738" name="Text Box 53"/>
          <p:cNvSpPr txBox="1">
            <a:spLocks noChangeArrowheads="1"/>
          </p:cNvSpPr>
          <p:nvPr/>
        </p:nvSpPr>
        <p:spPr bwMode="auto">
          <a:xfrm>
            <a:off x="7959725" y="1081088"/>
            <a:ext cx="7239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i="1">
                <a:solidFill>
                  <a:schemeClr val="hlink"/>
                </a:solidFill>
              </a:rPr>
              <a:t>n</a:t>
            </a:r>
            <a:r>
              <a:rPr lang="en-US" altLang="zh-CN" sz="2000">
                <a:solidFill>
                  <a:schemeClr val="hlink"/>
                </a:solidFill>
              </a:rPr>
              <a:t> = 5</a:t>
            </a:r>
            <a:endParaRPr lang="en-US" altLang="zh-CN" sz="2000">
              <a:solidFill>
                <a:schemeClr val="hlink"/>
              </a:solidFill>
            </a:endParaRPr>
          </a:p>
        </p:txBody>
      </p:sp>
      <p:sp>
        <p:nvSpPr>
          <p:cNvPr id="29739" name="Text Box 54"/>
          <p:cNvSpPr txBox="1">
            <a:spLocks noChangeArrowheads="1"/>
          </p:cNvSpPr>
          <p:nvPr/>
        </p:nvSpPr>
        <p:spPr bwMode="auto">
          <a:xfrm>
            <a:off x="7956550" y="706438"/>
            <a:ext cx="7239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i="1">
                <a:solidFill>
                  <a:schemeClr val="hlink"/>
                </a:solidFill>
              </a:rPr>
              <a:t>n</a:t>
            </a:r>
            <a:r>
              <a:rPr lang="en-US" altLang="zh-CN" sz="2000">
                <a:solidFill>
                  <a:schemeClr val="hlink"/>
                </a:solidFill>
              </a:rPr>
              <a:t> = 6</a:t>
            </a:r>
            <a:endParaRPr lang="en-US" altLang="zh-CN" sz="2000">
              <a:solidFill>
                <a:schemeClr val="hlink"/>
              </a:solidFill>
            </a:endParaRPr>
          </a:p>
        </p:txBody>
      </p:sp>
      <p:sp>
        <p:nvSpPr>
          <p:cNvPr id="29740" name="Line 55"/>
          <p:cNvSpPr>
            <a:spLocks noChangeShapeType="1"/>
          </p:cNvSpPr>
          <p:nvPr/>
        </p:nvSpPr>
        <p:spPr bwMode="auto">
          <a:xfrm>
            <a:off x="7812088" y="1773238"/>
            <a:ext cx="215900" cy="287337"/>
          </a:xfrm>
          <a:prstGeom prst="line">
            <a:avLst/>
          </a:prstGeom>
          <a:noFill/>
          <a:ln w="9525">
            <a:solidFill>
              <a:schemeClr val="hlink"/>
            </a:solidFill>
            <a:round/>
          </a:ln>
          <a:extLst>
            <a:ext uri="{909E8E84-426E-40DD-AFC4-6F175D3DCCD1}">
              <a14:hiddenFill xmlns:a14="http://schemas.microsoft.com/office/drawing/2010/main">
                <a:noFill/>
              </a14:hiddenFill>
            </a:ext>
          </a:extLst>
        </p:spPr>
        <p:txBody>
          <a:bodyPr/>
          <a:lstStyle/>
          <a:p>
            <a:endParaRPr lang="zh-CN" altLang="en-US"/>
          </a:p>
        </p:txBody>
      </p:sp>
      <p:sp>
        <p:nvSpPr>
          <p:cNvPr id="29741" name="Line 56"/>
          <p:cNvSpPr>
            <a:spLocks noChangeShapeType="1"/>
          </p:cNvSpPr>
          <p:nvPr/>
        </p:nvSpPr>
        <p:spPr bwMode="auto">
          <a:xfrm>
            <a:off x="7812088" y="1412875"/>
            <a:ext cx="215900" cy="215900"/>
          </a:xfrm>
          <a:prstGeom prst="line">
            <a:avLst/>
          </a:prstGeom>
          <a:noFill/>
          <a:ln w="9525">
            <a:solidFill>
              <a:schemeClr val="hlink"/>
            </a:solidFill>
            <a:round/>
          </a:ln>
          <a:extLst>
            <a:ext uri="{909E8E84-426E-40DD-AFC4-6F175D3DCCD1}">
              <a14:hiddenFill xmlns:a14="http://schemas.microsoft.com/office/drawing/2010/main">
                <a:noFill/>
              </a14:hiddenFill>
            </a:ext>
          </a:extLst>
        </p:spPr>
        <p:txBody>
          <a:bodyPr/>
          <a:lstStyle/>
          <a:p>
            <a:endParaRPr lang="zh-CN" altLang="en-US"/>
          </a:p>
        </p:txBody>
      </p:sp>
      <p:sp>
        <p:nvSpPr>
          <p:cNvPr id="29742" name="Line 57"/>
          <p:cNvSpPr>
            <a:spLocks noChangeShapeType="1"/>
          </p:cNvSpPr>
          <p:nvPr/>
        </p:nvSpPr>
        <p:spPr bwMode="auto">
          <a:xfrm>
            <a:off x="7812088" y="1295400"/>
            <a:ext cx="215900" cy="0"/>
          </a:xfrm>
          <a:prstGeom prst="line">
            <a:avLst/>
          </a:prstGeom>
          <a:noFill/>
          <a:ln w="9525">
            <a:solidFill>
              <a:schemeClr val="hlink"/>
            </a:solidFill>
            <a:round/>
          </a:ln>
          <a:extLst>
            <a:ext uri="{909E8E84-426E-40DD-AFC4-6F175D3DCCD1}">
              <a14:hiddenFill xmlns:a14="http://schemas.microsoft.com/office/drawing/2010/main">
                <a:noFill/>
              </a14:hiddenFill>
            </a:ext>
          </a:extLst>
        </p:spPr>
        <p:txBody>
          <a:bodyPr/>
          <a:lstStyle/>
          <a:p>
            <a:endParaRPr lang="zh-CN" altLang="en-US"/>
          </a:p>
        </p:txBody>
      </p:sp>
      <p:sp>
        <p:nvSpPr>
          <p:cNvPr id="29743" name="Line 58"/>
          <p:cNvSpPr>
            <a:spLocks noChangeShapeType="1"/>
          </p:cNvSpPr>
          <p:nvPr/>
        </p:nvSpPr>
        <p:spPr bwMode="auto">
          <a:xfrm flipV="1">
            <a:off x="7812088" y="981075"/>
            <a:ext cx="215900" cy="215900"/>
          </a:xfrm>
          <a:prstGeom prst="line">
            <a:avLst/>
          </a:prstGeom>
          <a:noFill/>
          <a:ln w="9525">
            <a:solidFill>
              <a:schemeClr val="hlink"/>
            </a:solidFill>
            <a:round/>
          </a:ln>
          <a:extLst>
            <a:ext uri="{909E8E84-426E-40DD-AFC4-6F175D3DCCD1}">
              <a14:hiddenFill xmlns:a14="http://schemas.microsoft.com/office/drawing/2010/main">
                <a:noFill/>
              </a14:hiddenFill>
            </a:ext>
          </a:extLst>
        </p:spPr>
        <p:txBody>
          <a:bodyPr/>
          <a:lstStyle/>
          <a:p>
            <a:endParaRPr lang="zh-CN" altLang="en-US"/>
          </a:p>
        </p:txBody>
      </p:sp>
      <p:sp>
        <p:nvSpPr>
          <p:cNvPr id="29744" name="灯片编号占位符 1"/>
          <p:cNvSpPr txBox="1"/>
          <p:nvPr/>
        </p:nvSpPr>
        <p:spPr bwMode="auto">
          <a:xfrm>
            <a:off x="0" y="6381750"/>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fld id="{741B2F7C-02BB-409F-95C6-F2A94D1C4302}" type="slidenum">
              <a:rPr lang="en-US" altLang="zh-CN" b="0">
                <a:solidFill>
                  <a:srgbClr val="FF00FF"/>
                </a:solidFill>
              </a:rPr>
            </a:fld>
            <a:r>
              <a:rPr lang="en-US" altLang="zh-CN" b="0">
                <a:solidFill>
                  <a:srgbClr val="FF00FF"/>
                </a:solidFill>
              </a:rPr>
              <a:t>/16</a:t>
            </a:r>
            <a:endParaRPr lang="en-US" altLang="zh-CN" b="0">
              <a:solidFill>
                <a:srgbClr val="FF00FF"/>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9181"/>
                                        </p:tgtEl>
                                        <p:attrNameLst>
                                          <p:attrName>style.visibility</p:attrName>
                                        </p:attrNameLst>
                                      </p:cBhvr>
                                      <p:to>
                                        <p:strVal val="visible"/>
                                      </p:to>
                                    </p:set>
                                    <p:animEffect transition="in" filter="dissolve">
                                      <p:cBhvr>
                                        <p:cTn id="7" dur="500"/>
                                        <p:tgtEl>
                                          <p:spTgt spid="49181"/>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49185"/>
                                        </p:tgtEl>
                                        <p:attrNameLst>
                                          <p:attrName>style.visibility</p:attrName>
                                        </p:attrNameLst>
                                      </p:cBhvr>
                                      <p:to>
                                        <p:strVal val="visible"/>
                                      </p:to>
                                    </p:set>
                                    <p:animEffect transition="in" filter="dissolve">
                                      <p:cBhvr>
                                        <p:cTn id="11" dur="500"/>
                                        <p:tgtEl>
                                          <p:spTgt spid="49185"/>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grpId="0" nodeType="clickEffect">
                                  <p:stCondLst>
                                    <p:cond delay="0"/>
                                  </p:stCondLst>
                                  <p:childTnLst>
                                    <p:set>
                                      <p:cBhvr>
                                        <p:cTn id="15" dur="1" fill="hold">
                                          <p:stCondLst>
                                            <p:cond delay="0"/>
                                          </p:stCondLst>
                                        </p:cTn>
                                        <p:tgtEl>
                                          <p:spTgt spid="49183"/>
                                        </p:tgtEl>
                                        <p:attrNameLst>
                                          <p:attrName>style.visibility</p:attrName>
                                        </p:attrNameLst>
                                      </p:cBhvr>
                                      <p:to>
                                        <p:strVal val="visible"/>
                                      </p:to>
                                    </p:set>
                                    <p:animEffect transition="in" filter="dissolve">
                                      <p:cBhvr>
                                        <p:cTn id="16" dur="500"/>
                                        <p:tgtEl>
                                          <p:spTgt spid="49183"/>
                                        </p:tgtEl>
                                      </p:cBhvr>
                                    </p:animEffect>
                                  </p:childTnLst>
                                </p:cTn>
                              </p:par>
                            </p:childTnLst>
                          </p:cTn>
                        </p:par>
                        <p:par>
                          <p:cTn id="17" fill="hold">
                            <p:stCondLst>
                              <p:cond delay="500"/>
                            </p:stCondLst>
                            <p:childTnLst>
                              <p:par>
                                <p:cTn id="18" presetID="9" presetClass="entr" presetSubtype="0" fill="hold" grpId="0" nodeType="afterEffect">
                                  <p:stCondLst>
                                    <p:cond delay="0"/>
                                  </p:stCondLst>
                                  <p:childTnLst>
                                    <p:set>
                                      <p:cBhvr>
                                        <p:cTn id="19" dur="1" fill="hold">
                                          <p:stCondLst>
                                            <p:cond delay="0"/>
                                          </p:stCondLst>
                                        </p:cTn>
                                        <p:tgtEl>
                                          <p:spTgt spid="49182"/>
                                        </p:tgtEl>
                                        <p:attrNameLst>
                                          <p:attrName>style.visibility</p:attrName>
                                        </p:attrNameLst>
                                      </p:cBhvr>
                                      <p:to>
                                        <p:strVal val="visible"/>
                                      </p:to>
                                    </p:set>
                                    <p:animEffect transition="in" filter="dissolve">
                                      <p:cBhvr>
                                        <p:cTn id="20" dur="500"/>
                                        <p:tgtEl>
                                          <p:spTgt spid="49182"/>
                                        </p:tgtEl>
                                      </p:cBhvr>
                                    </p:animEffect>
                                  </p:childTnLst>
                                </p:cTn>
                              </p:par>
                            </p:childTnLst>
                          </p:cTn>
                        </p:par>
                        <p:par>
                          <p:cTn id="21" fill="hold">
                            <p:stCondLst>
                              <p:cond delay="1000"/>
                            </p:stCondLst>
                            <p:childTnLst>
                              <p:par>
                                <p:cTn id="22" presetID="9" presetClass="entr" presetSubtype="0" fill="hold" grpId="0" nodeType="afterEffect">
                                  <p:stCondLst>
                                    <p:cond delay="0"/>
                                  </p:stCondLst>
                                  <p:childTnLst>
                                    <p:set>
                                      <p:cBhvr>
                                        <p:cTn id="23" dur="1" fill="hold">
                                          <p:stCondLst>
                                            <p:cond delay="0"/>
                                          </p:stCondLst>
                                        </p:cTn>
                                        <p:tgtEl>
                                          <p:spTgt spid="49184"/>
                                        </p:tgtEl>
                                        <p:attrNameLst>
                                          <p:attrName>style.visibility</p:attrName>
                                        </p:attrNameLst>
                                      </p:cBhvr>
                                      <p:to>
                                        <p:strVal val="visible"/>
                                      </p:to>
                                    </p:set>
                                    <p:animEffect transition="in" filter="dissolve">
                                      <p:cBhvr>
                                        <p:cTn id="24" dur="500"/>
                                        <p:tgtEl>
                                          <p:spTgt spid="49184"/>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nodeType="click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dissolve">
                                      <p:cBhvr>
                                        <p:cTn id="29" dur="500"/>
                                        <p:tgtEl>
                                          <p:spTgt spid="6"/>
                                        </p:tgtEl>
                                      </p:cBhvr>
                                    </p:animEffect>
                                  </p:childTnLst>
                                </p:cTn>
                              </p:par>
                            </p:childTnLst>
                          </p:cTn>
                        </p:par>
                      </p:childTnLst>
                    </p:cTn>
                  </p:par>
                  <p:par>
                    <p:cTn id="30" fill="hold">
                      <p:stCondLst>
                        <p:cond delay="indefinite"/>
                      </p:stCondLst>
                      <p:childTnLst>
                        <p:par>
                          <p:cTn id="31" fill="hold">
                            <p:stCondLst>
                              <p:cond delay="0"/>
                            </p:stCondLst>
                            <p:childTnLst>
                              <p:par>
                                <p:cTn id="32" presetID="17" presetClass="entr" presetSubtype="1" fill="hold" nodeType="clickEffect">
                                  <p:stCondLst>
                                    <p:cond delay="0"/>
                                  </p:stCondLst>
                                  <p:childTnLst>
                                    <p:set>
                                      <p:cBhvr>
                                        <p:cTn id="33" dur="1" fill="hold">
                                          <p:stCondLst>
                                            <p:cond delay="0"/>
                                          </p:stCondLst>
                                        </p:cTn>
                                        <p:tgtEl>
                                          <p:spTgt spid="49168"/>
                                        </p:tgtEl>
                                        <p:attrNameLst>
                                          <p:attrName>style.visibility</p:attrName>
                                        </p:attrNameLst>
                                      </p:cBhvr>
                                      <p:to>
                                        <p:strVal val="visible"/>
                                      </p:to>
                                    </p:set>
                                    <p:anim calcmode="lin" valueType="num">
                                      <p:cBhvr>
                                        <p:cTn id="34" dur="2000" fill="hold"/>
                                        <p:tgtEl>
                                          <p:spTgt spid="49168"/>
                                        </p:tgtEl>
                                        <p:attrNameLst>
                                          <p:attrName>ppt_x</p:attrName>
                                        </p:attrNameLst>
                                      </p:cBhvr>
                                      <p:tavLst>
                                        <p:tav tm="0">
                                          <p:val>
                                            <p:strVal val="#ppt_x"/>
                                          </p:val>
                                        </p:tav>
                                        <p:tav tm="100000">
                                          <p:val>
                                            <p:strVal val="#ppt_x"/>
                                          </p:val>
                                        </p:tav>
                                      </p:tavLst>
                                    </p:anim>
                                    <p:anim calcmode="lin" valueType="num">
                                      <p:cBhvr>
                                        <p:cTn id="35" dur="2000" fill="hold"/>
                                        <p:tgtEl>
                                          <p:spTgt spid="49168"/>
                                        </p:tgtEl>
                                        <p:attrNameLst>
                                          <p:attrName>ppt_y</p:attrName>
                                        </p:attrNameLst>
                                      </p:cBhvr>
                                      <p:tavLst>
                                        <p:tav tm="0">
                                          <p:val>
                                            <p:strVal val="#ppt_y-#ppt_h/2"/>
                                          </p:val>
                                        </p:tav>
                                        <p:tav tm="100000">
                                          <p:val>
                                            <p:strVal val="#ppt_y"/>
                                          </p:val>
                                        </p:tav>
                                      </p:tavLst>
                                    </p:anim>
                                    <p:anim calcmode="lin" valueType="num">
                                      <p:cBhvr>
                                        <p:cTn id="36" dur="2000" fill="hold"/>
                                        <p:tgtEl>
                                          <p:spTgt spid="49168"/>
                                        </p:tgtEl>
                                        <p:attrNameLst>
                                          <p:attrName>ppt_w</p:attrName>
                                        </p:attrNameLst>
                                      </p:cBhvr>
                                      <p:tavLst>
                                        <p:tav tm="0">
                                          <p:val>
                                            <p:strVal val="#ppt_w"/>
                                          </p:val>
                                        </p:tav>
                                        <p:tav tm="100000">
                                          <p:val>
                                            <p:strVal val="#ppt_w"/>
                                          </p:val>
                                        </p:tav>
                                      </p:tavLst>
                                    </p:anim>
                                    <p:anim calcmode="lin" valueType="num">
                                      <p:cBhvr>
                                        <p:cTn id="37" dur="2000" fill="hold"/>
                                        <p:tgtEl>
                                          <p:spTgt spid="49168"/>
                                        </p:tgtEl>
                                        <p:attrNameLst>
                                          <p:attrName>ppt_h</p:attrName>
                                        </p:attrNameLst>
                                      </p:cBhvr>
                                      <p:tavLst>
                                        <p:tav tm="0">
                                          <p:val>
                                            <p:fltVal val="0"/>
                                          </p:val>
                                        </p:tav>
                                        <p:tav tm="100000">
                                          <p:val>
                                            <p:strVal val="#ppt_h"/>
                                          </p:val>
                                        </p:tav>
                                      </p:tavLst>
                                    </p:anim>
                                  </p:childTnLst>
                                </p:cTn>
                              </p:par>
                            </p:childTnLst>
                          </p:cTn>
                        </p:par>
                        <p:par>
                          <p:cTn id="38" fill="hold">
                            <p:stCondLst>
                              <p:cond delay="2000"/>
                            </p:stCondLst>
                            <p:childTnLst>
                              <p:par>
                                <p:cTn id="39" presetID="17" presetClass="entr" presetSubtype="1" fill="hold" nodeType="afterEffect">
                                  <p:stCondLst>
                                    <p:cond delay="0"/>
                                  </p:stCondLst>
                                  <p:childTnLst>
                                    <p:set>
                                      <p:cBhvr>
                                        <p:cTn id="40" dur="1" fill="hold">
                                          <p:stCondLst>
                                            <p:cond delay="0"/>
                                          </p:stCondLst>
                                        </p:cTn>
                                        <p:tgtEl>
                                          <p:spTgt spid="49169"/>
                                        </p:tgtEl>
                                        <p:attrNameLst>
                                          <p:attrName>style.visibility</p:attrName>
                                        </p:attrNameLst>
                                      </p:cBhvr>
                                      <p:to>
                                        <p:strVal val="visible"/>
                                      </p:to>
                                    </p:set>
                                    <p:anim calcmode="lin" valueType="num">
                                      <p:cBhvr>
                                        <p:cTn id="41" dur="2000" fill="hold"/>
                                        <p:tgtEl>
                                          <p:spTgt spid="49169"/>
                                        </p:tgtEl>
                                        <p:attrNameLst>
                                          <p:attrName>ppt_x</p:attrName>
                                        </p:attrNameLst>
                                      </p:cBhvr>
                                      <p:tavLst>
                                        <p:tav tm="0">
                                          <p:val>
                                            <p:strVal val="#ppt_x"/>
                                          </p:val>
                                        </p:tav>
                                        <p:tav tm="100000">
                                          <p:val>
                                            <p:strVal val="#ppt_x"/>
                                          </p:val>
                                        </p:tav>
                                      </p:tavLst>
                                    </p:anim>
                                    <p:anim calcmode="lin" valueType="num">
                                      <p:cBhvr>
                                        <p:cTn id="42" dur="2000" fill="hold"/>
                                        <p:tgtEl>
                                          <p:spTgt spid="49169"/>
                                        </p:tgtEl>
                                        <p:attrNameLst>
                                          <p:attrName>ppt_y</p:attrName>
                                        </p:attrNameLst>
                                      </p:cBhvr>
                                      <p:tavLst>
                                        <p:tav tm="0">
                                          <p:val>
                                            <p:strVal val="#ppt_y-#ppt_h/2"/>
                                          </p:val>
                                        </p:tav>
                                        <p:tav tm="100000">
                                          <p:val>
                                            <p:strVal val="#ppt_y"/>
                                          </p:val>
                                        </p:tav>
                                      </p:tavLst>
                                    </p:anim>
                                    <p:anim calcmode="lin" valueType="num">
                                      <p:cBhvr>
                                        <p:cTn id="43" dur="2000" fill="hold"/>
                                        <p:tgtEl>
                                          <p:spTgt spid="49169"/>
                                        </p:tgtEl>
                                        <p:attrNameLst>
                                          <p:attrName>ppt_w</p:attrName>
                                        </p:attrNameLst>
                                      </p:cBhvr>
                                      <p:tavLst>
                                        <p:tav tm="0">
                                          <p:val>
                                            <p:strVal val="#ppt_w"/>
                                          </p:val>
                                        </p:tav>
                                        <p:tav tm="100000">
                                          <p:val>
                                            <p:strVal val="#ppt_w"/>
                                          </p:val>
                                        </p:tav>
                                      </p:tavLst>
                                    </p:anim>
                                    <p:anim calcmode="lin" valueType="num">
                                      <p:cBhvr>
                                        <p:cTn id="44" dur="2000" fill="hold"/>
                                        <p:tgtEl>
                                          <p:spTgt spid="49169"/>
                                        </p:tgtEl>
                                        <p:attrNameLst>
                                          <p:attrName>ppt_h</p:attrName>
                                        </p:attrNameLst>
                                      </p:cBhvr>
                                      <p:tavLst>
                                        <p:tav tm="0">
                                          <p:val>
                                            <p:fltVal val="0"/>
                                          </p:val>
                                        </p:tav>
                                        <p:tav tm="100000">
                                          <p:val>
                                            <p:strVal val="#ppt_h"/>
                                          </p:val>
                                        </p:tav>
                                      </p:tavLst>
                                    </p:anim>
                                  </p:childTnLst>
                                </p:cTn>
                              </p:par>
                            </p:childTnLst>
                          </p:cTn>
                        </p:par>
                        <p:par>
                          <p:cTn id="45" fill="hold">
                            <p:stCondLst>
                              <p:cond delay="4000"/>
                            </p:stCondLst>
                            <p:childTnLst>
                              <p:par>
                                <p:cTn id="46" presetID="17" presetClass="entr" presetSubtype="1" fill="hold" nodeType="afterEffect">
                                  <p:stCondLst>
                                    <p:cond delay="0"/>
                                  </p:stCondLst>
                                  <p:childTnLst>
                                    <p:set>
                                      <p:cBhvr>
                                        <p:cTn id="47" dur="1" fill="hold">
                                          <p:stCondLst>
                                            <p:cond delay="0"/>
                                          </p:stCondLst>
                                        </p:cTn>
                                        <p:tgtEl>
                                          <p:spTgt spid="49170"/>
                                        </p:tgtEl>
                                        <p:attrNameLst>
                                          <p:attrName>style.visibility</p:attrName>
                                        </p:attrNameLst>
                                      </p:cBhvr>
                                      <p:to>
                                        <p:strVal val="visible"/>
                                      </p:to>
                                    </p:set>
                                    <p:anim calcmode="lin" valueType="num">
                                      <p:cBhvr>
                                        <p:cTn id="48" dur="2000" fill="hold"/>
                                        <p:tgtEl>
                                          <p:spTgt spid="49170"/>
                                        </p:tgtEl>
                                        <p:attrNameLst>
                                          <p:attrName>ppt_x</p:attrName>
                                        </p:attrNameLst>
                                      </p:cBhvr>
                                      <p:tavLst>
                                        <p:tav tm="0">
                                          <p:val>
                                            <p:strVal val="#ppt_x"/>
                                          </p:val>
                                        </p:tav>
                                        <p:tav tm="100000">
                                          <p:val>
                                            <p:strVal val="#ppt_x"/>
                                          </p:val>
                                        </p:tav>
                                      </p:tavLst>
                                    </p:anim>
                                    <p:anim calcmode="lin" valueType="num">
                                      <p:cBhvr>
                                        <p:cTn id="49" dur="2000" fill="hold"/>
                                        <p:tgtEl>
                                          <p:spTgt spid="49170"/>
                                        </p:tgtEl>
                                        <p:attrNameLst>
                                          <p:attrName>ppt_y</p:attrName>
                                        </p:attrNameLst>
                                      </p:cBhvr>
                                      <p:tavLst>
                                        <p:tav tm="0">
                                          <p:val>
                                            <p:strVal val="#ppt_y-#ppt_h/2"/>
                                          </p:val>
                                        </p:tav>
                                        <p:tav tm="100000">
                                          <p:val>
                                            <p:strVal val="#ppt_y"/>
                                          </p:val>
                                        </p:tav>
                                      </p:tavLst>
                                    </p:anim>
                                    <p:anim calcmode="lin" valueType="num">
                                      <p:cBhvr>
                                        <p:cTn id="50" dur="2000" fill="hold"/>
                                        <p:tgtEl>
                                          <p:spTgt spid="49170"/>
                                        </p:tgtEl>
                                        <p:attrNameLst>
                                          <p:attrName>ppt_w</p:attrName>
                                        </p:attrNameLst>
                                      </p:cBhvr>
                                      <p:tavLst>
                                        <p:tav tm="0">
                                          <p:val>
                                            <p:strVal val="#ppt_w"/>
                                          </p:val>
                                        </p:tav>
                                        <p:tav tm="100000">
                                          <p:val>
                                            <p:strVal val="#ppt_w"/>
                                          </p:val>
                                        </p:tav>
                                      </p:tavLst>
                                    </p:anim>
                                    <p:anim calcmode="lin" valueType="num">
                                      <p:cBhvr>
                                        <p:cTn id="51" dur="2000" fill="hold"/>
                                        <p:tgtEl>
                                          <p:spTgt spid="49170"/>
                                        </p:tgtEl>
                                        <p:attrNameLst>
                                          <p:attrName>ppt_h</p:attrName>
                                        </p:attrNameLst>
                                      </p:cBhvr>
                                      <p:tavLst>
                                        <p:tav tm="0">
                                          <p:val>
                                            <p:fltVal val="0"/>
                                          </p:val>
                                        </p:tav>
                                        <p:tav tm="100000">
                                          <p:val>
                                            <p:strVal val="#ppt_h"/>
                                          </p:val>
                                        </p:tav>
                                      </p:tavLst>
                                    </p:anim>
                                  </p:childTnLst>
                                </p:cTn>
                              </p:par>
                            </p:childTnLst>
                          </p:cTn>
                        </p:par>
                        <p:par>
                          <p:cTn id="52" fill="hold">
                            <p:stCondLst>
                              <p:cond delay="6000"/>
                            </p:stCondLst>
                            <p:childTnLst>
                              <p:par>
                                <p:cTn id="53" presetID="17" presetClass="entr" presetSubtype="1" fill="hold" nodeType="afterEffect">
                                  <p:stCondLst>
                                    <p:cond delay="0"/>
                                  </p:stCondLst>
                                  <p:childTnLst>
                                    <p:set>
                                      <p:cBhvr>
                                        <p:cTn id="54" dur="1" fill="hold">
                                          <p:stCondLst>
                                            <p:cond delay="0"/>
                                          </p:stCondLst>
                                        </p:cTn>
                                        <p:tgtEl>
                                          <p:spTgt spid="49171"/>
                                        </p:tgtEl>
                                        <p:attrNameLst>
                                          <p:attrName>style.visibility</p:attrName>
                                        </p:attrNameLst>
                                      </p:cBhvr>
                                      <p:to>
                                        <p:strVal val="visible"/>
                                      </p:to>
                                    </p:set>
                                    <p:anim calcmode="lin" valueType="num">
                                      <p:cBhvr>
                                        <p:cTn id="55" dur="2000" fill="hold"/>
                                        <p:tgtEl>
                                          <p:spTgt spid="49171"/>
                                        </p:tgtEl>
                                        <p:attrNameLst>
                                          <p:attrName>ppt_x</p:attrName>
                                        </p:attrNameLst>
                                      </p:cBhvr>
                                      <p:tavLst>
                                        <p:tav tm="0">
                                          <p:val>
                                            <p:strVal val="#ppt_x"/>
                                          </p:val>
                                        </p:tav>
                                        <p:tav tm="100000">
                                          <p:val>
                                            <p:strVal val="#ppt_x"/>
                                          </p:val>
                                        </p:tav>
                                      </p:tavLst>
                                    </p:anim>
                                    <p:anim calcmode="lin" valueType="num">
                                      <p:cBhvr>
                                        <p:cTn id="56" dur="2000" fill="hold"/>
                                        <p:tgtEl>
                                          <p:spTgt spid="49171"/>
                                        </p:tgtEl>
                                        <p:attrNameLst>
                                          <p:attrName>ppt_y</p:attrName>
                                        </p:attrNameLst>
                                      </p:cBhvr>
                                      <p:tavLst>
                                        <p:tav tm="0">
                                          <p:val>
                                            <p:strVal val="#ppt_y-#ppt_h/2"/>
                                          </p:val>
                                        </p:tav>
                                        <p:tav tm="100000">
                                          <p:val>
                                            <p:strVal val="#ppt_y"/>
                                          </p:val>
                                        </p:tav>
                                      </p:tavLst>
                                    </p:anim>
                                    <p:anim calcmode="lin" valueType="num">
                                      <p:cBhvr>
                                        <p:cTn id="57" dur="2000" fill="hold"/>
                                        <p:tgtEl>
                                          <p:spTgt spid="49171"/>
                                        </p:tgtEl>
                                        <p:attrNameLst>
                                          <p:attrName>ppt_w</p:attrName>
                                        </p:attrNameLst>
                                      </p:cBhvr>
                                      <p:tavLst>
                                        <p:tav tm="0">
                                          <p:val>
                                            <p:strVal val="#ppt_w"/>
                                          </p:val>
                                        </p:tav>
                                        <p:tav tm="100000">
                                          <p:val>
                                            <p:strVal val="#ppt_w"/>
                                          </p:val>
                                        </p:tav>
                                      </p:tavLst>
                                    </p:anim>
                                    <p:anim calcmode="lin" valueType="num">
                                      <p:cBhvr>
                                        <p:cTn id="58" dur="2000" fill="hold"/>
                                        <p:tgtEl>
                                          <p:spTgt spid="49171"/>
                                        </p:tgtEl>
                                        <p:attrNameLst>
                                          <p:attrName>ppt_h</p:attrName>
                                        </p:attrNameLst>
                                      </p:cBhvr>
                                      <p:tavLst>
                                        <p:tav tm="0">
                                          <p:val>
                                            <p:fltVal val="0"/>
                                          </p:val>
                                        </p:tav>
                                        <p:tav tm="100000">
                                          <p:val>
                                            <p:strVal val="#ppt_h"/>
                                          </p:val>
                                        </p:tav>
                                      </p:tavLst>
                                    </p:anim>
                                  </p:childTnLst>
                                </p:cTn>
                              </p:par>
                            </p:childTnLst>
                          </p:cTn>
                        </p:par>
                        <p:par>
                          <p:cTn id="59" fill="hold">
                            <p:stCondLst>
                              <p:cond delay="8000"/>
                            </p:stCondLst>
                            <p:childTnLst>
                              <p:par>
                                <p:cTn id="60" presetID="17" presetClass="entr" presetSubtype="1" fill="hold" nodeType="afterEffect">
                                  <p:stCondLst>
                                    <p:cond delay="0"/>
                                  </p:stCondLst>
                                  <p:childTnLst>
                                    <p:set>
                                      <p:cBhvr>
                                        <p:cTn id="61" dur="1" fill="hold">
                                          <p:stCondLst>
                                            <p:cond delay="0"/>
                                          </p:stCondLst>
                                        </p:cTn>
                                        <p:tgtEl>
                                          <p:spTgt spid="49172"/>
                                        </p:tgtEl>
                                        <p:attrNameLst>
                                          <p:attrName>style.visibility</p:attrName>
                                        </p:attrNameLst>
                                      </p:cBhvr>
                                      <p:to>
                                        <p:strVal val="visible"/>
                                      </p:to>
                                    </p:set>
                                    <p:anim calcmode="lin" valueType="num">
                                      <p:cBhvr>
                                        <p:cTn id="62" dur="2000" fill="hold"/>
                                        <p:tgtEl>
                                          <p:spTgt spid="49172"/>
                                        </p:tgtEl>
                                        <p:attrNameLst>
                                          <p:attrName>ppt_x</p:attrName>
                                        </p:attrNameLst>
                                      </p:cBhvr>
                                      <p:tavLst>
                                        <p:tav tm="0">
                                          <p:val>
                                            <p:strVal val="#ppt_x"/>
                                          </p:val>
                                        </p:tav>
                                        <p:tav tm="100000">
                                          <p:val>
                                            <p:strVal val="#ppt_x"/>
                                          </p:val>
                                        </p:tav>
                                      </p:tavLst>
                                    </p:anim>
                                    <p:anim calcmode="lin" valueType="num">
                                      <p:cBhvr>
                                        <p:cTn id="63" dur="2000" fill="hold"/>
                                        <p:tgtEl>
                                          <p:spTgt spid="49172"/>
                                        </p:tgtEl>
                                        <p:attrNameLst>
                                          <p:attrName>ppt_y</p:attrName>
                                        </p:attrNameLst>
                                      </p:cBhvr>
                                      <p:tavLst>
                                        <p:tav tm="0">
                                          <p:val>
                                            <p:strVal val="#ppt_y-#ppt_h/2"/>
                                          </p:val>
                                        </p:tav>
                                        <p:tav tm="100000">
                                          <p:val>
                                            <p:strVal val="#ppt_y"/>
                                          </p:val>
                                        </p:tav>
                                      </p:tavLst>
                                    </p:anim>
                                    <p:anim calcmode="lin" valueType="num">
                                      <p:cBhvr>
                                        <p:cTn id="64" dur="2000" fill="hold"/>
                                        <p:tgtEl>
                                          <p:spTgt spid="49172"/>
                                        </p:tgtEl>
                                        <p:attrNameLst>
                                          <p:attrName>ppt_w</p:attrName>
                                        </p:attrNameLst>
                                      </p:cBhvr>
                                      <p:tavLst>
                                        <p:tav tm="0">
                                          <p:val>
                                            <p:strVal val="#ppt_w"/>
                                          </p:val>
                                        </p:tav>
                                        <p:tav tm="100000">
                                          <p:val>
                                            <p:strVal val="#ppt_w"/>
                                          </p:val>
                                        </p:tav>
                                      </p:tavLst>
                                    </p:anim>
                                    <p:anim calcmode="lin" valueType="num">
                                      <p:cBhvr>
                                        <p:cTn id="65" dur="2000" fill="hold"/>
                                        <p:tgtEl>
                                          <p:spTgt spid="49172"/>
                                        </p:tgtEl>
                                        <p:attrNameLst>
                                          <p:attrName>ppt_h</p:attrName>
                                        </p:attrNameLst>
                                      </p:cBhvr>
                                      <p:tavLst>
                                        <p:tav tm="0">
                                          <p:val>
                                            <p:fltVal val="0"/>
                                          </p:val>
                                        </p:tav>
                                        <p:tav tm="100000">
                                          <p:val>
                                            <p:strVal val="#ppt_h"/>
                                          </p:val>
                                        </p:tav>
                                      </p:tavLst>
                                    </p:anim>
                                  </p:childTnLst>
                                </p:cTn>
                              </p:par>
                            </p:childTnLst>
                          </p:cTn>
                        </p:par>
                        <p:par>
                          <p:cTn id="66" fill="hold">
                            <p:stCondLst>
                              <p:cond delay="10000"/>
                            </p:stCondLst>
                            <p:childTnLst>
                              <p:par>
                                <p:cTn id="67" presetID="1" presetClass="entr" presetSubtype="0" fill="hold" nodeType="afterEffect">
                                  <p:stCondLst>
                                    <p:cond delay="0"/>
                                  </p:stCondLst>
                                  <p:childTnLst>
                                    <p:set>
                                      <p:cBhvr>
                                        <p:cTn id="68" dur="1" fill="hold">
                                          <p:stCondLst>
                                            <p:cond delay="499"/>
                                          </p:stCondLst>
                                        </p:cTn>
                                        <p:tgtEl>
                                          <p:spTgt spid="2"/>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7" presetClass="entr" presetSubtype="1" fill="hold" nodeType="clickEffect">
                                  <p:stCondLst>
                                    <p:cond delay="0"/>
                                  </p:stCondLst>
                                  <p:childTnLst>
                                    <p:set>
                                      <p:cBhvr>
                                        <p:cTn id="72" dur="1" fill="hold">
                                          <p:stCondLst>
                                            <p:cond delay="0"/>
                                          </p:stCondLst>
                                        </p:cTn>
                                        <p:tgtEl>
                                          <p:spTgt spid="49173"/>
                                        </p:tgtEl>
                                        <p:attrNameLst>
                                          <p:attrName>style.visibility</p:attrName>
                                        </p:attrNameLst>
                                      </p:cBhvr>
                                      <p:to>
                                        <p:strVal val="visible"/>
                                      </p:to>
                                    </p:set>
                                    <p:anim calcmode="lin" valueType="num">
                                      <p:cBhvr>
                                        <p:cTn id="73" dur="1000" fill="hold"/>
                                        <p:tgtEl>
                                          <p:spTgt spid="49173"/>
                                        </p:tgtEl>
                                        <p:attrNameLst>
                                          <p:attrName>ppt_x</p:attrName>
                                        </p:attrNameLst>
                                      </p:cBhvr>
                                      <p:tavLst>
                                        <p:tav tm="0">
                                          <p:val>
                                            <p:strVal val="#ppt_x"/>
                                          </p:val>
                                        </p:tav>
                                        <p:tav tm="100000">
                                          <p:val>
                                            <p:strVal val="#ppt_x"/>
                                          </p:val>
                                        </p:tav>
                                      </p:tavLst>
                                    </p:anim>
                                    <p:anim calcmode="lin" valueType="num">
                                      <p:cBhvr>
                                        <p:cTn id="74" dur="1000" fill="hold"/>
                                        <p:tgtEl>
                                          <p:spTgt spid="49173"/>
                                        </p:tgtEl>
                                        <p:attrNameLst>
                                          <p:attrName>ppt_y</p:attrName>
                                        </p:attrNameLst>
                                      </p:cBhvr>
                                      <p:tavLst>
                                        <p:tav tm="0">
                                          <p:val>
                                            <p:strVal val="#ppt_y-#ppt_h/2"/>
                                          </p:val>
                                        </p:tav>
                                        <p:tav tm="100000">
                                          <p:val>
                                            <p:strVal val="#ppt_y"/>
                                          </p:val>
                                        </p:tav>
                                      </p:tavLst>
                                    </p:anim>
                                    <p:anim calcmode="lin" valueType="num">
                                      <p:cBhvr>
                                        <p:cTn id="75" dur="1000" fill="hold"/>
                                        <p:tgtEl>
                                          <p:spTgt spid="49173"/>
                                        </p:tgtEl>
                                        <p:attrNameLst>
                                          <p:attrName>ppt_w</p:attrName>
                                        </p:attrNameLst>
                                      </p:cBhvr>
                                      <p:tavLst>
                                        <p:tav tm="0">
                                          <p:val>
                                            <p:strVal val="#ppt_w"/>
                                          </p:val>
                                        </p:tav>
                                        <p:tav tm="100000">
                                          <p:val>
                                            <p:strVal val="#ppt_w"/>
                                          </p:val>
                                        </p:tav>
                                      </p:tavLst>
                                    </p:anim>
                                    <p:anim calcmode="lin" valueType="num">
                                      <p:cBhvr>
                                        <p:cTn id="76" dur="1000" fill="hold"/>
                                        <p:tgtEl>
                                          <p:spTgt spid="49173"/>
                                        </p:tgtEl>
                                        <p:attrNameLst>
                                          <p:attrName>ppt_h</p:attrName>
                                        </p:attrNameLst>
                                      </p:cBhvr>
                                      <p:tavLst>
                                        <p:tav tm="0">
                                          <p:val>
                                            <p:fltVal val="0"/>
                                          </p:val>
                                        </p:tav>
                                        <p:tav tm="100000">
                                          <p:val>
                                            <p:strVal val="#ppt_h"/>
                                          </p:val>
                                        </p:tav>
                                      </p:tavLst>
                                    </p:anim>
                                  </p:childTnLst>
                                </p:cTn>
                              </p:par>
                            </p:childTnLst>
                          </p:cTn>
                        </p:par>
                        <p:par>
                          <p:cTn id="77" fill="hold">
                            <p:stCondLst>
                              <p:cond delay="1000"/>
                            </p:stCondLst>
                            <p:childTnLst>
                              <p:par>
                                <p:cTn id="78" presetID="17" presetClass="entr" presetSubtype="1" fill="hold" nodeType="afterEffect">
                                  <p:stCondLst>
                                    <p:cond delay="0"/>
                                  </p:stCondLst>
                                  <p:childTnLst>
                                    <p:set>
                                      <p:cBhvr>
                                        <p:cTn id="79" dur="1" fill="hold">
                                          <p:stCondLst>
                                            <p:cond delay="0"/>
                                          </p:stCondLst>
                                        </p:cTn>
                                        <p:tgtEl>
                                          <p:spTgt spid="49174"/>
                                        </p:tgtEl>
                                        <p:attrNameLst>
                                          <p:attrName>style.visibility</p:attrName>
                                        </p:attrNameLst>
                                      </p:cBhvr>
                                      <p:to>
                                        <p:strVal val="visible"/>
                                      </p:to>
                                    </p:set>
                                    <p:anim calcmode="lin" valueType="num">
                                      <p:cBhvr>
                                        <p:cTn id="80" dur="1000" fill="hold"/>
                                        <p:tgtEl>
                                          <p:spTgt spid="49174"/>
                                        </p:tgtEl>
                                        <p:attrNameLst>
                                          <p:attrName>ppt_x</p:attrName>
                                        </p:attrNameLst>
                                      </p:cBhvr>
                                      <p:tavLst>
                                        <p:tav tm="0">
                                          <p:val>
                                            <p:strVal val="#ppt_x"/>
                                          </p:val>
                                        </p:tav>
                                        <p:tav tm="100000">
                                          <p:val>
                                            <p:strVal val="#ppt_x"/>
                                          </p:val>
                                        </p:tav>
                                      </p:tavLst>
                                    </p:anim>
                                    <p:anim calcmode="lin" valueType="num">
                                      <p:cBhvr>
                                        <p:cTn id="81" dur="1000" fill="hold"/>
                                        <p:tgtEl>
                                          <p:spTgt spid="49174"/>
                                        </p:tgtEl>
                                        <p:attrNameLst>
                                          <p:attrName>ppt_y</p:attrName>
                                        </p:attrNameLst>
                                      </p:cBhvr>
                                      <p:tavLst>
                                        <p:tav tm="0">
                                          <p:val>
                                            <p:strVal val="#ppt_y-#ppt_h/2"/>
                                          </p:val>
                                        </p:tav>
                                        <p:tav tm="100000">
                                          <p:val>
                                            <p:strVal val="#ppt_y"/>
                                          </p:val>
                                        </p:tav>
                                      </p:tavLst>
                                    </p:anim>
                                    <p:anim calcmode="lin" valueType="num">
                                      <p:cBhvr>
                                        <p:cTn id="82" dur="1000" fill="hold"/>
                                        <p:tgtEl>
                                          <p:spTgt spid="49174"/>
                                        </p:tgtEl>
                                        <p:attrNameLst>
                                          <p:attrName>ppt_w</p:attrName>
                                        </p:attrNameLst>
                                      </p:cBhvr>
                                      <p:tavLst>
                                        <p:tav tm="0">
                                          <p:val>
                                            <p:strVal val="#ppt_w"/>
                                          </p:val>
                                        </p:tav>
                                        <p:tav tm="100000">
                                          <p:val>
                                            <p:strVal val="#ppt_w"/>
                                          </p:val>
                                        </p:tav>
                                      </p:tavLst>
                                    </p:anim>
                                    <p:anim calcmode="lin" valueType="num">
                                      <p:cBhvr>
                                        <p:cTn id="83" dur="1000" fill="hold"/>
                                        <p:tgtEl>
                                          <p:spTgt spid="49174"/>
                                        </p:tgtEl>
                                        <p:attrNameLst>
                                          <p:attrName>ppt_h</p:attrName>
                                        </p:attrNameLst>
                                      </p:cBhvr>
                                      <p:tavLst>
                                        <p:tav tm="0">
                                          <p:val>
                                            <p:fltVal val="0"/>
                                          </p:val>
                                        </p:tav>
                                        <p:tav tm="100000">
                                          <p:val>
                                            <p:strVal val="#ppt_h"/>
                                          </p:val>
                                        </p:tav>
                                      </p:tavLst>
                                    </p:anim>
                                  </p:childTnLst>
                                </p:cTn>
                              </p:par>
                            </p:childTnLst>
                          </p:cTn>
                        </p:par>
                        <p:par>
                          <p:cTn id="84" fill="hold">
                            <p:stCondLst>
                              <p:cond delay="2000"/>
                            </p:stCondLst>
                            <p:childTnLst>
                              <p:par>
                                <p:cTn id="85" presetID="17" presetClass="entr" presetSubtype="1" fill="hold" nodeType="afterEffect">
                                  <p:stCondLst>
                                    <p:cond delay="0"/>
                                  </p:stCondLst>
                                  <p:childTnLst>
                                    <p:set>
                                      <p:cBhvr>
                                        <p:cTn id="86" dur="1" fill="hold">
                                          <p:stCondLst>
                                            <p:cond delay="0"/>
                                          </p:stCondLst>
                                        </p:cTn>
                                        <p:tgtEl>
                                          <p:spTgt spid="49180"/>
                                        </p:tgtEl>
                                        <p:attrNameLst>
                                          <p:attrName>style.visibility</p:attrName>
                                        </p:attrNameLst>
                                      </p:cBhvr>
                                      <p:to>
                                        <p:strVal val="visible"/>
                                      </p:to>
                                    </p:set>
                                    <p:anim calcmode="lin" valueType="num">
                                      <p:cBhvr>
                                        <p:cTn id="87" dur="1000" fill="hold"/>
                                        <p:tgtEl>
                                          <p:spTgt spid="49180"/>
                                        </p:tgtEl>
                                        <p:attrNameLst>
                                          <p:attrName>ppt_x</p:attrName>
                                        </p:attrNameLst>
                                      </p:cBhvr>
                                      <p:tavLst>
                                        <p:tav tm="0">
                                          <p:val>
                                            <p:strVal val="#ppt_x"/>
                                          </p:val>
                                        </p:tav>
                                        <p:tav tm="100000">
                                          <p:val>
                                            <p:strVal val="#ppt_x"/>
                                          </p:val>
                                        </p:tav>
                                      </p:tavLst>
                                    </p:anim>
                                    <p:anim calcmode="lin" valueType="num">
                                      <p:cBhvr>
                                        <p:cTn id="88" dur="1000" fill="hold"/>
                                        <p:tgtEl>
                                          <p:spTgt spid="49180"/>
                                        </p:tgtEl>
                                        <p:attrNameLst>
                                          <p:attrName>ppt_y</p:attrName>
                                        </p:attrNameLst>
                                      </p:cBhvr>
                                      <p:tavLst>
                                        <p:tav tm="0">
                                          <p:val>
                                            <p:strVal val="#ppt_y-#ppt_h/2"/>
                                          </p:val>
                                        </p:tav>
                                        <p:tav tm="100000">
                                          <p:val>
                                            <p:strVal val="#ppt_y"/>
                                          </p:val>
                                        </p:tav>
                                      </p:tavLst>
                                    </p:anim>
                                    <p:anim calcmode="lin" valueType="num">
                                      <p:cBhvr>
                                        <p:cTn id="89" dur="1000" fill="hold"/>
                                        <p:tgtEl>
                                          <p:spTgt spid="49180"/>
                                        </p:tgtEl>
                                        <p:attrNameLst>
                                          <p:attrName>ppt_w</p:attrName>
                                        </p:attrNameLst>
                                      </p:cBhvr>
                                      <p:tavLst>
                                        <p:tav tm="0">
                                          <p:val>
                                            <p:strVal val="#ppt_w"/>
                                          </p:val>
                                        </p:tav>
                                        <p:tav tm="100000">
                                          <p:val>
                                            <p:strVal val="#ppt_w"/>
                                          </p:val>
                                        </p:tav>
                                      </p:tavLst>
                                    </p:anim>
                                    <p:anim calcmode="lin" valueType="num">
                                      <p:cBhvr>
                                        <p:cTn id="90" dur="1000" fill="hold"/>
                                        <p:tgtEl>
                                          <p:spTgt spid="49180"/>
                                        </p:tgtEl>
                                        <p:attrNameLst>
                                          <p:attrName>ppt_h</p:attrName>
                                        </p:attrNameLst>
                                      </p:cBhvr>
                                      <p:tavLst>
                                        <p:tav tm="0">
                                          <p:val>
                                            <p:fltVal val="0"/>
                                          </p:val>
                                        </p:tav>
                                        <p:tav tm="100000">
                                          <p:val>
                                            <p:strVal val="#ppt_h"/>
                                          </p:val>
                                        </p:tav>
                                      </p:tavLst>
                                    </p:anim>
                                  </p:childTnLst>
                                </p:cTn>
                              </p:par>
                            </p:childTnLst>
                          </p:cTn>
                        </p:par>
                        <p:par>
                          <p:cTn id="91" fill="hold">
                            <p:stCondLst>
                              <p:cond delay="3000"/>
                            </p:stCondLst>
                            <p:childTnLst>
                              <p:par>
                                <p:cTn id="92" presetID="17" presetClass="entr" presetSubtype="1" fill="hold" nodeType="afterEffect">
                                  <p:stCondLst>
                                    <p:cond delay="0"/>
                                  </p:stCondLst>
                                  <p:childTnLst>
                                    <p:set>
                                      <p:cBhvr>
                                        <p:cTn id="93" dur="1" fill="hold">
                                          <p:stCondLst>
                                            <p:cond delay="0"/>
                                          </p:stCondLst>
                                        </p:cTn>
                                        <p:tgtEl>
                                          <p:spTgt spid="49175"/>
                                        </p:tgtEl>
                                        <p:attrNameLst>
                                          <p:attrName>style.visibility</p:attrName>
                                        </p:attrNameLst>
                                      </p:cBhvr>
                                      <p:to>
                                        <p:strVal val="visible"/>
                                      </p:to>
                                    </p:set>
                                    <p:anim calcmode="lin" valueType="num">
                                      <p:cBhvr>
                                        <p:cTn id="94" dur="1000" fill="hold"/>
                                        <p:tgtEl>
                                          <p:spTgt spid="49175"/>
                                        </p:tgtEl>
                                        <p:attrNameLst>
                                          <p:attrName>ppt_x</p:attrName>
                                        </p:attrNameLst>
                                      </p:cBhvr>
                                      <p:tavLst>
                                        <p:tav tm="0">
                                          <p:val>
                                            <p:strVal val="#ppt_x"/>
                                          </p:val>
                                        </p:tav>
                                        <p:tav tm="100000">
                                          <p:val>
                                            <p:strVal val="#ppt_x"/>
                                          </p:val>
                                        </p:tav>
                                      </p:tavLst>
                                    </p:anim>
                                    <p:anim calcmode="lin" valueType="num">
                                      <p:cBhvr>
                                        <p:cTn id="95" dur="1000" fill="hold"/>
                                        <p:tgtEl>
                                          <p:spTgt spid="49175"/>
                                        </p:tgtEl>
                                        <p:attrNameLst>
                                          <p:attrName>ppt_y</p:attrName>
                                        </p:attrNameLst>
                                      </p:cBhvr>
                                      <p:tavLst>
                                        <p:tav tm="0">
                                          <p:val>
                                            <p:strVal val="#ppt_y-#ppt_h/2"/>
                                          </p:val>
                                        </p:tav>
                                        <p:tav tm="100000">
                                          <p:val>
                                            <p:strVal val="#ppt_y"/>
                                          </p:val>
                                        </p:tav>
                                      </p:tavLst>
                                    </p:anim>
                                    <p:anim calcmode="lin" valueType="num">
                                      <p:cBhvr>
                                        <p:cTn id="96" dur="1000" fill="hold"/>
                                        <p:tgtEl>
                                          <p:spTgt spid="49175"/>
                                        </p:tgtEl>
                                        <p:attrNameLst>
                                          <p:attrName>ppt_w</p:attrName>
                                        </p:attrNameLst>
                                      </p:cBhvr>
                                      <p:tavLst>
                                        <p:tav tm="0">
                                          <p:val>
                                            <p:strVal val="#ppt_w"/>
                                          </p:val>
                                        </p:tav>
                                        <p:tav tm="100000">
                                          <p:val>
                                            <p:strVal val="#ppt_w"/>
                                          </p:val>
                                        </p:tav>
                                      </p:tavLst>
                                    </p:anim>
                                    <p:anim calcmode="lin" valueType="num">
                                      <p:cBhvr>
                                        <p:cTn id="97" dur="1000" fill="hold"/>
                                        <p:tgtEl>
                                          <p:spTgt spid="49175"/>
                                        </p:tgtEl>
                                        <p:attrNameLst>
                                          <p:attrName>ppt_h</p:attrName>
                                        </p:attrNameLst>
                                      </p:cBhvr>
                                      <p:tavLst>
                                        <p:tav tm="0">
                                          <p:val>
                                            <p:fltVal val="0"/>
                                          </p:val>
                                        </p:tav>
                                        <p:tav tm="100000">
                                          <p:val>
                                            <p:strVal val="#ppt_h"/>
                                          </p:val>
                                        </p:tav>
                                      </p:tavLst>
                                    </p:anim>
                                  </p:childTnLst>
                                </p:cTn>
                              </p:par>
                            </p:childTnLst>
                          </p:cTn>
                        </p:par>
                        <p:par>
                          <p:cTn id="98" fill="hold">
                            <p:stCondLst>
                              <p:cond delay="4000"/>
                            </p:stCondLst>
                            <p:childTnLst>
                              <p:par>
                                <p:cTn id="99" presetID="1" presetClass="entr" presetSubtype="0" fill="hold" nodeType="afterEffect">
                                  <p:stCondLst>
                                    <p:cond delay="0"/>
                                  </p:stCondLst>
                                  <p:childTnLst>
                                    <p:set>
                                      <p:cBhvr>
                                        <p:cTn id="100" dur="1" fill="hold">
                                          <p:stCondLst>
                                            <p:cond delay="499"/>
                                          </p:stCondLst>
                                        </p:cTn>
                                        <p:tgtEl>
                                          <p:spTgt spid="3"/>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7" presetClass="entr" presetSubtype="1" fill="hold" nodeType="clickEffect">
                                  <p:stCondLst>
                                    <p:cond delay="0"/>
                                  </p:stCondLst>
                                  <p:childTnLst>
                                    <p:set>
                                      <p:cBhvr>
                                        <p:cTn id="104" dur="1" fill="hold">
                                          <p:stCondLst>
                                            <p:cond delay="0"/>
                                          </p:stCondLst>
                                        </p:cTn>
                                        <p:tgtEl>
                                          <p:spTgt spid="49176"/>
                                        </p:tgtEl>
                                        <p:attrNameLst>
                                          <p:attrName>style.visibility</p:attrName>
                                        </p:attrNameLst>
                                      </p:cBhvr>
                                      <p:to>
                                        <p:strVal val="visible"/>
                                      </p:to>
                                    </p:set>
                                    <p:anim calcmode="lin" valueType="num">
                                      <p:cBhvr>
                                        <p:cTn id="105" dur="500" fill="hold"/>
                                        <p:tgtEl>
                                          <p:spTgt spid="49176"/>
                                        </p:tgtEl>
                                        <p:attrNameLst>
                                          <p:attrName>ppt_x</p:attrName>
                                        </p:attrNameLst>
                                      </p:cBhvr>
                                      <p:tavLst>
                                        <p:tav tm="0">
                                          <p:val>
                                            <p:strVal val="#ppt_x"/>
                                          </p:val>
                                        </p:tav>
                                        <p:tav tm="100000">
                                          <p:val>
                                            <p:strVal val="#ppt_x"/>
                                          </p:val>
                                        </p:tav>
                                      </p:tavLst>
                                    </p:anim>
                                    <p:anim calcmode="lin" valueType="num">
                                      <p:cBhvr>
                                        <p:cTn id="106" dur="500" fill="hold"/>
                                        <p:tgtEl>
                                          <p:spTgt spid="49176"/>
                                        </p:tgtEl>
                                        <p:attrNameLst>
                                          <p:attrName>ppt_y</p:attrName>
                                        </p:attrNameLst>
                                      </p:cBhvr>
                                      <p:tavLst>
                                        <p:tav tm="0">
                                          <p:val>
                                            <p:strVal val="#ppt_y-#ppt_h/2"/>
                                          </p:val>
                                        </p:tav>
                                        <p:tav tm="100000">
                                          <p:val>
                                            <p:strVal val="#ppt_y"/>
                                          </p:val>
                                        </p:tav>
                                      </p:tavLst>
                                    </p:anim>
                                    <p:anim calcmode="lin" valueType="num">
                                      <p:cBhvr>
                                        <p:cTn id="107" dur="500" fill="hold"/>
                                        <p:tgtEl>
                                          <p:spTgt spid="49176"/>
                                        </p:tgtEl>
                                        <p:attrNameLst>
                                          <p:attrName>ppt_w</p:attrName>
                                        </p:attrNameLst>
                                      </p:cBhvr>
                                      <p:tavLst>
                                        <p:tav tm="0">
                                          <p:val>
                                            <p:strVal val="#ppt_w"/>
                                          </p:val>
                                        </p:tav>
                                        <p:tav tm="100000">
                                          <p:val>
                                            <p:strVal val="#ppt_w"/>
                                          </p:val>
                                        </p:tav>
                                      </p:tavLst>
                                    </p:anim>
                                    <p:anim calcmode="lin" valueType="num">
                                      <p:cBhvr>
                                        <p:cTn id="108" dur="500" fill="hold"/>
                                        <p:tgtEl>
                                          <p:spTgt spid="49176"/>
                                        </p:tgtEl>
                                        <p:attrNameLst>
                                          <p:attrName>ppt_h</p:attrName>
                                        </p:attrNameLst>
                                      </p:cBhvr>
                                      <p:tavLst>
                                        <p:tav tm="0">
                                          <p:val>
                                            <p:fltVal val="0"/>
                                          </p:val>
                                        </p:tav>
                                        <p:tav tm="100000">
                                          <p:val>
                                            <p:strVal val="#ppt_h"/>
                                          </p:val>
                                        </p:tav>
                                      </p:tavLst>
                                    </p:anim>
                                  </p:childTnLst>
                                </p:cTn>
                              </p:par>
                            </p:childTnLst>
                          </p:cTn>
                        </p:par>
                        <p:par>
                          <p:cTn id="109" fill="hold">
                            <p:stCondLst>
                              <p:cond delay="500"/>
                            </p:stCondLst>
                            <p:childTnLst>
                              <p:par>
                                <p:cTn id="110" presetID="17" presetClass="entr" presetSubtype="1" fill="hold" nodeType="afterEffect">
                                  <p:stCondLst>
                                    <p:cond delay="0"/>
                                  </p:stCondLst>
                                  <p:childTnLst>
                                    <p:set>
                                      <p:cBhvr>
                                        <p:cTn id="111" dur="1" fill="hold">
                                          <p:stCondLst>
                                            <p:cond delay="0"/>
                                          </p:stCondLst>
                                        </p:cTn>
                                        <p:tgtEl>
                                          <p:spTgt spid="49177"/>
                                        </p:tgtEl>
                                        <p:attrNameLst>
                                          <p:attrName>style.visibility</p:attrName>
                                        </p:attrNameLst>
                                      </p:cBhvr>
                                      <p:to>
                                        <p:strVal val="visible"/>
                                      </p:to>
                                    </p:set>
                                    <p:anim calcmode="lin" valueType="num">
                                      <p:cBhvr>
                                        <p:cTn id="112" dur="500" fill="hold"/>
                                        <p:tgtEl>
                                          <p:spTgt spid="49177"/>
                                        </p:tgtEl>
                                        <p:attrNameLst>
                                          <p:attrName>ppt_x</p:attrName>
                                        </p:attrNameLst>
                                      </p:cBhvr>
                                      <p:tavLst>
                                        <p:tav tm="0">
                                          <p:val>
                                            <p:strVal val="#ppt_x"/>
                                          </p:val>
                                        </p:tav>
                                        <p:tav tm="100000">
                                          <p:val>
                                            <p:strVal val="#ppt_x"/>
                                          </p:val>
                                        </p:tav>
                                      </p:tavLst>
                                    </p:anim>
                                    <p:anim calcmode="lin" valueType="num">
                                      <p:cBhvr>
                                        <p:cTn id="113" dur="500" fill="hold"/>
                                        <p:tgtEl>
                                          <p:spTgt spid="49177"/>
                                        </p:tgtEl>
                                        <p:attrNameLst>
                                          <p:attrName>ppt_y</p:attrName>
                                        </p:attrNameLst>
                                      </p:cBhvr>
                                      <p:tavLst>
                                        <p:tav tm="0">
                                          <p:val>
                                            <p:strVal val="#ppt_y-#ppt_h/2"/>
                                          </p:val>
                                        </p:tav>
                                        <p:tav tm="100000">
                                          <p:val>
                                            <p:strVal val="#ppt_y"/>
                                          </p:val>
                                        </p:tav>
                                      </p:tavLst>
                                    </p:anim>
                                    <p:anim calcmode="lin" valueType="num">
                                      <p:cBhvr>
                                        <p:cTn id="114" dur="500" fill="hold"/>
                                        <p:tgtEl>
                                          <p:spTgt spid="49177"/>
                                        </p:tgtEl>
                                        <p:attrNameLst>
                                          <p:attrName>ppt_w</p:attrName>
                                        </p:attrNameLst>
                                      </p:cBhvr>
                                      <p:tavLst>
                                        <p:tav tm="0">
                                          <p:val>
                                            <p:strVal val="#ppt_w"/>
                                          </p:val>
                                        </p:tav>
                                        <p:tav tm="100000">
                                          <p:val>
                                            <p:strVal val="#ppt_w"/>
                                          </p:val>
                                        </p:tav>
                                      </p:tavLst>
                                    </p:anim>
                                    <p:anim calcmode="lin" valueType="num">
                                      <p:cBhvr>
                                        <p:cTn id="115" dur="500" fill="hold"/>
                                        <p:tgtEl>
                                          <p:spTgt spid="49177"/>
                                        </p:tgtEl>
                                        <p:attrNameLst>
                                          <p:attrName>ppt_h</p:attrName>
                                        </p:attrNameLst>
                                      </p:cBhvr>
                                      <p:tavLst>
                                        <p:tav tm="0">
                                          <p:val>
                                            <p:fltVal val="0"/>
                                          </p:val>
                                        </p:tav>
                                        <p:tav tm="100000">
                                          <p:val>
                                            <p:strVal val="#ppt_h"/>
                                          </p:val>
                                        </p:tav>
                                      </p:tavLst>
                                    </p:anim>
                                  </p:childTnLst>
                                </p:cTn>
                              </p:par>
                            </p:childTnLst>
                          </p:cTn>
                        </p:par>
                        <p:par>
                          <p:cTn id="116" fill="hold">
                            <p:stCondLst>
                              <p:cond delay="1000"/>
                            </p:stCondLst>
                            <p:childTnLst>
                              <p:par>
                                <p:cTn id="117" presetID="17" presetClass="entr" presetSubtype="1" fill="hold" nodeType="afterEffect">
                                  <p:stCondLst>
                                    <p:cond delay="0"/>
                                  </p:stCondLst>
                                  <p:childTnLst>
                                    <p:set>
                                      <p:cBhvr>
                                        <p:cTn id="118" dur="1" fill="hold">
                                          <p:stCondLst>
                                            <p:cond delay="0"/>
                                          </p:stCondLst>
                                        </p:cTn>
                                        <p:tgtEl>
                                          <p:spTgt spid="49178"/>
                                        </p:tgtEl>
                                        <p:attrNameLst>
                                          <p:attrName>style.visibility</p:attrName>
                                        </p:attrNameLst>
                                      </p:cBhvr>
                                      <p:to>
                                        <p:strVal val="visible"/>
                                      </p:to>
                                    </p:set>
                                    <p:anim calcmode="lin" valueType="num">
                                      <p:cBhvr>
                                        <p:cTn id="119" dur="500" fill="hold"/>
                                        <p:tgtEl>
                                          <p:spTgt spid="49178"/>
                                        </p:tgtEl>
                                        <p:attrNameLst>
                                          <p:attrName>ppt_x</p:attrName>
                                        </p:attrNameLst>
                                      </p:cBhvr>
                                      <p:tavLst>
                                        <p:tav tm="0">
                                          <p:val>
                                            <p:strVal val="#ppt_x"/>
                                          </p:val>
                                        </p:tav>
                                        <p:tav tm="100000">
                                          <p:val>
                                            <p:strVal val="#ppt_x"/>
                                          </p:val>
                                        </p:tav>
                                      </p:tavLst>
                                    </p:anim>
                                    <p:anim calcmode="lin" valueType="num">
                                      <p:cBhvr>
                                        <p:cTn id="120" dur="500" fill="hold"/>
                                        <p:tgtEl>
                                          <p:spTgt spid="49178"/>
                                        </p:tgtEl>
                                        <p:attrNameLst>
                                          <p:attrName>ppt_y</p:attrName>
                                        </p:attrNameLst>
                                      </p:cBhvr>
                                      <p:tavLst>
                                        <p:tav tm="0">
                                          <p:val>
                                            <p:strVal val="#ppt_y-#ppt_h/2"/>
                                          </p:val>
                                        </p:tav>
                                        <p:tav tm="100000">
                                          <p:val>
                                            <p:strVal val="#ppt_y"/>
                                          </p:val>
                                        </p:tav>
                                      </p:tavLst>
                                    </p:anim>
                                    <p:anim calcmode="lin" valueType="num">
                                      <p:cBhvr>
                                        <p:cTn id="121" dur="500" fill="hold"/>
                                        <p:tgtEl>
                                          <p:spTgt spid="49178"/>
                                        </p:tgtEl>
                                        <p:attrNameLst>
                                          <p:attrName>ppt_w</p:attrName>
                                        </p:attrNameLst>
                                      </p:cBhvr>
                                      <p:tavLst>
                                        <p:tav tm="0">
                                          <p:val>
                                            <p:strVal val="#ppt_w"/>
                                          </p:val>
                                        </p:tav>
                                        <p:tav tm="100000">
                                          <p:val>
                                            <p:strVal val="#ppt_w"/>
                                          </p:val>
                                        </p:tav>
                                      </p:tavLst>
                                    </p:anim>
                                    <p:anim calcmode="lin" valueType="num">
                                      <p:cBhvr>
                                        <p:cTn id="122" dur="500" fill="hold"/>
                                        <p:tgtEl>
                                          <p:spTgt spid="49178"/>
                                        </p:tgtEl>
                                        <p:attrNameLst>
                                          <p:attrName>ppt_h</p:attrName>
                                        </p:attrNameLst>
                                      </p:cBhvr>
                                      <p:tavLst>
                                        <p:tav tm="0">
                                          <p:val>
                                            <p:fltVal val="0"/>
                                          </p:val>
                                        </p:tav>
                                        <p:tav tm="100000">
                                          <p:val>
                                            <p:strVal val="#ppt_h"/>
                                          </p:val>
                                        </p:tav>
                                      </p:tavLst>
                                    </p:anim>
                                  </p:childTnLst>
                                </p:cTn>
                              </p:par>
                            </p:childTnLst>
                          </p:cTn>
                        </p:par>
                        <p:par>
                          <p:cTn id="123" fill="hold">
                            <p:stCondLst>
                              <p:cond delay="1500"/>
                            </p:stCondLst>
                            <p:childTnLst>
                              <p:par>
                                <p:cTn id="124" presetID="17" presetClass="entr" presetSubtype="1" fill="hold" nodeType="afterEffect">
                                  <p:stCondLst>
                                    <p:cond delay="0"/>
                                  </p:stCondLst>
                                  <p:childTnLst>
                                    <p:set>
                                      <p:cBhvr>
                                        <p:cTn id="125" dur="1" fill="hold">
                                          <p:stCondLst>
                                            <p:cond delay="0"/>
                                          </p:stCondLst>
                                        </p:cTn>
                                        <p:tgtEl>
                                          <p:spTgt spid="49179"/>
                                        </p:tgtEl>
                                        <p:attrNameLst>
                                          <p:attrName>style.visibility</p:attrName>
                                        </p:attrNameLst>
                                      </p:cBhvr>
                                      <p:to>
                                        <p:strVal val="visible"/>
                                      </p:to>
                                    </p:set>
                                    <p:anim calcmode="lin" valueType="num">
                                      <p:cBhvr>
                                        <p:cTn id="126" dur="500" fill="hold"/>
                                        <p:tgtEl>
                                          <p:spTgt spid="49179"/>
                                        </p:tgtEl>
                                        <p:attrNameLst>
                                          <p:attrName>ppt_x</p:attrName>
                                        </p:attrNameLst>
                                      </p:cBhvr>
                                      <p:tavLst>
                                        <p:tav tm="0">
                                          <p:val>
                                            <p:strVal val="#ppt_x"/>
                                          </p:val>
                                        </p:tav>
                                        <p:tav tm="100000">
                                          <p:val>
                                            <p:strVal val="#ppt_x"/>
                                          </p:val>
                                        </p:tav>
                                      </p:tavLst>
                                    </p:anim>
                                    <p:anim calcmode="lin" valueType="num">
                                      <p:cBhvr>
                                        <p:cTn id="127" dur="500" fill="hold"/>
                                        <p:tgtEl>
                                          <p:spTgt spid="49179"/>
                                        </p:tgtEl>
                                        <p:attrNameLst>
                                          <p:attrName>ppt_y</p:attrName>
                                        </p:attrNameLst>
                                      </p:cBhvr>
                                      <p:tavLst>
                                        <p:tav tm="0">
                                          <p:val>
                                            <p:strVal val="#ppt_y-#ppt_h/2"/>
                                          </p:val>
                                        </p:tav>
                                        <p:tav tm="100000">
                                          <p:val>
                                            <p:strVal val="#ppt_y"/>
                                          </p:val>
                                        </p:tav>
                                      </p:tavLst>
                                    </p:anim>
                                    <p:anim calcmode="lin" valueType="num">
                                      <p:cBhvr>
                                        <p:cTn id="128" dur="500" fill="hold"/>
                                        <p:tgtEl>
                                          <p:spTgt spid="49179"/>
                                        </p:tgtEl>
                                        <p:attrNameLst>
                                          <p:attrName>ppt_w</p:attrName>
                                        </p:attrNameLst>
                                      </p:cBhvr>
                                      <p:tavLst>
                                        <p:tav tm="0">
                                          <p:val>
                                            <p:strVal val="#ppt_w"/>
                                          </p:val>
                                        </p:tav>
                                        <p:tav tm="100000">
                                          <p:val>
                                            <p:strVal val="#ppt_w"/>
                                          </p:val>
                                        </p:tav>
                                      </p:tavLst>
                                    </p:anim>
                                    <p:anim calcmode="lin" valueType="num">
                                      <p:cBhvr>
                                        <p:cTn id="129" dur="500" fill="hold"/>
                                        <p:tgtEl>
                                          <p:spTgt spid="49179"/>
                                        </p:tgtEl>
                                        <p:attrNameLst>
                                          <p:attrName>ppt_h</p:attrName>
                                        </p:attrNameLst>
                                      </p:cBhvr>
                                      <p:tavLst>
                                        <p:tav tm="0">
                                          <p:val>
                                            <p:fltVal val="0"/>
                                          </p:val>
                                        </p:tav>
                                        <p:tav tm="100000">
                                          <p:val>
                                            <p:strVal val="#ppt_h"/>
                                          </p:val>
                                        </p:tav>
                                      </p:tavLst>
                                    </p:anim>
                                  </p:childTnLst>
                                </p:cTn>
                              </p:par>
                            </p:childTnLst>
                          </p:cTn>
                        </p:par>
                        <p:par>
                          <p:cTn id="130" fill="hold">
                            <p:stCondLst>
                              <p:cond delay="2000"/>
                            </p:stCondLst>
                            <p:childTnLst>
                              <p:par>
                                <p:cTn id="131" presetID="1" presetClass="entr" presetSubtype="0" fill="hold" nodeType="afterEffect">
                                  <p:stCondLst>
                                    <p:cond delay="0"/>
                                  </p:stCondLst>
                                  <p:childTnLst>
                                    <p:set>
                                      <p:cBhvr>
                                        <p:cTn id="132" dur="1" fill="hold">
                                          <p:stCondLst>
                                            <p:cond delay="499"/>
                                          </p:stCondLst>
                                        </p:cTn>
                                        <p:tgtEl>
                                          <p:spTgt spid="4"/>
                                        </p:tgtEl>
                                        <p:attrNameLst>
                                          <p:attrName>style.visibility</p:attrName>
                                        </p:attrNameLst>
                                      </p:cBhvr>
                                      <p:to>
                                        <p:strVal val="visible"/>
                                      </p:to>
                                    </p:set>
                                  </p:childTnLst>
                                </p:cTn>
                              </p:par>
                            </p:childTnLst>
                          </p:cTn>
                        </p:par>
                        <p:par>
                          <p:cTn id="133" fill="hold">
                            <p:stCondLst>
                              <p:cond delay="2500"/>
                            </p:stCondLst>
                            <p:childTnLst>
                              <p:par>
                                <p:cTn id="134" presetID="9" presetClass="entr" presetSubtype="0" fill="hold" nodeType="afterEffect">
                                  <p:stCondLst>
                                    <p:cond delay="0"/>
                                  </p:stCondLst>
                                  <p:childTnLst>
                                    <p:set>
                                      <p:cBhvr>
                                        <p:cTn id="135" dur="1" fill="hold">
                                          <p:stCondLst>
                                            <p:cond delay="0"/>
                                          </p:stCondLst>
                                        </p:cTn>
                                        <p:tgtEl>
                                          <p:spTgt spid="49198"/>
                                        </p:tgtEl>
                                        <p:attrNameLst>
                                          <p:attrName>style.visibility</p:attrName>
                                        </p:attrNameLst>
                                      </p:cBhvr>
                                      <p:to>
                                        <p:strVal val="visible"/>
                                      </p:to>
                                    </p:set>
                                    <p:animEffect transition="in" filter="dissolve">
                                      <p:cBhvr>
                                        <p:cTn id="136" dur="500"/>
                                        <p:tgtEl>
                                          <p:spTgt spid="49198"/>
                                        </p:tgtEl>
                                      </p:cBhvr>
                                    </p:animEffect>
                                  </p:childTnLst>
                                </p:cTn>
                              </p:par>
                              <p:par>
                                <p:cTn id="137" presetID="9" presetClass="entr" presetSubtype="0" fill="hold" nodeType="withEffect">
                                  <p:stCondLst>
                                    <p:cond delay="0"/>
                                  </p:stCondLst>
                                  <p:childTnLst>
                                    <p:set>
                                      <p:cBhvr>
                                        <p:cTn id="138" dur="1" fill="hold">
                                          <p:stCondLst>
                                            <p:cond delay="0"/>
                                          </p:stCondLst>
                                        </p:cTn>
                                        <p:tgtEl>
                                          <p:spTgt spid="49200"/>
                                        </p:tgtEl>
                                        <p:attrNameLst>
                                          <p:attrName>style.visibility</p:attrName>
                                        </p:attrNameLst>
                                      </p:cBhvr>
                                      <p:to>
                                        <p:strVal val="visible"/>
                                      </p:to>
                                    </p:set>
                                    <p:animEffect transition="in" filter="dissolve">
                                      <p:cBhvr>
                                        <p:cTn id="139" dur="500"/>
                                        <p:tgtEl>
                                          <p:spTgt spid="49200"/>
                                        </p:tgtEl>
                                      </p:cBhvr>
                                    </p:animEffect>
                                  </p:childTnLst>
                                </p:cTn>
                              </p:par>
                              <p:par>
                                <p:cTn id="140" presetID="9" presetClass="entr" presetSubtype="0" fill="hold" nodeType="withEffect">
                                  <p:stCondLst>
                                    <p:cond delay="0"/>
                                  </p:stCondLst>
                                  <p:childTnLst>
                                    <p:set>
                                      <p:cBhvr>
                                        <p:cTn id="141" dur="1" fill="hold">
                                          <p:stCondLst>
                                            <p:cond delay="0"/>
                                          </p:stCondLst>
                                        </p:cTn>
                                        <p:tgtEl>
                                          <p:spTgt spid="49199"/>
                                        </p:tgtEl>
                                        <p:attrNameLst>
                                          <p:attrName>style.visibility</p:attrName>
                                        </p:attrNameLst>
                                      </p:cBhvr>
                                      <p:to>
                                        <p:strVal val="visible"/>
                                      </p:to>
                                    </p:set>
                                    <p:animEffect transition="in" filter="dissolve">
                                      <p:cBhvr>
                                        <p:cTn id="142" dur="500"/>
                                        <p:tgtEl>
                                          <p:spTgt spid="49199"/>
                                        </p:tgtEl>
                                      </p:cBhvr>
                                    </p:animEffect>
                                  </p:childTnLst>
                                </p:cTn>
                              </p:par>
                            </p:childTnLst>
                          </p:cTn>
                        </p:par>
                        <p:par>
                          <p:cTn id="143" fill="hold">
                            <p:stCondLst>
                              <p:cond delay="3000"/>
                            </p:stCondLst>
                            <p:childTnLst>
                              <p:par>
                                <p:cTn id="144" presetID="9" presetClass="entr" presetSubtype="0" fill="hold" nodeType="afterEffect">
                                  <p:stCondLst>
                                    <p:cond delay="0"/>
                                  </p:stCondLst>
                                  <p:childTnLst>
                                    <p:set>
                                      <p:cBhvr>
                                        <p:cTn id="145" dur="1" fill="hold">
                                          <p:stCondLst>
                                            <p:cond delay="0"/>
                                          </p:stCondLst>
                                        </p:cTn>
                                        <p:tgtEl>
                                          <p:spTgt spid="5"/>
                                        </p:tgtEl>
                                        <p:attrNameLst>
                                          <p:attrName>style.visibility</p:attrName>
                                        </p:attrNameLst>
                                      </p:cBhvr>
                                      <p:to>
                                        <p:strVal val="visible"/>
                                      </p:to>
                                    </p:set>
                                    <p:animEffect transition="in" filter="dissolve">
                                      <p:cBhvr>
                                        <p:cTn id="14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81" grpId="0" autoUpdateAnimBg="0"/>
      <p:bldP spid="49182" grpId="0" autoUpdateAnimBg="0"/>
      <p:bldP spid="49183" grpId="0" autoUpdateAnimBg="0"/>
      <p:bldP spid="49184" grpId="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ext Box 2"/>
          <p:cNvSpPr txBox="1">
            <a:spLocks noChangeArrowheads="1"/>
          </p:cNvSpPr>
          <p:nvPr/>
        </p:nvSpPr>
        <p:spPr bwMode="auto">
          <a:xfrm>
            <a:off x="285750" y="292100"/>
            <a:ext cx="5581650"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500">
                <a:solidFill>
                  <a:srgbClr val="00FFFF"/>
                </a:solidFill>
                <a:latin typeface="华文中宋" panose="02010600040101010101" pitchFamily="2" charset="-122"/>
                <a:ea typeface="华文中宋" panose="02010600040101010101" pitchFamily="2" charset="-122"/>
              </a:rPr>
              <a:t>玻尔氢原子理论的成绩</a:t>
            </a:r>
            <a:endParaRPr lang="zh-CN" altLang="en-US" sz="2500" b="0">
              <a:solidFill>
                <a:srgbClr val="00FFFF"/>
              </a:solidFill>
              <a:latin typeface="华文中宋" panose="02010600040101010101" pitchFamily="2" charset="-122"/>
              <a:ea typeface="华文中宋" panose="02010600040101010101" pitchFamily="2" charset="-122"/>
            </a:endParaRPr>
          </a:p>
        </p:txBody>
      </p:sp>
      <p:sp>
        <p:nvSpPr>
          <p:cNvPr id="53251" name="Text Box 3"/>
          <p:cNvSpPr txBox="1">
            <a:spLocks noChangeArrowheads="1"/>
          </p:cNvSpPr>
          <p:nvPr/>
        </p:nvSpPr>
        <p:spPr bwMode="auto">
          <a:xfrm>
            <a:off x="611188" y="852488"/>
            <a:ext cx="8318500" cy="2530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buFontTx/>
              <a:buChar char="•"/>
            </a:pPr>
            <a:r>
              <a:rPr lang="zh-CN" altLang="en-US">
                <a:solidFill>
                  <a:schemeClr val="hlink"/>
                </a:solidFill>
                <a:latin typeface="华文中宋" panose="02010600040101010101" pitchFamily="2" charset="-122"/>
                <a:ea typeface="华文中宋" panose="02010600040101010101" pitchFamily="2" charset="-122"/>
              </a:rPr>
              <a:t>成功地解释了</a:t>
            </a:r>
            <a:r>
              <a:rPr lang="zh-CN" altLang="en-US">
                <a:solidFill>
                  <a:srgbClr val="FFFF00"/>
                </a:solidFill>
                <a:latin typeface="华文中宋" panose="02010600040101010101" pitchFamily="2" charset="-122"/>
                <a:ea typeface="华文中宋" panose="02010600040101010101" pitchFamily="2" charset="-122"/>
              </a:rPr>
              <a:t>原子的稳定性、大小及氢原子光谱的规律性</a:t>
            </a:r>
            <a:r>
              <a:rPr lang="zh-CN" altLang="en-US">
                <a:solidFill>
                  <a:schemeClr val="hlink"/>
                </a:solidFill>
                <a:latin typeface="华文中宋" panose="02010600040101010101" pitchFamily="2" charset="-122"/>
                <a:ea typeface="华文中宋" panose="02010600040101010101" pitchFamily="2" charset="-122"/>
              </a:rPr>
              <a:t>。</a:t>
            </a:r>
            <a:endParaRPr lang="zh-CN" altLang="en-US">
              <a:solidFill>
                <a:schemeClr val="hlink"/>
              </a:solidFill>
              <a:latin typeface="华文中宋" panose="02010600040101010101" pitchFamily="2" charset="-122"/>
              <a:ea typeface="华文中宋" panose="02010600040101010101" pitchFamily="2" charset="-122"/>
            </a:endParaRPr>
          </a:p>
          <a:p>
            <a:pPr eaLnBrk="1" hangingPunct="1">
              <a:lnSpc>
                <a:spcPct val="110000"/>
              </a:lnSpc>
              <a:buFontTx/>
              <a:buChar char="•"/>
            </a:pPr>
            <a:r>
              <a:rPr lang="zh-CN" altLang="en-US">
                <a:solidFill>
                  <a:schemeClr val="hlink"/>
                </a:solidFill>
                <a:latin typeface="华文中宋" panose="02010600040101010101" pitchFamily="2" charset="-122"/>
                <a:ea typeface="华文中宋" panose="02010600040101010101" pitchFamily="2" charset="-122"/>
              </a:rPr>
              <a:t>从理论上计算了里德伯常量；解决了近</a:t>
            </a:r>
            <a:r>
              <a:rPr lang="en-US" altLang="zh-CN">
                <a:solidFill>
                  <a:schemeClr val="hlink"/>
                </a:solidFill>
                <a:ea typeface="华文中宋" panose="02010600040101010101" pitchFamily="2" charset="-122"/>
              </a:rPr>
              <a:t>30</a:t>
            </a:r>
            <a:r>
              <a:rPr lang="zh-CN" altLang="en-US">
                <a:solidFill>
                  <a:schemeClr val="hlink"/>
                </a:solidFill>
                <a:latin typeface="华文中宋" panose="02010600040101010101" pitchFamily="2" charset="-122"/>
                <a:ea typeface="华文中宋" panose="02010600040101010101" pitchFamily="2" charset="-122"/>
              </a:rPr>
              <a:t>年之久的巴耳末公式之迷，打开了人们认识原子结构的大门，而且玻尔提出的一些概念，如</a:t>
            </a:r>
            <a:r>
              <a:rPr lang="zh-CN" altLang="en-US">
                <a:solidFill>
                  <a:srgbClr val="FFFF00"/>
                </a:solidFill>
                <a:latin typeface="华文中宋" panose="02010600040101010101" pitchFamily="2" charset="-122"/>
                <a:ea typeface="华文中宋" panose="02010600040101010101" pitchFamily="2" charset="-122"/>
              </a:rPr>
              <a:t>能量量子化</a:t>
            </a:r>
            <a:r>
              <a:rPr lang="zh-CN" altLang="en-US">
                <a:solidFill>
                  <a:schemeClr val="hlink"/>
                </a:solidFill>
                <a:latin typeface="华文中宋" panose="02010600040101010101" pitchFamily="2" charset="-122"/>
                <a:ea typeface="华文中宋" panose="02010600040101010101" pitchFamily="2" charset="-122"/>
              </a:rPr>
              <a:t>、</a:t>
            </a:r>
            <a:r>
              <a:rPr lang="zh-CN" altLang="en-US">
                <a:solidFill>
                  <a:srgbClr val="FFFF00"/>
                </a:solidFill>
                <a:latin typeface="华文中宋" panose="02010600040101010101" pitchFamily="2" charset="-122"/>
                <a:ea typeface="华文中宋" panose="02010600040101010101" pitchFamily="2" charset="-122"/>
              </a:rPr>
              <a:t>量子跃迁</a:t>
            </a:r>
            <a:r>
              <a:rPr lang="zh-CN" altLang="en-US">
                <a:solidFill>
                  <a:schemeClr val="hlink"/>
                </a:solidFill>
                <a:latin typeface="华文中宋" panose="02010600040101010101" pitchFamily="2" charset="-122"/>
                <a:ea typeface="华文中宋" panose="02010600040101010101" pitchFamily="2" charset="-122"/>
              </a:rPr>
              <a:t>及</a:t>
            </a:r>
            <a:r>
              <a:rPr lang="zh-CN" altLang="en-US">
                <a:solidFill>
                  <a:srgbClr val="FFFF00"/>
                </a:solidFill>
                <a:latin typeface="华文中宋" panose="02010600040101010101" pitchFamily="2" charset="-122"/>
                <a:ea typeface="华文中宋" panose="02010600040101010101" pitchFamily="2" charset="-122"/>
              </a:rPr>
              <a:t>频率</a:t>
            </a:r>
            <a:r>
              <a:rPr lang="zh-CN" altLang="en-US">
                <a:solidFill>
                  <a:schemeClr val="hlink"/>
                </a:solidFill>
                <a:latin typeface="华文中宋" panose="02010600040101010101" pitchFamily="2" charset="-122"/>
                <a:ea typeface="华文中宋" panose="02010600040101010101" pitchFamily="2" charset="-122"/>
              </a:rPr>
              <a:t>条件等，至今仍然是正确的。</a:t>
            </a:r>
            <a:endParaRPr lang="zh-CN" altLang="en-US">
              <a:solidFill>
                <a:schemeClr val="hlink"/>
              </a:solidFill>
              <a:latin typeface="华文中宋" panose="02010600040101010101" pitchFamily="2" charset="-122"/>
              <a:ea typeface="华文中宋" panose="02010600040101010101" pitchFamily="2" charset="-122"/>
            </a:endParaRPr>
          </a:p>
          <a:p>
            <a:pPr algn="just" eaLnBrk="1" hangingPunct="1">
              <a:lnSpc>
                <a:spcPct val="110000"/>
              </a:lnSpc>
              <a:buFontTx/>
              <a:buChar char="•"/>
            </a:pPr>
            <a:r>
              <a:rPr lang="zh-CN" altLang="en-US">
                <a:solidFill>
                  <a:schemeClr val="hlink"/>
                </a:solidFill>
                <a:latin typeface="华文中宋" panose="02010600040101010101" pitchFamily="2" charset="-122"/>
                <a:ea typeface="华文中宋" panose="02010600040101010101" pitchFamily="2" charset="-122"/>
              </a:rPr>
              <a:t>能对类氢原子的光谱给予说明</a:t>
            </a:r>
            <a:endParaRPr lang="zh-CN" altLang="en-US">
              <a:solidFill>
                <a:schemeClr val="hlink"/>
              </a:solidFill>
              <a:latin typeface="华文中宋" panose="02010600040101010101" pitchFamily="2" charset="-122"/>
              <a:ea typeface="华文中宋" panose="02010600040101010101" pitchFamily="2" charset="-122"/>
            </a:endParaRPr>
          </a:p>
        </p:txBody>
      </p:sp>
      <p:sp>
        <p:nvSpPr>
          <p:cNvPr id="53252" name="Text Box 4"/>
          <p:cNvSpPr txBox="1">
            <a:spLocks noChangeArrowheads="1"/>
          </p:cNvSpPr>
          <p:nvPr/>
        </p:nvSpPr>
        <p:spPr bwMode="auto">
          <a:xfrm>
            <a:off x="357188" y="3500438"/>
            <a:ext cx="4575175"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pPr>
            <a:r>
              <a:rPr lang="zh-CN" altLang="en-US" sz="2500">
                <a:solidFill>
                  <a:srgbClr val="00FFFF"/>
                </a:solidFill>
                <a:latin typeface="华文中宋" panose="02010600040101010101" pitchFamily="2" charset="-122"/>
                <a:ea typeface="华文中宋" panose="02010600040101010101" pitchFamily="2" charset="-122"/>
              </a:rPr>
              <a:t>玻尔氢原子理论的困难</a:t>
            </a:r>
            <a:endParaRPr lang="zh-CN" altLang="en-US" sz="2500" b="0">
              <a:solidFill>
                <a:srgbClr val="00FFFF"/>
              </a:solidFill>
              <a:latin typeface="华文中宋" panose="02010600040101010101" pitchFamily="2" charset="-122"/>
              <a:ea typeface="华文中宋" panose="02010600040101010101" pitchFamily="2" charset="-122"/>
            </a:endParaRPr>
          </a:p>
        </p:txBody>
      </p:sp>
      <p:sp>
        <p:nvSpPr>
          <p:cNvPr id="53253" name="Text Box 5"/>
          <p:cNvSpPr txBox="1">
            <a:spLocks noChangeArrowheads="1"/>
          </p:cNvSpPr>
          <p:nvPr/>
        </p:nvSpPr>
        <p:spPr bwMode="auto">
          <a:xfrm>
            <a:off x="647700" y="4083050"/>
            <a:ext cx="8281988" cy="1274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FontTx/>
              <a:buChar char="•"/>
            </a:pPr>
            <a:r>
              <a:rPr lang="zh-CN" altLang="en-US">
                <a:solidFill>
                  <a:schemeClr val="hlink"/>
                </a:solidFill>
                <a:latin typeface="华文中宋" panose="02010600040101010101" pitchFamily="2" charset="-122"/>
                <a:ea typeface="华文中宋" panose="02010600040101010101" pitchFamily="2" charset="-122"/>
              </a:rPr>
              <a:t>不能解释多电子原子的光谱，不能解释谱线的强度和宽度；</a:t>
            </a:r>
            <a:endParaRPr lang="zh-CN" altLang="en-US">
              <a:solidFill>
                <a:schemeClr val="hlink"/>
              </a:solidFill>
              <a:latin typeface="华文中宋" panose="02010600040101010101" pitchFamily="2" charset="-122"/>
              <a:ea typeface="华文中宋" panose="02010600040101010101" pitchFamily="2" charset="-122"/>
            </a:endParaRPr>
          </a:p>
          <a:p>
            <a:pPr eaLnBrk="1" hangingPunct="1">
              <a:spcBef>
                <a:spcPct val="20000"/>
              </a:spcBef>
              <a:buFontTx/>
              <a:buChar char="•"/>
            </a:pPr>
            <a:r>
              <a:rPr lang="zh-CN" altLang="en-US">
                <a:solidFill>
                  <a:schemeClr val="hlink"/>
                </a:solidFill>
                <a:latin typeface="华文中宋" panose="02010600040101010101" pitchFamily="2" charset="-122"/>
                <a:ea typeface="华文中宋" panose="02010600040101010101" pitchFamily="2" charset="-122"/>
              </a:rPr>
              <a:t>在逻辑上也存在矛盾：把微观粒子看成是遵守经典力学规律的质点，又赋予它们量子化的特征。</a:t>
            </a:r>
            <a:endParaRPr lang="en-US" altLang="zh-CN">
              <a:solidFill>
                <a:schemeClr val="hlink"/>
              </a:solidFill>
              <a:latin typeface="华文中宋" panose="02010600040101010101" pitchFamily="2" charset="-122"/>
              <a:ea typeface="华文中宋" panose="02010600040101010101" pitchFamily="2" charset="-122"/>
            </a:endParaRPr>
          </a:p>
        </p:txBody>
      </p:sp>
      <p:sp>
        <p:nvSpPr>
          <p:cNvPr id="31750" name="灯片编号占位符 1"/>
          <p:cNvSpPr txBox="1"/>
          <p:nvPr/>
        </p:nvSpPr>
        <p:spPr bwMode="auto">
          <a:xfrm>
            <a:off x="0" y="6381750"/>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fld id="{A732F729-73B6-40BF-8CD1-6FA683DB92CA}" type="slidenum">
              <a:rPr lang="en-US" altLang="zh-CN" b="0">
                <a:solidFill>
                  <a:srgbClr val="FF00FF"/>
                </a:solidFill>
              </a:rPr>
            </a:fld>
            <a:r>
              <a:rPr lang="en-US" altLang="zh-CN" b="0">
                <a:solidFill>
                  <a:srgbClr val="FF00FF"/>
                </a:solidFill>
              </a:rPr>
              <a:t>/16</a:t>
            </a:r>
            <a:endParaRPr lang="en-US" altLang="zh-CN" b="0">
              <a:solidFill>
                <a:srgbClr val="FF00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3251"/>
                                        </p:tgtEl>
                                        <p:attrNameLst>
                                          <p:attrName>style.visibility</p:attrName>
                                        </p:attrNameLst>
                                      </p:cBhvr>
                                      <p:to>
                                        <p:strVal val="visible"/>
                                      </p:to>
                                    </p:set>
                                    <p:animEffect transition="in" filter="blinds(horizontal)">
                                      <p:cBhvr>
                                        <p:cTn id="7" dur="500"/>
                                        <p:tgtEl>
                                          <p:spTgt spid="5325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3252">
                                            <p:txEl>
                                              <p:pRg st="0" end="0"/>
                                            </p:txEl>
                                          </p:spTgt>
                                        </p:tgtEl>
                                        <p:attrNameLst>
                                          <p:attrName>style.visibility</p:attrName>
                                        </p:attrNameLst>
                                      </p:cBhvr>
                                      <p:to>
                                        <p:strVal val="visible"/>
                                      </p:to>
                                    </p:set>
                                    <p:animEffect transition="in" filter="wipe(left)">
                                      <p:cBhvr>
                                        <p:cTn id="12" dur="500"/>
                                        <p:tgtEl>
                                          <p:spTgt spid="53252">
                                            <p:txEl>
                                              <p:pRg st="0" end="0"/>
                                            </p:txEl>
                                          </p:spTgt>
                                        </p:tgtEl>
                                      </p:cBhvr>
                                    </p:animEffect>
                                  </p:childTnLst>
                                </p:cTn>
                              </p:par>
                            </p:childTnLst>
                          </p:cTn>
                        </p:par>
                        <p:par>
                          <p:cTn id="13" fill="hold">
                            <p:stCondLst>
                              <p:cond delay="500"/>
                            </p:stCondLst>
                            <p:childTnLst>
                              <p:par>
                                <p:cTn id="14" presetID="3" presetClass="entr" presetSubtype="10" fill="hold" grpId="0" nodeType="afterEffect">
                                  <p:stCondLst>
                                    <p:cond delay="0"/>
                                  </p:stCondLst>
                                  <p:childTnLst>
                                    <p:set>
                                      <p:cBhvr>
                                        <p:cTn id="15" dur="1" fill="hold">
                                          <p:stCondLst>
                                            <p:cond delay="0"/>
                                          </p:stCondLst>
                                        </p:cTn>
                                        <p:tgtEl>
                                          <p:spTgt spid="53253"/>
                                        </p:tgtEl>
                                        <p:attrNameLst>
                                          <p:attrName>style.visibility</p:attrName>
                                        </p:attrNameLst>
                                      </p:cBhvr>
                                      <p:to>
                                        <p:strVal val="visible"/>
                                      </p:to>
                                    </p:set>
                                    <p:animEffect transition="in" filter="blinds(horizontal)">
                                      <p:cBhvr>
                                        <p:cTn id="16" dur="500"/>
                                        <p:tgtEl>
                                          <p:spTgt spid="532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1" grpId="0"/>
      <p:bldP spid="53252" grpId="0" autoUpdateAnimBg="0" build="p"/>
      <p:bldP spid="5325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灯片编号占位符 1"/>
          <p:cNvSpPr txBox="1"/>
          <p:nvPr/>
        </p:nvSpPr>
        <p:spPr bwMode="auto">
          <a:xfrm>
            <a:off x="0" y="6381750"/>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fld id="{5C993131-8ADB-46C8-9260-1DA3614CED01}" type="slidenum">
              <a:rPr lang="en-US" altLang="zh-CN" b="0">
                <a:solidFill>
                  <a:srgbClr val="FF00FF"/>
                </a:solidFill>
              </a:rPr>
            </a:fld>
            <a:r>
              <a:rPr lang="en-US" altLang="zh-CN" b="0">
                <a:solidFill>
                  <a:srgbClr val="FF00FF"/>
                </a:solidFill>
              </a:rPr>
              <a:t>/16</a:t>
            </a:r>
            <a:endParaRPr lang="en-US" altLang="zh-CN" b="0">
              <a:solidFill>
                <a:srgbClr val="FF00FF"/>
              </a:solidFill>
            </a:endParaRPr>
          </a:p>
        </p:txBody>
      </p:sp>
      <p:sp>
        <p:nvSpPr>
          <p:cNvPr id="26" name="Rectangle 2"/>
          <p:cNvSpPr>
            <a:spLocks noChangeArrowheads="1"/>
          </p:cNvSpPr>
          <p:nvPr/>
        </p:nvSpPr>
        <p:spPr bwMode="auto">
          <a:xfrm>
            <a:off x="714375" y="456854"/>
            <a:ext cx="507206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dirty="0">
                <a:solidFill>
                  <a:srgbClr val="FFFF00"/>
                </a:solidFill>
                <a:latin typeface="华文中宋" panose="02010600040101010101" pitchFamily="2" charset="-122"/>
              </a:rPr>
              <a:t>回顾：</a:t>
            </a:r>
            <a:endParaRPr lang="zh-CN" altLang="en-US" sz="2600" dirty="0">
              <a:solidFill>
                <a:schemeClr val="bg1"/>
              </a:solidFill>
              <a:latin typeface="华文中宋" panose="02010600040101010101" pitchFamily="2" charset="-122"/>
            </a:endParaRPr>
          </a:p>
        </p:txBody>
      </p:sp>
      <p:graphicFrame>
        <p:nvGraphicFramePr>
          <p:cNvPr id="28676" name="Object 4"/>
          <p:cNvGraphicFramePr>
            <a:graphicFrameLocks noChangeAspect="1"/>
          </p:cNvGraphicFramePr>
          <p:nvPr/>
        </p:nvGraphicFramePr>
        <p:xfrm>
          <a:off x="3923928" y="5596086"/>
          <a:ext cx="2389187" cy="857250"/>
        </p:xfrm>
        <a:graphic>
          <a:graphicData uri="http://schemas.openxmlformats.org/presentationml/2006/ole">
            <mc:AlternateContent xmlns:mc="http://schemas.openxmlformats.org/markup-compatibility/2006">
              <mc:Choice xmlns:v="urn:schemas-microsoft-com:vml" Requires="v">
                <p:oleObj spid="_x0000_s480285" name="" r:id="rId1" imgW="1237615" imgH="412750" progId="Equation.3">
                  <p:embed/>
                </p:oleObj>
              </mc:Choice>
              <mc:Fallback>
                <p:oleObj name="" r:id="rId1" imgW="1237615" imgH="412750" progId="Equation.3">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23928" y="5596086"/>
                        <a:ext cx="2389187" cy="857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8" name="Rectangle 2"/>
          <p:cNvSpPr>
            <a:spLocks noChangeArrowheads="1"/>
          </p:cNvSpPr>
          <p:nvPr/>
        </p:nvSpPr>
        <p:spPr bwMode="auto">
          <a:xfrm>
            <a:off x="714375" y="1028354"/>
            <a:ext cx="364331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dirty="0">
                <a:solidFill>
                  <a:schemeClr val="bg1"/>
                </a:solidFill>
                <a:latin typeface="华文中宋" panose="02010600040101010101" pitchFamily="2" charset="-122"/>
              </a:rPr>
              <a:t>1. </a:t>
            </a:r>
            <a:r>
              <a:rPr lang="zh-CN" altLang="en-US" sz="2800" dirty="0">
                <a:solidFill>
                  <a:schemeClr val="bg1"/>
                </a:solidFill>
                <a:latin typeface="华文中宋" panose="02010600040101010101" pitchFamily="2" charset="-122"/>
              </a:rPr>
              <a:t>光电效应</a:t>
            </a:r>
            <a:endParaRPr lang="zh-CN" altLang="en-US" sz="2800" dirty="0">
              <a:solidFill>
                <a:schemeClr val="bg1"/>
              </a:solidFill>
              <a:latin typeface="华文中宋" panose="02010600040101010101" pitchFamily="2" charset="-122"/>
            </a:endParaRPr>
          </a:p>
        </p:txBody>
      </p:sp>
      <p:sp>
        <p:nvSpPr>
          <p:cNvPr id="11" name="Text Box 2"/>
          <p:cNvSpPr txBox="1">
            <a:spLocks noChangeArrowheads="1"/>
          </p:cNvSpPr>
          <p:nvPr/>
        </p:nvSpPr>
        <p:spPr bwMode="auto">
          <a:xfrm>
            <a:off x="827584" y="3767783"/>
            <a:ext cx="7604125" cy="1631950"/>
          </a:xfrm>
          <a:prstGeom prst="rect">
            <a:avLst/>
          </a:prstGeom>
          <a:noFill/>
          <a:ln w="19050">
            <a:solidFill>
              <a:srgbClr val="FF0000"/>
            </a:solidFill>
            <a:miter lim="800000"/>
          </a:ln>
          <a:extLst>
            <a:ext uri="{909E8E84-426E-40DD-AFC4-6F175D3DCCD1}">
              <a14:hiddenFill xmlns:a14="http://schemas.microsoft.com/office/drawing/2010/main">
                <a:solidFill>
                  <a:srgbClr val="FFFFFF"/>
                </a:solidFill>
              </a14:hiddenFill>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just">
              <a:spcAft>
                <a:spcPts val="600"/>
              </a:spcAft>
              <a:buFont typeface="Arial" panose="020B0604020202020204" pitchFamily="34" charset="0"/>
              <a:buNone/>
            </a:pPr>
            <a:r>
              <a:rPr lang="zh-CN" altLang="en-US" sz="2800" b="0">
                <a:solidFill>
                  <a:srgbClr val="66FFFF"/>
                </a:solidFill>
                <a:ea typeface="楷体_GB2312" pitchFamily="49" charset="-122"/>
              </a:rPr>
              <a:t>光子假说：</a:t>
            </a:r>
            <a:r>
              <a:rPr lang="zh-CN" altLang="en-US" b="0">
                <a:solidFill>
                  <a:schemeClr val="hlink"/>
                </a:solidFill>
                <a:ea typeface="华文中宋" panose="02010600040101010101" pitchFamily="2" charset="-122"/>
              </a:rPr>
              <a:t>光束可以看成是由微粒构成的粒子流，这些粒子叫做</a:t>
            </a:r>
            <a:r>
              <a:rPr lang="zh-CN" altLang="en-US" b="0">
                <a:solidFill>
                  <a:srgbClr val="FFFF00"/>
                </a:solidFill>
                <a:ea typeface="华文中宋" panose="02010600040101010101" pitchFamily="2" charset="-122"/>
              </a:rPr>
              <a:t>光量子</a:t>
            </a:r>
            <a:r>
              <a:rPr lang="zh-CN" altLang="en-US" b="0">
                <a:solidFill>
                  <a:schemeClr val="hlink"/>
                </a:solidFill>
                <a:ea typeface="华文中宋" panose="02010600040101010101" pitchFamily="2" charset="-122"/>
              </a:rPr>
              <a:t>，简称</a:t>
            </a:r>
            <a:r>
              <a:rPr lang="zh-CN" altLang="en-US" b="0">
                <a:solidFill>
                  <a:srgbClr val="FFFF00"/>
                </a:solidFill>
                <a:ea typeface="华文中宋" panose="02010600040101010101" pitchFamily="2" charset="-122"/>
              </a:rPr>
              <a:t>光子</a:t>
            </a:r>
            <a:r>
              <a:rPr lang="zh-CN" altLang="en-US" b="0">
                <a:solidFill>
                  <a:schemeClr val="hlink"/>
                </a:solidFill>
                <a:ea typeface="华文中宋" panose="02010600040101010101" pitchFamily="2" charset="-122"/>
              </a:rPr>
              <a:t>。在真空中，光子以光速 </a:t>
            </a:r>
            <a:r>
              <a:rPr lang="zh-CN" altLang="zh-CN" b="0" i="1">
                <a:solidFill>
                  <a:srgbClr val="FFFF00"/>
                </a:solidFill>
              </a:rPr>
              <a:t>c </a:t>
            </a:r>
            <a:r>
              <a:rPr lang="zh-CN" altLang="en-US" b="0">
                <a:solidFill>
                  <a:schemeClr val="hlink"/>
                </a:solidFill>
                <a:ea typeface="华文中宋" panose="02010600040101010101" pitchFamily="2" charset="-122"/>
              </a:rPr>
              <a:t>运动，一个频率为</a:t>
            </a:r>
            <a:r>
              <a:rPr lang="zh-CN" altLang="zh-CN" b="0" i="1">
                <a:solidFill>
                  <a:srgbClr val="FFFF00"/>
                </a:solidFill>
                <a:latin typeface="Symbol" panose="05050102010706020507" pitchFamily="18" charset="2"/>
              </a:rPr>
              <a:t>n </a:t>
            </a:r>
            <a:r>
              <a:rPr lang="zh-CN" altLang="en-US" b="0">
                <a:solidFill>
                  <a:schemeClr val="hlink"/>
                </a:solidFill>
                <a:ea typeface="华文中宋" panose="02010600040101010101" pitchFamily="2" charset="-122"/>
              </a:rPr>
              <a:t>的光子具有能量 </a:t>
            </a:r>
            <a:r>
              <a:rPr lang="zh-CN" altLang="zh-CN" b="0">
                <a:solidFill>
                  <a:srgbClr val="FFFF00"/>
                </a:solidFill>
                <a:latin typeface="Symbol" panose="05050102010706020507" pitchFamily="18" charset="2"/>
              </a:rPr>
              <a:t>e=</a:t>
            </a:r>
            <a:r>
              <a:rPr lang="zh-CN" altLang="zh-CN" b="0" i="1">
                <a:solidFill>
                  <a:srgbClr val="FFFF00"/>
                </a:solidFill>
              </a:rPr>
              <a:t>h</a:t>
            </a:r>
            <a:r>
              <a:rPr lang="zh-CN" altLang="zh-CN" b="0" i="1">
                <a:solidFill>
                  <a:srgbClr val="FFFF00"/>
                </a:solidFill>
                <a:latin typeface="Symbol" panose="05050102010706020507" pitchFamily="18" charset="2"/>
              </a:rPr>
              <a:t>n</a:t>
            </a:r>
            <a:r>
              <a:rPr lang="zh-CN" altLang="en-US" b="0">
                <a:solidFill>
                  <a:srgbClr val="D6D6F5"/>
                </a:solidFill>
                <a:latin typeface="华文中宋" panose="02010600040101010101" pitchFamily="2" charset="-122"/>
                <a:ea typeface="华文中宋" panose="02010600040101010101" pitchFamily="2" charset="-122"/>
              </a:rPr>
              <a:t>，它不能再分割，只能整个的被吸收或者产生。</a:t>
            </a:r>
            <a:endParaRPr lang="zh-CN" altLang="zh-CN" b="0">
              <a:solidFill>
                <a:srgbClr val="D6D6F5"/>
              </a:solidFill>
              <a:latin typeface="华文中宋" panose="02010600040101010101" pitchFamily="2" charset="-122"/>
              <a:ea typeface="华文中宋" panose="02010600040101010101" pitchFamily="2" charset="-122"/>
            </a:endParaRPr>
          </a:p>
        </p:txBody>
      </p:sp>
      <p:sp>
        <p:nvSpPr>
          <p:cNvPr id="12" name="Text Box 6"/>
          <p:cNvSpPr txBox="1">
            <a:spLocks noChangeArrowheads="1"/>
          </p:cNvSpPr>
          <p:nvPr/>
        </p:nvSpPr>
        <p:spPr bwMode="auto">
          <a:xfrm>
            <a:off x="1285875" y="1655317"/>
            <a:ext cx="6423025" cy="1916113"/>
          </a:xfrm>
          <a:prstGeom prst="rect">
            <a:avLst/>
          </a:prstGeom>
          <a:noFill/>
          <a:ln w="9525">
            <a:noFill/>
            <a:miter lim="800000"/>
          </a:ln>
        </p:spPr>
        <p:txBody>
          <a:bodyPr lIns="90000" tIns="46800" rIns="90000" bIns="46800">
            <a:spAutoFit/>
          </a:bodyPr>
          <a:lstStyle/>
          <a:p>
            <a:pPr marL="457200" indent="-457200">
              <a:lnSpc>
                <a:spcPts val="3200"/>
              </a:lnSpc>
              <a:spcAft>
                <a:spcPts val="600"/>
              </a:spcAft>
              <a:buFont typeface="Arial" panose="020B0604020202020204" pitchFamily="34" charset="0"/>
              <a:buAutoNum type="arabicParenBoth"/>
              <a:defRPr/>
            </a:pPr>
            <a:r>
              <a:rPr lang="zh-CN" altLang="en-US" dirty="0">
                <a:solidFill>
                  <a:schemeClr val="bg1"/>
                </a:solidFill>
                <a:latin typeface="+mn-ea"/>
                <a:ea typeface="+mn-ea"/>
              </a:rPr>
              <a:t> 截止频率（红限频率）</a:t>
            </a:r>
            <a:endParaRPr lang="en-US" altLang="zh-CN" dirty="0">
              <a:solidFill>
                <a:schemeClr val="bg1"/>
              </a:solidFill>
              <a:latin typeface="+mn-ea"/>
              <a:ea typeface="+mn-ea"/>
            </a:endParaRPr>
          </a:p>
          <a:p>
            <a:pPr marL="457200" indent="-457200">
              <a:lnSpc>
                <a:spcPts val="3200"/>
              </a:lnSpc>
              <a:spcAft>
                <a:spcPts val="600"/>
              </a:spcAft>
              <a:buFont typeface="Arial" panose="020B0604020202020204" pitchFamily="34" charset="0"/>
              <a:buAutoNum type="arabicParenBoth"/>
              <a:defRPr/>
            </a:pPr>
            <a:r>
              <a:rPr lang="zh-CN" altLang="en-US" dirty="0">
                <a:solidFill>
                  <a:schemeClr val="bg1"/>
                </a:solidFill>
                <a:latin typeface="+mn-ea"/>
                <a:ea typeface="+mn-ea"/>
              </a:rPr>
              <a:t> 饱和光电流强度与光强成正比</a:t>
            </a:r>
            <a:endParaRPr lang="en-US" altLang="zh-CN" dirty="0">
              <a:solidFill>
                <a:schemeClr val="bg1"/>
              </a:solidFill>
              <a:latin typeface="+mn-ea"/>
              <a:ea typeface="+mn-ea"/>
            </a:endParaRPr>
          </a:p>
          <a:p>
            <a:pPr marL="457200" indent="-457200">
              <a:lnSpc>
                <a:spcPts val="3200"/>
              </a:lnSpc>
              <a:spcAft>
                <a:spcPts val="600"/>
              </a:spcAft>
              <a:buFont typeface="Arial" panose="020B0604020202020204" pitchFamily="34" charset="0"/>
              <a:buAutoNum type="arabicParenBoth"/>
              <a:defRPr/>
            </a:pPr>
            <a:r>
              <a:rPr lang="zh-CN" altLang="en-US" dirty="0">
                <a:solidFill>
                  <a:schemeClr val="bg1"/>
                </a:solidFill>
                <a:latin typeface="+mn-ea"/>
                <a:ea typeface="+mn-ea"/>
              </a:rPr>
              <a:t> 遏止电压与频率成线性关系</a:t>
            </a:r>
            <a:endParaRPr lang="en-US" altLang="zh-CN" dirty="0">
              <a:solidFill>
                <a:schemeClr val="bg1"/>
              </a:solidFill>
              <a:latin typeface="+mn-ea"/>
              <a:ea typeface="+mn-ea"/>
            </a:endParaRPr>
          </a:p>
          <a:p>
            <a:pPr marL="457200" indent="-457200">
              <a:lnSpc>
                <a:spcPts val="3200"/>
              </a:lnSpc>
              <a:spcAft>
                <a:spcPts val="600"/>
              </a:spcAft>
              <a:buFont typeface="Arial" panose="020B0604020202020204" pitchFamily="34" charset="0"/>
              <a:buAutoNum type="arabicParenBoth"/>
              <a:defRPr/>
            </a:pPr>
            <a:r>
              <a:rPr lang="zh-CN" altLang="en-US" dirty="0">
                <a:solidFill>
                  <a:schemeClr val="bg1"/>
                </a:solidFill>
                <a:latin typeface="+mn-ea"/>
                <a:ea typeface="+mn-ea"/>
              </a:rPr>
              <a:t> 光电效应的瞬时性</a:t>
            </a:r>
            <a:endParaRPr lang="zh-CN" altLang="en-US" dirty="0">
              <a:solidFill>
                <a:schemeClr val="bg1"/>
              </a:solidFill>
              <a:latin typeface="+mn-ea"/>
              <a:ea typeface="+mn-ea"/>
            </a:endParaRPr>
          </a:p>
        </p:txBody>
      </p:sp>
      <p:sp>
        <p:nvSpPr>
          <p:cNvPr id="13" name="左大括号 12"/>
          <p:cNvSpPr/>
          <p:nvPr/>
        </p:nvSpPr>
        <p:spPr bwMode="auto">
          <a:xfrm>
            <a:off x="1000125" y="1869630"/>
            <a:ext cx="285750" cy="1500187"/>
          </a:xfrm>
          <a:prstGeom prst="leftBrace">
            <a:avLst>
              <a:gd name="adj1" fmla="val 71580"/>
              <a:gd name="adj2" fmla="val 50000"/>
            </a:avLst>
          </a:prstGeom>
          <a:noFill/>
          <a:ln w="25400" algn="ctr">
            <a:solidFill>
              <a:srgbClr val="FF0000"/>
            </a:solidFill>
            <a:round/>
          </a:ln>
          <a:extLst>
            <a:ext uri="{909E8E84-426E-40DD-AFC4-6F175D3DCCD1}">
              <a14:hiddenFill xmlns:a14="http://schemas.microsoft.com/office/drawing/2010/main">
                <a:solidFill>
                  <a:srgbClr val="FFFFFF"/>
                </a:solidFill>
              </a14:hiddenFill>
            </a:ext>
          </a:extLst>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a:p>
        </p:txBody>
      </p:sp>
      <p:sp>
        <p:nvSpPr>
          <p:cNvPr id="14" name="Rectangle 2"/>
          <p:cNvSpPr>
            <a:spLocks noChangeArrowheads="1"/>
          </p:cNvSpPr>
          <p:nvPr/>
        </p:nvSpPr>
        <p:spPr bwMode="auto">
          <a:xfrm>
            <a:off x="1432743" y="5791747"/>
            <a:ext cx="364331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dirty="0">
                <a:solidFill>
                  <a:schemeClr val="bg1"/>
                </a:solidFill>
                <a:latin typeface="华文中宋" panose="02010600040101010101" pitchFamily="2" charset="-122"/>
              </a:rPr>
              <a:t>光电效应方程</a:t>
            </a:r>
            <a:r>
              <a:rPr lang="en-US" altLang="zh-CN" dirty="0">
                <a:solidFill>
                  <a:schemeClr val="bg1"/>
                </a:solidFill>
                <a:latin typeface="华文中宋" panose="02010600040101010101" pitchFamily="2" charset="-122"/>
              </a:rPr>
              <a:t>:</a:t>
            </a:r>
            <a:endParaRPr lang="zh-CN" altLang="en-US" dirty="0">
              <a:solidFill>
                <a:schemeClr val="bg1"/>
              </a:solidFill>
              <a:latin typeface="华文中宋" panose="0201060004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dissolve">
                                      <p:cBhvr>
                                        <p:cTn id="7" dur="500"/>
                                        <p:tgtEl>
                                          <p:spTgt spid="2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8"/>
                                        </p:tgtEl>
                                        <p:attrNameLst>
                                          <p:attrName>style.visibility</p:attrName>
                                        </p:attrNameLst>
                                      </p:cBhvr>
                                      <p:to>
                                        <p:strVal val="visible"/>
                                      </p:to>
                                    </p:set>
                                    <p:animEffect transition="in" filter="dissolve">
                                      <p:cBhvr>
                                        <p:cTn id="12" dur="500"/>
                                        <p:tgtEl>
                                          <p:spTgt spid="28"/>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wipe(left)">
                                      <p:cBhvr>
                                        <p:cTn id="16" dur="500"/>
                                        <p:tgtEl>
                                          <p:spTgt spid="13"/>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12">
                                            <p:txEl>
                                              <p:pRg st="0" end="0"/>
                                            </p:txEl>
                                          </p:spTgt>
                                        </p:tgtEl>
                                        <p:attrNameLst>
                                          <p:attrName>style.visibility</p:attrName>
                                        </p:attrNameLst>
                                      </p:cBhvr>
                                      <p:to>
                                        <p:strVal val="visible"/>
                                      </p:to>
                                    </p:set>
                                    <p:animEffect transition="in" filter="wipe(left)">
                                      <p:cBhvr>
                                        <p:cTn id="21" dur="500"/>
                                        <p:tgtEl>
                                          <p:spTgt spid="12">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12">
                                            <p:txEl>
                                              <p:pRg st="1" end="1"/>
                                            </p:txEl>
                                          </p:spTgt>
                                        </p:tgtEl>
                                        <p:attrNameLst>
                                          <p:attrName>style.visibility</p:attrName>
                                        </p:attrNameLst>
                                      </p:cBhvr>
                                      <p:to>
                                        <p:strVal val="visible"/>
                                      </p:to>
                                    </p:set>
                                    <p:animEffect transition="in" filter="wipe(left)">
                                      <p:cBhvr>
                                        <p:cTn id="26" dur="500"/>
                                        <p:tgtEl>
                                          <p:spTgt spid="12">
                                            <p:txEl>
                                              <p:pRg st="1" end="1"/>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12">
                                            <p:txEl>
                                              <p:pRg st="2" end="2"/>
                                            </p:txEl>
                                          </p:spTgt>
                                        </p:tgtEl>
                                        <p:attrNameLst>
                                          <p:attrName>style.visibility</p:attrName>
                                        </p:attrNameLst>
                                      </p:cBhvr>
                                      <p:to>
                                        <p:strVal val="visible"/>
                                      </p:to>
                                    </p:set>
                                    <p:animEffect transition="in" filter="wipe(left)">
                                      <p:cBhvr>
                                        <p:cTn id="31" dur="500"/>
                                        <p:tgtEl>
                                          <p:spTgt spid="12">
                                            <p:txEl>
                                              <p:pRg st="2" end="2"/>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12">
                                            <p:txEl>
                                              <p:pRg st="3" end="3"/>
                                            </p:txEl>
                                          </p:spTgt>
                                        </p:tgtEl>
                                        <p:attrNameLst>
                                          <p:attrName>style.visibility</p:attrName>
                                        </p:attrNameLst>
                                      </p:cBhvr>
                                      <p:to>
                                        <p:strVal val="visible"/>
                                      </p:to>
                                    </p:set>
                                    <p:animEffect transition="in" filter="wipe(left)">
                                      <p:cBhvr>
                                        <p:cTn id="36" dur="500"/>
                                        <p:tgtEl>
                                          <p:spTgt spid="12">
                                            <p:txEl>
                                              <p:pRg st="3" end="3"/>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grpId="0" nodeType="clickEffect">
                                  <p:stCondLst>
                                    <p:cond delay="0"/>
                                  </p:stCondLst>
                                  <p:childTnLst>
                                    <p:set>
                                      <p:cBhvr>
                                        <p:cTn id="40" dur="1" fill="hold">
                                          <p:stCondLst>
                                            <p:cond delay="0"/>
                                          </p:stCondLst>
                                        </p:cTn>
                                        <p:tgtEl>
                                          <p:spTgt spid="11"/>
                                        </p:tgtEl>
                                        <p:attrNameLst>
                                          <p:attrName>style.visibility</p:attrName>
                                        </p:attrNameLst>
                                      </p:cBhvr>
                                      <p:to>
                                        <p:strVal val="visible"/>
                                      </p:to>
                                    </p:set>
                                    <p:animEffect transition="in" filter="blinds(horizontal)">
                                      <p:cBhvr>
                                        <p:cTn id="41" dur="500"/>
                                        <p:tgtEl>
                                          <p:spTgt spid="11"/>
                                        </p:tgtEl>
                                      </p:cBhvr>
                                    </p:animEffect>
                                  </p:childTnLst>
                                </p:cTn>
                              </p:par>
                            </p:childTnLst>
                          </p:cTn>
                        </p:par>
                      </p:childTnLst>
                    </p:cTn>
                  </p:par>
                  <p:par>
                    <p:cTn id="42" fill="hold">
                      <p:stCondLst>
                        <p:cond delay="indefinite"/>
                      </p:stCondLst>
                      <p:childTnLst>
                        <p:par>
                          <p:cTn id="43" fill="hold">
                            <p:stCondLst>
                              <p:cond delay="0"/>
                            </p:stCondLst>
                            <p:childTnLst>
                              <p:par>
                                <p:cTn id="44" presetID="9" presetClass="entr" presetSubtype="0" fill="hold" grpId="0" nodeType="clickEffect">
                                  <p:stCondLst>
                                    <p:cond delay="0"/>
                                  </p:stCondLst>
                                  <p:childTnLst>
                                    <p:set>
                                      <p:cBhvr>
                                        <p:cTn id="45" dur="1" fill="hold">
                                          <p:stCondLst>
                                            <p:cond delay="0"/>
                                          </p:stCondLst>
                                        </p:cTn>
                                        <p:tgtEl>
                                          <p:spTgt spid="14"/>
                                        </p:tgtEl>
                                        <p:attrNameLst>
                                          <p:attrName>style.visibility</p:attrName>
                                        </p:attrNameLst>
                                      </p:cBhvr>
                                      <p:to>
                                        <p:strVal val="visible"/>
                                      </p:to>
                                    </p:set>
                                    <p:animEffect transition="in" filter="dissolve">
                                      <p:cBhvr>
                                        <p:cTn id="46" dur="500"/>
                                        <p:tgtEl>
                                          <p:spTgt spid="14"/>
                                        </p:tgtEl>
                                      </p:cBhvr>
                                    </p:animEffect>
                                  </p:childTnLst>
                                </p:cTn>
                              </p:par>
                            </p:childTnLst>
                          </p:cTn>
                        </p:par>
                        <p:par>
                          <p:cTn id="47" fill="hold">
                            <p:stCondLst>
                              <p:cond delay="500"/>
                            </p:stCondLst>
                            <p:childTnLst>
                              <p:par>
                                <p:cTn id="48" presetID="22" presetClass="entr" presetSubtype="8" fill="hold" nodeType="afterEffect">
                                  <p:stCondLst>
                                    <p:cond delay="0"/>
                                  </p:stCondLst>
                                  <p:childTnLst>
                                    <p:set>
                                      <p:cBhvr>
                                        <p:cTn id="49" dur="1" fill="hold">
                                          <p:stCondLst>
                                            <p:cond delay="0"/>
                                          </p:stCondLst>
                                        </p:cTn>
                                        <p:tgtEl>
                                          <p:spTgt spid="28676"/>
                                        </p:tgtEl>
                                        <p:attrNameLst>
                                          <p:attrName>style.visibility</p:attrName>
                                        </p:attrNameLst>
                                      </p:cBhvr>
                                      <p:to>
                                        <p:strVal val="visible"/>
                                      </p:to>
                                    </p:set>
                                    <p:animEffect transition="in" filter="wipe(left)">
                                      <p:cBhvr>
                                        <p:cTn id="50" dur="500"/>
                                        <p:tgtEl>
                                          <p:spTgt spid="286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8" grpId="0"/>
      <p:bldP spid="11" grpId="0" animBg="1"/>
      <p:bldP spid="12" grpId="0" bldLvl="2" autoUpdateAnimBg="0" uiExpand="1" build="p"/>
      <p:bldP spid="13" grpId="0" animBg="1"/>
      <p:bldP spid="1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 Box 2"/>
          <p:cNvSpPr txBox="1">
            <a:spLocks noChangeArrowheads="1"/>
          </p:cNvSpPr>
          <p:nvPr/>
        </p:nvSpPr>
        <p:spPr bwMode="auto">
          <a:xfrm>
            <a:off x="609600" y="546100"/>
            <a:ext cx="82867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3200">
                <a:solidFill>
                  <a:srgbClr val="66FF33"/>
                </a:solidFill>
                <a:ea typeface="楷体_GB2312" pitchFamily="49" charset="-122"/>
              </a:rPr>
              <a:t>玻尔（</a:t>
            </a:r>
            <a:r>
              <a:rPr lang="en-US" altLang="zh-CN" sz="3200">
                <a:solidFill>
                  <a:srgbClr val="66FF33"/>
                </a:solidFill>
                <a:ea typeface="楷体_GB2312" pitchFamily="49" charset="-122"/>
              </a:rPr>
              <a:t>Niels henrik David Bohr</a:t>
            </a:r>
            <a:r>
              <a:rPr lang="zh-CN" altLang="en-US" sz="3200">
                <a:solidFill>
                  <a:srgbClr val="66FF33"/>
                </a:solidFill>
                <a:ea typeface="楷体_GB2312" pitchFamily="49" charset="-122"/>
              </a:rPr>
              <a:t>，</a:t>
            </a:r>
            <a:r>
              <a:rPr lang="en-US" altLang="zh-CN" sz="3200">
                <a:solidFill>
                  <a:srgbClr val="66FF33"/>
                </a:solidFill>
                <a:ea typeface="楷体_GB2312" pitchFamily="49" charset="-122"/>
              </a:rPr>
              <a:t>1885-1962</a:t>
            </a:r>
            <a:r>
              <a:rPr lang="zh-CN" altLang="en-US" sz="3200">
                <a:solidFill>
                  <a:srgbClr val="66FF33"/>
                </a:solidFill>
                <a:ea typeface="楷体_GB2312" pitchFamily="49" charset="-122"/>
              </a:rPr>
              <a:t>）</a:t>
            </a:r>
            <a:r>
              <a:rPr lang="zh-CN" altLang="en-US" b="0">
                <a:solidFill>
                  <a:srgbClr val="66FF33"/>
                </a:solidFill>
              </a:rPr>
              <a:t> </a:t>
            </a:r>
            <a:endParaRPr lang="zh-CN" altLang="en-US" b="0">
              <a:solidFill>
                <a:srgbClr val="66FF33"/>
              </a:solidFill>
            </a:endParaRPr>
          </a:p>
        </p:txBody>
      </p:sp>
      <p:sp>
        <p:nvSpPr>
          <p:cNvPr id="32771" name="Line 3"/>
          <p:cNvSpPr>
            <a:spLocks noChangeShapeType="1"/>
          </p:cNvSpPr>
          <p:nvPr/>
        </p:nvSpPr>
        <p:spPr bwMode="auto">
          <a:xfrm flipV="1">
            <a:off x="250825" y="1341438"/>
            <a:ext cx="8569325" cy="0"/>
          </a:xfrm>
          <a:prstGeom prst="line">
            <a:avLst/>
          </a:prstGeom>
          <a:noFill/>
          <a:ln w="38100">
            <a:solidFill>
              <a:srgbClr val="FF00FF"/>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772" name="Text Box 4"/>
          <p:cNvSpPr txBox="1">
            <a:spLocks noChangeArrowheads="1"/>
          </p:cNvSpPr>
          <p:nvPr/>
        </p:nvSpPr>
        <p:spPr bwMode="auto">
          <a:xfrm>
            <a:off x="2428875" y="1428750"/>
            <a:ext cx="6526213" cy="440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pPr>
            <a:r>
              <a:rPr lang="zh-CN" altLang="en-US">
                <a:solidFill>
                  <a:schemeClr val="hlink"/>
                </a:solidFill>
                <a:latin typeface="华文中宋" panose="02010600040101010101" pitchFamily="2" charset="-122"/>
                <a:ea typeface="华文中宋" panose="02010600040101010101" pitchFamily="2" charset="-122"/>
              </a:rPr>
              <a:t>在</a:t>
            </a:r>
            <a:r>
              <a:rPr lang="en-US" altLang="zh-CN">
                <a:solidFill>
                  <a:srgbClr val="FFFF00"/>
                </a:solidFill>
                <a:latin typeface="华文中宋" panose="02010600040101010101" pitchFamily="2" charset="-122"/>
                <a:ea typeface="华文中宋" panose="02010600040101010101" pitchFamily="2" charset="-122"/>
              </a:rPr>
              <a:t>1913</a:t>
            </a:r>
            <a:r>
              <a:rPr lang="zh-CN" altLang="en-US">
                <a:solidFill>
                  <a:schemeClr val="hlink"/>
                </a:solidFill>
                <a:latin typeface="华文中宋" panose="02010600040101010101" pitchFamily="2" charset="-122"/>
                <a:ea typeface="华文中宋" panose="02010600040101010101" pitchFamily="2" charset="-122"/>
              </a:rPr>
              <a:t>年发表了</a:t>
            </a:r>
            <a:r>
              <a:rPr lang="en-US" altLang="zh-CN">
                <a:solidFill>
                  <a:srgbClr val="FFFF00"/>
                </a:solidFill>
                <a:latin typeface="华文中宋" panose="02010600040101010101" pitchFamily="2" charset="-122"/>
                <a:ea typeface="华文中宋" panose="02010600040101010101" pitchFamily="2" charset="-122"/>
              </a:rPr>
              <a:t>《</a:t>
            </a:r>
            <a:r>
              <a:rPr lang="zh-CN" altLang="en-US">
                <a:solidFill>
                  <a:srgbClr val="FFFF00"/>
                </a:solidFill>
                <a:latin typeface="华文中宋" panose="02010600040101010101" pitchFamily="2" charset="-122"/>
                <a:ea typeface="华文中宋" panose="02010600040101010101" pitchFamily="2" charset="-122"/>
              </a:rPr>
              <a:t>论原子结构与分子结构</a:t>
            </a:r>
            <a:r>
              <a:rPr lang="en-US" altLang="zh-CN">
                <a:solidFill>
                  <a:srgbClr val="FFFF00"/>
                </a:solidFill>
                <a:latin typeface="华文中宋" panose="02010600040101010101" pitchFamily="2" charset="-122"/>
                <a:ea typeface="华文中宋" panose="02010600040101010101" pitchFamily="2" charset="-122"/>
              </a:rPr>
              <a:t>》</a:t>
            </a:r>
            <a:r>
              <a:rPr lang="zh-CN" altLang="en-US">
                <a:solidFill>
                  <a:schemeClr val="hlink"/>
                </a:solidFill>
                <a:latin typeface="华文中宋" panose="02010600040101010101" pitchFamily="2" charset="-122"/>
                <a:ea typeface="华文中宋" panose="02010600040101010101" pitchFamily="2" charset="-122"/>
              </a:rPr>
              <a:t>等三篇论文，提出了在卢瑟福原子有核模型基础上的关于原子稳定性和量子跃迁的</a:t>
            </a:r>
            <a:r>
              <a:rPr lang="zh-CN" altLang="en-US">
                <a:solidFill>
                  <a:srgbClr val="66FFFF"/>
                </a:solidFill>
                <a:latin typeface="华文中宋" panose="02010600040101010101" pitchFamily="2" charset="-122"/>
                <a:ea typeface="华文中宋" panose="02010600040101010101" pitchFamily="2" charset="-122"/>
              </a:rPr>
              <a:t>三条假设</a:t>
            </a:r>
            <a:r>
              <a:rPr lang="zh-CN" altLang="en-US">
                <a:solidFill>
                  <a:schemeClr val="hlink"/>
                </a:solidFill>
                <a:latin typeface="华文中宋" panose="02010600040101010101" pitchFamily="2" charset="-122"/>
                <a:ea typeface="华文中宋" panose="02010600040101010101" pitchFamily="2" charset="-122"/>
              </a:rPr>
              <a:t>，从而圆满地解释了氢原子的光谱规律。</a:t>
            </a:r>
            <a:endParaRPr lang="zh-CN" altLang="en-US">
              <a:solidFill>
                <a:schemeClr val="hlink"/>
              </a:solidFill>
              <a:latin typeface="华文中宋" panose="02010600040101010101" pitchFamily="2" charset="-122"/>
              <a:ea typeface="华文中宋" panose="02010600040101010101" pitchFamily="2" charset="-122"/>
            </a:endParaRPr>
          </a:p>
          <a:p>
            <a:pPr eaLnBrk="1" hangingPunct="1">
              <a:spcBef>
                <a:spcPct val="20000"/>
              </a:spcBef>
            </a:pPr>
            <a:endParaRPr lang="zh-CN" altLang="en-US">
              <a:solidFill>
                <a:schemeClr val="hlink"/>
              </a:solidFill>
              <a:latin typeface="华文中宋" panose="02010600040101010101" pitchFamily="2" charset="-122"/>
              <a:ea typeface="华文中宋" panose="02010600040101010101" pitchFamily="2" charset="-122"/>
            </a:endParaRPr>
          </a:p>
          <a:p>
            <a:pPr eaLnBrk="1" hangingPunct="1">
              <a:spcBef>
                <a:spcPct val="20000"/>
              </a:spcBef>
            </a:pPr>
            <a:r>
              <a:rPr lang="zh-CN" altLang="en-US">
                <a:solidFill>
                  <a:schemeClr val="hlink"/>
                </a:solidFill>
                <a:latin typeface="华文中宋" panose="02010600040101010101" pitchFamily="2" charset="-122"/>
                <a:ea typeface="华文中宋" panose="02010600040101010101" pitchFamily="2" charset="-122"/>
              </a:rPr>
              <a:t>玻尔的成功，使量子理论取得重大发展，推动了量子物理的形成，具有划时代的意义。</a:t>
            </a:r>
            <a:endParaRPr lang="zh-CN" altLang="en-US">
              <a:solidFill>
                <a:schemeClr val="hlink"/>
              </a:solidFill>
              <a:latin typeface="华文中宋" panose="02010600040101010101" pitchFamily="2" charset="-122"/>
              <a:ea typeface="华文中宋" panose="02010600040101010101" pitchFamily="2" charset="-122"/>
            </a:endParaRPr>
          </a:p>
          <a:p>
            <a:pPr eaLnBrk="1" hangingPunct="1">
              <a:spcBef>
                <a:spcPct val="20000"/>
              </a:spcBef>
            </a:pPr>
            <a:endParaRPr lang="zh-CN" altLang="en-US">
              <a:solidFill>
                <a:schemeClr val="hlink"/>
              </a:solidFill>
              <a:latin typeface="华文中宋" panose="02010600040101010101" pitchFamily="2" charset="-122"/>
              <a:ea typeface="华文中宋" panose="02010600040101010101" pitchFamily="2" charset="-122"/>
            </a:endParaRPr>
          </a:p>
          <a:p>
            <a:pPr eaLnBrk="1" hangingPunct="1">
              <a:spcBef>
                <a:spcPct val="20000"/>
              </a:spcBef>
            </a:pPr>
            <a:r>
              <a:rPr lang="zh-CN" altLang="en-US">
                <a:solidFill>
                  <a:schemeClr val="hlink"/>
                </a:solidFill>
                <a:latin typeface="华文中宋" panose="02010600040101010101" pitchFamily="2" charset="-122"/>
                <a:ea typeface="华文中宋" panose="02010600040101010101" pitchFamily="2" charset="-122"/>
              </a:rPr>
              <a:t>玻尔于</a:t>
            </a:r>
            <a:r>
              <a:rPr lang="en-US" altLang="zh-CN">
                <a:solidFill>
                  <a:srgbClr val="FFFF00"/>
                </a:solidFill>
                <a:latin typeface="华文中宋" panose="02010600040101010101" pitchFamily="2" charset="-122"/>
                <a:ea typeface="华文中宋" panose="02010600040101010101" pitchFamily="2" charset="-122"/>
              </a:rPr>
              <a:t>1922</a:t>
            </a:r>
            <a:r>
              <a:rPr lang="zh-CN" altLang="en-US">
                <a:solidFill>
                  <a:schemeClr val="hlink"/>
                </a:solidFill>
                <a:latin typeface="华文中宋" panose="02010600040101010101" pitchFamily="2" charset="-122"/>
                <a:ea typeface="华文中宋" panose="02010600040101010101" pitchFamily="2" charset="-122"/>
              </a:rPr>
              <a:t>年</a:t>
            </a:r>
            <a:r>
              <a:rPr lang="en-US" altLang="zh-CN">
                <a:solidFill>
                  <a:schemeClr val="hlink"/>
                </a:solidFill>
                <a:latin typeface="华文中宋" panose="02010600040101010101" pitchFamily="2" charset="-122"/>
                <a:ea typeface="华文中宋" panose="02010600040101010101" pitchFamily="2" charset="-122"/>
              </a:rPr>
              <a:t>12</a:t>
            </a:r>
            <a:r>
              <a:rPr lang="zh-CN" altLang="en-US">
                <a:solidFill>
                  <a:schemeClr val="hlink"/>
                </a:solidFill>
                <a:latin typeface="华文中宋" panose="02010600040101010101" pitchFamily="2" charset="-122"/>
                <a:ea typeface="华文中宋" panose="02010600040101010101" pitchFamily="2" charset="-122"/>
              </a:rPr>
              <a:t>月</a:t>
            </a:r>
            <a:r>
              <a:rPr lang="en-US" altLang="zh-CN">
                <a:solidFill>
                  <a:schemeClr val="hlink"/>
                </a:solidFill>
                <a:latin typeface="华文中宋" panose="02010600040101010101" pitchFamily="2" charset="-122"/>
                <a:ea typeface="华文中宋" panose="02010600040101010101" pitchFamily="2" charset="-122"/>
              </a:rPr>
              <a:t>10</a:t>
            </a:r>
            <a:r>
              <a:rPr lang="zh-CN" altLang="en-US">
                <a:solidFill>
                  <a:schemeClr val="hlink"/>
                </a:solidFill>
                <a:latin typeface="华文中宋" panose="02010600040101010101" pitchFamily="2" charset="-122"/>
                <a:ea typeface="华文中宋" panose="02010600040101010101" pitchFamily="2" charset="-122"/>
              </a:rPr>
              <a:t>日诺贝尔诞生</a:t>
            </a:r>
            <a:r>
              <a:rPr lang="en-US" altLang="zh-CN">
                <a:solidFill>
                  <a:schemeClr val="hlink"/>
                </a:solidFill>
                <a:latin typeface="华文中宋" panose="02010600040101010101" pitchFamily="2" charset="-122"/>
                <a:ea typeface="华文中宋" panose="02010600040101010101" pitchFamily="2" charset="-122"/>
              </a:rPr>
              <a:t>100</a:t>
            </a:r>
            <a:r>
              <a:rPr lang="zh-CN" altLang="en-US">
                <a:solidFill>
                  <a:schemeClr val="hlink"/>
                </a:solidFill>
                <a:latin typeface="华文中宋" panose="02010600040101010101" pitchFamily="2" charset="-122"/>
                <a:ea typeface="华文中宋" panose="02010600040101010101" pitchFamily="2" charset="-122"/>
              </a:rPr>
              <a:t>周年之际，在瑞典首都接受了当年的诺贝尔物理学奖金。</a:t>
            </a:r>
            <a:endParaRPr lang="zh-CN" altLang="en-US">
              <a:solidFill>
                <a:schemeClr val="hlink"/>
              </a:solidFill>
              <a:latin typeface="华文中宋" panose="02010600040101010101" pitchFamily="2" charset="-122"/>
              <a:ea typeface="华文中宋" panose="02010600040101010101" pitchFamily="2" charset="-122"/>
            </a:endParaRPr>
          </a:p>
        </p:txBody>
      </p:sp>
      <p:pic>
        <p:nvPicPr>
          <p:cNvPr id="32773" name="Picture 5"/>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00063" y="1511300"/>
            <a:ext cx="1785937" cy="2493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sp>
        <p:nvSpPr>
          <p:cNvPr id="32774" name="Text Box 6"/>
          <p:cNvSpPr txBox="1">
            <a:spLocks noChangeArrowheads="1"/>
          </p:cNvSpPr>
          <p:nvPr/>
        </p:nvSpPr>
        <p:spPr bwMode="auto">
          <a:xfrm>
            <a:off x="395288" y="4149725"/>
            <a:ext cx="2089150"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pPr>
            <a:r>
              <a:rPr lang="zh-CN" altLang="en-US">
                <a:solidFill>
                  <a:schemeClr val="hlink"/>
                </a:solidFill>
                <a:ea typeface="华文中宋" panose="02010600040101010101" pitchFamily="2" charset="-122"/>
              </a:rPr>
              <a:t>丹麦理论物理学家，现代物理学的创始人之一。</a:t>
            </a:r>
            <a:endParaRPr lang="zh-CN" altLang="en-US">
              <a:solidFill>
                <a:schemeClr val="hlink"/>
              </a:solidFill>
              <a:ea typeface="华文中宋" panose="02010600040101010101" pitchFamily="2" charset="-122"/>
            </a:endParaRPr>
          </a:p>
        </p:txBody>
      </p:sp>
      <p:sp>
        <p:nvSpPr>
          <p:cNvPr id="32775" name="灯片编号占位符 1"/>
          <p:cNvSpPr txBox="1"/>
          <p:nvPr/>
        </p:nvSpPr>
        <p:spPr bwMode="auto">
          <a:xfrm>
            <a:off x="0" y="6381750"/>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fld id="{D576E691-5116-4FBA-9B84-E9D18BAAAC14}" type="slidenum">
              <a:rPr lang="en-US" altLang="zh-CN" b="0">
                <a:solidFill>
                  <a:srgbClr val="FF00FF"/>
                </a:solidFill>
              </a:rPr>
            </a:fld>
            <a:r>
              <a:rPr lang="en-US" altLang="zh-CN" b="0">
                <a:solidFill>
                  <a:srgbClr val="FF00FF"/>
                </a:solidFill>
              </a:rPr>
              <a:t>/16</a:t>
            </a:r>
            <a:endParaRPr lang="en-US" altLang="zh-CN" b="0">
              <a:solidFill>
                <a:srgbClr val="FF00FF"/>
              </a:solidFill>
            </a:endParaRP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 Box 5"/>
          <p:cNvSpPr txBox="1">
            <a:spLocks noChangeArrowheads="1"/>
          </p:cNvSpPr>
          <p:nvPr/>
        </p:nvSpPr>
        <p:spPr bwMode="auto">
          <a:xfrm>
            <a:off x="571500" y="514350"/>
            <a:ext cx="7929563"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lnSpc>
                <a:spcPct val="150000"/>
              </a:lnSpc>
            </a:pPr>
            <a:r>
              <a:rPr lang="zh-CN" altLang="en-US">
                <a:solidFill>
                  <a:srgbClr val="FFFF00"/>
                </a:solidFill>
              </a:rPr>
              <a:t>例</a:t>
            </a:r>
            <a:r>
              <a:rPr lang="en-US" altLang="zh-CN">
                <a:solidFill>
                  <a:srgbClr val="FFFF00"/>
                </a:solidFill>
              </a:rPr>
              <a:t>: </a:t>
            </a:r>
            <a:r>
              <a:rPr lang="zh-CN" altLang="en-US">
                <a:solidFill>
                  <a:schemeClr val="bg1"/>
                </a:solidFill>
              </a:rPr>
              <a:t>用动能为</a:t>
            </a:r>
            <a:r>
              <a:rPr lang="en-US" altLang="zh-CN" b="0">
                <a:solidFill>
                  <a:srgbClr val="FFFF00"/>
                </a:solidFill>
              </a:rPr>
              <a:t>12.2 eV</a:t>
            </a:r>
            <a:r>
              <a:rPr lang="zh-CN" altLang="en-US">
                <a:solidFill>
                  <a:schemeClr val="bg1"/>
                </a:solidFill>
              </a:rPr>
              <a:t>电子轰击处于基态的氢原子，试求氢原子被激发后可能发出的谱线波长</a:t>
            </a:r>
            <a:r>
              <a:rPr lang="en-US" altLang="zh-CN">
                <a:solidFill>
                  <a:schemeClr val="bg1"/>
                </a:solidFill>
              </a:rPr>
              <a:t>?</a:t>
            </a:r>
            <a:endParaRPr lang="zh-CN" altLang="en-US">
              <a:solidFill>
                <a:schemeClr val="bg1"/>
              </a:solidFill>
            </a:endParaRPr>
          </a:p>
        </p:txBody>
      </p:sp>
      <p:sp>
        <p:nvSpPr>
          <p:cNvPr id="5" name="Text Box 13"/>
          <p:cNvSpPr txBox="1">
            <a:spLocks noChangeArrowheads="1"/>
          </p:cNvSpPr>
          <p:nvPr/>
        </p:nvSpPr>
        <p:spPr bwMode="auto">
          <a:xfrm>
            <a:off x="571500" y="1922463"/>
            <a:ext cx="8032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a:solidFill>
                  <a:srgbClr val="FFFF00"/>
                </a:solidFill>
                <a:latin typeface="Arial" panose="020B0604020202020204" pitchFamily="34" charset="0"/>
              </a:rPr>
              <a:t>解：</a:t>
            </a:r>
            <a:endParaRPr lang="zh-CN" altLang="en-US">
              <a:solidFill>
                <a:srgbClr val="FFFF00"/>
              </a:solidFill>
              <a:latin typeface="Arial" panose="020B0604020202020204" pitchFamily="34" charset="0"/>
            </a:endParaRPr>
          </a:p>
        </p:txBody>
      </p:sp>
      <p:graphicFrame>
        <p:nvGraphicFramePr>
          <p:cNvPr id="1354776" name="Object 3"/>
          <p:cNvGraphicFramePr>
            <a:graphicFrameLocks noChangeAspect="1"/>
          </p:cNvGraphicFramePr>
          <p:nvPr/>
        </p:nvGraphicFramePr>
        <p:xfrm>
          <a:off x="3357563" y="1779588"/>
          <a:ext cx="4799012" cy="792162"/>
        </p:xfrm>
        <a:graphic>
          <a:graphicData uri="http://schemas.openxmlformats.org/presentationml/2006/ole">
            <mc:AlternateContent xmlns:mc="http://schemas.openxmlformats.org/markup-compatibility/2006">
              <mc:Choice xmlns:v="urn:schemas-microsoft-com:vml" Requires="v">
                <p:oleObj spid="_x0000_s489593" name="公式" r:id="rId1" imgW="2854960" imgH="423545" progId="Equation.3">
                  <p:embed/>
                </p:oleObj>
              </mc:Choice>
              <mc:Fallback>
                <p:oleObj name="公式" r:id="rId1" imgW="2854960" imgH="423545" progId="Equation.3">
                  <p:embed/>
                  <p:pic>
                    <p:nvPicPr>
                      <p:cNvPr id="0" name="Object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7563" y="1779588"/>
                        <a:ext cx="4799012"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 name="Text Box 13"/>
          <p:cNvSpPr txBox="1">
            <a:spLocks noChangeArrowheads="1"/>
          </p:cNvSpPr>
          <p:nvPr/>
        </p:nvSpPr>
        <p:spPr bwMode="auto">
          <a:xfrm>
            <a:off x="1143000" y="1922463"/>
            <a:ext cx="2357438" cy="461962"/>
          </a:xfrm>
          <a:prstGeom prst="rect">
            <a:avLst/>
          </a:prstGeom>
          <a:noFill/>
          <a:ln w="9525">
            <a:noFill/>
            <a:miter lim="800000"/>
          </a:ln>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r>
              <a:rPr lang="zh-CN" altLang="en-US">
                <a:solidFill>
                  <a:schemeClr val="bg1"/>
                </a:solidFill>
                <a:latin typeface="Arial" panose="020B0604020202020204" pitchFamily="34" charset="0"/>
              </a:rPr>
              <a:t>根据</a:t>
            </a:r>
            <a:r>
              <a:rPr lang="en-US" altLang="zh-CN">
                <a:solidFill>
                  <a:schemeClr val="bg1"/>
                </a:solidFill>
              </a:rPr>
              <a:t>Bohr</a:t>
            </a:r>
            <a:r>
              <a:rPr lang="zh-CN" altLang="en-US">
                <a:solidFill>
                  <a:schemeClr val="bg1"/>
                </a:solidFill>
                <a:latin typeface="Arial" panose="020B0604020202020204" pitchFamily="34" charset="0"/>
              </a:rPr>
              <a:t>能级</a:t>
            </a:r>
            <a:endParaRPr lang="zh-CN" altLang="en-US">
              <a:solidFill>
                <a:schemeClr val="bg1"/>
              </a:solidFill>
              <a:latin typeface="Arial" panose="020B0604020202020204" pitchFamily="34" charset="0"/>
            </a:endParaRPr>
          </a:p>
        </p:txBody>
      </p:sp>
      <p:graphicFrame>
        <p:nvGraphicFramePr>
          <p:cNvPr id="6" name="Object 5"/>
          <p:cNvGraphicFramePr>
            <a:graphicFrameLocks noChangeAspect="1"/>
          </p:cNvGraphicFramePr>
          <p:nvPr/>
        </p:nvGraphicFramePr>
        <p:xfrm>
          <a:off x="1214438" y="2786063"/>
          <a:ext cx="3700462" cy="439737"/>
        </p:xfrm>
        <a:graphic>
          <a:graphicData uri="http://schemas.openxmlformats.org/presentationml/2006/ole">
            <mc:AlternateContent xmlns:mc="http://schemas.openxmlformats.org/markup-compatibility/2006">
              <mc:Choice xmlns:v="urn:schemas-microsoft-com:vml" Requires="v">
                <p:oleObj spid="_x0000_s489594" name="公式" r:id="rId3" imgW="2364105" imgH="234315" progId="Equation.3">
                  <p:embed/>
                </p:oleObj>
              </mc:Choice>
              <mc:Fallback>
                <p:oleObj name="公式" r:id="rId3" imgW="2364105" imgH="234315"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4438" y="2786063"/>
                        <a:ext cx="3700462" cy="439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 name="Object 6"/>
          <p:cNvGraphicFramePr>
            <a:graphicFrameLocks noChangeAspect="1"/>
          </p:cNvGraphicFramePr>
          <p:nvPr/>
        </p:nvGraphicFramePr>
        <p:xfrm>
          <a:off x="5715000" y="2797175"/>
          <a:ext cx="1954213" cy="439738"/>
        </p:xfrm>
        <a:graphic>
          <a:graphicData uri="http://schemas.openxmlformats.org/presentationml/2006/ole">
            <mc:AlternateContent xmlns:mc="http://schemas.openxmlformats.org/markup-compatibility/2006">
              <mc:Choice xmlns:v="urn:schemas-microsoft-com:vml" Requires="v">
                <p:oleObj spid="_x0000_s489595" name="公式" r:id="rId5" imgW="1226820" imgH="234315" progId="Equation.3">
                  <p:embed/>
                </p:oleObj>
              </mc:Choice>
              <mc:Fallback>
                <p:oleObj name="公式" r:id="rId5" imgW="1226820" imgH="234315"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15000" y="2797175"/>
                        <a:ext cx="1954213" cy="439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cxnSp>
        <p:nvCxnSpPr>
          <p:cNvPr id="12" name="直接连接符 11"/>
          <p:cNvCxnSpPr>
            <a:cxnSpLocks noChangeShapeType="1"/>
          </p:cNvCxnSpPr>
          <p:nvPr/>
        </p:nvCxnSpPr>
        <p:spPr bwMode="auto">
          <a:xfrm>
            <a:off x="5715000" y="4070350"/>
            <a:ext cx="1785938" cy="1588"/>
          </a:xfrm>
          <a:prstGeom prst="line">
            <a:avLst/>
          </a:prstGeom>
          <a:noFill/>
          <a:ln w="19050" algn="ctr">
            <a:solidFill>
              <a:srgbClr val="FF0000"/>
            </a:solidFill>
            <a:round/>
          </a:ln>
          <a:extLst>
            <a:ext uri="{909E8E84-426E-40DD-AFC4-6F175D3DCCD1}">
              <a14:hiddenFill xmlns:a14="http://schemas.microsoft.com/office/drawing/2010/main">
                <a:noFill/>
              </a14:hiddenFill>
            </a:ext>
          </a:extLst>
        </p:spPr>
      </p:cxnSp>
      <p:cxnSp>
        <p:nvCxnSpPr>
          <p:cNvPr id="13" name="直接连接符 12"/>
          <p:cNvCxnSpPr>
            <a:cxnSpLocks noChangeShapeType="1"/>
          </p:cNvCxnSpPr>
          <p:nvPr/>
        </p:nvCxnSpPr>
        <p:spPr bwMode="auto">
          <a:xfrm>
            <a:off x="5715000" y="4713288"/>
            <a:ext cx="1785938" cy="1587"/>
          </a:xfrm>
          <a:prstGeom prst="line">
            <a:avLst/>
          </a:prstGeom>
          <a:noFill/>
          <a:ln w="19050" algn="ctr">
            <a:solidFill>
              <a:srgbClr val="FF0000"/>
            </a:solidFill>
            <a:round/>
          </a:ln>
          <a:extLst>
            <a:ext uri="{909E8E84-426E-40DD-AFC4-6F175D3DCCD1}">
              <a14:hiddenFill xmlns:a14="http://schemas.microsoft.com/office/drawing/2010/main">
                <a:noFill/>
              </a14:hiddenFill>
            </a:ext>
          </a:extLst>
        </p:spPr>
      </p:cxnSp>
      <p:cxnSp>
        <p:nvCxnSpPr>
          <p:cNvPr id="14" name="直接连接符 13"/>
          <p:cNvCxnSpPr>
            <a:cxnSpLocks noChangeShapeType="1"/>
          </p:cNvCxnSpPr>
          <p:nvPr/>
        </p:nvCxnSpPr>
        <p:spPr bwMode="auto">
          <a:xfrm>
            <a:off x="5715000" y="6142038"/>
            <a:ext cx="1785938" cy="1587"/>
          </a:xfrm>
          <a:prstGeom prst="line">
            <a:avLst/>
          </a:prstGeom>
          <a:noFill/>
          <a:ln w="19050" algn="ctr">
            <a:solidFill>
              <a:srgbClr val="FF0000"/>
            </a:solidFill>
            <a:round/>
          </a:ln>
          <a:extLst>
            <a:ext uri="{909E8E84-426E-40DD-AFC4-6F175D3DCCD1}">
              <a14:hiddenFill xmlns:a14="http://schemas.microsoft.com/office/drawing/2010/main">
                <a:noFill/>
              </a14:hiddenFill>
            </a:ext>
          </a:extLst>
        </p:spPr>
      </p:cxnSp>
      <p:sp>
        <p:nvSpPr>
          <p:cNvPr id="15" name="Text Box 49"/>
          <p:cNvSpPr txBox="1">
            <a:spLocks noChangeArrowheads="1"/>
          </p:cNvSpPr>
          <p:nvPr/>
        </p:nvSpPr>
        <p:spPr bwMode="auto">
          <a:xfrm>
            <a:off x="7581900" y="4500563"/>
            <a:ext cx="7239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i="1">
                <a:solidFill>
                  <a:schemeClr val="hlink"/>
                </a:solidFill>
              </a:rPr>
              <a:t>n</a:t>
            </a:r>
            <a:r>
              <a:rPr lang="en-US" altLang="zh-CN" sz="2000">
                <a:solidFill>
                  <a:schemeClr val="hlink"/>
                </a:solidFill>
              </a:rPr>
              <a:t> = 2</a:t>
            </a:r>
            <a:endParaRPr lang="en-US" altLang="zh-CN" sz="2000">
              <a:solidFill>
                <a:schemeClr val="hlink"/>
              </a:solidFill>
            </a:endParaRPr>
          </a:p>
        </p:txBody>
      </p:sp>
      <p:sp>
        <p:nvSpPr>
          <p:cNvPr id="16" name="Text Box 49"/>
          <p:cNvSpPr txBox="1">
            <a:spLocks noChangeArrowheads="1"/>
          </p:cNvSpPr>
          <p:nvPr/>
        </p:nvSpPr>
        <p:spPr bwMode="auto">
          <a:xfrm>
            <a:off x="7581900" y="5961063"/>
            <a:ext cx="7239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i="1">
                <a:solidFill>
                  <a:schemeClr val="hlink"/>
                </a:solidFill>
              </a:rPr>
              <a:t>n</a:t>
            </a:r>
            <a:r>
              <a:rPr lang="en-US" altLang="zh-CN" sz="2000">
                <a:solidFill>
                  <a:schemeClr val="hlink"/>
                </a:solidFill>
              </a:rPr>
              <a:t> = 1</a:t>
            </a:r>
            <a:endParaRPr lang="en-US" altLang="zh-CN" sz="2000">
              <a:solidFill>
                <a:schemeClr val="hlink"/>
              </a:solidFill>
            </a:endParaRPr>
          </a:p>
        </p:txBody>
      </p:sp>
      <p:sp>
        <p:nvSpPr>
          <p:cNvPr id="17" name="Text Box 49"/>
          <p:cNvSpPr txBox="1">
            <a:spLocks noChangeArrowheads="1"/>
          </p:cNvSpPr>
          <p:nvPr/>
        </p:nvSpPr>
        <p:spPr bwMode="auto">
          <a:xfrm>
            <a:off x="7572375" y="3817938"/>
            <a:ext cx="7239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i="1">
                <a:solidFill>
                  <a:schemeClr val="hlink"/>
                </a:solidFill>
              </a:rPr>
              <a:t>n</a:t>
            </a:r>
            <a:r>
              <a:rPr lang="en-US" altLang="zh-CN" sz="2000">
                <a:solidFill>
                  <a:schemeClr val="hlink"/>
                </a:solidFill>
              </a:rPr>
              <a:t> = 3</a:t>
            </a:r>
            <a:endParaRPr lang="en-US" altLang="zh-CN" sz="2000">
              <a:solidFill>
                <a:schemeClr val="hlink"/>
              </a:solidFill>
            </a:endParaRPr>
          </a:p>
        </p:txBody>
      </p:sp>
      <p:sp>
        <p:nvSpPr>
          <p:cNvPr id="18" name="Text Box 13"/>
          <p:cNvSpPr txBox="1">
            <a:spLocks noChangeArrowheads="1"/>
          </p:cNvSpPr>
          <p:nvPr/>
        </p:nvSpPr>
        <p:spPr bwMode="auto">
          <a:xfrm>
            <a:off x="1071563" y="3500438"/>
            <a:ext cx="4429125" cy="461962"/>
          </a:xfrm>
          <a:prstGeom prst="rect">
            <a:avLst/>
          </a:prstGeom>
          <a:noFill/>
          <a:ln w="9525">
            <a:noFill/>
            <a:miter lim="800000"/>
          </a:ln>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r>
              <a:rPr lang="zh-CN" altLang="en-US">
                <a:solidFill>
                  <a:schemeClr val="bg1"/>
                </a:solidFill>
                <a:latin typeface="Arial" panose="020B0604020202020204" pitchFamily="34" charset="0"/>
              </a:rPr>
              <a:t>最多被激发到 </a:t>
            </a:r>
            <a:r>
              <a:rPr lang="en-US" altLang="zh-CN" i="1">
                <a:solidFill>
                  <a:srgbClr val="FFFF00"/>
                </a:solidFill>
              </a:rPr>
              <a:t>n</a:t>
            </a:r>
            <a:r>
              <a:rPr lang="en-US" altLang="zh-CN">
                <a:solidFill>
                  <a:srgbClr val="FFFF00"/>
                </a:solidFill>
              </a:rPr>
              <a:t> = 3 </a:t>
            </a:r>
            <a:r>
              <a:rPr lang="zh-CN" altLang="en-US">
                <a:solidFill>
                  <a:schemeClr val="bg1"/>
                </a:solidFill>
                <a:latin typeface="Arial" panose="020B0604020202020204" pitchFamily="34" charset="0"/>
              </a:rPr>
              <a:t>的激发态</a:t>
            </a:r>
            <a:endParaRPr lang="zh-CN" altLang="en-US">
              <a:solidFill>
                <a:schemeClr val="bg1"/>
              </a:solidFill>
              <a:latin typeface="Arial" panose="020B0604020202020204" pitchFamily="34" charset="0"/>
            </a:endParaRPr>
          </a:p>
        </p:txBody>
      </p:sp>
      <p:graphicFrame>
        <p:nvGraphicFramePr>
          <p:cNvPr id="10" name="Object 7"/>
          <p:cNvGraphicFramePr>
            <a:graphicFrameLocks noChangeAspect="1"/>
          </p:cNvGraphicFramePr>
          <p:nvPr/>
        </p:nvGraphicFramePr>
        <p:xfrm>
          <a:off x="2133600" y="4245928"/>
          <a:ext cx="1436688" cy="828675"/>
        </p:xfrm>
        <a:graphic>
          <a:graphicData uri="http://schemas.openxmlformats.org/presentationml/2006/ole">
            <mc:AlternateContent xmlns:mc="http://schemas.openxmlformats.org/markup-compatibility/2006">
              <mc:Choice xmlns:v="urn:schemas-microsoft-com:vml" Requires="v">
                <p:oleObj spid="_x0000_s489596" name="公式" r:id="rId7" imgW="869950" imgH="468630" progId="Equation.3">
                  <p:embed/>
                </p:oleObj>
              </mc:Choice>
              <mc:Fallback>
                <p:oleObj name="公式" r:id="rId7" imgW="869950" imgH="468630" progId="Equation.3">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33600" y="4245928"/>
                        <a:ext cx="1436688" cy="82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cxnSp>
        <p:nvCxnSpPr>
          <p:cNvPr id="21" name="直接箭头连接符 20"/>
          <p:cNvCxnSpPr>
            <a:cxnSpLocks noChangeShapeType="1"/>
          </p:cNvCxnSpPr>
          <p:nvPr/>
        </p:nvCxnSpPr>
        <p:spPr bwMode="auto">
          <a:xfrm rot="5400000">
            <a:off x="5037138" y="5108575"/>
            <a:ext cx="2071688" cy="1587"/>
          </a:xfrm>
          <a:prstGeom prst="straightConnector1">
            <a:avLst/>
          </a:prstGeom>
          <a:noFill/>
          <a:ln w="19050" algn="ctr">
            <a:solidFill>
              <a:srgbClr val="FFFF00"/>
            </a:solidFill>
            <a:round/>
            <a:tailEnd type="arrow" w="med" len="med"/>
          </a:ln>
          <a:extLst>
            <a:ext uri="{909E8E84-426E-40DD-AFC4-6F175D3DCCD1}">
              <a14:hiddenFill xmlns:a14="http://schemas.microsoft.com/office/drawing/2010/main">
                <a:noFill/>
              </a14:hiddenFill>
            </a:ext>
          </a:extLst>
        </p:spPr>
      </p:cxnSp>
      <p:graphicFrame>
        <p:nvGraphicFramePr>
          <p:cNvPr id="19" name="Object 8"/>
          <p:cNvGraphicFramePr>
            <a:graphicFrameLocks noChangeAspect="1"/>
          </p:cNvGraphicFramePr>
          <p:nvPr/>
        </p:nvGraphicFramePr>
        <p:xfrm>
          <a:off x="1143000" y="5357813"/>
          <a:ext cx="1619250" cy="442912"/>
        </p:xfrm>
        <a:graphic>
          <a:graphicData uri="http://schemas.openxmlformats.org/presentationml/2006/ole">
            <mc:AlternateContent xmlns:mc="http://schemas.openxmlformats.org/markup-compatibility/2006">
              <mc:Choice xmlns:v="urn:schemas-microsoft-com:vml" Requires="v">
                <p:oleObj spid="_x0000_s489597" name="公式" r:id="rId9" imgW="1036955" imgH="245110" progId="Equation.3">
                  <p:embed/>
                </p:oleObj>
              </mc:Choice>
              <mc:Fallback>
                <p:oleObj name="公式" r:id="rId9" imgW="1036955" imgH="245110" progId="Equation.3">
                  <p:embed/>
                  <p:pic>
                    <p:nvPicPr>
                      <p:cNvPr id="0"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143000" y="5357813"/>
                        <a:ext cx="1619250"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2" name="Object 9"/>
          <p:cNvGraphicFramePr>
            <a:graphicFrameLocks noChangeAspect="1"/>
          </p:cNvGraphicFramePr>
          <p:nvPr/>
        </p:nvGraphicFramePr>
        <p:xfrm>
          <a:off x="3286125" y="5357813"/>
          <a:ext cx="1663700" cy="442912"/>
        </p:xfrm>
        <a:graphic>
          <a:graphicData uri="http://schemas.openxmlformats.org/presentationml/2006/ole">
            <mc:AlternateContent xmlns:mc="http://schemas.openxmlformats.org/markup-compatibility/2006">
              <mc:Choice xmlns:v="urn:schemas-microsoft-com:vml" Requires="v">
                <p:oleObj spid="_x0000_s489598" name="公式" r:id="rId11" imgW="1070610" imgH="245110" progId="Equation.3">
                  <p:embed/>
                </p:oleObj>
              </mc:Choice>
              <mc:Fallback>
                <p:oleObj name="公式" r:id="rId11" imgW="1070610" imgH="245110" progId="Equation.3">
                  <p:embed/>
                  <p:pic>
                    <p:nvPicPr>
                      <p:cNvPr id="0" name="Object 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286125" y="5357813"/>
                        <a:ext cx="1663700"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3" name="Object 10"/>
          <p:cNvGraphicFramePr>
            <a:graphicFrameLocks noChangeAspect="1"/>
          </p:cNvGraphicFramePr>
          <p:nvPr/>
        </p:nvGraphicFramePr>
        <p:xfrm>
          <a:off x="2214563" y="5986463"/>
          <a:ext cx="1619250" cy="442912"/>
        </p:xfrm>
        <a:graphic>
          <a:graphicData uri="http://schemas.openxmlformats.org/presentationml/2006/ole">
            <mc:AlternateContent xmlns:mc="http://schemas.openxmlformats.org/markup-compatibility/2006">
              <mc:Choice xmlns:v="urn:schemas-microsoft-com:vml" Requires="v">
                <p:oleObj spid="_x0000_s489599" name="公式" r:id="rId13" imgW="1036955" imgH="245110" progId="Equation.3">
                  <p:embed/>
                </p:oleObj>
              </mc:Choice>
              <mc:Fallback>
                <p:oleObj name="公式" r:id="rId13" imgW="1036955" imgH="245110" progId="Equation.3">
                  <p:embed/>
                  <p:pic>
                    <p:nvPicPr>
                      <p:cNvPr id="0" name="Object 1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214563" y="5986463"/>
                        <a:ext cx="1619250"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cxnSp>
        <p:nvCxnSpPr>
          <p:cNvPr id="26" name="直接箭头连接符 25"/>
          <p:cNvCxnSpPr>
            <a:cxnSpLocks noChangeShapeType="1"/>
          </p:cNvCxnSpPr>
          <p:nvPr/>
        </p:nvCxnSpPr>
        <p:spPr bwMode="auto">
          <a:xfrm rot="5400000">
            <a:off x="6251575" y="4394200"/>
            <a:ext cx="642938" cy="1588"/>
          </a:xfrm>
          <a:prstGeom prst="straightConnector1">
            <a:avLst/>
          </a:prstGeom>
          <a:noFill/>
          <a:ln w="19050" algn="ctr">
            <a:solidFill>
              <a:srgbClr val="FFFF00"/>
            </a:solidFill>
            <a:round/>
            <a:tailEnd type="arrow" w="med" len="med"/>
          </a:ln>
          <a:extLst>
            <a:ext uri="{909E8E84-426E-40DD-AFC4-6F175D3DCCD1}">
              <a14:hiddenFill xmlns:a14="http://schemas.microsoft.com/office/drawing/2010/main">
                <a:noFill/>
              </a14:hiddenFill>
            </a:ext>
          </a:extLst>
        </p:spPr>
      </p:cxnSp>
      <p:cxnSp>
        <p:nvCxnSpPr>
          <p:cNvPr id="28" name="直接箭头连接符 27"/>
          <p:cNvCxnSpPr>
            <a:cxnSpLocks noChangeShapeType="1"/>
          </p:cNvCxnSpPr>
          <p:nvPr/>
        </p:nvCxnSpPr>
        <p:spPr bwMode="auto">
          <a:xfrm rot="5400000">
            <a:off x="6358732" y="5430044"/>
            <a:ext cx="1428750" cy="1587"/>
          </a:xfrm>
          <a:prstGeom prst="straightConnector1">
            <a:avLst/>
          </a:prstGeom>
          <a:noFill/>
          <a:ln w="19050" algn="ctr">
            <a:solidFill>
              <a:srgbClr val="FFFF00"/>
            </a:solidFill>
            <a:round/>
            <a:tailEnd type="arrow" w="med" len="med"/>
          </a:ln>
          <a:extLst>
            <a:ext uri="{909E8E84-426E-40DD-AFC4-6F175D3DCCD1}">
              <a14:hiddenFill xmlns:a14="http://schemas.microsoft.com/office/drawing/2010/main">
                <a:noFill/>
              </a14:hiddenFill>
            </a:ext>
          </a:extLst>
        </p:spPr>
      </p:cxnSp>
      <p:sp>
        <p:nvSpPr>
          <p:cNvPr id="33814" name="灯片编号占位符 1"/>
          <p:cNvSpPr txBox="1"/>
          <p:nvPr/>
        </p:nvSpPr>
        <p:spPr bwMode="auto">
          <a:xfrm>
            <a:off x="0" y="6381750"/>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fld id="{EFE757DA-9C16-4EED-9E42-1304FBDE687B}" type="slidenum">
              <a:rPr lang="en-US" altLang="zh-CN" b="0">
                <a:solidFill>
                  <a:srgbClr val="FF00FF"/>
                </a:solidFill>
              </a:rPr>
            </a:fld>
            <a:r>
              <a:rPr lang="en-US" altLang="zh-CN" b="0">
                <a:solidFill>
                  <a:srgbClr val="FF00FF"/>
                </a:solidFill>
              </a:rPr>
              <a:t>/29</a:t>
            </a:r>
            <a:endParaRPr lang="en-US" altLang="zh-CN" b="0">
              <a:solidFill>
                <a:srgbClr val="FF00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left)">
                                      <p:cBhvr>
                                        <p:cTn id="12" dur="500"/>
                                        <p:tgtEl>
                                          <p:spTgt spid="8"/>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1354776"/>
                                        </p:tgtEl>
                                        <p:attrNameLst>
                                          <p:attrName>style.visibility</p:attrName>
                                        </p:attrNameLst>
                                      </p:cBhvr>
                                      <p:to>
                                        <p:strVal val="visible"/>
                                      </p:to>
                                    </p:set>
                                    <p:animEffect transition="in" filter="wipe(left)">
                                      <p:cBhvr>
                                        <p:cTn id="16" dur="500"/>
                                        <p:tgtEl>
                                          <p:spTgt spid="1354776"/>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wipe(left)">
                                      <p:cBhvr>
                                        <p:cTn id="21" dur="500"/>
                                        <p:tgtEl>
                                          <p:spTgt spid="6"/>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wipe(left)">
                                      <p:cBhvr>
                                        <p:cTn id="26" dur="500"/>
                                        <p:tgtEl>
                                          <p:spTgt spid="9"/>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wipe(left)">
                                      <p:cBhvr>
                                        <p:cTn id="31" dur="500"/>
                                        <p:tgtEl>
                                          <p:spTgt spid="18"/>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nodeType="clickEffect">
                                  <p:stCondLst>
                                    <p:cond delay="0"/>
                                  </p:stCondLst>
                                  <p:childTnLst>
                                    <p:set>
                                      <p:cBhvr>
                                        <p:cTn id="35" dur="1" fill="hold">
                                          <p:stCondLst>
                                            <p:cond delay="0"/>
                                          </p:stCondLst>
                                        </p:cTn>
                                        <p:tgtEl>
                                          <p:spTgt spid="14"/>
                                        </p:tgtEl>
                                        <p:attrNameLst>
                                          <p:attrName>style.visibility</p:attrName>
                                        </p:attrNameLst>
                                      </p:cBhvr>
                                      <p:to>
                                        <p:strVal val="visible"/>
                                      </p:to>
                                    </p:set>
                                    <p:animEffect transition="in" filter="wipe(down)">
                                      <p:cBhvr>
                                        <p:cTn id="36" dur="500"/>
                                        <p:tgtEl>
                                          <p:spTgt spid="14"/>
                                        </p:tgtEl>
                                      </p:cBhvr>
                                    </p:animEffect>
                                  </p:childTnLst>
                                </p:cTn>
                              </p:par>
                              <p:par>
                                <p:cTn id="37" presetID="22" presetClass="entr" presetSubtype="4" fill="hold" grpId="0" nodeType="withEffect">
                                  <p:stCondLst>
                                    <p:cond delay="0"/>
                                  </p:stCondLst>
                                  <p:childTnLst>
                                    <p:set>
                                      <p:cBhvr>
                                        <p:cTn id="38" dur="1" fill="hold">
                                          <p:stCondLst>
                                            <p:cond delay="0"/>
                                          </p:stCondLst>
                                        </p:cTn>
                                        <p:tgtEl>
                                          <p:spTgt spid="16"/>
                                        </p:tgtEl>
                                        <p:attrNameLst>
                                          <p:attrName>style.visibility</p:attrName>
                                        </p:attrNameLst>
                                      </p:cBhvr>
                                      <p:to>
                                        <p:strVal val="visible"/>
                                      </p:to>
                                    </p:set>
                                    <p:animEffect transition="in" filter="wipe(down)">
                                      <p:cBhvr>
                                        <p:cTn id="39" dur="500"/>
                                        <p:tgtEl>
                                          <p:spTgt spid="16"/>
                                        </p:tgtEl>
                                      </p:cBhvr>
                                    </p:animEffect>
                                  </p:childTnLst>
                                </p:cTn>
                              </p:par>
                            </p:childTnLst>
                          </p:cTn>
                        </p:par>
                        <p:par>
                          <p:cTn id="40" fill="hold">
                            <p:stCondLst>
                              <p:cond delay="500"/>
                            </p:stCondLst>
                            <p:childTnLst>
                              <p:par>
                                <p:cTn id="41" presetID="22" presetClass="entr" presetSubtype="4" fill="hold" nodeType="afterEffect">
                                  <p:stCondLst>
                                    <p:cond delay="0"/>
                                  </p:stCondLst>
                                  <p:childTnLst>
                                    <p:set>
                                      <p:cBhvr>
                                        <p:cTn id="42" dur="1" fill="hold">
                                          <p:stCondLst>
                                            <p:cond delay="0"/>
                                          </p:stCondLst>
                                        </p:cTn>
                                        <p:tgtEl>
                                          <p:spTgt spid="13"/>
                                        </p:tgtEl>
                                        <p:attrNameLst>
                                          <p:attrName>style.visibility</p:attrName>
                                        </p:attrNameLst>
                                      </p:cBhvr>
                                      <p:to>
                                        <p:strVal val="visible"/>
                                      </p:to>
                                    </p:set>
                                    <p:animEffect transition="in" filter="wipe(down)">
                                      <p:cBhvr>
                                        <p:cTn id="43" dur="500"/>
                                        <p:tgtEl>
                                          <p:spTgt spid="13"/>
                                        </p:tgtEl>
                                      </p:cBhvr>
                                    </p:animEffect>
                                  </p:childTnLst>
                                </p:cTn>
                              </p:par>
                              <p:par>
                                <p:cTn id="44" presetID="22" presetClass="entr" presetSubtype="4" fill="hold" grpId="0" nodeType="withEffect">
                                  <p:stCondLst>
                                    <p:cond delay="0"/>
                                  </p:stCondLst>
                                  <p:childTnLst>
                                    <p:set>
                                      <p:cBhvr>
                                        <p:cTn id="45" dur="1" fill="hold">
                                          <p:stCondLst>
                                            <p:cond delay="0"/>
                                          </p:stCondLst>
                                        </p:cTn>
                                        <p:tgtEl>
                                          <p:spTgt spid="15"/>
                                        </p:tgtEl>
                                        <p:attrNameLst>
                                          <p:attrName>style.visibility</p:attrName>
                                        </p:attrNameLst>
                                      </p:cBhvr>
                                      <p:to>
                                        <p:strVal val="visible"/>
                                      </p:to>
                                    </p:set>
                                    <p:animEffect transition="in" filter="wipe(down)">
                                      <p:cBhvr>
                                        <p:cTn id="46" dur="500"/>
                                        <p:tgtEl>
                                          <p:spTgt spid="15"/>
                                        </p:tgtEl>
                                      </p:cBhvr>
                                    </p:animEffect>
                                  </p:childTnLst>
                                </p:cTn>
                              </p:par>
                            </p:childTnLst>
                          </p:cTn>
                        </p:par>
                        <p:par>
                          <p:cTn id="47" fill="hold">
                            <p:stCondLst>
                              <p:cond delay="1000"/>
                            </p:stCondLst>
                            <p:childTnLst>
                              <p:par>
                                <p:cTn id="48" presetID="22" presetClass="entr" presetSubtype="4" fill="hold" nodeType="afterEffect">
                                  <p:stCondLst>
                                    <p:cond delay="0"/>
                                  </p:stCondLst>
                                  <p:childTnLst>
                                    <p:set>
                                      <p:cBhvr>
                                        <p:cTn id="49" dur="1" fill="hold">
                                          <p:stCondLst>
                                            <p:cond delay="0"/>
                                          </p:stCondLst>
                                        </p:cTn>
                                        <p:tgtEl>
                                          <p:spTgt spid="12"/>
                                        </p:tgtEl>
                                        <p:attrNameLst>
                                          <p:attrName>style.visibility</p:attrName>
                                        </p:attrNameLst>
                                      </p:cBhvr>
                                      <p:to>
                                        <p:strVal val="visible"/>
                                      </p:to>
                                    </p:set>
                                    <p:animEffect transition="in" filter="wipe(down)">
                                      <p:cBhvr>
                                        <p:cTn id="50" dur="500"/>
                                        <p:tgtEl>
                                          <p:spTgt spid="12"/>
                                        </p:tgtEl>
                                      </p:cBhvr>
                                    </p:animEffect>
                                  </p:childTnLst>
                                </p:cTn>
                              </p:par>
                              <p:par>
                                <p:cTn id="51" presetID="22" presetClass="entr" presetSubtype="4" fill="hold" grpId="0" nodeType="withEffect">
                                  <p:stCondLst>
                                    <p:cond delay="0"/>
                                  </p:stCondLst>
                                  <p:childTnLst>
                                    <p:set>
                                      <p:cBhvr>
                                        <p:cTn id="52" dur="1" fill="hold">
                                          <p:stCondLst>
                                            <p:cond delay="0"/>
                                          </p:stCondLst>
                                        </p:cTn>
                                        <p:tgtEl>
                                          <p:spTgt spid="17"/>
                                        </p:tgtEl>
                                        <p:attrNameLst>
                                          <p:attrName>style.visibility</p:attrName>
                                        </p:attrNameLst>
                                      </p:cBhvr>
                                      <p:to>
                                        <p:strVal val="visible"/>
                                      </p:to>
                                    </p:set>
                                    <p:animEffect transition="in" filter="wipe(down)">
                                      <p:cBhvr>
                                        <p:cTn id="53" dur="500"/>
                                        <p:tgtEl>
                                          <p:spTgt spid="17"/>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8" fill="hold" nodeType="clickEffect">
                                  <p:stCondLst>
                                    <p:cond delay="0"/>
                                  </p:stCondLst>
                                  <p:childTnLst>
                                    <p:set>
                                      <p:cBhvr>
                                        <p:cTn id="57" dur="1" fill="hold">
                                          <p:stCondLst>
                                            <p:cond delay="0"/>
                                          </p:stCondLst>
                                        </p:cTn>
                                        <p:tgtEl>
                                          <p:spTgt spid="10"/>
                                        </p:tgtEl>
                                        <p:attrNameLst>
                                          <p:attrName>style.visibility</p:attrName>
                                        </p:attrNameLst>
                                      </p:cBhvr>
                                      <p:to>
                                        <p:strVal val="visible"/>
                                      </p:to>
                                    </p:set>
                                    <p:animEffect transition="in" filter="wipe(left)">
                                      <p:cBhvr>
                                        <p:cTn id="58" dur="500"/>
                                        <p:tgtEl>
                                          <p:spTgt spid="10"/>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1" fill="hold" nodeType="clickEffect">
                                  <p:stCondLst>
                                    <p:cond delay="0"/>
                                  </p:stCondLst>
                                  <p:childTnLst>
                                    <p:set>
                                      <p:cBhvr>
                                        <p:cTn id="62" dur="1" fill="hold">
                                          <p:stCondLst>
                                            <p:cond delay="0"/>
                                          </p:stCondLst>
                                        </p:cTn>
                                        <p:tgtEl>
                                          <p:spTgt spid="21"/>
                                        </p:tgtEl>
                                        <p:attrNameLst>
                                          <p:attrName>style.visibility</p:attrName>
                                        </p:attrNameLst>
                                      </p:cBhvr>
                                      <p:to>
                                        <p:strVal val="visible"/>
                                      </p:to>
                                    </p:set>
                                    <p:animEffect transition="in" filter="wipe(up)">
                                      <p:cBhvr>
                                        <p:cTn id="63" dur="500"/>
                                        <p:tgtEl>
                                          <p:spTgt spid="21"/>
                                        </p:tgtEl>
                                      </p:cBhvr>
                                    </p:animEffect>
                                  </p:childTnLst>
                                </p:cTn>
                              </p:par>
                            </p:childTnLst>
                          </p:cTn>
                        </p:par>
                        <p:par>
                          <p:cTn id="64" fill="hold">
                            <p:stCondLst>
                              <p:cond delay="500"/>
                            </p:stCondLst>
                            <p:childTnLst>
                              <p:par>
                                <p:cTn id="65" presetID="22" presetClass="entr" presetSubtype="8" fill="hold" nodeType="afterEffect">
                                  <p:stCondLst>
                                    <p:cond delay="0"/>
                                  </p:stCondLst>
                                  <p:childTnLst>
                                    <p:set>
                                      <p:cBhvr>
                                        <p:cTn id="66" dur="1" fill="hold">
                                          <p:stCondLst>
                                            <p:cond delay="0"/>
                                          </p:stCondLst>
                                        </p:cTn>
                                        <p:tgtEl>
                                          <p:spTgt spid="19"/>
                                        </p:tgtEl>
                                        <p:attrNameLst>
                                          <p:attrName>style.visibility</p:attrName>
                                        </p:attrNameLst>
                                      </p:cBhvr>
                                      <p:to>
                                        <p:strVal val="visible"/>
                                      </p:to>
                                    </p:set>
                                    <p:animEffect transition="in" filter="wipe(left)">
                                      <p:cBhvr>
                                        <p:cTn id="67" dur="500"/>
                                        <p:tgtEl>
                                          <p:spTgt spid="19"/>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1" fill="hold" nodeType="clickEffect">
                                  <p:stCondLst>
                                    <p:cond delay="0"/>
                                  </p:stCondLst>
                                  <p:childTnLst>
                                    <p:set>
                                      <p:cBhvr>
                                        <p:cTn id="71" dur="1" fill="hold">
                                          <p:stCondLst>
                                            <p:cond delay="0"/>
                                          </p:stCondLst>
                                        </p:cTn>
                                        <p:tgtEl>
                                          <p:spTgt spid="26"/>
                                        </p:tgtEl>
                                        <p:attrNameLst>
                                          <p:attrName>style.visibility</p:attrName>
                                        </p:attrNameLst>
                                      </p:cBhvr>
                                      <p:to>
                                        <p:strVal val="visible"/>
                                      </p:to>
                                    </p:set>
                                    <p:animEffect transition="in" filter="wipe(up)">
                                      <p:cBhvr>
                                        <p:cTn id="72" dur="500"/>
                                        <p:tgtEl>
                                          <p:spTgt spid="26"/>
                                        </p:tgtEl>
                                      </p:cBhvr>
                                    </p:animEffect>
                                  </p:childTnLst>
                                </p:cTn>
                              </p:par>
                            </p:childTnLst>
                          </p:cTn>
                        </p:par>
                        <p:par>
                          <p:cTn id="73" fill="hold">
                            <p:stCondLst>
                              <p:cond delay="500"/>
                            </p:stCondLst>
                            <p:childTnLst>
                              <p:par>
                                <p:cTn id="74" presetID="22" presetClass="entr" presetSubtype="8" fill="hold" nodeType="afterEffect">
                                  <p:stCondLst>
                                    <p:cond delay="0"/>
                                  </p:stCondLst>
                                  <p:childTnLst>
                                    <p:set>
                                      <p:cBhvr>
                                        <p:cTn id="75" dur="1" fill="hold">
                                          <p:stCondLst>
                                            <p:cond delay="0"/>
                                          </p:stCondLst>
                                        </p:cTn>
                                        <p:tgtEl>
                                          <p:spTgt spid="22"/>
                                        </p:tgtEl>
                                        <p:attrNameLst>
                                          <p:attrName>style.visibility</p:attrName>
                                        </p:attrNameLst>
                                      </p:cBhvr>
                                      <p:to>
                                        <p:strVal val="visible"/>
                                      </p:to>
                                    </p:set>
                                    <p:animEffect transition="in" filter="wipe(left)">
                                      <p:cBhvr>
                                        <p:cTn id="76" dur="500"/>
                                        <p:tgtEl>
                                          <p:spTgt spid="22"/>
                                        </p:tgtEl>
                                      </p:cBhvr>
                                    </p:animEffect>
                                  </p:childTnLst>
                                </p:cTn>
                              </p:par>
                            </p:childTnLst>
                          </p:cTn>
                        </p:par>
                      </p:childTnLst>
                    </p:cTn>
                  </p:par>
                  <p:par>
                    <p:cTn id="77" fill="hold">
                      <p:stCondLst>
                        <p:cond delay="indefinite"/>
                      </p:stCondLst>
                      <p:childTnLst>
                        <p:par>
                          <p:cTn id="78" fill="hold">
                            <p:stCondLst>
                              <p:cond delay="0"/>
                            </p:stCondLst>
                            <p:childTnLst>
                              <p:par>
                                <p:cTn id="79" presetID="22" presetClass="entr" presetSubtype="1" fill="hold" nodeType="clickEffect">
                                  <p:stCondLst>
                                    <p:cond delay="0"/>
                                  </p:stCondLst>
                                  <p:childTnLst>
                                    <p:set>
                                      <p:cBhvr>
                                        <p:cTn id="80" dur="1" fill="hold">
                                          <p:stCondLst>
                                            <p:cond delay="0"/>
                                          </p:stCondLst>
                                        </p:cTn>
                                        <p:tgtEl>
                                          <p:spTgt spid="28"/>
                                        </p:tgtEl>
                                        <p:attrNameLst>
                                          <p:attrName>style.visibility</p:attrName>
                                        </p:attrNameLst>
                                      </p:cBhvr>
                                      <p:to>
                                        <p:strVal val="visible"/>
                                      </p:to>
                                    </p:set>
                                    <p:animEffect transition="in" filter="wipe(up)">
                                      <p:cBhvr>
                                        <p:cTn id="81" dur="500"/>
                                        <p:tgtEl>
                                          <p:spTgt spid="28"/>
                                        </p:tgtEl>
                                      </p:cBhvr>
                                    </p:animEffect>
                                  </p:childTnLst>
                                </p:cTn>
                              </p:par>
                            </p:childTnLst>
                          </p:cTn>
                        </p:par>
                        <p:par>
                          <p:cTn id="82" fill="hold">
                            <p:stCondLst>
                              <p:cond delay="500"/>
                            </p:stCondLst>
                            <p:childTnLst>
                              <p:par>
                                <p:cTn id="83" presetID="22" presetClass="entr" presetSubtype="8" fill="hold" nodeType="afterEffect">
                                  <p:stCondLst>
                                    <p:cond delay="0"/>
                                  </p:stCondLst>
                                  <p:childTnLst>
                                    <p:set>
                                      <p:cBhvr>
                                        <p:cTn id="84" dur="1" fill="hold">
                                          <p:stCondLst>
                                            <p:cond delay="0"/>
                                          </p:stCondLst>
                                        </p:cTn>
                                        <p:tgtEl>
                                          <p:spTgt spid="23"/>
                                        </p:tgtEl>
                                        <p:attrNameLst>
                                          <p:attrName>style.visibility</p:attrName>
                                        </p:attrNameLst>
                                      </p:cBhvr>
                                      <p:to>
                                        <p:strVal val="visible"/>
                                      </p:to>
                                    </p:set>
                                    <p:animEffect transition="in" filter="wipe(left)">
                                      <p:cBhvr>
                                        <p:cTn id="85"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P spid="15" grpId="0"/>
      <p:bldP spid="16" grpId="0"/>
      <p:bldP spid="17" grpId="0"/>
      <p:bldP spid="1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8" name="图片 4"/>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414338" y="71438"/>
            <a:ext cx="1800225" cy="2700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19" name="Rectangle 4"/>
          <p:cNvSpPr>
            <a:spLocks noChangeArrowheads="1"/>
          </p:cNvSpPr>
          <p:nvPr/>
        </p:nvSpPr>
        <p:spPr bwMode="auto">
          <a:xfrm>
            <a:off x="352425" y="2786063"/>
            <a:ext cx="184785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2000">
                <a:solidFill>
                  <a:schemeClr val="bg1"/>
                </a:solidFill>
              </a:rPr>
              <a:t>詹姆斯</a:t>
            </a:r>
            <a:r>
              <a:rPr lang="en-US" altLang="zh-CN" sz="2000">
                <a:solidFill>
                  <a:schemeClr val="bg1"/>
                </a:solidFill>
              </a:rPr>
              <a:t>·</a:t>
            </a:r>
            <a:r>
              <a:rPr lang="zh-CN" altLang="en-US" sz="2000">
                <a:solidFill>
                  <a:schemeClr val="bg1"/>
                </a:solidFill>
              </a:rPr>
              <a:t>弗兰克</a:t>
            </a:r>
            <a:endParaRPr lang="en-US" altLang="zh-CN" sz="2000">
              <a:solidFill>
                <a:schemeClr val="bg1"/>
              </a:solidFill>
            </a:endParaRPr>
          </a:p>
          <a:p>
            <a:pPr algn="ctr" eaLnBrk="1" hangingPunct="1"/>
            <a:r>
              <a:rPr lang="en-US" altLang="zh-CN" sz="2000" b="0">
                <a:solidFill>
                  <a:schemeClr val="bg1"/>
                </a:solidFill>
              </a:rPr>
              <a:t>1882-1964</a:t>
            </a:r>
            <a:endParaRPr lang="zh-CN" altLang="en-US" sz="2000" b="0">
              <a:solidFill>
                <a:schemeClr val="bg1"/>
              </a:solidFill>
            </a:endParaRPr>
          </a:p>
        </p:txBody>
      </p:sp>
      <p:pic>
        <p:nvPicPr>
          <p:cNvPr id="34820" name="图片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00050" y="3500438"/>
            <a:ext cx="1800225" cy="2700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21" name="Rectangle 4"/>
          <p:cNvSpPr>
            <a:spLocks noChangeArrowheads="1"/>
          </p:cNvSpPr>
          <p:nvPr/>
        </p:nvSpPr>
        <p:spPr bwMode="auto">
          <a:xfrm>
            <a:off x="352425" y="6149975"/>
            <a:ext cx="184785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2000">
                <a:solidFill>
                  <a:schemeClr val="bg1"/>
                </a:solidFill>
              </a:rPr>
              <a:t>古斯塔夫</a:t>
            </a:r>
            <a:r>
              <a:rPr lang="en-US" altLang="zh-CN" sz="2000">
                <a:solidFill>
                  <a:schemeClr val="bg1"/>
                </a:solidFill>
              </a:rPr>
              <a:t>·</a:t>
            </a:r>
            <a:r>
              <a:rPr lang="zh-CN" altLang="en-US" sz="2000">
                <a:solidFill>
                  <a:schemeClr val="bg1"/>
                </a:solidFill>
              </a:rPr>
              <a:t>赫兹</a:t>
            </a:r>
            <a:r>
              <a:rPr lang="en-US" altLang="zh-CN" sz="2000" b="0">
                <a:solidFill>
                  <a:schemeClr val="bg1"/>
                </a:solidFill>
              </a:rPr>
              <a:t>1887-1975</a:t>
            </a:r>
            <a:endParaRPr lang="zh-CN" altLang="en-US" sz="2000" b="0">
              <a:solidFill>
                <a:schemeClr val="bg1"/>
              </a:solidFill>
            </a:endParaRPr>
          </a:p>
        </p:txBody>
      </p:sp>
      <p:sp>
        <p:nvSpPr>
          <p:cNvPr id="34822" name="矩形 8"/>
          <p:cNvSpPr>
            <a:spLocks noChangeArrowheads="1"/>
          </p:cNvSpPr>
          <p:nvPr/>
        </p:nvSpPr>
        <p:spPr bwMode="auto">
          <a:xfrm>
            <a:off x="2235200" y="454025"/>
            <a:ext cx="6480175" cy="5761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just" eaLnBrk="1" hangingPunct="1">
              <a:lnSpc>
                <a:spcPts val="3800"/>
              </a:lnSpc>
              <a:spcBef>
                <a:spcPts val="1200"/>
              </a:spcBef>
              <a:buFont typeface="Arial" panose="020B0604020202020204" pitchFamily="34" charset="0"/>
              <a:buChar char="•"/>
            </a:pPr>
            <a:r>
              <a:rPr lang="en-US" altLang="zh-CN" sz="2600">
                <a:solidFill>
                  <a:srgbClr val="00FF00"/>
                </a:solidFill>
              </a:rPr>
              <a:t>1914</a:t>
            </a:r>
            <a:r>
              <a:rPr lang="zh-CN" altLang="en-US" sz="2600">
                <a:solidFill>
                  <a:srgbClr val="00FF00"/>
                </a:solidFill>
              </a:rPr>
              <a:t>年</a:t>
            </a:r>
            <a:r>
              <a:rPr lang="zh-CN" altLang="en-US" sz="2600">
                <a:solidFill>
                  <a:schemeClr val="bg1"/>
                </a:solidFill>
              </a:rPr>
              <a:t>，德国科学家</a:t>
            </a:r>
            <a:r>
              <a:rPr lang="zh-CN" altLang="en-US" sz="2600">
                <a:solidFill>
                  <a:srgbClr val="00FF00"/>
                </a:solidFill>
              </a:rPr>
              <a:t>詹姆斯</a:t>
            </a:r>
            <a:r>
              <a:rPr lang="en-US" altLang="zh-CN" sz="2600">
                <a:solidFill>
                  <a:srgbClr val="00FF00"/>
                </a:solidFill>
              </a:rPr>
              <a:t>·</a:t>
            </a:r>
            <a:r>
              <a:rPr lang="zh-CN" altLang="en-US" sz="2600">
                <a:solidFill>
                  <a:srgbClr val="00FF00"/>
                </a:solidFill>
              </a:rPr>
              <a:t>弗兰克</a:t>
            </a:r>
            <a:r>
              <a:rPr lang="zh-CN" altLang="en-US" sz="2600">
                <a:solidFill>
                  <a:schemeClr val="bg1"/>
                </a:solidFill>
              </a:rPr>
              <a:t>和</a:t>
            </a:r>
            <a:r>
              <a:rPr lang="zh-CN" altLang="en-US" sz="2600">
                <a:solidFill>
                  <a:srgbClr val="00FF00"/>
                </a:solidFill>
              </a:rPr>
              <a:t>古斯塔夫</a:t>
            </a:r>
            <a:r>
              <a:rPr lang="en-US" altLang="zh-CN" sz="2600">
                <a:solidFill>
                  <a:srgbClr val="00FF00"/>
                </a:solidFill>
              </a:rPr>
              <a:t>·</a:t>
            </a:r>
            <a:r>
              <a:rPr lang="zh-CN" altLang="en-US" sz="2600">
                <a:solidFill>
                  <a:srgbClr val="00FF00"/>
                </a:solidFill>
              </a:rPr>
              <a:t>路德维希</a:t>
            </a:r>
            <a:r>
              <a:rPr lang="en-US" altLang="zh-CN" sz="2600">
                <a:solidFill>
                  <a:srgbClr val="00FF00"/>
                </a:solidFill>
              </a:rPr>
              <a:t>·</a:t>
            </a:r>
            <a:r>
              <a:rPr lang="zh-CN" altLang="en-US" sz="2600">
                <a:solidFill>
                  <a:srgbClr val="00FF00"/>
                </a:solidFill>
              </a:rPr>
              <a:t>赫兹</a:t>
            </a:r>
            <a:r>
              <a:rPr lang="zh-CN" altLang="en-US" sz="2600">
                <a:solidFill>
                  <a:schemeClr val="bg1"/>
                </a:solidFill>
              </a:rPr>
              <a:t>研究气体放电中低能电子与原子相互作用时，发现：</a:t>
            </a:r>
            <a:r>
              <a:rPr lang="zh-CN" altLang="en-US" sz="2600">
                <a:solidFill>
                  <a:srgbClr val="FFFF00"/>
                </a:solidFill>
              </a:rPr>
              <a:t>透过汞蒸汽的电子流随电子的能量呈现有规律的周期性变化</a:t>
            </a:r>
            <a:r>
              <a:rPr lang="zh-CN" altLang="en-US" sz="2600"/>
              <a:t>。</a:t>
            </a:r>
            <a:endParaRPr lang="en-US" altLang="zh-CN" sz="2600"/>
          </a:p>
          <a:p>
            <a:pPr algn="just" eaLnBrk="1" hangingPunct="1">
              <a:lnSpc>
                <a:spcPts val="3800"/>
              </a:lnSpc>
              <a:spcBef>
                <a:spcPts val="1200"/>
              </a:spcBef>
              <a:buFont typeface="Arial" panose="020B0604020202020204" pitchFamily="34" charset="0"/>
              <a:buChar char="•"/>
            </a:pPr>
            <a:r>
              <a:rPr lang="zh-CN" altLang="en-US" sz="2600">
                <a:solidFill>
                  <a:srgbClr val="FF0000"/>
                </a:solidFill>
              </a:rPr>
              <a:t>实验证实</a:t>
            </a:r>
            <a:r>
              <a:rPr lang="zh-CN" altLang="en-US" sz="2600">
                <a:solidFill>
                  <a:schemeClr val="bg1"/>
                </a:solidFill>
              </a:rPr>
              <a:t>了原子内部的能量是量子化的，是对</a:t>
            </a:r>
            <a:r>
              <a:rPr lang="zh-CN" altLang="en-US" sz="2600">
                <a:solidFill>
                  <a:srgbClr val="FFFF00"/>
                </a:solidFill>
              </a:rPr>
              <a:t>玻尔原子能量量子化理论</a:t>
            </a:r>
            <a:r>
              <a:rPr lang="zh-CN" altLang="en-US" sz="2600">
                <a:solidFill>
                  <a:schemeClr val="bg1"/>
                </a:solidFill>
              </a:rPr>
              <a:t>的</a:t>
            </a:r>
            <a:r>
              <a:rPr lang="zh-CN" altLang="en-US" sz="2600">
                <a:solidFill>
                  <a:srgbClr val="FF0000"/>
                </a:solidFill>
              </a:rPr>
              <a:t>第一个决定性的证据</a:t>
            </a:r>
            <a:r>
              <a:rPr lang="zh-CN" altLang="en-US" sz="2600">
                <a:solidFill>
                  <a:schemeClr val="bg1"/>
                </a:solidFill>
              </a:rPr>
              <a:t>！</a:t>
            </a:r>
            <a:endParaRPr lang="en-US" altLang="zh-CN" sz="2600">
              <a:solidFill>
                <a:schemeClr val="bg1"/>
              </a:solidFill>
            </a:endParaRPr>
          </a:p>
          <a:p>
            <a:pPr algn="just" eaLnBrk="1" hangingPunct="1">
              <a:lnSpc>
                <a:spcPts val="3800"/>
              </a:lnSpc>
              <a:spcBef>
                <a:spcPts val="1200"/>
              </a:spcBef>
              <a:buFont typeface="Arial" panose="020B0604020202020204" pitchFamily="34" charset="0"/>
              <a:buChar char="•"/>
            </a:pPr>
            <a:r>
              <a:rPr lang="zh-CN" altLang="en-US" sz="2600">
                <a:solidFill>
                  <a:schemeClr val="bg1"/>
                </a:solidFill>
              </a:rPr>
              <a:t>同获</a:t>
            </a:r>
            <a:r>
              <a:rPr lang="en-US" altLang="zh-CN" sz="2600">
                <a:solidFill>
                  <a:srgbClr val="00FF00"/>
                </a:solidFill>
              </a:rPr>
              <a:t>1925</a:t>
            </a:r>
            <a:r>
              <a:rPr lang="zh-CN" altLang="en-US" sz="2600">
                <a:solidFill>
                  <a:srgbClr val="00FF00"/>
                </a:solidFill>
              </a:rPr>
              <a:t>年诺贝尔物理学奖</a:t>
            </a:r>
            <a:r>
              <a:rPr lang="en-US" altLang="zh-CN" sz="2600">
                <a:solidFill>
                  <a:srgbClr val="FFFF00"/>
                </a:solidFill>
              </a:rPr>
              <a:t>"for their discovery of the laws governing the impact of an electron upon an atom." </a:t>
            </a:r>
            <a:endParaRPr lang="zh-CN" altLang="en-US" sz="2600">
              <a:solidFill>
                <a:srgbClr val="FFFF00"/>
              </a:solidFill>
            </a:endParaRPr>
          </a:p>
        </p:txBody>
      </p:sp>
      <p:sp>
        <p:nvSpPr>
          <p:cNvPr id="34823" name="灯片编号占位符 1"/>
          <p:cNvSpPr txBox="1"/>
          <p:nvPr/>
        </p:nvSpPr>
        <p:spPr bwMode="auto">
          <a:xfrm>
            <a:off x="0" y="6381750"/>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fld id="{884A592C-78C0-42C1-AFB0-230DDF31B15F}" type="slidenum">
              <a:rPr lang="en-US" altLang="zh-CN" b="0">
                <a:solidFill>
                  <a:srgbClr val="FF00FF"/>
                </a:solidFill>
              </a:rPr>
            </a:fld>
            <a:r>
              <a:rPr lang="en-US" altLang="zh-CN" b="0">
                <a:solidFill>
                  <a:srgbClr val="FF00FF"/>
                </a:solidFill>
              </a:rPr>
              <a:t>/29</a:t>
            </a:r>
            <a:endParaRPr lang="en-US" altLang="zh-CN" b="0">
              <a:solidFill>
                <a:srgbClr val="FF00FF"/>
              </a:solidFill>
            </a:endParaRP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571500" y="928688"/>
            <a:ext cx="4051300" cy="2406650"/>
          </a:xfrm>
          <a:prstGeom prst="rect">
            <a:avLst/>
          </a:prstGeom>
          <a:solidFill>
            <a:schemeClr val="bg1"/>
          </a:solidFill>
          <a:ln w="9525">
            <a:solidFill>
              <a:schemeClr val="tx1"/>
            </a:solidFill>
            <a:miter lim="800000"/>
          </a:ln>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4" name="Rectangle 4"/>
          <p:cNvSpPr>
            <a:spLocks noChangeArrowheads="1"/>
          </p:cNvSpPr>
          <p:nvPr/>
        </p:nvSpPr>
        <p:spPr bwMode="auto">
          <a:xfrm>
            <a:off x="3376613" y="1265238"/>
            <a:ext cx="144462" cy="7683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5" name="Rectangle 5"/>
          <p:cNvSpPr>
            <a:spLocks noChangeArrowheads="1"/>
          </p:cNvSpPr>
          <p:nvPr/>
        </p:nvSpPr>
        <p:spPr bwMode="auto">
          <a:xfrm>
            <a:off x="2122488" y="1262063"/>
            <a:ext cx="1249362" cy="773112"/>
          </a:xfrm>
          <a:prstGeom prst="rect">
            <a:avLst/>
          </a:prstGeom>
          <a:solidFill>
            <a:srgbClr val="A3B2C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6" name="Object 2"/>
          <p:cNvGraphicFramePr>
            <a:graphicFrameLocks noChangeAspect="1"/>
          </p:cNvGraphicFramePr>
          <p:nvPr/>
        </p:nvGraphicFramePr>
        <p:xfrm>
          <a:off x="1814513" y="1074738"/>
          <a:ext cx="241300" cy="228600"/>
        </p:xfrm>
        <a:graphic>
          <a:graphicData uri="http://schemas.openxmlformats.org/presentationml/2006/ole">
            <mc:AlternateContent xmlns:mc="http://schemas.openxmlformats.org/markup-compatibility/2006">
              <mc:Choice xmlns:v="urn:schemas-microsoft-com:vml" Requires="v">
                <p:oleObj spid="_x0000_s490668" name="Equation" r:id="rId1" imgW="241300" imgH="228600" progId="Equation.DSMT4">
                  <p:embed/>
                </p:oleObj>
              </mc:Choice>
              <mc:Fallback>
                <p:oleObj name="Equation" r:id="rId1" imgW="241300" imgH="228600" progId="Equation.DSMT4">
                  <p:embed/>
                  <p:pic>
                    <p:nvPicPr>
                      <p:cNvPr id="0" name="Object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14513" y="1074738"/>
                        <a:ext cx="2413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 name="Object 3"/>
          <p:cNvGraphicFramePr>
            <a:graphicFrameLocks noChangeAspect="1"/>
          </p:cNvGraphicFramePr>
          <p:nvPr/>
        </p:nvGraphicFramePr>
        <p:xfrm>
          <a:off x="3214688" y="928688"/>
          <a:ext cx="228600" cy="241300"/>
        </p:xfrm>
        <a:graphic>
          <a:graphicData uri="http://schemas.openxmlformats.org/presentationml/2006/ole">
            <mc:AlternateContent xmlns:mc="http://schemas.openxmlformats.org/markup-compatibility/2006">
              <mc:Choice xmlns:v="urn:schemas-microsoft-com:vml" Requires="v">
                <p:oleObj spid="_x0000_s490669" name="Equation" r:id="rId3" imgW="228600" imgH="241300" progId="Equation.DSMT4">
                  <p:embed/>
                </p:oleObj>
              </mc:Choice>
              <mc:Fallback>
                <p:oleObj name="Equation" r:id="rId3" imgW="228600" imgH="241300"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14688" y="928688"/>
                        <a:ext cx="228600"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 name="Object 4"/>
          <p:cNvGraphicFramePr>
            <a:graphicFrameLocks noChangeAspect="1"/>
          </p:cNvGraphicFramePr>
          <p:nvPr/>
        </p:nvGraphicFramePr>
        <p:xfrm>
          <a:off x="3436938" y="962025"/>
          <a:ext cx="228600" cy="228600"/>
        </p:xfrm>
        <a:graphic>
          <a:graphicData uri="http://schemas.openxmlformats.org/presentationml/2006/ole">
            <mc:AlternateContent xmlns:mc="http://schemas.openxmlformats.org/markup-compatibility/2006">
              <mc:Choice xmlns:v="urn:schemas-microsoft-com:vml" Requires="v">
                <p:oleObj spid="_x0000_s490670" name="Equation" r:id="rId5" imgW="228600" imgH="228600" progId="Equation.DSMT4">
                  <p:embed/>
                </p:oleObj>
              </mc:Choice>
              <mc:Fallback>
                <p:oleObj name="Equation" r:id="rId5" imgW="228600" imgH="228600" progId="Equation.DSMT4">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36938" y="962025"/>
                        <a:ext cx="2286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 name="Text Box 9"/>
          <p:cNvSpPr txBox="1">
            <a:spLocks noChangeArrowheads="1"/>
          </p:cNvSpPr>
          <p:nvPr/>
        </p:nvSpPr>
        <p:spPr bwMode="auto">
          <a:xfrm>
            <a:off x="4500563" y="928688"/>
            <a:ext cx="3713162" cy="430212"/>
          </a:xfrm>
          <a:prstGeom prst="rect">
            <a:avLst/>
          </a:prstGeom>
          <a:noFill/>
          <a:ln>
            <a:noFill/>
          </a:ln>
          <a:effec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r>
              <a:rPr lang="en-US" altLang="zh-CN" sz="2200">
                <a:solidFill>
                  <a:srgbClr val="FFFF00"/>
                </a:solidFill>
                <a:effectLst>
                  <a:outerShdw blurRad="38100" dist="38100" dir="2700000" algn="tl">
                    <a:srgbClr val="000000"/>
                  </a:outerShdw>
                </a:effectLst>
                <a:latin typeface="宋体" panose="02010600030101010101" pitchFamily="2" charset="-122"/>
              </a:rPr>
              <a:t>    K</a:t>
            </a:r>
            <a:r>
              <a:rPr lang="zh-CN" altLang="en-US" sz="2200">
                <a:solidFill>
                  <a:srgbClr val="FFFF00"/>
                </a:solidFill>
                <a:effectLst>
                  <a:outerShdw blurRad="38100" dist="38100" dir="2700000" algn="tl">
                    <a:srgbClr val="000000"/>
                  </a:outerShdw>
                </a:effectLst>
                <a:latin typeface="宋体" panose="02010600030101010101" pitchFamily="2" charset="-122"/>
              </a:rPr>
              <a:t>：</a:t>
            </a:r>
            <a:r>
              <a:rPr lang="zh-CN" altLang="en-US" sz="2200">
                <a:solidFill>
                  <a:schemeClr val="bg1"/>
                </a:solidFill>
                <a:effectLst>
                  <a:outerShdw blurRad="38100" dist="38100" dir="2700000" algn="tl">
                    <a:srgbClr val="000000"/>
                  </a:outerShdw>
                </a:effectLst>
                <a:latin typeface="宋体" panose="02010600030101010101" pitchFamily="2" charset="-122"/>
              </a:rPr>
              <a:t>热阴极，发射电子</a:t>
            </a:r>
            <a:endParaRPr lang="zh-CN" altLang="en-US" sz="2200">
              <a:solidFill>
                <a:schemeClr val="bg1"/>
              </a:solidFill>
              <a:effectLst>
                <a:outerShdw blurRad="38100" dist="38100" dir="2700000" algn="tl">
                  <a:srgbClr val="000000"/>
                </a:outerShdw>
              </a:effectLst>
              <a:latin typeface="宋体" panose="02010600030101010101" pitchFamily="2" charset="-122"/>
            </a:endParaRPr>
          </a:p>
        </p:txBody>
      </p:sp>
      <p:sp>
        <p:nvSpPr>
          <p:cNvPr id="10" name="Text Box 10"/>
          <p:cNvSpPr txBox="1">
            <a:spLocks noChangeArrowheads="1"/>
          </p:cNvSpPr>
          <p:nvPr/>
        </p:nvSpPr>
        <p:spPr bwMode="auto">
          <a:xfrm>
            <a:off x="4645025" y="1427163"/>
            <a:ext cx="4203700" cy="430212"/>
          </a:xfrm>
          <a:prstGeom prst="rect">
            <a:avLst/>
          </a:prstGeom>
          <a:noFill/>
          <a:ln>
            <a:noFill/>
          </a:ln>
          <a:effectLst/>
        </p:spPr>
        <p:txBody>
          <a:bodyPr>
            <a:spAutoFit/>
          </a:bodyPr>
          <a:lstStyle>
            <a:lvl1pPr marL="1082675" indent="-1082675">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r>
              <a:rPr lang="en-US" altLang="zh-CN" sz="2200">
                <a:solidFill>
                  <a:srgbClr val="FFFF00"/>
                </a:solidFill>
                <a:effectLst>
                  <a:outerShdw blurRad="38100" dist="38100" dir="2700000" algn="tl">
                    <a:srgbClr val="000000"/>
                  </a:outerShdw>
                </a:effectLst>
                <a:latin typeface="宋体" panose="02010600030101010101" pitchFamily="2" charset="-122"/>
              </a:rPr>
              <a:t>KG</a:t>
            </a:r>
            <a:r>
              <a:rPr lang="zh-CN" altLang="en-US" sz="2200">
                <a:solidFill>
                  <a:srgbClr val="FFFF00"/>
                </a:solidFill>
                <a:effectLst>
                  <a:outerShdw blurRad="38100" dist="38100" dir="2700000" algn="tl">
                    <a:srgbClr val="000000"/>
                  </a:outerShdw>
                </a:effectLst>
                <a:latin typeface="宋体" panose="02010600030101010101" pitchFamily="2" charset="-122"/>
              </a:rPr>
              <a:t>区：</a:t>
            </a:r>
            <a:r>
              <a:rPr lang="zh-CN" altLang="en-US" sz="2200">
                <a:solidFill>
                  <a:schemeClr val="bg1"/>
                </a:solidFill>
                <a:effectLst>
                  <a:outerShdw blurRad="38100" dist="38100" dir="2700000" algn="tl">
                    <a:srgbClr val="000000"/>
                  </a:outerShdw>
                </a:effectLst>
                <a:latin typeface="宋体" panose="02010600030101010101" pitchFamily="2" charset="-122"/>
              </a:rPr>
              <a:t>电子加速</a:t>
            </a:r>
            <a:r>
              <a:rPr lang="en-US" altLang="zh-CN" sz="2200">
                <a:solidFill>
                  <a:schemeClr val="bg1"/>
                </a:solidFill>
                <a:effectLst>
                  <a:outerShdw blurRad="38100" dist="38100" dir="2700000" algn="tl">
                    <a:srgbClr val="000000"/>
                  </a:outerShdw>
                </a:effectLst>
                <a:latin typeface="宋体" panose="02010600030101010101" pitchFamily="2" charset="-122"/>
              </a:rPr>
              <a:t>, </a:t>
            </a:r>
            <a:r>
              <a:rPr lang="zh-CN" altLang="en-US" sz="2200">
                <a:solidFill>
                  <a:schemeClr val="bg1"/>
                </a:solidFill>
                <a:effectLst>
                  <a:outerShdw blurRad="38100" dist="38100" dir="2700000" algn="tl">
                    <a:srgbClr val="000000"/>
                  </a:outerShdw>
                </a:effectLst>
                <a:latin typeface="宋体" panose="02010600030101010101" pitchFamily="2" charset="-122"/>
              </a:rPr>
              <a:t>与</a:t>
            </a:r>
            <a:r>
              <a:rPr lang="en-US" altLang="zh-CN" sz="2200">
                <a:solidFill>
                  <a:srgbClr val="FFFF00"/>
                </a:solidFill>
                <a:effectLst>
                  <a:outerShdw blurRad="38100" dist="38100" dir="2700000" algn="tl">
                    <a:srgbClr val="000000"/>
                  </a:outerShdw>
                </a:effectLst>
                <a:latin typeface="宋体" panose="02010600030101010101" pitchFamily="2" charset="-122"/>
              </a:rPr>
              <a:t>Hg</a:t>
            </a:r>
            <a:r>
              <a:rPr lang="zh-CN" altLang="en-US" sz="2200">
                <a:solidFill>
                  <a:schemeClr val="bg1"/>
                </a:solidFill>
                <a:effectLst>
                  <a:outerShdw blurRad="38100" dist="38100" dir="2700000" algn="tl">
                    <a:srgbClr val="000000"/>
                  </a:outerShdw>
                </a:effectLst>
                <a:latin typeface="宋体" panose="02010600030101010101" pitchFamily="2" charset="-122"/>
              </a:rPr>
              <a:t>原子碰撞</a:t>
            </a:r>
            <a:endParaRPr lang="zh-CN" altLang="en-US" sz="2200">
              <a:solidFill>
                <a:schemeClr val="bg1"/>
              </a:solidFill>
              <a:effectLst>
                <a:outerShdw blurRad="38100" dist="38100" dir="2700000" algn="tl">
                  <a:srgbClr val="000000"/>
                </a:outerShdw>
              </a:effectLst>
              <a:latin typeface="宋体" panose="02010600030101010101" pitchFamily="2" charset="-122"/>
            </a:endParaRPr>
          </a:p>
        </p:txBody>
      </p:sp>
      <p:sp>
        <p:nvSpPr>
          <p:cNvPr id="11" name="Text Box 11"/>
          <p:cNvSpPr txBox="1">
            <a:spLocks noChangeArrowheads="1"/>
          </p:cNvSpPr>
          <p:nvPr/>
        </p:nvSpPr>
        <p:spPr bwMode="auto">
          <a:xfrm>
            <a:off x="4645025" y="1857375"/>
            <a:ext cx="3998913" cy="1477963"/>
          </a:xfrm>
          <a:prstGeom prst="rect">
            <a:avLst/>
          </a:prstGeom>
          <a:noFill/>
          <a:ln>
            <a:noFill/>
          </a:ln>
          <a:effectLst/>
        </p:spPr>
        <p:txBody>
          <a:bodyPr>
            <a:spAutoFit/>
          </a:bodyPr>
          <a:lstStyle>
            <a:lvl1pPr marL="1082675" indent="-1082675">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nSpc>
                <a:spcPts val="3600"/>
              </a:lnSpc>
            </a:pPr>
            <a:r>
              <a:rPr lang="en-US" altLang="zh-CN" sz="2200">
                <a:solidFill>
                  <a:srgbClr val="FFFF00"/>
                </a:solidFill>
                <a:effectLst>
                  <a:outerShdw blurRad="38100" dist="38100" dir="2700000" algn="tl">
                    <a:srgbClr val="000000"/>
                  </a:outerShdw>
                </a:effectLst>
                <a:latin typeface="宋体" panose="02010600030101010101" pitchFamily="2" charset="-122"/>
              </a:rPr>
              <a:t>GA</a:t>
            </a:r>
            <a:r>
              <a:rPr lang="zh-CN" altLang="en-US" sz="2200">
                <a:solidFill>
                  <a:srgbClr val="FFFF00"/>
                </a:solidFill>
                <a:effectLst>
                  <a:outerShdw blurRad="38100" dist="38100" dir="2700000" algn="tl">
                    <a:srgbClr val="000000"/>
                  </a:outerShdw>
                </a:effectLst>
                <a:latin typeface="宋体" panose="02010600030101010101" pitchFamily="2" charset="-122"/>
              </a:rPr>
              <a:t>区：</a:t>
            </a:r>
            <a:r>
              <a:rPr lang="zh-CN" altLang="en-US" sz="2200">
                <a:solidFill>
                  <a:schemeClr val="bg1"/>
                </a:solidFill>
                <a:effectLst>
                  <a:outerShdw blurRad="38100" dist="38100" dir="2700000" algn="tl">
                    <a:srgbClr val="000000"/>
                  </a:outerShdw>
                </a:effectLst>
                <a:latin typeface="宋体" panose="02010600030101010101" pitchFamily="2" charset="-122"/>
              </a:rPr>
              <a:t>电子减速</a:t>
            </a:r>
            <a:r>
              <a:rPr lang="en-US" altLang="zh-CN" sz="2200">
                <a:solidFill>
                  <a:schemeClr val="bg1"/>
                </a:solidFill>
                <a:effectLst>
                  <a:outerShdw blurRad="38100" dist="38100" dir="2700000" algn="tl">
                    <a:srgbClr val="000000"/>
                  </a:outerShdw>
                </a:effectLst>
                <a:latin typeface="宋体" panose="02010600030101010101" pitchFamily="2" charset="-122"/>
              </a:rPr>
              <a:t>, </a:t>
            </a:r>
            <a:r>
              <a:rPr lang="zh-CN" altLang="en-US" sz="2200">
                <a:solidFill>
                  <a:schemeClr val="bg1"/>
                </a:solidFill>
                <a:effectLst>
                  <a:outerShdw blurRad="38100" dist="38100" dir="2700000" algn="tl">
                    <a:srgbClr val="000000"/>
                  </a:outerShdw>
                </a:effectLst>
                <a:latin typeface="宋体" panose="02010600030101010101" pitchFamily="2" charset="-122"/>
              </a:rPr>
              <a:t>能量大于</a:t>
            </a:r>
            <a:r>
              <a:rPr lang="en-US" altLang="zh-CN" sz="2200">
                <a:solidFill>
                  <a:srgbClr val="FFFF00"/>
                </a:solidFill>
                <a:effectLst>
                  <a:outerShdw blurRad="38100" dist="38100" dir="2700000" algn="tl">
                    <a:srgbClr val="000000"/>
                  </a:outerShdw>
                </a:effectLst>
                <a:latin typeface="宋体" panose="02010600030101010101" pitchFamily="2" charset="-122"/>
              </a:rPr>
              <a:t>0.5 </a:t>
            </a:r>
            <a:endParaRPr lang="en-US" altLang="zh-CN" sz="2200">
              <a:solidFill>
                <a:srgbClr val="FFFF00"/>
              </a:solidFill>
              <a:effectLst>
                <a:outerShdw blurRad="38100" dist="38100" dir="2700000" algn="tl">
                  <a:srgbClr val="000000"/>
                </a:outerShdw>
              </a:effectLst>
              <a:latin typeface="宋体" panose="02010600030101010101" pitchFamily="2" charset="-122"/>
            </a:endParaRPr>
          </a:p>
          <a:p>
            <a:pPr>
              <a:lnSpc>
                <a:spcPts val="3600"/>
              </a:lnSpc>
            </a:pPr>
            <a:r>
              <a:rPr lang="en-US" altLang="zh-CN" sz="2200">
                <a:solidFill>
                  <a:srgbClr val="FFFF00"/>
                </a:solidFill>
                <a:effectLst>
                  <a:outerShdw blurRad="38100" dist="38100" dir="2700000" algn="tl">
                    <a:srgbClr val="000000"/>
                  </a:outerShdw>
                </a:effectLst>
                <a:latin typeface="宋体" panose="02010600030101010101" pitchFamily="2" charset="-122"/>
              </a:rPr>
              <a:t>      eV</a:t>
            </a:r>
            <a:r>
              <a:rPr lang="zh-CN" altLang="en-US" sz="2200">
                <a:solidFill>
                  <a:schemeClr val="bg1"/>
                </a:solidFill>
                <a:effectLst>
                  <a:outerShdw blurRad="38100" dist="38100" dir="2700000" algn="tl">
                    <a:srgbClr val="000000"/>
                  </a:outerShdw>
                </a:effectLst>
                <a:latin typeface="宋体" panose="02010600030101010101" pitchFamily="2" charset="-122"/>
              </a:rPr>
              <a:t>的电子可克服反向偏</a:t>
            </a:r>
            <a:endParaRPr lang="en-US" altLang="zh-CN" sz="2200">
              <a:solidFill>
                <a:schemeClr val="bg1"/>
              </a:solidFill>
              <a:effectLst>
                <a:outerShdw blurRad="38100" dist="38100" dir="2700000" algn="tl">
                  <a:srgbClr val="000000"/>
                </a:outerShdw>
              </a:effectLst>
              <a:latin typeface="宋体" panose="02010600030101010101" pitchFamily="2" charset="-122"/>
            </a:endParaRPr>
          </a:p>
          <a:p>
            <a:pPr>
              <a:lnSpc>
                <a:spcPts val="3600"/>
              </a:lnSpc>
            </a:pPr>
            <a:r>
              <a:rPr lang="en-US" altLang="zh-CN" sz="2200">
                <a:solidFill>
                  <a:schemeClr val="bg1"/>
                </a:solidFill>
                <a:effectLst>
                  <a:outerShdw blurRad="38100" dist="38100" dir="2700000" algn="tl">
                    <a:srgbClr val="000000"/>
                  </a:outerShdw>
                </a:effectLst>
                <a:latin typeface="宋体" panose="02010600030101010101" pitchFamily="2" charset="-122"/>
              </a:rPr>
              <a:t>      </a:t>
            </a:r>
            <a:r>
              <a:rPr lang="zh-CN" altLang="en-US" sz="2200">
                <a:solidFill>
                  <a:schemeClr val="bg1"/>
                </a:solidFill>
                <a:effectLst>
                  <a:outerShdw blurRad="38100" dist="38100" dir="2700000" algn="tl">
                    <a:srgbClr val="000000"/>
                  </a:outerShdw>
                </a:effectLst>
                <a:latin typeface="宋体" panose="02010600030101010101" pitchFamily="2" charset="-122"/>
              </a:rPr>
              <a:t>压</a:t>
            </a:r>
            <a:r>
              <a:rPr lang="en-US" altLang="zh-CN" sz="2200">
                <a:solidFill>
                  <a:schemeClr val="bg1"/>
                </a:solidFill>
                <a:effectLst>
                  <a:outerShdw blurRad="38100" dist="38100" dir="2700000" algn="tl">
                    <a:srgbClr val="000000"/>
                  </a:outerShdw>
                </a:effectLst>
                <a:latin typeface="宋体" panose="02010600030101010101" pitchFamily="2" charset="-122"/>
              </a:rPr>
              <a:t>,</a:t>
            </a:r>
            <a:r>
              <a:rPr lang="zh-CN" altLang="en-US" sz="2200">
                <a:solidFill>
                  <a:schemeClr val="bg1"/>
                </a:solidFill>
                <a:effectLst>
                  <a:outerShdw blurRad="38100" dist="38100" dir="2700000" algn="tl">
                    <a:srgbClr val="000000"/>
                  </a:outerShdw>
                </a:effectLst>
                <a:latin typeface="宋体" panose="02010600030101010101" pitchFamily="2" charset="-122"/>
              </a:rPr>
              <a:t>产生电流。</a:t>
            </a:r>
            <a:endParaRPr lang="zh-CN" altLang="en-US" sz="2200">
              <a:solidFill>
                <a:schemeClr val="bg1"/>
              </a:solidFill>
              <a:effectLst>
                <a:outerShdw blurRad="38100" dist="38100" dir="2700000" algn="tl">
                  <a:srgbClr val="000000"/>
                </a:outerShdw>
              </a:effectLst>
              <a:latin typeface="宋体" panose="02010600030101010101" pitchFamily="2" charset="-122"/>
            </a:endParaRPr>
          </a:p>
        </p:txBody>
      </p:sp>
      <p:grpSp>
        <p:nvGrpSpPr>
          <p:cNvPr id="3" name="Group 12"/>
          <p:cNvGrpSpPr/>
          <p:nvPr/>
        </p:nvGrpSpPr>
        <p:grpSpPr bwMode="auto">
          <a:xfrm>
            <a:off x="3457575" y="4268788"/>
            <a:ext cx="2114550" cy="2446337"/>
            <a:chOff x="4049" y="1661"/>
            <a:chExt cx="1332" cy="1541"/>
          </a:xfrm>
        </p:grpSpPr>
        <p:grpSp>
          <p:nvGrpSpPr>
            <p:cNvPr id="36930" name="Group 13"/>
            <p:cNvGrpSpPr/>
            <p:nvPr/>
          </p:nvGrpSpPr>
          <p:grpSpPr bwMode="auto">
            <a:xfrm>
              <a:off x="4436" y="1874"/>
              <a:ext cx="616" cy="1328"/>
              <a:chOff x="732" y="1489"/>
              <a:chExt cx="616" cy="1328"/>
            </a:xfrm>
          </p:grpSpPr>
          <p:sp>
            <p:nvSpPr>
              <p:cNvPr id="36937" name="Line 14"/>
              <p:cNvSpPr>
                <a:spLocks noChangeShapeType="1"/>
              </p:cNvSpPr>
              <p:nvPr/>
            </p:nvSpPr>
            <p:spPr bwMode="auto">
              <a:xfrm>
                <a:off x="748" y="2097"/>
                <a:ext cx="0" cy="510"/>
              </a:xfrm>
              <a:prstGeom prst="line">
                <a:avLst/>
              </a:prstGeom>
              <a:noFill/>
              <a:ln w="12700">
                <a:solidFill>
                  <a:srgbClr val="66FFFF"/>
                </a:solidFill>
                <a:rou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6938" name="Line 15"/>
              <p:cNvSpPr>
                <a:spLocks noChangeShapeType="1"/>
              </p:cNvSpPr>
              <p:nvPr/>
            </p:nvSpPr>
            <p:spPr bwMode="auto">
              <a:xfrm>
                <a:off x="1038" y="1811"/>
                <a:ext cx="0" cy="799"/>
              </a:xfrm>
              <a:prstGeom prst="line">
                <a:avLst/>
              </a:prstGeom>
              <a:noFill/>
              <a:ln w="12700">
                <a:solidFill>
                  <a:srgbClr val="66FFFF"/>
                </a:solidFill>
                <a:rou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6939" name="Line 16"/>
              <p:cNvSpPr>
                <a:spLocks noChangeShapeType="1"/>
              </p:cNvSpPr>
              <p:nvPr/>
            </p:nvSpPr>
            <p:spPr bwMode="auto">
              <a:xfrm>
                <a:off x="1348" y="1489"/>
                <a:ext cx="0" cy="1127"/>
              </a:xfrm>
              <a:prstGeom prst="line">
                <a:avLst/>
              </a:prstGeom>
              <a:noFill/>
              <a:ln w="12700">
                <a:solidFill>
                  <a:srgbClr val="66FFFF"/>
                </a:solidFill>
                <a:rou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6940" name="Line 17"/>
              <p:cNvSpPr>
                <a:spLocks noChangeShapeType="1"/>
              </p:cNvSpPr>
              <p:nvPr/>
            </p:nvSpPr>
            <p:spPr bwMode="auto">
              <a:xfrm>
                <a:off x="732" y="2546"/>
                <a:ext cx="305" cy="0"/>
              </a:xfrm>
              <a:prstGeom prst="line">
                <a:avLst/>
              </a:prstGeom>
              <a:noFill/>
              <a:ln w="12700">
                <a:solidFill>
                  <a:srgbClr val="66FFFF"/>
                </a:solidFill>
                <a:round/>
                <a:headEnd type="triangle" w="sm" len="lg"/>
                <a:tailEnd type="triangle" w="sm" len="lg"/>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36941" name="Line 18"/>
              <p:cNvSpPr>
                <a:spLocks noChangeShapeType="1"/>
              </p:cNvSpPr>
              <p:nvPr/>
            </p:nvSpPr>
            <p:spPr bwMode="auto">
              <a:xfrm>
                <a:off x="1042" y="2546"/>
                <a:ext cx="305" cy="0"/>
              </a:xfrm>
              <a:prstGeom prst="line">
                <a:avLst/>
              </a:prstGeom>
              <a:noFill/>
              <a:ln w="12700">
                <a:solidFill>
                  <a:srgbClr val="66FFFF"/>
                </a:solidFill>
                <a:round/>
                <a:headEnd type="triangle" w="sm" len="lg"/>
                <a:tailEnd type="triangle" w="sm" len="lg"/>
              </a:ln>
              <a:extLst>
                <a:ext uri="{909E8E84-426E-40DD-AFC4-6F175D3DCCD1}">
                  <a14:hiddenFill xmlns:a14="http://schemas.microsoft.com/office/drawing/2010/main">
                    <a:noFill/>
                  </a14:hiddenFill>
                </a:ext>
              </a:extLst>
            </p:spPr>
            <p:txBody>
              <a:bodyPr wrap="none">
                <a:spAutoFit/>
              </a:bodyPr>
              <a:lstStyle/>
              <a:p>
                <a:endParaRPr lang="zh-CN" altLang="en-US"/>
              </a:p>
            </p:txBody>
          </p:sp>
          <p:graphicFrame>
            <p:nvGraphicFramePr>
              <p:cNvPr id="36942" name="Object 5"/>
              <p:cNvGraphicFramePr>
                <a:graphicFrameLocks noChangeAspect="1"/>
              </p:cNvGraphicFramePr>
              <p:nvPr/>
            </p:nvGraphicFramePr>
            <p:xfrm>
              <a:off x="777" y="2633"/>
              <a:ext cx="384" cy="184"/>
            </p:xfrm>
            <a:graphic>
              <a:graphicData uri="http://schemas.openxmlformats.org/presentationml/2006/ole">
                <mc:AlternateContent xmlns:mc="http://schemas.openxmlformats.org/markup-compatibility/2006">
                  <mc:Choice xmlns:v="urn:schemas-microsoft-com:vml" Requires="v">
                    <p:oleObj spid="_x0000_s490671" name="Equation" r:id="rId7" imgW="683260" imgH="295275" progId="Equation.DSMT4">
                      <p:embed/>
                    </p:oleObj>
                  </mc:Choice>
                  <mc:Fallback>
                    <p:oleObj name="Equation" r:id="rId7" imgW="683260" imgH="295275" progId="Equation.DSMT4">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77" y="2633"/>
                            <a:ext cx="384"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66FFFF"/>
                                </a:solidFill>
                                <a:miter lim="800000"/>
                                <a:headEnd/>
                                <a:tailEnd/>
                              </a14:hiddenLine>
                            </a:ext>
                          </a:extLst>
                        </p:spPr>
                      </p:pic>
                    </p:oleObj>
                  </mc:Fallback>
                </mc:AlternateContent>
              </a:graphicData>
            </a:graphic>
          </p:graphicFrame>
        </p:grpSp>
        <p:sp>
          <p:nvSpPr>
            <p:cNvPr id="36931" name="Freeform 20"/>
            <p:cNvSpPr>
              <a:spLocks noChangeAspect="1"/>
            </p:cNvSpPr>
            <p:nvPr/>
          </p:nvSpPr>
          <p:spPr bwMode="auto">
            <a:xfrm>
              <a:off x="4247" y="1827"/>
              <a:ext cx="874" cy="953"/>
            </a:xfrm>
            <a:custGeom>
              <a:avLst/>
              <a:gdLst>
                <a:gd name="T0" fmla="*/ 0 w 1350"/>
                <a:gd name="T1" fmla="*/ 1 h 1406"/>
                <a:gd name="T2" fmla="*/ 1 w 1350"/>
                <a:gd name="T3" fmla="*/ 1 h 1406"/>
                <a:gd name="T4" fmla="*/ 1 w 1350"/>
                <a:gd name="T5" fmla="*/ 1 h 1406"/>
                <a:gd name="T6" fmla="*/ 1 w 1350"/>
                <a:gd name="T7" fmla="*/ 1 h 1406"/>
                <a:gd name="T8" fmla="*/ 1 w 1350"/>
                <a:gd name="T9" fmla="*/ 1 h 1406"/>
                <a:gd name="T10" fmla="*/ 1 w 1350"/>
                <a:gd name="T11" fmla="*/ 1 h 1406"/>
                <a:gd name="T12" fmla="*/ 1 w 1350"/>
                <a:gd name="T13" fmla="*/ 1 h 1406"/>
                <a:gd name="T14" fmla="*/ 1 w 1350"/>
                <a:gd name="T15" fmla="*/ 1 h 1406"/>
                <a:gd name="T16" fmla="*/ 0 60000 65536"/>
                <a:gd name="T17" fmla="*/ 0 60000 65536"/>
                <a:gd name="T18" fmla="*/ 0 60000 65536"/>
                <a:gd name="T19" fmla="*/ 0 60000 65536"/>
                <a:gd name="T20" fmla="*/ 0 60000 65536"/>
                <a:gd name="T21" fmla="*/ 0 60000 65536"/>
                <a:gd name="T22" fmla="*/ 0 60000 65536"/>
                <a:gd name="T23" fmla="*/ 0 60000 65536"/>
                <a:gd name="T24" fmla="*/ 0 w 1350"/>
                <a:gd name="T25" fmla="*/ 0 h 1406"/>
                <a:gd name="T26" fmla="*/ 1350 w 1350"/>
                <a:gd name="T27" fmla="*/ 1406 h 140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350" h="1406">
                  <a:moveTo>
                    <a:pt x="0" y="1406"/>
                  </a:moveTo>
                  <a:cubicBezTo>
                    <a:pt x="67" y="1368"/>
                    <a:pt x="135" y="1331"/>
                    <a:pt x="189" y="1257"/>
                  </a:cubicBezTo>
                  <a:cubicBezTo>
                    <a:pt x="243" y="1183"/>
                    <a:pt x="278" y="965"/>
                    <a:pt x="321" y="961"/>
                  </a:cubicBezTo>
                  <a:cubicBezTo>
                    <a:pt x="364" y="957"/>
                    <a:pt x="371" y="1306"/>
                    <a:pt x="445" y="1233"/>
                  </a:cubicBezTo>
                  <a:cubicBezTo>
                    <a:pt x="519" y="1160"/>
                    <a:pt x="690" y="556"/>
                    <a:pt x="765" y="525"/>
                  </a:cubicBezTo>
                  <a:cubicBezTo>
                    <a:pt x="840" y="494"/>
                    <a:pt x="822" y="1119"/>
                    <a:pt x="897" y="1044"/>
                  </a:cubicBezTo>
                  <a:cubicBezTo>
                    <a:pt x="972" y="969"/>
                    <a:pt x="1143" y="146"/>
                    <a:pt x="1218" y="73"/>
                  </a:cubicBezTo>
                  <a:cubicBezTo>
                    <a:pt x="1293" y="0"/>
                    <a:pt x="1321" y="303"/>
                    <a:pt x="1350" y="607"/>
                  </a:cubicBezTo>
                </a:path>
              </a:pathLst>
            </a:custGeom>
            <a:noFill/>
            <a:ln w="28575">
              <a:solidFill>
                <a:srgbClr val="FF3300"/>
              </a:solidFill>
              <a:round/>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grpSp>
          <p:nvGrpSpPr>
            <p:cNvPr id="36932" name="Group 21"/>
            <p:cNvGrpSpPr/>
            <p:nvPr/>
          </p:nvGrpSpPr>
          <p:grpSpPr bwMode="auto">
            <a:xfrm>
              <a:off x="4049" y="1661"/>
              <a:ext cx="1332" cy="1341"/>
              <a:chOff x="4049" y="1691"/>
              <a:chExt cx="1332" cy="1341"/>
            </a:xfrm>
          </p:grpSpPr>
          <p:sp>
            <p:nvSpPr>
              <p:cNvPr id="36933" name="Line 22"/>
              <p:cNvSpPr>
                <a:spLocks noChangeShapeType="1"/>
              </p:cNvSpPr>
              <p:nvPr/>
            </p:nvSpPr>
            <p:spPr bwMode="auto">
              <a:xfrm flipV="1">
                <a:off x="4247" y="1691"/>
                <a:ext cx="0" cy="1127"/>
              </a:xfrm>
              <a:prstGeom prst="line">
                <a:avLst/>
              </a:prstGeom>
              <a:noFill/>
              <a:ln w="19050">
                <a:solidFill>
                  <a:schemeClr val="bg1"/>
                </a:solidFill>
                <a:round/>
                <a:tailEnd type="triangle" w="sm" len="lg"/>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36934" name="Line 23"/>
              <p:cNvSpPr>
                <a:spLocks noChangeShapeType="1"/>
              </p:cNvSpPr>
              <p:nvPr/>
            </p:nvSpPr>
            <p:spPr bwMode="auto">
              <a:xfrm rot="5400000" flipV="1">
                <a:off x="4813" y="2248"/>
                <a:ext cx="0" cy="1127"/>
              </a:xfrm>
              <a:prstGeom prst="line">
                <a:avLst/>
              </a:prstGeom>
              <a:noFill/>
              <a:ln w="19050">
                <a:solidFill>
                  <a:schemeClr val="bg1"/>
                </a:solidFill>
                <a:round/>
                <a:tailEnd type="triangle" w="sm" len="lg"/>
              </a:ln>
              <a:extLst>
                <a:ext uri="{909E8E84-426E-40DD-AFC4-6F175D3DCCD1}">
                  <a14:hiddenFill xmlns:a14="http://schemas.microsoft.com/office/drawing/2010/main">
                    <a:noFill/>
                  </a14:hiddenFill>
                </a:ext>
              </a:extLst>
            </p:spPr>
            <p:txBody>
              <a:bodyPr wrap="none">
                <a:spAutoFit/>
              </a:bodyPr>
              <a:lstStyle/>
              <a:p>
                <a:endParaRPr lang="zh-CN" altLang="en-US"/>
              </a:p>
            </p:txBody>
          </p:sp>
          <p:graphicFrame>
            <p:nvGraphicFramePr>
              <p:cNvPr id="36935" name="Object 6"/>
              <p:cNvGraphicFramePr>
                <a:graphicFrameLocks noChangeAspect="1"/>
              </p:cNvGraphicFramePr>
              <p:nvPr/>
            </p:nvGraphicFramePr>
            <p:xfrm>
              <a:off x="4049" y="1706"/>
              <a:ext cx="125" cy="173"/>
            </p:xfrm>
            <a:graphic>
              <a:graphicData uri="http://schemas.openxmlformats.org/presentationml/2006/ole">
                <mc:AlternateContent xmlns:mc="http://schemas.openxmlformats.org/markup-compatibility/2006">
                  <mc:Choice xmlns:v="urn:schemas-microsoft-com:vml" Requires="v">
                    <p:oleObj spid="_x0000_s490672" name="Equation" r:id="rId9" imgW="147955" imgH="221615" progId="Equation.DSMT4">
                      <p:embed/>
                    </p:oleObj>
                  </mc:Choice>
                  <mc:Fallback>
                    <p:oleObj name="Equation" r:id="rId9" imgW="147955" imgH="221615" progId="Equation.DSMT4">
                      <p:embed/>
                      <p:pic>
                        <p:nvPicPr>
                          <p:cNvPr id="0" name="Object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049" y="1706"/>
                            <a:ext cx="125"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bg1"/>
                                </a:solidFill>
                                <a:miter lim="800000"/>
                                <a:headEnd/>
                                <a:tailEnd/>
                              </a14:hiddenLine>
                            </a:ext>
                          </a:extLst>
                        </p:spPr>
                      </p:pic>
                    </p:oleObj>
                  </mc:Fallback>
                </mc:AlternateContent>
              </a:graphicData>
            </a:graphic>
          </p:graphicFrame>
          <p:graphicFrame>
            <p:nvGraphicFramePr>
              <p:cNvPr id="36936" name="Object 7"/>
              <p:cNvGraphicFramePr>
                <a:graphicFrameLocks noChangeAspect="1"/>
              </p:cNvGraphicFramePr>
              <p:nvPr/>
            </p:nvGraphicFramePr>
            <p:xfrm>
              <a:off x="5199" y="2850"/>
              <a:ext cx="182" cy="182"/>
            </p:xfrm>
            <a:graphic>
              <a:graphicData uri="http://schemas.openxmlformats.org/presentationml/2006/ole">
                <mc:AlternateContent xmlns:mc="http://schemas.openxmlformats.org/markup-compatibility/2006">
                  <mc:Choice xmlns:v="urn:schemas-microsoft-com:vml" Requires="v">
                    <p:oleObj spid="_x0000_s490673" name="Equation" r:id="rId11" imgW="240030" imgH="240030" progId="Equation.DSMT4">
                      <p:embed/>
                    </p:oleObj>
                  </mc:Choice>
                  <mc:Fallback>
                    <p:oleObj name="Equation" r:id="rId11" imgW="240030" imgH="240030" progId="Equation.DSMT4">
                      <p:embed/>
                      <p:pic>
                        <p:nvPicPr>
                          <p:cNvPr id="0" name="Object 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199" y="2850"/>
                            <a:ext cx="182"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bg1"/>
                                </a:solidFill>
                                <a:miter lim="800000"/>
                                <a:headEnd/>
                                <a:tailEnd/>
                              </a14:hiddenLine>
                            </a:ext>
                          </a:extLst>
                        </p:spPr>
                      </p:pic>
                    </p:oleObj>
                  </mc:Fallback>
                </mc:AlternateContent>
              </a:graphicData>
            </a:graphic>
          </p:graphicFrame>
        </p:grpSp>
      </p:grpSp>
      <p:sp>
        <p:nvSpPr>
          <p:cNvPr id="26" name="Rectangle 26"/>
          <p:cNvSpPr>
            <a:spLocks noChangeArrowheads="1"/>
          </p:cNvSpPr>
          <p:nvPr/>
        </p:nvSpPr>
        <p:spPr bwMode="auto">
          <a:xfrm>
            <a:off x="333375" y="3857625"/>
            <a:ext cx="25828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just" eaLnBrk="1" hangingPunct="1">
              <a:buClr>
                <a:srgbClr val="FFFF00"/>
              </a:buClr>
              <a:buFontTx/>
              <a:buChar char="•"/>
            </a:pPr>
            <a:r>
              <a:rPr lang="en-US" altLang="zh-CN">
                <a:solidFill>
                  <a:srgbClr val="66FFFF"/>
                </a:solidFill>
                <a:latin typeface="宋体" panose="02010600030101010101" pitchFamily="2" charset="-122"/>
                <a:ea typeface="仿宋_GB2312" panose="02010609030101010101" pitchFamily="49" charset="-122"/>
              </a:rPr>
              <a:t> </a:t>
            </a:r>
            <a:r>
              <a:rPr lang="zh-CN" altLang="en-US">
                <a:solidFill>
                  <a:srgbClr val="66FFFF"/>
                </a:solidFill>
                <a:latin typeface="宋体" panose="02010600030101010101" pitchFamily="2" charset="-122"/>
                <a:ea typeface="仿宋_GB2312" panose="02010609030101010101" pitchFamily="49" charset="-122"/>
              </a:rPr>
              <a:t>实验结果</a:t>
            </a:r>
            <a:endParaRPr lang="zh-CN" altLang="en-US">
              <a:solidFill>
                <a:srgbClr val="66FFFF"/>
              </a:solidFill>
              <a:latin typeface="宋体" panose="02010600030101010101" pitchFamily="2" charset="-122"/>
              <a:ea typeface="仿宋_GB2312" panose="02010609030101010101" pitchFamily="49" charset="-122"/>
            </a:endParaRPr>
          </a:p>
        </p:txBody>
      </p:sp>
      <p:sp>
        <p:nvSpPr>
          <p:cNvPr id="27" name="Rectangle 27"/>
          <p:cNvSpPr>
            <a:spLocks noChangeArrowheads="1"/>
          </p:cNvSpPr>
          <p:nvPr/>
        </p:nvSpPr>
        <p:spPr bwMode="auto">
          <a:xfrm>
            <a:off x="642938" y="4357688"/>
            <a:ext cx="2736850" cy="2271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just" eaLnBrk="1" hangingPunct="1">
              <a:lnSpc>
                <a:spcPts val="3400"/>
              </a:lnSpc>
            </a:pPr>
            <a:r>
              <a:rPr lang="zh-CN" altLang="en-US" sz="2200">
                <a:solidFill>
                  <a:schemeClr val="bg1"/>
                </a:solidFill>
                <a:latin typeface="宋体" panose="02010600030101010101" pitchFamily="2" charset="-122"/>
                <a:ea typeface="仿宋_GB2312" panose="02010609030101010101" pitchFamily="49" charset="-122"/>
              </a:rPr>
              <a:t>电流突然下降时的电压相差都是</a:t>
            </a:r>
            <a:r>
              <a:rPr lang="en-US" altLang="zh-CN" sz="2200">
                <a:solidFill>
                  <a:srgbClr val="FFFF00"/>
                </a:solidFill>
                <a:latin typeface="宋体" panose="02010600030101010101" pitchFamily="2" charset="-122"/>
                <a:cs typeface="Times New Roman" panose="02020603050405020304" pitchFamily="18" charset="0"/>
              </a:rPr>
              <a:t>4.9V</a:t>
            </a:r>
            <a:r>
              <a:rPr lang="zh-CN" altLang="en-US" sz="2200">
                <a:solidFill>
                  <a:schemeClr val="bg1"/>
                </a:solidFill>
                <a:latin typeface="宋体" panose="02010600030101010101" pitchFamily="2" charset="-122"/>
                <a:ea typeface="仿宋_GB2312" panose="02010609030101010101" pitchFamily="49" charset="-122"/>
              </a:rPr>
              <a:t>，即</a:t>
            </a:r>
            <a:r>
              <a:rPr lang="en-US" altLang="zh-CN" sz="2200">
                <a:solidFill>
                  <a:srgbClr val="66FFFF"/>
                </a:solidFill>
                <a:latin typeface="宋体" panose="02010600030101010101" pitchFamily="2" charset="-122"/>
                <a:ea typeface="仿宋_GB2312" panose="02010609030101010101" pitchFamily="49" charset="-122"/>
              </a:rPr>
              <a:t>KG</a:t>
            </a:r>
            <a:r>
              <a:rPr lang="zh-CN" altLang="en-US" sz="2200">
                <a:solidFill>
                  <a:schemeClr val="bg1"/>
                </a:solidFill>
                <a:latin typeface="宋体" panose="02010600030101010101" pitchFamily="2" charset="-122"/>
                <a:ea typeface="仿宋_GB2312" panose="02010609030101010101" pitchFamily="49" charset="-122"/>
              </a:rPr>
              <a:t>间的电压为</a:t>
            </a:r>
            <a:r>
              <a:rPr lang="en-US" altLang="zh-CN" sz="2200">
                <a:solidFill>
                  <a:srgbClr val="FFFF00"/>
                </a:solidFill>
                <a:latin typeface="宋体" panose="02010600030101010101" pitchFamily="2" charset="-122"/>
                <a:ea typeface="仿宋_GB2312" panose="02010609030101010101" pitchFamily="49" charset="-122"/>
              </a:rPr>
              <a:t>4.9V</a:t>
            </a:r>
            <a:r>
              <a:rPr lang="zh-CN" altLang="en-US" sz="2200">
                <a:solidFill>
                  <a:schemeClr val="bg1"/>
                </a:solidFill>
                <a:latin typeface="宋体" panose="02010600030101010101" pitchFamily="2" charset="-122"/>
                <a:ea typeface="仿宋_GB2312" panose="02010609030101010101" pitchFamily="49" charset="-122"/>
              </a:rPr>
              <a:t>的整数倍时，电流突然下降。 </a:t>
            </a:r>
            <a:endParaRPr lang="zh-CN" altLang="en-US" sz="2200">
              <a:solidFill>
                <a:schemeClr val="bg1"/>
              </a:solidFill>
              <a:latin typeface="宋体" panose="02010600030101010101" pitchFamily="2" charset="-122"/>
              <a:ea typeface="仿宋_GB2312" panose="02010609030101010101" pitchFamily="49" charset="-122"/>
            </a:endParaRPr>
          </a:p>
        </p:txBody>
      </p:sp>
      <p:pic>
        <p:nvPicPr>
          <p:cNvPr id="28" name="Picture 28" descr="SCAN001"/>
          <p:cNvPicPr>
            <a:picLocks noChangeAspect="1" noChangeArrowheads="1"/>
          </p:cNvPicPr>
          <p:nvPr/>
        </p:nvPicPr>
        <p:blipFill>
          <a:blip r:embed="rId13">
            <a:lum bright="-38000" contrast="100000"/>
            <a:extLst>
              <a:ext uri="{28A0092B-C50C-407E-A947-70E740481C1C}">
                <a14:useLocalDpi xmlns:a14="http://schemas.microsoft.com/office/drawing/2010/main" val="0"/>
              </a:ext>
            </a:extLst>
          </a:blip>
          <a:srcRect l="17381" t="17274" r="8691" b="4318"/>
          <a:stretch>
            <a:fillRect/>
          </a:stretch>
        </p:blipFill>
        <p:spPr bwMode="auto">
          <a:xfrm>
            <a:off x="5786438" y="3429000"/>
            <a:ext cx="2770187" cy="3071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4" name="Group 29"/>
          <p:cNvGrpSpPr/>
          <p:nvPr/>
        </p:nvGrpSpPr>
        <p:grpSpPr bwMode="auto">
          <a:xfrm>
            <a:off x="685800" y="1241425"/>
            <a:ext cx="3805238" cy="1917700"/>
            <a:chOff x="115" y="4292"/>
            <a:chExt cx="2397" cy="1208"/>
          </a:xfrm>
        </p:grpSpPr>
        <p:grpSp>
          <p:nvGrpSpPr>
            <p:cNvPr id="36883" name="Group 30"/>
            <p:cNvGrpSpPr/>
            <p:nvPr/>
          </p:nvGrpSpPr>
          <p:grpSpPr bwMode="auto">
            <a:xfrm>
              <a:off x="531" y="5316"/>
              <a:ext cx="257" cy="184"/>
              <a:chOff x="531" y="5316"/>
              <a:chExt cx="257" cy="184"/>
            </a:xfrm>
          </p:grpSpPr>
          <p:grpSp>
            <p:nvGrpSpPr>
              <p:cNvPr id="36921" name="Group 31"/>
              <p:cNvGrpSpPr/>
              <p:nvPr/>
            </p:nvGrpSpPr>
            <p:grpSpPr bwMode="auto">
              <a:xfrm rot="5400000">
                <a:off x="460" y="5387"/>
                <a:ext cx="184" cy="42"/>
                <a:chOff x="2095" y="2145"/>
                <a:chExt cx="184" cy="42"/>
              </a:xfrm>
            </p:grpSpPr>
            <p:sp>
              <p:nvSpPr>
                <p:cNvPr id="36928" name="Line 32"/>
                <p:cNvSpPr>
                  <a:spLocks noChangeShapeType="1"/>
                </p:cNvSpPr>
                <p:nvPr/>
              </p:nvSpPr>
              <p:spPr bwMode="auto">
                <a:xfrm>
                  <a:off x="2095" y="2145"/>
                  <a:ext cx="184" cy="0"/>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36929" name="Line 33"/>
                <p:cNvSpPr>
                  <a:spLocks noChangeShapeType="1"/>
                </p:cNvSpPr>
                <p:nvPr/>
              </p:nvSpPr>
              <p:spPr bwMode="auto">
                <a:xfrm>
                  <a:off x="2129" y="2187"/>
                  <a:ext cx="117" cy="0"/>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spAutoFit/>
                </a:bodyPr>
                <a:lstStyle/>
                <a:p>
                  <a:endParaRPr lang="zh-CN" altLang="en-US"/>
                </a:p>
              </p:txBody>
            </p:sp>
          </p:grpSp>
          <p:grpSp>
            <p:nvGrpSpPr>
              <p:cNvPr id="36922" name="Group 34"/>
              <p:cNvGrpSpPr/>
              <p:nvPr/>
            </p:nvGrpSpPr>
            <p:grpSpPr bwMode="auto">
              <a:xfrm rot="5400000">
                <a:off x="567" y="5387"/>
                <a:ext cx="184" cy="42"/>
                <a:chOff x="2095" y="2145"/>
                <a:chExt cx="184" cy="42"/>
              </a:xfrm>
            </p:grpSpPr>
            <p:sp>
              <p:nvSpPr>
                <p:cNvPr id="36926" name="Line 35"/>
                <p:cNvSpPr>
                  <a:spLocks noChangeShapeType="1"/>
                </p:cNvSpPr>
                <p:nvPr/>
              </p:nvSpPr>
              <p:spPr bwMode="auto">
                <a:xfrm>
                  <a:off x="2095" y="2145"/>
                  <a:ext cx="184" cy="0"/>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36927" name="Line 36"/>
                <p:cNvSpPr>
                  <a:spLocks noChangeShapeType="1"/>
                </p:cNvSpPr>
                <p:nvPr/>
              </p:nvSpPr>
              <p:spPr bwMode="auto">
                <a:xfrm>
                  <a:off x="2129" y="2187"/>
                  <a:ext cx="117" cy="0"/>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spAutoFit/>
                </a:bodyPr>
                <a:lstStyle/>
                <a:p>
                  <a:endParaRPr lang="zh-CN" altLang="en-US"/>
                </a:p>
              </p:txBody>
            </p:sp>
          </p:grpSp>
          <p:grpSp>
            <p:nvGrpSpPr>
              <p:cNvPr id="36923" name="Group 37"/>
              <p:cNvGrpSpPr/>
              <p:nvPr/>
            </p:nvGrpSpPr>
            <p:grpSpPr bwMode="auto">
              <a:xfrm rot="5400000">
                <a:off x="675" y="5387"/>
                <a:ext cx="184" cy="42"/>
                <a:chOff x="2095" y="2145"/>
                <a:chExt cx="184" cy="42"/>
              </a:xfrm>
            </p:grpSpPr>
            <p:sp>
              <p:nvSpPr>
                <p:cNvPr id="36924" name="Line 38"/>
                <p:cNvSpPr>
                  <a:spLocks noChangeShapeType="1"/>
                </p:cNvSpPr>
                <p:nvPr/>
              </p:nvSpPr>
              <p:spPr bwMode="auto">
                <a:xfrm>
                  <a:off x="2095" y="2145"/>
                  <a:ext cx="184" cy="0"/>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36925" name="Line 39"/>
                <p:cNvSpPr>
                  <a:spLocks noChangeShapeType="1"/>
                </p:cNvSpPr>
                <p:nvPr/>
              </p:nvSpPr>
              <p:spPr bwMode="auto">
                <a:xfrm>
                  <a:off x="2129" y="2187"/>
                  <a:ext cx="117" cy="0"/>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wrap="none">
                  <a:spAutoFit/>
                </a:bodyPr>
                <a:lstStyle/>
                <a:p>
                  <a:endParaRPr lang="zh-CN" altLang="en-US"/>
                </a:p>
              </p:txBody>
            </p:sp>
          </p:grpSp>
        </p:grpSp>
        <p:sp>
          <p:nvSpPr>
            <p:cNvPr id="36884" name="AutoShape 40"/>
            <p:cNvSpPr>
              <a:spLocks noChangeArrowheads="1"/>
            </p:cNvSpPr>
            <p:nvPr/>
          </p:nvSpPr>
          <p:spPr bwMode="auto">
            <a:xfrm>
              <a:off x="865" y="4292"/>
              <a:ext cx="1237" cy="510"/>
            </a:xfrm>
            <a:prstGeom prst="roundRect">
              <a:avLst>
                <a:gd name="adj" fmla="val 50000"/>
              </a:avLst>
            </a:prstGeom>
            <a:noFill/>
            <a:ln w="28575" algn="ctr">
              <a:solidFill>
                <a:srgbClr val="000000"/>
              </a:solidFill>
              <a:round/>
            </a:ln>
            <a:extLst>
              <a:ext uri="{909E8E84-426E-40DD-AFC4-6F175D3DCCD1}">
                <a14:hiddenFill xmlns:a14="http://schemas.microsoft.com/office/drawing/2010/main">
                  <a:solidFill>
                    <a:srgbClr val="FFFFFF"/>
                  </a:solidFill>
                </a14:hiddenFill>
              </a:ext>
            </a:extLst>
          </p:spPr>
          <p:txBody>
            <a:bodyPr anchor="ct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nvGrpSpPr>
            <p:cNvPr id="36885" name="Group 41"/>
            <p:cNvGrpSpPr/>
            <p:nvPr/>
          </p:nvGrpSpPr>
          <p:grpSpPr bwMode="auto">
            <a:xfrm>
              <a:off x="939" y="4417"/>
              <a:ext cx="68" cy="267"/>
              <a:chOff x="1953" y="2145"/>
              <a:chExt cx="143" cy="351"/>
            </a:xfrm>
          </p:grpSpPr>
          <p:sp>
            <p:nvSpPr>
              <p:cNvPr id="36918" name="Freeform 42"/>
              <p:cNvSpPr/>
              <p:nvPr/>
            </p:nvSpPr>
            <p:spPr bwMode="auto">
              <a:xfrm>
                <a:off x="1953" y="2145"/>
                <a:ext cx="143" cy="117"/>
              </a:xfrm>
              <a:custGeom>
                <a:avLst/>
                <a:gdLst>
                  <a:gd name="T0" fmla="*/ 0 w 143"/>
                  <a:gd name="T1" fmla="*/ 0 h 117"/>
                  <a:gd name="T2" fmla="*/ 142 w 143"/>
                  <a:gd name="T3" fmla="*/ 59 h 117"/>
                  <a:gd name="T4" fmla="*/ 9 w 143"/>
                  <a:gd name="T5" fmla="*/ 117 h 117"/>
                  <a:gd name="T6" fmla="*/ 0 60000 65536"/>
                  <a:gd name="T7" fmla="*/ 0 60000 65536"/>
                  <a:gd name="T8" fmla="*/ 0 60000 65536"/>
                  <a:gd name="T9" fmla="*/ 0 w 143"/>
                  <a:gd name="T10" fmla="*/ 0 h 117"/>
                  <a:gd name="T11" fmla="*/ 143 w 143"/>
                  <a:gd name="T12" fmla="*/ 117 h 117"/>
                </a:gdLst>
                <a:ahLst/>
                <a:cxnLst>
                  <a:cxn ang="T6">
                    <a:pos x="T0" y="T1"/>
                  </a:cxn>
                  <a:cxn ang="T7">
                    <a:pos x="T2" y="T3"/>
                  </a:cxn>
                  <a:cxn ang="T8">
                    <a:pos x="T4" y="T5"/>
                  </a:cxn>
                </a:cxnLst>
                <a:rect l="T9" t="T10" r="T11" b="T12"/>
                <a:pathLst>
                  <a:path w="143" h="117">
                    <a:moveTo>
                      <a:pt x="0" y="0"/>
                    </a:moveTo>
                    <a:cubicBezTo>
                      <a:pt x="70" y="20"/>
                      <a:pt x="141" y="40"/>
                      <a:pt x="142" y="59"/>
                    </a:cubicBezTo>
                    <a:cubicBezTo>
                      <a:pt x="143" y="78"/>
                      <a:pt x="31" y="107"/>
                      <a:pt x="9" y="117"/>
                    </a:cubicBezTo>
                  </a:path>
                </a:pathLst>
              </a:custGeom>
              <a:noFill/>
              <a:ln w="19050">
                <a:solidFill>
                  <a:srgbClr val="000000"/>
                </a:solidFill>
                <a:round/>
              </a:ln>
              <a:extLst>
                <a:ext uri="{909E8E84-426E-40DD-AFC4-6F175D3DCCD1}">
                  <a14:hiddenFill xmlns:a14="http://schemas.microsoft.com/office/drawing/2010/main">
                    <a:solidFill>
                      <a:srgbClr val="FFFFFF"/>
                    </a:solidFill>
                  </a14:hiddenFill>
                </a:ext>
              </a:extLst>
            </p:spPr>
            <p:txBody>
              <a:bodyPr wrap="none">
                <a:spAutoFit/>
              </a:bodyPr>
              <a:lstStyle/>
              <a:p>
                <a:endParaRPr lang="zh-CN" altLang="en-US"/>
              </a:p>
            </p:txBody>
          </p:sp>
          <p:sp>
            <p:nvSpPr>
              <p:cNvPr id="36919" name="Freeform 43"/>
              <p:cNvSpPr/>
              <p:nvPr/>
            </p:nvSpPr>
            <p:spPr bwMode="auto">
              <a:xfrm>
                <a:off x="1953" y="2266"/>
                <a:ext cx="143" cy="117"/>
              </a:xfrm>
              <a:custGeom>
                <a:avLst/>
                <a:gdLst>
                  <a:gd name="T0" fmla="*/ 0 w 143"/>
                  <a:gd name="T1" fmla="*/ 0 h 117"/>
                  <a:gd name="T2" fmla="*/ 142 w 143"/>
                  <a:gd name="T3" fmla="*/ 59 h 117"/>
                  <a:gd name="T4" fmla="*/ 9 w 143"/>
                  <a:gd name="T5" fmla="*/ 117 h 117"/>
                  <a:gd name="T6" fmla="*/ 0 60000 65536"/>
                  <a:gd name="T7" fmla="*/ 0 60000 65536"/>
                  <a:gd name="T8" fmla="*/ 0 60000 65536"/>
                  <a:gd name="T9" fmla="*/ 0 w 143"/>
                  <a:gd name="T10" fmla="*/ 0 h 117"/>
                  <a:gd name="T11" fmla="*/ 143 w 143"/>
                  <a:gd name="T12" fmla="*/ 117 h 117"/>
                </a:gdLst>
                <a:ahLst/>
                <a:cxnLst>
                  <a:cxn ang="T6">
                    <a:pos x="T0" y="T1"/>
                  </a:cxn>
                  <a:cxn ang="T7">
                    <a:pos x="T2" y="T3"/>
                  </a:cxn>
                  <a:cxn ang="T8">
                    <a:pos x="T4" y="T5"/>
                  </a:cxn>
                </a:cxnLst>
                <a:rect l="T9" t="T10" r="T11" b="T12"/>
                <a:pathLst>
                  <a:path w="143" h="117">
                    <a:moveTo>
                      <a:pt x="0" y="0"/>
                    </a:moveTo>
                    <a:cubicBezTo>
                      <a:pt x="70" y="20"/>
                      <a:pt x="141" y="40"/>
                      <a:pt x="142" y="59"/>
                    </a:cubicBezTo>
                    <a:cubicBezTo>
                      <a:pt x="143" y="78"/>
                      <a:pt x="31" y="107"/>
                      <a:pt x="9" y="117"/>
                    </a:cubicBezTo>
                  </a:path>
                </a:pathLst>
              </a:custGeom>
              <a:noFill/>
              <a:ln w="19050">
                <a:solidFill>
                  <a:srgbClr val="000000"/>
                </a:solidFill>
                <a:round/>
              </a:ln>
              <a:extLst>
                <a:ext uri="{909E8E84-426E-40DD-AFC4-6F175D3DCCD1}">
                  <a14:hiddenFill xmlns:a14="http://schemas.microsoft.com/office/drawing/2010/main">
                    <a:solidFill>
                      <a:srgbClr val="FFFFFF"/>
                    </a:solidFill>
                  </a14:hiddenFill>
                </a:ext>
              </a:extLst>
            </p:spPr>
            <p:txBody>
              <a:bodyPr wrap="none">
                <a:spAutoFit/>
              </a:bodyPr>
              <a:lstStyle/>
              <a:p>
                <a:endParaRPr lang="zh-CN" altLang="en-US"/>
              </a:p>
            </p:txBody>
          </p:sp>
          <p:sp>
            <p:nvSpPr>
              <p:cNvPr id="36920" name="Freeform 44"/>
              <p:cNvSpPr/>
              <p:nvPr/>
            </p:nvSpPr>
            <p:spPr bwMode="auto">
              <a:xfrm>
                <a:off x="1953" y="2379"/>
                <a:ext cx="143" cy="117"/>
              </a:xfrm>
              <a:custGeom>
                <a:avLst/>
                <a:gdLst>
                  <a:gd name="T0" fmla="*/ 0 w 143"/>
                  <a:gd name="T1" fmla="*/ 0 h 117"/>
                  <a:gd name="T2" fmla="*/ 142 w 143"/>
                  <a:gd name="T3" fmla="*/ 59 h 117"/>
                  <a:gd name="T4" fmla="*/ 9 w 143"/>
                  <a:gd name="T5" fmla="*/ 117 h 117"/>
                  <a:gd name="T6" fmla="*/ 0 60000 65536"/>
                  <a:gd name="T7" fmla="*/ 0 60000 65536"/>
                  <a:gd name="T8" fmla="*/ 0 60000 65536"/>
                  <a:gd name="T9" fmla="*/ 0 w 143"/>
                  <a:gd name="T10" fmla="*/ 0 h 117"/>
                  <a:gd name="T11" fmla="*/ 143 w 143"/>
                  <a:gd name="T12" fmla="*/ 117 h 117"/>
                </a:gdLst>
                <a:ahLst/>
                <a:cxnLst>
                  <a:cxn ang="T6">
                    <a:pos x="T0" y="T1"/>
                  </a:cxn>
                  <a:cxn ang="T7">
                    <a:pos x="T2" y="T3"/>
                  </a:cxn>
                  <a:cxn ang="T8">
                    <a:pos x="T4" y="T5"/>
                  </a:cxn>
                </a:cxnLst>
                <a:rect l="T9" t="T10" r="T11" b="T12"/>
                <a:pathLst>
                  <a:path w="143" h="117">
                    <a:moveTo>
                      <a:pt x="0" y="0"/>
                    </a:moveTo>
                    <a:cubicBezTo>
                      <a:pt x="70" y="20"/>
                      <a:pt x="141" y="40"/>
                      <a:pt x="142" y="59"/>
                    </a:cubicBezTo>
                    <a:cubicBezTo>
                      <a:pt x="143" y="78"/>
                      <a:pt x="31" y="107"/>
                      <a:pt x="9" y="117"/>
                    </a:cubicBezTo>
                  </a:path>
                </a:pathLst>
              </a:custGeom>
              <a:noFill/>
              <a:ln w="19050">
                <a:solidFill>
                  <a:srgbClr val="000000"/>
                </a:solidFill>
                <a:round/>
              </a:ln>
              <a:extLst>
                <a:ext uri="{909E8E84-426E-40DD-AFC4-6F175D3DCCD1}">
                  <a14:hiddenFill xmlns:a14="http://schemas.microsoft.com/office/drawing/2010/main">
                    <a:solidFill>
                      <a:srgbClr val="FFFFFF"/>
                    </a:solidFill>
                  </a14:hiddenFill>
                </a:ext>
              </a:extLst>
            </p:spPr>
            <p:txBody>
              <a:bodyPr wrap="none">
                <a:spAutoFit/>
              </a:bodyPr>
              <a:lstStyle/>
              <a:p>
                <a:endParaRPr lang="zh-CN" altLang="en-US"/>
              </a:p>
            </p:txBody>
          </p:sp>
        </p:grpSp>
        <p:sp>
          <p:nvSpPr>
            <p:cNvPr id="36886" name="Line 45"/>
            <p:cNvSpPr>
              <a:spLocks noChangeShapeType="1"/>
            </p:cNvSpPr>
            <p:nvPr/>
          </p:nvSpPr>
          <p:spPr bwMode="auto">
            <a:xfrm>
              <a:off x="505" y="4417"/>
              <a:ext cx="434" cy="0"/>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wrap="none">
              <a:spAutoFit/>
            </a:bodyPr>
            <a:lstStyle/>
            <a:p>
              <a:endParaRPr lang="zh-CN" altLang="en-US"/>
            </a:p>
          </p:txBody>
        </p:sp>
        <p:grpSp>
          <p:nvGrpSpPr>
            <p:cNvPr id="36887" name="Group 46"/>
            <p:cNvGrpSpPr/>
            <p:nvPr/>
          </p:nvGrpSpPr>
          <p:grpSpPr bwMode="auto">
            <a:xfrm>
              <a:off x="406" y="4534"/>
              <a:ext cx="184" cy="42"/>
              <a:chOff x="2095" y="2145"/>
              <a:chExt cx="184" cy="42"/>
            </a:xfrm>
          </p:grpSpPr>
          <p:sp>
            <p:nvSpPr>
              <p:cNvPr id="36916" name="Line 47"/>
              <p:cNvSpPr>
                <a:spLocks noChangeShapeType="1"/>
              </p:cNvSpPr>
              <p:nvPr/>
            </p:nvSpPr>
            <p:spPr bwMode="auto">
              <a:xfrm>
                <a:off x="2095" y="2145"/>
                <a:ext cx="184" cy="0"/>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36917" name="Line 48"/>
              <p:cNvSpPr>
                <a:spLocks noChangeShapeType="1"/>
              </p:cNvSpPr>
              <p:nvPr/>
            </p:nvSpPr>
            <p:spPr bwMode="auto">
              <a:xfrm>
                <a:off x="2129" y="2187"/>
                <a:ext cx="117" cy="0"/>
              </a:xfrm>
              <a:prstGeom prst="line">
                <a:avLst/>
              </a:prstGeom>
              <a:noFill/>
              <a:ln w="38100">
                <a:solidFill>
                  <a:srgbClr val="000000"/>
                </a:solidFill>
                <a:round/>
              </a:ln>
              <a:extLst>
                <a:ext uri="{909E8E84-426E-40DD-AFC4-6F175D3DCCD1}">
                  <a14:hiddenFill xmlns:a14="http://schemas.microsoft.com/office/drawing/2010/main">
                    <a:noFill/>
                  </a14:hiddenFill>
                </a:ext>
              </a:extLst>
            </p:spPr>
            <p:txBody>
              <a:bodyPr wrap="none">
                <a:spAutoFit/>
              </a:bodyPr>
              <a:lstStyle/>
              <a:p>
                <a:endParaRPr lang="zh-CN" altLang="en-US"/>
              </a:p>
            </p:txBody>
          </p:sp>
        </p:grpSp>
        <p:sp>
          <p:nvSpPr>
            <p:cNvPr id="36888" name="Line 49"/>
            <p:cNvSpPr>
              <a:spLocks noChangeShapeType="1"/>
            </p:cNvSpPr>
            <p:nvPr/>
          </p:nvSpPr>
          <p:spPr bwMode="auto">
            <a:xfrm>
              <a:off x="498" y="4417"/>
              <a:ext cx="0" cy="109"/>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36889" name="Line 50"/>
            <p:cNvSpPr>
              <a:spLocks noChangeShapeType="1"/>
            </p:cNvSpPr>
            <p:nvPr/>
          </p:nvSpPr>
          <p:spPr bwMode="auto">
            <a:xfrm>
              <a:off x="498" y="4580"/>
              <a:ext cx="0" cy="109"/>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36890" name="Line 51"/>
            <p:cNvSpPr>
              <a:spLocks noChangeShapeType="1"/>
            </p:cNvSpPr>
            <p:nvPr/>
          </p:nvSpPr>
          <p:spPr bwMode="auto">
            <a:xfrm>
              <a:off x="497" y="4675"/>
              <a:ext cx="0" cy="453"/>
            </a:xfrm>
            <a:prstGeom prst="line">
              <a:avLst/>
            </a:prstGeom>
            <a:noFill/>
            <a:ln w="19050">
              <a:solidFill>
                <a:srgbClr val="000000"/>
              </a:solidFill>
              <a:round/>
              <a:tailEnd type="triangle" w="sm" len="lg"/>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36891" name="Line 52"/>
            <p:cNvSpPr>
              <a:spLocks noChangeShapeType="1"/>
            </p:cNvSpPr>
            <p:nvPr/>
          </p:nvSpPr>
          <p:spPr bwMode="auto">
            <a:xfrm>
              <a:off x="1804" y="4316"/>
              <a:ext cx="0" cy="499"/>
            </a:xfrm>
            <a:prstGeom prst="line">
              <a:avLst/>
            </a:prstGeom>
            <a:noFill/>
            <a:ln w="28575">
              <a:solidFill>
                <a:srgbClr val="000000"/>
              </a:solidFill>
              <a:prstDash val="lgDash"/>
              <a:roun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36892" name="Line 53"/>
            <p:cNvSpPr>
              <a:spLocks noChangeShapeType="1"/>
            </p:cNvSpPr>
            <p:nvPr/>
          </p:nvSpPr>
          <p:spPr bwMode="auto">
            <a:xfrm>
              <a:off x="1907" y="4333"/>
              <a:ext cx="0" cy="434"/>
            </a:xfrm>
            <a:prstGeom prst="line">
              <a:avLst/>
            </a:prstGeom>
            <a:noFill/>
            <a:ln w="28575">
              <a:solidFill>
                <a:srgbClr val="000000"/>
              </a:solidFill>
              <a:roun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36893" name="Rectangle 54"/>
            <p:cNvSpPr>
              <a:spLocks noChangeArrowheads="1"/>
            </p:cNvSpPr>
            <p:nvPr/>
          </p:nvSpPr>
          <p:spPr bwMode="auto">
            <a:xfrm>
              <a:off x="347" y="5134"/>
              <a:ext cx="301" cy="56"/>
            </a:xfrm>
            <a:prstGeom prst="rect">
              <a:avLst/>
            </a:prstGeom>
            <a:noFill/>
            <a:ln w="28575" algn="ctr">
              <a:solidFill>
                <a:srgbClr val="000000"/>
              </a:solidFill>
              <a:miter lim="800000"/>
            </a:ln>
            <a:extLst>
              <a:ext uri="{909E8E84-426E-40DD-AFC4-6F175D3DCCD1}">
                <a14:hiddenFill xmlns:a14="http://schemas.microsoft.com/office/drawing/2010/main">
                  <a:solidFill>
                    <a:srgbClr val="FFFFFF"/>
                  </a:solidFill>
                </a14:hiddenFill>
              </a:ext>
            </a:extLst>
          </p:spPr>
          <p:txBody>
            <a:bodyPr wrap="none" anchor="ct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6894" name="Oval 55"/>
            <p:cNvSpPr>
              <a:spLocks noChangeAspect="1" noChangeArrowheads="1"/>
            </p:cNvSpPr>
            <p:nvPr/>
          </p:nvSpPr>
          <p:spPr bwMode="auto">
            <a:xfrm>
              <a:off x="1023" y="4867"/>
              <a:ext cx="224" cy="224"/>
            </a:xfrm>
            <a:prstGeom prst="ellipse">
              <a:avLst/>
            </a:prstGeom>
            <a:noFill/>
            <a:ln w="28575" algn="ctr">
              <a:solidFill>
                <a:srgbClr val="000000"/>
              </a:solidFill>
              <a:round/>
            </a:ln>
            <a:extLst>
              <a:ext uri="{909E8E84-426E-40DD-AFC4-6F175D3DCCD1}">
                <a14:hiddenFill xmlns:a14="http://schemas.microsoft.com/office/drawing/2010/main">
                  <a:solidFill>
                    <a:srgbClr val="FFFFFF"/>
                  </a:solidFill>
                </a14:hiddenFill>
              </a:ext>
            </a:extLst>
          </p:spPr>
          <p:txBody>
            <a:bodyPr anchor="ct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36895" name="Object 8"/>
            <p:cNvGraphicFramePr>
              <a:graphicFrameLocks noChangeAspect="1"/>
            </p:cNvGraphicFramePr>
            <p:nvPr/>
          </p:nvGraphicFramePr>
          <p:xfrm>
            <a:off x="1058" y="4905"/>
            <a:ext cx="144" cy="152"/>
          </p:xfrm>
          <a:graphic>
            <a:graphicData uri="http://schemas.openxmlformats.org/presentationml/2006/ole">
              <mc:AlternateContent xmlns:mc="http://schemas.openxmlformats.org/markup-compatibility/2006">
                <mc:Choice xmlns:v="urn:schemas-microsoft-com:vml" Requires="v">
                  <p:oleObj spid="_x0000_s490674" name="Equation" r:id="rId14" imgW="228600" imgH="241300" progId="Equation.DSMT4">
                    <p:embed/>
                  </p:oleObj>
                </mc:Choice>
                <mc:Fallback>
                  <p:oleObj name="Equation" r:id="rId14" imgW="228600" imgH="241300" progId="Equation.DSMT4">
                    <p:embed/>
                    <p:pic>
                      <p:nvPicPr>
                        <p:cNvPr id="0" name="Object 8"/>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058" y="4905"/>
                          <a:ext cx="144" cy="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6896" name="Line 57"/>
            <p:cNvSpPr>
              <a:spLocks noChangeShapeType="1"/>
            </p:cNvSpPr>
            <p:nvPr/>
          </p:nvSpPr>
          <p:spPr bwMode="auto">
            <a:xfrm>
              <a:off x="497" y="4991"/>
              <a:ext cx="517" cy="0"/>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6897" name="Line 58"/>
            <p:cNvSpPr>
              <a:spLocks noChangeShapeType="1"/>
            </p:cNvSpPr>
            <p:nvPr/>
          </p:nvSpPr>
          <p:spPr bwMode="auto">
            <a:xfrm>
              <a:off x="639" y="5159"/>
              <a:ext cx="1166" cy="0"/>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6898" name="Line 59"/>
            <p:cNvSpPr>
              <a:spLocks noChangeShapeType="1"/>
            </p:cNvSpPr>
            <p:nvPr/>
          </p:nvSpPr>
          <p:spPr bwMode="auto">
            <a:xfrm>
              <a:off x="126" y="5156"/>
              <a:ext cx="217" cy="0"/>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36899" name="Line 60"/>
            <p:cNvSpPr>
              <a:spLocks noChangeShapeType="1"/>
            </p:cNvSpPr>
            <p:nvPr/>
          </p:nvSpPr>
          <p:spPr bwMode="auto">
            <a:xfrm>
              <a:off x="121" y="5150"/>
              <a:ext cx="0" cy="254"/>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6900" name="Line 61"/>
            <p:cNvSpPr>
              <a:spLocks noChangeShapeType="1"/>
            </p:cNvSpPr>
            <p:nvPr/>
          </p:nvSpPr>
          <p:spPr bwMode="auto">
            <a:xfrm>
              <a:off x="115" y="5409"/>
              <a:ext cx="406" cy="0"/>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a:spAutoFit/>
            </a:bodyPr>
            <a:lstStyle/>
            <a:p>
              <a:endParaRPr lang="zh-CN" altLang="en-US"/>
            </a:p>
          </p:txBody>
        </p:sp>
        <p:grpSp>
          <p:nvGrpSpPr>
            <p:cNvPr id="36901" name="Group 62"/>
            <p:cNvGrpSpPr/>
            <p:nvPr/>
          </p:nvGrpSpPr>
          <p:grpSpPr bwMode="auto">
            <a:xfrm rot="-5400000">
              <a:off x="1995" y="5381"/>
              <a:ext cx="184" cy="42"/>
              <a:chOff x="2095" y="2145"/>
              <a:chExt cx="184" cy="42"/>
            </a:xfrm>
          </p:grpSpPr>
          <p:sp>
            <p:nvSpPr>
              <p:cNvPr id="36914" name="Line 63"/>
              <p:cNvSpPr>
                <a:spLocks noChangeShapeType="1"/>
              </p:cNvSpPr>
              <p:nvPr/>
            </p:nvSpPr>
            <p:spPr bwMode="auto">
              <a:xfrm>
                <a:off x="2095" y="2145"/>
                <a:ext cx="184" cy="0"/>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36915" name="Line 64"/>
              <p:cNvSpPr>
                <a:spLocks noChangeShapeType="1"/>
              </p:cNvSpPr>
              <p:nvPr/>
            </p:nvSpPr>
            <p:spPr bwMode="auto">
              <a:xfrm>
                <a:off x="2129" y="2187"/>
                <a:ext cx="117" cy="0"/>
              </a:xfrm>
              <a:prstGeom prst="line">
                <a:avLst/>
              </a:prstGeom>
              <a:noFill/>
              <a:ln w="38100">
                <a:solidFill>
                  <a:srgbClr val="000000"/>
                </a:solidFill>
                <a:round/>
              </a:ln>
              <a:extLst>
                <a:ext uri="{909E8E84-426E-40DD-AFC4-6F175D3DCCD1}">
                  <a14:hiddenFill xmlns:a14="http://schemas.microsoft.com/office/drawing/2010/main">
                    <a:noFill/>
                  </a14:hiddenFill>
                </a:ext>
              </a:extLst>
            </p:spPr>
            <p:txBody>
              <a:bodyPr wrap="none">
                <a:spAutoFit/>
              </a:bodyPr>
              <a:lstStyle/>
              <a:p>
                <a:endParaRPr lang="zh-CN" altLang="en-US"/>
              </a:p>
            </p:txBody>
          </p:sp>
        </p:grpSp>
        <p:sp>
          <p:nvSpPr>
            <p:cNvPr id="36902" name="Line 65"/>
            <p:cNvSpPr>
              <a:spLocks noChangeShapeType="1"/>
            </p:cNvSpPr>
            <p:nvPr/>
          </p:nvSpPr>
          <p:spPr bwMode="auto">
            <a:xfrm>
              <a:off x="1908" y="4550"/>
              <a:ext cx="484" cy="0"/>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36903" name="Line 66"/>
            <p:cNvSpPr>
              <a:spLocks noChangeShapeType="1"/>
            </p:cNvSpPr>
            <p:nvPr/>
          </p:nvSpPr>
          <p:spPr bwMode="auto">
            <a:xfrm>
              <a:off x="793" y="5402"/>
              <a:ext cx="1272" cy="0"/>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6904" name="Line 67"/>
            <p:cNvSpPr>
              <a:spLocks noChangeShapeType="1"/>
            </p:cNvSpPr>
            <p:nvPr/>
          </p:nvSpPr>
          <p:spPr bwMode="auto">
            <a:xfrm>
              <a:off x="1805" y="4790"/>
              <a:ext cx="0" cy="618"/>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6905" name="Line 68"/>
            <p:cNvSpPr>
              <a:spLocks noChangeShapeType="1"/>
            </p:cNvSpPr>
            <p:nvPr/>
          </p:nvSpPr>
          <p:spPr bwMode="auto">
            <a:xfrm>
              <a:off x="2116" y="5401"/>
              <a:ext cx="284" cy="0"/>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36906" name="Oval 69"/>
            <p:cNvSpPr>
              <a:spLocks noChangeAspect="1" noChangeArrowheads="1"/>
            </p:cNvSpPr>
            <p:nvPr/>
          </p:nvSpPr>
          <p:spPr bwMode="auto">
            <a:xfrm>
              <a:off x="2288" y="4839"/>
              <a:ext cx="224" cy="224"/>
            </a:xfrm>
            <a:prstGeom prst="ellipse">
              <a:avLst/>
            </a:prstGeom>
            <a:noFill/>
            <a:ln w="28575" algn="ctr">
              <a:solidFill>
                <a:srgbClr val="000000"/>
              </a:solidFill>
              <a:round/>
            </a:ln>
            <a:extLst>
              <a:ext uri="{909E8E84-426E-40DD-AFC4-6F175D3DCCD1}">
                <a14:hiddenFill xmlns:a14="http://schemas.microsoft.com/office/drawing/2010/main">
                  <a:solidFill>
                    <a:srgbClr val="FFFFFF"/>
                  </a:solidFill>
                </a14:hiddenFill>
              </a:ext>
            </a:extLst>
          </p:spPr>
          <p:txBody>
            <a:bodyPr anchor="ct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36907" name="Object 9"/>
            <p:cNvGraphicFramePr>
              <a:graphicFrameLocks noChangeAspect="1"/>
            </p:cNvGraphicFramePr>
            <p:nvPr/>
          </p:nvGraphicFramePr>
          <p:xfrm>
            <a:off x="2324" y="4865"/>
            <a:ext cx="144" cy="144"/>
          </p:xfrm>
          <a:graphic>
            <a:graphicData uri="http://schemas.openxmlformats.org/presentationml/2006/ole">
              <mc:AlternateContent xmlns:mc="http://schemas.openxmlformats.org/markup-compatibility/2006">
                <mc:Choice xmlns:v="urn:schemas-microsoft-com:vml" Requires="v">
                  <p:oleObj spid="_x0000_s490675" name="Equation" r:id="rId16" imgW="228600" imgH="228600" progId="Equation.DSMT4">
                    <p:embed/>
                  </p:oleObj>
                </mc:Choice>
                <mc:Fallback>
                  <p:oleObj name="Equation" r:id="rId16" imgW="228600" imgH="228600" progId="Equation.DSMT4">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24" y="4865"/>
                          <a:ext cx="144"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6908" name="Line 71"/>
            <p:cNvSpPr>
              <a:spLocks noChangeShapeType="1"/>
            </p:cNvSpPr>
            <p:nvPr/>
          </p:nvSpPr>
          <p:spPr bwMode="auto">
            <a:xfrm>
              <a:off x="2400" y="4550"/>
              <a:ext cx="0" cy="275"/>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36909" name="Line 72"/>
            <p:cNvSpPr>
              <a:spLocks noChangeShapeType="1"/>
            </p:cNvSpPr>
            <p:nvPr/>
          </p:nvSpPr>
          <p:spPr bwMode="auto">
            <a:xfrm>
              <a:off x="2400" y="5067"/>
              <a:ext cx="0" cy="326"/>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wrap="none">
              <a:spAutoFit/>
            </a:bodyPr>
            <a:lstStyle/>
            <a:p>
              <a:endParaRPr lang="zh-CN" altLang="en-US"/>
            </a:p>
          </p:txBody>
        </p:sp>
        <p:graphicFrame>
          <p:nvGraphicFramePr>
            <p:cNvPr id="36910" name="Object 10"/>
            <p:cNvGraphicFramePr>
              <a:graphicFrameLocks noChangeAspect="1"/>
            </p:cNvGraphicFramePr>
            <p:nvPr/>
          </p:nvGraphicFramePr>
          <p:xfrm>
            <a:off x="1904" y="5124"/>
            <a:ext cx="376" cy="184"/>
          </p:xfrm>
          <a:graphic>
            <a:graphicData uri="http://schemas.openxmlformats.org/presentationml/2006/ole">
              <mc:AlternateContent xmlns:mc="http://schemas.openxmlformats.org/markup-compatibility/2006">
                <mc:Choice xmlns:v="urn:schemas-microsoft-com:vml" Requires="v">
                  <p:oleObj spid="_x0000_s490676" name="Equation" r:id="rId17" imgW="596900" imgH="292100" progId="Equation.DSMT4">
                    <p:embed/>
                  </p:oleObj>
                </mc:Choice>
                <mc:Fallback>
                  <p:oleObj name="Equation" r:id="rId17" imgW="596900" imgH="292100" progId="Equation.DSMT4">
                    <p:embed/>
                    <p:pic>
                      <p:nvPicPr>
                        <p:cNvPr id="0" name="Object 10"/>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904" y="5124"/>
                          <a:ext cx="376"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6911" name="Object 11"/>
            <p:cNvGraphicFramePr>
              <a:graphicFrameLocks noChangeAspect="1"/>
            </p:cNvGraphicFramePr>
            <p:nvPr/>
          </p:nvGraphicFramePr>
          <p:xfrm>
            <a:off x="1355" y="4446"/>
            <a:ext cx="224" cy="184"/>
          </p:xfrm>
          <a:graphic>
            <a:graphicData uri="http://schemas.openxmlformats.org/presentationml/2006/ole">
              <mc:AlternateContent xmlns:mc="http://schemas.openxmlformats.org/markup-compatibility/2006">
                <mc:Choice xmlns:v="urn:schemas-microsoft-com:vml" Requires="v">
                  <p:oleObj spid="_x0000_s490677" name="Equation" r:id="rId19" imgW="355600" imgH="292100" progId="Equation.DSMT4">
                    <p:embed/>
                  </p:oleObj>
                </mc:Choice>
                <mc:Fallback>
                  <p:oleObj name="Equation" r:id="rId19" imgW="355600" imgH="292100" progId="Equation.DSMT4">
                    <p:embed/>
                    <p:pic>
                      <p:nvPicPr>
                        <p:cNvPr id="0" name="Object 11"/>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355" y="4446"/>
                          <a:ext cx="224"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6912" name="Line 75"/>
            <p:cNvSpPr>
              <a:spLocks noChangeShapeType="1"/>
            </p:cNvSpPr>
            <p:nvPr/>
          </p:nvSpPr>
          <p:spPr bwMode="auto">
            <a:xfrm>
              <a:off x="1251" y="4982"/>
              <a:ext cx="550" cy="0"/>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6913" name="Line 76"/>
            <p:cNvSpPr>
              <a:spLocks noChangeShapeType="1"/>
            </p:cNvSpPr>
            <p:nvPr/>
          </p:nvSpPr>
          <p:spPr bwMode="auto">
            <a:xfrm>
              <a:off x="496" y="4685"/>
              <a:ext cx="450" cy="0"/>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a:spAutoFit/>
            </a:bodyPr>
            <a:lstStyle/>
            <a:p>
              <a:endParaRPr lang="zh-CN" altLang="en-US"/>
            </a:p>
          </p:txBody>
        </p:sp>
      </p:grpSp>
      <p:sp>
        <p:nvSpPr>
          <p:cNvPr id="79" name="矩形 78"/>
          <p:cNvSpPr/>
          <p:nvPr/>
        </p:nvSpPr>
        <p:spPr>
          <a:xfrm>
            <a:off x="1692275" y="214313"/>
            <a:ext cx="5040313" cy="523875"/>
          </a:xfrm>
          <a:prstGeom prst="rect">
            <a:avLst/>
          </a:prstGeom>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a:r>
              <a:rPr lang="zh-CN" altLang="en-US" sz="2800">
                <a:solidFill>
                  <a:srgbClr val="FFFF00"/>
                </a:solidFill>
                <a:effectLst>
                  <a:outerShdw blurRad="38100" dist="38100" dir="2700000" algn="tl">
                    <a:srgbClr val="000000"/>
                  </a:outerShdw>
                </a:effectLst>
                <a:latin typeface="宋体" panose="02010600030101010101" pitchFamily="2" charset="-122"/>
              </a:rPr>
              <a:t>弗兰克</a:t>
            </a:r>
            <a:r>
              <a:rPr lang="en-US" altLang="zh-CN" sz="2800">
                <a:solidFill>
                  <a:srgbClr val="FFFF00"/>
                </a:solidFill>
                <a:effectLst>
                  <a:outerShdw blurRad="38100" dist="38100" dir="2700000" algn="tl">
                    <a:srgbClr val="000000"/>
                  </a:outerShdw>
                </a:effectLst>
                <a:latin typeface="宋体" panose="02010600030101010101" pitchFamily="2" charset="-122"/>
                <a:cs typeface="Times New Roman" panose="02020603050405020304" pitchFamily="18" charset="0"/>
              </a:rPr>
              <a:t>-</a:t>
            </a:r>
            <a:r>
              <a:rPr lang="zh-CN" altLang="en-US" sz="2800">
                <a:solidFill>
                  <a:srgbClr val="FFFF00"/>
                </a:solidFill>
                <a:effectLst>
                  <a:outerShdw blurRad="38100" dist="38100" dir="2700000" algn="tl">
                    <a:srgbClr val="000000"/>
                  </a:outerShdw>
                </a:effectLst>
                <a:latin typeface="宋体" panose="02010600030101010101" pitchFamily="2" charset="-122"/>
              </a:rPr>
              <a:t>赫兹实验</a:t>
            </a:r>
            <a:endParaRPr lang="zh-CN" altLang="en-US" sz="2800">
              <a:solidFill>
                <a:srgbClr val="FFFF00"/>
              </a:solidFill>
              <a:effectLst>
                <a:outerShdw blurRad="38100" dist="38100" dir="2700000" algn="tl">
                  <a:srgbClr val="000000"/>
                </a:outerShdw>
              </a:effectLst>
              <a:latin typeface="宋体" panose="02010600030101010101" pitchFamily="2" charset="-122"/>
            </a:endParaRPr>
          </a:p>
        </p:txBody>
      </p:sp>
      <p:sp>
        <p:nvSpPr>
          <p:cNvPr id="80" name="Text Box 3"/>
          <p:cNvSpPr txBox="1">
            <a:spLocks noChangeArrowheads="1"/>
          </p:cNvSpPr>
          <p:nvPr/>
        </p:nvSpPr>
        <p:spPr bwMode="auto">
          <a:xfrm>
            <a:off x="1143000" y="3429000"/>
            <a:ext cx="2928938"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2100">
                <a:solidFill>
                  <a:schemeClr val="bg1"/>
                </a:solidFill>
              </a:rPr>
              <a:t>实验装置示意图</a:t>
            </a:r>
            <a:endParaRPr lang="zh-CN" altLang="en-US" sz="2100">
              <a:solidFill>
                <a:schemeClr val="bg1"/>
              </a:solidFill>
            </a:endParaRPr>
          </a:p>
        </p:txBody>
      </p:sp>
      <p:sp>
        <p:nvSpPr>
          <p:cNvPr id="36882" name="灯片编号占位符 1"/>
          <p:cNvSpPr txBox="1"/>
          <p:nvPr/>
        </p:nvSpPr>
        <p:spPr bwMode="auto">
          <a:xfrm>
            <a:off x="0" y="6381750"/>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fld id="{EB1D73BF-40BB-4E1C-96AD-F9C30812C08E}" type="slidenum">
              <a:rPr lang="en-US" altLang="zh-CN" b="0">
                <a:solidFill>
                  <a:srgbClr val="FF00FF"/>
                </a:solidFill>
              </a:rPr>
            </a:fld>
            <a:r>
              <a:rPr lang="en-US" altLang="zh-CN" b="0">
                <a:solidFill>
                  <a:srgbClr val="FF00FF"/>
                </a:solidFill>
              </a:rPr>
              <a:t>/29</a:t>
            </a:r>
            <a:endParaRPr lang="en-US" altLang="zh-CN" b="0">
              <a:solidFill>
                <a:srgbClr val="FF00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par>
                          <p:cTn id="7" fill="hold">
                            <p:stCondLst>
                              <p:cond delay="0"/>
                            </p:stCondLst>
                            <p:childTnLst>
                              <p:par>
                                <p:cTn id="8" presetID="23" presetClass="entr" presetSubtype="16" fill="hold" nodeType="afterEffect">
                                  <p:stCondLst>
                                    <p:cond delay="0"/>
                                  </p:stCondLst>
                                  <p:childTnLst>
                                    <p:set>
                                      <p:cBhvr>
                                        <p:cTn id="9" dur="1" fill="hold">
                                          <p:stCondLst>
                                            <p:cond delay="0"/>
                                          </p:stCondLst>
                                        </p:cTn>
                                        <p:tgtEl>
                                          <p:spTgt spid="14"/>
                                        </p:tgtEl>
                                        <p:attrNameLst>
                                          <p:attrName>style.visibility</p:attrName>
                                        </p:attrNameLst>
                                      </p:cBhvr>
                                      <p:to>
                                        <p:strVal val="visible"/>
                                      </p:to>
                                    </p:set>
                                    <p:anim calcmode="lin" valueType="num">
                                      <p:cBhvr>
                                        <p:cTn id="10" dur="500" fill="hold"/>
                                        <p:tgtEl>
                                          <p:spTgt spid="14"/>
                                        </p:tgtEl>
                                        <p:attrNameLst>
                                          <p:attrName>ppt_w</p:attrName>
                                        </p:attrNameLst>
                                      </p:cBhvr>
                                      <p:tavLst>
                                        <p:tav tm="0">
                                          <p:val>
                                            <p:fltVal val="0"/>
                                          </p:val>
                                        </p:tav>
                                        <p:tav tm="100000">
                                          <p:val>
                                            <p:strVal val="#ppt_w"/>
                                          </p:val>
                                        </p:tav>
                                      </p:tavLst>
                                    </p:anim>
                                    <p:anim calcmode="lin" valueType="num">
                                      <p:cBhvr>
                                        <p:cTn id="11" dur="500" fill="hold"/>
                                        <p:tgtEl>
                                          <p:spTgt spid="14"/>
                                        </p:tgtEl>
                                        <p:attrNameLst>
                                          <p:attrName>ppt_h</p:attrName>
                                        </p:attrNameLst>
                                      </p:cBhvr>
                                      <p:tavLst>
                                        <p:tav tm="0">
                                          <p:val>
                                            <p:fltVal val="0"/>
                                          </p:val>
                                        </p:tav>
                                        <p:tav tm="100000">
                                          <p:val>
                                            <p:strVal val="#ppt_h"/>
                                          </p:val>
                                        </p:tav>
                                      </p:tavLst>
                                    </p:anim>
                                  </p:childTnLst>
                                </p:cTn>
                              </p:par>
                            </p:childTnLst>
                          </p:cTn>
                        </p:par>
                        <p:par>
                          <p:cTn id="12" fill="hold">
                            <p:stCondLst>
                              <p:cond delay="500"/>
                            </p:stCondLst>
                            <p:childTnLst>
                              <p:par>
                                <p:cTn id="13" presetID="3" presetClass="entr" presetSubtype="10" fill="hold" grpId="0" nodeType="afterEffect">
                                  <p:stCondLst>
                                    <p:cond delay="0"/>
                                  </p:stCondLst>
                                  <p:childTnLst>
                                    <p:set>
                                      <p:cBhvr>
                                        <p:cTn id="14" dur="1" fill="hold">
                                          <p:stCondLst>
                                            <p:cond delay="0"/>
                                          </p:stCondLst>
                                        </p:cTn>
                                        <p:tgtEl>
                                          <p:spTgt spid="80"/>
                                        </p:tgtEl>
                                        <p:attrNameLst>
                                          <p:attrName>style.visibility</p:attrName>
                                        </p:attrNameLst>
                                      </p:cBhvr>
                                      <p:to>
                                        <p:strVal val="visible"/>
                                      </p:to>
                                    </p:set>
                                    <p:animEffect transition="in" filter="blinds(horizontal)">
                                      <p:cBhvr>
                                        <p:cTn id="15" dur="500"/>
                                        <p:tgtEl>
                                          <p:spTgt spid="80"/>
                                        </p:tgtEl>
                                      </p:cBhvr>
                                    </p:animEffect>
                                  </p:childTnLst>
                                </p:cTn>
                              </p:par>
                              <p:par>
                                <p:cTn id="16" presetID="1" presetClass="entr" presetSubtype="0" fill="hold" nodeType="withEffect">
                                  <p:stCondLst>
                                    <p:cond delay="0"/>
                                  </p:stCondLst>
                                  <p:childTnLst>
                                    <p:set>
                                      <p:cBhvr>
                                        <p:cTn id="17" dur="1" fill="hold">
                                          <p:stCondLst>
                                            <p:cond delay="0"/>
                                          </p:stCondLst>
                                        </p:cTn>
                                        <p:tgtEl>
                                          <p:spTgt spid="8"/>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6"/>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7"/>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5"/>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9"/>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10"/>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4"/>
                                        </p:tgtEl>
                                        <p:attrNameLst>
                                          <p:attrName>style.visibility</p:attrName>
                                        </p:attrNameLst>
                                      </p:cBhvr>
                                      <p:to>
                                        <p:strVal val="visible"/>
                                      </p:to>
                                    </p:set>
                                  </p:childTnLst>
                                </p:cTn>
                              </p:par>
                              <p:par>
                                <p:cTn id="34" presetID="1" presetClass="entr" presetSubtype="0" fill="hold" nodeType="withEffect">
                                  <p:stCondLst>
                                    <p:cond delay="0"/>
                                  </p:stCondLst>
                                  <p:childTnLst>
                                    <p:set>
                                      <p:cBhvr>
                                        <p:cTn id="35" dur="1" fill="hold">
                                          <p:stCondLst>
                                            <p:cond delay="0"/>
                                          </p:stCondLst>
                                        </p:cTn>
                                        <p:tgtEl>
                                          <p:spTgt spid="11"/>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2" presetClass="entr" presetSubtype="8" fill="hold" grpId="0" nodeType="clickEffect">
                                  <p:stCondLst>
                                    <p:cond delay="0"/>
                                  </p:stCondLst>
                                  <p:childTnLst>
                                    <p:set>
                                      <p:cBhvr>
                                        <p:cTn id="39" dur="1" fill="hold">
                                          <p:stCondLst>
                                            <p:cond delay="0"/>
                                          </p:stCondLst>
                                        </p:cTn>
                                        <p:tgtEl>
                                          <p:spTgt spid="26"/>
                                        </p:tgtEl>
                                        <p:attrNameLst>
                                          <p:attrName>style.visibility</p:attrName>
                                        </p:attrNameLst>
                                      </p:cBhvr>
                                      <p:to>
                                        <p:strVal val="visible"/>
                                      </p:to>
                                    </p:set>
                                    <p:anim calcmode="lin" valueType="num">
                                      <p:cBhvr additive="base">
                                        <p:cTn id="40" dur="500" fill="hold"/>
                                        <p:tgtEl>
                                          <p:spTgt spid="26"/>
                                        </p:tgtEl>
                                        <p:attrNameLst>
                                          <p:attrName>ppt_x</p:attrName>
                                        </p:attrNameLst>
                                      </p:cBhvr>
                                      <p:tavLst>
                                        <p:tav tm="0">
                                          <p:val>
                                            <p:strVal val="0-#ppt_w/2"/>
                                          </p:val>
                                        </p:tav>
                                        <p:tav tm="100000">
                                          <p:val>
                                            <p:strVal val="#ppt_x"/>
                                          </p:val>
                                        </p:tav>
                                      </p:tavLst>
                                    </p:anim>
                                    <p:anim calcmode="lin" valueType="num">
                                      <p:cBhvr additive="base">
                                        <p:cTn id="41" dur="500" fill="hold"/>
                                        <p:tgtEl>
                                          <p:spTgt spid="26"/>
                                        </p:tgtEl>
                                        <p:attrNameLst>
                                          <p:attrName>ppt_y</p:attrName>
                                        </p:attrNameLst>
                                      </p:cBhvr>
                                      <p:tavLst>
                                        <p:tav tm="0">
                                          <p:val>
                                            <p:strVal val="#ppt_y"/>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nodeType="clickEffect">
                                  <p:stCondLst>
                                    <p:cond delay="0"/>
                                  </p:stCondLst>
                                  <p:childTnLst>
                                    <p:set>
                                      <p:cBhvr>
                                        <p:cTn id="45" dur="1" fill="hold">
                                          <p:stCondLst>
                                            <p:cond delay="0"/>
                                          </p:stCondLst>
                                        </p:cTn>
                                        <p:tgtEl>
                                          <p:spTgt spid="28"/>
                                        </p:tgtEl>
                                        <p:attrNameLst>
                                          <p:attrName>style.visibility</p:attrName>
                                        </p:attrNameLst>
                                      </p:cBhvr>
                                      <p:to>
                                        <p:strVal val="visible"/>
                                      </p:to>
                                    </p:set>
                                    <p:animEffect transition="in" filter="blinds(horizontal)">
                                      <p:cBhvr>
                                        <p:cTn id="46" dur="500"/>
                                        <p:tgtEl>
                                          <p:spTgt spid="28"/>
                                        </p:tgtEl>
                                      </p:cBhvr>
                                    </p:animEffect>
                                  </p:childTnLst>
                                </p:cTn>
                              </p:par>
                            </p:childTnLst>
                          </p:cTn>
                        </p:par>
                        <p:par>
                          <p:cTn id="47" fill="hold">
                            <p:stCondLst>
                              <p:cond delay="500"/>
                            </p:stCondLst>
                            <p:childTnLst>
                              <p:par>
                                <p:cTn id="48" presetID="3" presetClass="entr" presetSubtype="10" fill="hold" nodeType="afterEffect">
                                  <p:stCondLst>
                                    <p:cond delay="0"/>
                                  </p:stCondLst>
                                  <p:childTnLst>
                                    <p:set>
                                      <p:cBhvr>
                                        <p:cTn id="49" dur="1" fill="hold">
                                          <p:stCondLst>
                                            <p:cond delay="0"/>
                                          </p:stCondLst>
                                        </p:cTn>
                                        <p:tgtEl>
                                          <p:spTgt spid="3"/>
                                        </p:tgtEl>
                                        <p:attrNameLst>
                                          <p:attrName>style.visibility</p:attrName>
                                        </p:attrNameLst>
                                      </p:cBhvr>
                                      <p:to>
                                        <p:strVal val="visible"/>
                                      </p:to>
                                    </p:set>
                                    <p:animEffect transition="in" filter="blinds(horizontal)">
                                      <p:cBhvr>
                                        <p:cTn id="50" dur="500"/>
                                        <p:tgtEl>
                                          <p:spTgt spid="3"/>
                                        </p:tgtEl>
                                      </p:cBhvr>
                                    </p:animEffect>
                                  </p:childTnLst>
                                </p:cTn>
                              </p:par>
                            </p:childTnLst>
                          </p:cTn>
                        </p:par>
                        <p:par>
                          <p:cTn id="51" fill="hold">
                            <p:stCondLst>
                              <p:cond delay="1000"/>
                            </p:stCondLst>
                            <p:childTnLst>
                              <p:par>
                                <p:cTn id="52" presetID="3" presetClass="entr" presetSubtype="10" fill="hold" grpId="0" nodeType="afterEffect">
                                  <p:stCondLst>
                                    <p:cond delay="0"/>
                                  </p:stCondLst>
                                  <p:childTnLst>
                                    <p:set>
                                      <p:cBhvr>
                                        <p:cTn id="53" dur="1" fill="hold">
                                          <p:stCondLst>
                                            <p:cond delay="0"/>
                                          </p:stCondLst>
                                        </p:cTn>
                                        <p:tgtEl>
                                          <p:spTgt spid="27"/>
                                        </p:tgtEl>
                                        <p:attrNameLst>
                                          <p:attrName>style.visibility</p:attrName>
                                        </p:attrNameLst>
                                      </p:cBhvr>
                                      <p:to>
                                        <p:strVal val="visible"/>
                                      </p:to>
                                    </p:set>
                                    <p:animEffect transition="in" filter="blinds(horizontal)">
                                      <p:cBhvr>
                                        <p:cTn id="54"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P spid="5" grpId="0" animBg="1"/>
      <p:bldP spid="9" grpId="0"/>
      <p:bldP spid="10" grpId="0"/>
      <p:bldP spid="26" grpId="0" autoUpdateAnimBg="0"/>
      <p:bldP spid="27" grpId="0" autoUpdateAnimBg="0"/>
      <p:bldP spid="80"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468313" y="115888"/>
            <a:ext cx="5040312" cy="523875"/>
          </a:xfrm>
          <a:prstGeom prst="rect">
            <a:avLst/>
          </a:prstGeom>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r>
              <a:rPr lang="zh-CN" altLang="en-US" sz="2800">
                <a:solidFill>
                  <a:srgbClr val="FFFF00"/>
                </a:solidFill>
                <a:latin typeface="宋体" panose="02010600030101010101" pitchFamily="2" charset="-122"/>
              </a:rPr>
              <a:t>实验结果分析：</a:t>
            </a:r>
            <a:endParaRPr lang="zh-CN" altLang="en-US" sz="2800">
              <a:solidFill>
                <a:srgbClr val="FFFF00"/>
              </a:solidFill>
              <a:latin typeface="宋体" panose="02010600030101010101" pitchFamily="2" charset="-122"/>
            </a:endParaRPr>
          </a:p>
        </p:txBody>
      </p:sp>
      <p:sp>
        <p:nvSpPr>
          <p:cNvPr id="10" name="矩形 9"/>
          <p:cNvSpPr/>
          <p:nvPr/>
        </p:nvSpPr>
        <p:spPr>
          <a:xfrm>
            <a:off x="107950" y="3644900"/>
            <a:ext cx="8894763" cy="2892425"/>
          </a:xfrm>
          <a:prstGeom prst="rect">
            <a:avLst/>
          </a:prstGeom>
        </p:spPr>
        <p:txBody>
          <a:bodyPr>
            <a:spAutoFit/>
          </a:bodyPr>
          <a:lstStyle>
            <a:lvl1pPr marL="342900" indent="-342900">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nSpc>
                <a:spcPts val="3400"/>
              </a:lnSpc>
              <a:spcBef>
                <a:spcPts val="600"/>
              </a:spcBef>
              <a:buFont typeface="Arial" panose="020B0604020202020204" pitchFamily="34" charset="0"/>
              <a:buChar char="•"/>
            </a:pPr>
            <a:r>
              <a:rPr lang="zh-CN" altLang="en-US" sz="2200" dirty="0">
                <a:solidFill>
                  <a:schemeClr val="bg1"/>
                </a:solidFill>
              </a:rPr>
              <a:t>当加速电压很低，小于 </a:t>
            </a:r>
            <a:r>
              <a:rPr lang="en-US" altLang="zh-CN" sz="2200" dirty="0">
                <a:solidFill>
                  <a:srgbClr val="66FFFF"/>
                </a:solidFill>
              </a:rPr>
              <a:t>4.9V</a:t>
            </a:r>
            <a:r>
              <a:rPr lang="en-US" altLang="zh-CN" sz="2200" dirty="0"/>
              <a:t> </a:t>
            </a:r>
            <a:r>
              <a:rPr lang="zh-CN" altLang="en-US" sz="2200" dirty="0">
                <a:solidFill>
                  <a:schemeClr val="bg1"/>
                </a:solidFill>
              </a:rPr>
              <a:t>时，随着电压的增加，单位时间抵达阳极的电子数增加，电流也平稳地</a:t>
            </a:r>
            <a:r>
              <a:rPr lang="zh-CN" altLang="en-US" sz="2200" dirty="0">
                <a:solidFill>
                  <a:srgbClr val="66FFFF"/>
                </a:solidFill>
              </a:rPr>
              <a:t>单调递增</a:t>
            </a:r>
            <a:r>
              <a:rPr lang="zh-CN" altLang="en-US" sz="2200" dirty="0">
                <a:solidFill>
                  <a:schemeClr val="bg1"/>
                </a:solidFill>
              </a:rPr>
              <a:t>；     </a:t>
            </a:r>
            <a:r>
              <a:rPr lang="zh-CN" altLang="en-US" sz="2200" dirty="0">
                <a:solidFill>
                  <a:srgbClr val="FFC000"/>
                </a:solidFill>
              </a:rPr>
              <a:t>（弹性碰撞）</a:t>
            </a:r>
            <a:endParaRPr lang="en-US" altLang="zh-CN" sz="2200" dirty="0">
              <a:solidFill>
                <a:srgbClr val="FFC000"/>
              </a:solidFill>
            </a:endParaRPr>
          </a:p>
          <a:p>
            <a:pPr>
              <a:lnSpc>
                <a:spcPts val="3400"/>
              </a:lnSpc>
              <a:spcBef>
                <a:spcPts val="600"/>
              </a:spcBef>
              <a:buFont typeface="Arial" panose="020B0604020202020204" pitchFamily="34" charset="0"/>
              <a:buChar char="•"/>
            </a:pPr>
            <a:r>
              <a:rPr lang="zh-CN" altLang="en-US" sz="2200" dirty="0">
                <a:solidFill>
                  <a:schemeClr val="bg1"/>
                </a:solidFill>
              </a:rPr>
              <a:t>当电压为 </a:t>
            </a:r>
            <a:r>
              <a:rPr lang="en-US" altLang="zh-CN" sz="2200" dirty="0">
                <a:solidFill>
                  <a:srgbClr val="66FFFF"/>
                </a:solidFill>
              </a:rPr>
              <a:t>4.9V</a:t>
            </a:r>
            <a:r>
              <a:rPr lang="en-US" altLang="zh-CN" sz="2200" dirty="0"/>
              <a:t> </a:t>
            </a:r>
            <a:r>
              <a:rPr lang="zh-CN" altLang="en-US" sz="2200" dirty="0">
                <a:solidFill>
                  <a:schemeClr val="bg1"/>
                </a:solidFill>
              </a:rPr>
              <a:t>时，</a:t>
            </a:r>
            <a:r>
              <a:rPr lang="zh-CN" altLang="en-US" sz="2200" dirty="0">
                <a:solidFill>
                  <a:srgbClr val="FFFF00"/>
                </a:solidFill>
                <a:latin typeface="宋体" panose="02010600030101010101" pitchFamily="2" charset="-122"/>
              </a:rPr>
              <a:t>电流猛烈降低</a:t>
            </a:r>
            <a:r>
              <a:rPr lang="zh-CN" altLang="en-US" sz="2200" dirty="0">
                <a:solidFill>
                  <a:schemeClr val="bg1"/>
                </a:solidFill>
              </a:rPr>
              <a:t>，几乎降至 </a:t>
            </a:r>
            <a:r>
              <a:rPr lang="en-US" altLang="zh-CN" sz="2200" dirty="0">
                <a:solidFill>
                  <a:srgbClr val="66FFFF"/>
                </a:solidFill>
              </a:rPr>
              <a:t>0 </a:t>
            </a:r>
            <a:r>
              <a:rPr lang="zh-CN" altLang="en-US" sz="2200" dirty="0">
                <a:solidFill>
                  <a:schemeClr val="bg1"/>
                </a:solidFill>
              </a:rPr>
              <a:t>安；</a:t>
            </a:r>
            <a:r>
              <a:rPr lang="zh-CN" altLang="en-US" sz="2200" dirty="0">
                <a:solidFill>
                  <a:srgbClr val="FFC000"/>
                </a:solidFill>
              </a:rPr>
              <a:t>（非弹性碰撞）</a:t>
            </a:r>
            <a:endParaRPr lang="en-US" altLang="zh-CN" sz="2200" dirty="0"/>
          </a:p>
          <a:p>
            <a:pPr>
              <a:lnSpc>
                <a:spcPts val="3400"/>
              </a:lnSpc>
              <a:spcBef>
                <a:spcPts val="600"/>
              </a:spcBef>
              <a:buFont typeface="Arial" panose="020B0604020202020204" pitchFamily="34" charset="0"/>
              <a:buChar char="•"/>
            </a:pPr>
            <a:r>
              <a:rPr lang="zh-CN" altLang="en-US" sz="2200" dirty="0">
                <a:solidFill>
                  <a:schemeClr val="bg1"/>
                </a:solidFill>
              </a:rPr>
              <a:t>继续增加电压，电流也跟随着平稳地增加，直到电压达到 </a:t>
            </a:r>
            <a:r>
              <a:rPr lang="en-US" altLang="zh-CN" sz="2200" dirty="0">
                <a:solidFill>
                  <a:srgbClr val="66FFFF"/>
                </a:solidFill>
              </a:rPr>
              <a:t>9.8 V</a:t>
            </a:r>
            <a:r>
              <a:rPr lang="zh-CN" altLang="en-US" sz="2200" dirty="0">
                <a:solidFill>
                  <a:schemeClr val="bg1"/>
                </a:solidFill>
              </a:rPr>
              <a:t>，又观察到类似的电流猛烈降低。</a:t>
            </a:r>
            <a:r>
              <a:rPr lang="zh-CN" altLang="en-US" sz="2200" dirty="0">
                <a:solidFill>
                  <a:srgbClr val="FFC000"/>
                </a:solidFill>
              </a:rPr>
              <a:t>（再次非弹性碰撞）</a:t>
            </a:r>
            <a:endParaRPr lang="en-US" altLang="zh-CN" sz="2200" dirty="0">
              <a:solidFill>
                <a:srgbClr val="FFC000"/>
              </a:solidFill>
            </a:endParaRPr>
          </a:p>
          <a:p>
            <a:pPr>
              <a:lnSpc>
                <a:spcPts val="3400"/>
              </a:lnSpc>
              <a:spcBef>
                <a:spcPts val="600"/>
              </a:spcBef>
              <a:buFont typeface="Arial" panose="020B0604020202020204" pitchFamily="34" charset="0"/>
              <a:buChar char="•"/>
            </a:pPr>
            <a:r>
              <a:rPr lang="zh-CN" altLang="en-US" sz="2200" dirty="0">
                <a:solidFill>
                  <a:schemeClr val="bg1"/>
                </a:solidFill>
              </a:rPr>
              <a:t>电压每增加 </a:t>
            </a:r>
            <a:r>
              <a:rPr lang="en-US" altLang="zh-CN" sz="2200" dirty="0">
                <a:solidFill>
                  <a:srgbClr val="66FFFF"/>
                </a:solidFill>
              </a:rPr>
              <a:t>4.9V</a:t>
            </a:r>
            <a:r>
              <a:rPr lang="zh-CN" altLang="en-US" sz="2200" dirty="0">
                <a:solidFill>
                  <a:schemeClr val="bg1"/>
                </a:solidFill>
              </a:rPr>
              <a:t>，电流就会猛烈降低。</a:t>
            </a:r>
            <a:endParaRPr lang="zh-CN" altLang="en-US" sz="2200" dirty="0">
              <a:solidFill>
                <a:schemeClr val="bg1"/>
              </a:solidFill>
            </a:endParaRPr>
          </a:p>
        </p:txBody>
      </p:sp>
      <p:pic>
        <p:nvPicPr>
          <p:cNvPr id="3" name="图片 2"/>
          <p:cNvPicPr>
            <a:picLocks noChangeAspect="1"/>
          </p:cNvPicPr>
          <p:nvPr/>
        </p:nvPicPr>
        <p:blipFill rotWithShape="1">
          <a:blip r:embed="rId1">
            <a:duotone>
              <a:schemeClr val="accent2">
                <a:shade val="45000"/>
                <a:satMod val="135000"/>
              </a:schemeClr>
              <a:prstClr val="white"/>
            </a:duotone>
          </a:blip>
          <a:srcRect b="16590"/>
          <a:stretch>
            <a:fillRect/>
          </a:stretch>
        </p:blipFill>
        <p:spPr>
          <a:xfrm>
            <a:off x="983476" y="692696"/>
            <a:ext cx="7589052" cy="2880000"/>
          </a:xfrm>
          <a:prstGeom prst="rect">
            <a:avLst/>
          </a:prstGeom>
        </p:spPr>
      </p:pic>
      <p:sp>
        <p:nvSpPr>
          <p:cNvPr id="8" name="Rectangle 4"/>
          <p:cNvSpPr>
            <a:spLocks noChangeArrowheads="1"/>
          </p:cNvSpPr>
          <p:nvPr/>
        </p:nvSpPr>
        <p:spPr bwMode="auto">
          <a:xfrm>
            <a:off x="6660232" y="5741988"/>
            <a:ext cx="2357437" cy="769937"/>
          </a:xfrm>
          <a:prstGeom prst="rect">
            <a:avLst/>
          </a:prstGeom>
          <a:noFill/>
          <a:ln>
            <a:noFill/>
          </a:ln>
          <a:effectLst/>
        </p:spPr>
        <p:txBody>
          <a:bodyPr>
            <a:spAutoFit/>
          </a:bodyPr>
          <a:lstStyle>
            <a:lvl1pPr marL="342900" indent="-342900">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buFont typeface="Wingdings" panose="05000000000000000000" pitchFamily="2" charset="2"/>
              <a:buChar char="à"/>
            </a:pPr>
            <a:r>
              <a:rPr lang="en-US" altLang="zh-CN" sz="2200" dirty="0">
                <a:solidFill>
                  <a:srgbClr val="FF0000"/>
                </a:solidFill>
                <a:effectLst>
                  <a:outerShdw blurRad="38100" dist="38100" dir="2700000" algn="tl">
                    <a:srgbClr val="000000">
                      <a:alpha val="43137"/>
                    </a:srgbClr>
                  </a:outerShdw>
                </a:effectLst>
                <a:latin typeface="宋体" panose="02010600030101010101" pitchFamily="2" charset="-122"/>
                <a:sym typeface="Wingdings" panose="05000000000000000000" pitchFamily="2" charset="2"/>
              </a:rPr>
              <a:t>Hg</a:t>
            </a:r>
            <a:r>
              <a:rPr lang="zh-CN" altLang="en-US" sz="2200" dirty="0">
                <a:solidFill>
                  <a:srgbClr val="FF0000"/>
                </a:solidFill>
                <a:effectLst>
                  <a:outerShdw blurRad="38100" dist="38100" dir="2700000" algn="tl">
                    <a:srgbClr val="000000">
                      <a:alpha val="43137"/>
                    </a:srgbClr>
                  </a:outerShdw>
                </a:effectLst>
                <a:latin typeface="宋体" panose="02010600030101010101" pitchFamily="2" charset="-122"/>
                <a:sym typeface="Wingdings" panose="05000000000000000000" pitchFamily="2" charset="2"/>
              </a:rPr>
              <a:t>原子只吸收</a:t>
            </a:r>
            <a:endParaRPr lang="en-US" altLang="zh-CN" sz="2200" dirty="0">
              <a:solidFill>
                <a:srgbClr val="FF0000"/>
              </a:solidFill>
              <a:effectLst>
                <a:outerShdw blurRad="38100" dist="38100" dir="2700000" algn="tl">
                  <a:srgbClr val="000000">
                    <a:alpha val="43137"/>
                  </a:srgbClr>
                </a:outerShdw>
              </a:effectLst>
              <a:latin typeface="宋体" panose="02010600030101010101" pitchFamily="2" charset="-122"/>
              <a:sym typeface="Wingdings" panose="05000000000000000000" pitchFamily="2" charset="2"/>
            </a:endParaRPr>
          </a:p>
          <a:p>
            <a:r>
              <a:rPr lang="en-US" altLang="zh-CN" sz="2200" dirty="0">
                <a:solidFill>
                  <a:srgbClr val="FF0000"/>
                </a:solidFill>
                <a:effectLst>
                  <a:outerShdw blurRad="38100" dist="38100" dir="2700000" algn="tl">
                    <a:srgbClr val="000000">
                      <a:alpha val="43137"/>
                    </a:srgbClr>
                  </a:outerShdw>
                </a:effectLst>
                <a:latin typeface="宋体" panose="02010600030101010101" pitchFamily="2" charset="-122"/>
                <a:sym typeface="Wingdings" panose="05000000000000000000" pitchFamily="2" charset="2"/>
              </a:rPr>
              <a:t>   4.9eV</a:t>
            </a:r>
            <a:r>
              <a:rPr lang="zh-CN" altLang="en-US" sz="2200" dirty="0">
                <a:solidFill>
                  <a:srgbClr val="FF0000"/>
                </a:solidFill>
                <a:effectLst>
                  <a:outerShdw blurRad="38100" dist="38100" dir="2700000" algn="tl">
                    <a:srgbClr val="000000">
                      <a:alpha val="43137"/>
                    </a:srgbClr>
                  </a:outerShdw>
                </a:effectLst>
                <a:latin typeface="宋体" panose="02010600030101010101" pitchFamily="2" charset="-122"/>
                <a:sym typeface="Wingdings" panose="05000000000000000000" pitchFamily="2" charset="2"/>
              </a:rPr>
              <a:t>的能量</a:t>
            </a:r>
            <a:endParaRPr lang="zh-CN" altLang="en-US" sz="2200" b="0" dirty="0">
              <a:solidFill>
                <a:srgbClr val="FF0000"/>
              </a:solidFill>
              <a:effectLst>
                <a:outerShdw blurRad="38100" dist="38100" dir="2700000" algn="tl">
                  <a:srgbClr val="000000">
                    <a:alpha val="43137"/>
                  </a:srgbClr>
                </a:outerShdw>
              </a:effectLst>
              <a:latin typeface="宋体" panose="02010600030101010101" pitchFamily="2" charset="-122"/>
            </a:endParaRPr>
          </a:p>
        </p:txBody>
      </p:sp>
      <p:sp>
        <p:nvSpPr>
          <p:cNvPr id="37894" name="灯片编号占位符 1"/>
          <p:cNvSpPr txBox="1"/>
          <p:nvPr/>
        </p:nvSpPr>
        <p:spPr bwMode="auto">
          <a:xfrm>
            <a:off x="0" y="6381750"/>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fld id="{1C2E2602-AEB7-4595-8968-7E0257215076}" type="slidenum">
              <a:rPr lang="en-US" altLang="zh-CN" b="0">
                <a:solidFill>
                  <a:srgbClr val="FF00FF"/>
                </a:solidFill>
              </a:rPr>
            </a:fld>
            <a:r>
              <a:rPr lang="en-US" altLang="zh-CN" b="0">
                <a:solidFill>
                  <a:srgbClr val="FF00FF"/>
                </a:solidFill>
              </a:rPr>
              <a:t>/29</a:t>
            </a:r>
            <a:endParaRPr lang="en-US" altLang="zh-CN" b="0">
              <a:solidFill>
                <a:srgbClr val="FF00FF"/>
              </a:solidFill>
            </a:endParaRPr>
          </a:p>
        </p:txBody>
      </p:sp>
      <p:sp>
        <p:nvSpPr>
          <p:cNvPr id="37895" name="Line 14"/>
          <p:cNvSpPr>
            <a:spLocks noChangeShapeType="1"/>
          </p:cNvSpPr>
          <p:nvPr/>
        </p:nvSpPr>
        <p:spPr bwMode="auto">
          <a:xfrm>
            <a:off x="5418138" y="2143125"/>
            <a:ext cx="0" cy="1079500"/>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7896" name="Line 15"/>
          <p:cNvSpPr>
            <a:spLocks noChangeShapeType="1"/>
          </p:cNvSpPr>
          <p:nvPr/>
        </p:nvSpPr>
        <p:spPr bwMode="auto">
          <a:xfrm>
            <a:off x="5892800" y="1974850"/>
            <a:ext cx="0" cy="1268413"/>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7897" name="Line 16"/>
          <p:cNvSpPr>
            <a:spLocks noChangeShapeType="1"/>
          </p:cNvSpPr>
          <p:nvPr/>
        </p:nvSpPr>
        <p:spPr bwMode="auto">
          <a:xfrm>
            <a:off x="6364288" y="1463675"/>
            <a:ext cx="0" cy="1789113"/>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7898" name="Line 17"/>
          <p:cNvSpPr>
            <a:spLocks noChangeShapeType="1"/>
          </p:cNvSpPr>
          <p:nvPr/>
        </p:nvSpPr>
        <p:spPr bwMode="auto">
          <a:xfrm>
            <a:off x="5429250" y="3214688"/>
            <a:ext cx="484188" cy="0"/>
          </a:xfrm>
          <a:prstGeom prst="line">
            <a:avLst/>
          </a:prstGeom>
          <a:noFill/>
          <a:ln w="19050">
            <a:solidFill>
              <a:schemeClr val="tx1"/>
            </a:solidFill>
            <a:round/>
            <a:headEnd type="triangle" w="sm" len="lg"/>
            <a:tailEnd type="triangle" w="sm" len="lg"/>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37899" name="Line 18"/>
          <p:cNvSpPr>
            <a:spLocks noChangeShapeType="1"/>
          </p:cNvSpPr>
          <p:nvPr/>
        </p:nvSpPr>
        <p:spPr bwMode="auto">
          <a:xfrm>
            <a:off x="5921375" y="3214688"/>
            <a:ext cx="484188" cy="0"/>
          </a:xfrm>
          <a:prstGeom prst="line">
            <a:avLst/>
          </a:prstGeom>
          <a:noFill/>
          <a:ln w="19050">
            <a:solidFill>
              <a:schemeClr val="tx1"/>
            </a:solidFill>
            <a:round/>
            <a:headEnd type="triangle" w="sm" len="lg"/>
            <a:tailEnd type="triangle" w="sm" len="lg"/>
          </a:ln>
          <a:extLst>
            <a:ext uri="{909E8E84-426E-40DD-AFC4-6F175D3DCCD1}">
              <a14:hiddenFill xmlns:a14="http://schemas.microsoft.com/office/drawing/2010/main">
                <a:noFill/>
              </a14:hiddenFill>
            </a:ext>
          </a:extLst>
        </p:spPr>
        <p:txBody>
          <a:bodyPr wrap="none">
            <a:spAutoFit/>
          </a:bodyPr>
          <a:lstStyle/>
          <a:p>
            <a:endParaRPr lang="zh-CN" altLang="en-US"/>
          </a:p>
        </p:txBody>
      </p:sp>
      <p:graphicFrame>
        <p:nvGraphicFramePr>
          <p:cNvPr id="37900" name="Object 5"/>
          <p:cNvGraphicFramePr>
            <a:graphicFrameLocks noChangeAspect="1"/>
          </p:cNvGraphicFramePr>
          <p:nvPr/>
        </p:nvGraphicFramePr>
        <p:xfrm>
          <a:off x="5143500" y="3286125"/>
          <a:ext cx="609600" cy="292100"/>
        </p:xfrm>
        <a:graphic>
          <a:graphicData uri="http://schemas.openxmlformats.org/presentationml/2006/ole">
            <mc:AlternateContent xmlns:mc="http://schemas.openxmlformats.org/markup-compatibility/2006">
              <mc:Choice xmlns:v="urn:schemas-microsoft-com:vml" Requires="v">
                <p:oleObj spid="_x0000_s491542" name="Equation" r:id="rId2" imgW="683260" imgH="295275" progId="Equation.DSMT4">
                  <p:embed/>
                </p:oleObj>
              </mc:Choice>
              <mc:Fallback>
                <p:oleObj name="Equation" r:id="rId2" imgW="683260" imgH="295275" progId="Equation.DSMT4">
                  <p:embed/>
                  <p:pic>
                    <p:nvPicPr>
                      <p:cNvPr id="0"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43500" y="3286125"/>
                        <a:ext cx="609600" cy="292100"/>
                      </a:xfrm>
                      <a:prstGeom prst="rect">
                        <a:avLst/>
                      </a:prstGeom>
                      <a:solidFill>
                        <a:schemeClr val="bg2"/>
                      </a:solidFill>
                      <a:ln>
                        <a:noFill/>
                      </a:ln>
                      <a:extLst>
                        <a:ext uri="{91240B29-F687-4F45-9708-019B960494DF}">
                          <a14:hiddenLine xmlns:a14="http://schemas.microsoft.com/office/drawing/2010/main" w="9525">
                            <a:solidFill>
                              <a:srgbClr val="66FFFF"/>
                            </a:solidFill>
                            <a:miter lim="800000"/>
                            <a:headEnd/>
                            <a:tailEnd/>
                          </a14:hiddenLine>
                        </a:ext>
                      </a:extLst>
                    </p:spPr>
                  </p:pic>
                </p:oleObj>
              </mc:Fallback>
            </mc:AlternateContent>
          </a:graphicData>
        </a:graphic>
      </p:graphicFrame>
      <p:pic>
        <p:nvPicPr>
          <p:cNvPr id="37901" name="Picture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43500" y="620713"/>
            <a:ext cx="3598863" cy="300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902" name="Picture 28" descr="SCAN001"/>
          <p:cNvPicPr>
            <a:picLocks noChangeAspect="1" noChangeArrowheads="1"/>
          </p:cNvPicPr>
          <p:nvPr/>
        </p:nvPicPr>
        <p:blipFill>
          <a:blip r:embed="rId5">
            <a:lum bright="-38000" contrast="100000"/>
            <a:extLst>
              <a:ext uri="{28A0092B-C50C-407E-A947-70E740481C1C}">
                <a14:useLocalDpi xmlns:a14="http://schemas.microsoft.com/office/drawing/2010/main" val="0"/>
              </a:ext>
            </a:extLst>
          </a:blip>
          <a:srcRect l="17381" t="17274" r="8691" b="4318"/>
          <a:stretch>
            <a:fillRect/>
          </a:stretch>
        </p:blipFill>
        <p:spPr bwMode="auto">
          <a:xfrm>
            <a:off x="5516563" y="692150"/>
            <a:ext cx="2627312" cy="2913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62" name="Text Box 25"/>
          <p:cNvSpPr txBox="1">
            <a:spLocks noChangeArrowheads="1"/>
          </p:cNvSpPr>
          <p:nvPr/>
        </p:nvSpPr>
        <p:spPr bwMode="auto">
          <a:xfrm>
            <a:off x="1646238" y="5420569"/>
            <a:ext cx="1346201" cy="457200"/>
          </a:xfrm>
          <a:prstGeom prst="rect">
            <a:avLst/>
          </a:prstGeom>
          <a:solidFill>
            <a:srgbClr val="0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dirty="0">
                <a:solidFill>
                  <a:schemeClr val="hlink"/>
                </a:solidFill>
                <a:ea typeface="楷体_GB2312" pitchFamily="49" charset="-122"/>
              </a:rPr>
              <a:t>X</a:t>
            </a:r>
            <a:r>
              <a:rPr lang="zh-CN" altLang="en-US" dirty="0">
                <a:solidFill>
                  <a:schemeClr val="hlink"/>
                </a:solidFill>
                <a:ea typeface="楷体_GB2312" pitchFamily="49" charset="-122"/>
              </a:rPr>
              <a:t>光子</a:t>
            </a:r>
            <a:endParaRPr lang="zh-CN" altLang="en-US" dirty="0">
              <a:solidFill>
                <a:schemeClr val="hlink"/>
              </a:solidFill>
              <a:ea typeface="楷体_GB2312" pitchFamily="49" charset="-122"/>
            </a:endParaRPr>
          </a:p>
        </p:txBody>
      </p:sp>
      <p:sp>
        <p:nvSpPr>
          <p:cNvPr id="6163" name="Text Box 26"/>
          <p:cNvSpPr txBox="1">
            <a:spLocks noChangeArrowheads="1"/>
          </p:cNvSpPr>
          <p:nvPr/>
        </p:nvSpPr>
        <p:spPr bwMode="auto">
          <a:xfrm>
            <a:off x="3503613" y="5839311"/>
            <a:ext cx="1431925" cy="457200"/>
          </a:xfrm>
          <a:prstGeom prst="rect">
            <a:avLst/>
          </a:prstGeom>
          <a:solidFill>
            <a:srgbClr val="0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dirty="0">
                <a:solidFill>
                  <a:schemeClr val="hlink"/>
                </a:solidFill>
                <a:ea typeface="楷体_GB2312" pitchFamily="49" charset="-122"/>
              </a:rPr>
              <a:t>内层电子</a:t>
            </a:r>
            <a:endParaRPr lang="zh-CN" altLang="en-US" dirty="0">
              <a:solidFill>
                <a:schemeClr val="hlink"/>
              </a:solidFill>
              <a:ea typeface="楷体_GB2312" pitchFamily="49" charset="-122"/>
            </a:endParaRPr>
          </a:p>
        </p:txBody>
      </p:sp>
      <p:sp>
        <p:nvSpPr>
          <p:cNvPr id="6164" name="Text Box 27"/>
          <p:cNvSpPr txBox="1">
            <a:spLocks noChangeArrowheads="1"/>
          </p:cNvSpPr>
          <p:nvPr/>
        </p:nvSpPr>
        <p:spPr bwMode="auto">
          <a:xfrm>
            <a:off x="3503613" y="5030149"/>
            <a:ext cx="1431925" cy="455613"/>
          </a:xfrm>
          <a:prstGeom prst="rect">
            <a:avLst/>
          </a:prstGeom>
          <a:solidFill>
            <a:srgbClr val="0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dirty="0">
                <a:solidFill>
                  <a:schemeClr val="hlink"/>
                </a:solidFill>
                <a:ea typeface="楷体_GB2312" pitchFamily="49" charset="-122"/>
              </a:rPr>
              <a:t>外层电子</a:t>
            </a:r>
            <a:endParaRPr lang="zh-CN" altLang="en-US" dirty="0">
              <a:solidFill>
                <a:schemeClr val="hlink"/>
              </a:solidFill>
              <a:ea typeface="楷体_GB2312" pitchFamily="49" charset="-122"/>
            </a:endParaRPr>
          </a:p>
        </p:txBody>
      </p:sp>
      <p:grpSp>
        <p:nvGrpSpPr>
          <p:cNvPr id="6165" name="Group 28"/>
          <p:cNvGrpSpPr/>
          <p:nvPr/>
        </p:nvGrpSpPr>
        <p:grpSpPr bwMode="auto">
          <a:xfrm>
            <a:off x="3140076" y="5250706"/>
            <a:ext cx="234950" cy="771525"/>
            <a:chOff x="2052" y="3534"/>
            <a:chExt cx="148" cy="486"/>
          </a:xfrm>
        </p:grpSpPr>
        <p:sp>
          <p:nvSpPr>
            <p:cNvPr id="6166" name="Line 29"/>
            <p:cNvSpPr>
              <a:spLocks noChangeShapeType="1"/>
            </p:cNvSpPr>
            <p:nvPr/>
          </p:nvSpPr>
          <p:spPr bwMode="auto">
            <a:xfrm flipV="1">
              <a:off x="2052" y="3534"/>
              <a:ext cx="148" cy="259"/>
            </a:xfrm>
            <a:prstGeom prst="line">
              <a:avLst/>
            </a:prstGeom>
            <a:noFill/>
            <a:ln w="38100">
              <a:solidFill>
                <a:schemeClr val="accent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167" name="Line 30"/>
            <p:cNvSpPr>
              <a:spLocks noChangeShapeType="1"/>
            </p:cNvSpPr>
            <p:nvPr/>
          </p:nvSpPr>
          <p:spPr bwMode="auto">
            <a:xfrm>
              <a:off x="2052" y="3793"/>
              <a:ext cx="136" cy="227"/>
            </a:xfrm>
            <a:prstGeom prst="line">
              <a:avLst/>
            </a:prstGeom>
            <a:noFill/>
            <a:ln w="38100">
              <a:solidFill>
                <a:schemeClr val="accent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6160" name="Rectangle 33"/>
          <p:cNvSpPr>
            <a:spLocks noChangeArrowheads="1"/>
          </p:cNvSpPr>
          <p:nvPr/>
        </p:nvSpPr>
        <p:spPr bwMode="auto">
          <a:xfrm>
            <a:off x="5724209" y="5013598"/>
            <a:ext cx="2622866" cy="457875"/>
          </a:xfrm>
          <a:prstGeom prst="rect">
            <a:avLst/>
          </a:prstGeom>
          <a:solidFill>
            <a:srgbClr val="0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dirty="0">
                <a:solidFill>
                  <a:schemeClr val="hlink"/>
                </a:solidFill>
                <a:ea typeface="楷体_GB2312" pitchFamily="49" charset="-122"/>
              </a:rPr>
              <a:t>波长变大的散射线</a:t>
            </a:r>
            <a:endParaRPr lang="zh-CN" altLang="en-US" dirty="0">
              <a:solidFill>
                <a:schemeClr val="hlink"/>
              </a:solidFill>
              <a:ea typeface="楷体_GB2312" pitchFamily="49" charset="-122"/>
            </a:endParaRPr>
          </a:p>
        </p:txBody>
      </p:sp>
      <p:sp>
        <p:nvSpPr>
          <p:cNvPr id="6161" name="Line 34"/>
          <p:cNvSpPr>
            <a:spLocks noChangeShapeType="1"/>
          </p:cNvSpPr>
          <p:nvPr/>
        </p:nvSpPr>
        <p:spPr bwMode="auto">
          <a:xfrm>
            <a:off x="5148263" y="5235598"/>
            <a:ext cx="459480" cy="0"/>
          </a:xfrm>
          <a:prstGeom prst="line">
            <a:avLst/>
          </a:prstGeom>
          <a:noFill/>
          <a:ln w="38100">
            <a:solidFill>
              <a:schemeClr val="accent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158" name="Rectangle 35"/>
          <p:cNvSpPr>
            <a:spLocks noChangeArrowheads="1"/>
          </p:cNvSpPr>
          <p:nvPr/>
        </p:nvSpPr>
        <p:spPr bwMode="auto">
          <a:xfrm>
            <a:off x="5724209" y="5851867"/>
            <a:ext cx="2622866" cy="457875"/>
          </a:xfrm>
          <a:prstGeom prst="rect">
            <a:avLst/>
          </a:prstGeom>
          <a:solidFill>
            <a:srgbClr val="0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dirty="0">
                <a:solidFill>
                  <a:schemeClr val="hlink"/>
                </a:solidFill>
                <a:ea typeface="楷体_GB2312" pitchFamily="49" charset="-122"/>
              </a:rPr>
              <a:t>波长不变的散射线</a:t>
            </a:r>
            <a:endParaRPr lang="zh-CN" altLang="en-US" dirty="0">
              <a:solidFill>
                <a:schemeClr val="hlink"/>
              </a:solidFill>
              <a:ea typeface="楷体_GB2312" pitchFamily="49" charset="-122"/>
            </a:endParaRPr>
          </a:p>
        </p:txBody>
      </p:sp>
      <p:sp>
        <p:nvSpPr>
          <p:cNvPr id="6159" name="Line 36"/>
          <p:cNvSpPr>
            <a:spLocks noChangeShapeType="1"/>
          </p:cNvSpPr>
          <p:nvPr/>
        </p:nvSpPr>
        <p:spPr bwMode="auto">
          <a:xfrm>
            <a:off x="5148263" y="6106173"/>
            <a:ext cx="459480" cy="0"/>
          </a:xfrm>
          <a:prstGeom prst="line">
            <a:avLst/>
          </a:prstGeom>
          <a:noFill/>
          <a:ln w="38100">
            <a:solidFill>
              <a:schemeClr val="accent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5638" name="Rectangle 38"/>
          <p:cNvSpPr>
            <a:spLocks noChangeArrowheads="1"/>
          </p:cNvSpPr>
          <p:nvPr/>
        </p:nvSpPr>
        <p:spPr bwMode="auto">
          <a:xfrm>
            <a:off x="642938" y="5420568"/>
            <a:ext cx="1003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dirty="0">
                <a:solidFill>
                  <a:srgbClr val="FFFF00"/>
                </a:solidFill>
                <a:ea typeface="华文中宋" panose="02010600040101010101" pitchFamily="2" charset="-122"/>
              </a:rPr>
              <a:t>解释：</a:t>
            </a:r>
            <a:endParaRPr lang="zh-CN" altLang="en-US" dirty="0">
              <a:solidFill>
                <a:srgbClr val="FFFF00"/>
              </a:solidFill>
              <a:ea typeface="华文中宋" panose="02010600040101010101" pitchFamily="2" charset="-122"/>
            </a:endParaRPr>
          </a:p>
        </p:txBody>
      </p:sp>
      <p:sp>
        <p:nvSpPr>
          <p:cNvPr id="6153" name="灯片编号占位符 1"/>
          <p:cNvSpPr txBox="1"/>
          <p:nvPr/>
        </p:nvSpPr>
        <p:spPr bwMode="auto">
          <a:xfrm>
            <a:off x="0" y="6381750"/>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fld id="{E5DF56F6-7A91-46AC-BC65-42652D7A5F0D}" type="slidenum">
              <a:rPr lang="en-US" altLang="zh-CN" b="0">
                <a:solidFill>
                  <a:srgbClr val="FF00FF"/>
                </a:solidFill>
              </a:rPr>
            </a:fld>
            <a:r>
              <a:rPr lang="en-US" altLang="zh-CN" b="0">
                <a:solidFill>
                  <a:srgbClr val="FF00FF"/>
                </a:solidFill>
              </a:rPr>
              <a:t>/22</a:t>
            </a:r>
            <a:endParaRPr lang="en-US" altLang="zh-CN" b="0">
              <a:solidFill>
                <a:srgbClr val="FF00FF"/>
              </a:solidFill>
            </a:endParaRPr>
          </a:p>
        </p:txBody>
      </p:sp>
      <p:sp>
        <p:nvSpPr>
          <p:cNvPr id="21" name="Rectangle 2"/>
          <p:cNvSpPr>
            <a:spLocks noChangeArrowheads="1"/>
          </p:cNvSpPr>
          <p:nvPr/>
        </p:nvSpPr>
        <p:spPr bwMode="auto">
          <a:xfrm>
            <a:off x="468313" y="1772816"/>
            <a:ext cx="342741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dirty="0">
                <a:solidFill>
                  <a:schemeClr val="bg1"/>
                </a:solidFill>
                <a:latin typeface="华文中宋" panose="02010600040101010101" pitchFamily="2" charset="-122"/>
              </a:rPr>
              <a:t>3. </a:t>
            </a:r>
            <a:r>
              <a:rPr lang="zh-CN" altLang="en-US" sz="2800" dirty="0">
                <a:solidFill>
                  <a:schemeClr val="bg1"/>
                </a:solidFill>
                <a:latin typeface="华文中宋" panose="02010600040101010101" pitchFamily="2" charset="-122"/>
              </a:rPr>
              <a:t>康普顿效应</a:t>
            </a:r>
            <a:endParaRPr lang="zh-CN" altLang="en-US" sz="2800" dirty="0">
              <a:solidFill>
                <a:schemeClr val="bg1"/>
              </a:solidFill>
              <a:latin typeface="华文中宋" panose="02010600040101010101" pitchFamily="2" charset="-122"/>
            </a:endParaRPr>
          </a:p>
        </p:txBody>
      </p:sp>
      <p:graphicFrame>
        <p:nvGraphicFramePr>
          <p:cNvPr id="22" name="Object 2"/>
          <p:cNvGraphicFramePr>
            <a:graphicFrameLocks noChangeAspect="1"/>
          </p:cNvGraphicFramePr>
          <p:nvPr/>
        </p:nvGraphicFramePr>
        <p:xfrm>
          <a:off x="872678" y="4040485"/>
          <a:ext cx="3843338" cy="828675"/>
        </p:xfrm>
        <a:graphic>
          <a:graphicData uri="http://schemas.openxmlformats.org/presentationml/2006/ole">
            <mc:AlternateContent xmlns:mc="http://schemas.openxmlformats.org/markup-compatibility/2006">
              <mc:Choice xmlns:v="urn:schemas-microsoft-com:vml" Requires="v">
                <p:oleObj spid="_x0000_s481349" name="Equation" r:id="rId1" imgW="3924935" imgH="925830" progId="Equation.DSMT4">
                  <p:embed/>
                </p:oleObj>
              </mc:Choice>
              <mc:Fallback>
                <p:oleObj name="Equation" r:id="rId1" imgW="3924935" imgH="925830" progId="Equation.DSMT4">
                  <p:embed/>
                  <p:pic>
                    <p:nvPicPr>
                      <p:cNvPr id="0" name="Object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2678" y="4040485"/>
                        <a:ext cx="3843338" cy="82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4" name="Rectangle 35"/>
          <p:cNvSpPr>
            <a:spLocks noChangeArrowheads="1"/>
          </p:cNvSpPr>
          <p:nvPr/>
        </p:nvSpPr>
        <p:spPr bwMode="auto">
          <a:xfrm>
            <a:off x="395536" y="2420888"/>
            <a:ext cx="856895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squar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dirty="0">
                <a:solidFill>
                  <a:srgbClr val="FFCC66"/>
                </a:solidFill>
                <a:ea typeface="楷体_GB2312" pitchFamily="49" charset="-122"/>
              </a:rPr>
              <a:t> </a:t>
            </a:r>
            <a:r>
              <a:rPr lang="en-US" altLang="zh-CN" i="1" dirty="0">
                <a:solidFill>
                  <a:srgbClr val="FFFF00"/>
                </a:solidFill>
                <a:ea typeface="楷体_GB2312" pitchFamily="49" charset="-122"/>
              </a:rPr>
              <a:t>X </a:t>
            </a:r>
            <a:r>
              <a:rPr lang="zh-CN" altLang="en-US" dirty="0">
                <a:solidFill>
                  <a:srgbClr val="FFFF00"/>
                </a:solidFill>
                <a:ea typeface="楷体_GB2312" pitchFamily="49" charset="-122"/>
              </a:rPr>
              <a:t>射线光子</a:t>
            </a:r>
            <a:r>
              <a:rPr lang="zh-CN" altLang="en-US" dirty="0">
                <a:solidFill>
                  <a:srgbClr val="FFFFFF"/>
                </a:solidFill>
                <a:ea typeface="楷体_GB2312" pitchFamily="49" charset="-122"/>
              </a:rPr>
              <a:t>照射石墨，散射谱线中除与原</a:t>
            </a:r>
            <a:r>
              <a:rPr lang="zh-CN" altLang="en-US" dirty="0">
                <a:solidFill>
                  <a:srgbClr val="FFFF00"/>
                </a:solidFill>
                <a:ea typeface="楷体_GB2312" pitchFamily="49" charset="-122"/>
              </a:rPr>
              <a:t>入射光波长相同</a:t>
            </a:r>
            <a:r>
              <a:rPr lang="zh-CN" altLang="en-US" dirty="0">
                <a:solidFill>
                  <a:srgbClr val="FFFFFF"/>
                </a:solidFill>
                <a:ea typeface="楷体_GB2312" pitchFamily="49" charset="-122"/>
              </a:rPr>
              <a:t>的成</a:t>
            </a:r>
            <a:endParaRPr lang="zh-CN" altLang="en-US" dirty="0">
              <a:solidFill>
                <a:srgbClr val="FFFFFF"/>
              </a:solidFill>
              <a:ea typeface="楷体_GB2312" pitchFamily="49" charset="-122"/>
            </a:endParaRPr>
          </a:p>
        </p:txBody>
      </p:sp>
      <p:sp>
        <p:nvSpPr>
          <p:cNvPr id="25" name="Rectangle 36"/>
          <p:cNvSpPr>
            <a:spLocks noChangeArrowheads="1"/>
          </p:cNvSpPr>
          <p:nvPr/>
        </p:nvSpPr>
        <p:spPr bwMode="auto">
          <a:xfrm>
            <a:off x="467544" y="2900214"/>
            <a:ext cx="5562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dirty="0">
                <a:solidFill>
                  <a:srgbClr val="FFFFFF"/>
                </a:solidFill>
                <a:ea typeface="楷体_GB2312" pitchFamily="49" charset="-122"/>
              </a:rPr>
              <a:t>分外，还包括</a:t>
            </a:r>
            <a:r>
              <a:rPr lang="zh-CN" altLang="en-US" dirty="0">
                <a:solidFill>
                  <a:srgbClr val="FFFF00"/>
                </a:solidFill>
                <a:ea typeface="楷体_GB2312" pitchFamily="49" charset="-122"/>
              </a:rPr>
              <a:t>波长变长</a:t>
            </a:r>
            <a:r>
              <a:rPr lang="zh-CN" altLang="en-US" dirty="0">
                <a:solidFill>
                  <a:srgbClr val="FFFFFF"/>
                </a:solidFill>
                <a:ea typeface="楷体_GB2312" pitchFamily="49" charset="-122"/>
              </a:rPr>
              <a:t>的成分</a:t>
            </a:r>
            <a:endParaRPr lang="zh-CN" altLang="en-US" dirty="0">
              <a:solidFill>
                <a:srgbClr val="FFFFFF"/>
              </a:solidFill>
              <a:ea typeface="楷体_GB2312" pitchFamily="49" charset="-122"/>
            </a:endParaRPr>
          </a:p>
        </p:txBody>
      </p:sp>
      <p:sp>
        <p:nvSpPr>
          <p:cNvPr id="26" name="Rectangle 37"/>
          <p:cNvSpPr>
            <a:spLocks noChangeArrowheads="1"/>
          </p:cNvSpPr>
          <p:nvPr/>
        </p:nvSpPr>
        <p:spPr bwMode="auto">
          <a:xfrm>
            <a:off x="4726360" y="2900214"/>
            <a:ext cx="30384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a:solidFill>
                  <a:srgbClr val="FFFFFF"/>
                </a:solidFill>
                <a:ea typeface="楷体_GB2312" pitchFamily="49" charset="-122"/>
              </a:rPr>
              <a:t>——</a:t>
            </a:r>
            <a:r>
              <a:rPr lang="en-US" altLang="zh-CN">
                <a:solidFill>
                  <a:srgbClr val="0000FF"/>
                </a:solidFill>
                <a:ea typeface="楷体_GB2312" pitchFamily="49" charset="-122"/>
              </a:rPr>
              <a:t> </a:t>
            </a:r>
            <a:r>
              <a:rPr lang="zh-CN" altLang="en-US">
                <a:solidFill>
                  <a:srgbClr val="FFFF00"/>
                </a:solidFill>
                <a:ea typeface="楷体_GB2312" pitchFamily="49" charset="-122"/>
              </a:rPr>
              <a:t>康普顿效应</a:t>
            </a:r>
            <a:endParaRPr lang="zh-CN" altLang="en-US">
              <a:solidFill>
                <a:srgbClr val="FFFF00"/>
              </a:solidFill>
              <a:ea typeface="楷体_GB2312" pitchFamily="49" charset="-122"/>
            </a:endParaRPr>
          </a:p>
        </p:txBody>
      </p:sp>
      <p:sp>
        <p:nvSpPr>
          <p:cNvPr id="27" name="Rectangle 35"/>
          <p:cNvSpPr>
            <a:spLocks noChangeArrowheads="1"/>
          </p:cNvSpPr>
          <p:nvPr/>
        </p:nvSpPr>
        <p:spPr bwMode="auto">
          <a:xfrm>
            <a:off x="468314" y="3493103"/>
            <a:ext cx="828015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wrap="squar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dirty="0">
                <a:solidFill>
                  <a:srgbClr val="FFCC66"/>
                </a:solidFill>
                <a:ea typeface="楷体_GB2312" pitchFamily="49" charset="-122"/>
              </a:rPr>
              <a:t> </a:t>
            </a:r>
            <a:r>
              <a:rPr lang="zh-CN" altLang="en-US" dirty="0">
                <a:solidFill>
                  <a:srgbClr val="FFCC66"/>
                </a:solidFill>
                <a:ea typeface="楷体_GB2312" pitchFamily="49" charset="-122"/>
              </a:rPr>
              <a:t>结果：</a:t>
            </a:r>
            <a:r>
              <a:rPr lang="zh-CN" altLang="en-US" dirty="0">
                <a:solidFill>
                  <a:srgbClr val="FFFF00"/>
                </a:solidFill>
                <a:ea typeface="楷体_GB2312" pitchFamily="49" charset="-122"/>
              </a:rPr>
              <a:t>波长差只取决于散射角，而与入射光、散射物质无关</a:t>
            </a:r>
            <a:endParaRPr lang="zh-CN" altLang="en-US" dirty="0">
              <a:solidFill>
                <a:srgbClr val="FFFF00"/>
              </a:solidFill>
              <a:ea typeface="楷体_GB2312" pitchFamily="49" charset="-122"/>
            </a:endParaRPr>
          </a:p>
        </p:txBody>
      </p:sp>
      <p:sp>
        <p:nvSpPr>
          <p:cNvPr id="33" name="Rectangle 2"/>
          <p:cNvSpPr>
            <a:spLocks noChangeArrowheads="1"/>
          </p:cNvSpPr>
          <p:nvPr/>
        </p:nvSpPr>
        <p:spPr bwMode="auto">
          <a:xfrm>
            <a:off x="467544" y="415503"/>
            <a:ext cx="70008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dirty="0">
                <a:solidFill>
                  <a:schemeClr val="bg1"/>
                </a:solidFill>
                <a:latin typeface="华文中宋" panose="02010600040101010101" pitchFamily="2" charset="-122"/>
              </a:rPr>
              <a:t>2. </a:t>
            </a:r>
            <a:r>
              <a:rPr lang="zh-CN" altLang="en-US" sz="2800" dirty="0">
                <a:solidFill>
                  <a:schemeClr val="bg1"/>
                </a:solidFill>
                <a:latin typeface="华文中宋" panose="02010600040101010101" pitchFamily="2" charset="-122"/>
              </a:rPr>
              <a:t>光的波粒二象性：</a:t>
            </a:r>
            <a:r>
              <a:rPr lang="zh-CN" altLang="en-US" dirty="0">
                <a:solidFill>
                  <a:schemeClr val="bg1"/>
                </a:solidFill>
                <a:latin typeface="华文中宋" panose="02010600040101010101" pitchFamily="2" charset="-122"/>
              </a:rPr>
              <a:t>波动性和粒子性</a:t>
            </a:r>
            <a:endParaRPr lang="zh-CN" altLang="en-US" dirty="0">
              <a:solidFill>
                <a:schemeClr val="bg1"/>
              </a:solidFill>
              <a:latin typeface="华文中宋" panose="02010600040101010101" pitchFamily="2" charset="-122"/>
            </a:endParaRPr>
          </a:p>
        </p:txBody>
      </p:sp>
      <p:graphicFrame>
        <p:nvGraphicFramePr>
          <p:cNvPr id="34" name="Object 14"/>
          <p:cNvGraphicFramePr>
            <a:graphicFrameLocks noChangeAspect="1"/>
          </p:cNvGraphicFramePr>
          <p:nvPr/>
        </p:nvGraphicFramePr>
        <p:xfrm>
          <a:off x="1499047" y="1040978"/>
          <a:ext cx="1928812" cy="446088"/>
        </p:xfrm>
        <a:graphic>
          <a:graphicData uri="http://schemas.openxmlformats.org/presentationml/2006/ole">
            <mc:AlternateContent xmlns:mc="http://schemas.openxmlformats.org/markup-compatibility/2006">
              <mc:Choice xmlns:v="urn:schemas-microsoft-com:vml" Requires="v">
                <p:oleObj spid="_x0000_s481350" name="公式" r:id="rId3" imgW="981075" imgH="189865" progId="Equation.3">
                  <p:embed/>
                </p:oleObj>
              </mc:Choice>
              <mc:Fallback>
                <p:oleObj name="公式" r:id="rId3" imgW="981075" imgH="189865" progId="Equation.3">
                  <p:embed/>
                  <p:pic>
                    <p:nvPicPr>
                      <p:cNvPr id="0" name="Object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99047" y="1040978"/>
                        <a:ext cx="1928812" cy="446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5" name="Line 13"/>
          <p:cNvSpPr>
            <a:spLocks noChangeShapeType="1"/>
          </p:cNvSpPr>
          <p:nvPr/>
        </p:nvSpPr>
        <p:spPr bwMode="auto">
          <a:xfrm>
            <a:off x="3754884" y="1331491"/>
            <a:ext cx="458788" cy="0"/>
          </a:xfrm>
          <a:prstGeom prst="line">
            <a:avLst/>
          </a:prstGeom>
          <a:noFill/>
          <a:ln w="38100">
            <a:solidFill>
              <a:schemeClr val="accent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36" name="Object 23"/>
          <p:cNvGraphicFramePr>
            <a:graphicFrameLocks noChangeAspect="1"/>
          </p:cNvGraphicFramePr>
          <p:nvPr/>
        </p:nvGraphicFramePr>
        <p:xfrm>
          <a:off x="4499422" y="907628"/>
          <a:ext cx="1089025" cy="865188"/>
        </p:xfrm>
        <a:graphic>
          <a:graphicData uri="http://schemas.openxmlformats.org/presentationml/2006/ole">
            <mc:AlternateContent xmlns:mc="http://schemas.openxmlformats.org/markup-compatibility/2006">
              <mc:Choice xmlns:v="urn:schemas-microsoft-com:vml" Requires="v">
                <p:oleObj spid="_x0000_s481351" name="公式" r:id="rId5" imgW="535305" imgH="412750" progId="Equation.3">
                  <p:embed/>
                </p:oleObj>
              </mc:Choice>
              <mc:Fallback>
                <p:oleObj name="公式" r:id="rId5" imgW="535305" imgH="412750" progId="Equation.3">
                  <p:embed/>
                  <p:pic>
                    <p:nvPicPr>
                      <p:cNvPr id="0" name="Object 2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99422" y="907628"/>
                        <a:ext cx="1089025" cy="865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7" name="Object 24"/>
          <p:cNvGraphicFramePr>
            <a:graphicFrameLocks noChangeAspect="1"/>
          </p:cNvGraphicFramePr>
          <p:nvPr/>
        </p:nvGraphicFramePr>
        <p:xfrm>
          <a:off x="6007547" y="907628"/>
          <a:ext cx="920750" cy="865188"/>
        </p:xfrm>
        <a:graphic>
          <a:graphicData uri="http://schemas.openxmlformats.org/presentationml/2006/ole">
            <mc:AlternateContent xmlns:mc="http://schemas.openxmlformats.org/markup-compatibility/2006">
              <mc:Choice xmlns:v="urn:schemas-microsoft-com:vml" Requires="v">
                <p:oleObj spid="_x0000_s481352" name="公式" r:id="rId7" imgW="445770" imgH="412750" progId="Equation.3">
                  <p:embed/>
                </p:oleObj>
              </mc:Choice>
              <mc:Fallback>
                <p:oleObj name="公式" r:id="rId7" imgW="445770" imgH="412750" progId="Equation.3">
                  <p:embed/>
                  <p:pic>
                    <p:nvPicPr>
                      <p:cNvPr id="0" name="Object 2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007547" y="907628"/>
                        <a:ext cx="920750" cy="865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mc:AlternateContent xmlns:mc="http://schemas.openxmlformats.org/markup-compatibility/2006">
        <mc:Choice xmlns:a14="http://schemas.microsoft.com/office/drawing/2010/main" Requires="a14">
          <p:sp>
            <p:nvSpPr>
              <p:cNvPr id="28" name="Object 10"/>
              <p:cNvSpPr txBox="1"/>
              <p:nvPr/>
            </p:nvSpPr>
            <p:spPr bwMode="auto">
              <a:xfrm>
                <a:off x="5220072" y="4046538"/>
                <a:ext cx="3378721" cy="874712"/>
              </a:xfrm>
              <a:prstGeom prst="rect">
                <a:avLst/>
              </a:prstGeom>
              <a:noFill/>
              <a:ln>
                <a:solidFill>
                  <a:srgbClr val="FF0000"/>
                </a:solidFill>
              </a:ln>
            </p:spPr>
            <p:txBody>
              <a:bodyPr>
                <a:noAutofit/>
              </a:bodyPr>
              <a:lstStyle/>
              <a:p>
                <a14:m>
                  <m:oMathPara xmlns:m="http://schemas.openxmlformats.org/officeDocument/2006/math">
                    <m:oMathParaPr>
                      <m:jc m:val="centerGroup"/>
                    </m:oMathParaPr>
                    <m:oMath xmlns:m="http://schemas.openxmlformats.org/officeDocument/2006/math">
                      <m:sSub>
                        <m:sSubPr>
                          <m:ctrlPr>
                            <a:rPr lang="zh-CN" altLang="en-US" i="1" smtClean="0">
                              <a:solidFill>
                                <a:srgbClr val="FFC000"/>
                              </a:solidFill>
                              <a:latin typeface="Cambria Math" panose="02040503050406030204" pitchFamily="18" charset="0"/>
                            </a:rPr>
                          </m:ctrlPr>
                        </m:sSubPr>
                        <m:e>
                          <m:r>
                            <a:rPr lang="zh-CN" altLang="en-US" i="1">
                              <a:solidFill>
                                <a:srgbClr val="FFC000"/>
                              </a:solidFill>
                              <a:latin typeface="Cambria Math" panose="02040503050406030204" pitchFamily="18" charset="0"/>
                            </a:rPr>
                            <m:t>𝜆</m:t>
                          </m:r>
                        </m:e>
                        <m:sub>
                          <m:r>
                            <a:rPr lang="zh-CN" altLang="en-US" i="1">
                              <a:solidFill>
                                <a:srgbClr val="FFC000"/>
                              </a:solidFill>
                              <a:latin typeface="Cambria Math" panose="02040503050406030204" pitchFamily="18" charset="0"/>
                            </a:rPr>
                            <m:t>𝑐</m:t>
                          </m:r>
                        </m:sub>
                      </m:sSub>
                      <m:r>
                        <a:rPr lang="zh-CN" altLang="en-US" i="1">
                          <a:solidFill>
                            <a:srgbClr val="FFC000"/>
                          </a:solidFill>
                          <a:latin typeface="Cambria Math" panose="02040503050406030204" pitchFamily="18" charset="0"/>
                        </a:rPr>
                        <m:t>=</m:t>
                      </m:r>
                      <m:f>
                        <m:fPr>
                          <m:ctrlPr>
                            <a:rPr lang="zh-CN" altLang="en-US" i="1">
                              <a:solidFill>
                                <a:srgbClr val="FFC000"/>
                              </a:solidFill>
                              <a:latin typeface="Cambria Math" panose="02040503050406030204" pitchFamily="18" charset="0"/>
                            </a:rPr>
                          </m:ctrlPr>
                        </m:fPr>
                        <m:num>
                          <m:r>
                            <a:rPr lang="zh-CN" altLang="en-US" i="1">
                              <a:solidFill>
                                <a:srgbClr val="FFC000"/>
                              </a:solidFill>
                              <a:latin typeface="Cambria Math" panose="02040503050406030204" pitchFamily="18" charset="0"/>
                            </a:rPr>
                            <m:t>ℎ</m:t>
                          </m:r>
                        </m:num>
                        <m:den>
                          <m:sSub>
                            <m:sSubPr>
                              <m:ctrlPr>
                                <a:rPr lang="zh-CN" altLang="en-US" i="1">
                                  <a:solidFill>
                                    <a:srgbClr val="FFC000"/>
                                  </a:solidFill>
                                  <a:latin typeface="Cambria Math" panose="02040503050406030204" pitchFamily="18" charset="0"/>
                                </a:rPr>
                              </m:ctrlPr>
                            </m:sSubPr>
                            <m:e>
                              <m:r>
                                <a:rPr lang="zh-CN" altLang="en-US" i="1">
                                  <a:solidFill>
                                    <a:srgbClr val="FFC000"/>
                                  </a:solidFill>
                                  <a:latin typeface="Cambria Math" panose="02040503050406030204" pitchFamily="18" charset="0"/>
                                </a:rPr>
                                <m:t>𝑚</m:t>
                              </m:r>
                            </m:e>
                            <m:sub>
                              <m:r>
                                <a:rPr lang="zh-CN" altLang="en-US" i="1">
                                  <a:solidFill>
                                    <a:srgbClr val="FFC000"/>
                                  </a:solidFill>
                                  <a:latin typeface="Cambria Math" panose="02040503050406030204" pitchFamily="18" charset="0"/>
                                </a:rPr>
                                <m:t>0</m:t>
                              </m:r>
                            </m:sub>
                          </m:sSub>
                          <m:r>
                            <a:rPr lang="zh-CN" altLang="en-US" i="1">
                              <a:solidFill>
                                <a:srgbClr val="FFC000"/>
                              </a:solidFill>
                              <a:latin typeface="Cambria Math" panose="02040503050406030204" pitchFamily="18" charset="0"/>
                            </a:rPr>
                            <m:t>𝑐</m:t>
                          </m:r>
                        </m:den>
                      </m:f>
                      <m:r>
                        <a:rPr lang="zh-CN" altLang="en-US" i="1">
                          <a:solidFill>
                            <a:srgbClr val="FFC000"/>
                          </a:solidFill>
                          <a:latin typeface="Cambria Math" panose="02040503050406030204" pitchFamily="18" charset="0"/>
                        </a:rPr>
                        <m:t>=</m:t>
                      </m:r>
                      <m:r>
                        <a:rPr lang="zh-CN" altLang="en-US" i="1">
                          <a:solidFill>
                            <a:srgbClr val="FFC000"/>
                          </a:solidFill>
                          <a:latin typeface="Cambria Math" panose="02040503050406030204" pitchFamily="18" charset="0"/>
                        </a:rPr>
                        <m:t>0</m:t>
                      </m:r>
                      <m:r>
                        <a:rPr lang="zh-CN" altLang="en-US" i="1">
                          <a:solidFill>
                            <a:srgbClr val="FFC000"/>
                          </a:solidFill>
                          <a:latin typeface="Cambria Math" panose="02040503050406030204" pitchFamily="18" charset="0"/>
                        </a:rPr>
                        <m:t>.</m:t>
                      </m:r>
                      <m:r>
                        <a:rPr lang="zh-CN" altLang="en-US" i="1" smtClean="0">
                          <a:solidFill>
                            <a:srgbClr val="FFC000"/>
                          </a:solidFill>
                          <a:latin typeface="Cambria Math" panose="02040503050406030204" pitchFamily="18" charset="0"/>
                        </a:rPr>
                        <m:t>0024</m:t>
                      </m:r>
                      <m:r>
                        <a:rPr lang="zh-CN" altLang="en-US" i="1">
                          <a:solidFill>
                            <a:srgbClr val="FFC000"/>
                          </a:solidFill>
                          <a:latin typeface="Cambria Math" panose="02040503050406030204" pitchFamily="18" charset="0"/>
                        </a:rPr>
                        <m:t>𝑛𝑚</m:t>
                      </m:r>
                    </m:oMath>
                  </m:oMathPara>
                </a14:m>
                <a:endParaRPr lang="zh-CN" altLang="en-US" dirty="0">
                  <a:solidFill>
                    <a:srgbClr val="FFC000"/>
                  </a:solidFill>
                </a:endParaRPr>
              </a:p>
            </p:txBody>
          </p:sp>
        </mc:Choice>
        <mc:Fallback>
          <p:sp>
            <p:nvSpPr>
              <p:cNvPr id="28" name="Object 10"/>
              <p:cNvSpPr txBox="1">
                <a:spLocks noRot="1" noChangeAspect="1" noMove="1" noResize="1" noEditPoints="1" noAdjustHandles="1" noChangeArrowheads="1" noChangeShapeType="1" noTextEdit="1"/>
              </p:cNvSpPr>
              <p:nvPr/>
            </p:nvSpPr>
            <p:spPr bwMode="auto">
              <a:xfrm>
                <a:off x="5220072" y="4046538"/>
                <a:ext cx="3378721" cy="874712"/>
              </a:xfrm>
              <a:prstGeom prst="rect">
                <a:avLst/>
              </a:prstGeom>
              <a:blipFill rotWithShape="1">
                <a:blip r:embed="rId9"/>
                <a:stretch>
                  <a:fillRect l="-143" t="-545" r="-124" b="-508"/>
                </a:stretch>
              </a:blipFill>
              <a:ln>
                <a:solidFill>
                  <a:srgbClr val="FF0000"/>
                </a:solidFill>
              </a:ln>
            </p:spPr>
            <p:txBody>
              <a:bodyPr/>
              <a:lstStyle/>
              <a:p>
                <a:r>
                  <a:rPr lang="zh-CN" altLang="en-US">
                    <a:noFill/>
                  </a:rPr>
                  <a:t> </a:t>
                </a:r>
              </a:p>
            </p:txBody>
          </p:sp>
        </mc:Fallback>
      </mc:AlternateContent>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dissolve">
                                      <p:cBhvr>
                                        <p:cTn id="7" dur="500"/>
                                        <p:tgtEl>
                                          <p:spTgt spid="33"/>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34"/>
                                        </p:tgtEl>
                                        <p:attrNameLst>
                                          <p:attrName>style.visibility</p:attrName>
                                        </p:attrNameLst>
                                      </p:cBhvr>
                                      <p:to>
                                        <p:strVal val="visible"/>
                                      </p:to>
                                    </p:set>
                                    <p:animEffect transition="in" filter="dissolve">
                                      <p:cBhvr>
                                        <p:cTn id="11" dur="500"/>
                                        <p:tgtEl>
                                          <p:spTgt spid="34"/>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35"/>
                                        </p:tgtEl>
                                        <p:attrNameLst>
                                          <p:attrName>style.visibility</p:attrName>
                                        </p:attrNameLst>
                                      </p:cBhvr>
                                      <p:to>
                                        <p:strVal val="visible"/>
                                      </p:to>
                                    </p:set>
                                    <p:animEffect transition="in" filter="wipe(left)">
                                      <p:cBhvr>
                                        <p:cTn id="15" dur="500"/>
                                        <p:tgtEl>
                                          <p:spTgt spid="35"/>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36"/>
                                        </p:tgtEl>
                                        <p:attrNameLst>
                                          <p:attrName>style.visibility</p:attrName>
                                        </p:attrNameLst>
                                      </p:cBhvr>
                                      <p:to>
                                        <p:strVal val="visible"/>
                                      </p:to>
                                    </p:set>
                                    <p:animEffect transition="in" filter="dissolve">
                                      <p:cBhvr>
                                        <p:cTn id="20" dur="500"/>
                                        <p:tgtEl>
                                          <p:spTgt spid="36"/>
                                        </p:tgtEl>
                                      </p:cBhvr>
                                    </p:animEffect>
                                  </p:childTnLst>
                                </p:cTn>
                              </p:par>
                            </p:childTnLst>
                          </p:cTn>
                        </p:par>
                        <p:par>
                          <p:cTn id="21" fill="hold">
                            <p:stCondLst>
                              <p:cond delay="500"/>
                            </p:stCondLst>
                            <p:childTnLst>
                              <p:par>
                                <p:cTn id="22" presetID="9" presetClass="entr" presetSubtype="0" fill="hold" nodeType="afterEffect">
                                  <p:stCondLst>
                                    <p:cond delay="0"/>
                                  </p:stCondLst>
                                  <p:childTnLst>
                                    <p:set>
                                      <p:cBhvr>
                                        <p:cTn id="23" dur="1" fill="hold">
                                          <p:stCondLst>
                                            <p:cond delay="0"/>
                                          </p:stCondLst>
                                        </p:cTn>
                                        <p:tgtEl>
                                          <p:spTgt spid="37"/>
                                        </p:tgtEl>
                                        <p:attrNameLst>
                                          <p:attrName>style.visibility</p:attrName>
                                        </p:attrNameLst>
                                      </p:cBhvr>
                                      <p:to>
                                        <p:strVal val="visible"/>
                                      </p:to>
                                    </p:set>
                                    <p:animEffect transition="in" filter="dissolve">
                                      <p:cBhvr>
                                        <p:cTn id="24" dur="500"/>
                                        <p:tgtEl>
                                          <p:spTgt spid="37"/>
                                        </p:tgtEl>
                                      </p:cBhvr>
                                    </p:animEffect>
                                  </p:childTnLst>
                                </p:cTn>
                              </p:par>
                            </p:childTnLst>
                          </p:cTn>
                        </p:par>
                        <p:par>
                          <p:cTn id="25" fill="hold">
                            <p:stCondLst>
                              <p:cond delay="1000"/>
                            </p:stCondLst>
                            <p:childTnLst>
                              <p:par>
                                <p:cTn id="26" presetID="9" presetClass="entr" presetSubtype="0" fill="hold" grpId="0" nodeType="afterEffect">
                                  <p:stCondLst>
                                    <p:cond delay="0"/>
                                  </p:stCondLst>
                                  <p:childTnLst>
                                    <p:set>
                                      <p:cBhvr>
                                        <p:cTn id="27" dur="1" fill="hold">
                                          <p:stCondLst>
                                            <p:cond delay="0"/>
                                          </p:stCondLst>
                                        </p:cTn>
                                        <p:tgtEl>
                                          <p:spTgt spid="21"/>
                                        </p:tgtEl>
                                        <p:attrNameLst>
                                          <p:attrName>style.visibility</p:attrName>
                                        </p:attrNameLst>
                                      </p:cBhvr>
                                      <p:to>
                                        <p:strVal val="visible"/>
                                      </p:to>
                                    </p:set>
                                    <p:animEffect transition="in" filter="dissolve">
                                      <p:cBhvr>
                                        <p:cTn id="28" dur="500"/>
                                        <p:tgtEl>
                                          <p:spTgt spid="21"/>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24"/>
                                        </p:tgtEl>
                                        <p:attrNameLst>
                                          <p:attrName>style.visibility</p:attrName>
                                        </p:attrNameLst>
                                      </p:cBhvr>
                                      <p:to>
                                        <p:strVal val="visible"/>
                                      </p:to>
                                    </p:set>
                                    <p:animEffect transition="in" filter="blinds(horizontal)">
                                      <p:cBhvr>
                                        <p:cTn id="33" dur="500"/>
                                        <p:tgtEl>
                                          <p:spTgt spid="24"/>
                                        </p:tgtEl>
                                      </p:cBhvr>
                                    </p:animEffect>
                                  </p:childTnLst>
                                </p:cTn>
                              </p:par>
                            </p:childTnLst>
                          </p:cTn>
                        </p:par>
                        <p:par>
                          <p:cTn id="34" fill="hold">
                            <p:stCondLst>
                              <p:cond delay="500"/>
                            </p:stCondLst>
                            <p:childTnLst>
                              <p:par>
                                <p:cTn id="35" presetID="3" presetClass="entr" presetSubtype="10" fill="hold" grpId="0" nodeType="afterEffect">
                                  <p:stCondLst>
                                    <p:cond delay="0"/>
                                  </p:stCondLst>
                                  <p:childTnLst>
                                    <p:set>
                                      <p:cBhvr>
                                        <p:cTn id="36" dur="1" fill="hold">
                                          <p:stCondLst>
                                            <p:cond delay="0"/>
                                          </p:stCondLst>
                                        </p:cTn>
                                        <p:tgtEl>
                                          <p:spTgt spid="25"/>
                                        </p:tgtEl>
                                        <p:attrNameLst>
                                          <p:attrName>style.visibility</p:attrName>
                                        </p:attrNameLst>
                                      </p:cBhvr>
                                      <p:to>
                                        <p:strVal val="visible"/>
                                      </p:to>
                                    </p:set>
                                    <p:animEffect transition="in" filter="blinds(horizontal)">
                                      <p:cBhvr>
                                        <p:cTn id="37" dur="500"/>
                                        <p:tgtEl>
                                          <p:spTgt spid="25"/>
                                        </p:tgtEl>
                                      </p:cBhvr>
                                    </p:animEffect>
                                  </p:childTnLst>
                                </p:cTn>
                              </p:par>
                            </p:childTnLst>
                          </p:cTn>
                        </p:par>
                        <p:par>
                          <p:cTn id="38" fill="hold">
                            <p:stCondLst>
                              <p:cond delay="1000"/>
                            </p:stCondLst>
                            <p:childTnLst>
                              <p:par>
                                <p:cTn id="39" presetID="22" presetClass="entr" presetSubtype="8" fill="hold" grpId="0" nodeType="afterEffect">
                                  <p:stCondLst>
                                    <p:cond delay="0"/>
                                  </p:stCondLst>
                                  <p:childTnLst>
                                    <p:set>
                                      <p:cBhvr>
                                        <p:cTn id="40" dur="1" fill="hold">
                                          <p:stCondLst>
                                            <p:cond delay="0"/>
                                          </p:stCondLst>
                                        </p:cTn>
                                        <p:tgtEl>
                                          <p:spTgt spid="26"/>
                                        </p:tgtEl>
                                        <p:attrNameLst>
                                          <p:attrName>style.visibility</p:attrName>
                                        </p:attrNameLst>
                                      </p:cBhvr>
                                      <p:to>
                                        <p:strVal val="visible"/>
                                      </p:to>
                                    </p:set>
                                    <p:animEffect transition="in" filter="wipe(left)">
                                      <p:cBhvr>
                                        <p:cTn id="41" dur="500"/>
                                        <p:tgtEl>
                                          <p:spTgt spid="26"/>
                                        </p:tgtEl>
                                      </p:cBhvr>
                                    </p:animEffect>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grpId="0" nodeType="clickEffect">
                                  <p:stCondLst>
                                    <p:cond delay="0"/>
                                  </p:stCondLst>
                                  <p:childTnLst>
                                    <p:set>
                                      <p:cBhvr>
                                        <p:cTn id="45" dur="1" fill="hold">
                                          <p:stCondLst>
                                            <p:cond delay="0"/>
                                          </p:stCondLst>
                                        </p:cTn>
                                        <p:tgtEl>
                                          <p:spTgt spid="27"/>
                                        </p:tgtEl>
                                        <p:attrNameLst>
                                          <p:attrName>style.visibility</p:attrName>
                                        </p:attrNameLst>
                                      </p:cBhvr>
                                      <p:to>
                                        <p:strVal val="visible"/>
                                      </p:to>
                                    </p:set>
                                    <p:animEffect transition="in" filter="blinds(horizontal)">
                                      <p:cBhvr>
                                        <p:cTn id="46" dur="500"/>
                                        <p:tgtEl>
                                          <p:spTgt spid="27"/>
                                        </p:tgtEl>
                                      </p:cBhvr>
                                    </p:animEffect>
                                  </p:childTnLst>
                                </p:cTn>
                              </p:par>
                            </p:childTnLst>
                          </p:cTn>
                        </p:par>
                        <p:par>
                          <p:cTn id="47" fill="hold">
                            <p:stCondLst>
                              <p:cond delay="500"/>
                            </p:stCondLst>
                            <p:childTnLst>
                              <p:par>
                                <p:cTn id="48" presetID="3" presetClass="entr" presetSubtype="10" fill="hold" nodeType="afterEffect">
                                  <p:stCondLst>
                                    <p:cond delay="0"/>
                                  </p:stCondLst>
                                  <p:childTnLst>
                                    <p:set>
                                      <p:cBhvr>
                                        <p:cTn id="49" dur="1" fill="hold">
                                          <p:stCondLst>
                                            <p:cond delay="0"/>
                                          </p:stCondLst>
                                        </p:cTn>
                                        <p:tgtEl>
                                          <p:spTgt spid="22"/>
                                        </p:tgtEl>
                                        <p:attrNameLst>
                                          <p:attrName>style.visibility</p:attrName>
                                        </p:attrNameLst>
                                      </p:cBhvr>
                                      <p:to>
                                        <p:strVal val="visible"/>
                                      </p:to>
                                    </p:set>
                                    <p:animEffect transition="in" filter="blinds(horizontal)">
                                      <p:cBhvr>
                                        <p:cTn id="50" dur="500"/>
                                        <p:tgtEl>
                                          <p:spTgt spid="22"/>
                                        </p:tgtEl>
                                      </p:cBhvr>
                                    </p:animEffect>
                                  </p:childTnLst>
                                </p:cTn>
                              </p:par>
                            </p:childTnLst>
                          </p:cTn>
                        </p:par>
                        <p:par>
                          <p:cTn id="51" fill="hold">
                            <p:stCondLst>
                              <p:cond delay="1000"/>
                            </p:stCondLst>
                            <p:childTnLst>
                              <p:par>
                                <p:cTn id="52" presetID="22" presetClass="entr" presetSubtype="4" fill="hold" grpId="0" nodeType="afterEffect">
                                  <p:stCondLst>
                                    <p:cond delay="0"/>
                                  </p:stCondLst>
                                  <p:childTnLst>
                                    <p:set>
                                      <p:cBhvr>
                                        <p:cTn id="53" dur="1" fill="hold">
                                          <p:stCondLst>
                                            <p:cond delay="0"/>
                                          </p:stCondLst>
                                        </p:cTn>
                                        <p:tgtEl>
                                          <p:spTgt spid="28"/>
                                        </p:tgtEl>
                                        <p:attrNameLst>
                                          <p:attrName>style.visibility</p:attrName>
                                        </p:attrNameLst>
                                      </p:cBhvr>
                                      <p:to>
                                        <p:strVal val="visible"/>
                                      </p:to>
                                    </p:set>
                                    <p:animEffect transition="in" filter="wipe(down)">
                                      <p:cBhvr>
                                        <p:cTn id="54" dur="500"/>
                                        <p:tgtEl>
                                          <p:spTgt spid="28"/>
                                        </p:tgtEl>
                                      </p:cBhvr>
                                    </p:animEffec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499"/>
                                          </p:stCondLst>
                                        </p:cTn>
                                        <p:tgtEl>
                                          <p:spTgt spid="25638"/>
                                        </p:tgtEl>
                                        <p:attrNameLst>
                                          <p:attrName>style.visibility</p:attrName>
                                        </p:attrNameLst>
                                      </p:cBhvr>
                                      <p:to>
                                        <p:strVal val="visible"/>
                                      </p:to>
                                    </p:set>
                                  </p:childTnLst>
                                </p:cTn>
                              </p:par>
                            </p:childTnLst>
                          </p:cTn>
                        </p:par>
                        <p:par>
                          <p:cTn id="59" fill="hold">
                            <p:stCondLst>
                              <p:cond delay="500"/>
                            </p:stCondLst>
                            <p:childTnLst>
                              <p:par>
                                <p:cTn id="60" presetID="22" presetClass="entr" presetSubtype="8" fill="hold" grpId="0" nodeType="afterEffect">
                                  <p:stCondLst>
                                    <p:cond delay="0"/>
                                  </p:stCondLst>
                                  <p:childTnLst>
                                    <p:set>
                                      <p:cBhvr>
                                        <p:cTn id="61" dur="1" fill="hold">
                                          <p:stCondLst>
                                            <p:cond delay="0"/>
                                          </p:stCondLst>
                                        </p:cTn>
                                        <p:tgtEl>
                                          <p:spTgt spid="6162"/>
                                        </p:tgtEl>
                                        <p:attrNameLst>
                                          <p:attrName>style.visibility</p:attrName>
                                        </p:attrNameLst>
                                      </p:cBhvr>
                                      <p:to>
                                        <p:strVal val="visible"/>
                                      </p:to>
                                    </p:set>
                                    <p:animEffect transition="in" filter="wipe(left)">
                                      <p:cBhvr>
                                        <p:cTn id="62" dur="500"/>
                                        <p:tgtEl>
                                          <p:spTgt spid="6162"/>
                                        </p:tgtEl>
                                      </p:cBhvr>
                                    </p:animEffect>
                                  </p:childTnLst>
                                </p:cTn>
                              </p:par>
                            </p:childTnLst>
                          </p:cTn>
                        </p:par>
                        <p:par>
                          <p:cTn id="63" fill="hold">
                            <p:stCondLst>
                              <p:cond delay="1000"/>
                            </p:stCondLst>
                            <p:childTnLst>
                              <p:par>
                                <p:cTn id="64" presetID="22" presetClass="entr" presetSubtype="8" fill="hold" nodeType="afterEffect">
                                  <p:stCondLst>
                                    <p:cond delay="0"/>
                                  </p:stCondLst>
                                  <p:childTnLst>
                                    <p:set>
                                      <p:cBhvr>
                                        <p:cTn id="65" dur="1" fill="hold">
                                          <p:stCondLst>
                                            <p:cond delay="0"/>
                                          </p:stCondLst>
                                        </p:cTn>
                                        <p:tgtEl>
                                          <p:spTgt spid="6165"/>
                                        </p:tgtEl>
                                        <p:attrNameLst>
                                          <p:attrName>style.visibility</p:attrName>
                                        </p:attrNameLst>
                                      </p:cBhvr>
                                      <p:to>
                                        <p:strVal val="visible"/>
                                      </p:to>
                                    </p:set>
                                    <p:animEffect transition="in" filter="wipe(left)">
                                      <p:cBhvr>
                                        <p:cTn id="66" dur="500"/>
                                        <p:tgtEl>
                                          <p:spTgt spid="6165"/>
                                        </p:tgtEl>
                                      </p:cBhvr>
                                    </p:animEffec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6160"/>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22" presetClass="entr" presetSubtype="8" fill="hold" grpId="0" nodeType="clickEffect">
                                  <p:stCondLst>
                                    <p:cond delay="0"/>
                                  </p:stCondLst>
                                  <p:childTnLst>
                                    <p:set>
                                      <p:cBhvr>
                                        <p:cTn id="74" dur="1" fill="hold">
                                          <p:stCondLst>
                                            <p:cond delay="0"/>
                                          </p:stCondLst>
                                        </p:cTn>
                                        <p:tgtEl>
                                          <p:spTgt spid="6164"/>
                                        </p:tgtEl>
                                        <p:attrNameLst>
                                          <p:attrName>style.visibility</p:attrName>
                                        </p:attrNameLst>
                                      </p:cBhvr>
                                      <p:to>
                                        <p:strVal val="visible"/>
                                      </p:to>
                                    </p:set>
                                    <p:animEffect transition="in" filter="wipe(left)">
                                      <p:cBhvr>
                                        <p:cTn id="75" dur="500"/>
                                        <p:tgtEl>
                                          <p:spTgt spid="6164"/>
                                        </p:tgtEl>
                                      </p:cBhvr>
                                    </p:animEffect>
                                  </p:childTnLst>
                                </p:cTn>
                              </p:par>
                            </p:childTnLst>
                          </p:cTn>
                        </p:par>
                        <p:par>
                          <p:cTn id="76" fill="hold">
                            <p:stCondLst>
                              <p:cond delay="500"/>
                            </p:stCondLst>
                            <p:childTnLst>
                              <p:par>
                                <p:cTn id="77" presetID="22" presetClass="entr" presetSubtype="8" fill="hold" grpId="0" nodeType="afterEffect">
                                  <p:stCondLst>
                                    <p:cond delay="0"/>
                                  </p:stCondLst>
                                  <p:childTnLst>
                                    <p:set>
                                      <p:cBhvr>
                                        <p:cTn id="78" dur="1" fill="hold">
                                          <p:stCondLst>
                                            <p:cond delay="0"/>
                                          </p:stCondLst>
                                        </p:cTn>
                                        <p:tgtEl>
                                          <p:spTgt spid="6161"/>
                                        </p:tgtEl>
                                        <p:attrNameLst>
                                          <p:attrName>style.visibility</p:attrName>
                                        </p:attrNameLst>
                                      </p:cBhvr>
                                      <p:to>
                                        <p:strVal val="visible"/>
                                      </p:to>
                                    </p:set>
                                    <p:animEffect transition="in" filter="wipe(left)">
                                      <p:cBhvr>
                                        <p:cTn id="79" dur="500"/>
                                        <p:tgtEl>
                                          <p:spTgt spid="6161"/>
                                        </p:tgtEl>
                                      </p:cBhvr>
                                    </p:animEffect>
                                  </p:childTnLst>
                                </p:cTn>
                              </p:par>
                            </p:childTnLst>
                          </p:cTn>
                        </p:par>
                      </p:childTnLst>
                    </p:cTn>
                  </p:par>
                  <p:par>
                    <p:cTn id="80" fill="hold">
                      <p:stCondLst>
                        <p:cond delay="indefinite"/>
                      </p:stCondLst>
                      <p:childTnLst>
                        <p:par>
                          <p:cTn id="81" fill="hold">
                            <p:stCondLst>
                              <p:cond delay="0"/>
                            </p:stCondLst>
                            <p:childTnLst>
                              <p:par>
                                <p:cTn id="82" presetID="1" presetClass="entr" presetSubtype="0" fill="hold" grpId="0" nodeType="clickEffect">
                                  <p:stCondLst>
                                    <p:cond delay="0"/>
                                  </p:stCondLst>
                                  <p:childTnLst>
                                    <p:set>
                                      <p:cBhvr>
                                        <p:cTn id="83" dur="1" fill="hold">
                                          <p:stCondLst>
                                            <p:cond delay="0"/>
                                          </p:stCondLst>
                                        </p:cTn>
                                        <p:tgtEl>
                                          <p:spTgt spid="6158"/>
                                        </p:tgtEl>
                                        <p:attrNameLst>
                                          <p:attrName>style.visibility</p:attrName>
                                        </p:attrNameLst>
                                      </p:cBhvr>
                                      <p:to>
                                        <p:strVal val="visible"/>
                                      </p:to>
                                    </p:set>
                                  </p:childTnLst>
                                </p:cTn>
                              </p:par>
                            </p:childTnLst>
                          </p:cTn>
                        </p:par>
                      </p:childTnLst>
                    </p:cTn>
                  </p:par>
                  <p:par>
                    <p:cTn id="84" fill="hold">
                      <p:stCondLst>
                        <p:cond delay="indefinite"/>
                      </p:stCondLst>
                      <p:childTnLst>
                        <p:par>
                          <p:cTn id="85" fill="hold">
                            <p:stCondLst>
                              <p:cond delay="0"/>
                            </p:stCondLst>
                            <p:childTnLst>
                              <p:par>
                                <p:cTn id="86" presetID="22" presetClass="entr" presetSubtype="8" fill="hold" grpId="0" nodeType="clickEffect">
                                  <p:stCondLst>
                                    <p:cond delay="0"/>
                                  </p:stCondLst>
                                  <p:childTnLst>
                                    <p:set>
                                      <p:cBhvr>
                                        <p:cTn id="87" dur="1" fill="hold">
                                          <p:stCondLst>
                                            <p:cond delay="0"/>
                                          </p:stCondLst>
                                        </p:cTn>
                                        <p:tgtEl>
                                          <p:spTgt spid="6163"/>
                                        </p:tgtEl>
                                        <p:attrNameLst>
                                          <p:attrName>style.visibility</p:attrName>
                                        </p:attrNameLst>
                                      </p:cBhvr>
                                      <p:to>
                                        <p:strVal val="visible"/>
                                      </p:to>
                                    </p:set>
                                    <p:animEffect transition="in" filter="wipe(left)">
                                      <p:cBhvr>
                                        <p:cTn id="88" dur="500"/>
                                        <p:tgtEl>
                                          <p:spTgt spid="6163"/>
                                        </p:tgtEl>
                                      </p:cBhvr>
                                    </p:animEffect>
                                  </p:childTnLst>
                                </p:cTn>
                              </p:par>
                            </p:childTnLst>
                          </p:cTn>
                        </p:par>
                        <p:par>
                          <p:cTn id="89" fill="hold">
                            <p:stCondLst>
                              <p:cond delay="500"/>
                            </p:stCondLst>
                            <p:childTnLst>
                              <p:par>
                                <p:cTn id="90" presetID="22" presetClass="entr" presetSubtype="8" fill="hold" grpId="0" nodeType="afterEffect">
                                  <p:stCondLst>
                                    <p:cond delay="0"/>
                                  </p:stCondLst>
                                  <p:childTnLst>
                                    <p:set>
                                      <p:cBhvr>
                                        <p:cTn id="91" dur="1" fill="hold">
                                          <p:stCondLst>
                                            <p:cond delay="0"/>
                                          </p:stCondLst>
                                        </p:cTn>
                                        <p:tgtEl>
                                          <p:spTgt spid="6159"/>
                                        </p:tgtEl>
                                        <p:attrNameLst>
                                          <p:attrName>style.visibility</p:attrName>
                                        </p:attrNameLst>
                                      </p:cBhvr>
                                      <p:to>
                                        <p:strVal val="visible"/>
                                      </p:to>
                                    </p:set>
                                    <p:animEffect transition="in" filter="wipe(left)">
                                      <p:cBhvr>
                                        <p:cTn id="92" dur="500"/>
                                        <p:tgtEl>
                                          <p:spTgt spid="61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62" grpId="0" animBg="1"/>
      <p:bldP spid="6163" grpId="0" animBg="1"/>
      <p:bldP spid="6164" grpId="0" animBg="1"/>
      <p:bldP spid="6160" grpId="0" animBg="1"/>
      <p:bldP spid="6161" grpId="0" animBg="1"/>
      <p:bldP spid="6158" grpId="0" animBg="1"/>
      <p:bldP spid="6159" grpId="0" animBg="1"/>
      <p:bldP spid="25638" grpId="0" autoUpdateAnimBg="0"/>
      <p:bldP spid="21" grpId="0"/>
      <p:bldP spid="24" grpId="0" autoUpdateAnimBg="0"/>
      <p:bldP spid="25" grpId="0" autoUpdateAnimBg="0"/>
      <p:bldP spid="26" grpId="0" autoUpdateAnimBg="0"/>
      <p:bldP spid="27" grpId="0" autoUpdateAnimBg="0"/>
      <p:bldP spid="33" grpId="0"/>
      <p:bldP spid="2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ext Box 2"/>
          <p:cNvSpPr txBox="1">
            <a:spLocks noChangeArrowheads="1"/>
          </p:cNvSpPr>
          <p:nvPr/>
        </p:nvSpPr>
        <p:spPr bwMode="auto">
          <a:xfrm>
            <a:off x="0" y="285750"/>
            <a:ext cx="990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a:solidFill>
                  <a:schemeClr val="hlink"/>
                </a:solidFill>
              </a:rPr>
              <a:t>(2) </a:t>
            </a:r>
            <a:endParaRPr lang="en-US" altLang="zh-CN">
              <a:solidFill>
                <a:schemeClr val="hlink"/>
              </a:solidFill>
            </a:endParaRPr>
          </a:p>
        </p:txBody>
      </p:sp>
      <p:graphicFrame>
        <p:nvGraphicFramePr>
          <p:cNvPr id="27651" name="Group 3"/>
          <p:cNvGraphicFramePr>
            <a:graphicFrameLocks noGrp="1"/>
          </p:cNvGraphicFramePr>
          <p:nvPr/>
        </p:nvGraphicFramePr>
        <p:xfrm>
          <a:off x="785813" y="414338"/>
          <a:ext cx="5969000" cy="1323975"/>
        </p:xfrm>
        <a:graphic>
          <a:graphicData uri="http://schemas.openxmlformats.org/drawingml/2006/table">
            <a:tbl>
              <a:tblPr/>
              <a:tblGrid>
                <a:gridCol w="4468814"/>
                <a:gridCol w="785812"/>
                <a:gridCol w="714374"/>
              </a:tblGrid>
              <a:tr h="352425">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zh-CN" altLang="en-US" sz="2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                                         </a:t>
                      </a:r>
                      <a:r>
                        <a:rPr kumimoji="0" lang="zh-CN" altLang="en-US"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波长</a:t>
                      </a:r>
                      <a:endParaRPr kumimoji="0" lang="zh-CN" altLang="en-US"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L="91439" marR="91439" anchor="ctr" horzOverflow="overflow">
                    <a:lnL w="12700" cap="flat" cmpd="sng" algn="ctr">
                      <a:solidFill>
                        <a:schemeClr val="hlink"/>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hlink"/>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a:noFill/>
                    </a:lnBlToTr>
                    <a:solidFill>
                      <a:srgbClr val="00CC99">
                        <a:alpha val="81175"/>
                      </a:srgb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zh-CN" altLang="en-US" sz="2400" b="1" i="1"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 </a:t>
                      </a:r>
                      <a:r>
                        <a:rPr kumimoji="0" lang="en-US" altLang="zh-CN" sz="2400" b="1" i="0" u="none" strike="noStrike" cap="none" normalizeH="0" baseline="-16000">
                          <a:ln>
                            <a:noFill/>
                          </a:ln>
                          <a:solidFill>
                            <a:schemeClr val="tx1"/>
                          </a:solidFill>
                          <a:effectLst/>
                          <a:latin typeface="Times New Roman" panose="02020603050405020304" pitchFamily="18" charset="0"/>
                          <a:ea typeface="宋体" panose="02010600030101010101" pitchFamily="2" charset="-122"/>
                        </a:rPr>
                        <a:t>0</a:t>
                      </a:r>
                      <a:endParaRPr kumimoji="0" lang="en-US" altLang="zh-CN" sz="2400" b="1" i="0" u="none" strike="noStrike" cap="none" normalizeH="0" baseline="-16000">
                        <a:ln>
                          <a:noFill/>
                        </a:ln>
                        <a:solidFill>
                          <a:schemeClr val="tx1"/>
                        </a:solidFill>
                        <a:effectLst/>
                        <a:latin typeface="Times New Roman" panose="02020603050405020304" pitchFamily="18" charset="0"/>
                        <a:ea typeface="宋体" panose="02010600030101010101" pitchFamily="2" charset="-122"/>
                      </a:endParaRPr>
                    </a:p>
                  </a:txBody>
                  <a:tcPr marL="91439" marR="9143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CC99">
                        <a:alpha val="81175"/>
                      </a:srgb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zh-CN" altLang="en-US" sz="2400" b="1" i="1"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  </a:t>
                      </a:r>
                      <a:r>
                        <a:rPr kumimoji="0" lang="zh-CN" altLang="en-US" sz="24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endParaRPr kumimoji="0" lang="zh-CN" altLang="en-US" sz="2400" b="1" i="1"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91439" marR="91439" anchor="ctr" horzOverflow="overflow">
                    <a:lnL w="12700" cap="flat" cmpd="sng" algn="ctr">
                      <a:solidFill>
                        <a:schemeClr val="tx1"/>
                      </a:solidFill>
                      <a:prstDash val="solid"/>
                      <a:round/>
                      <a:headEnd type="none" w="med" len="med"/>
                      <a:tailEnd type="none" w="med" len="med"/>
                    </a:lnL>
                    <a:lnR w="12700" cap="flat" cmpd="sng" algn="ctr">
                      <a:solidFill>
                        <a:schemeClr val="hlink"/>
                      </a:solidFill>
                      <a:prstDash val="solid"/>
                      <a:round/>
                      <a:headEnd type="none" w="med" len="med"/>
                      <a:tailEnd type="none" w="med" len="med"/>
                    </a:lnR>
                    <a:lnT w="12700" cap="flat" cmpd="sng" algn="ctr">
                      <a:solidFill>
                        <a:srgbClr val="99CCFF"/>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CC99">
                        <a:alpha val="81175"/>
                      </a:srgbClr>
                    </a:solidFill>
                  </a:tcPr>
                </a:tc>
              </a:tr>
              <a:tr h="409575">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zh-CN" altLang="en-US" sz="2000" b="1" i="0" u="none" strike="noStrike" cap="none" normalizeH="0" baseline="0" dirty="0">
                          <a:ln>
                            <a:noFill/>
                          </a:ln>
                          <a:solidFill>
                            <a:schemeClr val="tx1"/>
                          </a:solidFill>
                          <a:effectLst/>
                          <a:latin typeface="楷体_GB2312" pitchFamily="49" charset="-122"/>
                          <a:ea typeface="楷体_GB2312" pitchFamily="49" charset="-122"/>
                        </a:rPr>
                        <a:t>轻原子（多数电子处于弱束缚状态 ）</a:t>
                      </a:r>
                      <a:endParaRPr kumimoji="0" lang="zh-CN" altLang="en-US" sz="2000" b="1" i="0" u="none" strike="noStrike" cap="none" normalizeH="0" baseline="0" dirty="0">
                        <a:ln>
                          <a:noFill/>
                        </a:ln>
                        <a:solidFill>
                          <a:schemeClr val="tx1"/>
                        </a:solidFill>
                        <a:effectLst/>
                        <a:latin typeface="楷体_GB2312" pitchFamily="49" charset="-122"/>
                        <a:ea typeface="楷体_GB2312" pitchFamily="49" charset="-122"/>
                      </a:endParaRPr>
                    </a:p>
                  </a:txBody>
                  <a:tcPr marL="91439" marR="91439" anchor="ctr" horzOverflow="overflow">
                    <a:lnL w="12700" cap="flat" cmpd="sng" algn="ctr">
                      <a:solidFill>
                        <a:schemeClr val="hlink"/>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CC99">
                        <a:alpha val="79999"/>
                      </a:srgb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zh-CN" altLang="en-US" sz="2000" b="1" i="0" u="none" strike="noStrike" cap="none" normalizeH="0" baseline="0" dirty="0">
                          <a:ln>
                            <a:noFill/>
                          </a:ln>
                          <a:solidFill>
                            <a:schemeClr val="hlink"/>
                          </a:solidFill>
                          <a:effectLst/>
                          <a:latin typeface="楷体_GB2312" pitchFamily="49" charset="-122"/>
                          <a:ea typeface="楷体_GB2312" pitchFamily="49" charset="-122"/>
                        </a:rPr>
                        <a:t>弱</a:t>
                      </a:r>
                      <a:endParaRPr kumimoji="0" lang="zh-CN" altLang="en-US" sz="2000" b="1" i="0" u="none" strike="noStrike" cap="none" normalizeH="0" baseline="0" dirty="0">
                        <a:ln>
                          <a:noFill/>
                        </a:ln>
                        <a:solidFill>
                          <a:schemeClr val="hlink"/>
                        </a:solidFill>
                        <a:effectLst/>
                        <a:latin typeface="楷体_GB2312" pitchFamily="49" charset="-122"/>
                        <a:ea typeface="楷体_GB2312" pitchFamily="49" charset="-122"/>
                      </a:endParaRPr>
                    </a:p>
                  </a:txBody>
                  <a:tcPr marL="91439" marR="9143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6666">
                        <a:alpha val="50195"/>
                      </a:srgbClr>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zh-CN" altLang="en-US" sz="2000" b="1" i="0" u="none" strike="noStrike" cap="none" normalizeH="0" baseline="0">
                          <a:ln>
                            <a:noFill/>
                          </a:ln>
                          <a:solidFill>
                            <a:schemeClr val="hlink"/>
                          </a:solidFill>
                          <a:effectLst/>
                          <a:latin typeface="楷体_GB2312" pitchFamily="49" charset="-122"/>
                          <a:ea typeface="楷体_GB2312" pitchFamily="49" charset="-122"/>
                        </a:rPr>
                        <a:t>强</a:t>
                      </a:r>
                      <a:endParaRPr kumimoji="0" lang="zh-CN" altLang="en-US" sz="2000" b="1" i="0" u="none" strike="noStrike" cap="none" normalizeH="0" baseline="0">
                        <a:ln>
                          <a:noFill/>
                        </a:ln>
                        <a:solidFill>
                          <a:schemeClr val="hlink"/>
                        </a:solidFill>
                        <a:effectLst/>
                        <a:latin typeface="楷体_GB2312" pitchFamily="49" charset="-122"/>
                        <a:ea typeface="楷体_GB2312" pitchFamily="49" charset="-122"/>
                      </a:endParaRPr>
                    </a:p>
                  </a:txBody>
                  <a:tcPr marL="91439" marR="91439" anchor="b" horzOverflow="overflow">
                    <a:lnL w="12700" cap="flat" cmpd="sng" algn="ctr">
                      <a:solidFill>
                        <a:schemeClr val="tx1"/>
                      </a:solidFill>
                      <a:prstDash val="solid"/>
                      <a:round/>
                      <a:headEnd type="none" w="med" len="med"/>
                      <a:tailEnd type="none" w="med" len="med"/>
                    </a:lnL>
                    <a:lnR w="12700" cap="flat" cmpd="sng" algn="ctr">
                      <a:solidFill>
                        <a:schemeClr val="hlink"/>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6666">
                        <a:alpha val="50195"/>
                      </a:srgbClr>
                    </a:solidFill>
                  </a:tcPr>
                </a:tc>
              </a:tr>
              <a:tr h="395288">
                <a:tc>
                  <a:txBody>
                    <a:bodyPr/>
                    <a:lstStyle/>
                    <a:p>
                      <a:pPr marL="0" marR="0" lvl="0" indent="0" algn="l" defTabSz="914400" rtl="0" eaLnBrk="0" fontAlgn="base" latinLnBrk="0" hangingPunct="0">
                        <a:lnSpc>
                          <a:spcPct val="100000"/>
                        </a:lnSpc>
                        <a:spcBef>
                          <a:spcPct val="20000"/>
                        </a:spcBef>
                        <a:spcAft>
                          <a:spcPct val="0"/>
                        </a:spcAft>
                        <a:buClrTx/>
                        <a:buSzTx/>
                        <a:buFontTx/>
                        <a:buNone/>
                      </a:pPr>
                      <a:r>
                        <a:rPr kumimoji="0" lang="zh-CN" altLang="en-US" sz="2000" b="1" i="0" u="none" strike="noStrike" cap="none" normalizeH="0" baseline="0" dirty="0">
                          <a:ln>
                            <a:noFill/>
                          </a:ln>
                          <a:solidFill>
                            <a:schemeClr val="tx1"/>
                          </a:solidFill>
                          <a:effectLst/>
                          <a:latin typeface="楷体_GB2312" pitchFamily="49" charset="-122"/>
                          <a:ea typeface="楷体_GB2312" pitchFamily="49" charset="-122"/>
                        </a:rPr>
                        <a:t>重原子（多数电子处于强束缚状态 ）</a:t>
                      </a:r>
                      <a:endParaRPr kumimoji="0" lang="zh-CN" altLang="en-US" sz="2000" b="1" i="0" u="none" strike="noStrike" cap="none" normalizeH="0" baseline="0" dirty="0">
                        <a:ln>
                          <a:noFill/>
                        </a:ln>
                        <a:solidFill>
                          <a:schemeClr val="tx1"/>
                        </a:solidFill>
                        <a:effectLst/>
                        <a:latin typeface="楷体_GB2312" pitchFamily="49" charset="-122"/>
                        <a:ea typeface="楷体_GB2312" pitchFamily="49" charset="-122"/>
                      </a:endParaRPr>
                    </a:p>
                  </a:txBody>
                  <a:tcPr marL="91439" marR="91439" anchor="ctr" horzOverflow="overflow">
                    <a:lnL w="12700" cap="flat" cmpd="sng" algn="ctr">
                      <a:solidFill>
                        <a:schemeClr val="hlink"/>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hlink"/>
                      </a:solidFill>
                      <a:prstDash val="solid"/>
                      <a:round/>
                      <a:headEnd type="none" w="med" len="med"/>
                      <a:tailEnd type="none" w="med" len="med"/>
                    </a:lnB>
                    <a:lnTlToBr>
                      <a:noFill/>
                    </a:lnTlToBr>
                    <a:lnBlToTr>
                      <a:noFill/>
                    </a:lnBlToTr>
                    <a:solidFill>
                      <a:srgbClr val="00CC99">
                        <a:alpha val="79999"/>
                      </a:srgbClr>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zh-CN" altLang="en-US" sz="2000" b="1" i="0" u="none" strike="noStrike" cap="none" normalizeH="0" baseline="0">
                          <a:ln>
                            <a:noFill/>
                          </a:ln>
                          <a:solidFill>
                            <a:schemeClr val="hlink"/>
                          </a:solidFill>
                          <a:effectLst/>
                          <a:latin typeface="楷体_GB2312" pitchFamily="49" charset="-122"/>
                          <a:ea typeface="楷体_GB2312" pitchFamily="49" charset="-122"/>
                        </a:rPr>
                        <a:t>强</a:t>
                      </a:r>
                      <a:endParaRPr kumimoji="0" lang="zh-CN" altLang="en-US" sz="2000" b="1" i="0" u="none" strike="noStrike" cap="none" normalizeH="0" baseline="0">
                        <a:ln>
                          <a:noFill/>
                        </a:ln>
                        <a:solidFill>
                          <a:schemeClr val="hlink"/>
                        </a:solidFill>
                        <a:effectLst/>
                        <a:latin typeface="楷体_GB2312" pitchFamily="49" charset="-122"/>
                        <a:ea typeface="楷体_GB2312" pitchFamily="49" charset="-122"/>
                      </a:endParaRPr>
                    </a:p>
                  </a:txBody>
                  <a:tcPr marL="91439" marR="9143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hlink"/>
                      </a:solidFill>
                      <a:prstDash val="solid"/>
                      <a:round/>
                      <a:headEnd type="none" w="med" len="med"/>
                      <a:tailEnd type="none" w="med" len="med"/>
                    </a:lnB>
                    <a:lnTlToBr>
                      <a:noFill/>
                    </a:lnTlToBr>
                    <a:lnBlToTr>
                      <a:noFill/>
                    </a:lnBlToTr>
                    <a:solidFill>
                      <a:srgbClr val="006666">
                        <a:alpha val="50195"/>
                      </a:srgb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pPr>
                      <a:r>
                        <a:rPr kumimoji="0" lang="zh-CN" altLang="en-US" sz="2000" b="1" i="0" u="none" strike="noStrike" cap="none" normalizeH="0" baseline="0" dirty="0">
                          <a:ln>
                            <a:noFill/>
                          </a:ln>
                          <a:solidFill>
                            <a:schemeClr val="hlink"/>
                          </a:solidFill>
                          <a:effectLst/>
                          <a:latin typeface="楷体_GB2312" pitchFamily="49" charset="-122"/>
                          <a:ea typeface="楷体_GB2312" pitchFamily="49" charset="-122"/>
                        </a:rPr>
                        <a:t>弱</a:t>
                      </a:r>
                      <a:endParaRPr kumimoji="0" lang="zh-CN" altLang="en-US" sz="2000" b="1" i="0" u="none" strike="noStrike" cap="none" normalizeH="0" baseline="0" dirty="0">
                        <a:ln>
                          <a:noFill/>
                        </a:ln>
                        <a:solidFill>
                          <a:schemeClr val="hlink"/>
                        </a:solidFill>
                        <a:effectLst/>
                        <a:latin typeface="楷体_GB2312" pitchFamily="49" charset="-122"/>
                        <a:ea typeface="楷体_GB2312" pitchFamily="49" charset="-122"/>
                      </a:endParaRPr>
                    </a:p>
                  </a:txBody>
                  <a:tcPr marL="91439" marR="91439" anchor="ctr" horzOverflow="overflow">
                    <a:lnL w="12700" cap="flat" cmpd="sng" algn="ctr">
                      <a:solidFill>
                        <a:schemeClr val="tx1"/>
                      </a:solidFill>
                      <a:prstDash val="solid"/>
                      <a:round/>
                      <a:headEnd type="none" w="med" len="med"/>
                      <a:tailEnd type="none" w="med" len="med"/>
                    </a:lnL>
                    <a:lnR w="12700" cap="flat" cmpd="sng" algn="ctr">
                      <a:solidFill>
                        <a:schemeClr val="hlink"/>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hlink"/>
                      </a:solidFill>
                      <a:prstDash val="solid"/>
                      <a:round/>
                      <a:headEnd type="none" w="med" len="med"/>
                      <a:tailEnd type="none" w="med" len="med"/>
                    </a:lnB>
                    <a:lnTlToBr>
                      <a:noFill/>
                    </a:lnTlToBr>
                    <a:lnBlToTr>
                      <a:noFill/>
                    </a:lnBlToTr>
                    <a:solidFill>
                      <a:srgbClr val="006666">
                        <a:alpha val="50195"/>
                      </a:srgbClr>
                    </a:solidFill>
                  </a:tcPr>
                </a:tc>
              </a:tr>
            </a:tbl>
          </a:graphicData>
        </a:graphic>
      </p:graphicFrame>
      <p:pic>
        <p:nvPicPr>
          <p:cNvPr id="27672" name="Picture 24" descr="吴有训实验结果"/>
          <p:cNvPicPr>
            <a:picLocks noChangeAspect="1" noChangeArrowheads="1"/>
          </p:cNvPicPr>
          <p:nvPr/>
        </p:nvPicPr>
        <p:blipFill>
          <a:blip r:embed="rId1">
            <a:clrChange>
              <a:clrFrom>
                <a:srgbClr val="006599"/>
              </a:clrFrom>
              <a:clrTo>
                <a:srgbClr val="006599">
                  <a:alpha val="0"/>
                </a:srgbClr>
              </a:clrTo>
            </a:clrChange>
            <a:extLst>
              <a:ext uri="{28A0092B-C50C-407E-A947-70E740481C1C}">
                <a14:useLocalDpi xmlns:a14="http://schemas.microsoft.com/office/drawing/2010/main" val="0"/>
              </a:ext>
            </a:extLst>
          </a:blip>
          <a:srcRect/>
          <a:stretch>
            <a:fillRect/>
          </a:stretch>
        </p:blipFill>
        <p:spPr bwMode="auto">
          <a:xfrm>
            <a:off x="1143000" y="1928813"/>
            <a:ext cx="5572125" cy="4391025"/>
          </a:xfrm>
          <a:prstGeom prst="rect">
            <a:avLst/>
          </a:prstGeom>
          <a:solidFill>
            <a:srgbClr val="003366"/>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27673" name="Rectangle 25"/>
          <p:cNvSpPr>
            <a:spLocks noChangeArrowheads="1"/>
          </p:cNvSpPr>
          <p:nvPr/>
        </p:nvSpPr>
        <p:spPr bwMode="auto">
          <a:xfrm>
            <a:off x="642938" y="2154238"/>
            <a:ext cx="492125" cy="3951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000">
                <a:solidFill>
                  <a:srgbClr val="00FF99"/>
                </a:solidFill>
                <a:ea typeface="楷体_GB2312" pitchFamily="49" charset="-122"/>
              </a:rPr>
              <a:t>吴有训实验结果（</a:t>
            </a:r>
            <a:r>
              <a:rPr lang="zh-CN" altLang="en-US" sz="2000">
                <a:solidFill>
                  <a:schemeClr val="bg1"/>
                </a:solidFill>
                <a:ea typeface="楷体_GB2312" pitchFamily="49" charset="-122"/>
              </a:rPr>
              <a:t>相同的散射角</a:t>
            </a:r>
            <a:r>
              <a:rPr lang="zh-CN" altLang="en-US" sz="2000">
                <a:solidFill>
                  <a:srgbClr val="00FF99"/>
                </a:solidFill>
                <a:ea typeface="楷体_GB2312" pitchFamily="49" charset="-122"/>
              </a:rPr>
              <a:t>）</a:t>
            </a:r>
            <a:endParaRPr lang="zh-CN" altLang="en-US" sz="2000">
              <a:solidFill>
                <a:srgbClr val="00FF99"/>
              </a:solidFill>
              <a:ea typeface="楷体_GB2312" pitchFamily="49" charset="-122"/>
            </a:endParaRPr>
          </a:p>
        </p:txBody>
      </p:sp>
      <p:sp>
        <p:nvSpPr>
          <p:cNvPr id="6" name="Rectangle 11"/>
          <p:cNvSpPr>
            <a:spLocks noChangeArrowheads="1"/>
          </p:cNvSpPr>
          <p:nvPr/>
        </p:nvSpPr>
        <p:spPr bwMode="auto">
          <a:xfrm>
            <a:off x="6858000" y="3330575"/>
            <a:ext cx="2000250" cy="3170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lnSpc>
                <a:spcPct val="125000"/>
              </a:lnSpc>
            </a:pPr>
            <a:r>
              <a:rPr lang="en-US" altLang="zh-CN" sz="2000" dirty="0">
                <a:solidFill>
                  <a:srgbClr val="FFFFFF"/>
                </a:solidFill>
                <a:latin typeface="楷体_GB2312" pitchFamily="49" charset="-122"/>
                <a:ea typeface="楷体_GB2312" pitchFamily="49" charset="-122"/>
              </a:rPr>
              <a:t>  </a:t>
            </a:r>
            <a:r>
              <a:rPr lang="zh-CN" altLang="en-US" sz="2000" dirty="0">
                <a:solidFill>
                  <a:srgbClr val="FFFFFF"/>
                </a:solidFill>
                <a:latin typeface="楷体_GB2312" pitchFamily="49" charset="-122"/>
                <a:ea typeface="楷体_GB2312" pitchFamily="49" charset="-122"/>
              </a:rPr>
              <a:t>波长差与散射物质无关。</a:t>
            </a:r>
            <a:r>
              <a:rPr lang="zh-CN" altLang="en-US" sz="2000" dirty="0">
                <a:solidFill>
                  <a:srgbClr val="FFFF00"/>
                </a:solidFill>
                <a:latin typeface="楷体_GB2312" pitchFamily="49" charset="-122"/>
                <a:ea typeface="楷体_GB2312" pitchFamily="49" charset="-122"/>
              </a:rPr>
              <a:t>散射线中原波长成分的强度随散射物原子序数增加而增大，而波长变长成分的强度则相对减少</a:t>
            </a:r>
            <a:r>
              <a:rPr lang="zh-CN" altLang="en-US" sz="2000" dirty="0">
                <a:solidFill>
                  <a:srgbClr val="FFFFFF"/>
                </a:solidFill>
                <a:latin typeface="楷体_GB2312" pitchFamily="49" charset="-122"/>
                <a:ea typeface="楷体_GB2312" pitchFamily="49" charset="-122"/>
              </a:rPr>
              <a:t>。</a:t>
            </a:r>
            <a:endParaRPr lang="zh-CN" altLang="en-US" sz="2000" dirty="0">
              <a:solidFill>
                <a:srgbClr val="FFFFFF"/>
              </a:solidFill>
              <a:latin typeface="楷体_GB2312" pitchFamily="49" charset="-122"/>
              <a:ea typeface="楷体_GB2312" pitchFamily="49" charset="-122"/>
            </a:endParaRPr>
          </a:p>
        </p:txBody>
      </p:sp>
      <p:sp>
        <p:nvSpPr>
          <p:cNvPr id="8218" name="灯片编号占位符 1"/>
          <p:cNvSpPr txBox="1"/>
          <p:nvPr/>
        </p:nvSpPr>
        <p:spPr bwMode="auto">
          <a:xfrm>
            <a:off x="0" y="6381750"/>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fld id="{DEBF451E-E6D7-4CE1-87C1-B7B7D0EF72B8}" type="slidenum">
              <a:rPr lang="en-US" altLang="zh-CN" b="0">
                <a:solidFill>
                  <a:srgbClr val="FF00FF"/>
                </a:solidFill>
              </a:rPr>
            </a:fld>
            <a:r>
              <a:rPr lang="en-US" altLang="zh-CN" b="0">
                <a:solidFill>
                  <a:srgbClr val="FF00FF"/>
                </a:solidFill>
              </a:rPr>
              <a:t>/22</a:t>
            </a:r>
            <a:endParaRPr lang="en-US" altLang="zh-CN" b="0">
              <a:solidFill>
                <a:srgbClr val="FF00FF"/>
              </a:solidFill>
            </a:endParaRPr>
          </a:p>
        </p:txBody>
      </p:sp>
      <p:pic>
        <p:nvPicPr>
          <p:cNvPr id="20508" name="Picture 28" descr="https://bkimg.cdn.bcebos.com/pic/72f082025aafa40f3e528880a264034f79f019d2?x-bce-process=image/resize,m_lfit,w_268,limit_1/format,f_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29438" y="400050"/>
            <a:ext cx="1785937" cy="2386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Box 2"/>
          <p:cNvSpPr txBox="1">
            <a:spLocks noChangeArrowheads="1"/>
          </p:cNvSpPr>
          <p:nvPr/>
        </p:nvSpPr>
        <p:spPr bwMode="auto">
          <a:xfrm>
            <a:off x="6858000" y="2786063"/>
            <a:ext cx="19288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2000">
                <a:solidFill>
                  <a:schemeClr val="hlink"/>
                </a:solidFill>
              </a:rPr>
              <a:t>吴有训</a:t>
            </a:r>
            <a:endParaRPr lang="en-US" altLang="zh-CN" sz="2000">
              <a:solidFill>
                <a:schemeClr val="hlink"/>
              </a:solidFill>
            </a:endParaRPr>
          </a:p>
        </p:txBody>
      </p:sp>
      <p:sp>
        <p:nvSpPr>
          <p:cNvPr id="10" name="Text Box 2"/>
          <p:cNvSpPr txBox="1">
            <a:spLocks noChangeArrowheads="1"/>
          </p:cNvSpPr>
          <p:nvPr/>
        </p:nvSpPr>
        <p:spPr bwMode="auto">
          <a:xfrm>
            <a:off x="1214438" y="6286500"/>
            <a:ext cx="60007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a:solidFill>
                  <a:schemeClr val="hlink"/>
                </a:solidFill>
              </a:rPr>
              <a:t>1921-1925 </a:t>
            </a:r>
            <a:r>
              <a:rPr lang="zh-CN" altLang="en-US" sz="2000">
                <a:solidFill>
                  <a:schemeClr val="hlink"/>
                </a:solidFill>
              </a:rPr>
              <a:t>年师从康普顿，从事康普顿效应研究。</a:t>
            </a:r>
            <a:endParaRPr lang="en-US" altLang="zh-CN" sz="2000">
              <a:solidFill>
                <a:schemeClr val="hlink"/>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27650"/>
                                        </p:tgtEl>
                                        <p:attrNameLst>
                                          <p:attrName>style.visibility</p:attrName>
                                        </p:attrNameLst>
                                      </p:cBhvr>
                                      <p:to>
                                        <p:strVal val="visible"/>
                                      </p:to>
                                    </p:set>
                                  </p:childTnLst>
                                </p:cTn>
                              </p:par>
                            </p:childTnLst>
                          </p:cTn>
                        </p:par>
                        <p:par>
                          <p:cTn id="7" fill="hold">
                            <p:stCondLst>
                              <p:cond delay="500"/>
                            </p:stCondLst>
                            <p:childTnLst>
                              <p:par>
                                <p:cTn id="8" presetID="9" presetClass="entr" presetSubtype="0" fill="hold" grpId="0" nodeType="afterEffect">
                                  <p:stCondLst>
                                    <p:cond delay="0"/>
                                  </p:stCondLst>
                                  <p:childTnLst>
                                    <p:set>
                                      <p:cBhvr>
                                        <p:cTn id="9" dur="1" fill="hold">
                                          <p:stCondLst>
                                            <p:cond delay="0"/>
                                          </p:stCondLst>
                                        </p:cTn>
                                        <p:tgtEl>
                                          <p:spTgt spid="27673"/>
                                        </p:tgtEl>
                                        <p:attrNameLst>
                                          <p:attrName>style.visibility</p:attrName>
                                        </p:attrNameLst>
                                      </p:cBhvr>
                                      <p:to>
                                        <p:strVal val="visible"/>
                                      </p:to>
                                    </p:set>
                                    <p:animEffect transition="in" filter="dissolve">
                                      <p:cBhvr>
                                        <p:cTn id="10" dur="500"/>
                                        <p:tgtEl>
                                          <p:spTgt spid="27673"/>
                                        </p:tgtEl>
                                      </p:cBhvr>
                                    </p:animEffect>
                                  </p:childTnLst>
                                </p:cTn>
                              </p:par>
                            </p:childTnLst>
                          </p:cTn>
                        </p:par>
                        <p:par>
                          <p:cTn id="11" fill="hold">
                            <p:stCondLst>
                              <p:cond delay="1000"/>
                            </p:stCondLst>
                            <p:childTnLst>
                              <p:par>
                                <p:cTn id="12" presetID="9" presetClass="entr" presetSubtype="0" fill="hold" nodeType="afterEffect">
                                  <p:stCondLst>
                                    <p:cond delay="0"/>
                                  </p:stCondLst>
                                  <p:childTnLst>
                                    <p:set>
                                      <p:cBhvr>
                                        <p:cTn id="13" dur="1" fill="hold">
                                          <p:stCondLst>
                                            <p:cond delay="0"/>
                                          </p:stCondLst>
                                        </p:cTn>
                                        <p:tgtEl>
                                          <p:spTgt spid="27672"/>
                                        </p:tgtEl>
                                        <p:attrNameLst>
                                          <p:attrName>style.visibility</p:attrName>
                                        </p:attrNameLst>
                                      </p:cBhvr>
                                      <p:to>
                                        <p:strVal val="visible"/>
                                      </p:to>
                                    </p:set>
                                    <p:animEffect transition="in" filter="dissolve">
                                      <p:cBhvr>
                                        <p:cTn id="14" dur="500"/>
                                        <p:tgtEl>
                                          <p:spTgt spid="27672"/>
                                        </p:tgtEl>
                                      </p:cBhvr>
                                    </p:animEffect>
                                  </p:childTnLst>
                                </p:cTn>
                              </p:par>
                            </p:childTnLst>
                          </p:cTn>
                        </p:par>
                        <p:par>
                          <p:cTn id="15" fill="hold">
                            <p:stCondLst>
                              <p:cond delay="1500"/>
                            </p:stCondLst>
                            <p:childTnLst>
                              <p:par>
                                <p:cTn id="16" presetID="9" presetClass="entr" presetSubtype="0" fill="hold" grpId="0" nodeType="after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dissolve">
                                      <p:cBhvr>
                                        <p:cTn id="18" dur="5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4" presetClass="entr" presetSubtype="32" fill="hold" nodeType="clickEffect">
                                  <p:stCondLst>
                                    <p:cond delay="0"/>
                                  </p:stCondLst>
                                  <p:childTnLst>
                                    <p:set>
                                      <p:cBhvr>
                                        <p:cTn id="22" dur="1" fill="hold">
                                          <p:stCondLst>
                                            <p:cond delay="0"/>
                                          </p:stCondLst>
                                        </p:cTn>
                                        <p:tgtEl>
                                          <p:spTgt spid="27651"/>
                                        </p:tgtEl>
                                        <p:attrNameLst>
                                          <p:attrName>style.visibility</p:attrName>
                                        </p:attrNameLst>
                                      </p:cBhvr>
                                      <p:to>
                                        <p:strVal val="visible"/>
                                      </p:to>
                                    </p:set>
                                    <p:animEffect transition="in" filter="box(out)">
                                      <p:cBhvr>
                                        <p:cTn id="23" dur="500"/>
                                        <p:tgtEl>
                                          <p:spTgt spid="27651"/>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20508"/>
                                        </p:tgtEl>
                                        <p:attrNameLst>
                                          <p:attrName>style.visibility</p:attrName>
                                        </p:attrNameLst>
                                      </p:cBhvr>
                                      <p:to>
                                        <p:strVal val="visible"/>
                                      </p:to>
                                    </p:set>
                                    <p:animEffect transition="in" filter="blinds(horizontal)">
                                      <p:cBhvr>
                                        <p:cTn id="28" dur="500"/>
                                        <p:tgtEl>
                                          <p:spTgt spid="20508"/>
                                        </p:tgtEl>
                                      </p:cBhvr>
                                    </p:animEffect>
                                  </p:childTnLst>
                                </p:cTn>
                              </p:par>
                            </p:childTnLst>
                          </p:cTn>
                        </p:par>
                        <p:par>
                          <p:cTn id="29" fill="hold">
                            <p:stCondLst>
                              <p:cond delay="500"/>
                            </p:stCondLst>
                            <p:childTnLst>
                              <p:par>
                                <p:cTn id="30" presetID="3" presetClass="entr" presetSubtype="10" fill="hold" grpId="0" nodeType="after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blinds(horizontal)">
                                      <p:cBhvr>
                                        <p:cTn id="32" dur="500"/>
                                        <p:tgtEl>
                                          <p:spTgt spid="9"/>
                                        </p:tgtEl>
                                      </p:cBhvr>
                                    </p:animEffect>
                                  </p:childTnLst>
                                </p:cTn>
                              </p:par>
                            </p:childTnLst>
                          </p:cTn>
                        </p:par>
                        <p:par>
                          <p:cTn id="33" fill="hold">
                            <p:stCondLst>
                              <p:cond delay="1000"/>
                            </p:stCondLst>
                            <p:childTnLst>
                              <p:par>
                                <p:cTn id="34" presetID="3" presetClass="entr" presetSubtype="10" fill="hold" grpId="0" nodeType="afterEffect">
                                  <p:stCondLst>
                                    <p:cond delay="0"/>
                                  </p:stCondLst>
                                  <p:childTnLst>
                                    <p:set>
                                      <p:cBhvr>
                                        <p:cTn id="35" dur="1" fill="hold">
                                          <p:stCondLst>
                                            <p:cond delay="0"/>
                                          </p:stCondLst>
                                        </p:cTn>
                                        <p:tgtEl>
                                          <p:spTgt spid="10"/>
                                        </p:tgtEl>
                                        <p:attrNameLst>
                                          <p:attrName>style.visibility</p:attrName>
                                        </p:attrNameLst>
                                      </p:cBhvr>
                                      <p:to>
                                        <p:strVal val="visible"/>
                                      </p:to>
                                    </p:set>
                                    <p:animEffect transition="in" filter="blinds(horizontal)">
                                      <p:cBhvr>
                                        <p:cTn id="3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autoUpdateAnimBg="0"/>
      <p:bldP spid="27673" grpId="0" autoUpdateAnimBg="0"/>
      <p:bldP spid="6" grpId="0" autoUpdateAnimBg="0"/>
      <p:bldP spid="9" grpId="0"/>
      <p:bldP spid="1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 Box 2"/>
          <p:cNvSpPr txBox="1">
            <a:spLocks noChangeArrowheads="1"/>
          </p:cNvSpPr>
          <p:nvPr/>
        </p:nvSpPr>
        <p:spPr bwMode="auto">
          <a:xfrm>
            <a:off x="611188" y="549275"/>
            <a:ext cx="7848600" cy="265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type="none" w="sm" len="lg"/>
                <a:tailEnd type="none" w="sm" len="lg"/>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a:solidFill>
                  <a:srgbClr val="00FF00"/>
                </a:solidFill>
                <a:latin typeface="华文中宋" panose="02010600040101010101" pitchFamily="2" charset="-122"/>
                <a:ea typeface="华文中宋" panose="02010600040101010101" pitchFamily="2" charset="-122"/>
              </a:rPr>
              <a:t>康普顿效应</a:t>
            </a:r>
            <a:endParaRPr lang="zh-CN" altLang="en-US" sz="2800">
              <a:solidFill>
                <a:srgbClr val="66FF33"/>
              </a:solidFill>
              <a:latin typeface="华文中宋" panose="02010600040101010101" pitchFamily="2" charset="-122"/>
              <a:ea typeface="华文中宋" panose="02010600040101010101" pitchFamily="2" charset="-122"/>
            </a:endParaRPr>
          </a:p>
          <a:p>
            <a:pPr eaLnBrk="1" hangingPunct="1"/>
            <a:r>
              <a:rPr lang="zh-CN" altLang="en-US" sz="2800">
                <a:solidFill>
                  <a:srgbClr val="66FF33"/>
                </a:solidFill>
                <a:latin typeface="华文中宋" panose="02010600040101010101" pitchFamily="2" charset="-122"/>
                <a:ea typeface="华文中宋" panose="02010600040101010101" pitchFamily="2" charset="-122"/>
              </a:rPr>
              <a:t>     </a:t>
            </a:r>
            <a:r>
              <a:rPr lang="en-US" altLang="zh-CN" sz="2800">
                <a:solidFill>
                  <a:srgbClr val="66FF33"/>
                </a:solidFill>
                <a:latin typeface="华文中宋" panose="02010600040101010101" pitchFamily="2" charset="-122"/>
                <a:ea typeface="华文中宋" panose="02010600040101010101" pitchFamily="2" charset="-122"/>
              </a:rPr>
              <a:t>1.</a:t>
            </a:r>
            <a:r>
              <a:rPr lang="zh-CN" altLang="en-US" sz="2800">
                <a:solidFill>
                  <a:srgbClr val="66FF33"/>
                </a:solidFill>
                <a:latin typeface="华文中宋" panose="02010600040101010101" pitchFamily="2" charset="-122"/>
                <a:ea typeface="华文中宋" panose="02010600040101010101" pitchFamily="2" charset="-122"/>
              </a:rPr>
              <a:t>支持了“光量子”概念，进一步肯定电磁</a:t>
            </a:r>
            <a:endParaRPr lang="zh-CN" altLang="en-US" sz="2800">
              <a:solidFill>
                <a:srgbClr val="66FF33"/>
              </a:solidFill>
              <a:latin typeface="华文中宋" panose="02010600040101010101" pitchFamily="2" charset="-122"/>
              <a:ea typeface="华文中宋" panose="02010600040101010101" pitchFamily="2" charset="-122"/>
            </a:endParaRPr>
          </a:p>
          <a:p>
            <a:pPr eaLnBrk="1" hangingPunct="1"/>
            <a:r>
              <a:rPr lang="zh-CN" altLang="en-US" sz="2800">
                <a:solidFill>
                  <a:srgbClr val="66FF33"/>
                </a:solidFill>
                <a:latin typeface="华文中宋" panose="02010600040101010101" pitchFamily="2" charset="-122"/>
                <a:ea typeface="华文中宋" panose="02010600040101010101" pitchFamily="2" charset="-122"/>
              </a:rPr>
              <a:t>        辐射的粒子性；</a:t>
            </a:r>
            <a:endParaRPr lang="zh-CN" altLang="en-US" sz="2800">
              <a:solidFill>
                <a:srgbClr val="66FF33"/>
              </a:solidFill>
              <a:latin typeface="华文中宋" panose="02010600040101010101" pitchFamily="2" charset="-122"/>
              <a:ea typeface="华文中宋" panose="02010600040101010101" pitchFamily="2" charset="-122"/>
            </a:endParaRPr>
          </a:p>
          <a:p>
            <a:pPr algn="just" eaLnBrk="1" hangingPunct="1"/>
            <a:r>
              <a:rPr lang="zh-CN" altLang="en-US" sz="2800">
                <a:solidFill>
                  <a:srgbClr val="66FF33"/>
                </a:solidFill>
                <a:latin typeface="华文中宋" panose="02010600040101010101" pitchFamily="2" charset="-122"/>
                <a:ea typeface="华文中宋" panose="02010600040101010101" pitchFamily="2" charset="-122"/>
              </a:rPr>
              <a:t>     </a:t>
            </a:r>
            <a:r>
              <a:rPr lang="en-US" altLang="zh-CN" sz="2800">
                <a:solidFill>
                  <a:srgbClr val="66FF33"/>
                </a:solidFill>
                <a:latin typeface="华文中宋" panose="02010600040101010101" pitchFamily="2" charset="-122"/>
                <a:ea typeface="华文中宋" panose="02010600040101010101" pitchFamily="2" charset="-122"/>
              </a:rPr>
              <a:t>2.</a:t>
            </a:r>
            <a:r>
              <a:rPr lang="zh-CN" altLang="en-US" sz="2800">
                <a:solidFill>
                  <a:srgbClr val="66FF33"/>
                </a:solidFill>
                <a:latin typeface="华文中宋" panose="02010600040101010101" pitchFamily="2" charset="-122"/>
                <a:ea typeface="华文中宋" panose="02010600040101010101" pitchFamily="2" charset="-122"/>
              </a:rPr>
              <a:t>证明了光子能量、动量表示式的正确性；</a:t>
            </a:r>
            <a:endParaRPr lang="zh-CN" altLang="en-US" sz="2800">
              <a:solidFill>
                <a:srgbClr val="66FF33"/>
              </a:solidFill>
              <a:latin typeface="华文中宋" panose="02010600040101010101" pitchFamily="2" charset="-122"/>
              <a:ea typeface="华文中宋" panose="02010600040101010101" pitchFamily="2" charset="-122"/>
            </a:endParaRPr>
          </a:p>
          <a:p>
            <a:pPr algn="just" eaLnBrk="1" hangingPunct="1"/>
            <a:r>
              <a:rPr lang="zh-CN" altLang="en-US" sz="2800">
                <a:solidFill>
                  <a:srgbClr val="66FF33"/>
                </a:solidFill>
                <a:latin typeface="华文中宋" panose="02010600040101010101" pitchFamily="2" charset="-122"/>
                <a:ea typeface="华文中宋" panose="02010600040101010101" pitchFamily="2" charset="-122"/>
              </a:rPr>
              <a:t>     </a:t>
            </a:r>
            <a:r>
              <a:rPr lang="en-US" altLang="zh-CN" sz="2800">
                <a:solidFill>
                  <a:srgbClr val="66FF33"/>
                </a:solidFill>
                <a:latin typeface="华文中宋" panose="02010600040101010101" pitchFamily="2" charset="-122"/>
                <a:ea typeface="华文中宋" panose="02010600040101010101" pitchFamily="2" charset="-122"/>
              </a:rPr>
              <a:t>3.</a:t>
            </a:r>
            <a:r>
              <a:rPr lang="zh-CN" altLang="en-US" sz="2800">
                <a:solidFill>
                  <a:srgbClr val="66FF33"/>
                </a:solidFill>
                <a:latin typeface="华文中宋" panose="02010600040101010101" pitchFamily="2" charset="-122"/>
                <a:ea typeface="华文中宋" panose="02010600040101010101" pitchFamily="2" charset="-122"/>
              </a:rPr>
              <a:t>证明在光电相互作用的过程中严格遵守</a:t>
            </a:r>
            <a:endParaRPr lang="zh-CN" altLang="en-US" sz="2800">
              <a:solidFill>
                <a:srgbClr val="66FF33"/>
              </a:solidFill>
              <a:latin typeface="华文中宋" panose="02010600040101010101" pitchFamily="2" charset="-122"/>
              <a:ea typeface="华文中宋" panose="02010600040101010101" pitchFamily="2" charset="-122"/>
            </a:endParaRPr>
          </a:p>
          <a:p>
            <a:pPr algn="just" eaLnBrk="1" hangingPunct="1"/>
            <a:r>
              <a:rPr lang="zh-CN" altLang="en-US" sz="2800">
                <a:solidFill>
                  <a:srgbClr val="66FF33"/>
                </a:solidFill>
                <a:latin typeface="华文中宋" panose="02010600040101010101" pitchFamily="2" charset="-122"/>
                <a:ea typeface="华文中宋" panose="02010600040101010101" pitchFamily="2" charset="-122"/>
              </a:rPr>
              <a:t>        能量、动量守恒定律。</a:t>
            </a:r>
            <a:endParaRPr lang="zh-CN" altLang="en-US" sz="2800">
              <a:solidFill>
                <a:srgbClr val="66FF33"/>
              </a:solidFill>
              <a:latin typeface="华文中宋" panose="02010600040101010101" pitchFamily="2" charset="-122"/>
              <a:ea typeface="华文中宋" panose="02010600040101010101" pitchFamily="2" charset="-122"/>
            </a:endParaRPr>
          </a:p>
        </p:txBody>
      </p:sp>
      <p:grpSp>
        <p:nvGrpSpPr>
          <p:cNvPr id="2" name="Group 3"/>
          <p:cNvGrpSpPr/>
          <p:nvPr/>
        </p:nvGrpSpPr>
        <p:grpSpPr bwMode="auto">
          <a:xfrm>
            <a:off x="323850" y="3411538"/>
            <a:ext cx="2520950" cy="2825750"/>
            <a:chOff x="449" y="2146"/>
            <a:chExt cx="953" cy="1104"/>
          </a:xfrm>
        </p:grpSpPr>
        <p:pic>
          <p:nvPicPr>
            <p:cNvPr id="10249" name="Picture 4" descr="compton"/>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15" y="2146"/>
              <a:ext cx="644" cy="9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50" name="Text Box 5"/>
            <p:cNvSpPr txBox="1">
              <a:spLocks noChangeArrowheads="1"/>
            </p:cNvSpPr>
            <p:nvPr/>
          </p:nvSpPr>
          <p:spPr bwMode="auto">
            <a:xfrm>
              <a:off x="449" y="3106"/>
              <a:ext cx="953"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type="none" w="sm" len="lg"/>
                  <a:tailEnd type="none" w="sm" len="lg"/>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800">
                  <a:solidFill>
                    <a:srgbClr val="66FFFF"/>
                  </a:solidFill>
                </a:rPr>
                <a:t>A. Compton (1892-1962)</a:t>
              </a:r>
              <a:endParaRPr lang="en-US" altLang="zh-CN" sz="1800">
                <a:solidFill>
                  <a:srgbClr val="66FFFF"/>
                </a:solidFill>
              </a:endParaRPr>
            </a:p>
          </p:txBody>
        </p:sp>
      </p:grpSp>
      <p:grpSp>
        <p:nvGrpSpPr>
          <p:cNvPr id="3" name="Group 6"/>
          <p:cNvGrpSpPr/>
          <p:nvPr/>
        </p:nvGrpSpPr>
        <p:grpSpPr bwMode="auto">
          <a:xfrm>
            <a:off x="2927350" y="3814763"/>
            <a:ext cx="5645150" cy="1614487"/>
            <a:chOff x="1660" y="2388"/>
            <a:chExt cx="2943" cy="754"/>
          </a:xfrm>
        </p:grpSpPr>
        <p:sp>
          <p:nvSpPr>
            <p:cNvPr id="10246" name="Rectangle 7"/>
            <p:cNvSpPr>
              <a:spLocks noChangeArrowheads="1"/>
            </p:cNvSpPr>
            <p:nvPr/>
          </p:nvSpPr>
          <p:spPr bwMode="auto">
            <a:xfrm>
              <a:off x="2177" y="2403"/>
              <a:ext cx="2277" cy="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a:solidFill>
                    <a:srgbClr val="66FFFF"/>
                  </a:solidFill>
                  <a:cs typeface="Arial" panose="020B0604020202020204" pitchFamily="34" charset="0"/>
                </a:rPr>
                <a:t>The Nobel Prize in Physics 1927</a:t>
              </a:r>
              <a:endParaRPr lang="en-US" altLang="zh-CN" sz="2000">
                <a:solidFill>
                  <a:srgbClr val="66FFFF"/>
                </a:solidFill>
                <a:cs typeface="Arial" panose="020B0604020202020204" pitchFamily="34" charset="0"/>
              </a:endParaRPr>
            </a:p>
            <a:p>
              <a:pPr eaLnBrk="1" hangingPunct="1"/>
              <a:r>
                <a:rPr lang="en-US" altLang="zh-CN" sz="2000">
                  <a:solidFill>
                    <a:schemeClr val="hlink"/>
                  </a:solidFill>
                  <a:cs typeface="Arial" panose="020B0604020202020204" pitchFamily="34" charset="0"/>
                </a:rPr>
                <a:t>(shared with C. Wilson)</a:t>
              </a:r>
              <a:endParaRPr lang="en-US" altLang="zh-CN" sz="2000">
                <a:solidFill>
                  <a:schemeClr val="hlink"/>
                </a:solidFill>
                <a:cs typeface="Arial" panose="020B0604020202020204" pitchFamily="34" charset="0"/>
              </a:endParaRPr>
            </a:p>
          </p:txBody>
        </p:sp>
        <p:pic>
          <p:nvPicPr>
            <p:cNvPr id="10247" name="Picture 8" descr="Meda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0" y="2388"/>
              <a:ext cx="474" cy="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705" name="Rectangle 9"/>
            <p:cNvSpPr>
              <a:spLocks noChangeArrowheads="1"/>
            </p:cNvSpPr>
            <p:nvPr/>
          </p:nvSpPr>
          <p:spPr bwMode="auto">
            <a:xfrm>
              <a:off x="1660" y="2955"/>
              <a:ext cx="2943" cy="187"/>
            </a:xfrm>
            <a:prstGeom prst="rect">
              <a:avLst/>
            </a:prstGeom>
            <a:noFill/>
            <a:ln w="9525" algn="ctr">
              <a:noFill/>
              <a:miter lim="800000"/>
            </a:ln>
            <a:effectLst/>
          </p:spPr>
          <p:txBody>
            <a:bodyPr>
              <a:spAutoFit/>
            </a:bodyPr>
            <a:lstStyle/>
            <a:p>
              <a:pPr>
                <a:defRPr/>
              </a:pPr>
              <a:r>
                <a:rPr lang="en-US" altLang="zh-CN" sz="2000" dirty="0">
                  <a:solidFill>
                    <a:schemeClr val="hlink"/>
                  </a:solidFill>
                </a:rPr>
                <a:t>for his discovery of </a:t>
              </a:r>
              <a:r>
                <a:rPr lang="en-US" altLang="zh-CN" sz="2000" dirty="0">
                  <a:solidFill>
                    <a:srgbClr val="FFFF00"/>
                  </a:solidFill>
                </a:rPr>
                <a:t>the</a:t>
              </a:r>
              <a:r>
                <a:rPr lang="en-US" altLang="zh-CN" sz="2000" dirty="0">
                  <a:solidFill>
                    <a:srgbClr val="FFFF00"/>
                  </a:solidFill>
                  <a:effectLst>
                    <a:outerShdw blurRad="38100" dist="38100" dir="2700000" algn="tl">
                      <a:srgbClr val="000000"/>
                    </a:outerShdw>
                  </a:effectLst>
                </a:rPr>
                <a:t> </a:t>
              </a:r>
              <a:r>
                <a:rPr lang="en-US" altLang="zh-CN" sz="2000" dirty="0">
                  <a:solidFill>
                    <a:srgbClr val="FFFF00"/>
                  </a:solidFill>
                </a:rPr>
                <a:t>effect named after him</a:t>
              </a:r>
              <a:r>
                <a:rPr lang="en-US" altLang="zh-CN" sz="2000" dirty="0">
                  <a:solidFill>
                    <a:srgbClr val="0000FF"/>
                  </a:solidFill>
                  <a:effectLst>
                    <a:outerShdw blurRad="38100" dist="38100" dir="2700000" algn="tl">
                      <a:srgbClr val="000000"/>
                    </a:outerShdw>
                  </a:effectLst>
                </a:rPr>
                <a:t> </a:t>
              </a:r>
              <a:endParaRPr lang="en-US" altLang="zh-CN" sz="2000" dirty="0">
                <a:solidFill>
                  <a:srgbClr val="0000FF"/>
                </a:solidFill>
                <a:effectLst>
                  <a:outerShdw blurRad="38100" dist="38100" dir="2700000" algn="tl">
                    <a:srgbClr val="000000"/>
                  </a:outerShdw>
                </a:effectLst>
              </a:endParaRPr>
            </a:p>
          </p:txBody>
        </p:sp>
      </p:grpSp>
      <p:sp>
        <p:nvSpPr>
          <p:cNvPr id="10245" name="灯片编号占位符 1"/>
          <p:cNvSpPr txBox="1"/>
          <p:nvPr/>
        </p:nvSpPr>
        <p:spPr bwMode="auto">
          <a:xfrm>
            <a:off x="0" y="6381750"/>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fld id="{BAA25B22-FCAB-4916-BF0F-60101A59FD07}" type="slidenum">
              <a:rPr lang="en-US" altLang="zh-CN" b="0">
                <a:solidFill>
                  <a:srgbClr val="FF00FF"/>
                </a:solidFill>
              </a:rPr>
            </a:fld>
            <a:r>
              <a:rPr lang="en-US" altLang="zh-CN" b="0">
                <a:solidFill>
                  <a:srgbClr val="FF00FF"/>
                </a:solidFill>
              </a:rPr>
              <a:t>/22</a:t>
            </a:r>
            <a:endParaRPr lang="en-US" altLang="zh-CN" b="0">
              <a:solidFill>
                <a:srgbClr val="FF00FF"/>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29698"/>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3"/>
                                        </p:tgtEl>
                                        <p:attrNameLst>
                                          <p:attrName>style.visibility</p:attrName>
                                        </p:attrNameLst>
                                      </p:cBhvr>
                                      <p:to>
                                        <p:strVal val="visible"/>
                                      </p:to>
                                    </p:set>
                                  </p:childTnLst>
                                </p:cTn>
                              </p:par>
                              <p:par>
                                <p:cTn id="10" presetID="1" presetClass="entr" presetSubtype="0" fill="hold" nodeType="withEffect">
                                  <p:stCondLst>
                                    <p:cond delay="0"/>
                                  </p:stCondLst>
                                  <p:childTnLst>
                                    <p:set>
                                      <p:cBhvr>
                                        <p:cTn id="11"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9" name="Text Box 11"/>
          <p:cNvSpPr txBox="1">
            <a:spLocks noChangeArrowheads="1"/>
          </p:cNvSpPr>
          <p:nvPr/>
        </p:nvSpPr>
        <p:spPr bwMode="auto">
          <a:xfrm>
            <a:off x="79375" y="217488"/>
            <a:ext cx="468313"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2200">
                <a:solidFill>
                  <a:srgbClr val="FFFF00"/>
                </a:solidFill>
                <a:latin typeface="Arial" panose="020B0604020202020204" pitchFamily="34" charset="0"/>
              </a:rPr>
              <a:t>例</a:t>
            </a:r>
            <a:endParaRPr lang="zh-CN" altLang="en-US" sz="2200">
              <a:solidFill>
                <a:srgbClr val="FFFF00"/>
              </a:solidFill>
              <a:latin typeface="Arial" panose="020B0604020202020204" pitchFamily="34" charset="0"/>
            </a:endParaRPr>
          </a:p>
        </p:txBody>
      </p:sp>
      <p:sp>
        <p:nvSpPr>
          <p:cNvPr id="68620" name="Text Box 12"/>
          <p:cNvSpPr txBox="1">
            <a:spLocks noChangeArrowheads="1"/>
          </p:cNvSpPr>
          <p:nvPr/>
        </p:nvSpPr>
        <p:spPr bwMode="auto">
          <a:xfrm>
            <a:off x="482600" y="149225"/>
            <a:ext cx="8516938" cy="89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lnSpc>
                <a:spcPct val="125000"/>
              </a:lnSpc>
            </a:pPr>
            <a:r>
              <a:rPr lang="zh-CN" altLang="en-US" sz="2200">
                <a:solidFill>
                  <a:schemeClr val="bg1"/>
                </a:solidFill>
              </a:rPr>
              <a:t>波长 </a:t>
            </a:r>
            <a:r>
              <a:rPr lang="en-US" altLang="zh-CN" sz="2200">
                <a:solidFill>
                  <a:srgbClr val="00FFFF"/>
                </a:solidFill>
              </a:rPr>
              <a:t>λ</a:t>
            </a:r>
            <a:r>
              <a:rPr lang="en-US" altLang="zh-CN" sz="2200" baseline="-25000">
                <a:solidFill>
                  <a:srgbClr val="00FFFF"/>
                </a:solidFill>
              </a:rPr>
              <a:t>0</a:t>
            </a:r>
            <a:r>
              <a:rPr lang="en-US" altLang="zh-CN" sz="2200">
                <a:solidFill>
                  <a:srgbClr val="00FFFF"/>
                </a:solidFill>
              </a:rPr>
              <a:t>=0.02 nm</a:t>
            </a:r>
            <a:r>
              <a:rPr lang="en-US" altLang="zh-CN" sz="2200">
                <a:solidFill>
                  <a:schemeClr val="bg1"/>
                </a:solidFill>
              </a:rPr>
              <a:t> </a:t>
            </a:r>
            <a:r>
              <a:rPr lang="zh-CN" altLang="en-US" sz="2200">
                <a:solidFill>
                  <a:schemeClr val="bg1"/>
                </a:solidFill>
              </a:rPr>
              <a:t>的</a:t>
            </a:r>
            <a:r>
              <a:rPr lang="en-US" altLang="zh-CN" sz="2200">
                <a:solidFill>
                  <a:srgbClr val="00FFFF"/>
                </a:solidFill>
              </a:rPr>
              <a:t>X</a:t>
            </a:r>
            <a:r>
              <a:rPr lang="zh-CN" altLang="en-US" sz="2200">
                <a:solidFill>
                  <a:schemeClr val="bg1"/>
                </a:solidFill>
              </a:rPr>
              <a:t>射线与静止的自由电子碰撞，在与入射方向成 </a:t>
            </a:r>
            <a:r>
              <a:rPr lang="en-US" altLang="zh-CN" sz="2200">
                <a:solidFill>
                  <a:srgbClr val="00FFFF"/>
                </a:solidFill>
              </a:rPr>
              <a:t>90°</a:t>
            </a:r>
            <a:r>
              <a:rPr lang="zh-CN" altLang="en-US" sz="2200">
                <a:solidFill>
                  <a:schemeClr val="bg1"/>
                </a:solidFill>
              </a:rPr>
              <a:t>角的方向上观察时</a:t>
            </a:r>
            <a:endParaRPr lang="zh-CN" altLang="en-US" sz="2200">
              <a:solidFill>
                <a:schemeClr val="bg1"/>
              </a:solidFill>
            </a:endParaRPr>
          </a:p>
        </p:txBody>
      </p:sp>
      <p:sp>
        <p:nvSpPr>
          <p:cNvPr id="68621" name="Text Box 13"/>
          <p:cNvSpPr txBox="1">
            <a:spLocks noChangeArrowheads="1"/>
          </p:cNvSpPr>
          <p:nvPr/>
        </p:nvSpPr>
        <p:spPr bwMode="auto">
          <a:xfrm>
            <a:off x="122238" y="2127250"/>
            <a:ext cx="468312"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2200">
                <a:solidFill>
                  <a:srgbClr val="FFFF00"/>
                </a:solidFill>
                <a:latin typeface="Arial" panose="020B0604020202020204" pitchFamily="34" charset="0"/>
              </a:rPr>
              <a:t>解</a:t>
            </a:r>
            <a:endParaRPr lang="zh-CN" altLang="en-US" sz="2200">
              <a:solidFill>
                <a:srgbClr val="FFFF00"/>
              </a:solidFill>
              <a:latin typeface="Arial" panose="020B0604020202020204" pitchFamily="34" charset="0"/>
            </a:endParaRPr>
          </a:p>
        </p:txBody>
      </p:sp>
      <p:sp>
        <p:nvSpPr>
          <p:cNvPr id="68622" name="Text Box 14"/>
          <p:cNvSpPr txBox="1">
            <a:spLocks noChangeArrowheads="1"/>
          </p:cNvSpPr>
          <p:nvPr/>
        </p:nvSpPr>
        <p:spPr bwMode="auto">
          <a:xfrm>
            <a:off x="500063" y="2117725"/>
            <a:ext cx="514350"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200">
                <a:solidFill>
                  <a:schemeClr val="bg1"/>
                </a:solidFill>
                <a:ea typeface="华文新魏" panose="02010800040101010101" pitchFamily="2" charset="-122"/>
              </a:rPr>
              <a:t>(1)</a:t>
            </a:r>
            <a:endParaRPr lang="en-US" altLang="zh-CN" sz="2200">
              <a:solidFill>
                <a:schemeClr val="bg1"/>
              </a:solidFill>
              <a:ea typeface="华文新魏" panose="02010800040101010101" pitchFamily="2" charset="-122"/>
            </a:endParaRPr>
          </a:p>
        </p:txBody>
      </p:sp>
      <p:graphicFrame>
        <p:nvGraphicFramePr>
          <p:cNvPr id="68623" name="Object 2"/>
          <p:cNvGraphicFramePr>
            <a:graphicFrameLocks noChangeAspect="1"/>
          </p:cNvGraphicFramePr>
          <p:nvPr/>
        </p:nvGraphicFramePr>
        <p:xfrm>
          <a:off x="1000125" y="2000250"/>
          <a:ext cx="4995863" cy="760413"/>
        </p:xfrm>
        <a:graphic>
          <a:graphicData uri="http://schemas.openxmlformats.org/presentationml/2006/ole">
            <mc:AlternateContent xmlns:mc="http://schemas.openxmlformats.org/markup-compatibility/2006">
              <mc:Choice xmlns:v="urn:schemas-microsoft-com:vml" Requires="v">
                <p:oleObj spid="_x0000_s478474" name="公式" r:id="rId1" imgW="7259320" imgH="1059180" progId="Equation.3">
                  <p:embed/>
                </p:oleObj>
              </mc:Choice>
              <mc:Fallback>
                <p:oleObj name="公式" r:id="rId1" imgW="7259320" imgH="1059180" progId="Equation.3">
                  <p:embed/>
                  <p:pic>
                    <p:nvPicPr>
                      <p:cNvPr id="0" name="Object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0125" y="2000250"/>
                        <a:ext cx="4995863" cy="760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8624" name="Object 3"/>
          <p:cNvGraphicFramePr>
            <a:graphicFrameLocks noChangeAspect="1"/>
          </p:cNvGraphicFramePr>
          <p:nvPr/>
        </p:nvGraphicFramePr>
        <p:xfrm>
          <a:off x="1428750" y="2928938"/>
          <a:ext cx="1452563" cy="254000"/>
        </p:xfrm>
        <a:graphic>
          <a:graphicData uri="http://schemas.openxmlformats.org/presentationml/2006/ole">
            <mc:AlternateContent xmlns:mc="http://schemas.openxmlformats.org/markup-compatibility/2006">
              <mc:Choice xmlns:v="urn:schemas-microsoft-com:vml" Requires="v">
                <p:oleObj spid="_x0000_s478475" name="公式" r:id="rId3" imgW="2073910" imgH="312420" progId="Equation.3">
                  <p:embed/>
                </p:oleObj>
              </mc:Choice>
              <mc:Fallback>
                <p:oleObj name="公式" r:id="rId3" imgW="2073910" imgH="31242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28750" y="2928938"/>
                        <a:ext cx="1452563"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8625" name="Object 4"/>
          <p:cNvGraphicFramePr>
            <a:graphicFrameLocks noChangeAspect="1"/>
          </p:cNvGraphicFramePr>
          <p:nvPr/>
        </p:nvGraphicFramePr>
        <p:xfrm>
          <a:off x="4286250" y="2868613"/>
          <a:ext cx="2689225" cy="346075"/>
        </p:xfrm>
        <a:graphic>
          <a:graphicData uri="http://schemas.openxmlformats.org/presentationml/2006/ole">
            <mc:AlternateContent xmlns:mc="http://schemas.openxmlformats.org/markup-compatibility/2006">
              <mc:Choice xmlns:v="urn:schemas-microsoft-com:vml" Requires="v">
                <p:oleObj spid="_x0000_s478476" name="公式" r:id="rId5" imgW="3880485" imgH="445770" progId="Equation.3">
                  <p:embed/>
                </p:oleObj>
              </mc:Choice>
              <mc:Fallback>
                <p:oleObj name="公式" r:id="rId5" imgW="3880485" imgH="445770"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86250" y="2868613"/>
                        <a:ext cx="2689225"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68626" name="Picture 18" descr="光子与电子作用 比较"/>
          <p:cNvPicPr>
            <a:picLocks noChangeAspect="1" noChangeArrowheads="1"/>
          </p:cNvPicPr>
          <p:nvPr/>
        </p:nvPicPr>
        <p:blipFill>
          <a:blip r:embed="rId7">
            <a:clrChange>
              <a:clrFrom>
                <a:srgbClr val="237CB6"/>
              </a:clrFrom>
              <a:clrTo>
                <a:srgbClr val="237CB6">
                  <a:alpha val="0"/>
                </a:srgbClr>
              </a:clrTo>
            </a:clrChange>
            <a:extLst>
              <a:ext uri="{28A0092B-C50C-407E-A947-70E740481C1C}">
                <a14:useLocalDpi xmlns:a14="http://schemas.microsoft.com/office/drawing/2010/main" val="0"/>
              </a:ext>
            </a:extLst>
          </a:blip>
          <a:srcRect/>
          <a:stretch>
            <a:fillRect/>
          </a:stretch>
        </p:blipFill>
        <p:spPr bwMode="auto">
          <a:xfrm>
            <a:off x="6029325" y="776288"/>
            <a:ext cx="2971800" cy="184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74" name="Rectangle 19"/>
          <p:cNvSpPr>
            <a:spLocks noChangeArrowheads="1"/>
          </p:cNvSpPr>
          <p:nvPr/>
        </p:nvSpPr>
        <p:spPr bwMode="auto">
          <a:xfrm>
            <a:off x="7684135" y="947738"/>
            <a:ext cx="1071563" cy="649287"/>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zh-CN" sz="1800" i="1">
              <a:solidFill>
                <a:srgbClr val="FFFF99"/>
              </a:solidFill>
              <a:latin typeface="Arial" panose="020B0604020202020204" pitchFamily="34" charset="0"/>
            </a:endParaRPr>
          </a:p>
        </p:txBody>
      </p:sp>
      <p:sp>
        <p:nvSpPr>
          <p:cNvPr id="68628" name="Line 20"/>
          <p:cNvSpPr>
            <a:spLocks noChangeShapeType="1"/>
          </p:cNvSpPr>
          <p:nvPr/>
        </p:nvSpPr>
        <p:spPr bwMode="auto">
          <a:xfrm flipV="1">
            <a:off x="7627938" y="992188"/>
            <a:ext cx="0" cy="504825"/>
          </a:xfrm>
          <a:prstGeom prst="line">
            <a:avLst/>
          </a:prstGeom>
          <a:noFill/>
          <a:ln w="9525">
            <a:solidFill>
              <a:srgbClr val="00FFFF"/>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8629" name="Rectangle 21"/>
          <p:cNvSpPr>
            <a:spLocks noChangeArrowheads="1"/>
          </p:cNvSpPr>
          <p:nvPr/>
        </p:nvSpPr>
        <p:spPr bwMode="auto">
          <a:xfrm>
            <a:off x="6388100" y="1135063"/>
            <a:ext cx="423863" cy="461962"/>
          </a:xfrm>
          <a:prstGeom prst="rect">
            <a:avLst/>
          </a:prstGeom>
          <a:noFill/>
          <a:ln w="9525">
            <a:noFill/>
            <a:miter lim="800000"/>
          </a:ln>
        </p:spPr>
        <p:txBody>
          <a:bodyPr wrap="none">
            <a:spAutoFit/>
          </a:bodyPr>
          <a:lstStyle/>
          <a:p>
            <a:pPr algn="ctr">
              <a:spcBef>
                <a:spcPct val="20000"/>
              </a:spcBef>
              <a:defRPr/>
            </a:pPr>
            <a:r>
              <a:rPr lang="en-US" altLang="zh-CN" i="1" dirty="0">
                <a:solidFill>
                  <a:srgbClr val="FFFF99"/>
                </a:solidFill>
                <a:latin typeface="+mn-lt"/>
              </a:rPr>
              <a:t>λ</a:t>
            </a:r>
            <a:r>
              <a:rPr lang="en-US" altLang="zh-CN" i="1" baseline="-25000" dirty="0">
                <a:solidFill>
                  <a:srgbClr val="FFFF99"/>
                </a:solidFill>
                <a:latin typeface="+mn-lt"/>
              </a:rPr>
              <a:t>0</a:t>
            </a:r>
            <a:endParaRPr lang="en-US" altLang="zh-CN" i="1" baseline="-25000" dirty="0">
              <a:solidFill>
                <a:srgbClr val="FFFF99"/>
              </a:solidFill>
              <a:latin typeface="+mn-lt"/>
            </a:endParaRPr>
          </a:p>
        </p:txBody>
      </p:sp>
      <p:sp>
        <p:nvSpPr>
          <p:cNvPr id="68630" name="Rectangle 22"/>
          <p:cNvSpPr>
            <a:spLocks noChangeArrowheads="1"/>
          </p:cNvSpPr>
          <p:nvPr/>
        </p:nvSpPr>
        <p:spPr bwMode="auto">
          <a:xfrm>
            <a:off x="7251700" y="785813"/>
            <a:ext cx="320675" cy="461962"/>
          </a:xfrm>
          <a:prstGeom prst="rect">
            <a:avLst/>
          </a:prstGeom>
          <a:noFill/>
          <a:ln w="9525">
            <a:noFill/>
            <a:miter lim="800000"/>
          </a:ln>
        </p:spPr>
        <p:txBody>
          <a:bodyPr wrap="none">
            <a:spAutoFit/>
          </a:bodyPr>
          <a:lstStyle/>
          <a:p>
            <a:pPr algn="ctr">
              <a:defRPr/>
            </a:pPr>
            <a:r>
              <a:rPr lang="en-US" altLang="zh-CN" i="1" dirty="0">
                <a:solidFill>
                  <a:srgbClr val="FFFF99"/>
                </a:solidFill>
                <a:latin typeface="+mn-lt"/>
              </a:rPr>
              <a:t>λ</a:t>
            </a:r>
            <a:endParaRPr lang="en-US" altLang="zh-CN" i="1" dirty="0">
              <a:solidFill>
                <a:srgbClr val="FFFF99"/>
              </a:solidFill>
              <a:latin typeface="+mn-lt"/>
            </a:endParaRPr>
          </a:p>
        </p:txBody>
      </p:sp>
      <p:sp>
        <p:nvSpPr>
          <p:cNvPr id="68631" name="Text Box 23"/>
          <p:cNvSpPr txBox="1">
            <a:spLocks noChangeArrowheads="1"/>
          </p:cNvSpPr>
          <p:nvPr/>
        </p:nvSpPr>
        <p:spPr bwMode="auto">
          <a:xfrm>
            <a:off x="7321550" y="2181225"/>
            <a:ext cx="979488" cy="461963"/>
          </a:xfrm>
          <a:prstGeom prst="rect">
            <a:avLst/>
          </a:prstGeom>
          <a:noFill/>
          <a:ln w="9525">
            <a:noFill/>
            <a:miter lim="800000"/>
          </a:ln>
        </p:spPr>
        <p:txBody>
          <a:bodyPr wrap="none">
            <a:spAutoFit/>
          </a:bodyPr>
          <a:lstStyle/>
          <a:p>
            <a:pPr algn="ctr">
              <a:defRPr/>
            </a:pPr>
            <a:r>
              <a:rPr lang="en-US" altLang="zh-CN" i="1" dirty="0" err="1">
                <a:solidFill>
                  <a:srgbClr val="99FFCC"/>
                </a:solidFill>
                <a:latin typeface="+mn-lt"/>
              </a:rPr>
              <a:t>p</a:t>
            </a:r>
            <a:r>
              <a:rPr lang="en-US" altLang="zh-CN" i="1" baseline="-25000" dirty="0" err="1">
                <a:solidFill>
                  <a:srgbClr val="99FFCC"/>
                </a:solidFill>
                <a:latin typeface="+mn-lt"/>
              </a:rPr>
              <a:t>e</a:t>
            </a:r>
            <a:r>
              <a:rPr lang="en-US" altLang="zh-CN" i="1" dirty="0">
                <a:solidFill>
                  <a:srgbClr val="99FFCC"/>
                </a:solidFill>
                <a:latin typeface="+mn-lt"/>
              </a:rPr>
              <a:t>=</a:t>
            </a:r>
            <a:r>
              <a:rPr lang="en-US" altLang="zh-CN" i="1" dirty="0" err="1">
                <a:solidFill>
                  <a:srgbClr val="99FFCC"/>
                </a:solidFill>
                <a:latin typeface="+mn-lt"/>
              </a:rPr>
              <a:t>mv</a:t>
            </a:r>
            <a:endParaRPr lang="en-US" altLang="zh-CN" i="1" dirty="0">
              <a:solidFill>
                <a:srgbClr val="99FFCC"/>
              </a:solidFill>
              <a:latin typeface="+mn-lt"/>
            </a:endParaRPr>
          </a:p>
        </p:txBody>
      </p:sp>
      <p:sp>
        <p:nvSpPr>
          <p:cNvPr id="68632" name="Line 24"/>
          <p:cNvSpPr>
            <a:spLocks noChangeShapeType="1"/>
          </p:cNvSpPr>
          <p:nvPr/>
        </p:nvSpPr>
        <p:spPr bwMode="auto">
          <a:xfrm>
            <a:off x="7704138" y="1643063"/>
            <a:ext cx="1225550" cy="0"/>
          </a:xfrm>
          <a:prstGeom prst="line">
            <a:avLst/>
          </a:prstGeom>
          <a:noFill/>
          <a:ln w="9525">
            <a:solidFill>
              <a:srgbClr val="00FFFF"/>
            </a:solidFill>
            <a:prstDash val="dash"/>
            <a:round/>
          </a:ln>
          <a:extLst>
            <a:ext uri="{909E8E84-426E-40DD-AFC4-6F175D3DCCD1}">
              <a14:hiddenFill xmlns:a14="http://schemas.microsoft.com/office/drawing/2010/main">
                <a:noFill/>
              </a14:hiddenFill>
            </a:ext>
          </a:extLst>
        </p:spPr>
        <p:txBody>
          <a:bodyPr/>
          <a:lstStyle/>
          <a:p>
            <a:endParaRPr lang="zh-CN" altLang="en-US"/>
          </a:p>
        </p:txBody>
      </p:sp>
      <p:sp>
        <p:nvSpPr>
          <p:cNvPr id="68633" name="Arc 25"/>
          <p:cNvSpPr/>
          <p:nvPr/>
        </p:nvSpPr>
        <p:spPr bwMode="auto">
          <a:xfrm>
            <a:off x="7829550" y="1639888"/>
            <a:ext cx="73025" cy="215900"/>
          </a:xfrm>
          <a:custGeom>
            <a:avLst/>
            <a:gdLst>
              <a:gd name="T0" fmla="*/ 0 w 21600"/>
              <a:gd name="T1" fmla="*/ 0 h 21600"/>
              <a:gd name="T2" fmla="*/ 2147483646 w 21600"/>
              <a:gd name="T3" fmla="*/ 2147483646 h 21600"/>
              <a:gd name="T4" fmla="*/ 0 w 21600"/>
              <a:gd name="T5" fmla="*/ 2147483646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8575">
            <a:solidFill>
              <a:srgbClr val="FF9900"/>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aphicFrame>
        <p:nvGraphicFramePr>
          <p:cNvPr id="68634" name="Object 5"/>
          <p:cNvGraphicFramePr>
            <a:graphicFrameLocks noChangeAspect="1"/>
          </p:cNvGraphicFramePr>
          <p:nvPr/>
        </p:nvGraphicFramePr>
        <p:xfrm>
          <a:off x="8045450" y="1639888"/>
          <a:ext cx="352425" cy="381000"/>
        </p:xfrm>
        <a:graphic>
          <a:graphicData uri="http://schemas.openxmlformats.org/presentationml/2006/ole">
            <mc:AlternateContent xmlns:mc="http://schemas.openxmlformats.org/markup-compatibility/2006">
              <mc:Choice xmlns:v="urn:schemas-microsoft-com:vml" Requires="v">
                <p:oleObj spid="_x0000_s478477" name="Equation" r:id="rId8" imgW="122555" imgH="133985" progId="Equation.3">
                  <p:embed/>
                </p:oleObj>
              </mc:Choice>
              <mc:Fallback>
                <p:oleObj name="Equation" r:id="rId8" imgW="122555" imgH="133985" progId="Equation.3">
                  <p:embed/>
                  <p:pic>
                    <p:nvPicPr>
                      <p:cNvPr id="0" name="Object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045450" y="1639888"/>
                        <a:ext cx="352425"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8635" name="Rectangle 27"/>
          <p:cNvSpPr>
            <a:spLocks noChangeArrowheads="1"/>
          </p:cNvSpPr>
          <p:nvPr/>
        </p:nvSpPr>
        <p:spPr bwMode="auto">
          <a:xfrm>
            <a:off x="492125" y="1000125"/>
            <a:ext cx="4437063"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lnSpc>
                <a:spcPct val="125000"/>
              </a:lnSpc>
            </a:pPr>
            <a:r>
              <a:rPr lang="en-US" altLang="zh-CN" sz="2200">
                <a:solidFill>
                  <a:schemeClr val="bg1"/>
                </a:solidFill>
              </a:rPr>
              <a:t>(1) </a:t>
            </a:r>
            <a:r>
              <a:rPr lang="zh-CN" altLang="en-US" sz="2200">
                <a:solidFill>
                  <a:schemeClr val="bg1"/>
                </a:solidFill>
              </a:rPr>
              <a:t>散射</a:t>
            </a:r>
            <a:r>
              <a:rPr lang="en-US" altLang="zh-CN" sz="2200">
                <a:solidFill>
                  <a:srgbClr val="FFFF00"/>
                </a:solidFill>
              </a:rPr>
              <a:t>X</a:t>
            </a:r>
            <a:r>
              <a:rPr lang="zh-CN" altLang="en-US" sz="2200">
                <a:solidFill>
                  <a:schemeClr val="bg1"/>
                </a:solidFill>
              </a:rPr>
              <a:t>射线的波长多大？</a:t>
            </a:r>
            <a:endParaRPr lang="zh-CN" altLang="en-US" sz="2200">
              <a:solidFill>
                <a:schemeClr val="bg1"/>
              </a:solidFill>
            </a:endParaRPr>
          </a:p>
        </p:txBody>
      </p:sp>
      <p:sp>
        <p:nvSpPr>
          <p:cNvPr id="68636" name="Rectangle 28"/>
          <p:cNvSpPr>
            <a:spLocks noChangeArrowheads="1"/>
          </p:cNvSpPr>
          <p:nvPr/>
        </p:nvSpPr>
        <p:spPr bwMode="auto">
          <a:xfrm>
            <a:off x="131763" y="1054100"/>
            <a:ext cx="468312"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r" eaLnBrk="1" hangingPunct="1"/>
            <a:r>
              <a:rPr lang="zh-CN" altLang="en-US" sz="2200">
                <a:solidFill>
                  <a:srgbClr val="FFFF66"/>
                </a:solidFill>
              </a:rPr>
              <a:t>求</a:t>
            </a:r>
            <a:endParaRPr lang="zh-CN" altLang="en-US" sz="2200">
              <a:solidFill>
                <a:srgbClr val="FFFF66"/>
              </a:solidFill>
            </a:endParaRPr>
          </a:p>
        </p:txBody>
      </p:sp>
      <p:sp>
        <p:nvSpPr>
          <p:cNvPr id="68637" name="Rectangle 29"/>
          <p:cNvSpPr>
            <a:spLocks noChangeArrowheads="1"/>
          </p:cNvSpPr>
          <p:nvPr/>
        </p:nvSpPr>
        <p:spPr bwMode="auto">
          <a:xfrm>
            <a:off x="500063" y="1455738"/>
            <a:ext cx="5675312"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lnSpc>
                <a:spcPct val="125000"/>
              </a:lnSpc>
            </a:pPr>
            <a:r>
              <a:rPr lang="en-US" altLang="zh-CN" sz="2200">
                <a:solidFill>
                  <a:schemeClr val="bg1"/>
                </a:solidFill>
              </a:rPr>
              <a:t>(2) </a:t>
            </a:r>
            <a:r>
              <a:rPr lang="zh-CN" altLang="en-US" sz="2200">
                <a:solidFill>
                  <a:schemeClr val="bg1"/>
                </a:solidFill>
              </a:rPr>
              <a:t>反冲电子的动能、动量各为多少？</a:t>
            </a:r>
            <a:endParaRPr lang="zh-CN" altLang="en-US" sz="2200">
              <a:solidFill>
                <a:schemeClr val="bg1"/>
              </a:solidFill>
            </a:endParaRPr>
          </a:p>
        </p:txBody>
      </p:sp>
      <p:sp>
        <p:nvSpPr>
          <p:cNvPr id="68638" name="Rectangle 30"/>
          <p:cNvSpPr>
            <a:spLocks noChangeArrowheads="1"/>
          </p:cNvSpPr>
          <p:nvPr/>
        </p:nvSpPr>
        <p:spPr bwMode="auto">
          <a:xfrm>
            <a:off x="500063" y="3395663"/>
            <a:ext cx="5675312"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200">
                <a:solidFill>
                  <a:schemeClr val="bg1"/>
                </a:solidFill>
              </a:rPr>
              <a:t>(2) </a:t>
            </a:r>
            <a:r>
              <a:rPr lang="zh-CN" altLang="en-US" sz="2200">
                <a:solidFill>
                  <a:schemeClr val="bg1"/>
                </a:solidFill>
                <a:latin typeface="宋体" panose="02010600030101010101" pitchFamily="2" charset="-122"/>
              </a:rPr>
              <a:t>反冲电子的动能</a:t>
            </a:r>
            <a:r>
              <a:rPr lang="en-US" altLang="zh-CN" sz="2200">
                <a:solidFill>
                  <a:schemeClr val="bg1"/>
                </a:solidFill>
                <a:latin typeface="宋体" panose="02010600030101010101" pitchFamily="2" charset="-122"/>
              </a:rPr>
              <a:t>:</a:t>
            </a:r>
            <a:endParaRPr lang="zh-CN" altLang="en-US" sz="2200">
              <a:solidFill>
                <a:schemeClr val="bg1"/>
              </a:solidFill>
              <a:latin typeface="宋体" panose="02010600030101010101" pitchFamily="2" charset="-122"/>
            </a:endParaRPr>
          </a:p>
        </p:txBody>
      </p:sp>
      <p:graphicFrame>
        <p:nvGraphicFramePr>
          <p:cNvPr id="68639" name="Object 6"/>
          <p:cNvGraphicFramePr>
            <a:graphicFrameLocks noChangeAspect="1"/>
          </p:cNvGraphicFramePr>
          <p:nvPr/>
        </p:nvGraphicFramePr>
        <p:xfrm>
          <a:off x="3500438" y="3286125"/>
          <a:ext cx="3676650" cy="731838"/>
        </p:xfrm>
        <a:graphic>
          <a:graphicData uri="http://schemas.openxmlformats.org/presentationml/2006/ole">
            <mc:AlternateContent xmlns:mc="http://schemas.openxmlformats.org/markup-compatibility/2006">
              <mc:Choice xmlns:v="urn:schemas-microsoft-com:vml" Requires="v">
                <p:oleObj spid="_x0000_s478478" name="公式" r:id="rId10" imgW="5330190" imgH="1014730" progId="Equation.3">
                  <p:embed/>
                </p:oleObj>
              </mc:Choice>
              <mc:Fallback>
                <p:oleObj name="公式" r:id="rId10" imgW="5330190" imgH="1014730" progId="Equation.3">
                  <p:embed/>
                  <p:pic>
                    <p:nvPicPr>
                      <p:cNvPr id="0" name="Object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500438" y="3286125"/>
                        <a:ext cx="3676650"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8640" name="Object 7"/>
          <p:cNvGraphicFramePr>
            <a:graphicFrameLocks noChangeAspect="1"/>
          </p:cNvGraphicFramePr>
          <p:nvPr/>
        </p:nvGraphicFramePr>
        <p:xfrm>
          <a:off x="2584450" y="4095750"/>
          <a:ext cx="4154488" cy="690563"/>
        </p:xfrm>
        <a:graphic>
          <a:graphicData uri="http://schemas.openxmlformats.org/presentationml/2006/ole">
            <mc:AlternateContent xmlns:mc="http://schemas.openxmlformats.org/markup-compatibility/2006">
              <mc:Choice xmlns:v="urn:schemas-microsoft-com:vml" Requires="v">
                <p:oleObj spid="_x0000_s478479" name="公式" r:id="rId12" imgW="6021705" imgH="958850" progId="Equation.3">
                  <p:embed/>
                </p:oleObj>
              </mc:Choice>
              <mc:Fallback>
                <p:oleObj name="公式" r:id="rId12" imgW="6021705" imgH="958850" progId="Equation.3">
                  <p:embed/>
                  <p:pic>
                    <p:nvPicPr>
                      <p:cNvPr id="0" name="Object 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584450" y="4095750"/>
                        <a:ext cx="4154488" cy="690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8641" name="Object 8"/>
          <p:cNvGraphicFramePr>
            <a:graphicFrameLocks noChangeAspect="1"/>
          </p:cNvGraphicFramePr>
          <p:nvPr/>
        </p:nvGraphicFramePr>
        <p:xfrm>
          <a:off x="6870700" y="4283075"/>
          <a:ext cx="1630363" cy="360363"/>
        </p:xfrm>
        <a:graphic>
          <a:graphicData uri="http://schemas.openxmlformats.org/presentationml/2006/ole">
            <mc:AlternateContent xmlns:mc="http://schemas.openxmlformats.org/markup-compatibility/2006">
              <mc:Choice xmlns:v="urn:schemas-microsoft-com:vml" Requires="v">
                <p:oleObj spid="_x0000_s478480" name="公式" r:id="rId14" imgW="1026160" imgH="178435" progId="Equation.3">
                  <p:embed/>
                </p:oleObj>
              </mc:Choice>
              <mc:Fallback>
                <p:oleObj name="公式" r:id="rId14" imgW="1026160" imgH="178435" progId="Equation.3">
                  <p:embed/>
                  <p:pic>
                    <p:nvPicPr>
                      <p:cNvPr id="0" name="Object 8"/>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870700" y="4283075"/>
                        <a:ext cx="1630363"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8643" name="Object 9"/>
          <p:cNvGraphicFramePr>
            <a:graphicFrameLocks noChangeAspect="1"/>
          </p:cNvGraphicFramePr>
          <p:nvPr/>
        </p:nvGraphicFramePr>
        <p:xfrm>
          <a:off x="4479925" y="5411788"/>
          <a:ext cx="3949700" cy="731837"/>
        </p:xfrm>
        <a:graphic>
          <a:graphicData uri="http://schemas.openxmlformats.org/presentationml/2006/ole">
            <mc:AlternateContent xmlns:mc="http://schemas.openxmlformats.org/markup-compatibility/2006">
              <mc:Choice xmlns:v="urn:schemas-microsoft-com:vml" Requires="v">
                <p:oleObj spid="_x0000_s478481" name="公式" r:id="rId16" imgW="5731510" imgH="1014730" progId="Equation.3">
                  <p:embed/>
                </p:oleObj>
              </mc:Choice>
              <mc:Fallback>
                <p:oleObj name="公式" r:id="rId16" imgW="5731510" imgH="1014730" progId="Equation.3">
                  <p:embed/>
                  <p:pic>
                    <p:nvPicPr>
                      <p:cNvPr id="0" name="Object 9"/>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479925" y="5411788"/>
                        <a:ext cx="3949700"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8644" name="Object 10"/>
          <p:cNvGraphicFramePr>
            <a:graphicFrameLocks noChangeAspect="1"/>
          </p:cNvGraphicFramePr>
          <p:nvPr/>
        </p:nvGraphicFramePr>
        <p:xfrm>
          <a:off x="6215063" y="6278563"/>
          <a:ext cx="2224087" cy="365125"/>
        </p:xfrm>
        <a:graphic>
          <a:graphicData uri="http://schemas.openxmlformats.org/presentationml/2006/ole">
            <mc:AlternateContent xmlns:mc="http://schemas.openxmlformats.org/markup-compatibility/2006">
              <mc:Choice xmlns:v="urn:schemas-microsoft-com:vml" Requires="v">
                <p:oleObj spid="_x0000_s478482" name="公式" r:id="rId18" imgW="3200400" imgH="479425" progId="Equation.3">
                  <p:embed/>
                </p:oleObj>
              </mc:Choice>
              <mc:Fallback>
                <p:oleObj name="公式" r:id="rId18" imgW="3200400" imgH="479425" progId="Equation.3">
                  <p:embed/>
                  <p:pic>
                    <p:nvPicPr>
                      <p:cNvPr id="0" name="Object 10"/>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6215063" y="6278563"/>
                        <a:ext cx="2224087"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8645" name="Object 11"/>
          <p:cNvGraphicFramePr>
            <a:graphicFrameLocks noChangeAspect="1"/>
          </p:cNvGraphicFramePr>
          <p:nvPr/>
        </p:nvGraphicFramePr>
        <p:xfrm>
          <a:off x="928688" y="5357813"/>
          <a:ext cx="2216150" cy="730250"/>
        </p:xfrm>
        <a:graphic>
          <a:graphicData uri="http://schemas.openxmlformats.org/presentationml/2006/ole">
            <mc:AlternateContent xmlns:mc="http://schemas.openxmlformats.org/markup-compatibility/2006">
              <mc:Choice xmlns:v="urn:schemas-microsoft-com:vml" Requires="v">
                <p:oleObj spid="_x0000_s478483" name="公式" r:id="rId20" imgW="3188970" imgH="1014730" progId="Equation.3">
                  <p:embed/>
                </p:oleObj>
              </mc:Choice>
              <mc:Fallback>
                <p:oleObj name="公式" r:id="rId20" imgW="3188970" imgH="1014730" progId="Equation.3">
                  <p:embed/>
                  <p:pic>
                    <p:nvPicPr>
                      <p:cNvPr id="0" name="Object 11"/>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928688" y="5357813"/>
                        <a:ext cx="2216150"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8646" name="Object 12"/>
          <p:cNvGraphicFramePr>
            <a:graphicFrameLocks noChangeAspect="1"/>
          </p:cNvGraphicFramePr>
          <p:nvPr/>
        </p:nvGraphicFramePr>
        <p:xfrm>
          <a:off x="1500188" y="6072188"/>
          <a:ext cx="1189037" cy="579437"/>
        </p:xfrm>
        <a:graphic>
          <a:graphicData uri="http://schemas.openxmlformats.org/presentationml/2006/ole">
            <mc:AlternateContent xmlns:mc="http://schemas.openxmlformats.org/markup-compatibility/2006">
              <mc:Choice xmlns:v="urn:schemas-microsoft-com:vml" Requires="v">
                <p:oleObj spid="_x0000_s478484" name="公式" r:id="rId22" imgW="1684020" imgH="791845" progId="Equation.3">
                  <p:embed/>
                </p:oleObj>
              </mc:Choice>
              <mc:Fallback>
                <p:oleObj name="公式" r:id="rId22" imgW="1684020" imgH="791845" progId="Equation.3">
                  <p:embed/>
                  <p:pic>
                    <p:nvPicPr>
                      <p:cNvPr id="0" name="Object 12"/>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1500188" y="6072188"/>
                        <a:ext cx="1189037"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0" name="Rectangle 30"/>
          <p:cNvSpPr>
            <a:spLocks noChangeArrowheads="1"/>
          </p:cNvSpPr>
          <p:nvPr/>
        </p:nvSpPr>
        <p:spPr bwMode="auto">
          <a:xfrm>
            <a:off x="571500" y="4856163"/>
            <a:ext cx="5675313"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200">
                <a:solidFill>
                  <a:schemeClr val="bg1"/>
                </a:solidFill>
                <a:latin typeface="宋体" panose="02010600030101010101" pitchFamily="2" charset="-122"/>
              </a:rPr>
              <a:t>设反冲电子动量 </a:t>
            </a:r>
            <a:r>
              <a:rPr lang="en-US" altLang="zh-CN" sz="2200" i="1">
                <a:solidFill>
                  <a:schemeClr val="bg1"/>
                </a:solidFill>
              </a:rPr>
              <a:t>p</a:t>
            </a:r>
            <a:r>
              <a:rPr lang="en-US" altLang="zh-CN" sz="2200" i="1" baseline="-25000">
                <a:solidFill>
                  <a:schemeClr val="bg1"/>
                </a:solidFill>
              </a:rPr>
              <a:t>e</a:t>
            </a:r>
            <a:r>
              <a:rPr lang="zh-CN" altLang="en-US" sz="2200">
                <a:solidFill>
                  <a:schemeClr val="bg1"/>
                </a:solidFill>
                <a:latin typeface="宋体" panose="02010600030101010101" pitchFamily="2" charset="-122"/>
              </a:rPr>
              <a:t>，与入射线夹角 </a:t>
            </a:r>
            <a:r>
              <a:rPr lang="el-GR" altLang="zh-CN" sz="2200" i="1">
                <a:solidFill>
                  <a:schemeClr val="bg1"/>
                </a:solidFill>
              </a:rPr>
              <a:t>φ</a:t>
            </a:r>
            <a:endParaRPr lang="zh-CN" altLang="en-US" sz="2200" i="1">
              <a:solidFill>
                <a:schemeClr val="bg1"/>
              </a:solidFill>
            </a:endParaRPr>
          </a:p>
        </p:txBody>
      </p:sp>
      <p:sp>
        <p:nvSpPr>
          <p:cNvPr id="31" name="右大括号 30"/>
          <p:cNvSpPr/>
          <p:nvPr/>
        </p:nvSpPr>
        <p:spPr bwMode="auto">
          <a:xfrm>
            <a:off x="3357563" y="5643563"/>
            <a:ext cx="214312" cy="928687"/>
          </a:xfrm>
          <a:prstGeom prst="rightBrace">
            <a:avLst>
              <a:gd name="adj1" fmla="val 57557"/>
              <a:gd name="adj2" fmla="val 50000"/>
            </a:avLst>
          </a:prstGeom>
          <a:noFill/>
          <a:ln w="25400" algn="ctr">
            <a:solidFill>
              <a:srgbClr val="FF0000"/>
            </a:solidFill>
            <a:round/>
          </a:ln>
          <a:extLst>
            <a:ext uri="{909E8E84-426E-40DD-AFC4-6F175D3DCCD1}">
              <a14:hiddenFill xmlns:a14="http://schemas.microsoft.com/office/drawing/2010/main">
                <a:solidFill>
                  <a:srgbClr val="FFFFFF"/>
                </a:solidFill>
              </a14:hiddenFill>
            </a:ext>
          </a:extLst>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2" name="右箭头 31"/>
          <p:cNvSpPr>
            <a:spLocks noChangeArrowheads="1"/>
          </p:cNvSpPr>
          <p:nvPr/>
        </p:nvSpPr>
        <p:spPr bwMode="auto">
          <a:xfrm>
            <a:off x="3714750" y="5929313"/>
            <a:ext cx="642938" cy="285750"/>
          </a:xfrm>
          <a:prstGeom prst="rightArrow">
            <a:avLst>
              <a:gd name="adj1" fmla="val 50000"/>
              <a:gd name="adj2" fmla="val 77688"/>
            </a:avLst>
          </a:prstGeom>
          <a:solidFill>
            <a:srgbClr val="FF0000"/>
          </a:solidFill>
          <a:ln w="9525" algn="ctr">
            <a:solidFill>
              <a:schemeClr val="tx1"/>
            </a:solidFill>
            <a:round/>
          </a:ln>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1296" name="灯片编号占位符 1"/>
          <p:cNvSpPr txBox="1"/>
          <p:nvPr/>
        </p:nvSpPr>
        <p:spPr bwMode="auto">
          <a:xfrm>
            <a:off x="0" y="6381750"/>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fld id="{35EB27A5-02DC-442E-B6E7-14D582409E34}" type="slidenum">
              <a:rPr lang="en-US" altLang="zh-CN" b="0">
                <a:solidFill>
                  <a:srgbClr val="FF00FF"/>
                </a:solidFill>
              </a:rPr>
            </a:fld>
            <a:r>
              <a:rPr lang="en-US" altLang="zh-CN" b="0">
                <a:solidFill>
                  <a:srgbClr val="FF00FF"/>
                </a:solidFill>
              </a:rPr>
              <a:t>/22</a:t>
            </a:r>
            <a:endParaRPr lang="en-US" altLang="zh-CN" b="0">
              <a:solidFill>
                <a:srgbClr val="FF00FF"/>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68619"/>
                                        </p:tgtEl>
                                        <p:attrNameLst>
                                          <p:attrName>style.visibility</p:attrName>
                                        </p:attrNameLst>
                                      </p:cBhvr>
                                      <p:to>
                                        <p:strVal val="visible"/>
                                      </p:to>
                                    </p:set>
                                    <p:animEffect transition="in" filter="dissolve">
                                      <p:cBhvr>
                                        <p:cTn id="7" dur="500"/>
                                        <p:tgtEl>
                                          <p:spTgt spid="6861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8620"/>
                                        </p:tgtEl>
                                        <p:attrNameLst>
                                          <p:attrName>style.visibility</p:attrName>
                                        </p:attrNameLst>
                                      </p:cBhvr>
                                      <p:to>
                                        <p:strVal val="visible"/>
                                      </p:to>
                                    </p:set>
                                    <p:animEffect transition="in" filter="blinds(horizontal)">
                                      <p:cBhvr>
                                        <p:cTn id="12" dur="500"/>
                                        <p:tgtEl>
                                          <p:spTgt spid="68620"/>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68636"/>
                                        </p:tgtEl>
                                        <p:attrNameLst>
                                          <p:attrName>style.visibility</p:attrName>
                                        </p:attrNameLst>
                                      </p:cBhvr>
                                      <p:to>
                                        <p:strVal val="visible"/>
                                      </p:to>
                                    </p:set>
                                    <p:animEffect transition="in" filter="blinds(horizontal)">
                                      <p:cBhvr>
                                        <p:cTn id="15" dur="500"/>
                                        <p:tgtEl>
                                          <p:spTgt spid="68636"/>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68635"/>
                                        </p:tgtEl>
                                        <p:attrNameLst>
                                          <p:attrName>style.visibility</p:attrName>
                                        </p:attrNameLst>
                                      </p:cBhvr>
                                      <p:to>
                                        <p:strVal val="visible"/>
                                      </p:to>
                                    </p:set>
                                    <p:animEffect transition="in" filter="blinds(horizontal)">
                                      <p:cBhvr>
                                        <p:cTn id="18" dur="500"/>
                                        <p:tgtEl>
                                          <p:spTgt spid="68635"/>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68637"/>
                                        </p:tgtEl>
                                        <p:attrNameLst>
                                          <p:attrName>style.visibility</p:attrName>
                                        </p:attrNameLst>
                                      </p:cBhvr>
                                      <p:to>
                                        <p:strVal val="visible"/>
                                      </p:to>
                                    </p:set>
                                    <p:animEffect transition="in" filter="blinds(horizontal)">
                                      <p:cBhvr>
                                        <p:cTn id="21" dur="500"/>
                                        <p:tgtEl>
                                          <p:spTgt spid="68637"/>
                                        </p:tgtEl>
                                      </p:cBhvr>
                                    </p:animEffect>
                                  </p:childTnLst>
                                </p:cTn>
                              </p:par>
                            </p:childTnLst>
                          </p:cTn>
                        </p:par>
                        <p:par>
                          <p:cTn id="22" fill="hold">
                            <p:stCondLst>
                              <p:cond delay="500"/>
                            </p:stCondLst>
                            <p:childTnLst>
                              <p:par>
                                <p:cTn id="23" presetID="9" presetClass="entr" presetSubtype="0" fill="hold" nodeType="afterEffect">
                                  <p:stCondLst>
                                    <p:cond delay="0"/>
                                  </p:stCondLst>
                                  <p:childTnLst>
                                    <p:set>
                                      <p:cBhvr>
                                        <p:cTn id="24" dur="1" fill="hold">
                                          <p:stCondLst>
                                            <p:cond delay="0"/>
                                          </p:stCondLst>
                                        </p:cTn>
                                        <p:tgtEl>
                                          <p:spTgt spid="68626"/>
                                        </p:tgtEl>
                                        <p:attrNameLst>
                                          <p:attrName>style.visibility</p:attrName>
                                        </p:attrNameLst>
                                      </p:cBhvr>
                                      <p:to>
                                        <p:strVal val="visible"/>
                                      </p:to>
                                    </p:set>
                                    <p:animEffect transition="in" filter="dissolve">
                                      <p:cBhvr>
                                        <p:cTn id="25" dur="500"/>
                                        <p:tgtEl>
                                          <p:spTgt spid="68626"/>
                                        </p:tgtEl>
                                      </p:cBhvr>
                                    </p:animEffect>
                                  </p:childTnLst>
                                </p:cTn>
                              </p:par>
                              <p:par>
                                <p:cTn id="26" presetID="9" presetClass="entr" presetSubtype="0" fill="hold" nodeType="withEffect">
                                  <p:stCondLst>
                                    <p:cond delay="0"/>
                                  </p:stCondLst>
                                  <p:childTnLst>
                                    <p:set>
                                      <p:cBhvr>
                                        <p:cTn id="27" dur="1" fill="hold">
                                          <p:stCondLst>
                                            <p:cond delay="0"/>
                                          </p:stCondLst>
                                        </p:cTn>
                                        <p:tgtEl>
                                          <p:spTgt spid="68628"/>
                                        </p:tgtEl>
                                        <p:attrNameLst>
                                          <p:attrName>style.visibility</p:attrName>
                                        </p:attrNameLst>
                                      </p:cBhvr>
                                      <p:to>
                                        <p:strVal val="visible"/>
                                      </p:to>
                                    </p:set>
                                    <p:animEffect transition="in" filter="dissolve">
                                      <p:cBhvr>
                                        <p:cTn id="28" dur="500"/>
                                        <p:tgtEl>
                                          <p:spTgt spid="68628"/>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68629"/>
                                        </p:tgtEl>
                                        <p:attrNameLst>
                                          <p:attrName>style.visibility</p:attrName>
                                        </p:attrNameLst>
                                      </p:cBhvr>
                                      <p:to>
                                        <p:strVal val="visible"/>
                                      </p:to>
                                    </p:set>
                                    <p:animEffect transition="in" filter="dissolve">
                                      <p:cBhvr>
                                        <p:cTn id="31" dur="500"/>
                                        <p:tgtEl>
                                          <p:spTgt spid="68629"/>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68630"/>
                                        </p:tgtEl>
                                        <p:attrNameLst>
                                          <p:attrName>style.visibility</p:attrName>
                                        </p:attrNameLst>
                                      </p:cBhvr>
                                      <p:to>
                                        <p:strVal val="visible"/>
                                      </p:to>
                                    </p:set>
                                    <p:animEffect transition="in" filter="dissolve">
                                      <p:cBhvr>
                                        <p:cTn id="34" dur="500"/>
                                        <p:tgtEl>
                                          <p:spTgt spid="68630"/>
                                        </p:tgtEl>
                                      </p:cBhvr>
                                    </p:animEffect>
                                  </p:childTnLst>
                                </p:cTn>
                              </p:par>
                              <p:par>
                                <p:cTn id="35" presetID="9" presetClass="entr" presetSubtype="0" fill="hold" nodeType="withEffect">
                                  <p:stCondLst>
                                    <p:cond delay="0"/>
                                  </p:stCondLst>
                                  <p:childTnLst>
                                    <p:set>
                                      <p:cBhvr>
                                        <p:cTn id="36" dur="1" fill="hold">
                                          <p:stCondLst>
                                            <p:cond delay="0"/>
                                          </p:stCondLst>
                                        </p:cTn>
                                        <p:tgtEl>
                                          <p:spTgt spid="68632"/>
                                        </p:tgtEl>
                                        <p:attrNameLst>
                                          <p:attrName>style.visibility</p:attrName>
                                        </p:attrNameLst>
                                      </p:cBhvr>
                                      <p:to>
                                        <p:strVal val="visible"/>
                                      </p:to>
                                    </p:set>
                                    <p:animEffect transition="in" filter="dissolve">
                                      <p:cBhvr>
                                        <p:cTn id="37" dur="500"/>
                                        <p:tgtEl>
                                          <p:spTgt spid="68632"/>
                                        </p:tgtEl>
                                      </p:cBhvr>
                                    </p:animEffect>
                                  </p:childTnLst>
                                </p:cTn>
                              </p:par>
                              <p:par>
                                <p:cTn id="38" presetID="9" presetClass="entr" presetSubtype="0" fill="hold" nodeType="withEffect">
                                  <p:stCondLst>
                                    <p:cond delay="0"/>
                                  </p:stCondLst>
                                  <p:childTnLst>
                                    <p:set>
                                      <p:cBhvr>
                                        <p:cTn id="39" dur="1" fill="hold">
                                          <p:stCondLst>
                                            <p:cond delay="0"/>
                                          </p:stCondLst>
                                        </p:cTn>
                                        <p:tgtEl>
                                          <p:spTgt spid="68633"/>
                                        </p:tgtEl>
                                        <p:attrNameLst>
                                          <p:attrName>style.visibility</p:attrName>
                                        </p:attrNameLst>
                                      </p:cBhvr>
                                      <p:to>
                                        <p:strVal val="visible"/>
                                      </p:to>
                                    </p:set>
                                    <p:animEffect transition="in" filter="dissolve">
                                      <p:cBhvr>
                                        <p:cTn id="40" dur="500"/>
                                        <p:tgtEl>
                                          <p:spTgt spid="68633"/>
                                        </p:tgtEl>
                                      </p:cBhvr>
                                    </p:animEffect>
                                  </p:childTnLst>
                                </p:cTn>
                              </p:par>
                              <p:par>
                                <p:cTn id="41" presetID="9" presetClass="entr" presetSubtype="0" fill="hold" nodeType="withEffect">
                                  <p:stCondLst>
                                    <p:cond delay="0"/>
                                  </p:stCondLst>
                                  <p:childTnLst>
                                    <p:set>
                                      <p:cBhvr>
                                        <p:cTn id="42" dur="1" fill="hold">
                                          <p:stCondLst>
                                            <p:cond delay="0"/>
                                          </p:stCondLst>
                                        </p:cTn>
                                        <p:tgtEl>
                                          <p:spTgt spid="68634"/>
                                        </p:tgtEl>
                                        <p:attrNameLst>
                                          <p:attrName>style.visibility</p:attrName>
                                        </p:attrNameLst>
                                      </p:cBhvr>
                                      <p:to>
                                        <p:strVal val="visible"/>
                                      </p:to>
                                    </p:set>
                                    <p:animEffect transition="in" filter="dissolve">
                                      <p:cBhvr>
                                        <p:cTn id="43" dur="500"/>
                                        <p:tgtEl>
                                          <p:spTgt spid="68634"/>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68621"/>
                                        </p:tgtEl>
                                        <p:attrNameLst>
                                          <p:attrName>style.visibility</p:attrName>
                                        </p:attrNameLst>
                                      </p:cBhvr>
                                      <p:to>
                                        <p:strVal val="visible"/>
                                      </p:to>
                                    </p:set>
                                    <p:animEffect transition="in" filter="wipe(left)">
                                      <p:cBhvr>
                                        <p:cTn id="48" dur="500"/>
                                        <p:tgtEl>
                                          <p:spTgt spid="68621"/>
                                        </p:tgtEl>
                                      </p:cBhvr>
                                    </p:animEffect>
                                  </p:childTnLst>
                                </p:cTn>
                              </p:par>
                            </p:childTnLst>
                          </p:cTn>
                        </p:par>
                        <p:par>
                          <p:cTn id="49" fill="hold">
                            <p:stCondLst>
                              <p:cond delay="500"/>
                            </p:stCondLst>
                            <p:childTnLst>
                              <p:par>
                                <p:cTn id="50" presetID="22" presetClass="entr" presetSubtype="8" fill="hold" grpId="0" nodeType="afterEffect">
                                  <p:stCondLst>
                                    <p:cond delay="0"/>
                                  </p:stCondLst>
                                  <p:childTnLst>
                                    <p:set>
                                      <p:cBhvr>
                                        <p:cTn id="51" dur="1" fill="hold">
                                          <p:stCondLst>
                                            <p:cond delay="0"/>
                                          </p:stCondLst>
                                        </p:cTn>
                                        <p:tgtEl>
                                          <p:spTgt spid="68622"/>
                                        </p:tgtEl>
                                        <p:attrNameLst>
                                          <p:attrName>style.visibility</p:attrName>
                                        </p:attrNameLst>
                                      </p:cBhvr>
                                      <p:to>
                                        <p:strVal val="visible"/>
                                      </p:to>
                                    </p:set>
                                    <p:animEffect transition="in" filter="wipe(left)">
                                      <p:cBhvr>
                                        <p:cTn id="52" dur="500"/>
                                        <p:tgtEl>
                                          <p:spTgt spid="68622"/>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68623"/>
                                        </p:tgtEl>
                                        <p:attrNameLst>
                                          <p:attrName>style.visibility</p:attrName>
                                        </p:attrNameLst>
                                      </p:cBhvr>
                                      <p:to>
                                        <p:strVal val="visible"/>
                                      </p:to>
                                    </p:set>
                                    <p:animEffect transition="in" filter="wipe(left)">
                                      <p:cBhvr>
                                        <p:cTn id="57" dur="500"/>
                                        <p:tgtEl>
                                          <p:spTgt spid="68623"/>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nodeType="clickEffect">
                                  <p:stCondLst>
                                    <p:cond delay="0"/>
                                  </p:stCondLst>
                                  <p:childTnLst>
                                    <p:set>
                                      <p:cBhvr>
                                        <p:cTn id="61" dur="1" fill="hold">
                                          <p:stCondLst>
                                            <p:cond delay="0"/>
                                          </p:stCondLst>
                                        </p:cTn>
                                        <p:tgtEl>
                                          <p:spTgt spid="68624"/>
                                        </p:tgtEl>
                                        <p:attrNameLst>
                                          <p:attrName>style.visibility</p:attrName>
                                        </p:attrNameLst>
                                      </p:cBhvr>
                                      <p:to>
                                        <p:strVal val="visible"/>
                                      </p:to>
                                    </p:set>
                                    <p:animEffect transition="in" filter="wipe(left)">
                                      <p:cBhvr>
                                        <p:cTn id="62" dur="500"/>
                                        <p:tgtEl>
                                          <p:spTgt spid="68624"/>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nodeType="clickEffect">
                                  <p:stCondLst>
                                    <p:cond delay="0"/>
                                  </p:stCondLst>
                                  <p:childTnLst>
                                    <p:set>
                                      <p:cBhvr>
                                        <p:cTn id="66" dur="1" fill="hold">
                                          <p:stCondLst>
                                            <p:cond delay="0"/>
                                          </p:stCondLst>
                                        </p:cTn>
                                        <p:tgtEl>
                                          <p:spTgt spid="68625"/>
                                        </p:tgtEl>
                                        <p:attrNameLst>
                                          <p:attrName>style.visibility</p:attrName>
                                        </p:attrNameLst>
                                      </p:cBhvr>
                                      <p:to>
                                        <p:strVal val="visible"/>
                                      </p:to>
                                    </p:set>
                                    <p:animEffect transition="in" filter="wipe(left)">
                                      <p:cBhvr>
                                        <p:cTn id="67" dur="500"/>
                                        <p:tgtEl>
                                          <p:spTgt spid="68625"/>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68638"/>
                                        </p:tgtEl>
                                        <p:attrNameLst>
                                          <p:attrName>style.visibility</p:attrName>
                                        </p:attrNameLst>
                                      </p:cBhvr>
                                      <p:to>
                                        <p:strVal val="visible"/>
                                      </p:to>
                                    </p:set>
                                    <p:animEffect transition="in" filter="wipe(left)">
                                      <p:cBhvr>
                                        <p:cTn id="72" dur="500"/>
                                        <p:tgtEl>
                                          <p:spTgt spid="68638"/>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nodeType="clickEffect">
                                  <p:stCondLst>
                                    <p:cond delay="0"/>
                                  </p:stCondLst>
                                  <p:childTnLst>
                                    <p:set>
                                      <p:cBhvr>
                                        <p:cTn id="76" dur="1" fill="hold">
                                          <p:stCondLst>
                                            <p:cond delay="0"/>
                                          </p:stCondLst>
                                        </p:cTn>
                                        <p:tgtEl>
                                          <p:spTgt spid="68639"/>
                                        </p:tgtEl>
                                        <p:attrNameLst>
                                          <p:attrName>style.visibility</p:attrName>
                                        </p:attrNameLst>
                                      </p:cBhvr>
                                      <p:to>
                                        <p:strVal val="visible"/>
                                      </p:to>
                                    </p:set>
                                    <p:animEffect transition="in" filter="wipe(left)">
                                      <p:cBhvr>
                                        <p:cTn id="77" dur="500"/>
                                        <p:tgtEl>
                                          <p:spTgt spid="68639"/>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8" fill="hold" nodeType="clickEffect">
                                  <p:stCondLst>
                                    <p:cond delay="0"/>
                                  </p:stCondLst>
                                  <p:childTnLst>
                                    <p:set>
                                      <p:cBhvr>
                                        <p:cTn id="81" dur="1" fill="hold">
                                          <p:stCondLst>
                                            <p:cond delay="0"/>
                                          </p:stCondLst>
                                        </p:cTn>
                                        <p:tgtEl>
                                          <p:spTgt spid="68640"/>
                                        </p:tgtEl>
                                        <p:attrNameLst>
                                          <p:attrName>style.visibility</p:attrName>
                                        </p:attrNameLst>
                                      </p:cBhvr>
                                      <p:to>
                                        <p:strVal val="visible"/>
                                      </p:to>
                                    </p:set>
                                    <p:animEffect transition="in" filter="wipe(left)">
                                      <p:cBhvr>
                                        <p:cTn id="82" dur="500"/>
                                        <p:tgtEl>
                                          <p:spTgt spid="68640"/>
                                        </p:tgtEl>
                                      </p:cBhvr>
                                    </p:animEffect>
                                  </p:childTnLst>
                                </p:cTn>
                              </p:par>
                            </p:childTnLst>
                          </p:cTn>
                        </p:par>
                        <p:par>
                          <p:cTn id="83" fill="hold">
                            <p:stCondLst>
                              <p:cond delay="500"/>
                            </p:stCondLst>
                            <p:childTnLst>
                              <p:par>
                                <p:cTn id="84" presetID="22" presetClass="entr" presetSubtype="8" fill="hold" nodeType="afterEffect">
                                  <p:stCondLst>
                                    <p:cond delay="0"/>
                                  </p:stCondLst>
                                  <p:childTnLst>
                                    <p:set>
                                      <p:cBhvr>
                                        <p:cTn id="85" dur="1" fill="hold">
                                          <p:stCondLst>
                                            <p:cond delay="0"/>
                                          </p:stCondLst>
                                        </p:cTn>
                                        <p:tgtEl>
                                          <p:spTgt spid="68641"/>
                                        </p:tgtEl>
                                        <p:attrNameLst>
                                          <p:attrName>style.visibility</p:attrName>
                                        </p:attrNameLst>
                                      </p:cBhvr>
                                      <p:to>
                                        <p:strVal val="visible"/>
                                      </p:to>
                                    </p:set>
                                    <p:animEffect transition="in" filter="wipe(left)">
                                      <p:cBhvr>
                                        <p:cTn id="86" dur="500"/>
                                        <p:tgtEl>
                                          <p:spTgt spid="68641"/>
                                        </p:tgtEl>
                                      </p:cBhvr>
                                    </p:animEffect>
                                  </p:childTnLst>
                                </p:cTn>
                              </p:par>
                            </p:childTnLst>
                          </p:cTn>
                        </p:par>
                      </p:childTnLst>
                    </p:cTn>
                  </p:par>
                  <p:par>
                    <p:cTn id="87" fill="hold">
                      <p:stCondLst>
                        <p:cond delay="indefinite"/>
                      </p:stCondLst>
                      <p:childTnLst>
                        <p:par>
                          <p:cTn id="88" fill="hold">
                            <p:stCondLst>
                              <p:cond delay="0"/>
                            </p:stCondLst>
                            <p:childTnLst>
                              <p:par>
                                <p:cTn id="89" presetID="22" presetClass="entr" presetSubtype="8" fill="hold" grpId="0" nodeType="clickEffect">
                                  <p:stCondLst>
                                    <p:cond delay="0"/>
                                  </p:stCondLst>
                                  <p:childTnLst>
                                    <p:set>
                                      <p:cBhvr>
                                        <p:cTn id="90" dur="1" fill="hold">
                                          <p:stCondLst>
                                            <p:cond delay="0"/>
                                          </p:stCondLst>
                                        </p:cTn>
                                        <p:tgtEl>
                                          <p:spTgt spid="30"/>
                                        </p:tgtEl>
                                        <p:attrNameLst>
                                          <p:attrName>style.visibility</p:attrName>
                                        </p:attrNameLst>
                                      </p:cBhvr>
                                      <p:to>
                                        <p:strVal val="visible"/>
                                      </p:to>
                                    </p:set>
                                    <p:animEffect transition="in" filter="wipe(left)">
                                      <p:cBhvr>
                                        <p:cTn id="91" dur="500"/>
                                        <p:tgtEl>
                                          <p:spTgt spid="30"/>
                                        </p:tgtEl>
                                      </p:cBhvr>
                                    </p:animEffect>
                                  </p:childTnLst>
                                </p:cTn>
                              </p:par>
                              <p:par>
                                <p:cTn id="92" presetID="9" presetClass="entr" presetSubtype="0" fill="hold" grpId="0" nodeType="withEffect">
                                  <p:stCondLst>
                                    <p:cond delay="0"/>
                                  </p:stCondLst>
                                  <p:childTnLst>
                                    <p:set>
                                      <p:cBhvr>
                                        <p:cTn id="93" dur="1" fill="hold">
                                          <p:stCondLst>
                                            <p:cond delay="0"/>
                                          </p:stCondLst>
                                        </p:cTn>
                                        <p:tgtEl>
                                          <p:spTgt spid="68631"/>
                                        </p:tgtEl>
                                        <p:attrNameLst>
                                          <p:attrName>style.visibility</p:attrName>
                                        </p:attrNameLst>
                                      </p:cBhvr>
                                      <p:to>
                                        <p:strVal val="visible"/>
                                      </p:to>
                                    </p:set>
                                    <p:animEffect transition="in" filter="dissolve">
                                      <p:cBhvr>
                                        <p:cTn id="94" dur="500"/>
                                        <p:tgtEl>
                                          <p:spTgt spid="68631"/>
                                        </p:tgtEl>
                                      </p:cBhvr>
                                    </p:animEffect>
                                  </p:childTnLst>
                                </p:cTn>
                              </p:par>
                            </p:childTnLst>
                          </p:cTn>
                        </p:par>
                      </p:childTnLst>
                    </p:cTn>
                  </p:par>
                  <p:par>
                    <p:cTn id="95" fill="hold">
                      <p:stCondLst>
                        <p:cond delay="indefinite"/>
                      </p:stCondLst>
                      <p:childTnLst>
                        <p:par>
                          <p:cTn id="96" fill="hold">
                            <p:stCondLst>
                              <p:cond delay="0"/>
                            </p:stCondLst>
                            <p:childTnLst>
                              <p:par>
                                <p:cTn id="97" presetID="22" presetClass="entr" presetSubtype="8" fill="hold" nodeType="clickEffect">
                                  <p:stCondLst>
                                    <p:cond delay="0"/>
                                  </p:stCondLst>
                                  <p:childTnLst>
                                    <p:set>
                                      <p:cBhvr>
                                        <p:cTn id="98" dur="1" fill="hold">
                                          <p:stCondLst>
                                            <p:cond delay="0"/>
                                          </p:stCondLst>
                                        </p:cTn>
                                        <p:tgtEl>
                                          <p:spTgt spid="68645"/>
                                        </p:tgtEl>
                                        <p:attrNameLst>
                                          <p:attrName>style.visibility</p:attrName>
                                        </p:attrNameLst>
                                      </p:cBhvr>
                                      <p:to>
                                        <p:strVal val="visible"/>
                                      </p:to>
                                    </p:set>
                                    <p:animEffect transition="in" filter="wipe(left)">
                                      <p:cBhvr>
                                        <p:cTn id="99" dur="500"/>
                                        <p:tgtEl>
                                          <p:spTgt spid="68645"/>
                                        </p:tgtEl>
                                      </p:cBhvr>
                                    </p:animEffect>
                                  </p:childTnLst>
                                </p:cTn>
                              </p:par>
                            </p:childTnLst>
                          </p:cTn>
                        </p:par>
                      </p:childTnLst>
                    </p:cTn>
                  </p:par>
                  <p:par>
                    <p:cTn id="100" fill="hold">
                      <p:stCondLst>
                        <p:cond delay="indefinite"/>
                      </p:stCondLst>
                      <p:childTnLst>
                        <p:par>
                          <p:cTn id="101" fill="hold">
                            <p:stCondLst>
                              <p:cond delay="0"/>
                            </p:stCondLst>
                            <p:childTnLst>
                              <p:par>
                                <p:cTn id="102" presetID="22" presetClass="entr" presetSubtype="8" fill="hold" nodeType="clickEffect">
                                  <p:stCondLst>
                                    <p:cond delay="0"/>
                                  </p:stCondLst>
                                  <p:childTnLst>
                                    <p:set>
                                      <p:cBhvr>
                                        <p:cTn id="103" dur="1" fill="hold">
                                          <p:stCondLst>
                                            <p:cond delay="0"/>
                                          </p:stCondLst>
                                        </p:cTn>
                                        <p:tgtEl>
                                          <p:spTgt spid="68646"/>
                                        </p:tgtEl>
                                        <p:attrNameLst>
                                          <p:attrName>style.visibility</p:attrName>
                                        </p:attrNameLst>
                                      </p:cBhvr>
                                      <p:to>
                                        <p:strVal val="visible"/>
                                      </p:to>
                                    </p:set>
                                    <p:animEffect transition="in" filter="wipe(left)">
                                      <p:cBhvr>
                                        <p:cTn id="104" dur="500"/>
                                        <p:tgtEl>
                                          <p:spTgt spid="68646"/>
                                        </p:tgtEl>
                                      </p:cBhvr>
                                    </p:animEffect>
                                  </p:childTnLst>
                                </p:cTn>
                              </p:par>
                            </p:childTnLst>
                          </p:cTn>
                        </p:par>
                        <p:par>
                          <p:cTn id="105" fill="hold">
                            <p:stCondLst>
                              <p:cond delay="500"/>
                            </p:stCondLst>
                            <p:childTnLst>
                              <p:par>
                                <p:cTn id="106" presetID="22" presetClass="entr" presetSubtype="8" fill="hold" grpId="0" nodeType="afterEffect">
                                  <p:stCondLst>
                                    <p:cond delay="0"/>
                                  </p:stCondLst>
                                  <p:childTnLst>
                                    <p:set>
                                      <p:cBhvr>
                                        <p:cTn id="107" dur="1" fill="hold">
                                          <p:stCondLst>
                                            <p:cond delay="0"/>
                                          </p:stCondLst>
                                        </p:cTn>
                                        <p:tgtEl>
                                          <p:spTgt spid="31"/>
                                        </p:tgtEl>
                                        <p:attrNameLst>
                                          <p:attrName>style.visibility</p:attrName>
                                        </p:attrNameLst>
                                      </p:cBhvr>
                                      <p:to>
                                        <p:strVal val="visible"/>
                                      </p:to>
                                    </p:set>
                                    <p:animEffect transition="in" filter="wipe(left)">
                                      <p:cBhvr>
                                        <p:cTn id="108" dur="500"/>
                                        <p:tgtEl>
                                          <p:spTgt spid="31"/>
                                        </p:tgtEl>
                                      </p:cBhvr>
                                    </p:animEffect>
                                  </p:childTnLst>
                                </p:cTn>
                              </p:par>
                            </p:childTnLst>
                          </p:cTn>
                        </p:par>
                      </p:childTnLst>
                    </p:cTn>
                  </p:par>
                  <p:par>
                    <p:cTn id="109" fill="hold">
                      <p:stCondLst>
                        <p:cond delay="indefinite"/>
                      </p:stCondLst>
                      <p:childTnLst>
                        <p:par>
                          <p:cTn id="110" fill="hold">
                            <p:stCondLst>
                              <p:cond delay="0"/>
                            </p:stCondLst>
                            <p:childTnLst>
                              <p:par>
                                <p:cTn id="111" presetID="22" presetClass="entr" presetSubtype="8" fill="hold" grpId="0" nodeType="clickEffect">
                                  <p:stCondLst>
                                    <p:cond delay="0"/>
                                  </p:stCondLst>
                                  <p:childTnLst>
                                    <p:set>
                                      <p:cBhvr>
                                        <p:cTn id="112" dur="1" fill="hold">
                                          <p:stCondLst>
                                            <p:cond delay="0"/>
                                          </p:stCondLst>
                                        </p:cTn>
                                        <p:tgtEl>
                                          <p:spTgt spid="32"/>
                                        </p:tgtEl>
                                        <p:attrNameLst>
                                          <p:attrName>style.visibility</p:attrName>
                                        </p:attrNameLst>
                                      </p:cBhvr>
                                      <p:to>
                                        <p:strVal val="visible"/>
                                      </p:to>
                                    </p:set>
                                    <p:animEffect transition="in" filter="wipe(left)">
                                      <p:cBhvr>
                                        <p:cTn id="113" dur="500"/>
                                        <p:tgtEl>
                                          <p:spTgt spid="32"/>
                                        </p:tgtEl>
                                      </p:cBhvr>
                                    </p:animEffect>
                                  </p:childTnLst>
                                </p:cTn>
                              </p:par>
                            </p:childTnLst>
                          </p:cTn>
                        </p:par>
                        <p:par>
                          <p:cTn id="114" fill="hold">
                            <p:stCondLst>
                              <p:cond delay="500"/>
                            </p:stCondLst>
                            <p:childTnLst>
                              <p:par>
                                <p:cTn id="115" presetID="22" presetClass="entr" presetSubtype="8" fill="hold" nodeType="afterEffect">
                                  <p:stCondLst>
                                    <p:cond delay="0"/>
                                  </p:stCondLst>
                                  <p:childTnLst>
                                    <p:set>
                                      <p:cBhvr>
                                        <p:cTn id="116" dur="1" fill="hold">
                                          <p:stCondLst>
                                            <p:cond delay="0"/>
                                          </p:stCondLst>
                                        </p:cTn>
                                        <p:tgtEl>
                                          <p:spTgt spid="68643"/>
                                        </p:tgtEl>
                                        <p:attrNameLst>
                                          <p:attrName>style.visibility</p:attrName>
                                        </p:attrNameLst>
                                      </p:cBhvr>
                                      <p:to>
                                        <p:strVal val="visible"/>
                                      </p:to>
                                    </p:set>
                                    <p:animEffect transition="in" filter="wipe(left)">
                                      <p:cBhvr>
                                        <p:cTn id="117" dur="500"/>
                                        <p:tgtEl>
                                          <p:spTgt spid="68643"/>
                                        </p:tgtEl>
                                      </p:cBhvr>
                                    </p:animEffect>
                                  </p:childTnLst>
                                </p:cTn>
                              </p:par>
                            </p:childTnLst>
                          </p:cTn>
                        </p:par>
                      </p:childTnLst>
                    </p:cTn>
                  </p:par>
                  <p:par>
                    <p:cTn id="118" fill="hold">
                      <p:stCondLst>
                        <p:cond delay="indefinite"/>
                      </p:stCondLst>
                      <p:childTnLst>
                        <p:par>
                          <p:cTn id="119" fill="hold">
                            <p:stCondLst>
                              <p:cond delay="0"/>
                            </p:stCondLst>
                            <p:childTnLst>
                              <p:par>
                                <p:cTn id="120" presetID="22" presetClass="entr" presetSubtype="8" fill="hold" nodeType="clickEffect">
                                  <p:stCondLst>
                                    <p:cond delay="0"/>
                                  </p:stCondLst>
                                  <p:childTnLst>
                                    <p:set>
                                      <p:cBhvr>
                                        <p:cTn id="121" dur="1" fill="hold">
                                          <p:stCondLst>
                                            <p:cond delay="0"/>
                                          </p:stCondLst>
                                        </p:cTn>
                                        <p:tgtEl>
                                          <p:spTgt spid="68644"/>
                                        </p:tgtEl>
                                        <p:attrNameLst>
                                          <p:attrName>style.visibility</p:attrName>
                                        </p:attrNameLst>
                                      </p:cBhvr>
                                      <p:to>
                                        <p:strVal val="visible"/>
                                      </p:to>
                                    </p:set>
                                    <p:animEffect transition="in" filter="wipe(left)">
                                      <p:cBhvr>
                                        <p:cTn id="122" dur="500"/>
                                        <p:tgtEl>
                                          <p:spTgt spid="686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19" grpId="0"/>
      <p:bldP spid="68620" grpId="0"/>
      <p:bldP spid="68621" grpId="0"/>
      <p:bldP spid="68622" grpId="0"/>
      <p:bldP spid="68629" grpId="0"/>
      <p:bldP spid="68630" grpId="0"/>
      <p:bldP spid="68631" grpId="0"/>
      <p:bldP spid="68635" grpId="0"/>
      <p:bldP spid="68636" grpId="0"/>
      <p:bldP spid="68637" grpId="0"/>
      <p:bldP spid="68638" grpId="0"/>
      <p:bldP spid="30" grpId="0"/>
      <p:bldP spid="31" grpId="0" animBg="1"/>
      <p:bldP spid="3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46" name="Text Box 42"/>
          <p:cNvSpPr txBox="1">
            <a:spLocks noChangeArrowheads="1"/>
          </p:cNvSpPr>
          <p:nvPr/>
        </p:nvSpPr>
        <p:spPr bwMode="auto">
          <a:xfrm>
            <a:off x="285750" y="261938"/>
            <a:ext cx="51816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a:solidFill>
                  <a:srgbClr val="FFFF00"/>
                </a:solidFill>
                <a:latin typeface="楷体_GB2312" pitchFamily="49" charset="-122"/>
                <a:ea typeface="楷体_GB2312" pitchFamily="49" charset="-122"/>
              </a:rPr>
              <a:t>四、讨论几个物理问题</a:t>
            </a:r>
            <a:endParaRPr lang="zh-CN" altLang="en-US" sz="2800">
              <a:solidFill>
                <a:srgbClr val="FFFF00"/>
              </a:solidFill>
              <a:latin typeface="楷体_GB2312" pitchFamily="49" charset="-122"/>
              <a:ea typeface="楷体_GB2312" pitchFamily="49" charset="-122"/>
            </a:endParaRPr>
          </a:p>
        </p:txBody>
      </p:sp>
      <p:sp>
        <p:nvSpPr>
          <p:cNvPr id="12291" name="灯片编号占位符 1"/>
          <p:cNvSpPr txBox="1"/>
          <p:nvPr/>
        </p:nvSpPr>
        <p:spPr bwMode="auto">
          <a:xfrm>
            <a:off x="0" y="6381750"/>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fld id="{AA83C21F-C1EF-4D17-9346-5A75880A3910}" type="slidenum">
              <a:rPr lang="en-US" altLang="zh-CN" b="0">
                <a:solidFill>
                  <a:srgbClr val="FF00FF"/>
                </a:solidFill>
              </a:rPr>
            </a:fld>
            <a:r>
              <a:rPr lang="en-US" altLang="zh-CN" b="0">
                <a:solidFill>
                  <a:srgbClr val="FF00FF"/>
                </a:solidFill>
              </a:rPr>
              <a:t>/22</a:t>
            </a:r>
            <a:endParaRPr lang="en-US" altLang="zh-CN" b="0">
              <a:solidFill>
                <a:srgbClr val="FF00FF"/>
              </a:solidFill>
            </a:endParaRPr>
          </a:p>
        </p:txBody>
      </p:sp>
      <p:sp>
        <p:nvSpPr>
          <p:cNvPr id="33" name="Rectangle 2"/>
          <p:cNvSpPr>
            <a:spLocks noChangeArrowheads="1"/>
          </p:cNvSpPr>
          <p:nvPr/>
        </p:nvSpPr>
        <p:spPr bwMode="auto">
          <a:xfrm>
            <a:off x="371475" y="874713"/>
            <a:ext cx="7486650" cy="534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pPr>
            <a:r>
              <a:rPr lang="en-US" altLang="zh-CN">
                <a:solidFill>
                  <a:srgbClr val="FFFF00"/>
                </a:solidFill>
                <a:ea typeface="黑体" panose="02010609060101010101" pitchFamily="49" charset="-122"/>
              </a:rPr>
              <a:t>1.   </a:t>
            </a:r>
            <a:r>
              <a:rPr lang="zh-CN" altLang="en-US">
                <a:solidFill>
                  <a:srgbClr val="FFFF00"/>
                </a:solidFill>
                <a:ea typeface="黑体" panose="02010609060101010101" pitchFamily="49" charset="-122"/>
              </a:rPr>
              <a:t>为什么康普顿效应中的电子不能像光电效应    </a:t>
            </a:r>
            <a:endParaRPr lang="zh-CN" altLang="en-US">
              <a:solidFill>
                <a:srgbClr val="FFFF00"/>
              </a:solidFill>
              <a:ea typeface="黑体" panose="02010609060101010101" pitchFamily="49" charset="-122"/>
            </a:endParaRPr>
          </a:p>
        </p:txBody>
      </p:sp>
      <p:sp>
        <p:nvSpPr>
          <p:cNvPr id="35" name="Text Box 5"/>
          <p:cNvSpPr txBox="1">
            <a:spLocks noChangeArrowheads="1"/>
          </p:cNvSpPr>
          <p:nvPr/>
        </p:nvSpPr>
        <p:spPr bwMode="auto">
          <a:xfrm>
            <a:off x="1120775" y="5848350"/>
            <a:ext cx="69516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solidFill>
                  <a:srgbClr val="FF0000"/>
                </a:solidFill>
                <a:ea typeface="黑体" panose="02010609060101010101" pitchFamily="49" charset="-122"/>
              </a:rPr>
              <a:t>自由电子不能吸收光子，只能散射光子。</a:t>
            </a:r>
            <a:endParaRPr lang="zh-CN" altLang="en-US" b="0">
              <a:solidFill>
                <a:srgbClr val="FF0000"/>
              </a:solidFill>
              <a:ea typeface="黑体" panose="02010609060101010101" pitchFamily="49" charset="-122"/>
            </a:endParaRPr>
          </a:p>
        </p:txBody>
      </p:sp>
      <p:graphicFrame>
        <p:nvGraphicFramePr>
          <p:cNvPr id="36" name="Object 11"/>
          <p:cNvGraphicFramePr>
            <a:graphicFrameLocks noChangeAspect="1"/>
          </p:cNvGraphicFramePr>
          <p:nvPr/>
        </p:nvGraphicFramePr>
        <p:xfrm>
          <a:off x="6423025" y="3657600"/>
          <a:ext cx="1435100" cy="1162050"/>
        </p:xfrm>
        <a:graphic>
          <a:graphicData uri="http://schemas.openxmlformats.org/presentationml/2006/ole">
            <mc:AlternateContent xmlns:mc="http://schemas.openxmlformats.org/markup-compatibility/2006">
              <mc:Choice xmlns:v="urn:schemas-microsoft-com:vml" Requires="v">
                <p:oleObj spid="_x0000_s479354" name="公式" r:id="rId1" imgW="622300" imgH="444500" progId="Equation.3">
                  <p:embed/>
                </p:oleObj>
              </mc:Choice>
              <mc:Fallback>
                <p:oleObj name="公式" r:id="rId1" imgW="622300" imgH="444500" progId="Equation.3">
                  <p:embed/>
                  <p:pic>
                    <p:nvPicPr>
                      <p:cNvPr id="0" name="Object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23025" y="3657600"/>
                        <a:ext cx="1435100" cy="11620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7" name="Object 12"/>
          <p:cNvGraphicFramePr>
            <a:graphicFrameLocks noChangeAspect="1"/>
          </p:cNvGraphicFramePr>
          <p:nvPr/>
        </p:nvGraphicFramePr>
        <p:xfrm>
          <a:off x="1227138" y="2825750"/>
          <a:ext cx="2855912" cy="609600"/>
        </p:xfrm>
        <a:graphic>
          <a:graphicData uri="http://schemas.openxmlformats.org/presentationml/2006/ole">
            <mc:AlternateContent xmlns:mc="http://schemas.openxmlformats.org/markup-compatibility/2006">
              <mc:Choice xmlns:v="urn:schemas-microsoft-com:vml" Requires="v">
                <p:oleObj spid="_x0000_s479355" name="公式" r:id="rId3" imgW="1180465" imgH="254000" progId="Equation.3">
                  <p:embed/>
                </p:oleObj>
              </mc:Choice>
              <mc:Fallback>
                <p:oleObj name="公式" r:id="rId3" imgW="1180465" imgH="254000" progId="Equation.3">
                  <p:embed/>
                  <p:pic>
                    <p:nvPicPr>
                      <p:cNvPr id="0" name="Object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27138" y="2825750"/>
                        <a:ext cx="2855912" cy="609600"/>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8" name="Object 13"/>
          <p:cNvGraphicFramePr>
            <a:graphicFrameLocks noChangeAspect="1"/>
          </p:cNvGraphicFramePr>
          <p:nvPr/>
        </p:nvGraphicFramePr>
        <p:xfrm>
          <a:off x="1227138" y="3422650"/>
          <a:ext cx="2844800" cy="976313"/>
        </p:xfrm>
        <a:graphic>
          <a:graphicData uri="http://schemas.openxmlformats.org/presentationml/2006/ole">
            <mc:AlternateContent xmlns:mc="http://schemas.openxmlformats.org/markup-compatibility/2006">
              <mc:Choice xmlns:v="urn:schemas-microsoft-com:vml" Requires="v">
                <p:oleObj spid="_x0000_s479356" name="公式" r:id="rId5" imgW="964565" imgH="406400" progId="Equation.3">
                  <p:embed/>
                </p:oleObj>
              </mc:Choice>
              <mc:Fallback>
                <p:oleObj name="公式" r:id="rId5" imgW="964565" imgH="406400" progId="Equation.3">
                  <p:embed/>
                  <p:pic>
                    <p:nvPicPr>
                      <p:cNvPr id="0" name="Object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27138" y="3422650"/>
                        <a:ext cx="2844800" cy="976313"/>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9" name="Object 14"/>
          <p:cNvGraphicFramePr>
            <a:graphicFrameLocks noChangeAspect="1"/>
          </p:cNvGraphicFramePr>
          <p:nvPr/>
        </p:nvGraphicFramePr>
        <p:xfrm>
          <a:off x="1231900" y="4351338"/>
          <a:ext cx="2840038" cy="687387"/>
        </p:xfrm>
        <a:graphic>
          <a:graphicData uri="http://schemas.openxmlformats.org/presentationml/2006/ole">
            <mc:AlternateContent xmlns:mc="http://schemas.openxmlformats.org/markup-compatibility/2006">
              <mc:Choice xmlns:v="urn:schemas-microsoft-com:vml" Requires="v">
                <p:oleObj spid="_x0000_s479357" name="公式" r:id="rId7" imgW="1333500" imgH="292100" progId="Equation.3">
                  <p:embed/>
                </p:oleObj>
              </mc:Choice>
              <mc:Fallback>
                <p:oleObj name="公式" r:id="rId7" imgW="1333500" imgH="292100" progId="Equation.3">
                  <p:embed/>
                  <p:pic>
                    <p:nvPicPr>
                      <p:cNvPr id="0" name="Object 1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31900" y="4351338"/>
                        <a:ext cx="2840038" cy="687387"/>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0" name="Object 15"/>
          <p:cNvGraphicFramePr>
            <a:graphicFrameLocks noChangeAspect="1"/>
          </p:cNvGraphicFramePr>
          <p:nvPr/>
        </p:nvGraphicFramePr>
        <p:xfrm>
          <a:off x="4335463" y="3338513"/>
          <a:ext cx="2065337" cy="1504950"/>
        </p:xfrm>
        <a:graphic>
          <a:graphicData uri="http://schemas.openxmlformats.org/presentationml/2006/ole">
            <mc:AlternateContent xmlns:mc="http://schemas.openxmlformats.org/markup-compatibility/2006">
              <mc:Choice xmlns:v="urn:schemas-microsoft-com:vml" Requires="v">
                <p:oleObj spid="_x0000_s479358" name="公式" r:id="rId9" imgW="1028700" imgH="660400" progId="Equation.3">
                  <p:embed/>
                </p:oleObj>
              </mc:Choice>
              <mc:Fallback>
                <p:oleObj name="公式" r:id="rId9" imgW="1028700" imgH="660400" progId="Equation.3">
                  <p:embed/>
                  <p:pic>
                    <p:nvPicPr>
                      <p:cNvPr id="0" name="Object 1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335463" y="3338513"/>
                        <a:ext cx="2065337" cy="15049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1" name="AutoShape 13"/>
          <p:cNvSpPr/>
          <p:nvPr/>
        </p:nvSpPr>
        <p:spPr bwMode="auto">
          <a:xfrm>
            <a:off x="4110038" y="3143250"/>
            <a:ext cx="114300" cy="1543050"/>
          </a:xfrm>
          <a:prstGeom prst="rightBrace">
            <a:avLst>
              <a:gd name="adj1" fmla="val 112500"/>
              <a:gd name="adj2" fmla="val 50000"/>
            </a:avLst>
          </a:prstGeom>
          <a:noFill/>
          <a:ln w="38100">
            <a:solidFill>
              <a:srgbClr val="FF0000"/>
            </a:solidFill>
            <a:round/>
          </a:ln>
          <a:extLst>
            <a:ext uri="{909E8E84-426E-40DD-AFC4-6F175D3DCCD1}">
              <a14:hiddenFill xmlns:a14="http://schemas.microsoft.com/office/drawing/2010/main">
                <a:solidFill>
                  <a:srgbClr val="FFFFFF"/>
                </a:solidFill>
              </a14:hiddenFill>
            </a:ext>
          </a:extLst>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42" name="Rectangle 14"/>
          <p:cNvSpPr>
            <a:spLocks noChangeArrowheads="1"/>
          </p:cNvSpPr>
          <p:nvPr/>
        </p:nvSpPr>
        <p:spPr bwMode="auto">
          <a:xfrm>
            <a:off x="857250" y="1452563"/>
            <a:ext cx="4516438" cy="534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pPr>
            <a:r>
              <a:rPr lang="zh-CN" altLang="en-US">
                <a:solidFill>
                  <a:srgbClr val="FFFF00"/>
                </a:solidFill>
                <a:ea typeface="黑体" panose="02010609060101010101" pitchFamily="49" charset="-122"/>
              </a:rPr>
              <a:t>那样吸收光子，而是散射光子？</a:t>
            </a:r>
            <a:endParaRPr lang="zh-CN" altLang="en-US">
              <a:solidFill>
                <a:srgbClr val="FFFF00"/>
              </a:solidFill>
              <a:ea typeface="黑体" panose="02010609060101010101" pitchFamily="49" charset="-122"/>
            </a:endParaRPr>
          </a:p>
        </p:txBody>
      </p:sp>
      <p:sp>
        <p:nvSpPr>
          <p:cNvPr id="43" name="Rectangle 15"/>
          <p:cNvSpPr>
            <a:spLocks noChangeArrowheads="1"/>
          </p:cNvSpPr>
          <p:nvPr/>
        </p:nvSpPr>
        <p:spPr bwMode="auto">
          <a:xfrm>
            <a:off x="1104900" y="5191125"/>
            <a:ext cx="57531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a:solidFill>
                  <a:schemeClr val="bg1"/>
                </a:solidFill>
                <a:ea typeface="黑体" panose="02010609060101010101" pitchFamily="49" charset="-122"/>
              </a:rPr>
              <a:t>上述过程不能同时满足能量、动量守恒。</a:t>
            </a:r>
            <a:endParaRPr lang="zh-CN" altLang="en-US">
              <a:solidFill>
                <a:schemeClr val="bg1"/>
              </a:solidFill>
              <a:ea typeface="黑体" panose="02010609060101010101" pitchFamily="49" charset="-122"/>
            </a:endParaRPr>
          </a:p>
        </p:txBody>
      </p:sp>
      <p:sp>
        <p:nvSpPr>
          <p:cNvPr id="44" name="Text Box 1058"/>
          <p:cNvSpPr txBox="1">
            <a:spLocks noChangeArrowheads="1"/>
          </p:cNvSpPr>
          <p:nvPr/>
        </p:nvSpPr>
        <p:spPr bwMode="auto">
          <a:xfrm>
            <a:off x="1169988" y="2178050"/>
            <a:ext cx="655478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a:solidFill>
                  <a:schemeClr val="bg1"/>
                </a:solidFill>
                <a:ea typeface="黑体" panose="02010609060101010101" pitchFamily="49" charset="-122"/>
              </a:rPr>
              <a:t>假设自由电子能吸收光子，则有</a:t>
            </a:r>
            <a:endParaRPr lang="zh-CN" altLang="en-US">
              <a:solidFill>
                <a:schemeClr val="bg1"/>
              </a:solidFill>
              <a:ea typeface="黑体" panose="02010609060101010101" pitchFamily="49" charset="-122"/>
            </a:endParaRPr>
          </a:p>
        </p:txBody>
      </p:sp>
      <p:sp>
        <p:nvSpPr>
          <p:cNvPr id="34" name="Rectangle 4"/>
          <p:cNvSpPr>
            <a:spLocks noChangeArrowheads="1"/>
          </p:cNvSpPr>
          <p:nvPr/>
        </p:nvSpPr>
        <p:spPr bwMode="auto">
          <a:xfrm>
            <a:off x="5929313" y="4429125"/>
            <a:ext cx="2557462" cy="48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2700" tIns="12700" rIns="12700" bIns="12700"/>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just" eaLnBrk="1" hangingPunct="1"/>
            <a:r>
              <a:rPr lang="zh-CN" altLang="en-US">
                <a:solidFill>
                  <a:srgbClr val="FF3300"/>
                </a:solidFill>
                <a:ea typeface="黑体" panose="02010609060101010101" pitchFamily="49" charset="-122"/>
              </a:rPr>
              <a:t>违反相对论！</a:t>
            </a:r>
            <a:endParaRPr lang="zh-CN" altLang="en-US">
              <a:solidFill>
                <a:srgbClr val="FF3300"/>
              </a:solidFill>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149546"/>
                                        </p:tgtEl>
                                        <p:attrNameLst>
                                          <p:attrName>style.visibility</p:attrName>
                                        </p:attrNameLst>
                                      </p:cBhvr>
                                      <p:to>
                                        <p:strVal val="visible"/>
                                      </p:to>
                                    </p:set>
                                    <p:animEffect transition="in" filter="blinds(horizontal)">
                                      <p:cBhvr>
                                        <p:cTn id="7" dur="500"/>
                                        <p:tgtEl>
                                          <p:spTgt spid="14954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3"/>
                                        </p:tgtEl>
                                        <p:attrNameLst>
                                          <p:attrName>style.visibility</p:attrName>
                                        </p:attrNameLst>
                                      </p:cBhvr>
                                      <p:to>
                                        <p:strVal val="visible"/>
                                      </p:to>
                                    </p:set>
                                    <p:animEffect transition="in" filter="wipe(left)">
                                      <p:cBhvr>
                                        <p:cTn id="12" dur="500"/>
                                        <p:tgtEl>
                                          <p:spTgt spid="33"/>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42"/>
                                        </p:tgtEl>
                                        <p:attrNameLst>
                                          <p:attrName>style.visibility</p:attrName>
                                        </p:attrNameLst>
                                      </p:cBhvr>
                                      <p:to>
                                        <p:strVal val="visible"/>
                                      </p:to>
                                    </p:set>
                                    <p:animEffect transition="in" filter="wipe(left)">
                                      <p:cBhvr>
                                        <p:cTn id="16" dur="500"/>
                                        <p:tgtEl>
                                          <p:spTgt spid="42"/>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44"/>
                                        </p:tgtEl>
                                        <p:attrNameLst>
                                          <p:attrName>style.visibility</p:attrName>
                                        </p:attrNameLst>
                                      </p:cBhvr>
                                      <p:to>
                                        <p:strVal val="visible"/>
                                      </p:to>
                                    </p:set>
                                    <p:animEffect transition="in" filter="wipe(left)">
                                      <p:cBhvr>
                                        <p:cTn id="21" dur="500"/>
                                        <p:tgtEl>
                                          <p:spTgt spid="44"/>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37"/>
                                        </p:tgtEl>
                                        <p:attrNameLst>
                                          <p:attrName>style.visibility</p:attrName>
                                        </p:attrNameLst>
                                      </p:cBhvr>
                                      <p:to>
                                        <p:strVal val="visible"/>
                                      </p:to>
                                    </p:set>
                                    <p:animEffect transition="in" filter="wipe(left)">
                                      <p:cBhvr>
                                        <p:cTn id="26" dur="500"/>
                                        <p:tgtEl>
                                          <p:spTgt spid="37"/>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38"/>
                                        </p:tgtEl>
                                        <p:attrNameLst>
                                          <p:attrName>style.visibility</p:attrName>
                                        </p:attrNameLst>
                                      </p:cBhvr>
                                      <p:to>
                                        <p:strVal val="visible"/>
                                      </p:to>
                                    </p:set>
                                    <p:animEffect transition="in" filter="wipe(left)">
                                      <p:cBhvr>
                                        <p:cTn id="31" dur="500"/>
                                        <p:tgtEl>
                                          <p:spTgt spid="38"/>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39"/>
                                        </p:tgtEl>
                                        <p:attrNameLst>
                                          <p:attrName>style.visibility</p:attrName>
                                        </p:attrNameLst>
                                      </p:cBhvr>
                                      <p:to>
                                        <p:strVal val="visible"/>
                                      </p:to>
                                    </p:set>
                                    <p:animEffect transition="in" filter="wipe(left)">
                                      <p:cBhvr>
                                        <p:cTn id="36" dur="500"/>
                                        <p:tgtEl>
                                          <p:spTgt spid="39"/>
                                        </p:tgtEl>
                                      </p:cBhvr>
                                    </p:animEffect>
                                  </p:childTnLst>
                                </p:cTn>
                              </p:par>
                            </p:childTnLst>
                          </p:cTn>
                        </p:par>
                        <p:par>
                          <p:cTn id="37" fill="hold">
                            <p:stCondLst>
                              <p:cond delay="500"/>
                            </p:stCondLst>
                            <p:childTnLst>
                              <p:par>
                                <p:cTn id="38" presetID="22" presetClass="entr" presetSubtype="1" fill="hold" grpId="0" nodeType="afterEffect">
                                  <p:stCondLst>
                                    <p:cond delay="0"/>
                                  </p:stCondLst>
                                  <p:childTnLst>
                                    <p:set>
                                      <p:cBhvr>
                                        <p:cTn id="39" dur="1" fill="hold">
                                          <p:stCondLst>
                                            <p:cond delay="0"/>
                                          </p:stCondLst>
                                        </p:cTn>
                                        <p:tgtEl>
                                          <p:spTgt spid="41"/>
                                        </p:tgtEl>
                                        <p:attrNameLst>
                                          <p:attrName>style.visibility</p:attrName>
                                        </p:attrNameLst>
                                      </p:cBhvr>
                                      <p:to>
                                        <p:strVal val="visible"/>
                                      </p:to>
                                    </p:set>
                                    <p:animEffect transition="in" filter="wipe(up)">
                                      <p:cBhvr>
                                        <p:cTn id="40" dur="500"/>
                                        <p:tgtEl>
                                          <p:spTgt spid="41"/>
                                        </p:tgtEl>
                                      </p:cBhvr>
                                    </p:animEffect>
                                  </p:childTnLst>
                                </p:cTn>
                              </p:par>
                            </p:childTnLst>
                          </p:cTn>
                        </p:par>
                        <p:par>
                          <p:cTn id="41" fill="hold">
                            <p:stCondLst>
                              <p:cond delay="1000"/>
                            </p:stCondLst>
                            <p:childTnLst>
                              <p:par>
                                <p:cTn id="42" presetID="22" presetClass="entr" presetSubtype="8" fill="hold" nodeType="afterEffect">
                                  <p:stCondLst>
                                    <p:cond delay="0"/>
                                  </p:stCondLst>
                                  <p:childTnLst>
                                    <p:set>
                                      <p:cBhvr>
                                        <p:cTn id="43" dur="1" fill="hold">
                                          <p:stCondLst>
                                            <p:cond delay="0"/>
                                          </p:stCondLst>
                                        </p:cTn>
                                        <p:tgtEl>
                                          <p:spTgt spid="40"/>
                                        </p:tgtEl>
                                        <p:attrNameLst>
                                          <p:attrName>style.visibility</p:attrName>
                                        </p:attrNameLst>
                                      </p:cBhvr>
                                      <p:to>
                                        <p:strVal val="visible"/>
                                      </p:to>
                                    </p:set>
                                    <p:animEffect transition="in" filter="wipe(left)">
                                      <p:cBhvr>
                                        <p:cTn id="44" dur="500"/>
                                        <p:tgtEl>
                                          <p:spTgt spid="40"/>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nodeType="clickEffect">
                                  <p:stCondLst>
                                    <p:cond delay="0"/>
                                  </p:stCondLst>
                                  <p:childTnLst>
                                    <p:set>
                                      <p:cBhvr>
                                        <p:cTn id="48" dur="1" fill="hold">
                                          <p:stCondLst>
                                            <p:cond delay="0"/>
                                          </p:stCondLst>
                                        </p:cTn>
                                        <p:tgtEl>
                                          <p:spTgt spid="36"/>
                                        </p:tgtEl>
                                        <p:attrNameLst>
                                          <p:attrName>style.visibility</p:attrName>
                                        </p:attrNameLst>
                                      </p:cBhvr>
                                      <p:to>
                                        <p:strVal val="visible"/>
                                      </p:to>
                                    </p:set>
                                    <p:animEffect transition="in" filter="wipe(left)">
                                      <p:cBhvr>
                                        <p:cTn id="49" dur="500"/>
                                        <p:tgtEl>
                                          <p:spTgt spid="36"/>
                                        </p:tgtEl>
                                      </p:cBhvr>
                                    </p:animEffect>
                                  </p:childTnLst>
                                </p:cTn>
                              </p:par>
                            </p:childTnLst>
                          </p:cTn>
                        </p:par>
                        <p:par>
                          <p:cTn id="50" fill="hold">
                            <p:stCondLst>
                              <p:cond delay="500"/>
                            </p:stCondLst>
                            <p:childTnLst>
                              <p:par>
                                <p:cTn id="51" presetID="22" presetClass="entr" presetSubtype="8" fill="hold" grpId="0" nodeType="afterEffect">
                                  <p:stCondLst>
                                    <p:cond delay="0"/>
                                  </p:stCondLst>
                                  <p:childTnLst>
                                    <p:set>
                                      <p:cBhvr>
                                        <p:cTn id="52" dur="1" fill="hold">
                                          <p:stCondLst>
                                            <p:cond delay="0"/>
                                          </p:stCondLst>
                                        </p:cTn>
                                        <p:tgtEl>
                                          <p:spTgt spid="34"/>
                                        </p:tgtEl>
                                        <p:attrNameLst>
                                          <p:attrName>style.visibility</p:attrName>
                                        </p:attrNameLst>
                                      </p:cBhvr>
                                      <p:to>
                                        <p:strVal val="visible"/>
                                      </p:to>
                                    </p:set>
                                    <p:animEffect transition="in" filter="wipe(left)">
                                      <p:cBhvr>
                                        <p:cTn id="53" dur="500"/>
                                        <p:tgtEl>
                                          <p:spTgt spid="34"/>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8" fill="hold" grpId="0" nodeType="clickEffect">
                                  <p:stCondLst>
                                    <p:cond delay="0"/>
                                  </p:stCondLst>
                                  <p:childTnLst>
                                    <p:set>
                                      <p:cBhvr>
                                        <p:cTn id="57" dur="1" fill="hold">
                                          <p:stCondLst>
                                            <p:cond delay="0"/>
                                          </p:stCondLst>
                                        </p:cTn>
                                        <p:tgtEl>
                                          <p:spTgt spid="43"/>
                                        </p:tgtEl>
                                        <p:attrNameLst>
                                          <p:attrName>style.visibility</p:attrName>
                                        </p:attrNameLst>
                                      </p:cBhvr>
                                      <p:to>
                                        <p:strVal val="visible"/>
                                      </p:to>
                                    </p:set>
                                    <p:animEffect transition="in" filter="wipe(left)">
                                      <p:cBhvr>
                                        <p:cTn id="58" dur="500"/>
                                        <p:tgtEl>
                                          <p:spTgt spid="43"/>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grpId="0" nodeType="clickEffect">
                                  <p:stCondLst>
                                    <p:cond delay="0"/>
                                  </p:stCondLst>
                                  <p:childTnLst>
                                    <p:set>
                                      <p:cBhvr>
                                        <p:cTn id="62" dur="1" fill="hold">
                                          <p:stCondLst>
                                            <p:cond delay="0"/>
                                          </p:stCondLst>
                                        </p:cTn>
                                        <p:tgtEl>
                                          <p:spTgt spid="35"/>
                                        </p:tgtEl>
                                        <p:attrNameLst>
                                          <p:attrName>style.visibility</p:attrName>
                                        </p:attrNameLst>
                                      </p:cBhvr>
                                      <p:to>
                                        <p:strVal val="visible"/>
                                      </p:to>
                                    </p:set>
                                    <p:animEffect transition="in" filter="wipe(left)">
                                      <p:cBhvr>
                                        <p:cTn id="63"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546" grpId="0" autoUpdateAnimBg="0"/>
      <p:bldP spid="33" grpId="0" autoUpdateAnimBg="0"/>
      <p:bldP spid="35" grpId="0" autoUpdateAnimBg="0"/>
      <p:bldP spid="41" grpId="0" animBg="1"/>
      <p:bldP spid="42" grpId="0" autoUpdateAnimBg="0"/>
      <p:bldP spid="43" grpId="0" autoUpdateAnimBg="0"/>
      <p:bldP spid="44" grpId="0" autoUpdateAnimBg="0"/>
      <p:bldP spid="34"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623888" y="493713"/>
            <a:ext cx="78295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a:solidFill>
                  <a:srgbClr val="FFFF00"/>
                </a:solidFill>
                <a:ea typeface="黑体" panose="02010609060101010101" pitchFamily="49" charset="-122"/>
              </a:rPr>
              <a:t>2.   </a:t>
            </a:r>
            <a:r>
              <a:rPr lang="zh-CN" altLang="en-US">
                <a:solidFill>
                  <a:srgbClr val="FFFF00"/>
                </a:solidFill>
                <a:ea typeface="黑体" panose="02010609060101010101" pitchFamily="49" charset="-122"/>
              </a:rPr>
              <a:t>为什么在光电效应中不考虑动量守恒？</a:t>
            </a:r>
            <a:endParaRPr lang="zh-CN" altLang="en-US">
              <a:solidFill>
                <a:srgbClr val="FFFF00"/>
              </a:solidFill>
              <a:ea typeface="黑体" panose="02010609060101010101" pitchFamily="49" charset="-122"/>
            </a:endParaRPr>
          </a:p>
        </p:txBody>
      </p:sp>
      <p:sp>
        <p:nvSpPr>
          <p:cNvPr id="3" name="Text Box 3"/>
          <p:cNvSpPr txBox="1">
            <a:spLocks noChangeArrowheads="1"/>
          </p:cNvSpPr>
          <p:nvPr/>
        </p:nvSpPr>
        <p:spPr bwMode="auto">
          <a:xfrm>
            <a:off x="1096963" y="3703638"/>
            <a:ext cx="7134225" cy="493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pPr>
            <a:r>
              <a:rPr lang="en-US" altLang="zh-CN" dirty="0">
                <a:solidFill>
                  <a:schemeClr val="bg1"/>
                </a:solidFill>
                <a:ea typeface="黑体" panose="02010609060101010101" pitchFamily="49" charset="-122"/>
              </a:rPr>
              <a:t>∴ </a:t>
            </a:r>
            <a:r>
              <a:rPr lang="zh-CN" altLang="en-US" dirty="0">
                <a:solidFill>
                  <a:schemeClr val="bg1"/>
                </a:solidFill>
                <a:ea typeface="黑体" panose="02010609060101010101" pitchFamily="49" charset="-122"/>
              </a:rPr>
              <a:t>光子 </a:t>
            </a:r>
            <a:r>
              <a:rPr lang="zh-CN" altLang="en-US" dirty="0">
                <a:solidFill>
                  <a:schemeClr val="bg1"/>
                </a:solidFill>
                <a:ea typeface="黑体" panose="02010609060101010101" pitchFamily="49" charset="-122"/>
                <a:sym typeface="Symbol" panose="05050102010706020507" pitchFamily="18" charset="2"/>
              </a:rPr>
              <a:t> </a:t>
            </a:r>
            <a:r>
              <a:rPr lang="zh-CN" altLang="en-US" dirty="0">
                <a:solidFill>
                  <a:schemeClr val="bg1"/>
                </a:solidFill>
                <a:ea typeface="黑体" panose="02010609060101010101" pitchFamily="49" charset="-122"/>
              </a:rPr>
              <a:t>电子系统仍可认为能量是守恒的。</a:t>
            </a:r>
            <a:endParaRPr lang="zh-CN" altLang="en-US" dirty="0">
              <a:solidFill>
                <a:schemeClr val="bg1"/>
              </a:solidFill>
              <a:ea typeface="黑体" panose="02010609060101010101" pitchFamily="49" charset="-122"/>
            </a:endParaRPr>
          </a:p>
        </p:txBody>
      </p:sp>
      <p:sp>
        <p:nvSpPr>
          <p:cNvPr id="4" name="Rectangle 4"/>
          <p:cNvSpPr>
            <a:spLocks noChangeArrowheads="1"/>
          </p:cNvSpPr>
          <p:nvPr/>
        </p:nvSpPr>
        <p:spPr bwMode="auto">
          <a:xfrm>
            <a:off x="1755775" y="1123950"/>
            <a:ext cx="69754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dirty="0">
                <a:solidFill>
                  <a:schemeClr val="bg1"/>
                </a:solidFill>
                <a:ea typeface="黑体" panose="02010609060101010101" pitchFamily="49" charset="-122"/>
              </a:rPr>
              <a:t>在光电效应中，入射光是可见光和紫外线，</a:t>
            </a:r>
            <a:endParaRPr lang="zh-CN" altLang="en-US" dirty="0">
              <a:solidFill>
                <a:schemeClr val="bg1"/>
              </a:solidFill>
              <a:ea typeface="黑体" panose="02010609060101010101" pitchFamily="49" charset="-122"/>
            </a:endParaRPr>
          </a:p>
        </p:txBody>
      </p:sp>
      <p:sp>
        <p:nvSpPr>
          <p:cNvPr id="5" name="Rectangle 5"/>
          <p:cNvSpPr>
            <a:spLocks noChangeArrowheads="1"/>
          </p:cNvSpPr>
          <p:nvPr/>
        </p:nvSpPr>
        <p:spPr bwMode="auto">
          <a:xfrm>
            <a:off x="1071563" y="1738313"/>
            <a:ext cx="70167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dirty="0">
                <a:solidFill>
                  <a:schemeClr val="bg1"/>
                </a:solidFill>
                <a:ea typeface="黑体" panose="02010609060101010101" pitchFamily="49" charset="-122"/>
              </a:rPr>
              <a:t>光子能量低，电子与整个原子的联系不能忽略，</a:t>
            </a:r>
            <a:endParaRPr lang="zh-CN" altLang="en-US" dirty="0">
              <a:solidFill>
                <a:schemeClr val="bg1"/>
              </a:solidFill>
              <a:ea typeface="黑体" panose="02010609060101010101" pitchFamily="49" charset="-122"/>
            </a:endParaRPr>
          </a:p>
        </p:txBody>
      </p:sp>
      <p:sp>
        <p:nvSpPr>
          <p:cNvPr id="6" name="Rectangle 6"/>
          <p:cNvSpPr>
            <a:spLocks noChangeArrowheads="1"/>
          </p:cNvSpPr>
          <p:nvPr/>
        </p:nvSpPr>
        <p:spPr bwMode="auto">
          <a:xfrm>
            <a:off x="1090613" y="2433638"/>
            <a:ext cx="72834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solidFill>
                  <a:srgbClr val="FF3300"/>
                </a:solidFill>
                <a:ea typeface="黑体" panose="02010609060101010101" pitchFamily="49" charset="-122"/>
              </a:rPr>
              <a:t>原子也要参与动量交换， 光子 </a:t>
            </a:r>
            <a:r>
              <a:rPr lang="zh-CN" altLang="en-US">
                <a:solidFill>
                  <a:srgbClr val="FF3300"/>
                </a:solidFill>
                <a:ea typeface="黑体" panose="02010609060101010101" pitchFamily="49" charset="-122"/>
                <a:sym typeface="Symbol" panose="05050102010706020507" pitchFamily="18" charset="2"/>
              </a:rPr>
              <a:t> </a:t>
            </a:r>
            <a:r>
              <a:rPr lang="zh-CN" altLang="en-US">
                <a:solidFill>
                  <a:srgbClr val="FF3300"/>
                </a:solidFill>
                <a:ea typeface="黑体" panose="02010609060101010101" pitchFamily="49" charset="-122"/>
              </a:rPr>
              <a:t>电子系统动量</a:t>
            </a:r>
            <a:endParaRPr lang="zh-CN" altLang="en-US">
              <a:solidFill>
                <a:srgbClr val="FF3300"/>
              </a:solidFill>
              <a:ea typeface="黑体" panose="02010609060101010101" pitchFamily="49" charset="-122"/>
            </a:endParaRPr>
          </a:p>
        </p:txBody>
      </p:sp>
      <p:sp>
        <p:nvSpPr>
          <p:cNvPr id="7" name="Rectangle 7"/>
          <p:cNvSpPr>
            <a:spLocks noChangeArrowheads="1"/>
          </p:cNvSpPr>
          <p:nvPr/>
        </p:nvSpPr>
        <p:spPr bwMode="auto">
          <a:xfrm>
            <a:off x="1087438" y="3106738"/>
            <a:ext cx="296862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solidFill>
                  <a:srgbClr val="FF3300"/>
                </a:solidFill>
                <a:ea typeface="黑体" panose="02010609060101010101" pitchFamily="49" charset="-122"/>
              </a:rPr>
              <a:t>不守恒。</a:t>
            </a:r>
            <a:endParaRPr lang="zh-CN" altLang="en-US">
              <a:solidFill>
                <a:srgbClr val="FF3300"/>
              </a:solidFill>
              <a:ea typeface="黑体" panose="02010609060101010101" pitchFamily="49" charset="-122"/>
            </a:endParaRPr>
          </a:p>
        </p:txBody>
      </p:sp>
      <p:sp>
        <p:nvSpPr>
          <p:cNvPr id="8" name="Rectangle 8"/>
          <p:cNvSpPr>
            <a:spLocks noChangeArrowheads="1"/>
          </p:cNvSpPr>
          <p:nvPr/>
        </p:nvSpPr>
        <p:spPr bwMode="auto">
          <a:xfrm>
            <a:off x="2624138" y="3116263"/>
            <a:ext cx="55356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solidFill>
                  <a:schemeClr val="bg1"/>
                </a:solidFill>
                <a:ea typeface="黑体" panose="02010609060101010101" pitchFamily="49" charset="-122"/>
              </a:rPr>
              <a:t>但原子质量较大，能量交换可忽略，</a:t>
            </a:r>
            <a:endParaRPr lang="zh-CN" altLang="en-US">
              <a:solidFill>
                <a:schemeClr val="bg1"/>
              </a:solidFill>
              <a:ea typeface="黑体" panose="02010609060101010101" pitchFamily="49" charset="-122"/>
            </a:endParaRPr>
          </a:p>
        </p:txBody>
      </p:sp>
      <p:sp>
        <p:nvSpPr>
          <p:cNvPr id="9" name="Rectangle 9"/>
          <p:cNvSpPr>
            <a:spLocks noChangeArrowheads="1"/>
          </p:cNvSpPr>
          <p:nvPr/>
        </p:nvSpPr>
        <p:spPr bwMode="auto">
          <a:xfrm>
            <a:off x="647700" y="4359275"/>
            <a:ext cx="8210550" cy="534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pPr>
            <a:r>
              <a:rPr lang="en-US" altLang="zh-CN">
                <a:solidFill>
                  <a:srgbClr val="FFFF00"/>
                </a:solidFill>
                <a:ea typeface="黑体" panose="02010609060101010101" pitchFamily="49" charset="-122"/>
              </a:rPr>
              <a:t>3.   </a:t>
            </a:r>
            <a:r>
              <a:rPr lang="zh-CN" altLang="en-US">
                <a:solidFill>
                  <a:srgbClr val="FFFF00"/>
                </a:solidFill>
                <a:ea typeface="黑体" panose="02010609060101010101" pitchFamily="49" charset="-122"/>
              </a:rPr>
              <a:t>为什么可见光观察不到康普顿效应？</a:t>
            </a:r>
            <a:endParaRPr lang="zh-CN" altLang="en-US">
              <a:solidFill>
                <a:srgbClr val="FFFF00"/>
              </a:solidFill>
              <a:ea typeface="黑体" panose="02010609060101010101" pitchFamily="49" charset="-122"/>
            </a:endParaRPr>
          </a:p>
        </p:txBody>
      </p:sp>
      <p:sp>
        <p:nvSpPr>
          <p:cNvPr id="10" name="Rectangle 10"/>
          <p:cNvSpPr>
            <a:spLocks noChangeArrowheads="1"/>
          </p:cNvSpPr>
          <p:nvPr/>
        </p:nvSpPr>
        <p:spPr bwMode="auto">
          <a:xfrm>
            <a:off x="733425" y="5072063"/>
            <a:ext cx="74263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dirty="0">
                <a:ea typeface="黑体" panose="02010609060101010101" pitchFamily="49" charset="-122"/>
              </a:rPr>
              <a:t>     </a:t>
            </a:r>
            <a:r>
              <a:rPr lang="zh-CN" altLang="en-US" dirty="0">
                <a:solidFill>
                  <a:schemeClr val="bg1"/>
                </a:solidFill>
                <a:ea typeface="黑体" panose="02010609060101010101" pitchFamily="49" charset="-122"/>
              </a:rPr>
              <a:t>可见光光子能量不够大，原子核的</a:t>
            </a:r>
            <a:r>
              <a:rPr lang="zh-CN" altLang="en-US" dirty="0">
                <a:solidFill>
                  <a:srgbClr val="FF3300"/>
                </a:solidFill>
                <a:ea typeface="黑体" panose="02010609060101010101" pitchFamily="49" charset="-122"/>
              </a:rPr>
              <a:t>外层电子不</a:t>
            </a:r>
            <a:endParaRPr lang="zh-CN" altLang="en-US" dirty="0">
              <a:ea typeface="黑体" panose="02010609060101010101" pitchFamily="49" charset="-122"/>
            </a:endParaRPr>
          </a:p>
        </p:txBody>
      </p:sp>
      <p:sp>
        <p:nvSpPr>
          <p:cNvPr id="11" name="Rectangle 11"/>
          <p:cNvSpPr>
            <a:spLocks noChangeArrowheads="1"/>
          </p:cNvSpPr>
          <p:nvPr/>
        </p:nvSpPr>
        <p:spPr bwMode="auto">
          <a:xfrm>
            <a:off x="1150938" y="5726113"/>
            <a:ext cx="727868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dirty="0">
                <a:solidFill>
                  <a:srgbClr val="FF3300"/>
                </a:solidFill>
                <a:ea typeface="黑体" panose="02010609060101010101" pitchFamily="49" charset="-122"/>
              </a:rPr>
              <a:t>能视为自由，</a:t>
            </a:r>
            <a:r>
              <a:rPr lang="zh-CN" altLang="en-US" dirty="0">
                <a:solidFill>
                  <a:schemeClr val="bg1"/>
                </a:solidFill>
                <a:ea typeface="黑体" panose="02010609060101010101" pitchFamily="49" charset="-122"/>
              </a:rPr>
              <a:t>所以可见光不能产生康普顿效应。</a:t>
            </a:r>
            <a:endParaRPr lang="zh-CN" altLang="en-US" dirty="0">
              <a:solidFill>
                <a:schemeClr val="bg1"/>
              </a:solidFill>
              <a:ea typeface="黑体" panose="02010609060101010101" pitchFamily="49" charset="-122"/>
            </a:endParaRPr>
          </a:p>
        </p:txBody>
      </p:sp>
      <p:sp>
        <p:nvSpPr>
          <p:cNvPr id="13324" name="灯片编号占位符 1"/>
          <p:cNvSpPr txBox="1"/>
          <p:nvPr/>
        </p:nvSpPr>
        <p:spPr bwMode="auto">
          <a:xfrm>
            <a:off x="0" y="6381750"/>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fld id="{C393B583-A148-45FF-B84E-D8BBE03357B4}" type="slidenum">
              <a:rPr lang="en-US" altLang="zh-CN" b="0">
                <a:solidFill>
                  <a:srgbClr val="FF00FF"/>
                </a:solidFill>
              </a:rPr>
            </a:fld>
            <a:r>
              <a:rPr lang="en-US" altLang="zh-CN" b="0">
                <a:solidFill>
                  <a:srgbClr val="FF00FF"/>
                </a:solidFill>
              </a:rPr>
              <a:t>/22</a:t>
            </a:r>
            <a:endParaRPr lang="en-US" altLang="zh-CN" b="0">
              <a:solidFill>
                <a:srgbClr val="FF00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left)">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left)">
                                      <p:cBhvr>
                                        <p:cTn id="22" dur="500"/>
                                        <p:tgtEl>
                                          <p:spTgt spid="6"/>
                                        </p:tgtEl>
                                      </p:cBhvr>
                                    </p:animEffect>
                                  </p:childTnLst>
                                </p:cTn>
                              </p:par>
                            </p:childTnLst>
                          </p:cTn>
                        </p:par>
                        <p:par>
                          <p:cTn id="23" fill="hold">
                            <p:stCondLst>
                              <p:cond delay="500"/>
                            </p:stCondLst>
                            <p:childTnLst>
                              <p:par>
                                <p:cTn id="24" presetID="22" presetClass="entr" presetSubtype="8" fill="hold" grpId="0" nodeType="after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wipe(left)">
                                      <p:cBhvr>
                                        <p:cTn id="26" dur="500"/>
                                        <p:tgtEl>
                                          <p:spTgt spid="7"/>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wipe(left)">
                                      <p:cBhvr>
                                        <p:cTn id="31" dur="500"/>
                                        <p:tgtEl>
                                          <p:spTgt spid="8"/>
                                        </p:tgtEl>
                                      </p:cBhvr>
                                    </p:animEffect>
                                  </p:childTnLst>
                                </p:cTn>
                              </p:par>
                            </p:childTnLst>
                          </p:cTn>
                        </p:par>
                        <p:par>
                          <p:cTn id="32" fill="hold">
                            <p:stCondLst>
                              <p:cond delay="500"/>
                            </p:stCondLst>
                            <p:childTnLst>
                              <p:par>
                                <p:cTn id="33" presetID="22" presetClass="entr" presetSubtype="8" fill="hold" grpId="0" nodeType="afterEffect">
                                  <p:stCondLst>
                                    <p:cond delay="0"/>
                                  </p:stCondLst>
                                  <p:childTnLst>
                                    <p:set>
                                      <p:cBhvr>
                                        <p:cTn id="34" dur="1" fill="hold">
                                          <p:stCondLst>
                                            <p:cond delay="0"/>
                                          </p:stCondLst>
                                        </p:cTn>
                                        <p:tgtEl>
                                          <p:spTgt spid="3"/>
                                        </p:tgtEl>
                                        <p:attrNameLst>
                                          <p:attrName>style.visibility</p:attrName>
                                        </p:attrNameLst>
                                      </p:cBhvr>
                                      <p:to>
                                        <p:strVal val="visible"/>
                                      </p:to>
                                    </p:set>
                                    <p:animEffect transition="in" filter="wipe(left)">
                                      <p:cBhvr>
                                        <p:cTn id="35" dur="500"/>
                                        <p:tgtEl>
                                          <p:spTgt spid="3"/>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9"/>
                                        </p:tgtEl>
                                        <p:attrNameLst>
                                          <p:attrName>style.visibility</p:attrName>
                                        </p:attrNameLst>
                                      </p:cBhvr>
                                      <p:to>
                                        <p:strVal val="visible"/>
                                      </p:to>
                                    </p:set>
                                    <p:animEffect transition="in" filter="wipe(left)">
                                      <p:cBhvr>
                                        <p:cTn id="40" dur="500"/>
                                        <p:tgtEl>
                                          <p:spTgt spid="9"/>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10"/>
                                        </p:tgtEl>
                                        <p:attrNameLst>
                                          <p:attrName>style.visibility</p:attrName>
                                        </p:attrNameLst>
                                      </p:cBhvr>
                                      <p:to>
                                        <p:strVal val="visible"/>
                                      </p:to>
                                    </p:set>
                                    <p:animEffect transition="in" filter="wipe(left)">
                                      <p:cBhvr>
                                        <p:cTn id="45" dur="500"/>
                                        <p:tgtEl>
                                          <p:spTgt spid="10"/>
                                        </p:tgtEl>
                                      </p:cBhvr>
                                    </p:animEffect>
                                  </p:childTnLst>
                                </p:cTn>
                              </p:par>
                            </p:childTnLst>
                          </p:cTn>
                        </p:par>
                        <p:par>
                          <p:cTn id="46" fill="hold">
                            <p:stCondLst>
                              <p:cond delay="500"/>
                            </p:stCondLst>
                            <p:childTnLst>
                              <p:par>
                                <p:cTn id="47" presetID="22" presetClass="entr" presetSubtype="8" fill="hold" grpId="0" nodeType="afterEffect">
                                  <p:stCondLst>
                                    <p:cond delay="0"/>
                                  </p:stCondLst>
                                  <p:childTnLst>
                                    <p:set>
                                      <p:cBhvr>
                                        <p:cTn id="48" dur="1" fill="hold">
                                          <p:stCondLst>
                                            <p:cond delay="0"/>
                                          </p:stCondLst>
                                        </p:cTn>
                                        <p:tgtEl>
                                          <p:spTgt spid="11"/>
                                        </p:tgtEl>
                                        <p:attrNameLst>
                                          <p:attrName>style.visibility</p:attrName>
                                        </p:attrNameLst>
                                      </p:cBhvr>
                                      <p:to>
                                        <p:strVal val="visible"/>
                                      </p:to>
                                    </p:set>
                                    <p:animEffect transition="in" filter="wipe(left)">
                                      <p:cBhvr>
                                        <p:cTn id="4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utoUpdateAnimBg="0"/>
      <p:bldP spid="3" grpId="0" autoUpdateAnimBg="0"/>
      <p:bldP spid="4" grpId="0" autoUpdateAnimBg="0"/>
      <p:bldP spid="5" grpId="0" autoUpdateAnimBg="0"/>
      <p:bldP spid="6" grpId="0" autoUpdateAnimBg="0"/>
      <p:bldP spid="7" grpId="0" autoUpdateAnimBg="0"/>
      <p:bldP spid="8" grpId="0" autoUpdateAnimBg="0"/>
      <p:bldP spid="9" grpId="0" autoUpdateAnimBg="0"/>
      <p:bldP spid="10" grpId="0" autoUpdateAnimBg="0"/>
      <p:bldP spid="11"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ChangeArrowheads="1"/>
          </p:cNvSpPr>
          <p:nvPr/>
        </p:nvSpPr>
        <p:spPr bwMode="auto">
          <a:xfrm>
            <a:off x="6659563" y="2636838"/>
            <a:ext cx="1727200" cy="1079500"/>
          </a:xfrm>
          <a:prstGeom prst="rect">
            <a:avLst/>
          </a:prstGeom>
          <a:gradFill rotWithShape="1">
            <a:gsLst>
              <a:gs pos="0">
                <a:schemeClr val="accent2">
                  <a:gamma/>
                  <a:shade val="46275"/>
                  <a:invGamma/>
                </a:schemeClr>
              </a:gs>
              <a:gs pos="50000">
                <a:schemeClr val="accent2"/>
              </a:gs>
              <a:gs pos="100000">
                <a:schemeClr val="accent2">
                  <a:gamma/>
                  <a:shade val="46275"/>
                  <a:invGamma/>
                </a:schemeClr>
              </a:gs>
            </a:gsLst>
            <a:lin ang="2700000" scaled="1"/>
          </a:gradFill>
          <a:ln w="9525">
            <a:solidFill>
              <a:schemeClr val="bg1"/>
            </a:solidFill>
            <a:miter lim="800000"/>
          </a:ln>
          <a:effectLst/>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33795" name="Rectangle 3"/>
          <p:cNvSpPr>
            <a:spLocks noChangeArrowheads="1"/>
          </p:cNvSpPr>
          <p:nvPr/>
        </p:nvSpPr>
        <p:spPr bwMode="auto">
          <a:xfrm>
            <a:off x="395288" y="2060575"/>
            <a:ext cx="8353425" cy="4321175"/>
          </a:xfrm>
          <a:prstGeom prst="rect">
            <a:avLst/>
          </a:prstGeom>
          <a:gradFill rotWithShape="1">
            <a:gsLst>
              <a:gs pos="0">
                <a:srgbClr val="003366">
                  <a:alpha val="29999"/>
                </a:srgbClr>
              </a:gs>
              <a:gs pos="100000">
                <a:srgbClr val="000000">
                  <a:alpha val="7999"/>
                </a:srgbClr>
              </a:gs>
            </a:gsLst>
            <a:lin ang="18900000" scaled="1"/>
          </a:gradFill>
          <a:ln w="9525">
            <a:solidFill>
              <a:srgbClr val="000000">
                <a:alpha val="30980"/>
              </a:srgbClr>
            </a:solidFill>
            <a:miter lim="800000"/>
          </a:ln>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pic>
        <p:nvPicPr>
          <p:cNvPr id="33796" name="Picture 4" descr="氢光谱实验3（底板）"/>
          <p:cNvPicPr>
            <a:picLocks noChangeAspect="1" noChangeArrowheads="1"/>
          </p:cNvPicPr>
          <p:nvPr/>
        </p:nvPicPr>
        <p:blipFill>
          <a:blip r:embed="rId1">
            <a:clrChange>
              <a:clrFrom>
                <a:srgbClr val="346585"/>
              </a:clrFrom>
              <a:clrTo>
                <a:srgbClr val="346585">
                  <a:alpha val="0"/>
                </a:srgbClr>
              </a:clrTo>
            </a:clrChange>
            <a:extLst>
              <a:ext uri="{28A0092B-C50C-407E-A947-70E740481C1C}">
                <a14:useLocalDpi xmlns:a14="http://schemas.microsoft.com/office/drawing/2010/main" val="0"/>
              </a:ext>
            </a:extLst>
          </a:blip>
          <a:srcRect r="4225"/>
          <a:stretch>
            <a:fillRect/>
          </a:stretch>
        </p:blipFill>
        <p:spPr bwMode="auto">
          <a:xfrm>
            <a:off x="5076825" y="2276475"/>
            <a:ext cx="3382963" cy="273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797" name="Picture 5" descr="彩插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99200" y="4892675"/>
            <a:ext cx="2376488" cy="62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82" name="Line 6"/>
          <p:cNvSpPr>
            <a:spLocks noChangeShapeType="1"/>
          </p:cNvSpPr>
          <p:nvPr/>
        </p:nvSpPr>
        <p:spPr bwMode="auto">
          <a:xfrm flipV="1">
            <a:off x="4860925" y="4525963"/>
            <a:ext cx="935038" cy="28892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799" name="Text Box 7"/>
          <p:cNvSpPr txBox="1">
            <a:spLocks noChangeArrowheads="1"/>
          </p:cNvSpPr>
          <p:nvPr/>
        </p:nvSpPr>
        <p:spPr bwMode="auto">
          <a:xfrm>
            <a:off x="3068638" y="5822950"/>
            <a:ext cx="36464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000">
                <a:solidFill>
                  <a:schemeClr val="hlink"/>
                </a:solidFill>
                <a:ea typeface="华文中宋" panose="02010600040101010101" pitchFamily="2" charset="-122"/>
              </a:rPr>
              <a:t>记录氢原子光谱原理示意图</a:t>
            </a:r>
            <a:endParaRPr lang="zh-CN" altLang="en-US" sz="2000">
              <a:solidFill>
                <a:schemeClr val="hlink"/>
              </a:solidFill>
              <a:ea typeface="华文中宋" panose="02010600040101010101" pitchFamily="2" charset="-122"/>
            </a:endParaRPr>
          </a:p>
        </p:txBody>
      </p:sp>
      <p:sp>
        <p:nvSpPr>
          <p:cNvPr id="33800" name="AutoShape 8"/>
          <p:cNvSpPr>
            <a:spLocks noChangeArrowheads="1"/>
          </p:cNvSpPr>
          <p:nvPr/>
        </p:nvSpPr>
        <p:spPr bwMode="auto">
          <a:xfrm rot="20636500" flipV="1">
            <a:off x="4932363" y="3424238"/>
            <a:ext cx="925512" cy="579437"/>
          </a:xfrm>
          <a:prstGeom prst="triangle">
            <a:avLst>
              <a:gd name="adj" fmla="val 52222"/>
            </a:avLst>
          </a:prstGeom>
          <a:gradFill rotWithShape="1">
            <a:gsLst>
              <a:gs pos="0">
                <a:srgbClr val="00CCFF">
                  <a:alpha val="37999"/>
                </a:srgbClr>
              </a:gs>
              <a:gs pos="100000">
                <a:srgbClr val="005E76"/>
              </a:gs>
            </a:gsLst>
            <a:path path="shape">
              <a:fillToRect l="50000" t="50000" r="50000" b="50000"/>
            </a:path>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41993" name="Line 9"/>
          <p:cNvSpPr>
            <a:spLocks noChangeShapeType="1"/>
          </p:cNvSpPr>
          <p:nvPr/>
        </p:nvSpPr>
        <p:spPr bwMode="auto">
          <a:xfrm flipV="1">
            <a:off x="4859338" y="3284538"/>
            <a:ext cx="935037" cy="28892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802" name="AutoShape 10"/>
          <p:cNvSpPr>
            <a:spLocks noChangeArrowheads="1"/>
          </p:cNvSpPr>
          <p:nvPr/>
        </p:nvSpPr>
        <p:spPr bwMode="auto">
          <a:xfrm rot="16200000" flipH="1">
            <a:off x="4679157" y="4112419"/>
            <a:ext cx="1944687" cy="288925"/>
          </a:xfrm>
          <a:prstGeom prst="parallelogram">
            <a:avLst>
              <a:gd name="adj" fmla="val 241747"/>
            </a:avLst>
          </a:prstGeom>
          <a:gradFill rotWithShape="1">
            <a:gsLst>
              <a:gs pos="0">
                <a:srgbClr val="00CCFF">
                  <a:alpha val="39000"/>
                </a:srgbClr>
              </a:gs>
              <a:gs pos="50000">
                <a:srgbClr val="00CCFF">
                  <a:gamma/>
                  <a:shade val="46275"/>
                  <a:invGamma/>
                  <a:alpha val="35001"/>
                </a:srgbClr>
              </a:gs>
              <a:gs pos="100000">
                <a:srgbClr val="00CCFF">
                  <a:alpha val="39000"/>
                </a:srgbClr>
              </a:gs>
            </a:gsLst>
            <a:lin ang="0" scaled="1"/>
          </a:gradFill>
          <a:ln w="9525">
            <a:solidFill>
              <a:schemeClr val="tx1"/>
            </a:solidFill>
            <a:miter lim="800000"/>
          </a:ln>
          <a:effectLst/>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33803" name="AutoShape 11"/>
          <p:cNvSpPr>
            <a:spLocks noChangeArrowheads="1"/>
          </p:cNvSpPr>
          <p:nvPr/>
        </p:nvSpPr>
        <p:spPr bwMode="auto">
          <a:xfrm rot="5400000">
            <a:off x="4352925" y="4076700"/>
            <a:ext cx="1657350" cy="647700"/>
          </a:xfrm>
          <a:prstGeom prst="parallelogram">
            <a:avLst>
              <a:gd name="adj" fmla="val 64456"/>
            </a:avLst>
          </a:prstGeom>
          <a:gradFill rotWithShape="1">
            <a:gsLst>
              <a:gs pos="0">
                <a:srgbClr val="005E76">
                  <a:alpha val="37999"/>
                </a:srgbClr>
              </a:gs>
              <a:gs pos="100000">
                <a:srgbClr val="00CCFF">
                  <a:alpha val="20000"/>
                </a:srgbClr>
              </a:gs>
            </a:gsLst>
            <a:lin ang="2700000" scaled="1"/>
          </a:gradFill>
          <a:ln w="9525">
            <a:solidFill>
              <a:schemeClr val="tx1"/>
            </a:solidFill>
            <a:miter lim="800000"/>
          </a:ln>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3804" name="Rectangle 12"/>
          <p:cNvSpPr>
            <a:spLocks noChangeArrowheads="1"/>
          </p:cNvSpPr>
          <p:nvPr/>
        </p:nvSpPr>
        <p:spPr bwMode="auto">
          <a:xfrm>
            <a:off x="3895725" y="4040188"/>
            <a:ext cx="1452563" cy="647700"/>
          </a:xfrm>
          <a:prstGeom prst="rect">
            <a:avLst/>
          </a:prstGeom>
          <a:gradFill rotWithShape="1">
            <a:gsLst>
              <a:gs pos="0">
                <a:srgbClr val="76762F">
                  <a:alpha val="53000"/>
                </a:srgbClr>
              </a:gs>
              <a:gs pos="100000">
                <a:srgbClr val="FFFF66">
                  <a:alpha val="53000"/>
                </a:srgbClr>
              </a:gs>
            </a:gsLst>
            <a:lin ang="27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3805" name="AutoShape 13"/>
          <p:cNvSpPr>
            <a:spLocks noChangeArrowheads="1"/>
          </p:cNvSpPr>
          <p:nvPr/>
        </p:nvSpPr>
        <p:spPr bwMode="auto">
          <a:xfrm rot="5400000">
            <a:off x="2591594" y="3896519"/>
            <a:ext cx="2449513" cy="936625"/>
          </a:xfrm>
          <a:prstGeom prst="parallelogram">
            <a:avLst>
              <a:gd name="adj" fmla="val 66435"/>
            </a:avLst>
          </a:prstGeom>
          <a:gradFill rotWithShape="1">
            <a:gsLst>
              <a:gs pos="0">
                <a:srgbClr val="008080">
                  <a:gamma/>
                  <a:shade val="46275"/>
                  <a:invGamma/>
                  <a:alpha val="88000"/>
                </a:srgbClr>
              </a:gs>
              <a:gs pos="50000">
                <a:srgbClr val="008080">
                  <a:alpha val="87000"/>
                </a:srgbClr>
              </a:gs>
              <a:gs pos="100000">
                <a:srgbClr val="008080">
                  <a:gamma/>
                  <a:shade val="46275"/>
                  <a:invGamma/>
                  <a:alpha val="88000"/>
                </a:srgbClr>
              </a:gs>
            </a:gsLst>
            <a:lin ang="18900000" scaled="1"/>
          </a:gradFill>
          <a:ln w="9525">
            <a:solidFill>
              <a:schemeClr val="tx1"/>
            </a:solidFill>
            <a:miter lim="800000"/>
          </a:ln>
          <a:effectLst/>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33806" name="Rectangle 14"/>
          <p:cNvSpPr>
            <a:spLocks noChangeArrowheads="1"/>
          </p:cNvSpPr>
          <p:nvPr/>
        </p:nvSpPr>
        <p:spPr bwMode="auto">
          <a:xfrm>
            <a:off x="2411413" y="3789363"/>
            <a:ext cx="1368425" cy="1079500"/>
          </a:xfrm>
          <a:prstGeom prst="rect">
            <a:avLst/>
          </a:prstGeom>
          <a:gradFill rotWithShape="1">
            <a:gsLst>
              <a:gs pos="0">
                <a:srgbClr val="76762F">
                  <a:alpha val="67998"/>
                </a:srgbClr>
              </a:gs>
              <a:gs pos="100000">
                <a:srgbClr val="FFFF66">
                  <a:alpha val="51999"/>
                </a:srgbClr>
              </a:gs>
            </a:gsLst>
            <a:lin ang="27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3807" name="Oval 15"/>
          <p:cNvSpPr>
            <a:spLocks noChangeArrowheads="1"/>
          </p:cNvSpPr>
          <p:nvPr/>
        </p:nvSpPr>
        <p:spPr bwMode="auto">
          <a:xfrm>
            <a:off x="3527425" y="3789363"/>
            <a:ext cx="576263" cy="1079500"/>
          </a:xfrm>
          <a:prstGeom prst="ellipse">
            <a:avLst/>
          </a:prstGeom>
          <a:gradFill rotWithShape="1">
            <a:gsLst>
              <a:gs pos="0">
                <a:srgbClr val="FFFF66">
                  <a:alpha val="53000"/>
                </a:srgbClr>
              </a:gs>
              <a:gs pos="100000">
                <a:srgbClr val="76762F"/>
              </a:gs>
            </a:gsLst>
            <a:path path="shape">
              <a:fillToRect l="50000" t="50000" r="50000" b="50000"/>
            </a:path>
          </a:gradFill>
          <a:ln w="3175">
            <a:solidFill>
              <a:srgbClr val="000000">
                <a:alpha val="49019"/>
              </a:srgbClr>
            </a:solidFill>
            <a:round/>
          </a:ln>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nvGrpSpPr>
          <p:cNvPr id="2" name="Group 16"/>
          <p:cNvGrpSpPr/>
          <p:nvPr/>
        </p:nvGrpSpPr>
        <p:grpSpPr bwMode="auto">
          <a:xfrm>
            <a:off x="5341938" y="3921125"/>
            <a:ext cx="382587" cy="936625"/>
            <a:chOff x="3696" y="2931"/>
            <a:chExt cx="241" cy="590"/>
          </a:xfrm>
        </p:grpSpPr>
        <p:sp>
          <p:nvSpPr>
            <p:cNvPr id="14386" name="AutoShape 17"/>
            <p:cNvSpPr>
              <a:spLocks noChangeArrowheads="1"/>
            </p:cNvSpPr>
            <p:nvPr/>
          </p:nvSpPr>
          <p:spPr bwMode="auto">
            <a:xfrm rot="20636500" flipV="1">
              <a:off x="3696" y="2976"/>
              <a:ext cx="241" cy="129"/>
            </a:xfrm>
            <a:prstGeom prst="triangle">
              <a:avLst>
                <a:gd name="adj" fmla="val 52222"/>
              </a:avLst>
            </a:prstGeom>
            <a:gradFill rotWithShape="1">
              <a:gsLst>
                <a:gs pos="0">
                  <a:srgbClr val="76762F">
                    <a:alpha val="37999"/>
                  </a:srgbClr>
                </a:gs>
                <a:gs pos="50000">
                  <a:srgbClr val="FFFF66">
                    <a:alpha val="37999"/>
                  </a:srgbClr>
                </a:gs>
                <a:gs pos="100000">
                  <a:srgbClr val="76762F">
                    <a:alpha val="37999"/>
                  </a:srgbClr>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4387" name="AutoShape 18"/>
            <p:cNvSpPr>
              <a:spLocks noChangeArrowheads="1"/>
            </p:cNvSpPr>
            <p:nvPr/>
          </p:nvSpPr>
          <p:spPr bwMode="auto">
            <a:xfrm rot="5400000">
              <a:off x="3514" y="3201"/>
              <a:ext cx="502" cy="137"/>
            </a:xfrm>
            <a:prstGeom prst="parallelogram">
              <a:avLst>
                <a:gd name="adj" fmla="val 67144"/>
              </a:avLst>
            </a:prstGeom>
            <a:gradFill rotWithShape="1">
              <a:gsLst>
                <a:gs pos="0">
                  <a:srgbClr val="76762F">
                    <a:alpha val="37999"/>
                  </a:srgbClr>
                </a:gs>
                <a:gs pos="50000">
                  <a:srgbClr val="FFFF66">
                    <a:alpha val="37999"/>
                  </a:srgbClr>
                </a:gs>
                <a:gs pos="100000">
                  <a:srgbClr val="76762F">
                    <a:alpha val="37999"/>
                  </a:srgbClr>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4388" name="AutoShape 19"/>
            <p:cNvSpPr>
              <a:spLocks noChangeArrowheads="1"/>
            </p:cNvSpPr>
            <p:nvPr/>
          </p:nvSpPr>
          <p:spPr bwMode="auto">
            <a:xfrm rot="16200000" flipH="1">
              <a:off x="3583" y="3181"/>
              <a:ext cx="589" cy="90"/>
            </a:xfrm>
            <a:prstGeom prst="parallelogram">
              <a:avLst>
                <a:gd name="adj" fmla="val 202211"/>
              </a:avLst>
            </a:prstGeom>
            <a:gradFill rotWithShape="1">
              <a:gsLst>
                <a:gs pos="0">
                  <a:srgbClr val="76762F">
                    <a:alpha val="37999"/>
                  </a:srgbClr>
                </a:gs>
                <a:gs pos="50000">
                  <a:srgbClr val="FFFF66">
                    <a:alpha val="37999"/>
                  </a:srgbClr>
                </a:gs>
                <a:gs pos="100000">
                  <a:srgbClr val="76762F">
                    <a:alpha val="37999"/>
                  </a:srgbClr>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3" name="Group 20"/>
          <p:cNvGrpSpPr/>
          <p:nvPr/>
        </p:nvGrpSpPr>
        <p:grpSpPr bwMode="auto">
          <a:xfrm>
            <a:off x="1041400" y="2420938"/>
            <a:ext cx="936625" cy="3744912"/>
            <a:chOff x="476" y="1389"/>
            <a:chExt cx="590" cy="2359"/>
          </a:xfrm>
        </p:grpSpPr>
        <p:grpSp>
          <p:nvGrpSpPr>
            <p:cNvPr id="14369" name="Group 21"/>
            <p:cNvGrpSpPr/>
            <p:nvPr/>
          </p:nvGrpSpPr>
          <p:grpSpPr bwMode="auto">
            <a:xfrm>
              <a:off x="930" y="1707"/>
              <a:ext cx="136" cy="1723"/>
              <a:chOff x="975" y="1570"/>
              <a:chExt cx="136" cy="1723"/>
            </a:xfrm>
          </p:grpSpPr>
          <p:grpSp>
            <p:nvGrpSpPr>
              <p:cNvPr id="14378" name="Group 22"/>
              <p:cNvGrpSpPr/>
              <p:nvPr/>
            </p:nvGrpSpPr>
            <p:grpSpPr bwMode="auto">
              <a:xfrm>
                <a:off x="975" y="1570"/>
                <a:ext cx="136" cy="1723"/>
                <a:chOff x="748" y="1616"/>
                <a:chExt cx="182" cy="1723"/>
              </a:xfrm>
            </p:grpSpPr>
            <p:sp>
              <p:nvSpPr>
                <p:cNvPr id="14381" name="AutoShape 23"/>
                <p:cNvSpPr>
                  <a:spLocks noChangeArrowheads="1"/>
                </p:cNvSpPr>
                <p:nvPr/>
              </p:nvSpPr>
              <p:spPr bwMode="auto">
                <a:xfrm>
                  <a:off x="748" y="2795"/>
                  <a:ext cx="182" cy="544"/>
                </a:xfrm>
                <a:prstGeom prst="roundRect">
                  <a:avLst>
                    <a:gd name="adj" fmla="val 50000"/>
                  </a:avLst>
                </a:prstGeom>
                <a:gradFill rotWithShape="1">
                  <a:gsLst>
                    <a:gs pos="0">
                      <a:srgbClr val="FFFF00">
                        <a:alpha val="85001"/>
                      </a:srgbClr>
                    </a:gs>
                    <a:gs pos="100000">
                      <a:srgbClr val="FF6600"/>
                    </a:gs>
                  </a:gsLst>
                  <a:lin ang="0" scaled="1"/>
                </a:gradFill>
                <a:ln w="9525">
                  <a:solidFill>
                    <a:schemeClr val="tx1"/>
                  </a:solidFill>
                  <a:round/>
                </a:ln>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4382" name="AutoShape 24"/>
                <p:cNvSpPr>
                  <a:spLocks noChangeArrowheads="1"/>
                </p:cNvSpPr>
                <p:nvPr/>
              </p:nvSpPr>
              <p:spPr bwMode="auto">
                <a:xfrm>
                  <a:off x="748" y="1616"/>
                  <a:ext cx="182" cy="544"/>
                </a:xfrm>
                <a:prstGeom prst="roundRect">
                  <a:avLst>
                    <a:gd name="adj" fmla="val 50000"/>
                  </a:avLst>
                </a:prstGeom>
                <a:gradFill rotWithShape="1">
                  <a:gsLst>
                    <a:gs pos="0">
                      <a:srgbClr val="FFFF00">
                        <a:alpha val="85001"/>
                      </a:srgbClr>
                    </a:gs>
                    <a:gs pos="100000">
                      <a:srgbClr val="FF6600"/>
                    </a:gs>
                  </a:gsLst>
                  <a:lin ang="0" scaled="1"/>
                </a:gradFill>
                <a:ln w="9525">
                  <a:solidFill>
                    <a:schemeClr val="tx1"/>
                  </a:solidFill>
                  <a:round/>
                </a:ln>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4383" name="Rectangle 25"/>
                <p:cNvSpPr>
                  <a:spLocks noChangeArrowheads="1"/>
                </p:cNvSpPr>
                <p:nvPr/>
              </p:nvSpPr>
              <p:spPr bwMode="auto">
                <a:xfrm>
                  <a:off x="793" y="2115"/>
                  <a:ext cx="91" cy="726"/>
                </a:xfrm>
                <a:prstGeom prst="rect">
                  <a:avLst/>
                </a:prstGeom>
                <a:gradFill rotWithShape="1">
                  <a:gsLst>
                    <a:gs pos="0">
                      <a:srgbClr val="FFFF66">
                        <a:alpha val="85001"/>
                      </a:srgbClr>
                    </a:gs>
                    <a:gs pos="100000">
                      <a:srgbClr val="FF660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4384" name="Line 26"/>
                <p:cNvSpPr>
                  <a:spLocks noChangeShapeType="1"/>
                </p:cNvSpPr>
                <p:nvPr/>
              </p:nvSpPr>
              <p:spPr bwMode="auto">
                <a:xfrm>
                  <a:off x="793" y="2160"/>
                  <a:ext cx="0" cy="63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4385" name="Line 27"/>
                <p:cNvSpPr>
                  <a:spLocks noChangeShapeType="1"/>
                </p:cNvSpPr>
                <p:nvPr/>
              </p:nvSpPr>
              <p:spPr bwMode="auto">
                <a:xfrm>
                  <a:off x="884" y="2160"/>
                  <a:ext cx="0" cy="63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14379" name="Line 28"/>
              <p:cNvSpPr>
                <a:spLocks noChangeShapeType="1"/>
              </p:cNvSpPr>
              <p:nvPr/>
            </p:nvSpPr>
            <p:spPr bwMode="auto">
              <a:xfrm>
                <a:off x="1009" y="1661"/>
                <a:ext cx="69"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4380" name="Line 29"/>
              <p:cNvSpPr>
                <a:spLocks noChangeShapeType="1"/>
              </p:cNvSpPr>
              <p:nvPr/>
            </p:nvSpPr>
            <p:spPr bwMode="auto">
              <a:xfrm>
                <a:off x="1009" y="3203"/>
                <a:ext cx="69"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14370" name="Line 30"/>
            <p:cNvSpPr>
              <a:spLocks noChangeShapeType="1"/>
            </p:cNvSpPr>
            <p:nvPr/>
          </p:nvSpPr>
          <p:spPr bwMode="auto">
            <a:xfrm flipV="1">
              <a:off x="998" y="1389"/>
              <a:ext cx="0" cy="408"/>
            </a:xfrm>
            <a:prstGeom prst="line">
              <a:avLst/>
            </a:prstGeom>
            <a:noFill/>
            <a:ln w="9525">
              <a:solidFill>
                <a:srgbClr val="00CC99"/>
              </a:solidFill>
              <a:round/>
            </a:ln>
            <a:extLst>
              <a:ext uri="{909E8E84-426E-40DD-AFC4-6F175D3DCCD1}">
                <a14:hiddenFill xmlns:a14="http://schemas.microsoft.com/office/drawing/2010/main">
                  <a:noFill/>
                </a14:hiddenFill>
              </a:ext>
            </a:extLst>
          </p:spPr>
          <p:txBody>
            <a:bodyPr/>
            <a:lstStyle/>
            <a:p>
              <a:endParaRPr lang="zh-CN" altLang="en-US"/>
            </a:p>
          </p:txBody>
        </p:sp>
        <p:sp>
          <p:nvSpPr>
            <p:cNvPr id="14371" name="Line 31"/>
            <p:cNvSpPr>
              <a:spLocks noChangeShapeType="1"/>
            </p:cNvSpPr>
            <p:nvPr/>
          </p:nvSpPr>
          <p:spPr bwMode="auto">
            <a:xfrm flipV="1">
              <a:off x="998" y="3339"/>
              <a:ext cx="0" cy="408"/>
            </a:xfrm>
            <a:prstGeom prst="line">
              <a:avLst/>
            </a:prstGeom>
            <a:noFill/>
            <a:ln w="9525">
              <a:solidFill>
                <a:srgbClr val="00CC99"/>
              </a:solidFill>
              <a:round/>
            </a:ln>
            <a:extLst>
              <a:ext uri="{909E8E84-426E-40DD-AFC4-6F175D3DCCD1}">
                <a14:hiddenFill xmlns:a14="http://schemas.microsoft.com/office/drawing/2010/main">
                  <a:noFill/>
                </a14:hiddenFill>
              </a:ext>
            </a:extLst>
          </p:spPr>
          <p:txBody>
            <a:bodyPr/>
            <a:lstStyle/>
            <a:p>
              <a:endParaRPr lang="zh-CN" altLang="en-US"/>
            </a:p>
          </p:txBody>
        </p:sp>
        <p:sp>
          <p:nvSpPr>
            <p:cNvPr id="14372" name="Line 32"/>
            <p:cNvSpPr>
              <a:spLocks noChangeShapeType="1"/>
            </p:cNvSpPr>
            <p:nvPr/>
          </p:nvSpPr>
          <p:spPr bwMode="auto">
            <a:xfrm flipH="1">
              <a:off x="499" y="1389"/>
              <a:ext cx="499" cy="0"/>
            </a:xfrm>
            <a:prstGeom prst="line">
              <a:avLst/>
            </a:prstGeom>
            <a:noFill/>
            <a:ln w="9525">
              <a:solidFill>
                <a:srgbClr val="00CC99"/>
              </a:solidFill>
              <a:round/>
            </a:ln>
            <a:extLst>
              <a:ext uri="{909E8E84-426E-40DD-AFC4-6F175D3DCCD1}">
                <a14:hiddenFill xmlns:a14="http://schemas.microsoft.com/office/drawing/2010/main">
                  <a:noFill/>
                </a14:hiddenFill>
              </a:ext>
            </a:extLst>
          </p:spPr>
          <p:txBody>
            <a:bodyPr/>
            <a:lstStyle/>
            <a:p>
              <a:endParaRPr lang="zh-CN" altLang="en-US"/>
            </a:p>
          </p:txBody>
        </p:sp>
        <p:sp>
          <p:nvSpPr>
            <p:cNvPr id="14373" name="Line 33"/>
            <p:cNvSpPr>
              <a:spLocks noChangeShapeType="1"/>
            </p:cNvSpPr>
            <p:nvPr/>
          </p:nvSpPr>
          <p:spPr bwMode="auto">
            <a:xfrm flipH="1">
              <a:off x="499" y="3748"/>
              <a:ext cx="499" cy="0"/>
            </a:xfrm>
            <a:prstGeom prst="line">
              <a:avLst/>
            </a:prstGeom>
            <a:noFill/>
            <a:ln w="9525">
              <a:solidFill>
                <a:srgbClr val="00CC99"/>
              </a:solidFill>
              <a:round/>
            </a:ln>
            <a:extLst>
              <a:ext uri="{909E8E84-426E-40DD-AFC4-6F175D3DCCD1}">
                <a14:hiddenFill xmlns:a14="http://schemas.microsoft.com/office/drawing/2010/main">
                  <a:noFill/>
                </a14:hiddenFill>
              </a:ext>
            </a:extLst>
          </p:spPr>
          <p:txBody>
            <a:bodyPr/>
            <a:lstStyle/>
            <a:p>
              <a:endParaRPr lang="zh-CN" altLang="en-US"/>
            </a:p>
          </p:txBody>
        </p:sp>
        <p:sp>
          <p:nvSpPr>
            <p:cNvPr id="14374" name="Line 34"/>
            <p:cNvSpPr>
              <a:spLocks noChangeShapeType="1"/>
            </p:cNvSpPr>
            <p:nvPr/>
          </p:nvSpPr>
          <p:spPr bwMode="auto">
            <a:xfrm>
              <a:off x="499" y="1389"/>
              <a:ext cx="0" cy="907"/>
            </a:xfrm>
            <a:prstGeom prst="line">
              <a:avLst/>
            </a:prstGeom>
            <a:noFill/>
            <a:ln w="9525">
              <a:solidFill>
                <a:srgbClr val="00CC99"/>
              </a:solidFill>
              <a:round/>
            </a:ln>
            <a:extLst>
              <a:ext uri="{909E8E84-426E-40DD-AFC4-6F175D3DCCD1}">
                <a14:hiddenFill xmlns:a14="http://schemas.microsoft.com/office/drawing/2010/main">
                  <a:noFill/>
                </a14:hiddenFill>
              </a:ext>
            </a:extLst>
          </p:spPr>
          <p:txBody>
            <a:bodyPr/>
            <a:lstStyle/>
            <a:p>
              <a:endParaRPr lang="zh-CN" altLang="en-US"/>
            </a:p>
          </p:txBody>
        </p:sp>
        <p:sp>
          <p:nvSpPr>
            <p:cNvPr id="14375" name="Line 35"/>
            <p:cNvSpPr>
              <a:spLocks noChangeShapeType="1"/>
            </p:cNvSpPr>
            <p:nvPr/>
          </p:nvSpPr>
          <p:spPr bwMode="auto">
            <a:xfrm>
              <a:off x="499" y="2795"/>
              <a:ext cx="0" cy="953"/>
            </a:xfrm>
            <a:prstGeom prst="line">
              <a:avLst/>
            </a:prstGeom>
            <a:noFill/>
            <a:ln w="9525">
              <a:solidFill>
                <a:srgbClr val="00CC99"/>
              </a:solidFill>
              <a:round/>
            </a:ln>
            <a:extLst>
              <a:ext uri="{909E8E84-426E-40DD-AFC4-6F175D3DCCD1}">
                <a14:hiddenFill xmlns:a14="http://schemas.microsoft.com/office/drawing/2010/main">
                  <a:noFill/>
                </a14:hiddenFill>
              </a:ext>
            </a:extLst>
          </p:spPr>
          <p:txBody>
            <a:bodyPr/>
            <a:lstStyle/>
            <a:p>
              <a:endParaRPr lang="zh-CN" altLang="en-US"/>
            </a:p>
          </p:txBody>
        </p:sp>
        <p:sp>
          <p:nvSpPr>
            <p:cNvPr id="14376" name="Oval 36"/>
            <p:cNvSpPr>
              <a:spLocks noChangeArrowheads="1"/>
            </p:cNvSpPr>
            <p:nvPr/>
          </p:nvSpPr>
          <p:spPr bwMode="auto">
            <a:xfrm>
              <a:off x="476" y="2296"/>
              <a:ext cx="45" cy="45"/>
            </a:xfrm>
            <a:prstGeom prst="ellipse">
              <a:avLst/>
            </a:prstGeom>
            <a:noFill/>
            <a:ln w="9525">
              <a:solidFill>
                <a:srgbClr val="00FF99"/>
              </a:solidFill>
              <a:round/>
            </a:ln>
            <a:extLst>
              <a:ext uri="{909E8E84-426E-40DD-AFC4-6F175D3DCCD1}">
                <a14:hiddenFill xmlns:a14="http://schemas.microsoft.com/office/drawing/2010/main">
                  <a:solidFill>
                    <a:srgbClr val="FFFFFF"/>
                  </a:solidFill>
                </a14:hiddenFill>
              </a:ext>
            </a:extLst>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4377" name="Oval 37"/>
            <p:cNvSpPr>
              <a:spLocks noChangeArrowheads="1"/>
            </p:cNvSpPr>
            <p:nvPr/>
          </p:nvSpPr>
          <p:spPr bwMode="auto">
            <a:xfrm>
              <a:off x="476" y="2750"/>
              <a:ext cx="45" cy="45"/>
            </a:xfrm>
            <a:prstGeom prst="ellipse">
              <a:avLst/>
            </a:prstGeom>
            <a:noFill/>
            <a:ln w="9525">
              <a:solidFill>
                <a:srgbClr val="00FF99"/>
              </a:solidFill>
              <a:round/>
            </a:ln>
            <a:extLst>
              <a:ext uri="{909E8E84-426E-40DD-AFC4-6F175D3DCCD1}">
                <a14:hiddenFill xmlns:a14="http://schemas.microsoft.com/office/drawing/2010/main">
                  <a:solidFill>
                    <a:srgbClr val="FFFFFF"/>
                  </a:solidFill>
                </a14:hiddenFill>
              </a:ext>
            </a:extLst>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sp>
        <p:nvSpPr>
          <p:cNvPr id="33830" name="Text Box 38"/>
          <p:cNvSpPr txBox="1">
            <a:spLocks noChangeArrowheads="1"/>
          </p:cNvSpPr>
          <p:nvPr/>
        </p:nvSpPr>
        <p:spPr bwMode="auto">
          <a:xfrm>
            <a:off x="2051050" y="2190750"/>
            <a:ext cx="457200"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000" b="0">
                <a:solidFill>
                  <a:srgbClr val="99FFCC"/>
                </a:solidFill>
                <a:latin typeface="楷体_GB2312" pitchFamily="49" charset="-122"/>
                <a:ea typeface="楷体_GB2312" pitchFamily="49" charset="-122"/>
              </a:rPr>
              <a:t>氢放电管</a:t>
            </a:r>
            <a:endParaRPr lang="zh-CN" altLang="en-US" sz="2000" b="0">
              <a:solidFill>
                <a:srgbClr val="99FFCC"/>
              </a:solidFill>
              <a:latin typeface="楷体_GB2312" pitchFamily="49" charset="-122"/>
              <a:ea typeface="楷体_GB2312" pitchFamily="49" charset="-122"/>
            </a:endParaRPr>
          </a:p>
        </p:txBody>
      </p:sp>
      <p:sp>
        <p:nvSpPr>
          <p:cNvPr id="33831" name="Text Box 39"/>
          <p:cNvSpPr txBox="1">
            <a:spLocks noChangeArrowheads="1"/>
          </p:cNvSpPr>
          <p:nvPr/>
        </p:nvSpPr>
        <p:spPr bwMode="auto">
          <a:xfrm>
            <a:off x="485775" y="4078288"/>
            <a:ext cx="9509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b="0">
                <a:solidFill>
                  <a:srgbClr val="99FFCC"/>
                </a:solidFill>
              </a:rPr>
              <a:t>2~3 kV</a:t>
            </a:r>
            <a:endParaRPr lang="en-US" altLang="zh-CN" sz="2000" b="0">
              <a:solidFill>
                <a:srgbClr val="99FFCC"/>
              </a:solidFill>
            </a:endParaRPr>
          </a:p>
        </p:txBody>
      </p:sp>
      <p:sp>
        <p:nvSpPr>
          <p:cNvPr id="33832" name="Text Box 40"/>
          <p:cNvSpPr txBox="1">
            <a:spLocks noChangeArrowheads="1"/>
          </p:cNvSpPr>
          <p:nvPr/>
        </p:nvSpPr>
        <p:spPr bwMode="auto">
          <a:xfrm>
            <a:off x="3276600" y="2671763"/>
            <a:ext cx="692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000" b="0">
                <a:solidFill>
                  <a:srgbClr val="99FFCC"/>
                </a:solidFill>
                <a:latin typeface="楷体_GB2312" pitchFamily="49" charset="-122"/>
                <a:ea typeface="楷体_GB2312" pitchFamily="49" charset="-122"/>
              </a:rPr>
              <a:t>光阑</a:t>
            </a:r>
            <a:endParaRPr lang="zh-CN" altLang="en-US" sz="2000" b="0">
              <a:solidFill>
                <a:srgbClr val="99FFCC"/>
              </a:solidFill>
              <a:latin typeface="楷体_GB2312" pitchFamily="49" charset="-122"/>
              <a:ea typeface="楷体_GB2312" pitchFamily="49" charset="-122"/>
            </a:endParaRPr>
          </a:p>
        </p:txBody>
      </p:sp>
      <p:sp>
        <p:nvSpPr>
          <p:cNvPr id="33833" name="Text Box 41"/>
          <p:cNvSpPr txBox="1">
            <a:spLocks noChangeArrowheads="1"/>
          </p:cNvSpPr>
          <p:nvPr/>
        </p:nvSpPr>
        <p:spPr bwMode="auto">
          <a:xfrm>
            <a:off x="7062788" y="2184400"/>
            <a:ext cx="95408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000" b="0">
                <a:solidFill>
                  <a:srgbClr val="99FFCC"/>
                </a:solidFill>
                <a:latin typeface="楷体_GB2312" pitchFamily="49" charset="-122"/>
                <a:ea typeface="楷体_GB2312" pitchFamily="49" charset="-122"/>
              </a:rPr>
              <a:t>接收屏</a:t>
            </a:r>
            <a:endParaRPr lang="zh-CN" altLang="en-US" sz="2000" b="0">
              <a:solidFill>
                <a:srgbClr val="99FFCC"/>
              </a:solidFill>
              <a:latin typeface="楷体_GB2312" pitchFamily="49" charset="-122"/>
              <a:ea typeface="楷体_GB2312" pitchFamily="49" charset="-122"/>
            </a:endParaRPr>
          </a:p>
        </p:txBody>
      </p:sp>
      <p:sp>
        <p:nvSpPr>
          <p:cNvPr id="33834" name="Text Box 42"/>
          <p:cNvSpPr txBox="1">
            <a:spLocks noChangeArrowheads="1"/>
          </p:cNvSpPr>
          <p:nvPr/>
        </p:nvSpPr>
        <p:spPr bwMode="auto">
          <a:xfrm>
            <a:off x="4643438" y="2493963"/>
            <a:ext cx="145415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000" b="0">
                <a:solidFill>
                  <a:srgbClr val="99FFCC"/>
                </a:solidFill>
                <a:latin typeface="楷体_GB2312" pitchFamily="49" charset="-122"/>
                <a:ea typeface="楷体_GB2312" pitchFamily="49" charset="-122"/>
              </a:rPr>
              <a:t>  三棱镜</a:t>
            </a:r>
            <a:endParaRPr lang="zh-CN" altLang="en-US" sz="2000" b="0">
              <a:solidFill>
                <a:srgbClr val="99FFCC"/>
              </a:solidFill>
              <a:latin typeface="楷体_GB2312" pitchFamily="49" charset="-122"/>
              <a:ea typeface="楷体_GB2312" pitchFamily="49" charset="-122"/>
            </a:endParaRPr>
          </a:p>
          <a:p>
            <a:pPr eaLnBrk="1" hangingPunct="1"/>
            <a:r>
              <a:rPr lang="zh-CN" altLang="en-US" sz="2000" b="0">
                <a:solidFill>
                  <a:srgbClr val="99FFCC"/>
                </a:solidFill>
                <a:latin typeface="楷体_GB2312" pitchFamily="49" charset="-122"/>
                <a:ea typeface="楷体_GB2312" pitchFamily="49" charset="-122"/>
              </a:rPr>
              <a:t>（或光栅）</a:t>
            </a:r>
            <a:endParaRPr lang="zh-CN" altLang="en-US" sz="2000" b="0">
              <a:solidFill>
                <a:srgbClr val="99FFCC"/>
              </a:solidFill>
              <a:latin typeface="楷体_GB2312" pitchFamily="49" charset="-122"/>
              <a:ea typeface="楷体_GB2312" pitchFamily="49" charset="-122"/>
            </a:endParaRPr>
          </a:p>
        </p:txBody>
      </p:sp>
      <p:sp>
        <p:nvSpPr>
          <p:cNvPr id="42011" name="AutoShape 43"/>
          <p:cNvSpPr>
            <a:spLocks noChangeArrowheads="1"/>
          </p:cNvSpPr>
          <p:nvPr/>
        </p:nvSpPr>
        <p:spPr bwMode="auto">
          <a:xfrm rot="5400000">
            <a:off x="3455988" y="4329113"/>
            <a:ext cx="719137" cy="71437"/>
          </a:xfrm>
          <a:prstGeom prst="parallelogram">
            <a:avLst>
              <a:gd name="adj" fmla="val 56952"/>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3836" name="Text Box 44"/>
          <p:cNvSpPr txBox="1">
            <a:spLocks noChangeArrowheads="1"/>
          </p:cNvSpPr>
          <p:nvPr/>
        </p:nvSpPr>
        <p:spPr bwMode="auto">
          <a:xfrm>
            <a:off x="1908175" y="3860800"/>
            <a:ext cx="523875"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000" b="0">
                <a:solidFill>
                  <a:srgbClr val="99FFCC"/>
                </a:solidFill>
                <a:ea typeface="楷体_GB2312" pitchFamily="49" charset="-122"/>
              </a:rPr>
              <a:t>光</a:t>
            </a:r>
            <a:endParaRPr lang="zh-CN" altLang="en-US" sz="2000" b="0">
              <a:solidFill>
                <a:srgbClr val="99FFCC"/>
              </a:solidFill>
              <a:ea typeface="楷体_GB2312" pitchFamily="49" charset="-122"/>
            </a:endParaRPr>
          </a:p>
          <a:p>
            <a:pPr eaLnBrk="1" hangingPunct="1"/>
            <a:r>
              <a:rPr lang="zh-CN" altLang="en-US" sz="2000" b="0">
                <a:solidFill>
                  <a:srgbClr val="99FFCC"/>
                </a:solidFill>
                <a:ea typeface="楷体_GB2312" pitchFamily="49" charset="-122"/>
              </a:rPr>
              <a:t>   源</a:t>
            </a:r>
            <a:endParaRPr lang="zh-CN" altLang="en-US" sz="2000" b="0">
              <a:solidFill>
                <a:srgbClr val="99FFCC"/>
              </a:solidFill>
              <a:ea typeface="楷体_GB2312" pitchFamily="49" charset="-122"/>
            </a:endParaRPr>
          </a:p>
        </p:txBody>
      </p:sp>
      <p:pic>
        <p:nvPicPr>
          <p:cNvPr id="60430" name="Picture 14" descr="sun6[1]"/>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571500" y="3714750"/>
            <a:ext cx="1141413" cy="989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66" name="Rectangle 46"/>
          <p:cNvSpPr>
            <a:spLocks noChangeArrowheads="1"/>
          </p:cNvSpPr>
          <p:nvPr/>
        </p:nvSpPr>
        <p:spPr bwMode="auto">
          <a:xfrm>
            <a:off x="571500" y="142875"/>
            <a:ext cx="7929563"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algn="ctr"/>
            <a:r>
              <a:rPr lang="en-US" altLang="zh-CN" sz="3200">
                <a:solidFill>
                  <a:srgbClr val="00FF00"/>
                </a:solidFill>
                <a:ea typeface="黑体" panose="02010609060101010101" pitchFamily="49" charset="-122"/>
              </a:rPr>
              <a:t>§16.4</a:t>
            </a:r>
            <a:r>
              <a:rPr lang="en-US" altLang="zh-CN" sz="3200">
                <a:solidFill>
                  <a:srgbClr val="00FF00"/>
                </a:solidFill>
                <a:latin typeface="黑体" panose="02010609060101010101" pitchFamily="49" charset="-122"/>
                <a:ea typeface="黑体" panose="02010609060101010101" pitchFamily="49" charset="-122"/>
              </a:rPr>
              <a:t>  </a:t>
            </a:r>
            <a:r>
              <a:rPr lang="zh-CN" altLang="en-US" sz="3200">
                <a:solidFill>
                  <a:srgbClr val="00FF00"/>
                </a:solidFill>
                <a:latin typeface="黑体" panose="02010609060101010101" pitchFamily="49" charset="-122"/>
                <a:ea typeface="黑体" panose="02010609060101010101" pitchFamily="49" charset="-122"/>
              </a:rPr>
              <a:t>氢原子光谱  玻尔的氢原子理论</a:t>
            </a:r>
            <a:endParaRPr lang="zh-CN" altLang="en-US" sz="3200" b="0">
              <a:solidFill>
                <a:srgbClr val="00FF00"/>
              </a:solidFill>
              <a:latin typeface="黑体" panose="02010609060101010101" pitchFamily="49" charset="-122"/>
              <a:ea typeface="黑体" panose="02010609060101010101" pitchFamily="49" charset="-122"/>
            </a:endParaRPr>
          </a:p>
        </p:txBody>
      </p:sp>
      <p:sp>
        <p:nvSpPr>
          <p:cNvPr id="33839" name="Rectangle 47"/>
          <p:cNvSpPr>
            <a:spLocks noChangeArrowheads="1"/>
          </p:cNvSpPr>
          <p:nvPr/>
        </p:nvSpPr>
        <p:spPr bwMode="auto">
          <a:xfrm>
            <a:off x="691431" y="706873"/>
            <a:ext cx="4408735" cy="4178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bIns="0" anchor="ct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pPr>
            <a:r>
              <a:rPr lang="zh-CN" altLang="en-US" sz="2200" dirty="0">
                <a:solidFill>
                  <a:schemeClr val="hlink"/>
                </a:solidFill>
                <a:latin typeface="华文中宋" panose="02010600040101010101" pitchFamily="2" charset="-122"/>
                <a:ea typeface="华文中宋" panose="02010600040101010101" pitchFamily="2" charset="-122"/>
              </a:rPr>
              <a:t>研究原子结构的两种方法</a:t>
            </a:r>
            <a:r>
              <a:rPr lang="en-US" altLang="zh-CN" sz="2200" dirty="0">
                <a:solidFill>
                  <a:schemeClr val="hlink"/>
                </a:solidFill>
                <a:latin typeface="华文中宋" panose="02010600040101010101" pitchFamily="2" charset="-122"/>
                <a:ea typeface="华文中宋" panose="02010600040101010101" pitchFamily="2" charset="-122"/>
              </a:rPr>
              <a:t>:</a:t>
            </a:r>
            <a:endParaRPr lang="zh-CN" altLang="en-US" sz="2200" dirty="0">
              <a:solidFill>
                <a:schemeClr val="hlink"/>
              </a:solidFill>
              <a:latin typeface="华文中宋" panose="02010600040101010101" pitchFamily="2" charset="-122"/>
              <a:ea typeface="华文中宋" panose="02010600040101010101" pitchFamily="2" charset="-122"/>
            </a:endParaRPr>
          </a:p>
        </p:txBody>
      </p:sp>
      <p:sp>
        <p:nvSpPr>
          <p:cNvPr id="14368" name="灯片编号占位符 1"/>
          <p:cNvSpPr txBox="1"/>
          <p:nvPr/>
        </p:nvSpPr>
        <p:spPr bwMode="auto">
          <a:xfrm>
            <a:off x="0" y="6381750"/>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fld id="{252AC538-0CC8-42A1-83EE-BE99302AE5A7}" type="slidenum">
              <a:rPr lang="en-US" altLang="zh-CN" b="0">
                <a:solidFill>
                  <a:srgbClr val="FF00FF"/>
                </a:solidFill>
              </a:rPr>
            </a:fld>
            <a:r>
              <a:rPr lang="en-US" altLang="zh-CN" b="0">
                <a:solidFill>
                  <a:srgbClr val="FF00FF"/>
                </a:solidFill>
              </a:rPr>
              <a:t>/16</a:t>
            </a:r>
            <a:endParaRPr lang="en-US" altLang="zh-CN" b="0">
              <a:solidFill>
                <a:srgbClr val="FF00FF"/>
              </a:solidFill>
            </a:endParaRPr>
          </a:p>
        </p:txBody>
      </p:sp>
      <p:sp>
        <p:nvSpPr>
          <p:cNvPr id="49" name="Rectangle 47"/>
          <p:cNvSpPr>
            <a:spLocks noChangeArrowheads="1"/>
          </p:cNvSpPr>
          <p:nvPr/>
        </p:nvSpPr>
        <p:spPr bwMode="auto">
          <a:xfrm>
            <a:off x="683568" y="1124744"/>
            <a:ext cx="7891904" cy="4178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bIns="0" anchor="ct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pPr>
            <a:r>
              <a:rPr lang="zh-CN" altLang="en-US" sz="2200" dirty="0">
                <a:solidFill>
                  <a:schemeClr val="hlink"/>
                </a:solidFill>
                <a:latin typeface="华文中宋" panose="02010600040101010101" pitchFamily="2" charset="-122"/>
                <a:ea typeface="华文中宋" panose="02010600040101010101" pitchFamily="2" charset="-122"/>
              </a:rPr>
              <a:t>① 利用高能粒子轰击原子，轰出未知粒子来研究（高能物理）</a:t>
            </a:r>
            <a:endParaRPr lang="zh-CN" altLang="en-US" sz="2200" dirty="0">
              <a:solidFill>
                <a:schemeClr val="hlink"/>
              </a:solidFill>
              <a:latin typeface="华文中宋" panose="02010600040101010101" pitchFamily="2" charset="-122"/>
              <a:ea typeface="华文中宋" panose="02010600040101010101" pitchFamily="2" charset="-122"/>
            </a:endParaRPr>
          </a:p>
        </p:txBody>
      </p:sp>
      <p:sp>
        <p:nvSpPr>
          <p:cNvPr id="50" name="Rectangle 47"/>
          <p:cNvSpPr>
            <a:spLocks noChangeArrowheads="1"/>
          </p:cNvSpPr>
          <p:nvPr/>
        </p:nvSpPr>
        <p:spPr bwMode="auto">
          <a:xfrm>
            <a:off x="691431" y="1570969"/>
            <a:ext cx="7609776" cy="4178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bIns="0" anchor="ctr">
            <a:spAutoFit/>
          </a:bodyPr>
          <a:lstStyle>
            <a:lvl1pPr>
              <a:defRPr kumimoji="1" sz="2400" b="1">
                <a:solidFill>
                  <a:schemeClr val="tx1"/>
                </a:solidFill>
                <a:latin typeface="Times New Roman" panose="02020603050405020304" pitchFamily="18" charset="0"/>
                <a:ea typeface="宋体" panose="02010600030101010101" pitchFamily="2" charset="-122"/>
              </a:defRPr>
            </a:lvl1pPr>
            <a:lvl2pPr marL="742950" indent="-285750">
              <a:defRPr kumimoji="1" sz="2400" b="1">
                <a:solidFill>
                  <a:schemeClr val="tx1"/>
                </a:solidFill>
                <a:latin typeface="Times New Roman" panose="02020603050405020304" pitchFamily="18" charset="0"/>
                <a:ea typeface="宋体" panose="02010600030101010101" pitchFamily="2" charset="-122"/>
              </a:defRPr>
            </a:lvl2pPr>
            <a:lvl3pPr marL="1143000" indent="-228600">
              <a:defRPr kumimoji="1" sz="2400" b="1">
                <a:solidFill>
                  <a:schemeClr val="tx1"/>
                </a:solidFill>
                <a:latin typeface="Times New Roman" panose="02020603050405020304" pitchFamily="18" charset="0"/>
                <a:ea typeface="宋体" panose="02010600030101010101" pitchFamily="2" charset="-122"/>
              </a:defRPr>
            </a:lvl3pPr>
            <a:lvl4pPr marL="1600200" indent="-228600">
              <a:defRPr kumimoji="1" sz="2400" b="1">
                <a:solidFill>
                  <a:schemeClr val="tx1"/>
                </a:solidFill>
                <a:latin typeface="Times New Roman" panose="02020603050405020304" pitchFamily="18" charset="0"/>
                <a:ea typeface="宋体" panose="02010600030101010101" pitchFamily="2" charset="-122"/>
              </a:defRPr>
            </a:lvl4pPr>
            <a:lvl5pPr marL="2057400" indent="-228600">
              <a:defRPr kumimoji="1" sz="24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pPr>
            <a:r>
              <a:rPr lang="zh-CN" altLang="en-US" sz="2200" dirty="0">
                <a:solidFill>
                  <a:schemeClr val="hlink"/>
                </a:solidFill>
                <a:latin typeface="华文中宋" panose="02010600040101010101" pitchFamily="2" charset="-122"/>
                <a:ea typeface="华文中宋" panose="02010600040101010101" pitchFamily="2" charset="-122"/>
              </a:rPr>
              <a:t>② 通过在外界激发下，原子的发射光谱来研究（光谱分析）</a:t>
            </a:r>
            <a:endParaRPr lang="zh-CN" altLang="en-US" sz="2200" dirty="0">
              <a:solidFill>
                <a:schemeClr val="hlink"/>
              </a:solidFill>
              <a:latin typeface="华文中宋" panose="02010600040101010101" pitchFamily="2" charset="-122"/>
              <a:ea typeface="华文中宋" panose="0201060004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3839"/>
                                        </p:tgtEl>
                                        <p:attrNameLst>
                                          <p:attrName>style.visibility</p:attrName>
                                        </p:attrNameLst>
                                      </p:cBhvr>
                                      <p:to>
                                        <p:strVal val="visible"/>
                                      </p:to>
                                    </p:set>
                                    <p:animEffect transition="in" filter="blinds(horizontal)">
                                      <p:cBhvr>
                                        <p:cTn id="7" dur="500"/>
                                        <p:tgtEl>
                                          <p:spTgt spid="3383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9"/>
                                        </p:tgtEl>
                                        <p:attrNameLst>
                                          <p:attrName>style.visibility</p:attrName>
                                        </p:attrNameLst>
                                      </p:cBhvr>
                                      <p:to>
                                        <p:strVal val="visible"/>
                                      </p:to>
                                    </p:set>
                                    <p:animEffect transition="in" filter="blinds(horizontal)">
                                      <p:cBhvr>
                                        <p:cTn id="12" dur="500"/>
                                        <p:tgtEl>
                                          <p:spTgt spid="4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0"/>
                                        </p:tgtEl>
                                        <p:attrNameLst>
                                          <p:attrName>style.visibility</p:attrName>
                                        </p:attrNameLst>
                                      </p:cBhvr>
                                      <p:to>
                                        <p:strVal val="visible"/>
                                      </p:to>
                                    </p:set>
                                    <p:animEffect transition="in" filter="blinds(horizontal)">
                                      <p:cBhvr>
                                        <p:cTn id="17" dur="500"/>
                                        <p:tgtEl>
                                          <p:spTgt spid="5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3795"/>
                                        </p:tgtEl>
                                        <p:attrNameLst>
                                          <p:attrName>style.visibility</p:attrName>
                                        </p:attrNameLst>
                                      </p:cBhvr>
                                      <p:to>
                                        <p:strVal val="visible"/>
                                      </p:to>
                                    </p:set>
                                    <p:animEffect transition="in" filter="wipe(down)">
                                      <p:cBhvr>
                                        <p:cTn id="22" dur="500"/>
                                        <p:tgtEl>
                                          <p:spTgt spid="33795"/>
                                        </p:tgtEl>
                                      </p:cBhvr>
                                    </p:animEffect>
                                  </p:childTnLst>
                                </p:cTn>
                              </p:par>
                              <p:par>
                                <p:cTn id="23" presetID="22" presetClass="entr" presetSubtype="4" fill="hold" grpId="1" nodeType="withEffect">
                                  <p:stCondLst>
                                    <p:cond delay="0"/>
                                  </p:stCondLst>
                                  <p:childTnLst>
                                    <p:set>
                                      <p:cBhvr>
                                        <p:cTn id="24" dur="1" fill="hold">
                                          <p:stCondLst>
                                            <p:cond delay="0"/>
                                          </p:stCondLst>
                                        </p:cTn>
                                        <p:tgtEl>
                                          <p:spTgt spid="33836"/>
                                        </p:tgtEl>
                                        <p:attrNameLst>
                                          <p:attrName>style.visibility</p:attrName>
                                        </p:attrNameLst>
                                      </p:cBhvr>
                                      <p:to>
                                        <p:strVal val="visible"/>
                                      </p:to>
                                    </p:set>
                                    <p:animEffect transition="in" filter="wipe(down)">
                                      <p:cBhvr>
                                        <p:cTn id="25" dur="500"/>
                                        <p:tgtEl>
                                          <p:spTgt spid="33836"/>
                                        </p:tgtEl>
                                      </p:cBhvr>
                                    </p:animEffect>
                                  </p:childTnLst>
                                </p:cTn>
                              </p:par>
                              <p:par>
                                <p:cTn id="26" presetID="4" presetClass="entr" presetSubtype="32" fill="hold" nodeType="withEffect">
                                  <p:stCondLst>
                                    <p:cond delay="0"/>
                                  </p:stCondLst>
                                  <p:childTnLst>
                                    <p:set>
                                      <p:cBhvr>
                                        <p:cTn id="27" dur="1" fill="hold">
                                          <p:stCondLst>
                                            <p:cond delay="0"/>
                                          </p:stCondLst>
                                        </p:cTn>
                                        <p:tgtEl>
                                          <p:spTgt spid="60430"/>
                                        </p:tgtEl>
                                        <p:attrNameLst>
                                          <p:attrName>style.visibility</p:attrName>
                                        </p:attrNameLst>
                                      </p:cBhvr>
                                      <p:to>
                                        <p:strVal val="visible"/>
                                      </p:to>
                                    </p:set>
                                    <p:animEffect transition="in" filter="box(out)">
                                      <p:cBhvr>
                                        <p:cTn id="28" dur="500"/>
                                        <p:tgtEl>
                                          <p:spTgt spid="60430"/>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33832"/>
                                        </p:tgtEl>
                                        <p:attrNameLst>
                                          <p:attrName>style.visibility</p:attrName>
                                        </p:attrNameLst>
                                      </p:cBhvr>
                                      <p:to>
                                        <p:strVal val="visible"/>
                                      </p:to>
                                    </p:set>
                                    <p:animEffect transition="in" filter="wipe(down)">
                                      <p:cBhvr>
                                        <p:cTn id="31" dur="500"/>
                                        <p:tgtEl>
                                          <p:spTgt spid="33832"/>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42011"/>
                                        </p:tgtEl>
                                        <p:attrNameLst>
                                          <p:attrName>style.visibility</p:attrName>
                                        </p:attrNameLst>
                                      </p:cBhvr>
                                      <p:to>
                                        <p:strVal val="visible"/>
                                      </p:to>
                                    </p:set>
                                    <p:animEffect transition="in" filter="wipe(down)">
                                      <p:cBhvr>
                                        <p:cTn id="34" dur="500"/>
                                        <p:tgtEl>
                                          <p:spTgt spid="42011"/>
                                        </p:tgtEl>
                                      </p:cBhvr>
                                    </p:animEffect>
                                  </p:childTnLst>
                                </p:cTn>
                              </p:par>
                              <p:par>
                                <p:cTn id="35" presetID="22" presetClass="entr" presetSubtype="4" fill="hold" nodeType="withEffect">
                                  <p:stCondLst>
                                    <p:cond delay="0"/>
                                  </p:stCondLst>
                                  <p:childTnLst>
                                    <p:set>
                                      <p:cBhvr>
                                        <p:cTn id="36" dur="1" fill="hold">
                                          <p:stCondLst>
                                            <p:cond delay="0"/>
                                          </p:stCondLst>
                                        </p:cTn>
                                        <p:tgtEl>
                                          <p:spTgt spid="41993"/>
                                        </p:tgtEl>
                                        <p:attrNameLst>
                                          <p:attrName>style.visibility</p:attrName>
                                        </p:attrNameLst>
                                      </p:cBhvr>
                                      <p:to>
                                        <p:strVal val="visible"/>
                                      </p:to>
                                    </p:set>
                                    <p:animEffect transition="in" filter="wipe(down)">
                                      <p:cBhvr>
                                        <p:cTn id="37" dur="500"/>
                                        <p:tgtEl>
                                          <p:spTgt spid="41993"/>
                                        </p:tgtEl>
                                      </p:cBhvr>
                                    </p:animEffect>
                                  </p:childTnLst>
                                </p:cTn>
                              </p:par>
                              <p:par>
                                <p:cTn id="38" presetID="22" presetClass="entr" presetSubtype="4" fill="hold" grpId="0" nodeType="withEffect">
                                  <p:stCondLst>
                                    <p:cond delay="0"/>
                                  </p:stCondLst>
                                  <p:childTnLst>
                                    <p:set>
                                      <p:cBhvr>
                                        <p:cTn id="39" dur="1" fill="hold">
                                          <p:stCondLst>
                                            <p:cond delay="0"/>
                                          </p:stCondLst>
                                        </p:cTn>
                                        <p:tgtEl>
                                          <p:spTgt spid="33834"/>
                                        </p:tgtEl>
                                        <p:attrNameLst>
                                          <p:attrName>style.visibility</p:attrName>
                                        </p:attrNameLst>
                                      </p:cBhvr>
                                      <p:to>
                                        <p:strVal val="visible"/>
                                      </p:to>
                                    </p:set>
                                    <p:animEffect transition="in" filter="wipe(down)">
                                      <p:cBhvr>
                                        <p:cTn id="40" dur="500"/>
                                        <p:tgtEl>
                                          <p:spTgt spid="33834"/>
                                        </p:tgtEl>
                                      </p:cBhvr>
                                    </p:animEffect>
                                  </p:childTnLst>
                                </p:cTn>
                              </p:par>
                              <p:par>
                                <p:cTn id="41" presetID="22" presetClass="entr" presetSubtype="4" fill="hold" grpId="0" nodeType="withEffect">
                                  <p:stCondLst>
                                    <p:cond delay="0"/>
                                  </p:stCondLst>
                                  <p:childTnLst>
                                    <p:set>
                                      <p:cBhvr>
                                        <p:cTn id="42" dur="1" fill="hold">
                                          <p:stCondLst>
                                            <p:cond delay="0"/>
                                          </p:stCondLst>
                                        </p:cTn>
                                        <p:tgtEl>
                                          <p:spTgt spid="33833"/>
                                        </p:tgtEl>
                                        <p:attrNameLst>
                                          <p:attrName>style.visibility</p:attrName>
                                        </p:attrNameLst>
                                      </p:cBhvr>
                                      <p:to>
                                        <p:strVal val="visible"/>
                                      </p:to>
                                    </p:set>
                                    <p:animEffect transition="in" filter="wipe(down)">
                                      <p:cBhvr>
                                        <p:cTn id="43" dur="500"/>
                                        <p:tgtEl>
                                          <p:spTgt spid="33833"/>
                                        </p:tgtEl>
                                      </p:cBhvr>
                                    </p:animEffect>
                                  </p:childTnLst>
                                </p:cTn>
                              </p:par>
                              <p:par>
                                <p:cTn id="44" presetID="22" presetClass="entr" presetSubtype="4" fill="hold" nodeType="withEffect">
                                  <p:stCondLst>
                                    <p:cond delay="0"/>
                                  </p:stCondLst>
                                  <p:childTnLst>
                                    <p:set>
                                      <p:cBhvr>
                                        <p:cTn id="45" dur="1" fill="hold">
                                          <p:stCondLst>
                                            <p:cond delay="0"/>
                                          </p:stCondLst>
                                        </p:cTn>
                                        <p:tgtEl>
                                          <p:spTgt spid="33805"/>
                                        </p:tgtEl>
                                        <p:attrNameLst>
                                          <p:attrName>style.visibility</p:attrName>
                                        </p:attrNameLst>
                                      </p:cBhvr>
                                      <p:to>
                                        <p:strVal val="visible"/>
                                      </p:to>
                                    </p:set>
                                    <p:animEffect transition="in" filter="wipe(down)">
                                      <p:cBhvr>
                                        <p:cTn id="46" dur="500"/>
                                        <p:tgtEl>
                                          <p:spTgt spid="33805"/>
                                        </p:tgtEl>
                                      </p:cBhvr>
                                    </p:animEffect>
                                  </p:childTnLst>
                                </p:cTn>
                              </p:par>
                              <p:par>
                                <p:cTn id="47" presetID="22" presetClass="entr" presetSubtype="4" fill="hold" grpId="0" nodeType="withEffect">
                                  <p:stCondLst>
                                    <p:cond delay="0"/>
                                  </p:stCondLst>
                                  <p:childTnLst>
                                    <p:set>
                                      <p:cBhvr>
                                        <p:cTn id="48" dur="1" fill="hold">
                                          <p:stCondLst>
                                            <p:cond delay="0"/>
                                          </p:stCondLst>
                                        </p:cTn>
                                        <p:tgtEl>
                                          <p:spTgt spid="33800"/>
                                        </p:tgtEl>
                                        <p:attrNameLst>
                                          <p:attrName>style.visibility</p:attrName>
                                        </p:attrNameLst>
                                      </p:cBhvr>
                                      <p:to>
                                        <p:strVal val="visible"/>
                                      </p:to>
                                    </p:set>
                                    <p:animEffect transition="in" filter="wipe(down)">
                                      <p:cBhvr>
                                        <p:cTn id="49" dur="500"/>
                                        <p:tgtEl>
                                          <p:spTgt spid="33800"/>
                                        </p:tgtEl>
                                      </p:cBhvr>
                                    </p:animEffect>
                                  </p:childTnLst>
                                </p:cTn>
                              </p:par>
                              <p:par>
                                <p:cTn id="50" presetID="22" presetClass="entr" presetSubtype="4" fill="hold" grpId="0" nodeType="withEffect">
                                  <p:stCondLst>
                                    <p:cond delay="0"/>
                                  </p:stCondLst>
                                  <p:childTnLst>
                                    <p:set>
                                      <p:cBhvr>
                                        <p:cTn id="51" dur="1" fill="hold">
                                          <p:stCondLst>
                                            <p:cond delay="0"/>
                                          </p:stCondLst>
                                        </p:cTn>
                                        <p:tgtEl>
                                          <p:spTgt spid="33803"/>
                                        </p:tgtEl>
                                        <p:attrNameLst>
                                          <p:attrName>style.visibility</p:attrName>
                                        </p:attrNameLst>
                                      </p:cBhvr>
                                      <p:to>
                                        <p:strVal val="visible"/>
                                      </p:to>
                                    </p:set>
                                    <p:animEffect transition="in" filter="wipe(down)">
                                      <p:cBhvr>
                                        <p:cTn id="52" dur="500"/>
                                        <p:tgtEl>
                                          <p:spTgt spid="33803"/>
                                        </p:tgtEl>
                                      </p:cBhvr>
                                    </p:animEffect>
                                  </p:childTnLst>
                                </p:cTn>
                              </p:par>
                              <p:par>
                                <p:cTn id="53" presetID="22" presetClass="entr" presetSubtype="4" fill="hold" nodeType="withEffect">
                                  <p:stCondLst>
                                    <p:cond delay="0"/>
                                  </p:stCondLst>
                                  <p:childTnLst>
                                    <p:set>
                                      <p:cBhvr>
                                        <p:cTn id="54" dur="1" fill="hold">
                                          <p:stCondLst>
                                            <p:cond delay="0"/>
                                          </p:stCondLst>
                                        </p:cTn>
                                        <p:tgtEl>
                                          <p:spTgt spid="33802"/>
                                        </p:tgtEl>
                                        <p:attrNameLst>
                                          <p:attrName>style.visibility</p:attrName>
                                        </p:attrNameLst>
                                      </p:cBhvr>
                                      <p:to>
                                        <p:strVal val="visible"/>
                                      </p:to>
                                    </p:set>
                                    <p:animEffect transition="in" filter="wipe(down)">
                                      <p:cBhvr>
                                        <p:cTn id="55" dur="500"/>
                                        <p:tgtEl>
                                          <p:spTgt spid="33802"/>
                                        </p:tgtEl>
                                      </p:cBhvr>
                                    </p:animEffect>
                                  </p:childTnLst>
                                </p:cTn>
                              </p:par>
                              <p:par>
                                <p:cTn id="56" presetID="22" presetClass="entr" presetSubtype="4" fill="hold" grpId="0" nodeType="withEffect">
                                  <p:stCondLst>
                                    <p:cond delay="0"/>
                                  </p:stCondLst>
                                  <p:childTnLst>
                                    <p:set>
                                      <p:cBhvr>
                                        <p:cTn id="57" dur="1" fill="hold">
                                          <p:stCondLst>
                                            <p:cond delay="0"/>
                                          </p:stCondLst>
                                        </p:cTn>
                                        <p:tgtEl>
                                          <p:spTgt spid="33794"/>
                                        </p:tgtEl>
                                        <p:attrNameLst>
                                          <p:attrName>style.visibility</p:attrName>
                                        </p:attrNameLst>
                                      </p:cBhvr>
                                      <p:to>
                                        <p:strVal val="visible"/>
                                      </p:to>
                                    </p:set>
                                    <p:animEffect transition="in" filter="wipe(down)">
                                      <p:cBhvr>
                                        <p:cTn id="58" dur="500"/>
                                        <p:tgtEl>
                                          <p:spTgt spid="33794"/>
                                        </p:tgtEl>
                                      </p:cBhvr>
                                    </p:animEffect>
                                  </p:childTnLst>
                                </p:cTn>
                              </p:par>
                              <p:par>
                                <p:cTn id="59" presetID="22" presetClass="entr" presetSubtype="4" fill="hold" nodeType="withEffect">
                                  <p:stCondLst>
                                    <p:cond delay="0"/>
                                  </p:stCondLst>
                                  <p:childTnLst>
                                    <p:set>
                                      <p:cBhvr>
                                        <p:cTn id="60" dur="1" fill="hold">
                                          <p:stCondLst>
                                            <p:cond delay="0"/>
                                          </p:stCondLst>
                                        </p:cTn>
                                        <p:tgtEl>
                                          <p:spTgt spid="24582"/>
                                        </p:tgtEl>
                                        <p:attrNameLst>
                                          <p:attrName>style.visibility</p:attrName>
                                        </p:attrNameLst>
                                      </p:cBhvr>
                                      <p:to>
                                        <p:strVal val="visible"/>
                                      </p:to>
                                    </p:set>
                                    <p:animEffect transition="in" filter="wipe(down)">
                                      <p:cBhvr>
                                        <p:cTn id="61" dur="500"/>
                                        <p:tgtEl>
                                          <p:spTgt spid="24582"/>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grpId="0" nodeType="clickEffect">
                                  <p:stCondLst>
                                    <p:cond delay="0"/>
                                  </p:stCondLst>
                                  <p:childTnLst>
                                    <p:set>
                                      <p:cBhvr>
                                        <p:cTn id="65" dur="1" fill="hold">
                                          <p:stCondLst>
                                            <p:cond delay="0"/>
                                          </p:stCondLst>
                                        </p:cTn>
                                        <p:tgtEl>
                                          <p:spTgt spid="33806"/>
                                        </p:tgtEl>
                                        <p:attrNameLst>
                                          <p:attrName>style.visibility</p:attrName>
                                        </p:attrNameLst>
                                      </p:cBhvr>
                                      <p:to>
                                        <p:strVal val="visible"/>
                                      </p:to>
                                    </p:set>
                                    <p:animEffect transition="in" filter="wipe(left)">
                                      <p:cBhvr>
                                        <p:cTn id="66" dur="1000"/>
                                        <p:tgtEl>
                                          <p:spTgt spid="33806"/>
                                        </p:tgtEl>
                                      </p:cBhvr>
                                    </p:animEffect>
                                  </p:childTnLst>
                                </p:cTn>
                              </p:par>
                            </p:childTnLst>
                          </p:cTn>
                        </p:par>
                        <p:par>
                          <p:cTn id="67" fill="hold">
                            <p:stCondLst>
                              <p:cond delay="1000"/>
                            </p:stCondLst>
                            <p:childTnLst>
                              <p:par>
                                <p:cTn id="68" presetID="9" presetClass="entr" presetSubtype="0" fill="hold" grpId="0" nodeType="afterEffect">
                                  <p:stCondLst>
                                    <p:cond delay="0"/>
                                  </p:stCondLst>
                                  <p:childTnLst>
                                    <p:set>
                                      <p:cBhvr>
                                        <p:cTn id="69" dur="1" fill="hold">
                                          <p:stCondLst>
                                            <p:cond delay="0"/>
                                          </p:stCondLst>
                                        </p:cTn>
                                        <p:tgtEl>
                                          <p:spTgt spid="33807"/>
                                        </p:tgtEl>
                                        <p:attrNameLst>
                                          <p:attrName>style.visibility</p:attrName>
                                        </p:attrNameLst>
                                      </p:cBhvr>
                                      <p:to>
                                        <p:strVal val="visible"/>
                                      </p:to>
                                    </p:set>
                                    <p:animEffect transition="in" filter="dissolve">
                                      <p:cBhvr>
                                        <p:cTn id="70" dur="500"/>
                                        <p:tgtEl>
                                          <p:spTgt spid="33807"/>
                                        </p:tgtEl>
                                      </p:cBhvr>
                                    </p:animEffect>
                                  </p:childTnLst>
                                </p:cTn>
                              </p:par>
                              <p:par>
                                <p:cTn id="71" presetID="22" presetClass="entr" presetSubtype="8" fill="hold" grpId="0" nodeType="withEffect">
                                  <p:stCondLst>
                                    <p:cond delay="0"/>
                                  </p:stCondLst>
                                  <p:childTnLst>
                                    <p:set>
                                      <p:cBhvr>
                                        <p:cTn id="72" dur="1" fill="hold">
                                          <p:stCondLst>
                                            <p:cond delay="0"/>
                                          </p:stCondLst>
                                        </p:cTn>
                                        <p:tgtEl>
                                          <p:spTgt spid="33804"/>
                                        </p:tgtEl>
                                        <p:attrNameLst>
                                          <p:attrName>style.visibility</p:attrName>
                                        </p:attrNameLst>
                                      </p:cBhvr>
                                      <p:to>
                                        <p:strVal val="visible"/>
                                      </p:to>
                                    </p:set>
                                    <p:animEffect transition="in" filter="wipe(left)">
                                      <p:cBhvr>
                                        <p:cTn id="73" dur="1000"/>
                                        <p:tgtEl>
                                          <p:spTgt spid="33804"/>
                                        </p:tgtEl>
                                      </p:cBhvr>
                                    </p:animEffect>
                                  </p:childTnLst>
                                </p:cTn>
                              </p:par>
                            </p:childTnLst>
                          </p:cTn>
                        </p:par>
                        <p:par>
                          <p:cTn id="74" fill="hold">
                            <p:stCondLst>
                              <p:cond delay="1500"/>
                            </p:stCondLst>
                            <p:childTnLst>
                              <p:par>
                                <p:cTn id="75" presetID="22" presetClass="entr" presetSubtype="8" fill="hold" nodeType="afterEffect">
                                  <p:stCondLst>
                                    <p:cond delay="0"/>
                                  </p:stCondLst>
                                  <p:childTnLst>
                                    <p:set>
                                      <p:cBhvr>
                                        <p:cTn id="76" dur="1" fill="hold">
                                          <p:stCondLst>
                                            <p:cond delay="0"/>
                                          </p:stCondLst>
                                        </p:cTn>
                                        <p:tgtEl>
                                          <p:spTgt spid="2"/>
                                        </p:tgtEl>
                                        <p:attrNameLst>
                                          <p:attrName>style.visibility</p:attrName>
                                        </p:attrNameLst>
                                      </p:cBhvr>
                                      <p:to>
                                        <p:strVal val="visible"/>
                                      </p:to>
                                    </p:set>
                                    <p:animEffect transition="in" filter="wipe(left)">
                                      <p:cBhvr>
                                        <p:cTn id="77" dur="1000"/>
                                        <p:tgtEl>
                                          <p:spTgt spid="2"/>
                                        </p:tgtEl>
                                      </p:cBhvr>
                                    </p:animEffect>
                                  </p:childTnLst>
                                </p:cTn>
                              </p:par>
                              <p:par>
                                <p:cTn id="78" presetID="22" presetClass="entr" presetSubtype="8" fill="hold" nodeType="withEffect">
                                  <p:stCondLst>
                                    <p:cond delay="700"/>
                                  </p:stCondLst>
                                  <p:childTnLst>
                                    <p:set>
                                      <p:cBhvr>
                                        <p:cTn id="79" dur="1" fill="hold">
                                          <p:stCondLst>
                                            <p:cond delay="0"/>
                                          </p:stCondLst>
                                        </p:cTn>
                                        <p:tgtEl>
                                          <p:spTgt spid="33796"/>
                                        </p:tgtEl>
                                        <p:attrNameLst>
                                          <p:attrName>style.visibility</p:attrName>
                                        </p:attrNameLst>
                                      </p:cBhvr>
                                      <p:to>
                                        <p:strVal val="visible"/>
                                      </p:to>
                                    </p:set>
                                    <p:animEffect transition="in" filter="wipe(left)">
                                      <p:cBhvr>
                                        <p:cTn id="80" dur="1000"/>
                                        <p:tgtEl>
                                          <p:spTgt spid="33796"/>
                                        </p:tgtEl>
                                      </p:cBhvr>
                                    </p:animEffect>
                                  </p:childTnLst>
                                </p:cTn>
                              </p:par>
                            </p:childTnLst>
                          </p:cTn>
                        </p:par>
                      </p:childTnLst>
                    </p:cTn>
                  </p:par>
                  <p:par>
                    <p:cTn id="81" fill="hold">
                      <p:stCondLst>
                        <p:cond delay="indefinite"/>
                      </p:stCondLst>
                      <p:childTnLst>
                        <p:par>
                          <p:cTn id="82" fill="hold">
                            <p:stCondLst>
                              <p:cond delay="0"/>
                            </p:stCondLst>
                            <p:childTnLst>
                              <p:par>
                                <p:cTn id="83" presetID="9" presetClass="exit" presetSubtype="0" fill="hold" grpId="0" nodeType="clickEffect">
                                  <p:stCondLst>
                                    <p:cond delay="0"/>
                                  </p:stCondLst>
                                  <p:childTnLst>
                                    <p:animEffect transition="out" filter="dissolve">
                                      <p:cBhvr>
                                        <p:cTn id="84" dur="500"/>
                                        <p:tgtEl>
                                          <p:spTgt spid="33836"/>
                                        </p:tgtEl>
                                      </p:cBhvr>
                                    </p:animEffect>
                                    <p:set>
                                      <p:cBhvr>
                                        <p:cTn id="85" dur="1" fill="hold">
                                          <p:stCondLst>
                                            <p:cond delay="499"/>
                                          </p:stCondLst>
                                        </p:cTn>
                                        <p:tgtEl>
                                          <p:spTgt spid="33836"/>
                                        </p:tgtEl>
                                        <p:attrNameLst>
                                          <p:attrName>style.visibility</p:attrName>
                                        </p:attrNameLst>
                                      </p:cBhvr>
                                      <p:to>
                                        <p:strVal val="hidden"/>
                                      </p:to>
                                    </p:set>
                                  </p:childTnLst>
                                </p:cTn>
                              </p:par>
                              <p:par>
                                <p:cTn id="86" presetID="1" presetClass="exit" presetSubtype="0" fill="hold" nodeType="withEffect">
                                  <p:stCondLst>
                                    <p:cond delay="0"/>
                                  </p:stCondLst>
                                  <p:childTnLst>
                                    <p:set>
                                      <p:cBhvr>
                                        <p:cTn id="87" dur="1" fill="hold">
                                          <p:stCondLst>
                                            <p:cond delay="0"/>
                                          </p:stCondLst>
                                        </p:cTn>
                                        <p:tgtEl>
                                          <p:spTgt spid="60430"/>
                                        </p:tgtEl>
                                        <p:attrNameLst>
                                          <p:attrName>style.visibility</p:attrName>
                                        </p:attrNameLst>
                                      </p:cBhvr>
                                      <p:to>
                                        <p:strVal val="hidden"/>
                                      </p:to>
                                    </p:set>
                                  </p:childTnLst>
                                </p:cTn>
                              </p:par>
                              <p:par>
                                <p:cTn id="88" presetID="9" presetClass="entr" presetSubtype="0" fill="hold" nodeType="withEffect">
                                  <p:stCondLst>
                                    <p:cond delay="0"/>
                                  </p:stCondLst>
                                  <p:childTnLst>
                                    <p:set>
                                      <p:cBhvr>
                                        <p:cTn id="89" dur="1" fill="hold">
                                          <p:stCondLst>
                                            <p:cond delay="0"/>
                                          </p:stCondLst>
                                        </p:cTn>
                                        <p:tgtEl>
                                          <p:spTgt spid="3"/>
                                        </p:tgtEl>
                                        <p:attrNameLst>
                                          <p:attrName>style.visibility</p:attrName>
                                        </p:attrNameLst>
                                      </p:cBhvr>
                                      <p:to>
                                        <p:strVal val="visible"/>
                                      </p:to>
                                    </p:set>
                                    <p:animEffect transition="in" filter="dissolve">
                                      <p:cBhvr>
                                        <p:cTn id="90" dur="1000"/>
                                        <p:tgtEl>
                                          <p:spTgt spid="3"/>
                                        </p:tgtEl>
                                      </p:cBhvr>
                                    </p:animEffect>
                                  </p:childTnLst>
                                </p:cTn>
                              </p:par>
                              <p:par>
                                <p:cTn id="91" presetID="9" presetClass="entr" presetSubtype="0" fill="hold" grpId="0" nodeType="withEffect">
                                  <p:stCondLst>
                                    <p:cond delay="0"/>
                                  </p:stCondLst>
                                  <p:childTnLst>
                                    <p:set>
                                      <p:cBhvr>
                                        <p:cTn id="92" dur="1" fill="hold">
                                          <p:stCondLst>
                                            <p:cond delay="0"/>
                                          </p:stCondLst>
                                        </p:cTn>
                                        <p:tgtEl>
                                          <p:spTgt spid="33830"/>
                                        </p:tgtEl>
                                        <p:attrNameLst>
                                          <p:attrName>style.visibility</p:attrName>
                                        </p:attrNameLst>
                                      </p:cBhvr>
                                      <p:to>
                                        <p:strVal val="visible"/>
                                      </p:to>
                                    </p:set>
                                    <p:animEffect transition="in" filter="dissolve">
                                      <p:cBhvr>
                                        <p:cTn id="93" dur="1000"/>
                                        <p:tgtEl>
                                          <p:spTgt spid="33830"/>
                                        </p:tgtEl>
                                      </p:cBhvr>
                                    </p:animEffect>
                                  </p:childTnLst>
                                </p:cTn>
                              </p:par>
                              <p:par>
                                <p:cTn id="94" presetID="9" presetClass="entr" presetSubtype="0" fill="hold" grpId="0" nodeType="withEffect">
                                  <p:stCondLst>
                                    <p:cond delay="0"/>
                                  </p:stCondLst>
                                  <p:childTnLst>
                                    <p:set>
                                      <p:cBhvr>
                                        <p:cTn id="95" dur="1" fill="hold">
                                          <p:stCondLst>
                                            <p:cond delay="0"/>
                                          </p:stCondLst>
                                        </p:cTn>
                                        <p:tgtEl>
                                          <p:spTgt spid="33831"/>
                                        </p:tgtEl>
                                        <p:attrNameLst>
                                          <p:attrName>style.visibility</p:attrName>
                                        </p:attrNameLst>
                                      </p:cBhvr>
                                      <p:to>
                                        <p:strVal val="visible"/>
                                      </p:to>
                                    </p:set>
                                    <p:animEffect transition="in" filter="dissolve">
                                      <p:cBhvr>
                                        <p:cTn id="96" dur="1000"/>
                                        <p:tgtEl>
                                          <p:spTgt spid="33831"/>
                                        </p:tgtEl>
                                      </p:cBhvr>
                                    </p:animEffect>
                                  </p:childTnLst>
                                </p:cTn>
                              </p:par>
                            </p:childTnLst>
                          </p:cTn>
                        </p:par>
                        <p:par>
                          <p:cTn id="97" fill="hold">
                            <p:stCondLst>
                              <p:cond delay="500"/>
                            </p:stCondLst>
                            <p:childTnLst>
                              <p:par>
                                <p:cTn id="98" presetID="1" presetClass="entr" presetSubtype="0" fill="hold" grpId="0" nodeType="afterEffect">
                                  <p:stCondLst>
                                    <p:cond delay="0"/>
                                  </p:stCondLst>
                                  <p:childTnLst>
                                    <p:set>
                                      <p:cBhvr>
                                        <p:cTn id="99" dur="1" fill="hold">
                                          <p:stCondLst>
                                            <p:cond delay="499"/>
                                          </p:stCondLst>
                                        </p:cTn>
                                        <p:tgtEl>
                                          <p:spTgt spid="33799"/>
                                        </p:tgtEl>
                                        <p:attrNameLst>
                                          <p:attrName>style.visibility</p:attrName>
                                        </p:attrNameLst>
                                      </p:cBhvr>
                                      <p:to>
                                        <p:strVal val="visible"/>
                                      </p:to>
                                    </p:set>
                                  </p:childTnLst>
                                </p:cTn>
                              </p:par>
                              <p:par>
                                <p:cTn id="100" presetID="4" presetClass="entr" presetSubtype="32" fill="hold" nodeType="withEffect">
                                  <p:stCondLst>
                                    <p:cond delay="0"/>
                                  </p:stCondLst>
                                  <p:childTnLst>
                                    <p:set>
                                      <p:cBhvr>
                                        <p:cTn id="101" dur="1" fill="hold">
                                          <p:stCondLst>
                                            <p:cond delay="0"/>
                                          </p:stCondLst>
                                        </p:cTn>
                                        <p:tgtEl>
                                          <p:spTgt spid="33797"/>
                                        </p:tgtEl>
                                        <p:attrNameLst>
                                          <p:attrName>style.visibility</p:attrName>
                                        </p:attrNameLst>
                                      </p:cBhvr>
                                      <p:to>
                                        <p:strVal val="visible"/>
                                      </p:to>
                                    </p:set>
                                    <p:animEffect transition="in" filter="box(out)">
                                      <p:cBhvr>
                                        <p:cTn id="102" dur="500"/>
                                        <p:tgtEl>
                                          <p:spTgt spid="337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4" grpId="0" animBg="1"/>
      <p:bldP spid="33795" grpId="0" animBg="1"/>
      <p:bldP spid="33799" grpId="0" autoUpdateAnimBg="0"/>
      <p:bldP spid="33800" grpId="0" animBg="1"/>
      <p:bldP spid="33803" grpId="0" animBg="1"/>
      <p:bldP spid="33804" grpId="0" animBg="1"/>
      <p:bldP spid="33806" grpId="0" animBg="1"/>
      <p:bldP spid="33807" grpId="0" animBg="1"/>
      <p:bldP spid="33830" grpId="0"/>
      <p:bldP spid="33831" grpId="0"/>
      <p:bldP spid="33832" grpId="0"/>
      <p:bldP spid="33833" grpId="0"/>
      <p:bldP spid="33834" grpId="0"/>
      <p:bldP spid="42011" grpId="0" animBg="1"/>
      <p:bldP spid="33836" grpId="0"/>
      <p:bldP spid="33836" grpId="1"/>
      <p:bldP spid="33839" grpId="0"/>
      <p:bldP spid="49" grpId="0"/>
      <p:bldP spid="50" grpId="0"/>
    </p:bldLst>
  </p:timing>
</p:sld>
</file>

<file path=ppt/tags/tag1.xml><?xml version="1.0" encoding="utf-8"?>
<p:tagLst xmlns:p="http://schemas.openxmlformats.org/presentationml/2006/main">
  <p:tag name="KSO_WPP_MARK_KEY" val="586f4a56-ac1c-43c2-9100-57085c256875"/>
  <p:tag name="COMMONDATA" val="eyJoZGlkIjoiOGQzNzI3ODYxZGU5ZmExN2U4ZTQ2ZWZjMTViYzEzOTQifQ=="/>
</p:tagLst>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ctr"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1"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ctr"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1"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3884</Words>
  <Application>WPS 演示</Application>
  <PresentationFormat>全屏显示(4:3)</PresentationFormat>
  <Paragraphs>448</Paragraphs>
  <Slides>24</Slides>
  <Notes>12</Notes>
  <HiddenSlides>0</HiddenSlides>
  <MMClips>0</MMClips>
  <ScaleCrop>false</ScaleCrop>
  <HeadingPairs>
    <vt:vector size="8" baseType="variant">
      <vt:variant>
        <vt:lpstr>已用的字体</vt:lpstr>
      </vt:variant>
      <vt:variant>
        <vt:i4>15</vt:i4>
      </vt:variant>
      <vt:variant>
        <vt:lpstr>主题</vt:lpstr>
      </vt:variant>
      <vt:variant>
        <vt:i4>1</vt:i4>
      </vt:variant>
      <vt:variant>
        <vt:lpstr>嵌入 OLE 服务器</vt:lpstr>
      </vt:variant>
      <vt:variant>
        <vt:i4>67</vt:i4>
      </vt:variant>
      <vt:variant>
        <vt:lpstr>幻灯片标题</vt:lpstr>
      </vt:variant>
      <vt:variant>
        <vt:i4>24</vt:i4>
      </vt:variant>
    </vt:vector>
  </HeadingPairs>
  <TitlesOfParts>
    <vt:vector size="107" baseType="lpstr">
      <vt:lpstr>Arial</vt:lpstr>
      <vt:lpstr>宋体</vt:lpstr>
      <vt:lpstr>Wingdings</vt:lpstr>
      <vt:lpstr>Times New Roman</vt:lpstr>
      <vt:lpstr>楷体_GB2312</vt:lpstr>
      <vt:lpstr>华文仿宋</vt:lpstr>
      <vt:lpstr>华文中宋</vt:lpstr>
      <vt:lpstr>新宋体</vt:lpstr>
      <vt:lpstr>Symbol</vt:lpstr>
      <vt:lpstr>Cambria Math</vt:lpstr>
      <vt:lpstr>华文新魏</vt:lpstr>
      <vt:lpstr>黑体</vt:lpstr>
      <vt:lpstr>微软雅黑</vt:lpstr>
      <vt:lpstr>Arial Unicode MS</vt:lpstr>
      <vt:lpstr>仿宋_GB2312</vt:lpstr>
      <vt:lpstr>默认设计模板</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Equation.DSMT4</vt:lpstr>
      <vt:lpstr>Equation.3</vt:lpstr>
      <vt:lpstr>Equation.3</vt:lpstr>
      <vt:lpstr>Equation.3</vt:lpstr>
      <vt:lpstr>Equation.3</vt:lpstr>
      <vt:lpstr>Equation.DSMT4</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Equation.DSMT4</vt:lpstr>
      <vt:lpstr>Equation.DSMT4</vt:lpstr>
      <vt:lpstr>Equation.DSMT4</vt:lpstr>
      <vt:lpstr>Equation.3</vt:lpstr>
      <vt:lpstr>Equation.DSMT4</vt:lpstr>
      <vt:lpstr>Equation.DSMT4</vt:lpstr>
      <vt:lpstr>Equation.DSMT4</vt:lpstr>
      <vt:lpstr>Equation.DSMT4</vt:lpstr>
      <vt:lpstr>Equation.DSMT4</vt:lpstr>
      <vt:lpstr>Equation.DSMT4</vt:lpstr>
      <vt:lpstr>Equation.DSMT4</vt:lpstr>
      <vt:lpstr>Equation.DSMT4</vt:lpstr>
      <vt:lpstr>Equation.3</vt:lpstr>
      <vt:lpstr>Equation.3</vt:lpstr>
      <vt:lpstr>Equation.3</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xian jiaotong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下册-大学物理</dc:title>
  <dc:creator>yzhang</dc:creator>
  <cp:lastModifiedBy>pc</cp:lastModifiedBy>
  <cp:revision>1511</cp:revision>
  <cp:lastPrinted>2022-12-07T08:52:00Z</cp:lastPrinted>
  <dcterms:created xsi:type="dcterms:W3CDTF">1998-11-21T01:35:00Z</dcterms:created>
  <dcterms:modified xsi:type="dcterms:W3CDTF">2023-01-27T02:26:12Z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CBD8190DD32A4552897ABDD7A837F7B2</vt:lpwstr>
  </property>
  <property fmtid="{D5CDD505-2E9C-101B-9397-08002B2CF9AE}" pid="3" name="KSOProductBuildVer">
    <vt:lpwstr>2052-11.1.0.13703</vt:lpwstr>
  </property>
</Properties>
</file>