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439" r:id="rId2"/>
    <p:sldId id="491" r:id="rId3"/>
    <p:sldId id="477" r:id="rId4"/>
    <p:sldId id="478" r:id="rId5"/>
    <p:sldId id="479" r:id="rId6"/>
    <p:sldId id="480" r:id="rId7"/>
    <p:sldId id="522" r:id="rId8"/>
    <p:sldId id="481" r:id="rId9"/>
    <p:sldId id="482" r:id="rId10"/>
    <p:sldId id="483" r:id="rId11"/>
    <p:sldId id="484" r:id="rId12"/>
    <p:sldId id="485" r:id="rId13"/>
    <p:sldId id="486" r:id="rId14"/>
    <p:sldId id="487" r:id="rId15"/>
    <p:sldId id="488" r:id="rId16"/>
    <p:sldId id="489" r:id="rId17"/>
    <p:sldId id="490" r:id="rId18"/>
    <p:sldId id="492" r:id="rId19"/>
    <p:sldId id="493" r:id="rId20"/>
    <p:sldId id="494" r:id="rId21"/>
    <p:sldId id="512" r:id="rId22"/>
  </p:sldIdLst>
  <p:sldSz cx="9144000" cy="6858000" type="screen4x3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23">
          <p15:clr>
            <a:srgbClr val="A4A3A4"/>
          </p15:clr>
        </p15:guide>
        <p15:guide id="2" pos="5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274D"/>
    <a:srgbClr val="FFFF00"/>
    <a:srgbClr val="FFFF66"/>
    <a:srgbClr val="003E9A"/>
    <a:srgbClr val="0000FF"/>
    <a:srgbClr val="800000"/>
    <a:srgbClr val="FFCC99"/>
    <a:srgbClr val="CC6600"/>
    <a:srgbClr val="0099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59" autoAdjust="0"/>
    <p:restoredTop sz="95182" autoAdjust="0"/>
  </p:normalViewPr>
  <p:slideViewPr>
    <p:cSldViewPr>
      <p:cViewPr varScale="1">
        <p:scale>
          <a:sx n="81" d="100"/>
          <a:sy n="81" d="100"/>
        </p:scale>
        <p:origin x="1339" y="48"/>
      </p:cViewPr>
      <p:guideLst>
        <p:guide orient="horz" pos="2523"/>
        <p:guide pos="50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1764" y="-84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41.emf"/><Relationship Id="rId1" Type="http://schemas.openxmlformats.org/officeDocument/2006/relationships/image" Target="../media/image40.emf"/><Relationship Id="rId6" Type="http://schemas.openxmlformats.org/officeDocument/2006/relationships/image" Target="../media/image45.emf"/><Relationship Id="rId5" Type="http://schemas.openxmlformats.org/officeDocument/2006/relationships/image" Target="../media/image44.emf"/><Relationship Id="rId4" Type="http://schemas.openxmlformats.org/officeDocument/2006/relationships/image" Target="../media/image43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image" Target="../media/image47.emf"/><Relationship Id="rId1" Type="http://schemas.openxmlformats.org/officeDocument/2006/relationships/image" Target="../media/image46.emf"/><Relationship Id="rId5" Type="http://schemas.openxmlformats.org/officeDocument/2006/relationships/image" Target="../media/image50.emf"/><Relationship Id="rId4" Type="http://schemas.openxmlformats.org/officeDocument/2006/relationships/image" Target="../media/image49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2.emf"/><Relationship Id="rId1" Type="http://schemas.openxmlformats.org/officeDocument/2006/relationships/image" Target="../media/image51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4.emf"/><Relationship Id="rId1" Type="http://schemas.openxmlformats.org/officeDocument/2006/relationships/image" Target="../media/image53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2" Type="http://schemas.openxmlformats.org/officeDocument/2006/relationships/image" Target="../media/image56.emf"/><Relationship Id="rId1" Type="http://schemas.openxmlformats.org/officeDocument/2006/relationships/image" Target="../media/image55.emf"/><Relationship Id="rId5" Type="http://schemas.openxmlformats.org/officeDocument/2006/relationships/image" Target="../media/image59.emf"/><Relationship Id="rId4" Type="http://schemas.openxmlformats.org/officeDocument/2006/relationships/image" Target="../media/image58.e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67.emf"/><Relationship Id="rId3" Type="http://schemas.openxmlformats.org/officeDocument/2006/relationships/image" Target="../media/image62.emf"/><Relationship Id="rId7" Type="http://schemas.openxmlformats.org/officeDocument/2006/relationships/image" Target="../media/image66.emf"/><Relationship Id="rId12" Type="http://schemas.openxmlformats.org/officeDocument/2006/relationships/image" Target="../media/image71.emf"/><Relationship Id="rId2" Type="http://schemas.openxmlformats.org/officeDocument/2006/relationships/image" Target="../media/image61.emf"/><Relationship Id="rId1" Type="http://schemas.openxmlformats.org/officeDocument/2006/relationships/image" Target="../media/image60.emf"/><Relationship Id="rId6" Type="http://schemas.openxmlformats.org/officeDocument/2006/relationships/image" Target="../media/image65.emf"/><Relationship Id="rId11" Type="http://schemas.openxmlformats.org/officeDocument/2006/relationships/image" Target="../media/image70.emf"/><Relationship Id="rId5" Type="http://schemas.openxmlformats.org/officeDocument/2006/relationships/image" Target="../media/image64.emf"/><Relationship Id="rId10" Type="http://schemas.openxmlformats.org/officeDocument/2006/relationships/image" Target="../media/image69.emf"/><Relationship Id="rId4" Type="http://schemas.openxmlformats.org/officeDocument/2006/relationships/image" Target="../media/image63.emf"/><Relationship Id="rId9" Type="http://schemas.openxmlformats.org/officeDocument/2006/relationships/image" Target="../media/image68.e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79.emf"/><Relationship Id="rId3" Type="http://schemas.openxmlformats.org/officeDocument/2006/relationships/image" Target="../media/image74.emf"/><Relationship Id="rId7" Type="http://schemas.openxmlformats.org/officeDocument/2006/relationships/image" Target="../media/image78.emf"/><Relationship Id="rId2" Type="http://schemas.openxmlformats.org/officeDocument/2006/relationships/image" Target="../media/image73.emf"/><Relationship Id="rId1" Type="http://schemas.openxmlformats.org/officeDocument/2006/relationships/image" Target="../media/image72.emf"/><Relationship Id="rId6" Type="http://schemas.openxmlformats.org/officeDocument/2006/relationships/image" Target="../media/image77.emf"/><Relationship Id="rId5" Type="http://schemas.openxmlformats.org/officeDocument/2006/relationships/image" Target="../media/image76.emf"/><Relationship Id="rId4" Type="http://schemas.openxmlformats.org/officeDocument/2006/relationships/image" Target="../media/image75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2.wmf"/><Relationship Id="rId2" Type="http://schemas.openxmlformats.org/officeDocument/2006/relationships/image" Target="../media/image81.wmf"/><Relationship Id="rId1" Type="http://schemas.openxmlformats.org/officeDocument/2006/relationships/image" Target="../media/image80.emf"/><Relationship Id="rId6" Type="http://schemas.openxmlformats.org/officeDocument/2006/relationships/image" Target="../media/image85.wmf"/><Relationship Id="rId5" Type="http://schemas.openxmlformats.org/officeDocument/2006/relationships/image" Target="../media/image84.wmf"/><Relationship Id="rId4" Type="http://schemas.openxmlformats.org/officeDocument/2006/relationships/image" Target="../media/image8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image" Target="../media/image9.emf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image" Target="../media/image14.emf"/><Relationship Id="rId6" Type="http://schemas.openxmlformats.org/officeDocument/2006/relationships/image" Target="../media/image19.emf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image" Target="../media/image21.e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3" Type="http://schemas.openxmlformats.org/officeDocument/2006/relationships/image" Target="../media/image24.emf"/><Relationship Id="rId7" Type="http://schemas.openxmlformats.org/officeDocument/2006/relationships/image" Target="../media/image28.emf"/><Relationship Id="rId2" Type="http://schemas.openxmlformats.org/officeDocument/2006/relationships/image" Target="../media/image23.emf"/><Relationship Id="rId1" Type="http://schemas.openxmlformats.org/officeDocument/2006/relationships/image" Target="../media/image22.emf"/><Relationship Id="rId6" Type="http://schemas.openxmlformats.org/officeDocument/2006/relationships/image" Target="../media/image27.emf"/><Relationship Id="rId5" Type="http://schemas.openxmlformats.org/officeDocument/2006/relationships/image" Target="../media/image26.emf"/><Relationship Id="rId4" Type="http://schemas.openxmlformats.org/officeDocument/2006/relationships/image" Target="../media/image25.emf"/><Relationship Id="rId9" Type="http://schemas.openxmlformats.org/officeDocument/2006/relationships/image" Target="../media/image30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image" Target="../media/image32.emf"/><Relationship Id="rId5" Type="http://schemas.openxmlformats.org/officeDocument/2006/relationships/image" Target="../media/image36.emf"/><Relationship Id="rId4" Type="http://schemas.openxmlformats.org/officeDocument/2006/relationships/image" Target="../media/image35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image" Target="../media/image3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>
            <a:extLst>
              <a:ext uri="{FF2B5EF4-FFF2-40B4-BE49-F238E27FC236}">
                <a16:creationId xmlns:a16="http://schemas.microsoft.com/office/drawing/2014/main" id="{1F2C3936-49E5-4914-8C56-25CAFF0F288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2099" name="Rectangle 3">
            <a:extLst>
              <a:ext uri="{FF2B5EF4-FFF2-40B4-BE49-F238E27FC236}">
                <a16:creationId xmlns:a16="http://schemas.microsoft.com/office/drawing/2014/main" id="{6036887A-7CC7-47F6-A213-955A1EC1A47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7" y="1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2100" name="Rectangle 4">
            <a:extLst>
              <a:ext uri="{FF2B5EF4-FFF2-40B4-BE49-F238E27FC236}">
                <a16:creationId xmlns:a16="http://schemas.microsoft.com/office/drawing/2014/main" id="{F8E448CA-C50C-42EB-BBAA-0345AC54C479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341"/>
            <a:ext cx="2946400" cy="496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2101" name="Rectangle 5">
            <a:extLst>
              <a:ext uri="{FF2B5EF4-FFF2-40B4-BE49-F238E27FC236}">
                <a16:creationId xmlns:a16="http://schemas.microsoft.com/office/drawing/2014/main" id="{0A753224-E1C2-4828-886E-7F3B43393335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7" y="9431341"/>
            <a:ext cx="2946400" cy="496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7FF4DE6-1985-490C-B7E0-EDBA30F6E0F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>
            <a:extLst>
              <a:ext uri="{FF2B5EF4-FFF2-40B4-BE49-F238E27FC236}">
                <a16:creationId xmlns:a16="http://schemas.microsoft.com/office/drawing/2014/main" id="{1D2755A0-6D55-4F67-B545-B62413DD5FF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8483" name="Rectangle 3">
            <a:extLst>
              <a:ext uri="{FF2B5EF4-FFF2-40B4-BE49-F238E27FC236}">
                <a16:creationId xmlns:a16="http://schemas.microsoft.com/office/drawing/2014/main" id="{E9721664-3DFA-44CE-828B-F0483C8B216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7" y="1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ECEF8174-0193-4382-9B86-F3528DD52C8F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6125"/>
            <a:ext cx="4959350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8485" name="Rectangle 5">
            <a:extLst>
              <a:ext uri="{FF2B5EF4-FFF2-40B4-BE49-F238E27FC236}">
                <a16:creationId xmlns:a16="http://schemas.microsoft.com/office/drawing/2014/main" id="{EA12F50F-18E1-4D54-A6E1-39F9E1C4D6D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4" y="4716464"/>
            <a:ext cx="498475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48486" name="Rectangle 6">
            <a:extLst>
              <a:ext uri="{FF2B5EF4-FFF2-40B4-BE49-F238E27FC236}">
                <a16:creationId xmlns:a16="http://schemas.microsoft.com/office/drawing/2014/main" id="{92953CE2-A883-4086-B9A6-9B62C600D4F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41"/>
            <a:ext cx="2946400" cy="496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8487" name="Rectangle 7">
            <a:extLst>
              <a:ext uri="{FF2B5EF4-FFF2-40B4-BE49-F238E27FC236}">
                <a16:creationId xmlns:a16="http://schemas.microsoft.com/office/drawing/2014/main" id="{87F60309-6BAD-4604-8479-C5398081ADB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7" y="9431341"/>
            <a:ext cx="2946400" cy="496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6216DFA-5E0B-4E3C-A3A7-5CFDC691FED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44DF29AC-A3CB-4BA2-BCA7-8A907898420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D6F133D1-F70C-4786-97AE-83BFD40C90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6463"/>
            <a:ext cx="5438775" cy="4467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CC40FA54-BEC0-4C32-80A1-58602B558AD9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AA562A58-5032-455E-970F-BAB3B11CCA56}" type="slidenum">
              <a:rPr lang="en-US" altLang="zh-CN">
                <a:latin typeface="Arial" panose="020B0604020202020204" pitchFamily="34" charset="0"/>
              </a:rPr>
              <a:pPr algn="r" eaLnBrk="1" hangingPunct="1"/>
              <a:t>5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5EC97BB7-9538-4A48-8587-9229DFD1753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1893799B-39E6-4C8F-BD83-A26F452881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6463"/>
            <a:ext cx="5438775" cy="4467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1DC41058-6A2A-4313-902F-7DC95727949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60697620-465F-47C7-A857-0D4931CE28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6463"/>
            <a:ext cx="5438775" cy="4467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32A66E1D-FCD1-4A37-A2FE-EA387B07EDB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7EA685C2-C5DF-43BE-8A5C-A08DECD07C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6463"/>
            <a:ext cx="5438775" cy="4467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31BA152D-F164-4CCA-A7C8-3251C818A70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B2AA0932-4A16-49D4-990B-48CFFBCC8A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6463"/>
            <a:ext cx="5438775" cy="4467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E01F0666-26B6-44F6-8569-A85F95BF00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76F42AD9-D150-4637-848B-25E296E73A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6463"/>
            <a:ext cx="5438775" cy="4467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3D6A0928-2CE6-4CC4-8F19-23408072359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DCCD5A8D-37D5-4537-8C5D-263AEC2F4A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6463"/>
            <a:ext cx="5438775" cy="4467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6A3ECCDE-581B-4356-A1D3-8A482B80CE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B44064A2-1ED1-417E-BFA4-8FD889C65D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6463"/>
            <a:ext cx="5438775" cy="4467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80C536C8-BD26-485F-98B1-6D94BD5058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D0C6AEF7-26D3-4F97-95F5-93721B2645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9450" y="4716463"/>
            <a:ext cx="5438775" cy="4467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043241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3434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672186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3793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518511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76709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478326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42733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261924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5285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5088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53399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182F"/>
            </a:gs>
            <a:gs pos="100000">
              <a:srgbClr val="00336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7">
            <a:extLst>
              <a:ext uri="{FF2B5EF4-FFF2-40B4-BE49-F238E27FC236}">
                <a16:creationId xmlns:a16="http://schemas.microsoft.com/office/drawing/2014/main" id="{91FC828C-5B3E-41D2-A86A-4791CCA529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5400" y="0"/>
            <a:ext cx="9204325" cy="6858000"/>
          </a:xfrm>
          <a:prstGeom prst="bevel">
            <a:avLst>
              <a:gd name="adj" fmla="val 1273"/>
            </a:avLst>
          </a:prstGeom>
          <a:solidFill>
            <a:srgbClr val="006699"/>
          </a:solidFill>
          <a:ln w="9525">
            <a:solidFill>
              <a:srgbClr val="006699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27" name="Rectangle 8">
            <a:extLst>
              <a:ext uri="{FF2B5EF4-FFF2-40B4-BE49-F238E27FC236}">
                <a16:creationId xmlns:a16="http://schemas.microsoft.com/office/drawing/2014/main" id="{A38F0412-1556-47C8-B4A2-4AD09CE98C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265113"/>
            <a:ext cx="8626475" cy="6330950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ctr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73" r:id="rId1"/>
    <p:sldLayoutId id="2147484274" r:id="rId2"/>
    <p:sldLayoutId id="2147484275" r:id="rId3"/>
    <p:sldLayoutId id="2147484276" r:id="rId4"/>
    <p:sldLayoutId id="2147484277" r:id="rId5"/>
    <p:sldLayoutId id="2147484278" r:id="rId6"/>
    <p:sldLayoutId id="2147484279" r:id="rId7"/>
    <p:sldLayoutId id="2147484280" r:id="rId8"/>
    <p:sldLayoutId id="2147484281" r:id="rId9"/>
    <p:sldLayoutId id="2147484282" r:id="rId10"/>
    <p:sldLayoutId id="2147484283" r:id="rId11"/>
    <p:sldLayoutId id="2147484284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emf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12" Type="http://schemas.openxmlformats.org/officeDocument/2006/relationships/image" Target="../media/image36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3.emf"/><Relationship Id="rId11" Type="http://schemas.openxmlformats.org/officeDocument/2006/relationships/oleObject" Target="../embeddings/oleObject33.bin"/><Relationship Id="rId5" Type="http://schemas.openxmlformats.org/officeDocument/2006/relationships/oleObject" Target="../embeddings/oleObject30.bin"/><Relationship Id="rId10" Type="http://schemas.openxmlformats.org/officeDocument/2006/relationships/image" Target="../media/image35.emf"/><Relationship Id="rId4" Type="http://schemas.openxmlformats.org/officeDocument/2006/relationships/image" Target="../media/image32.emf"/><Relationship Id="rId9" Type="http://schemas.openxmlformats.org/officeDocument/2006/relationships/oleObject" Target="../embeddings/oleObject32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9.e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38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emf"/><Relationship Id="rId13" Type="http://schemas.openxmlformats.org/officeDocument/2006/relationships/oleObject" Target="../embeddings/oleObject41.bin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12" Type="http://schemas.openxmlformats.org/officeDocument/2006/relationships/image" Target="../media/image4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1.emf"/><Relationship Id="rId11" Type="http://schemas.openxmlformats.org/officeDocument/2006/relationships/oleObject" Target="../embeddings/oleObject40.bin"/><Relationship Id="rId5" Type="http://schemas.openxmlformats.org/officeDocument/2006/relationships/oleObject" Target="../embeddings/oleObject37.bin"/><Relationship Id="rId10" Type="http://schemas.openxmlformats.org/officeDocument/2006/relationships/image" Target="../media/image43.emf"/><Relationship Id="rId4" Type="http://schemas.openxmlformats.org/officeDocument/2006/relationships/image" Target="../media/image40.emf"/><Relationship Id="rId9" Type="http://schemas.openxmlformats.org/officeDocument/2006/relationships/oleObject" Target="../embeddings/oleObject39.bin"/><Relationship Id="rId14" Type="http://schemas.openxmlformats.org/officeDocument/2006/relationships/image" Target="../media/image45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emf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12" Type="http://schemas.openxmlformats.org/officeDocument/2006/relationships/image" Target="../media/image50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7.emf"/><Relationship Id="rId11" Type="http://schemas.openxmlformats.org/officeDocument/2006/relationships/oleObject" Target="../embeddings/oleObject46.bin"/><Relationship Id="rId5" Type="http://schemas.openxmlformats.org/officeDocument/2006/relationships/oleObject" Target="../embeddings/oleObject43.bin"/><Relationship Id="rId10" Type="http://schemas.openxmlformats.org/officeDocument/2006/relationships/image" Target="../media/image49.emf"/><Relationship Id="rId4" Type="http://schemas.openxmlformats.org/officeDocument/2006/relationships/image" Target="../media/image46.emf"/><Relationship Id="rId9" Type="http://schemas.openxmlformats.org/officeDocument/2006/relationships/oleObject" Target="../embeddings/oleObject45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5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48.bin"/><Relationship Id="rId5" Type="http://schemas.openxmlformats.org/officeDocument/2006/relationships/image" Target="../media/image51.emf"/><Relationship Id="rId4" Type="http://schemas.openxmlformats.org/officeDocument/2006/relationships/oleObject" Target="../embeddings/oleObject47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5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50.bin"/><Relationship Id="rId5" Type="http://schemas.openxmlformats.org/officeDocument/2006/relationships/image" Target="../media/image53.emf"/><Relationship Id="rId4" Type="http://schemas.openxmlformats.org/officeDocument/2006/relationships/oleObject" Target="../embeddings/oleObject49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3.bin"/><Relationship Id="rId13" Type="http://schemas.openxmlformats.org/officeDocument/2006/relationships/image" Target="../media/image59.emf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56.emf"/><Relationship Id="rId12" Type="http://schemas.openxmlformats.org/officeDocument/2006/relationships/oleObject" Target="../embeddings/oleObject5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52.bin"/><Relationship Id="rId11" Type="http://schemas.openxmlformats.org/officeDocument/2006/relationships/image" Target="../media/image58.emf"/><Relationship Id="rId5" Type="http://schemas.openxmlformats.org/officeDocument/2006/relationships/image" Target="../media/image55.emf"/><Relationship Id="rId10" Type="http://schemas.openxmlformats.org/officeDocument/2006/relationships/oleObject" Target="../embeddings/oleObject54.bin"/><Relationship Id="rId4" Type="http://schemas.openxmlformats.org/officeDocument/2006/relationships/oleObject" Target="../embeddings/oleObject51.bin"/><Relationship Id="rId9" Type="http://schemas.openxmlformats.org/officeDocument/2006/relationships/image" Target="../media/image57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8.bin"/><Relationship Id="rId13" Type="http://schemas.openxmlformats.org/officeDocument/2006/relationships/image" Target="../media/image64.emf"/><Relationship Id="rId18" Type="http://schemas.openxmlformats.org/officeDocument/2006/relationships/oleObject" Target="../embeddings/oleObject63.bin"/><Relationship Id="rId26" Type="http://schemas.openxmlformats.org/officeDocument/2006/relationships/oleObject" Target="../embeddings/oleObject67.bin"/><Relationship Id="rId3" Type="http://schemas.openxmlformats.org/officeDocument/2006/relationships/notesSlide" Target="../notesSlides/notesSlide8.xml"/><Relationship Id="rId21" Type="http://schemas.openxmlformats.org/officeDocument/2006/relationships/image" Target="../media/image68.emf"/><Relationship Id="rId7" Type="http://schemas.openxmlformats.org/officeDocument/2006/relationships/image" Target="../media/image61.emf"/><Relationship Id="rId12" Type="http://schemas.openxmlformats.org/officeDocument/2006/relationships/oleObject" Target="../embeddings/oleObject60.bin"/><Relationship Id="rId17" Type="http://schemas.openxmlformats.org/officeDocument/2006/relationships/image" Target="../media/image66.emf"/><Relationship Id="rId25" Type="http://schemas.openxmlformats.org/officeDocument/2006/relationships/image" Target="../media/image70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62.bin"/><Relationship Id="rId20" Type="http://schemas.openxmlformats.org/officeDocument/2006/relationships/oleObject" Target="../embeddings/oleObject64.bin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57.bin"/><Relationship Id="rId11" Type="http://schemas.openxmlformats.org/officeDocument/2006/relationships/image" Target="../media/image63.emf"/><Relationship Id="rId24" Type="http://schemas.openxmlformats.org/officeDocument/2006/relationships/oleObject" Target="../embeddings/oleObject66.bin"/><Relationship Id="rId5" Type="http://schemas.openxmlformats.org/officeDocument/2006/relationships/image" Target="../media/image60.emf"/><Relationship Id="rId15" Type="http://schemas.openxmlformats.org/officeDocument/2006/relationships/image" Target="../media/image65.emf"/><Relationship Id="rId23" Type="http://schemas.openxmlformats.org/officeDocument/2006/relationships/image" Target="../media/image69.emf"/><Relationship Id="rId10" Type="http://schemas.openxmlformats.org/officeDocument/2006/relationships/oleObject" Target="../embeddings/oleObject59.bin"/><Relationship Id="rId19" Type="http://schemas.openxmlformats.org/officeDocument/2006/relationships/image" Target="../media/image67.emf"/><Relationship Id="rId4" Type="http://schemas.openxmlformats.org/officeDocument/2006/relationships/oleObject" Target="../embeddings/oleObject56.bin"/><Relationship Id="rId9" Type="http://schemas.openxmlformats.org/officeDocument/2006/relationships/image" Target="../media/image62.emf"/><Relationship Id="rId14" Type="http://schemas.openxmlformats.org/officeDocument/2006/relationships/oleObject" Target="../embeddings/oleObject61.bin"/><Relationship Id="rId22" Type="http://schemas.openxmlformats.org/officeDocument/2006/relationships/oleObject" Target="../embeddings/oleObject65.bin"/><Relationship Id="rId27" Type="http://schemas.openxmlformats.org/officeDocument/2006/relationships/image" Target="../media/image71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0.bin"/><Relationship Id="rId13" Type="http://schemas.openxmlformats.org/officeDocument/2006/relationships/image" Target="../media/image76.emf"/><Relationship Id="rId18" Type="http://schemas.openxmlformats.org/officeDocument/2006/relationships/oleObject" Target="../embeddings/oleObject75.bin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73.emf"/><Relationship Id="rId12" Type="http://schemas.openxmlformats.org/officeDocument/2006/relationships/oleObject" Target="../embeddings/oleObject72.bin"/><Relationship Id="rId17" Type="http://schemas.openxmlformats.org/officeDocument/2006/relationships/image" Target="../media/image78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74.bin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69.bin"/><Relationship Id="rId11" Type="http://schemas.openxmlformats.org/officeDocument/2006/relationships/image" Target="../media/image75.emf"/><Relationship Id="rId5" Type="http://schemas.openxmlformats.org/officeDocument/2006/relationships/image" Target="../media/image72.emf"/><Relationship Id="rId15" Type="http://schemas.openxmlformats.org/officeDocument/2006/relationships/image" Target="../media/image77.emf"/><Relationship Id="rId10" Type="http://schemas.openxmlformats.org/officeDocument/2006/relationships/oleObject" Target="../embeddings/oleObject71.bin"/><Relationship Id="rId19" Type="http://schemas.openxmlformats.org/officeDocument/2006/relationships/image" Target="../media/image79.emf"/><Relationship Id="rId4" Type="http://schemas.openxmlformats.org/officeDocument/2006/relationships/oleObject" Target="../embeddings/oleObject68.bin"/><Relationship Id="rId9" Type="http://schemas.openxmlformats.org/officeDocument/2006/relationships/image" Target="../media/image74.emf"/><Relationship Id="rId14" Type="http://schemas.openxmlformats.org/officeDocument/2006/relationships/oleObject" Target="../embeddings/oleObject73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13" Type="http://schemas.openxmlformats.org/officeDocument/2006/relationships/oleObject" Target="../embeddings/oleObject81.bin"/><Relationship Id="rId3" Type="http://schemas.openxmlformats.org/officeDocument/2006/relationships/oleObject" Target="../embeddings/oleObject76.bin"/><Relationship Id="rId7" Type="http://schemas.openxmlformats.org/officeDocument/2006/relationships/oleObject" Target="../embeddings/oleObject78.bin"/><Relationship Id="rId12" Type="http://schemas.openxmlformats.org/officeDocument/2006/relationships/image" Target="../media/image8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81.wmf"/><Relationship Id="rId11" Type="http://schemas.openxmlformats.org/officeDocument/2006/relationships/oleObject" Target="../embeddings/oleObject80.bin"/><Relationship Id="rId5" Type="http://schemas.openxmlformats.org/officeDocument/2006/relationships/oleObject" Target="../embeddings/oleObject77.bin"/><Relationship Id="rId10" Type="http://schemas.openxmlformats.org/officeDocument/2006/relationships/image" Target="../media/image83.wmf"/><Relationship Id="rId4" Type="http://schemas.openxmlformats.org/officeDocument/2006/relationships/image" Target="../media/image80.emf"/><Relationship Id="rId9" Type="http://schemas.openxmlformats.org/officeDocument/2006/relationships/oleObject" Target="../embeddings/oleObject79.bin"/><Relationship Id="rId14" Type="http://schemas.openxmlformats.org/officeDocument/2006/relationships/image" Target="../media/image85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7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6.emf"/><Relationship Id="rId4" Type="http://schemas.openxmlformats.org/officeDocument/2006/relationships/oleObject" Target="../embeddings/oleObject5.bin"/><Relationship Id="rId9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13" Type="http://schemas.openxmlformats.org/officeDocument/2006/relationships/image" Target="../media/image13.emf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0.emf"/><Relationship Id="rId12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12.emf"/><Relationship Id="rId5" Type="http://schemas.openxmlformats.org/officeDocument/2006/relationships/image" Target="../media/image9.emf"/><Relationship Id="rId10" Type="http://schemas.openxmlformats.org/officeDocument/2006/relationships/oleObject" Target="../embeddings/oleObject11.bin"/><Relationship Id="rId4" Type="http://schemas.openxmlformats.org/officeDocument/2006/relationships/oleObject" Target="../embeddings/oleObject8.bin"/><Relationship Id="rId9" Type="http://schemas.openxmlformats.org/officeDocument/2006/relationships/image" Target="../media/image11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13" Type="http://schemas.openxmlformats.org/officeDocument/2006/relationships/oleObject" Target="../embeddings/oleObject17.bin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17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9.e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20.jpeg"/><Relationship Id="rId11" Type="http://schemas.openxmlformats.org/officeDocument/2006/relationships/oleObject" Target="../embeddings/oleObject16.bin"/><Relationship Id="rId5" Type="http://schemas.openxmlformats.org/officeDocument/2006/relationships/image" Target="../media/image14.emf"/><Relationship Id="rId15" Type="http://schemas.openxmlformats.org/officeDocument/2006/relationships/oleObject" Target="../embeddings/oleObject18.bin"/><Relationship Id="rId10" Type="http://schemas.openxmlformats.org/officeDocument/2006/relationships/image" Target="../media/image16.emf"/><Relationship Id="rId4" Type="http://schemas.openxmlformats.org/officeDocument/2006/relationships/oleObject" Target="../embeddings/oleObject13.bin"/><Relationship Id="rId9" Type="http://schemas.openxmlformats.org/officeDocument/2006/relationships/oleObject" Target="../embeddings/oleObject15.bin"/><Relationship Id="rId14" Type="http://schemas.openxmlformats.org/officeDocument/2006/relationships/image" Target="../media/image18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png"/><Relationship Id="rId13" Type="http://schemas.openxmlformats.org/officeDocument/2006/relationships/image" Target="../media/image113.png"/><Relationship Id="rId3" Type="http://schemas.openxmlformats.org/officeDocument/2006/relationships/oleObject" Target="../embeddings/oleObject19.bin"/><Relationship Id="rId7" Type="http://schemas.openxmlformats.org/officeDocument/2006/relationships/image" Target="../media/image107.png"/><Relationship Id="rId12" Type="http://schemas.openxmlformats.org/officeDocument/2006/relationships/image" Target="../media/image11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9.emf"/><Relationship Id="rId11" Type="http://schemas.openxmlformats.org/officeDocument/2006/relationships/image" Target="../media/image111.png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110.png"/><Relationship Id="rId4" Type="http://schemas.openxmlformats.org/officeDocument/2006/relationships/image" Target="../media/image21.emf"/><Relationship Id="rId9" Type="http://schemas.openxmlformats.org/officeDocument/2006/relationships/image" Target="../media/image10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file:///H:\2017&#22823;&#23398;&#29289;&#29702;\&#19979;&#20876;\14%20&#21128;&#23574;&#24178;&#28041;.swf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13" Type="http://schemas.openxmlformats.org/officeDocument/2006/relationships/oleObject" Target="../embeddings/oleObject25.bin"/><Relationship Id="rId18" Type="http://schemas.openxmlformats.org/officeDocument/2006/relationships/image" Target="../media/image29.e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12" Type="http://schemas.openxmlformats.org/officeDocument/2006/relationships/image" Target="../media/image26.emf"/><Relationship Id="rId17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8.emf"/><Relationship Id="rId20" Type="http://schemas.openxmlformats.org/officeDocument/2006/relationships/image" Target="../media/image30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23.emf"/><Relationship Id="rId11" Type="http://schemas.openxmlformats.org/officeDocument/2006/relationships/oleObject" Target="../embeddings/oleObject24.bin"/><Relationship Id="rId5" Type="http://schemas.openxmlformats.org/officeDocument/2006/relationships/oleObject" Target="../embeddings/oleObject21.bin"/><Relationship Id="rId15" Type="http://schemas.openxmlformats.org/officeDocument/2006/relationships/oleObject" Target="../embeddings/oleObject26.bin"/><Relationship Id="rId10" Type="http://schemas.openxmlformats.org/officeDocument/2006/relationships/image" Target="../media/image25.emf"/><Relationship Id="rId19" Type="http://schemas.openxmlformats.org/officeDocument/2006/relationships/oleObject" Target="../embeddings/oleObject28.bin"/><Relationship Id="rId4" Type="http://schemas.openxmlformats.org/officeDocument/2006/relationships/image" Target="../media/image22.emf"/><Relationship Id="rId9" Type="http://schemas.openxmlformats.org/officeDocument/2006/relationships/oleObject" Target="../embeddings/oleObject23.bin"/><Relationship Id="rId14" Type="http://schemas.openxmlformats.org/officeDocument/2006/relationships/image" Target="../media/image2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组合 5">
            <a:extLst>
              <a:ext uri="{FF2B5EF4-FFF2-40B4-BE49-F238E27FC236}">
                <a16:creationId xmlns:a16="http://schemas.microsoft.com/office/drawing/2014/main" id="{39AC1C33-7C93-4751-8E4A-D2B679B2F494}"/>
              </a:ext>
            </a:extLst>
          </p:cNvPr>
          <p:cNvGrpSpPr>
            <a:grpSpLocks/>
          </p:cNvGrpSpPr>
          <p:nvPr/>
        </p:nvGrpSpPr>
        <p:grpSpPr bwMode="auto">
          <a:xfrm>
            <a:off x="-571500" y="0"/>
            <a:ext cx="10293350" cy="6858000"/>
            <a:chOff x="-571500" y="0"/>
            <a:chExt cx="10293350" cy="6858024"/>
          </a:xfrm>
        </p:grpSpPr>
        <p:pic>
          <p:nvPicPr>
            <p:cNvPr id="4101" name="Picture 4">
              <a:extLst>
                <a:ext uri="{FF2B5EF4-FFF2-40B4-BE49-F238E27FC236}">
                  <a16:creationId xmlns:a16="http://schemas.microsoft.com/office/drawing/2014/main" id="{09835E99-6BDC-4FA0-8AA1-AC6621D381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71500" y="0"/>
              <a:ext cx="10293350" cy="685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02" name="矩形 4">
              <a:extLst>
                <a:ext uri="{FF2B5EF4-FFF2-40B4-BE49-F238E27FC236}">
                  <a16:creationId xmlns:a16="http://schemas.microsoft.com/office/drawing/2014/main" id="{52213544-6606-472E-9167-8154BFC98A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4861" y="6457914"/>
              <a:ext cx="261962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0" dirty="0">
                  <a:solidFill>
                    <a:srgbClr val="FF0000"/>
                  </a:solidFill>
                </a:rPr>
                <a:t>Yosemite National Park</a:t>
              </a:r>
              <a:endParaRPr lang="zh-CN" altLang="en-US" sz="2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7" name="Text Box 1039">
            <a:extLst>
              <a:ext uri="{FF2B5EF4-FFF2-40B4-BE49-F238E27FC236}">
                <a16:creationId xmlns:a16="http://schemas.microsoft.com/office/drawing/2014/main" id="{0053801A-7244-435B-A4A9-6BB7DFF53A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3705225"/>
            <a:ext cx="6705600" cy="175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75000"/>
              </a:lnSpc>
              <a:defRPr/>
            </a:pPr>
            <a:r>
              <a:rPr lang="en-US" altLang="zh-CN" sz="4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Xi’an  </a:t>
            </a:r>
            <a:r>
              <a:rPr lang="en-US" altLang="zh-CN" sz="40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Jiaotong</a:t>
            </a:r>
            <a:r>
              <a:rPr lang="en-US" altLang="zh-CN" sz="4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University</a:t>
            </a:r>
          </a:p>
          <a:p>
            <a:pPr algn="ctr" eaLnBrk="1" hangingPunct="1">
              <a:lnSpc>
                <a:spcPct val="75000"/>
              </a:lnSpc>
              <a:defRPr/>
            </a:pPr>
            <a:endParaRPr lang="zh-CN" altLang="en-US" sz="40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楷体_GB2312" pitchFamily="49" charset="-122"/>
            </a:endParaRPr>
          </a:p>
          <a:p>
            <a:pPr algn="ctr" eaLnBrk="1" hangingPunct="1">
              <a:lnSpc>
                <a:spcPct val="75000"/>
              </a:lnSpc>
              <a:defRPr/>
            </a:pPr>
            <a:endParaRPr lang="en-US" altLang="zh-CN" sz="280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华文仿宋" pitchFamily="17" charset="-122"/>
            </a:endParaRPr>
          </a:p>
          <a:p>
            <a:pPr algn="ctr" eaLnBrk="1" hangingPunct="1">
              <a:lnSpc>
                <a:spcPct val="75000"/>
              </a:lnSpc>
              <a:defRPr/>
            </a:pPr>
            <a:r>
              <a:rPr lang="en-US" altLang="zh-CN" sz="36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仿宋" pitchFamily="17" charset="-122"/>
              </a:rPr>
              <a:t>Dec. 15, 2022</a:t>
            </a:r>
          </a:p>
        </p:txBody>
      </p:sp>
      <p:sp>
        <p:nvSpPr>
          <p:cNvPr id="4100" name="WordArt 1044">
            <a:extLst>
              <a:ext uri="{FF2B5EF4-FFF2-40B4-BE49-F238E27FC236}">
                <a16:creationId xmlns:a16="http://schemas.microsoft.com/office/drawing/2014/main" id="{583C432B-27A5-461B-85A5-7C5DABD14031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539750" y="1268413"/>
            <a:ext cx="8077200" cy="1296987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4800" i="1" kern="10">
                <a:solidFill>
                  <a:srgbClr val="FF0000"/>
                </a:solidFill>
                <a:effectLst>
                  <a:outerShdw dist="35921" dir="2700000" algn="ctr" rotWithShape="0">
                    <a:srgbClr val="808080"/>
                  </a:outerShdw>
                </a:effectLst>
                <a:cs typeface="Times New Roman" panose="02020603050405020304" pitchFamily="18" charset="0"/>
              </a:rPr>
              <a:t>University Physics</a:t>
            </a:r>
            <a:endParaRPr lang="zh-CN" altLang="en-US" sz="4800" i="1" kern="10">
              <a:solidFill>
                <a:srgbClr val="FF0000"/>
              </a:solidFill>
              <a:effectLst>
                <a:outerShdw dist="35921" dir="2700000" algn="ctr" rotWithShape="0">
                  <a:srgbClr val="808080"/>
                </a:outerShdw>
              </a:effectLst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ED4F4DA7-BC0F-41A7-956C-3C8502C1C6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938" y="319088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3200">
                <a:solidFill>
                  <a:srgbClr val="00FF00"/>
                </a:solidFill>
              </a:rPr>
              <a:t>§16.6  </a:t>
            </a:r>
            <a:r>
              <a:rPr lang="zh-CN" altLang="en-US" sz="3200">
                <a:solidFill>
                  <a:srgbClr val="00FF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波函数  一维定态薛定谔方程</a:t>
            </a:r>
            <a:r>
              <a:rPr lang="zh-CN" altLang="en-US" sz="3200">
                <a:solidFill>
                  <a:srgbClr val="00FF00"/>
                </a:solidFill>
              </a:rPr>
              <a:t> </a:t>
            </a:r>
          </a:p>
        </p:txBody>
      </p:sp>
      <p:sp>
        <p:nvSpPr>
          <p:cNvPr id="86019" name="Text Box 3">
            <a:extLst>
              <a:ext uri="{FF2B5EF4-FFF2-40B4-BE49-F238E27FC236}">
                <a16:creationId xmlns:a16="http://schemas.microsoft.com/office/drawing/2014/main" id="{CC3A1FC9-2F6F-4EBA-BEF0-8AC2E96BD2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1563" y="928688"/>
            <a:ext cx="72564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3200">
                <a:solidFill>
                  <a:srgbClr val="FFFF00"/>
                </a:solidFill>
                <a:ea typeface="楷体_GB2312" pitchFamily="49" charset="-122"/>
              </a:rPr>
              <a:t>薛定谔 </a:t>
            </a:r>
            <a:r>
              <a:rPr lang="en-US" altLang="zh-CN" sz="3200">
                <a:solidFill>
                  <a:srgbClr val="FFFF00"/>
                </a:solidFill>
                <a:ea typeface="楷体_GB2312" pitchFamily="49" charset="-122"/>
              </a:rPr>
              <a:t>(Erwin Schrödinger, 1887–1961)</a:t>
            </a:r>
            <a:r>
              <a:rPr lang="en-US" altLang="zh-CN" sz="3600">
                <a:solidFill>
                  <a:srgbClr val="FFFF00"/>
                </a:solidFill>
                <a:ea typeface="楷体_GB2312" pitchFamily="49" charset="-122"/>
              </a:rPr>
              <a:t> </a:t>
            </a:r>
          </a:p>
        </p:txBody>
      </p:sp>
      <p:sp>
        <p:nvSpPr>
          <p:cNvPr id="86020" name="Line 4">
            <a:extLst>
              <a:ext uri="{FF2B5EF4-FFF2-40B4-BE49-F238E27FC236}">
                <a16:creationId xmlns:a16="http://schemas.microsoft.com/office/drawing/2014/main" id="{D7F00842-4470-4EAA-A5A2-061E5C0AF13E}"/>
              </a:ext>
            </a:extLst>
          </p:cNvPr>
          <p:cNvSpPr>
            <a:spLocks noChangeShapeType="1"/>
          </p:cNvSpPr>
          <p:nvPr/>
        </p:nvSpPr>
        <p:spPr bwMode="auto">
          <a:xfrm>
            <a:off x="179388" y="1628775"/>
            <a:ext cx="8820150" cy="11113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86021" name="Picture 5">
            <a:extLst>
              <a:ext uri="{FF2B5EF4-FFF2-40B4-BE49-F238E27FC236}">
                <a16:creationId xmlns:a16="http://schemas.microsoft.com/office/drawing/2014/main" id="{6466EEC9-D807-4DE5-B6DC-BA0D86C34F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928813"/>
            <a:ext cx="187325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22" name="Text Box 6">
            <a:extLst>
              <a:ext uri="{FF2B5EF4-FFF2-40B4-BE49-F238E27FC236}">
                <a16:creationId xmlns:a16="http://schemas.microsoft.com/office/drawing/2014/main" id="{D50CF095-AE1A-43AD-B33A-F20C8BD7C5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8875" y="1714500"/>
            <a:ext cx="6408738" cy="4967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>
                <a:latin typeface="STZhongsong" panose="02010600040101010101" pitchFamily="2" charset="-122"/>
                <a:ea typeface="STZhongsong" panose="02010600040101010101" pitchFamily="2" charset="-122"/>
              </a:rPr>
              <a:t>　　</a:t>
            </a:r>
            <a:r>
              <a:rPr lang="zh-CN" altLang="en-US">
                <a:solidFill>
                  <a:schemeClr val="hlink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薛定谔在德布罗意思想的基础上，</a:t>
            </a:r>
            <a:r>
              <a:rPr lang="en-US" altLang="zh-CN">
                <a:solidFill>
                  <a:schemeClr val="hlink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1926</a:t>
            </a:r>
            <a:r>
              <a:rPr lang="zh-CN" altLang="en-US">
                <a:solidFill>
                  <a:schemeClr val="hlink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年在</a:t>
            </a:r>
            <a:r>
              <a:rPr lang="en-US" altLang="zh-CN">
                <a:solidFill>
                  <a:schemeClr val="hlink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《</a:t>
            </a:r>
            <a:r>
              <a:rPr lang="zh-CN" altLang="en-US">
                <a:solidFill>
                  <a:schemeClr val="hlink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量子化就是本征值问题</a:t>
            </a:r>
            <a:r>
              <a:rPr lang="en-US" altLang="zh-CN">
                <a:solidFill>
                  <a:schemeClr val="hlink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》</a:t>
            </a:r>
            <a:r>
              <a:rPr lang="zh-CN" altLang="en-US">
                <a:solidFill>
                  <a:schemeClr val="hlink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的论文中，提出氢原子中电子所遵循的波动方程</a:t>
            </a:r>
            <a:r>
              <a:rPr lang="en-US" altLang="zh-CN">
                <a:solidFill>
                  <a:schemeClr val="hlink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(</a:t>
            </a:r>
            <a:r>
              <a:rPr lang="zh-CN" altLang="en-US">
                <a:solidFill>
                  <a:schemeClr val="hlink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薛定谔方程</a:t>
            </a:r>
            <a:r>
              <a:rPr lang="en-US" altLang="zh-CN">
                <a:solidFill>
                  <a:schemeClr val="hlink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)</a:t>
            </a:r>
            <a:r>
              <a:rPr lang="zh-CN" altLang="en-US">
                <a:solidFill>
                  <a:schemeClr val="hlink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，并建立了以此为基础的</a:t>
            </a:r>
            <a:r>
              <a:rPr lang="zh-CN" altLang="en-US">
                <a:solidFill>
                  <a:srgbClr val="FFFF00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波动力学</a:t>
            </a:r>
            <a:r>
              <a:rPr lang="zh-CN" altLang="en-US">
                <a:solidFill>
                  <a:schemeClr val="hlink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和量子力学的近似方法。薛定谔方程在量子力学中占有极其重要的地位，它与经典力学中的牛顿运动定律的价值相似。薛定谔对原子理论的发展贡献卓著，</a:t>
            </a:r>
            <a:r>
              <a:rPr lang="en-US" altLang="zh-CN">
                <a:solidFill>
                  <a:schemeClr val="hlink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1933</a:t>
            </a:r>
            <a:r>
              <a:rPr lang="zh-CN" altLang="en-US">
                <a:solidFill>
                  <a:schemeClr val="hlink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年与英国物理学家狄拉克同获诺贝尔物理奖。</a:t>
            </a:r>
          </a:p>
          <a:p>
            <a:pPr eaLnBrk="1" hangingPunct="1">
              <a:spcBef>
                <a:spcPct val="20000"/>
              </a:spcBef>
            </a:pPr>
            <a:r>
              <a:rPr lang="zh-CN" altLang="en-US">
                <a:solidFill>
                  <a:schemeClr val="hlink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       薛定谔还是现代分子生物学的奠基人，</a:t>
            </a:r>
            <a:r>
              <a:rPr lang="en-US" altLang="zh-CN">
                <a:solidFill>
                  <a:schemeClr val="hlink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1944</a:t>
            </a:r>
            <a:r>
              <a:rPr lang="zh-CN" altLang="en-US">
                <a:solidFill>
                  <a:schemeClr val="hlink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年，他发表一本名为</a:t>
            </a:r>
            <a:r>
              <a:rPr lang="en-US" altLang="zh-CN">
                <a:solidFill>
                  <a:schemeClr val="hlink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《</a:t>
            </a:r>
            <a:r>
              <a:rPr lang="zh-CN" altLang="en-US">
                <a:solidFill>
                  <a:schemeClr val="hlink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什么是生命 </a:t>
            </a:r>
            <a:r>
              <a:rPr lang="en-US" altLang="zh-CN">
                <a:solidFill>
                  <a:schemeClr val="hlink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——</a:t>
            </a:r>
            <a:r>
              <a:rPr lang="zh-CN" altLang="en-US">
                <a:solidFill>
                  <a:schemeClr val="hlink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活细胞的物理面貌</a:t>
            </a:r>
            <a:r>
              <a:rPr lang="en-US" altLang="zh-CN">
                <a:solidFill>
                  <a:schemeClr val="hlink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》</a:t>
            </a:r>
            <a:r>
              <a:rPr lang="zh-CN" altLang="en-US">
                <a:solidFill>
                  <a:schemeClr val="hlink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的书，从能量、遗传和信息方面来探讨生命的奥秘。</a:t>
            </a:r>
          </a:p>
        </p:txBody>
      </p:sp>
      <p:sp>
        <p:nvSpPr>
          <p:cNvPr id="86023" name="Text Box 7">
            <a:extLst>
              <a:ext uri="{FF2B5EF4-FFF2-40B4-BE49-F238E27FC236}">
                <a16:creationId xmlns:a16="http://schemas.microsoft.com/office/drawing/2014/main" id="{9145FA59-917E-49F1-954D-B081A4D999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163" y="4321175"/>
            <a:ext cx="22320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>
                <a:solidFill>
                  <a:schemeClr val="hlink"/>
                </a:solidFill>
                <a:ea typeface="STZhongsong" panose="02010600040101010101" pitchFamily="2" charset="-122"/>
              </a:rPr>
              <a:t>奥地利著名的理论物理学家</a:t>
            </a:r>
          </a:p>
        </p:txBody>
      </p:sp>
      <p:sp>
        <p:nvSpPr>
          <p:cNvPr id="15368" name="灯片编号占位符 1">
            <a:extLst>
              <a:ext uri="{FF2B5EF4-FFF2-40B4-BE49-F238E27FC236}">
                <a16:creationId xmlns:a16="http://schemas.microsoft.com/office/drawing/2014/main" id="{52E652F7-351C-4ADF-A69D-41B9F98C696F}"/>
              </a:ext>
            </a:extLst>
          </p:cNvPr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3C28477-BEFB-40AC-9E69-62F4C445C673}" type="slidenum">
              <a:rPr lang="en-US" altLang="zh-CN" b="0">
                <a:solidFill>
                  <a:srgbClr val="FF00FF"/>
                </a:solidFill>
              </a:rPr>
              <a:pPr eaLnBrk="1" hangingPunct="1"/>
              <a:t>10</a:t>
            </a:fld>
            <a:r>
              <a:rPr lang="en-US" altLang="zh-CN" b="0">
                <a:solidFill>
                  <a:srgbClr val="FF00FF"/>
                </a:solidFill>
              </a:rPr>
              <a:t>/29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6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6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6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6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6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9" grpId="0" autoUpdateAnimBg="0"/>
      <p:bldP spid="86022" grpId="0" autoUpdateAnimBg="0"/>
      <p:bldP spid="86023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76" name="Text Box 12">
            <a:extLst>
              <a:ext uri="{FF2B5EF4-FFF2-40B4-BE49-F238E27FC236}">
                <a16:creationId xmlns:a16="http://schemas.microsoft.com/office/drawing/2014/main" id="{55ED4ACE-B46C-4E90-9D26-929E2EF228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938" y="1916113"/>
            <a:ext cx="8215312" cy="94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>
                <a:solidFill>
                  <a:schemeClr val="hlink"/>
                </a:solidFill>
                <a:ea typeface="STZhongsong" panose="02010600040101010101" pitchFamily="2" charset="-122"/>
              </a:rPr>
              <a:t>                               频率为</a:t>
            </a:r>
            <a:r>
              <a:rPr lang="en-US" altLang="zh-CN">
                <a:solidFill>
                  <a:schemeClr val="hlink"/>
                </a:solidFill>
                <a:latin typeface="Symbol" panose="05050102010706020507" pitchFamily="18" charset="2"/>
              </a:rPr>
              <a:t>n</a:t>
            </a:r>
            <a:r>
              <a:rPr lang="en-US" altLang="zh-CN">
                <a:solidFill>
                  <a:schemeClr val="hlink"/>
                </a:solidFill>
              </a:rPr>
              <a:t> </a:t>
            </a:r>
            <a:r>
              <a:rPr lang="zh-CN" altLang="en-US">
                <a:solidFill>
                  <a:schemeClr val="hlink"/>
                </a:solidFill>
              </a:rPr>
              <a:t>，</a:t>
            </a:r>
            <a:r>
              <a:rPr lang="zh-CN" altLang="en-US">
                <a:solidFill>
                  <a:schemeClr val="hlink"/>
                </a:solidFill>
                <a:ea typeface="STZhongsong" panose="02010600040101010101" pitchFamily="2" charset="-122"/>
              </a:rPr>
              <a:t>波长为</a:t>
            </a:r>
            <a:r>
              <a:rPr lang="en-US" altLang="zh-CN">
                <a:solidFill>
                  <a:schemeClr val="hlink"/>
                </a:solidFill>
                <a:latin typeface="Symbol" panose="05050102010706020507" pitchFamily="18" charset="2"/>
              </a:rPr>
              <a:t>l </a:t>
            </a:r>
            <a:r>
              <a:rPr lang="zh-CN" altLang="en-US">
                <a:solidFill>
                  <a:schemeClr val="hlink"/>
                </a:solidFill>
              </a:rPr>
              <a:t>、</a:t>
            </a:r>
            <a:r>
              <a:rPr lang="zh-CN" altLang="en-US">
                <a:solidFill>
                  <a:schemeClr val="hlink"/>
                </a:solidFill>
                <a:ea typeface="STZhongsong" panose="02010600040101010101" pitchFamily="2" charset="-122"/>
              </a:rPr>
              <a:t>沿</a:t>
            </a:r>
            <a:r>
              <a:rPr lang="en-US" altLang="zh-CN" i="1">
                <a:solidFill>
                  <a:schemeClr val="hlink"/>
                </a:solidFill>
              </a:rPr>
              <a:t>x</a:t>
            </a:r>
            <a:r>
              <a:rPr lang="zh-CN" altLang="en-US">
                <a:solidFill>
                  <a:schemeClr val="hlink"/>
                </a:solidFill>
                <a:ea typeface="STZhongsong" panose="02010600040101010101" pitchFamily="2" charset="-122"/>
              </a:rPr>
              <a:t>方向传播的单色平面波的波函数：</a:t>
            </a:r>
          </a:p>
        </p:txBody>
      </p:sp>
      <p:sp>
        <p:nvSpPr>
          <p:cNvPr id="88066" name="AutoShape 2">
            <a:extLst>
              <a:ext uri="{FF2B5EF4-FFF2-40B4-BE49-F238E27FC236}">
                <a16:creationId xmlns:a16="http://schemas.microsoft.com/office/drawing/2014/main" id="{F11AD15F-7CA0-4685-B184-4FAD6D34EC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785813"/>
            <a:ext cx="2057400" cy="1066800"/>
          </a:xfrm>
          <a:prstGeom prst="bevel">
            <a:avLst>
              <a:gd name="adj" fmla="val 0"/>
            </a:avLst>
          </a:prstGeom>
          <a:gradFill rotWithShape="1">
            <a:gsLst>
              <a:gs pos="0">
                <a:srgbClr val="002F2F"/>
              </a:gs>
              <a:gs pos="100000">
                <a:srgbClr val="006666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BF096DAA-4AF6-483B-ABBB-45FC6D6606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" y="195263"/>
            <a:ext cx="5257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rgbClr val="FFFF00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一</a:t>
            </a:r>
            <a:r>
              <a:rPr lang="en-US" altLang="zh-CN" sz="2800">
                <a:solidFill>
                  <a:srgbClr val="FFFF00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. </a:t>
            </a:r>
            <a:r>
              <a:rPr lang="zh-CN" altLang="en-US" sz="2800">
                <a:solidFill>
                  <a:srgbClr val="FFFF00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波函数及其统计解释</a:t>
            </a:r>
            <a:r>
              <a:rPr lang="zh-CN" altLang="en-US" sz="2800">
                <a:solidFill>
                  <a:srgbClr val="FFFF99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 </a:t>
            </a:r>
          </a:p>
        </p:txBody>
      </p:sp>
      <p:sp>
        <p:nvSpPr>
          <p:cNvPr id="88068" name="Rectangle 4">
            <a:extLst>
              <a:ext uri="{FF2B5EF4-FFF2-40B4-BE49-F238E27FC236}">
                <a16:creationId xmlns:a16="http://schemas.microsoft.com/office/drawing/2014/main" id="{4BBB4969-E0A6-4320-B659-9E7388B3A0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688" y="857250"/>
            <a:ext cx="1828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5000"/>
              </a:lnSpc>
            </a:pPr>
            <a:r>
              <a:rPr lang="zh-CN" altLang="en-US">
                <a:solidFill>
                  <a:schemeClr val="hlink"/>
                </a:solidFill>
                <a:ea typeface="STZhongsong" panose="02010600040101010101" pitchFamily="2" charset="-122"/>
              </a:rPr>
              <a:t>微观粒子</a:t>
            </a:r>
          </a:p>
          <a:p>
            <a:pPr algn="ctr" eaLnBrk="1" hangingPunct="1">
              <a:lnSpc>
                <a:spcPct val="125000"/>
              </a:lnSpc>
            </a:pPr>
            <a:r>
              <a:rPr lang="zh-CN" altLang="en-US">
                <a:solidFill>
                  <a:schemeClr val="hlink"/>
                </a:solidFill>
                <a:ea typeface="STZhongsong" panose="02010600040101010101" pitchFamily="2" charset="-122"/>
              </a:rPr>
              <a:t>具有波动性</a:t>
            </a:r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0EACEB46-CF4E-401B-9A0A-7C8EDFE8FB91}"/>
              </a:ext>
            </a:extLst>
          </p:cNvPr>
          <p:cNvGrpSpPr>
            <a:grpSpLocks/>
          </p:cNvGrpSpPr>
          <p:nvPr/>
        </p:nvGrpSpPr>
        <p:grpSpPr bwMode="auto">
          <a:xfrm>
            <a:off x="5638800" y="788988"/>
            <a:ext cx="2971800" cy="1066800"/>
            <a:chOff x="3552" y="960"/>
            <a:chExt cx="1872" cy="672"/>
          </a:xfrm>
        </p:grpSpPr>
        <p:sp>
          <p:nvSpPr>
            <p:cNvPr id="17429" name="AutoShape 6">
              <a:extLst>
                <a:ext uri="{FF2B5EF4-FFF2-40B4-BE49-F238E27FC236}">
                  <a16:creationId xmlns:a16="http://schemas.microsoft.com/office/drawing/2014/main" id="{74AC61D7-83B6-4BC8-96B6-0873A793EC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960"/>
              <a:ext cx="1872" cy="672"/>
            </a:xfrm>
            <a:prstGeom prst="bevel">
              <a:avLst>
                <a:gd name="adj" fmla="val 0"/>
              </a:avLst>
            </a:prstGeom>
            <a:gradFill rotWithShape="1">
              <a:gsLst>
                <a:gs pos="0">
                  <a:srgbClr val="002F2F"/>
                </a:gs>
                <a:gs pos="100000">
                  <a:srgbClr val="006666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430" name="Rectangle 7">
              <a:extLst>
                <a:ext uri="{FF2B5EF4-FFF2-40B4-BE49-F238E27FC236}">
                  <a16:creationId xmlns:a16="http://schemas.microsoft.com/office/drawing/2014/main" id="{0C593387-78D0-4773-972E-C85FA0AE65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5" y="1012"/>
              <a:ext cx="1786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25000"/>
                </a:lnSpc>
              </a:pPr>
              <a:r>
                <a:rPr lang="zh-CN" altLang="en-US">
                  <a:solidFill>
                    <a:schemeClr val="hlink"/>
                  </a:solidFill>
                  <a:ea typeface="STZhongsong" panose="02010600040101010101" pitchFamily="2" charset="-122"/>
                </a:rPr>
                <a:t>用物质波波函数描述</a:t>
              </a:r>
            </a:p>
            <a:p>
              <a:pPr algn="ctr" eaLnBrk="1" hangingPunct="1">
                <a:lnSpc>
                  <a:spcPct val="125000"/>
                </a:lnSpc>
              </a:pPr>
              <a:r>
                <a:rPr lang="zh-CN" altLang="en-US">
                  <a:solidFill>
                    <a:schemeClr val="hlink"/>
                  </a:solidFill>
                  <a:ea typeface="STZhongsong" panose="02010600040101010101" pitchFamily="2" charset="-122"/>
                </a:rPr>
                <a:t>微观粒子状态</a:t>
              </a:r>
            </a:p>
          </p:txBody>
        </p:sp>
      </p:grpSp>
      <p:grpSp>
        <p:nvGrpSpPr>
          <p:cNvPr id="3" name="Group 8">
            <a:extLst>
              <a:ext uri="{FF2B5EF4-FFF2-40B4-BE49-F238E27FC236}">
                <a16:creationId xmlns:a16="http://schemas.microsoft.com/office/drawing/2014/main" id="{6F298A9B-70BA-4564-88DB-9C48186830E4}"/>
              </a:ext>
            </a:extLst>
          </p:cNvPr>
          <p:cNvGrpSpPr>
            <a:grpSpLocks/>
          </p:cNvGrpSpPr>
          <p:nvPr/>
        </p:nvGrpSpPr>
        <p:grpSpPr bwMode="auto">
          <a:xfrm>
            <a:off x="3048000" y="863600"/>
            <a:ext cx="2514600" cy="698500"/>
            <a:chOff x="1680" y="712"/>
            <a:chExt cx="1680" cy="440"/>
          </a:xfrm>
        </p:grpSpPr>
        <p:sp>
          <p:nvSpPr>
            <p:cNvPr id="17427" name="Rectangle 9">
              <a:extLst>
                <a:ext uri="{FF2B5EF4-FFF2-40B4-BE49-F238E27FC236}">
                  <a16:creationId xmlns:a16="http://schemas.microsoft.com/office/drawing/2014/main" id="{8F15301E-7A03-4332-AFB9-5B0492D176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8" y="712"/>
              <a:ext cx="123" cy="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5000"/>
                </a:lnSpc>
              </a:pPr>
              <a:endParaRPr lang="zh-CN" altLang="en-US" sz="2000">
                <a:solidFill>
                  <a:schemeClr val="hlink"/>
                </a:solidFill>
                <a:latin typeface="STZhongsong" panose="02010600040101010101" pitchFamily="2" charset="-122"/>
                <a:ea typeface="STZhongsong" panose="02010600040101010101" pitchFamily="2" charset="-122"/>
              </a:endParaRPr>
            </a:p>
          </p:txBody>
        </p:sp>
        <p:sp>
          <p:nvSpPr>
            <p:cNvPr id="17428" name="AutoShape 10">
              <a:extLst>
                <a:ext uri="{FF2B5EF4-FFF2-40B4-BE49-F238E27FC236}">
                  <a16:creationId xmlns:a16="http://schemas.microsoft.com/office/drawing/2014/main" id="{D740A8C6-7F1A-4781-862B-69085647B9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960"/>
              <a:ext cx="1680" cy="19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69 w 21600"/>
                <a:gd name="T13" fmla="*/ 5400 h 21600"/>
                <a:gd name="T14" fmla="*/ 18900 w 21600"/>
                <a:gd name="T15" fmla="*/ 162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lnTo>
                    <a:pt x="16200" y="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lnTo>
                    <a:pt x="135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lnTo>
                    <a:pt x="0" y="5400"/>
                  </a:lnTo>
                  <a:close/>
                </a:path>
              </a:pathLst>
            </a:custGeom>
            <a:solidFill>
              <a:srgbClr val="33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8075" name="Text Box 11">
            <a:extLst>
              <a:ext uri="{FF2B5EF4-FFF2-40B4-BE49-F238E27FC236}">
                <a16:creationId xmlns:a16="http://schemas.microsoft.com/office/drawing/2014/main" id="{853CCA06-5BB5-4FA9-818C-9DA9E3E3AA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938" y="1966913"/>
            <a:ext cx="34353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FFFF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经典平面简谐波</a:t>
            </a:r>
            <a:endParaRPr lang="zh-CN" altLang="en-US">
              <a:solidFill>
                <a:srgbClr val="00FFFF"/>
              </a:solidFill>
            </a:endParaRPr>
          </a:p>
        </p:txBody>
      </p:sp>
      <p:graphicFrame>
        <p:nvGraphicFramePr>
          <p:cNvPr id="88077" name="Object 13">
            <a:extLst>
              <a:ext uri="{FF2B5EF4-FFF2-40B4-BE49-F238E27FC236}">
                <a16:creationId xmlns:a16="http://schemas.microsoft.com/office/drawing/2014/main" id="{81809182-3120-49DF-8AE2-C35A9DD68B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06763" y="2500313"/>
          <a:ext cx="330835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62" name="公式" r:id="rId3" imgW="1628794" imgH="409643" progId="Equation.3">
                  <p:embed/>
                </p:oleObj>
              </mc:Choice>
              <mc:Fallback>
                <p:oleObj name="公式" r:id="rId3" imgW="1628794" imgH="409643" progId="Equation.3">
                  <p:embed/>
                  <p:pic>
                    <p:nvPicPr>
                      <p:cNvPr id="88077" name="Object 13">
                        <a:extLst>
                          <a:ext uri="{FF2B5EF4-FFF2-40B4-BE49-F238E27FC236}">
                            <a16:creationId xmlns:a16="http://schemas.microsoft.com/office/drawing/2014/main" id="{81809182-3120-49DF-8AE2-C35A9DD68BA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6763" y="2500313"/>
                        <a:ext cx="330835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FF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78" name="Text Box 14">
            <a:extLst>
              <a:ext uri="{FF2B5EF4-FFF2-40B4-BE49-F238E27FC236}">
                <a16:creationId xmlns:a16="http://schemas.microsoft.com/office/drawing/2014/main" id="{5B368BB4-A47B-4CB2-B3EE-8E19C17E1B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5875" y="3900488"/>
            <a:ext cx="21415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>
                <a:solidFill>
                  <a:schemeClr val="hlink"/>
                </a:solidFill>
                <a:ea typeface="STZhongsong" panose="02010600040101010101" pitchFamily="2" charset="-122"/>
              </a:rPr>
              <a:t>复数形式</a:t>
            </a:r>
          </a:p>
        </p:txBody>
      </p:sp>
      <p:graphicFrame>
        <p:nvGraphicFramePr>
          <p:cNvPr id="88079" name="Object 15">
            <a:extLst>
              <a:ext uri="{FF2B5EF4-FFF2-40B4-BE49-F238E27FC236}">
                <a16:creationId xmlns:a16="http://schemas.microsoft.com/office/drawing/2014/main" id="{C54191AC-27EE-486A-87A4-A0B8568816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90850" y="3494088"/>
          <a:ext cx="3108325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63" name="公式" r:id="rId5" imgW="1257224" imgH="333409" progId="Equation.3">
                  <p:embed/>
                </p:oleObj>
              </mc:Choice>
              <mc:Fallback>
                <p:oleObj name="公式" r:id="rId5" imgW="1257224" imgH="333409" progId="Equation.3">
                  <p:embed/>
                  <p:pic>
                    <p:nvPicPr>
                      <p:cNvPr id="88079" name="Object 15">
                        <a:extLst>
                          <a:ext uri="{FF2B5EF4-FFF2-40B4-BE49-F238E27FC236}">
                            <a16:creationId xmlns:a16="http://schemas.microsoft.com/office/drawing/2014/main" id="{C54191AC-27EE-486A-87A4-A0B85688165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0850" y="3494088"/>
                        <a:ext cx="3108325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6">
            <a:extLst>
              <a:ext uri="{FF2B5EF4-FFF2-40B4-BE49-F238E27FC236}">
                <a16:creationId xmlns:a16="http://schemas.microsoft.com/office/drawing/2014/main" id="{4FBC2DF0-0A95-4223-96D0-5B2688A534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55675" y="5673725"/>
          <a:ext cx="5205413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64" name="公式" r:id="rId7" imgW="2162143" imgH="323918" progId="Equation.3">
                  <p:embed/>
                </p:oleObj>
              </mc:Choice>
              <mc:Fallback>
                <p:oleObj name="公式" r:id="rId7" imgW="2162143" imgH="323918" progId="Equation.3">
                  <p:embed/>
                  <p:pic>
                    <p:nvPicPr>
                      <p:cNvPr id="16" name="Object 16">
                        <a:extLst>
                          <a:ext uri="{FF2B5EF4-FFF2-40B4-BE49-F238E27FC236}">
                            <a16:creationId xmlns:a16="http://schemas.microsoft.com/office/drawing/2014/main" id="{4FBC2DF0-0A95-4223-96D0-5B2688A534E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5675" y="5673725"/>
                        <a:ext cx="5205413" cy="827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4">
            <a:extLst>
              <a:ext uri="{FF2B5EF4-FFF2-40B4-BE49-F238E27FC236}">
                <a16:creationId xmlns:a16="http://schemas.microsoft.com/office/drawing/2014/main" id="{B69F0E5A-1041-4EAB-AA00-33A062BBA1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938" y="4429125"/>
            <a:ext cx="8177212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4000"/>
              </a:lnSpc>
            </a:pPr>
            <a:r>
              <a:rPr lang="zh-CN" altLang="en-US">
                <a:solidFill>
                  <a:srgbClr val="00FFFF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自由粒子的波函数：</a:t>
            </a:r>
            <a:r>
              <a:rPr lang="zh-CN" altLang="en-US" sz="2200">
                <a:solidFill>
                  <a:schemeClr val="hlink"/>
                </a:solidFill>
                <a:ea typeface="STZhongsong" panose="02010600040101010101" pitchFamily="2" charset="-122"/>
              </a:rPr>
              <a:t>沿</a:t>
            </a:r>
            <a:r>
              <a:rPr lang="zh-CN" altLang="en-US" sz="2200">
                <a:solidFill>
                  <a:schemeClr val="bg1"/>
                </a:solidFill>
              </a:rPr>
              <a:t> </a:t>
            </a:r>
            <a:r>
              <a:rPr lang="en-US" altLang="zh-CN" sz="2200" i="1">
                <a:solidFill>
                  <a:srgbClr val="FFFF00"/>
                </a:solidFill>
              </a:rPr>
              <a:t>x</a:t>
            </a:r>
            <a:r>
              <a:rPr lang="en-US" altLang="zh-CN" sz="2200" i="1">
                <a:solidFill>
                  <a:srgbClr val="00FFFF"/>
                </a:solidFill>
              </a:rPr>
              <a:t> </a:t>
            </a:r>
            <a:r>
              <a:rPr lang="zh-CN" altLang="en-US" sz="2200">
                <a:solidFill>
                  <a:schemeClr val="hlink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轴正方向运动，能量 </a:t>
            </a:r>
            <a:r>
              <a:rPr lang="en-US" altLang="zh-CN" sz="2200" i="1">
                <a:solidFill>
                  <a:srgbClr val="FFFF00"/>
                </a:solidFill>
                <a:ea typeface="STZhongsong" panose="02010600040101010101" pitchFamily="2" charset="-122"/>
              </a:rPr>
              <a:t>E</a:t>
            </a:r>
            <a:r>
              <a:rPr lang="en-US" altLang="zh-CN" sz="2200" i="1">
                <a:solidFill>
                  <a:schemeClr val="hlink"/>
                </a:solidFill>
                <a:ea typeface="STZhongsong" panose="02010600040101010101" pitchFamily="2" charset="-122"/>
              </a:rPr>
              <a:t> </a:t>
            </a:r>
            <a:r>
              <a:rPr lang="zh-CN" altLang="en-US" sz="2200">
                <a:solidFill>
                  <a:schemeClr val="hlink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和动量 </a:t>
            </a:r>
            <a:r>
              <a:rPr lang="en-US" altLang="zh-CN" sz="2200" i="1">
                <a:solidFill>
                  <a:srgbClr val="FFFF00"/>
                </a:solidFill>
              </a:rPr>
              <a:t>p</a:t>
            </a:r>
            <a:r>
              <a:rPr lang="en-US" altLang="zh-CN" sz="2200">
                <a:solidFill>
                  <a:schemeClr val="hlink"/>
                </a:solidFill>
              </a:rPr>
              <a:t> </a:t>
            </a:r>
            <a:r>
              <a:rPr lang="zh-CN" altLang="en-US" sz="2200">
                <a:solidFill>
                  <a:schemeClr val="hlink"/>
                </a:solidFill>
              </a:rPr>
              <a:t>的自由粒子。物质波</a:t>
            </a:r>
            <a:r>
              <a:rPr lang="en-US" altLang="zh-CN" sz="2200" i="1">
                <a:solidFill>
                  <a:srgbClr val="FFFF00"/>
                </a:solidFill>
              </a:rPr>
              <a:t>v</a:t>
            </a:r>
            <a:r>
              <a:rPr lang="zh-CN" altLang="en-US" sz="2200">
                <a:solidFill>
                  <a:schemeClr val="hlink"/>
                </a:solidFill>
              </a:rPr>
              <a:t>、</a:t>
            </a:r>
            <a:r>
              <a:rPr lang="zh-CN" altLang="en-US" sz="2200" i="1">
                <a:solidFill>
                  <a:srgbClr val="FFFF00"/>
                </a:solidFill>
                <a:sym typeface="Symbol" panose="05050102010706020507" pitchFamily="18" charset="2"/>
              </a:rPr>
              <a:t></a:t>
            </a:r>
            <a:r>
              <a:rPr lang="zh-CN" altLang="en-US" sz="2200">
                <a:solidFill>
                  <a:schemeClr val="hlink"/>
                </a:solidFill>
                <a:ea typeface="STZhongsong" panose="02010600040101010101" pitchFamily="2" charset="-122"/>
              </a:rPr>
              <a:t>不随时间变化，其物质波是单色平面波，波函数</a:t>
            </a:r>
            <a:endParaRPr lang="zh-CN" altLang="en-US" sz="2200">
              <a:solidFill>
                <a:srgbClr val="00FFFF"/>
              </a:solidFill>
            </a:endParaRPr>
          </a:p>
        </p:txBody>
      </p:sp>
      <p:sp>
        <p:nvSpPr>
          <p:cNvPr id="17422" name="灯片编号占位符 1">
            <a:extLst>
              <a:ext uri="{FF2B5EF4-FFF2-40B4-BE49-F238E27FC236}">
                <a16:creationId xmlns:a16="http://schemas.microsoft.com/office/drawing/2014/main" id="{27FB07EB-F169-42C4-B81E-812BFB1D4A0D}"/>
              </a:ext>
            </a:extLst>
          </p:cNvPr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2EC4F37-3591-40EE-8305-2959E98C92C0}" type="slidenum">
              <a:rPr lang="en-US" altLang="zh-CN" b="0">
                <a:solidFill>
                  <a:srgbClr val="FF00FF"/>
                </a:solidFill>
              </a:rPr>
              <a:pPr eaLnBrk="1" hangingPunct="1"/>
              <a:t>11</a:t>
            </a:fld>
            <a:r>
              <a:rPr lang="en-US" altLang="zh-CN" b="0">
                <a:solidFill>
                  <a:srgbClr val="FF00FF"/>
                </a:solidFill>
              </a:rPr>
              <a:t>/29</a:t>
            </a:r>
          </a:p>
        </p:txBody>
      </p:sp>
      <p:graphicFrame>
        <p:nvGraphicFramePr>
          <p:cNvPr id="4" name="Object 19">
            <a:extLst>
              <a:ext uri="{FF2B5EF4-FFF2-40B4-BE49-F238E27FC236}">
                <a16:creationId xmlns:a16="http://schemas.microsoft.com/office/drawing/2014/main" id="{63670B67-EAD4-4A97-AA80-7D3CFD23B1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04000" y="5286375"/>
          <a:ext cx="920750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65" name="公式" r:id="rId9" imgW="418973" imgH="323918" progId="Equation.3">
                  <p:embed/>
                </p:oleObj>
              </mc:Choice>
              <mc:Fallback>
                <p:oleObj name="公式" r:id="rId9" imgW="418973" imgH="323918" progId="Equation.3">
                  <p:embed/>
                  <p:pic>
                    <p:nvPicPr>
                      <p:cNvPr id="4" name="Object 19">
                        <a:extLst>
                          <a:ext uri="{FF2B5EF4-FFF2-40B4-BE49-F238E27FC236}">
                            <a16:creationId xmlns:a16="http://schemas.microsoft.com/office/drawing/2014/main" id="{63670B67-EAD4-4A97-AA80-7D3CFD23B14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4000" y="5286375"/>
                        <a:ext cx="920750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Box 14">
            <a:extLst>
              <a:ext uri="{FF2B5EF4-FFF2-40B4-BE49-F238E27FC236}">
                <a16:creationId xmlns:a16="http://schemas.microsoft.com/office/drawing/2014/main" id="{F2CF2491-0C26-4486-A369-A593432878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0938" y="5500688"/>
            <a:ext cx="1500187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200">
                <a:solidFill>
                  <a:schemeClr val="hlink"/>
                </a:solidFill>
                <a:ea typeface="STZhongsong" panose="02010600040101010101" pitchFamily="2" charset="-122"/>
              </a:rPr>
              <a:t>复振幅</a:t>
            </a:r>
          </a:p>
        </p:txBody>
      </p:sp>
      <p:graphicFrame>
        <p:nvGraphicFramePr>
          <p:cNvPr id="5" name="Object 20">
            <a:extLst>
              <a:ext uri="{FF2B5EF4-FFF2-40B4-BE49-F238E27FC236}">
                <a16:creationId xmlns:a16="http://schemas.microsoft.com/office/drawing/2014/main" id="{FBC1F4B4-0394-42B2-B0A9-460AC604BD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73838" y="6000750"/>
          <a:ext cx="798512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66" name="公式" r:id="rId11" imgW="323863" imgH="285648" progId="Equation.3">
                  <p:embed/>
                </p:oleObj>
              </mc:Choice>
              <mc:Fallback>
                <p:oleObj name="公式" r:id="rId11" imgW="323863" imgH="285648" progId="Equation.3">
                  <p:embed/>
                  <p:pic>
                    <p:nvPicPr>
                      <p:cNvPr id="5" name="Object 20">
                        <a:extLst>
                          <a:ext uri="{FF2B5EF4-FFF2-40B4-BE49-F238E27FC236}">
                            <a16:creationId xmlns:a16="http://schemas.microsoft.com/office/drawing/2014/main" id="{FBC1F4B4-0394-42B2-B0A9-460AC604BD5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3838" y="6000750"/>
                        <a:ext cx="798512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 Box 14">
            <a:extLst>
              <a:ext uri="{FF2B5EF4-FFF2-40B4-BE49-F238E27FC236}">
                <a16:creationId xmlns:a16="http://schemas.microsoft.com/office/drawing/2014/main" id="{786E337A-F251-4DD7-B815-6DABDE88AD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9500" y="6186488"/>
            <a:ext cx="1714500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200">
                <a:solidFill>
                  <a:schemeClr val="hlink"/>
                </a:solidFill>
                <a:ea typeface="STZhongsong" panose="02010600040101010101" pitchFamily="2" charset="-122"/>
              </a:rPr>
              <a:t>随时间变化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8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8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8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8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88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8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8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88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76" grpId="0" build="p" autoUpdateAnimBg="0"/>
      <p:bldP spid="88066" grpId="0" animBg="1"/>
      <p:bldP spid="88067" grpId="0"/>
      <p:bldP spid="88068" grpId="0"/>
      <p:bldP spid="88075" grpId="0" autoUpdateAnimBg="0"/>
      <p:bldP spid="88078" grpId="0" autoUpdateAnimBg="0"/>
      <p:bldP spid="18" grpId="0" autoUpdateAnimBg="0"/>
      <p:bldP spid="20" grpId="0" autoUpdateAnimBg="0"/>
      <p:bldP spid="22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261" name="Text Box 13">
            <a:extLst>
              <a:ext uri="{FF2B5EF4-FFF2-40B4-BE49-F238E27FC236}">
                <a16:creationId xmlns:a16="http://schemas.microsoft.com/office/drawing/2014/main" id="{814B32A8-FF6F-474D-88AE-AB81AF1016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71438"/>
            <a:ext cx="66182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00"/>
                </a:solidFill>
              </a:rPr>
              <a:t>物质波的统计解释  </a:t>
            </a:r>
            <a:r>
              <a:rPr lang="en-US" altLang="zh-CN">
                <a:solidFill>
                  <a:schemeClr val="bg1"/>
                </a:solidFill>
              </a:rPr>
              <a:t>—— </a:t>
            </a:r>
            <a:r>
              <a:rPr lang="zh-CN" altLang="en-US">
                <a:solidFill>
                  <a:schemeClr val="bg1"/>
                </a:solidFill>
              </a:rPr>
              <a:t>光子、电子衍射现象 </a:t>
            </a:r>
            <a:r>
              <a:rPr lang="en-US" altLang="zh-CN">
                <a:solidFill>
                  <a:schemeClr val="bg1"/>
                </a:solidFill>
              </a:rPr>
              <a:t> 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9699" name="矩形 11">
            <a:extLst>
              <a:ext uri="{FF2B5EF4-FFF2-40B4-BE49-F238E27FC236}">
                <a16:creationId xmlns:a16="http://schemas.microsoft.com/office/drawing/2014/main" id="{646C5BAC-E36F-4E22-8CF8-14080E54C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" y="857250"/>
            <a:ext cx="8032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光的</a:t>
            </a:r>
            <a:endParaRPr lang="en-US" altLang="zh-CN">
              <a:solidFill>
                <a:schemeClr val="bg1"/>
              </a:solidFill>
            </a:endParaRPr>
          </a:p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衍射</a:t>
            </a:r>
            <a:endParaRPr lang="zh-CN" altLang="en-US"/>
          </a:p>
        </p:txBody>
      </p:sp>
      <p:sp>
        <p:nvSpPr>
          <p:cNvPr id="29700" name="左大括号 12">
            <a:extLst>
              <a:ext uri="{FF2B5EF4-FFF2-40B4-BE49-F238E27FC236}">
                <a16:creationId xmlns:a16="http://schemas.microsoft.com/office/drawing/2014/main" id="{8A7595C9-B176-4B16-94AA-7BD49F77367A}"/>
              </a:ext>
            </a:extLst>
          </p:cNvPr>
          <p:cNvSpPr>
            <a:spLocks/>
          </p:cNvSpPr>
          <p:nvPr/>
        </p:nvSpPr>
        <p:spPr bwMode="auto">
          <a:xfrm>
            <a:off x="1071563" y="714375"/>
            <a:ext cx="285750" cy="1214438"/>
          </a:xfrm>
          <a:prstGeom prst="leftBrace">
            <a:avLst>
              <a:gd name="adj1" fmla="val 48324"/>
              <a:gd name="adj2" fmla="val 50000"/>
            </a:avLst>
          </a:prstGeom>
          <a:noFill/>
          <a:ln w="254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9701" name="矩形 13">
            <a:extLst>
              <a:ext uri="{FF2B5EF4-FFF2-40B4-BE49-F238E27FC236}">
                <a16:creationId xmlns:a16="http://schemas.microsoft.com/office/drawing/2014/main" id="{E419D76C-DA5A-4E15-8AA0-EA60A44AFF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7313" y="569913"/>
            <a:ext cx="128587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>
                <a:solidFill>
                  <a:srgbClr val="00FFCC"/>
                </a:solidFill>
              </a:rPr>
              <a:t>波动性：</a:t>
            </a:r>
          </a:p>
        </p:txBody>
      </p:sp>
      <p:sp>
        <p:nvSpPr>
          <p:cNvPr id="29702" name="矩形 14">
            <a:extLst>
              <a:ext uri="{FF2B5EF4-FFF2-40B4-BE49-F238E27FC236}">
                <a16:creationId xmlns:a16="http://schemas.microsoft.com/office/drawing/2014/main" id="{FCAE6A50-F80E-4598-A3B4-37290AA1CE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8875" y="571500"/>
            <a:ext cx="65722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>
                <a:solidFill>
                  <a:schemeClr val="bg1"/>
                </a:solidFill>
              </a:rPr>
              <a:t>明纹光强大，暗纹光强小；光强与振幅平方成正比</a:t>
            </a:r>
          </a:p>
        </p:txBody>
      </p:sp>
      <p:sp>
        <p:nvSpPr>
          <p:cNvPr id="29703" name="矩形 15">
            <a:extLst>
              <a:ext uri="{FF2B5EF4-FFF2-40B4-BE49-F238E27FC236}">
                <a16:creationId xmlns:a16="http://schemas.microsoft.com/office/drawing/2014/main" id="{6882F06A-A132-4CC9-8011-80BCEF955D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7313" y="1069975"/>
            <a:ext cx="1285875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>
                <a:solidFill>
                  <a:srgbClr val="00FFCC"/>
                </a:solidFill>
              </a:rPr>
              <a:t>粒子性：</a:t>
            </a:r>
          </a:p>
        </p:txBody>
      </p:sp>
      <p:sp>
        <p:nvSpPr>
          <p:cNvPr id="29704" name="矩形 16">
            <a:extLst>
              <a:ext uri="{FF2B5EF4-FFF2-40B4-BE49-F238E27FC236}">
                <a16:creationId xmlns:a16="http://schemas.microsoft.com/office/drawing/2014/main" id="{6D6433BF-BFAC-48CA-AD99-FB3C435087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8875" y="1069975"/>
            <a:ext cx="6429375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>
                <a:solidFill>
                  <a:schemeClr val="bg1"/>
                </a:solidFill>
              </a:rPr>
              <a:t>明纹单位时间内到达的光子数多；反之光子数少</a:t>
            </a:r>
          </a:p>
        </p:txBody>
      </p:sp>
      <p:sp>
        <p:nvSpPr>
          <p:cNvPr id="29705" name="矩形 17">
            <a:extLst>
              <a:ext uri="{FF2B5EF4-FFF2-40B4-BE49-F238E27FC236}">
                <a16:creationId xmlns:a16="http://schemas.microsoft.com/office/drawing/2014/main" id="{951D2E6F-39E5-4705-8751-F26142D95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7313" y="1570038"/>
            <a:ext cx="1285875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>
                <a:solidFill>
                  <a:srgbClr val="00FFCC"/>
                </a:solidFill>
              </a:rPr>
              <a:t>统计：</a:t>
            </a:r>
          </a:p>
        </p:txBody>
      </p:sp>
      <p:sp>
        <p:nvSpPr>
          <p:cNvPr id="29706" name="矩形 18">
            <a:extLst>
              <a:ext uri="{FF2B5EF4-FFF2-40B4-BE49-F238E27FC236}">
                <a16:creationId xmlns:a16="http://schemas.microsoft.com/office/drawing/2014/main" id="{1FBAA440-8950-47EA-8C62-109370769A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4563" y="1571625"/>
            <a:ext cx="6500812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>
                <a:solidFill>
                  <a:schemeClr val="bg1"/>
                </a:solidFill>
              </a:rPr>
              <a:t>光子在明纹处出现的概率大于暗纹处的概率</a:t>
            </a:r>
          </a:p>
        </p:txBody>
      </p:sp>
      <p:sp>
        <p:nvSpPr>
          <p:cNvPr id="29707" name="矩形 19">
            <a:extLst>
              <a:ext uri="{FF2B5EF4-FFF2-40B4-BE49-F238E27FC236}">
                <a16:creationId xmlns:a16="http://schemas.microsoft.com/office/drawing/2014/main" id="{B0339940-B44D-40B7-8AB5-4D04D03245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" y="2070100"/>
            <a:ext cx="8643938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>
                <a:solidFill>
                  <a:srgbClr val="FFFF00"/>
                </a:solidFill>
              </a:rPr>
              <a:t>结论：</a:t>
            </a:r>
            <a:r>
              <a:rPr lang="zh-CN" altLang="en-US" sz="2200">
                <a:solidFill>
                  <a:schemeClr val="bg1"/>
                </a:solidFill>
              </a:rPr>
              <a:t>光子在某处出现的概率与该处光强成正比（光矢量振幅平方）</a:t>
            </a:r>
          </a:p>
        </p:txBody>
      </p:sp>
      <p:grpSp>
        <p:nvGrpSpPr>
          <p:cNvPr id="2" name="组合 21">
            <a:extLst>
              <a:ext uri="{FF2B5EF4-FFF2-40B4-BE49-F238E27FC236}">
                <a16:creationId xmlns:a16="http://schemas.microsoft.com/office/drawing/2014/main" id="{82F2B17B-4990-4F19-A302-48CD9CA78DB3}"/>
              </a:ext>
            </a:extLst>
          </p:cNvPr>
          <p:cNvGrpSpPr>
            <a:grpSpLocks/>
          </p:cNvGrpSpPr>
          <p:nvPr/>
        </p:nvGrpSpPr>
        <p:grpSpPr bwMode="auto">
          <a:xfrm>
            <a:off x="527050" y="2613025"/>
            <a:ext cx="5259388" cy="3959225"/>
            <a:chOff x="522320" y="2571744"/>
            <a:chExt cx="5258777" cy="3960000"/>
          </a:xfrm>
        </p:grpSpPr>
        <p:grpSp>
          <p:nvGrpSpPr>
            <p:cNvPr id="18450" name="Group 11">
              <a:extLst>
                <a:ext uri="{FF2B5EF4-FFF2-40B4-BE49-F238E27FC236}">
                  <a16:creationId xmlns:a16="http://schemas.microsoft.com/office/drawing/2014/main" id="{21C3C375-2530-4C4C-A418-FA36FF86D9D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22320" y="2571744"/>
              <a:ext cx="5258777" cy="3960000"/>
              <a:chOff x="540" y="554"/>
              <a:chExt cx="4086" cy="2916"/>
            </a:xfrm>
          </p:grpSpPr>
          <p:pic>
            <p:nvPicPr>
              <p:cNvPr id="18452" name="Picture 4" descr="f39_08">
                <a:extLst>
                  <a:ext uri="{FF2B5EF4-FFF2-40B4-BE49-F238E27FC236}">
                    <a16:creationId xmlns:a16="http://schemas.microsoft.com/office/drawing/2014/main" id="{21228F94-89EC-4834-8694-CBD5FCBC6D6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0" y="554"/>
                <a:ext cx="4086" cy="29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18453" name="Group 5">
                <a:extLst>
                  <a:ext uri="{FF2B5EF4-FFF2-40B4-BE49-F238E27FC236}">
                    <a16:creationId xmlns:a16="http://schemas.microsoft.com/office/drawing/2014/main" id="{DC0CC7C8-3F33-4489-8CE8-45486734F81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78" y="1142"/>
                <a:ext cx="2962" cy="2294"/>
                <a:chOff x="3187" y="1323"/>
                <a:chExt cx="2618" cy="2294"/>
              </a:xfrm>
            </p:grpSpPr>
            <p:sp>
              <p:nvSpPr>
                <p:cNvPr id="18454" name="Text Box 6">
                  <a:extLst>
                    <a:ext uri="{FF2B5EF4-FFF2-40B4-BE49-F238E27FC236}">
                      <a16:creationId xmlns:a16="http://schemas.microsoft.com/office/drawing/2014/main" id="{71BD51B5-CF32-44EC-894A-EB605EAF0FF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422" y="1323"/>
                  <a:ext cx="1134" cy="2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200">
                      <a:solidFill>
                        <a:srgbClr val="FFFF00"/>
                      </a:solidFill>
                    </a:rPr>
                    <a:t>7</a:t>
                  </a:r>
                </a:p>
              </p:txBody>
            </p:sp>
            <p:sp>
              <p:nvSpPr>
                <p:cNvPr id="18455" name="Text Box 7">
                  <a:extLst>
                    <a:ext uri="{FF2B5EF4-FFF2-40B4-BE49-F238E27FC236}">
                      <a16:creationId xmlns:a16="http://schemas.microsoft.com/office/drawing/2014/main" id="{94E80AFE-387D-40AA-8AB4-2DF85E1D285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031" y="1323"/>
                  <a:ext cx="774" cy="2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200">
                      <a:solidFill>
                        <a:srgbClr val="FFFF00"/>
                      </a:solidFill>
                    </a:rPr>
                    <a:t>100</a:t>
                  </a:r>
                </a:p>
              </p:txBody>
            </p:sp>
            <p:sp>
              <p:nvSpPr>
                <p:cNvPr id="18456" name="Text Box 8">
                  <a:extLst>
                    <a:ext uri="{FF2B5EF4-FFF2-40B4-BE49-F238E27FC236}">
                      <a16:creationId xmlns:a16="http://schemas.microsoft.com/office/drawing/2014/main" id="{6B444D43-A7F0-487D-80FB-86EC642EC01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87" y="2349"/>
                  <a:ext cx="1134" cy="25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200">
                      <a:solidFill>
                        <a:srgbClr val="FFFF00"/>
                      </a:solidFill>
                    </a:rPr>
                    <a:t>   3000</a:t>
                  </a:r>
                </a:p>
              </p:txBody>
            </p:sp>
            <p:sp>
              <p:nvSpPr>
                <p:cNvPr id="18457" name="Text Box 9">
                  <a:extLst>
                    <a:ext uri="{FF2B5EF4-FFF2-40B4-BE49-F238E27FC236}">
                      <a16:creationId xmlns:a16="http://schemas.microsoft.com/office/drawing/2014/main" id="{1DAFEC52-5FF6-4A7F-878C-E423233ED16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84" y="2349"/>
                  <a:ext cx="795" cy="2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200">
                      <a:solidFill>
                        <a:srgbClr val="FFFF00"/>
                      </a:solidFill>
                    </a:rPr>
                    <a:t>  20000</a:t>
                  </a:r>
                </a:p>
              </p:txBody>
            </p:sp>
            <p:sp>
              <p:nvSpPr>
                <p:cNvPr id="18458" name="Text Box 10">
                  <a:extLst>
                    <a:ext uri="{FF2B5EF4-FFF2-40B4-BE49-F238E27FC236}">
                      <a16:creationId xmlns:a16="http://schemas.microsoft.com/office/drawing/2014/main" id="{7088FB96-148B-476A-BB3A-C018572E5EC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197" y="3362"/>
                  <a:ext cx="1134" cy="25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200">
                      <a:solidFill>
                        <a:srgbClr val="FFFF00"/>
                      </a:solidFill>
                    </a:rPr>
                    <a:t>  70000</a:t>
                  </a:r>
                </a:p>
              </p:txBody>
            </p:sp>
          </p:grpSp>
        </p:grpSp>
        <p:sp>
          <p:nvSpPr>
            <p:cNvPr id="18451" name="矩形 20">
              <a:extLst>
                <a:ext uri="{FF2B5EF4-FFF2-40B4-BE49-F238E27FC236}">
                  <a16:creationId xmlns:a16="http://schemas.microsoft.com/office/drawing/2014/main" id="{E96DEE8E-CBC7-42D0-9172-1BEFC2310E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6182" y="5643578"/>
              <a:ext cx="1643074" cy="7694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200"/>
                <a:t>电子束的</a:t>
              </a:r>
              <a:endParaRPr lang="en-US" altLang="zh-CN" sz="2200"/>
            </a:p>
            <a:p>
              <a:pPr algn="ctr" eaLnBrk="1" hangingPunct="1"/>
              <a:r>
                <a:rPr lang="zh-CN" altLang="en-US" sz="2200"/>
                <a:t>双缝干涉图</a:t>
              </a:r>
            </a:p>
          </p:txBody>
        </p:sp>
      </p:grpSp>
      <p:sp>
        <p:nvSpPr>
          <p:cNvPr id="29709" name="矩形 22">
            <a:extLst>
              <a:ext uri="{FF2B5EF4-FFF2-40B4-BE49-F238E27FC236}">
                <a16:creationId xmlns:a16="http://schemas.microsoft.com/office/drawing/2014/main" id="{D9F0C8C6-8B38-4704-8EE6-8E03FC1EE0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2800" y="2643188"/>
            <a:ext cx="2822575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>
                <a:solidFill>
                  <a:srgbClr val="FFFF00"/>
                </a:solidFill>
              </a:rPr>
              <a:t>明纹处：</a:t>
            </a:r>
            <a:r>
              <a:rPr lang="zh-CN" altLang="en-US" sz="2200">
                <a:solidFill>
                  <a:schemeClr val="bg1"/>
                </a:solidFill>
              </a:rPr>
              <a:t>电子密集，概率就大，波的强度大</a:t>
            </a:r>
          </a:p>
        </p:txBody>
      </p:sp>
      <p:sp>
        <p:nvSpPr>
          <p:cNvPr id="29710" name="矩形 23">
            <a:extLst>
              <a:ext uri="{FF2B5EF4-FFF2-40B4-BE49-F238E27FC236}">
                <a16:creationId xmlns:a16="http://schemas.microsoft.com/office/drawing/2014/main" id="{11A9A0AD-B458-4103-A191-ECAB7D2323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2800" y="3714750"/>
            <a:ext cx="2822575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>
                <a:solidFill>
                  <a:srgbClr val="FFFF00"/>
                </a:solidFill>
              </a:rPr>
              <a:t>暗纹处：</a:t>
            </a:r>
            <a:r>
              <a:rPr lang="zh-CN" altLang="en-US" sz="2200">
                <a:solidFill>
                  <a:schemeClr val="bg1"/>
                </a:solidFill>
              </a:rPr>
              <a:t>电子稀少，概率小，波的强度小</a:t>
            </a:r>
          </a:p>
        </p:txBody>
      </p:sp>
      <p:sp>
        <p:nvSpPr>
          <p:cNvPr id="29711" name="矩形 24">
            <a:extLst>
              <a:ext uri="{FF2B5EF4-FFF2-40B4-BE49-F238E27FC236}">
                <a16:creationId xmlns:a16="http://schemas.microsoft.com/office/drawing/2014/main" id="{14C4E42F-4C30-43DE-ABCA-EFB72229D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9313" y="4500563"/>
            <a:ext cx="2714625" cy="144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>
                <a:solidFill>
                  <a:srgbClr val="FFFF00"/>
                </a:solidFill>
              </a:rPr>
              <a:t>结论：</a:t>
            </a:r>
            <a:r>
              <a:rPr lang="zh-CN" altLang="en-US" sz="2200">
                <a:solidFill>
                  <a:schemeClr val="bg1"/>
                </a:solidFill>
              </a:rPr>
              <a:t>电子在某处出现的概率与该处物质波强度成正比（波函数振幅平方）</a:t>
            </a:r>
          </a:p>
        </p:txBody>
      </p:sp>
      <p:sp>
        <p:nvSpPr>
          <p:cNvPr id="29712" name="矩形 25">
            <a:extLst>
              <a:ext uri="{FF2B5EF4-FFF2-40B4-BE49-F238E27FC236}">
                <a16:creationId xmlns:a16="http://schemas.microsoft.com/office/drawing/2014/main" id="{1383C7A2-3A71-4C7C-99B0-3998B7D17F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9313" y="6072188"/>
            <a:ext cx="2786062" cy="430212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>
                <a:solidFill>
                  <a:srgbClr val="FFFF00"/>
                </a:solidFill>
              </a:rPr>
              <a:t>物质波是一种概率波</a:t>
            </a:r>
            <a:endParaRPr lang="zh-CN" altLang="en-US" sz="2200"/>
          </a:p>
        </p:txBody>
      </p:sp>
      <p:sp>
        <p:nvSpPr>
          <p:cNvPr id="18449" name="灯片编号占位符 1">
            <a:extLst>
              <a:ext uri="{FF2B5EF4-FFF2-40B4-BE49-F238E27FC236}">
                <a16:creationId xmlns:a16="http://schemas.microsoft.com/office/drawing/2014/main" id="{42BC54B3-3810-43F9-9ABB-3013B13E1094}"/>
              </a:ext>
            </a:extLst>
          </p:cNvPr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EC8A866-4B4B-46D3-A01F-214B81A96C3A}" type="slidenum">
              <a:rPr lang="en-US" altLang="zh-CN" b="0">
                <a:solidFill>
                  <a:srgbClr val="FF00FF"/>
                </a:solidFill>
              </a:rPr>
              <a:pPr eaLnBrk="1" hangingPunct="1"/>
              <a:t>12</a:t>
            </a:fld>
            <a:r>
              <a:rPr lang="en-US" altLang="zh-CN" b="0">
                <a:solidFill>
                  <a:srgbClr val="FF00FF"/>
                </a:solidFill>
              </a:rPr>
              <a:t>/29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3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96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96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9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9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9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97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97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9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9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29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97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97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3261" grpId="0"/>
      <p:bldP spid="29699" grpId="0"/>
      <p:bldP spid="29700" grpId="0" animBg="1"/>
      <p:bldP spid="29701" grpId="0"/>
      <p:bldP spid="29702" grpId="0"/>
      <p:bldP spid="29703" grpId="0"/>
      <p:bldP spid="29704" grpId="0"/>
      <p:bldP spid="29705" grpId="0"/>
      <p:bldP spid="29706" grpId="0"/>
      <p:bldP spid="29707" grpId="0"/>
      <p:bldP spid="29709" grpId="0"/>
      <p:bldP spid="29710" grpId="0"/>
      <p:bldP spid="29711" grpId="0"/>
      <p:bldP spid="297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3" name="Rectangle 5">
            <a:extLst>
              <a:ext uri="{FF2B5EF4-FFF2-40B4-BE49-F238E27FC236}">
                <a16:creationId xmlns:a16="http://schemas.microsoft.com/office/drawing/2014/main" id="{8278C156-AE4F-4D6B-896F-549929DCA5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" y="285750"/>
            <a:ext cx="34496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00"/>
                </a:solidFill>
                <a:ea typeface="STZhongsong" panose="02010600040101010101" pitchFamily="2" charset="-122"/>
              </a:rPr>
              <a:t>波函数的物理意义：</a:t>
            </a:r>
          </a:p>
        </p:txBody>
      </p:sp>
      <p:sp>
        <p:nvSpPr>
          <p:cNvPr id="89098" name="Text Box 10">
            <a:extLst>
              <a:ext uri="{FF2B5EF4-FFF2-40B4-BE49-F238E27FC236}">
                <a16:creationId xmlns:a16="http://schemas.microsoft.com/office/drawing/2014/main" id="{76DA5927-2802-41C7-B6E1-68B3D8BA3B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938" y="714375"/>
            <a:ext cx="7858125" cy="166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>
                <a:solidFill>
                  <a:schemeClr val="bg1"/>
                </a:solidFill>
              </a:rPr>
              <a:t>(</a:t>
            </a:r>
            <a:r>
              <a:rPr lang="zh-CN" altLang="en-US">
                <a:solidFill>
                  <a:srgbClr val="00FF00"/>
                </a:solidFill>
                <a:ea typeface="STZhongsong" panose="02010600040101010101" pitchFamily="2" charset="-122"/>
              </a:rPr>
              <a:t>波恩在</a:t>
            </a:r>
            <a:r>
              <a:rPr lang="en-US" altLang="zh-CN">
                <a:solidFill>
                  <a:srgbClr val="00FF00"/>
                </a:solidFill>
              </a:rPr>
              <a:t>1926</a:t>
            </a:r>
            <a:r>
              <a:rPr lang="zh-CN" altLang="en-US">
                <a:solidFill>
                  <a:srgbClr val="00FF00"/>
                </a:solidFill>
                <a:ea typeface="STZhongsong" panose="02010600040101010101" pitchFamily="2" charset="-122"/>
              </a:rPr>
              <a:t>年提出</a:t>
            </a:r>
            <a:r>
              <a:rPr lang="en-US" altLang="zh-CN">
                <a:solidFill>
                  <a:schemeClr val="bg1"/>
                </a:solidFill>
              </a:rPr>
              <a:t>) </a:t>
            </a:r>
            <a:r>
              <a:rPr lang="zh-CN" altLang="en-US">
                <a:solidFill>
                  <a:schemeClr val="bg1"/>
                </a:solidFill>
                <a:ea typeface="STZhongsong" panose="02010600040101010101" pitchFamily="2" charset="-122"/>
              </a:rPr>
              <a:t>波函数 </a:t>
            </a:r>
            <a:r>
              <a:rPr lang="en-US" altLang="zh-CN" i="1">
                <a:solidFill>
                  <a:schemeClr val="bg1"/>
                </a:solidFill>
              </a:rPr>
              <a:t>Ψ</a:t>
            </a:r>
            <a:r>
              <a:rPr lang="en-US" altLang="zh-CN">
                <a:solidFill>
                  <a:schemeClr val="bg1"/>
                </a:solidFill>
              </a:rPr>
              <a:t>(</a:t>
            </a:r>
            <a:r>
              <a:rPr lang="en-US" altLang="zh-CN" i="1">
                <a:solidFill>
                  <a:schemeClr val="bg1"/>
                </a:solidFill>
              </a:rPr>
              <a:t>x, y, z, t</a:t>
            </a:r>
            <a:r>
              <a:rPr lang="en-US" altLang="zh-CN">
                <a:solidFill>
                  <a:schemeClr val="bg1"/>
                </a:solidFill>
              </a:rPr>
              <a:t>) </a:t>
            </a:r>
            <a:r>
              <a:rPr lang="zh-CN" altLang="en-US">
                <a:solidFill>
                  <a:schemeClr val="bg1"/>
                </a:solidFill>
                <a:ea typeface="STZhongsong" panose="02010600040101010101" pitchFamily="2" charset="-122"/>
              </a:rPr>
              <a:t>的统计解释 </a:t>
            </a:r>
            <a:r>
              <a:rPr lang="zh-CN" altLang="en-US">
                <a:solidFill>
                  <a:schemeClr val="bg1"/>
                </a:solidFill>
              </a:rPr>
              <a:t>：</a:t>
            </a:r>
            <a:r>
              <a:rPr lang="zh-CN" altLang="en-US" sz="2200">
                <a:solidFill>
                  <a:schemeClr val="bg1"/>
                </a:solidFill>
                <a:ea typeface="STZhongsong" panose="02010600040101010101" pitchFamily="2" charset="-122"/>
              </a:rPr>
              <a:t>波函数模的平方代表</a:t>
            </a:r>
            <a:r>
              <a:rPr lang="zh-CN" altLang="en-US" sz="2200">
                <a:solidFill>
                  <a:srgbClr val="FFFF00"/>
                </a:solidFill>
                <a:ea typeface="STZhongsong" panose="02010600040101010101" pitchFamily="2" charset="-122"/>
              </a:rPr>
              <a:t>某时刻 </a:t>
            </a:r>
            <a:r>
              <a:rPr lang="en-US" altLang="zh-CN" sz="2200" i="1">
                <a:solidFill>
                  <a:srgbClr val="FFFF00"/>
                </a:solidFill>
              </a:rPr>
              <a:t>t </a:t>
            </a:r>
            <a:r>
              <a:rPr lang="zh-CN" altLang="en-US" sz="2200">
                <a:solidFill>
                  <a:srgbClr val="FFFF00"/>
                </a:solidFill>
                <a:ea typeface="STZhongsong" panose="02010600040101010101" pitchFamily="2" charset="-122"/>
              </a:rPr>
              <a:t>在空间某点 </a:t>
            </a:r>
            <a:r>
              <a:rPr lang="en-US" altLang="zh-CN" sz="2200">
                <a:solidFill>
                  <a:srgbClr val="FFFF00"/>
                </a:solidFill>
              </a:rPr>
              <a:t>(</a:t>
            </a:r>
            <a:r>
              <a:rPr lang="en-US" altLang="zh-CN" sz="2200" i="1">
                <a:solidFill>
                  <a:srgbClr val="FFFF00"/>
                </a:solidFill>
              </a:rPr>
              <a:t>x, y, z</a:t>
            </a:r>
            <a:r>
              <a:rPr lang="en-US" altLang="zh-CN" sz="2200">
                <a:solidFill>
                  <a:srgbClr val="FFFF00"/>
                </a:solidFill>
              </a:rPr>
              <a:t>) </a:t>
            </a:r>
            <a:r>
              <a:rPr lang="zh-CN" altLang="en-US" sz="2200">
                <a:solidFill>
                  <a:srgbClr val="FFFF00"/>
                </a:solidFill>
                <a:ea typeface="STZhongsong" panose="02010600040101010101" pitchFamily="2" charset="-122"/>
              </a:rPr>
              <a:t>附近单位体积内发现粒子的概率，即 </a:t>
            </a:r>
            <a:r>
              <a:rPr lang="en-US" altLang="zh-CN" sz="2200">
                <a:solidFill>
                  <a:srgbClr val="FFFF00"/>
                </a:solidFill>
              </a:rPr>
              <a:t>|</a:t>
            </a:r>
            <a:r>
              <a:rPr lang="en-US" altLang="zh-CN" sz="2200" i="1">
                <a:solidFill>
                  <a:srgbClr val="FFFF00"/>
                </a:solidFill>
              </a:rPr>
              <a:t>Ψ</a:t>
            </a:r>
            <a:r>
              <a:rPr lang="en-US" altLang="zh-CN" sz="2200">
                <a:solidFill>
                  <a:srgbClr val="FFFF00"/>
                </a:solidFill>
              </a:rPr>
              <a:t>|</a:t>
            </a:r>
            <a:r>
              <a:rPr lang="en-US" altLang="zh-CN" sz="2200" baseline="30000">
                <a:solidFill>
                  <a:srgbClr val="FFFF00"/>
                </a:solidFill>
              </a:rPr>
              <a:t>2 </a:t>
            </a:r>
            <a:r>
              <a:rPr lang="zh-CN" altLang="en-US" sz="2200">
                <a:solidFill>
                  <a:srgbClr val="FFFF00"/>
                </a:solidFill>
                <a:ea typeface="STZhongsong" panose="02010600040101010101" pitchFamily="2" charset="-122"/>
              </a:rPr>
              <a:t>代表概率密度</a:t>
            </a:r>
            <a:r>
              <a:rPr lang="zh-CN" altLang="en-US" sz="2200">
                <a:solidFill>
                  <a:srgbClr val="FFFF00"/>
                </a:solidFill>
              </a:rPr>
              <a:t>。</a:t>
            </a:r>
          </a:p>
        </p:txBody>
      </p:sp>
      <p:graphicFrame>
        <p:nvGraphicFramePr>
          <p:cNvPr id="8" name="Object 2">
            <a:extLst>
              <a:ext uri="{FF2B5EF4-FFF2-40B4-BE49-F238E27FC236}">
                <a16:creationId xmlns:a16="http://schemas.microsoft.com/office/drawing/2014/main" id="{7EEFD0D1-13A6-4A43-A42E-D1043CB68FF5}"/>
              </a:ext>
            </a:extLst>
          </p:cNvPr>
          <p:cNvGraphicFramePr>
            <a:graphicFrameLocks/>
          </p:cNvGraphicFramePr>
          <p:nvPr/>
        </p:nvGraphicFramePr>
        <p:xfrm>
          <a:off x="1857375" y="3432175"/>
          <a:ext cx="5318125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50" name="公式" r:id="rId3" imgW="5286394" imgH="447607" progId="Equation.3">
                  <p:embed/>
                </p:oleObj>
              </mc:Choice>
              <mc:Fallback>
                <p:oleObj name="公式" r:id="rId3" imgW="5286394" imgH="447607" progId="Equation.3">
                  <p:embed/>
                  <p:pic>
                    <p:nvPicPr>
                      <p:cNvPr id="8" name="Object 2">
                        <a:extLst>
                          <a:ext uri="{FF2B5EF4-FFF2-40B4-BE49-F238E27FC236}">
                            <a16:creationId xmlns:a16="http://schemas.microsoft.com/office/drawing/2014/main" id="{7EEFD0D1-13A6-4A43-A42E-D1043CB68FF5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75" y="3432175"/>
                        <a:ext cx="5318125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">
            <a:extLst>
              <a:ext uri="{FF2B5EF4-FFF2-40B4-BE49-F238E27FC236}">
                <a16:creationId xmlns:a16="http://schemas.microsoft.com/office/drawing/2014/main" id="{B81DB8A3-8BAC-4569-8156-1A99ED7EF7F9}"/>
              </a:ext>
            </a:extLst>
          </p:cNvPr>
          <p:cNvGrpSpPr>
            <a:grpSpLocks/>
          </p:cNvGrpSpPr>
          <p:nvPr/>
        </p:nvGrpSpPr>
        <p:grpSpPr bwMode="auto">
          <a:xfrm>
            <a:off x="758825" y="2717800"/>
            <a:ext cx="7813675" cy="584200"/>
            <a:chOff x="288" y="1891"/>
            <a:chExt cx="4922" cy="368"/>
          </a:xfrm>
        </p:grpSpPr>
        <p:sp>
          <p:nvSpPr>
            <p:cNvPr id="19468" name="Rectangle 4">
              <a:extLst>
                <a:ext uri="{FF2B5EF4-FFF2-40B4-BE49-F238E27FC236}">
                  <a16:creationId xmlns:a16="http://schemas.microsoft.com/office/drawing/2014/main" id="{4F4A6759-54C6-4F2E-8BD8-0E87D1162B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891"/>
              <a:ext cx="4922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solidFill>
                    <a:schemeClr val="hlink"/>
                  </a:solidFill>
                </a:rPr>
                <a:t>1.  </a:t>
              </a:r>
              <a:r>
                <a:rPr lang="zh-CN" altLang="en-US">
                  <a:solidFill>
                    <a:schemeClr val="hlink"/>
                  </a:solidFill>
                  <a:ea typeface="STZhongsong" panose="02010600040101010101" pitchFamily="2" charset="-122"/>
                </a:rPr>
                <a:t>时刻</a:t>
              </a:r>
              <a:r>
                <a:rPr lang="zh-CN" altLang="en-US">
                  <a:solidFill>
                    <a:schemeClr val="bg1"/>
                  </a:solidFill>
                  <a:ea typeface="楷体_GB2312" pitchFamily="49" charset="-122"/>
                </a:rPr>
                <a:t> </a:t>
              </a:r>
              <a:r>
                <a:rPr lang="en-US" altLang="zh-CN" i="1">
                  <a:solidFill>
                    <a:srgbClr val="66FFFF"/>
                  </a:solidFill>
                </a:rPr>
                <a:t>t </a:t>
              </a:r>
              <a:r>
                <a:rPr lang="en-US" altLang="zh-CN">
                  <a:solidFill>
                    <a:schemeClr val="hlink"/>
                  </a:solidFill>
                  <a:ea typeface="楷体_GB2312" pitchFamily="49" charset="-122"/>
                </a:rPr>
                <a:t>,  </a:t>
              </a:r>
              <a:r>
                <a:rPr lang="zh-CN" altLang="en-US">
                  <a:solidFill>
                    <a:schemeClr val="hlink"/>
                  </a:solidFill>
                  <a:ea typeface="楷体_GB2312" pitchFamily="49" charset="-122"/>
                </a:rPr>
                <a:t>微观</a:t>
              </a:r>
              <a:r>
                <a:rPr lang="zh-CN" altLang="en-US">
                  <a:solidFill>
                    <a:schemeClr val="hlink"/>
                  </a:solidFill>
                  <a:latin typeface="楷体_GB2312" pitchFamily="49" charset="-122"/>
                  <a:ea typeface="STZhongsong" panose="02010600040101010101" pitchFamily="2" charset="-122"/>
                </a:rPr>
                <a:t>粒子</a:t>
              </a:r>
              <a:r>
                <a:rPr lang="zh-CN" altLang="en-US">
                  <a:solidFill>
                    <a:schemeClr val="hlink"/>
                  </a:solidFill>
                  <a:ea typeface="STZhongsong" panose="02010600040101010101" pitchFamily="2" charset="-122"/>
                </a:rPr>
                <a:t>在空间</a:t>
              </a:r>
              <a:r>
                <a:rPr lang="zh-CN" altLang="en-US">
                  <a:solidFill>
                    <a:srgbClr val="FFCC66"/>
                  </a:solidFill>
                </a:rPr>
                <a:t>  </a:t>
              </a:r>
              <a:r>
                <a:rPr lang="en-US" altLang="zh-CN" sz="3200" i="1">
                  <a:solidFill>
                    <a:srgbClr val="66FFFF"/>
                  </a:solidFill>
                </a:rPr>
                <a:t>r </a:t>
              </a:r>
              <a:r>
                <a:rPr lang="en-US" altLang="zh-CN" sz="3200" i="1">
                  <a:solidFill>
                    <a:schemeClr val="hlink"/>
                  </a:solidFill>
                </a:rPr>
                <a:t> </a:t>
              </a:r>
              <a:r>
                <a:rPr lang="zh-CN" altLang="en-US">
                  <a:solidFill>
                    <a:schemeClr val="hlink"/>
                  </a:solidFill>
                  <a:ea typeface="STZhongsong" panose="02010600040101010101" pitchFamily="2" charset="-122"/>
                </a:rPr>
                <a:t>处</a:t>
              </a:r>
              <a:r>
                <a:rPr lang="zh-CN" altLang="en-US">
                  <a:solidFill>
                    <a:srgbClr val="FFCC66"/>
                  </a:solidFill>
                </a:rPr>
                <a:t> </a:t>
              </a:r>
              <a:r>
                <a:rPr lang="en-US" altLang="zh-CN">
                  <a:solidFill>
                    <a:srgbClr val="66FFFF"/>
                  </a:solidFill>
                </a:rPr>
                <a:t>d</a:t>
              </a:r>
              <a:r>
                <a:rPr lang="en-US" altLang="zh-CN" i="1">
                  <a:solidFill>
                    <a:srgbClr val="66FFFF"/>
                  </a:solidFill>
                </a:rPr>
                <a:t>V</a:t>
              </a:r>
              <a:r>
                <a:rPr lang="en-US" altLang="zh-CN" i="1">
                  <a:solidFill>
                    <a:srgbClr val="99FFCC"/>
                  </a:solidFill>
                </a:rPr>
                <a:t> </a:t>
              </a:r>
              <a:r>
                <a:rPr lang="zh-CN" altLang="en-US">
                  <a:solidFill>
                    <a:schemeClr val="hlink"/>
                  </a:solidFill>
                  <a:ea typeface="STZhongsong" panose="02010600040101010101" pitchFamily="2" charset="-122"/>
                </a:rPr>
                <a:t>体积内出现的概率</a:t>
              </a:r>
            </a:p>
          </p:txBody>
        </p:sp>
        <p:sp>
          <p:nvSpPr>
            <p:cNvPr id="19469" name="Line 5">
              <a:extLst>
                <a:ext uri="{FF2B5EF4-FFF2-40B4-BE49-F238E27FC236}">
                  <a16:creationId xmlns:a16="http://schemas.microsoft.com/office/drawing/2014/main" id="{DD3FE084-F853-455C-AAC0-3E51766323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0" y="2026"/>
              <a:ext cx="144" cy="0"/>
            </a:xfrm>
            <a:prstGeom prst="line">
              <a:avLst/>
            </a:prstGeom>
            <a:noFill/>
            <a:ln w="9525">
              <a:solidFill>
                <a:srgbClr val="66FFFF"/>
              </a:solidFill>
              <a:round/>
              <a:headEnd/>
              <a:tailEnd type="triangl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12" name="Object 6">
            <a:extLst>
              <a:ext uri="{FF2B5EF4-FFF2-40B4-BE49-F238E27FC236}">
                <a16:creationId xmlns:a16="http://schemas.microsoft.com/office/drawing/2014/main" id="{88AE3EFD-4BCF-462D-8F68-8292FABD7FF5}"/>
              </a:ext>
            </a:extLst>
          </p:cNvPr>
          <p:cNvGraphicFramePr>
            <a:graphicFrameLocks/>
          </p:cNvGraphicFramePr>
          <p:nvPr/>
        </p:nvGraphicFramePr>
        <p:xfrm>
          <a:off x="2286000" y="4708525"/>
          <a:ext cx="3221038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51" name="公式" r:id="rId5" imgW="3190920" imgH="562111" progId="Equation.3">
                  <p:embed/>
                </p:oleObj>
              </mc:Choice>
              <mc:Fallback>
                <p:oleObj name="公式" r:id="rId5" imgW="3190920" imgH="562111" progId="Equation.3">
                  <p:embed/>
                  <p:pic>
                    <p:nvPicPr>
                      <p:cNvPr id="12" name="Object 6">
                        <a:extLst>
                          <a:ext uri="{FF2B5EF4-FFF2-40B4-BE49-F238E27FC236}">
                            <a16:creationId xmlns:a16="http://schemas.microsoft.com/office/drawing/2014/main" id="{88AE3EFD-4BCF-462D-8F68-8292FABD7FF5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708525"/>
                        <a:ext cx="3221038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7">
            <a:extLst>
              <a:ext uri="{FF2B5EF4-FFF2-40B4-BE49-F238E27FC236}">
                <a16:creationId xmlns:a16="http://schemas.microsoft.com/office/drawing/2014/main" id="{43D2039A-098C-4C1C-BDA6-0E41048696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825" y="4075113"/>
            <a:ext cx="738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hlink"/>
                </a:solidFill>
              </a:rPr>
              <a:t>2. </a:t>
            </a:r>
            <a:r>
              <a:rPr lang="zh-CN" altLang="en-US">
                <a:solidFill>
                  <a:schemeClr val="hlink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归一化条件</a:t>
            </a:r>
            <a:r>
              <a:rPr lang="zh-CN" altLang="en-US">
                <a:solidFill>
                  <a:schemeClr val="bg1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 </a:t>
            </a:r>
            <a:r>
              <a:rPr lang="en-US" altLang="zh-CN">
                <a:solidFill>
                  <a:srgbClr val="66FFFF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>
                <a:solidFill>
                  <a:srgbClr val="66FFFF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粒子在整个空间出现的概率为</a:t>
            </a:r>
            <a:r>
              <a:rPr lang="en-US" altLang="zh-CN">
                <a:solidFill>
                  <a:srgbClr val="66FFFF"/>
                </a:solidFill>
                <a:latin typeface="楷体_GB2312" pitchFamily="49" charset="-122"/>
                <a:ea typeface="楷体_GB2312" pitchFamily="49" charset="-122"/>
              </a:rPr>
              <a:t>1)</a:t>
            </a:r>
            <a:r>
              <a:rPr lang="en-US" altLang="zh-CN">
                <a:solidFill>
                  <a:schemeClr val="bg1"/>
                </a:solidFill>
              </a:rPr>
              <a:t>  </a:t>
            </a:r>
          </a:p>
        </p:txBody>
      </p:sp>
      <p:sp>
        <p:nvSpPr>
          <p:cNvPr id="14" name="Rectangle 8">
            <a:extLst>
              <a:ext uri="{FF2B5EF4-FFF2-40B4-BE49-F238E27FC236}">
                <a16:creationId xmlns:a16="http://schemas.microsoft.com/office/drawing/2014/main" id="{3A142D78-78DD-4257-ABC7-1B8104BC93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525" y="5475288"/>
            <a:ext cx="510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hlink"/>
                </a:solidFill>
              </a:rPr>
              <a:t>3. </a:t>
            </a:r>
            <a:r>
              <a:rPr lang="zh-CN" altLang="en-US">
                <a:solidFill>
                  <a:schemeClr val="hlink"/>
                </a:solidFill>
                <a:ea typeface="STZhongsong" panose="02010600040101010101" pitchFamily="2" charset="-122"/>
              </a:rPr>
              <a:t>波函数必须</a:t>
            </a:r>
            <a:r>
              <a:rPr lang="zh-CN" altLang="en-US">
                <a:solidFill>
                  <a:srgbClr val="66FFFF"/>
                </a:solidFill>
                <a:ea typeface="STZhongsong" panose="02010600040101010101" pitchFamily="2" charset="-122"/>
              </a:rPr>
              <a:t>单值</a:t>
            </a:r>
            <a:r>
              <a:rPr lang="zh-CN" altLang="en-US">
                <a:solidFill>
                  <a:schemeClr val="hlink"/>
                </a:solidFill>
                <a:ea typeface="STZhongsong" panose="02010600040101010101" pitchFamily="2" charset="-122"/>
              </a:rPr>
              <a:t>、</a:t>
            </a:r>
            <a:r>
              <a:rPr lang="zh-CN" altLang="en-US">
                <a:solidFill>
                  <a:srgbClr val="66FFFF"/>
                </a:solidFill>
                <a:ea typeface="STZhongsong" panose="02010600040101010101" pitchFamily="2" charset="-122"/>
              </a:rPr>
              <a:t>有限</a:t>
            </a:r>
            <a:r>
              <a:rPr lang="zh-CN" altLang="en-US">
                <a:solidFill>
                  <a:schemeClr val="hlink"/>
                </a:solidFill>
                <a:ea typeface="STZhongsong" panose="02010600040101010101" pitchFamily="2" charset="-122"/>
              </a:rPr>
              <a:t>、</a:t>
            </a:r>
            <a:r>
              <a:rPr lang="zh-CN" altLang="en-US">
                <a:solidFill>
                  <a:srgbClr val="66FFFF"/>
                </a:solidFill>
                <a:ea typeface="STZhongsong" panose="02010600040101010101" pitchFamily="2" charset="-122"/>
              </a:rPr>
              <a:t>连续</a:t>
            </a: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7100D7D4-F887-4437-A638-F74FDA3069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1563" y="6038850"/>
            <a:ext cx="70723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hlink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概率密度在任一处都是唯一、有限的、连续的</a:t>
            </a:r>
          </a:p>
        </p:txBody>
      </p:sp>
      <p:sp>
        <p:nvSpPr>
          <p:cNvPr id="14346" name="Text Box 10">
            <a:extLst>
              <a:ext uri="{FF2B5EF4-FFF2-40B4-BE49-F238E27FC236}">
                <a16:creationId xmlns:a16="http://schemas.microsoft.com/office/drawing/2014/main" id="{2F39D6E7-7906-4A67-A6BA-885B6F6482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3" y="2360613"/>
            <a:ext cx="11128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FFFF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说明：</a:t>
            </a:r>
            <a:endParaRPr lang="zh-CN" altLang="en-US">
              <a:solidFill>
                <a:srgbClr val="00FFFF"/>
              </a:solidFill>
            </a:endParaRPr>
          </a:p>
        </p:txBody>
      </p:sp>
      <p:sp>
        <p:nvSpPr>
          <p:cNvPr id="19467" name="灯片编号占位符 1">
            <a:extLst>
              <a:ext uri="{FF2B5EF4-FFF2-40B4-BE49-F238E27FC236}">
                <a16:creationId xmlns:a16="http://schemas.microsoft.com/office/drawing/2014/main" id="{56AF7FDE-5369-4A84-94A9-6B4CDDAFDE3F}"/>
              </a:ext>
            </a:extLst>
          </p:cNvPr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A966A41-2CE2-48EB-AE32-07194E3C3F12}" type="slidenum">
              <a:rPr lang="en-US" altLang="zh-CN" b="0">
                <a:solidFill>
                  <a:srgbClr val="FF00FF"/>
                </a:solidFill>
              </a:rPr>
              <a:pPr eaLnBrk="1" hangingPunct="1"/>
              <a:t>13</a:t>
            </a:fld>
            <a:r>
              <a:rPr lang="en-US" altLang="zh-CN" b="0">
                <a:solidFill>
                  <a:srgbClr val="FF00FF"/>
                </a:solidFill>
              </a:rPr>
              <a:t>/29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9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89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75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3" grpId="0"/>
      <p:bldP spid="89098" grpId="0" build="p" autoUpdateAnimBg="0"/>
      <p:bldP spid="13" grpId="0" autoUpdateAnimBg="0"/>
      <p:bldP spid="14" grpId="0" autoUpdateAnimBg="0"/>
      <p:bldP spid="15" grpId="0" autoUpdateAnimBg="0"/>
      <p:bldP spid="1434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45" name="Rectangle 29">
            <a:extLst>
              <a:ext uri="{FF2B5EF4-FFF2-40B4-BE49-F238E27FC236}">
                <a16:creationId xmlns:a16="http://schemas.microsoft.com/office/drawing/2014/main" id="{C7579C6C-6BD1-4E53-B70A-3637AD39B9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313" y="357188"/>
            <a:ext cx="7848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FFFF"/>
                </a:solidFill>
                <a:ea typeface="楷体_GB2312" pitchFamily="49" charset="-122"/>
              </a:rPr>
              <a:t>例：</a:t>
            </a:r>
            <a:r>
              <a:rPr lang="zh-CN" altLang="en-US">
                <a:solidFill>
                  <a:srgbClr val="FFFFFF"/>
                </a:solidFill>
                <a:ea typeface="楷体_GB2312" pitchFamily="49" charset="-122"/>
              </a:rPr>
              <a:t>有一粒子在一维空间运动，其波函数为</a:t>
            </a:r>
          </a:p>
        </p:txBody>
      </p:sp>
      <p:graphicFrame>
        <p:nvGraphicFramePr>
          <p:cNvPr id="188446" name="Object 2">
            <a:extLst>
              <a:ext uri="{FF2B5EF4-FFF2-40B4-BE49-F238E27FC236}">
                <a16:creationId xmlns:a16="http://schemas.microsoft.com/office/drawing/2014/main" id="{4EA592C0-5066-455B-90B9-032A6FF573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77975" y="831850"/>
          <a:ext cx="5894388" cy="1339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122" name="公式" r:id="rId3" imgW="2657571" imgH="590584" progId="Equation.3">
                  <p:embed/>
                </p:oleObj>
              </mc:Choice>
              <mc:Fallback>
                <p:oleObj name="公式" r:id="rId3" imgW="2657571" imgH="590584" progId="Equation.3">
                  <p:embed/>
                  <p:pic>
                    <p:nvPicPr>
                      <p:cNvPr id="188446" name="Object 2">
                        <a:extLst>
                          <a:ext uri="{FF2B5EF4-FFF2-40B4-BE49-F238E27FC236}">
                            <a16:creationId xmlns:a16="http://schemas.microsoft.com/office/drawing/2014/main" id="{4EA592C0-5066-455B-90B9-032A6FF573C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7975" y="831850"/>
                        <a:ext cx="5894388" cy="1339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8455" name="Rectangle 39">
            <a:extLst>
              <a:ext uri="{FF2B5EF4-FFF2-40B4-BE49-F238E27FC236}">
                <a16:creationId xmlns:a16="http://schemas.microsoft.com/office/drawing/2014/main" id="{A1AC5A00-2CF7-4D5D-A302-AFFAEC5AD9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313" y="2185988"/>
            <a:ext cx="6643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FFFF"/>
                </a:solidFill>
                <a:ea typeface="楷体_GB2312" pitchFamily="49" charset="-122"/>
              </a:rPr>
              <a:t>求：</a:t>
            </a:r>
            <a:r>
              <a:rPr lang="zh-CN" altLang="en-US">
                <a:solidFill>
                  <a:srgbClr val="FFFFFF"/>
                </a:solidFill>
                <a:ea typeface="楷体_GB2312" pitchFamily="49" charset="-122"/>
              </a:rPr>
              <a:t>波函数的归一化因子 </a:t>
            </a:r>
            <a:r>
              <a:rPr lang="en-US" altLang="zh-CN" i="1">
                <a:solidFill>
                  <a:srgbClr val="FFFF00"/>
                </a:solidFill>
                <a:ea typeface="楷体_GB2312" pitchFamily="49" charset="-122"/>
              </a:rPr>
              <a:t>A </a:t>
            </a:r>
            <a:r>
              <a:rPr lang="zh-CN" altLang="en-US">
                <a:solidFill>
                  <a:srgbClr val="FFFFFF"/>
                </a:solidFill>
                <a:ea typeface="楷体_GB2312" pitchFamily="49" charset="-122"/>
              </a:rPr>
              <a:t>和粒子概率密度？</a:t>
            </a:r>
          </a:p>
        </p:txBody>
      </p:sp>
      <p:graphicFrame>
        <p:nvGraphicFramePr>
          <p:cNvPr id="188456" name="Object 8">
            <a:extLst>
              <a:ext uri="{FF2B5EF4-FFF2-40B4-BE49-F238E27FC236}">
                <a16:creationId xmlns:a16="http://schemas.microsoft.com/office/drawing/2014/main" id="{A4914032-F8AF-413B-BEDE-545A3A3E78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52513" y="3535363"/>
          <a:ext cx="1758950" cy="72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123" name="Equation" r:id="rId5" imgW="781063" imgH="304936" progId="Equation.3">
                  <p:embed/>
                </p:oleObj>
              </mc:Choice>
              <mc:Fallback>
                <p:oleObj name="Equation" r:id="rId5" imgW="781063" imgH="304936" progId="Equation.3">
                  <p:embed/>
                  <p:pic>
                    <p:nvPicPr>
                      <p:cNvPr id="188456" name="Object 8">
                        <a:extLst>
                          <a:ext uri="{FF2B5EF4-FFF2-40B4-BE49-F238E27FC236}">
                            <a16:creationId xmlns:a16="http://schemas.microsoft.com/office/drawing/2014/main" id="{A4914032-F8AF-413B-BEDE-545A3A3E782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2513" y="3535363"/>
                        <a:ext cx="1758950" cy="725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8457" name="Object 9">
            <a:extLst>
              <a:ext uri="{FF2B5EF4-FFF2-40B4-BE49-F238E27FC236}">
                <a16:creationId xmlns:a16="http://schemas.microsoft.com/office/drawing/2014/main" id="{9AA6DE44-E75C-45C9-B913-DC90C089DC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67113" y="3535363"/>
          <a:ext cx="4859337" cy="72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124" name="Equation" r:id="rId7" imgW="2190890" imgH="304936" progId="Equation.3">
                  <p:embed/>
                </p:oleObj>
              </mc:Choice>
              <mc:Fallback>
                <p:oleObj name="Equation" r:id="rId7" imgW="2190890" imgH="304936" progId="Equation.3">
                  <p:embed/>
                  <p:pic>
                    <p:nvPicPr>
                      <p:cNvPr id="188457" name="Object 9">
                        <a:extLst>
                          <a:ext uri="{FF2B5EF4-FFF2-40B4-BE49-F238E27FC236}">
                            <a16:creationId xmlns:a16="http://schemas.microsoft.com/office/drawing/2014/main" id="{9AA6DE44-E75C-45C9-B913-DC90C089DCF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7113" y="3535363"/>
                        <a:ext cx="4859337" cy="725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8458" name="AutoShape 42">
            <a:extLst>
              <a:ext uri="{FF2B5EF4-FFF2-40B4-BE49-F238E27FC236}">
                <a16:creationId xmlns:a16="http://schemas.microsoft.com/office/drawing/2014/main" id="{04AD03E9-B50A-4D06-8761-806ACC4AB9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7513" y="3763963"/>
            <a:ext cx="533400" cy="250825"/>
          </a:xfrm>
          <a:prstGeom prst="rightArrow">
            <a:avLst>
              <a:gd name="adj1" fmla="val 50000"/>
              <a:gd name="adj2" fmla="val 53165"/>
            </a:avLst>
          </a:prstGeom>
          <a:noFill/>
          <a:ln w="2540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</a:endParaRPr>
          </a:p>
        </p:txBody>
      </p:sp>
      <p:graphicFrame>
        <p:nvGraphicFramePr>
          <p:cNvPr id="188459" name="Object 10">
            <a:extLst>
              <a:ext uri="{FF2B5EF4-FFF2-40B4-BE49-F238E27FC236}">
                <a16:creationId xmlns:a16="http://schemas.microsoft.com/office/drawing/2014/main" id="{05C0D938-8060-4A91-A400-30DD30F370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71688" y="4572000"/>
          <a:ext cx="6172200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125" name="公式" r:id="rId9" imgW="2781427" imgH="371373" progId="Equation.3">
                  <p:embed/>
                </p:oleObj>
              </mc:Choice>
              <mc:Fallback>
                <p:oleObj name="公式" r:id="rId9" imgW="2781427" imgH="371373" progId="Equation.3">
                  <p:embed/>
                  <p:pic>
                    <p:nvPicPr>
                      <p:cNvPr id="188459" name="Object 10">
                        <a:extLst>
                          <a:ext uri="{FF2B5EF4-FFF2-40B4-BE49-F238E27FC236}">
                            <a16:creationId xmlns:a16="http://schemas.microsoft.com/office/drawing/2014/main" id="{05C0D938-8060-4A91-A400-30DD30F3700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88" y="4572000"/>
                        <a:ext cx="6172200" cy="865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8460" name="Object 11">
            <a:extLst>
              <a:ext uri="{FF2B5EF4-FFF2-40B4-BE49-F238E27FC236}">
                <a16:creationId xmlns:a16="http://schemas.microsoft.com/office/drawing/2014/main" id="{8137F488-1FE9-4B81-93C9-CA911975F0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74863" y="5659438"/>
          <a:ext cx="3071812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126" name="Equation" r:id="rId11" imgW="1371600" imgH="371373" progId="Equation.3">
                  <p:embed/>
                </p:oleObj>
              </mc:Choice>
              <mc:Fallback>
                <p:oleObj name="Equation" r:id="rId11" imgW="1371600" imgH="371373" progId="Equation.3">
                  <p:embed/>
                  <p:pic>
                    <p:nvPicPr>
                      <p:cNvPr id="188460" name="Object 11">
                        <a:extLst>
                          <a:ext uri="{FF2B5EF4-FFF2-40B4-BE49-F238E27FC236}">
                            <a16:creationId xmlns:a16="http://schemas.microsoft.com/office/drawing/2014/main" id="{8137F488-1FE9-4B81-93C9-CA911975F04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4863" y="5659438"/>
                        <a:ext cx="3071812" cy="865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8461" name="AutoShape 45">
            <a:extLst>
              <a:ext uri="{FF2B5EF4-FFF2-40B4-BE49-F238E27FC236}">
                <a16:creationId xmlns:a16="http://schemas.microsoft.com/office/drawing/2014/main" id="{7F98F905-266B-49DF-9B73-730D38CA47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3850" y="5786438"/>
            <a:ext cx="533400" cy="609600"/>
          </a:xfrm>
          <a:prstGeom prst="rightArrow">
            <a:avLst>
              <a:gd name="adj1" fmla="val 50000"/>
              <a:gd name="adj2" fmla="val 25000"/>
            </a:avLst>
          </a:prstGeom>
          <a:noFill/>
          <a:ln w="2540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</a:endParaRPr>
          </a:p>
        </p:txBody>
      </p:sp>
      <p:graphicFrame>
        <p:nvGraphicFramePr>
          <p:cNvPr id="188462" name="Object 12">
            <a:extLst>
              <a:ext uri="{FF2B5EF4-FFF2-40B4-BE49-F238E27FC236}">
                <a16:creationId xmlns:a16="http://schemas.microsoft.com/office/drawing/2014/main" id="{5CA4518D-FDB1-435A-B538-B896AB1350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42038" y="5572125"/>
          <a:ext cx="1144587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127" name="Equation" r:id="rId13" imgW="495427" imgH="419134" progId="Equation.3">
                  <p:embed/>
                </p:oleObj>
              </mc:Choice>
              <mc:Fallback>
                <p:oleObj name="Equation" r:id="rId13" imgW="495427" imgH="419134" progId="Equation.3">
                  <p:embed/>
                  <p:pic>
                    <p:nvPicPr>
                      <p:cNvPr id="188462" name="Object 12">
                        <a:extLst>
                          <a:ext uri="{FF2B5EF4-FFF2-40B4-BE49-F238E27FC236}">
                            <a16:creationId xmlns:a16="http://schemas.microsoft.com/office/drawing/2014/main" id="{5CA4518D-FDB1-435A-B538-B896AB13507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2038" y="5572125"/>
                        <a:ext cx="1144587" cy="976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8465" name="Rectangle 49">
            <a:extLst>
              <a:ext uri="{FF2B5EF4-FFF2-40B4-BE49-F238E27FC236}">
                <a16:creationId xmlns:a16="http://schemas.microsoft.com/office/drawing/2014/main" id="{62CF06D9-FBBF-48EF-AC89-8449BA3CF7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313" y="2795588"/>
            <a:ext cx="7162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FFFF"/>
                </a:solidFill>
                <a:ea typeface="楷体_GB2312" pitchFamily="49" charset="-122"/>
              </a:rPr>
              <a:t>解：</a:t>
            </a:r>
            <a:r>
              <a:rPr lang="en-US" altLang="zh-CN">
                <a:solidFill>
                  <a:schemeClr val="bg1"/>
                </a:solidFill>
                <a:ea typeface="楷体_GB2312" pitchFamily="49" charset="-122"/>
              </a:rPr>
              <a:t>1)  </a:t>
            </a:r>
            <a:r>
              <a:rPr lang="zh-CN" altLang="en-US">
                <a:solidFill>
                  <a:schemeClr val="bg1"/>
                </a:solidFill>
                <a:ea typeface="楷体_GB2312" pitchFamily="49" charset="-122"/>
              </a:rPr>
              <a:t>根据</a:t>
            </a:r>
            <a:r>
              <a:rPr lang="zh-CN" altLang="en-US">
                <a:solidFill>
                  <a:srgbClr val="FFFFFF"/>
                </a:solidFill>
                <a:ea typeface="楷体_GB2312" pitchFamily="49" charset="-122"/>
              </a:rPr>
              <a:t>波函数的归一化条件</a:t>
            </a:r>
          </a:p>
        </p:txBody>
      </p:sp>
      <p:sp>
        <p:nvSpPr>
          <p:cNvPr id="188466" name="Line 50">
            <a:extLst>
              <a:ext uri="{FF2B5EF4-FFF2-40B4-BE49-F238E27FC236}">
                <a16:creationId xmlns:a16="http://schemas.microsoft.com/office/drawing/2014/main" id="{907C62CC-3E2E-402A-B2D0-99C58984ACC1}"/>
              </a:ext>
            </a:extLst>
          </p:cNvPr>
          <p:cNvSpPr>
            <a:spLocks noChangeShapeType="1"/>
          </p:cNvSpPr>
          <p:nvPr/>
        </p:nvSpPr>
        <p:spPr bwMode="auto">
          <a:xfrm>
            <a:off x="4481513" y="3633788"/>
            <a:ext cx="914400" cy="685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8467" name="Line 51">
            <a:extLst>
              <a:ext uri="{FF2B5EF4-FFF2-40B4-BE49-F238E27FC236}">
                <a16:creationId xmlns:a16="http://schemas.microsoft.com/office/drawing/2014/main" id="{3B0CFBAE-1F05-45D4-A60C-BB4E759A5635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3313" y="3633788"/>
            <a:ext cx="838200" cy="609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95" name="灯片编号占位符 1">
            <a:extLst>
              <a:ext uri="{FF2B5EF4-FFF2-40B4-BE49-F238E27FC236}">
                <a16:creationId xmlns:a16="http://schemas.microsoft.com/office/drawing/2014/main" id="{C1B81FE3-05E1-4D3F-9FE3-A94BC81951FC}"/>
              </a:ext>
            </a:extLst>
          </p:cNvPr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20F3B6D-80DB-4FF4-93D6-AE00B8A7EA65}" type="slidenum">
              <a:rPr lang="en-US" altLang="zh-CN" b="0">
                <a:solidFill>
                  <a:srgbClr val="FF00FF"/>
                </a:solidFill>
              </a:rPr>
              <a:pPr eaLnBrk="1" hangingPunct="1"/>
              <a:t>14</a:t>
            </a:fld>
            <a:r>
              <a:rPr lang="en-US" altLang="zh-CN" b="0">
                <a:solidFill>
                  <a:srgbClr val="FF00FF"/>
                </a:solidFill>
              </a:rPr>
              <a:t>/29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8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88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88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500"/>
                                        <p:tgtEl>
                                          <p:spTgt spid="188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8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88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88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88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88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884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884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88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88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88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45" grpId="0" autoUpdateAnimBg="0"/>
      <p:bldP spid="188455" grpId="0" autoUpdateAnimBg="0"/>
      <p:bldP spid="188458" grpId="0" animBg="1"/>
      <p:bldP spid="188461" grpId="0" animBg="1"/>
      <p:bldP spid="188465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9468" name="Object 2">
            <a:extLst>
              <a:ext uri="{FF2B5EF4-FFF2-40B4-BE49-F238E27FC236}">
                <a16:creationId xmlns:a16="http://schemas.microsoft.com/office/drawing/2014/main" id="{045B0D60-0D61-48A1-A8D7-A643CDB917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3138" y="2498725"/>
          <a:ext cx="5670550" cy="1339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134" name="公式" r:id="rId3" imgW="2552675" imgH="590584" progId="Equation.3">
                  <p:embed/>
                </p:oleObj>
              </mc:Choice>
              <mc:Fallback>
                <p:oleObj name="公式" r:id="rId3" imgW="2552675" imgH="590584" progId="Equation.3">
                  <p:embed/>
                  <p:pic>
                    <p:nvPicPr>
                      <p:cNvPr id="189468" name="Object 2">
                        <a:extLst>
                          <a:ext uri="{FF2B5EF4-FFF2-40B4-BE49-F238E27FC236}">
                            <a16:creationId xmlns:a16="http://schemas.microsoft.com/office/drawing/2014/main" id="{045B0D60-0D61-48A1-A8D7-A643CDB9178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3138" y="2498725"/>
                        <a:ext cx="5670550" cy="1339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9469" name="Object 3">
            <a:extLst>
              <a:ext uri="{FF2B5EF4-FFF2-40B4-BE49-F238E27FC236}">
                <a16:creationId xmlns:a16="http://schemas.microsoft.com/office/drawing/2014/main" id="{F49192CC-8EB8-439D-91F2-C822342492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2050" y="4064000"/>
          <a:ext cx="2597150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135" name="Equation" r:id="rId5" imgW="1162114" imgH="371373" progId="Equation.3">
                  <p:embed/>
                </p:oleObj>
              </mc:Choice>
              <mc:Fallback>
                <p:oleObj name="Equation" r:id="rId5" imgW="1162114" imgH="371373" progId="Equation.3">
                  <p:embed/>
                  <p:pic>
                    <p:nvPicPr>
                      <p:cNvPr id="189469" name="Object 3">
                        <a:extLst>
                          <a:ext uri="{FF2B5EF4-FFF2-40B4-BE49-F238E27FC236}">
                            <a16:creationId xmlns:a16="http://schemas.microsoft.com/office/drawing/2014/main" id="{F49192CC-8EB8-439D-91F2-C8223424925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2050" y="4064000"/>
                        <a:ext cx="2597150" cy="865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9470" name="AutoShape 30">
            <a:extLst>
              <a:ext uri="{FF2B5EF4-FFF2-40B4-BE49-F238E27FC236}">
                <a16:creationId xmlns:a16="http://schemas.microsoft.com/office/drawing/2014/main" id="{35DF1788-AAC9-412F-9027-B688AF40D608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314700" y="5219700"/>
            <a:ext cx="609600" cy="381000"/>
          </a:xfrm>
          <a:prstGeom prst="rightArrow">
            <a:avLst>
              <a:gd name="adj1" fmla="val 50000"/>
              <a:gd name="adj2" fmla="val 40000"/>
            </a:avLst>
          </a:prstGeom>
          <a:noFill/>
          <a:ln w="15875">
            <a:solidFill>
              <a:srgbClr val="FF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</a:endParaRPr>
          </a:p>
        </p:txBody>
      </p:sp>
      <p:graphicFrame>
        <p:nvGraphicFramePr>
          <p:cNvPr id="189471" name="Object 4">
            <a:extLst>
              <a:ext uri="{FF2B5EF4-FFF2-40B4-BE49-F238E27FC236}">
                <a16:creationId xmlns:a16="http://schemas.microsoft.com/office/drawing/2014/main" id="{DC56E8BB-0FE0-4DF3-8E8F-85E05204C0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86113" y="5670550"/>
          <a:ext cx="838200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136" name="Equation" r:id="rId7" imgW="362090" imgH="371373" progId="Equation.3">
                  <p:embed/>
                </p:oleObj>
              </mc:Choice>
              <mc:Fallback>
                <p:oleObj name="Equation" r:id="rId7" imgW="362090" imgH="371373" progId="Equation.3">
                  <p:embed/>
                  <p:pic>
                    <p:nvPicPr>
                      <p:cNvPr id="189471" name="Object 4">
                        <a:extLst>
                          <a:ext uri="{FF2B5EF4-FFF2-40B4-BE49-F238E27FC236}">
                            <a16:creationId xmlns:a16="http://schemas.microsoft.com/office/drawing/2014/main" id="{DC56E8BB-0FE0-4DF3-8E8F-85E05204C09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6113" y="5670550"/>
                        <a:ext cx="838200" cy="865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9472" name="Rectangle 32">
            <a:extLst>
              <a:ext uri="{FF2B5EF4-FFF2-40B4-BE49-F238E27FC236}">
                <a16:creationId xmlns:a16="http://schemas.microsoft.com/office/drawing/2014/main" id="{8D3B2DDD-3165-4EA6-90DE-B022B1B4A7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9113" y="5643563"/>
            <a:ext cx="1600200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</a:pPr>
            <a:r>
              <a:rPr lang="zh-CN" altLang="en-US">
                <a:solidFill>
                  <a:srgbClr val="FFFFFF"/>
                </a:solidFill>
                <a:ea typeface="楷体_GB2312" pitchFamily="49" charset="-122"/>
              </a:rPr>
              <a:t>处的粒子概率最大</a:t>
            </a:r>
          </a:p>
        </p:txBody>
      </p:sp>
      <p:sp>
        <p:nvSpPr>
          <p:cNvPr id="189473" name="Rectangle 33">
            <a:extLst>
              <a:ext uri="{FF2B5EF4-FFF2-40B4-BE49-F238E27FC236}">
                <a16:creationId xmlns:a16="http://schemas.microsoft.com/office/drawing/2014/main" id="{29EE6376-2514-4534-BB40-F24AF2CC61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388" y="4062413"/>
            <a:ext cx="154305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zh-CN" altLang="en-US">
                <a:solidFill>
                  <a:srgbClr val="FFFF00"/>
                </a:solidFill>
                <a:ea typeface="楷体_GB2312" pitchFamily="49" charset="-122"/>
              </a:rPr>
              <a:t>概率密度取极值</a:t>
            </a:r>
          </a:p>
        </p:txBody>
      </p:sp>
      <p:graphicFrame>
        <p:nvGraphicFramePr>
          <p:cNvPr id="189485" name="Object 7">
            <a:extLst>
              <a:ext uri="{FF2B5EF4-FFF2-40B4-BE49-F238E27FC236}">
                <a16:creationId xmlns:a16="http://schemas.microsoft.com/office/drawing/2014/main" id="{CBF0BE4F-8E1A-41C7-B992-2AC12EF57E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1500" y="609600"/>
          <a:ext cx="1144588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137" name="公式" r:id="rId9" imgW="495427" imgH="419134" progId="Equation.3">
                  <p:embed/>
                </p:oleObj>
              </mc:Choice>
              <mc:Fallback>
                <p:oleObj name="公式" r:id="rId9" imgW="495427" imgH="419134" progId="Equation.3">
                  <p:embed/>
                  <p:pic>
                    <p:nvPicPr>
                      <p:cNvPr id="189485" name="Object 7">
                        <a:extLst>
                          <a:ext uri="{FF2B5EF4-FFF2-40B4-BE49-F238E27FC236}">
                            <a16:creationId xmlns:a16="http://schemas.microsoft.com/office/drawing/2014/main" id="{CBF0BE4F-8E1A-41C7-B992-2AC12EF57E6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" y="609600"/>
                        <a:ext cx="1144588" cy="976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9486" name="AutoShape 46">
            <a:extLst>
              <a:ext uri="{FF2B5EF4-FFF2-40B4-BE49-F238E27FC236}">
                <a16:creationId xmlns:a16="http://schemas.microsoft.com/office/drawing/2014/main" id="{2320D560-DB74-4229-8AC8-A27DD6C393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7375" y="995363"/>
            <a:ext cx="542925" cy="290512"/>
          </a:xfrm>
          <a:prstGeom prst="rightArrow">
            <a:avLst>
              <a:gd name="adj1" fmla="val 43944"/>
              <a:gd name="adj2" fmla="val 94343"/>
            </a:avLst>
          </a:prstGeom>
          <a:solidFill>
            <a:srgbClr val="FF99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>
              <a:solidFill>
                <a:schemeClr val="bg1"/>
              </a:solidFill>
            </a:endParaRPr>
          </a:p>
        </p:txBody>
      </p:sp>
      <p:graphicFrame>
        <p:nvGraphicFramePr>
          <p:cNvPr id="189487" name="Object 8">
            <a:extLst>
              <a:ext uri="{FF2B5EF4-FFF2-40B4-BE49-F238E27FC236}">
                <a16:creationId xmlns:a16="http://schemas.microsoft.com/office/drawing/2014/main" id="{0EEE0672-2991-438D-AE61-054B59B649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70150" y="428625"/>
          <a:ext cx="6173788" cy="1395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138" name="公式" r:id="rId11" imgW="2781427" imgH="609566" progId="Equation.3">
                  <p:embed/>
                </p:oleObj>
              </mc:Choice>
              <mc:Fallback>
                <p:oleObj name="公式" r:id="rId11" imgW="2781427" imgH="609566" progId="Equation.3">
                  <p:embed/>
                  <p:pic>
                    <p:nvPicPr>
                      <p:cNvPr id="189487" name="Object 8">
                        <a:extLst>
                          <a:ext uri="{FF2B5EF4-FFF2-40B4-BE49-F238E27FC236}">
                            <a16:creationId xmlns:a16="http://schemas.microsoft.com/office/drawing/2014/main" id="{0EEE0672-2991-438D-AE61-054B59B649A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0150" y="428625"/>
                        <a:ext cx="6173788" cy="1395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9488" name="AutoShape 48">
            <a:extLst>
              <a:ext uri="{FF2B5EF4-FFF2-40B4-BE49-F238E27FC236}">
                <a16:creationId xmlns:a16="http://schemas.microsoft.com/office/drawing/2014/main" id="{42AD6C29-39E7-4CA9-B92C-E7834728B48A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6858000" y="1928813"/>
            <a:ext cx="838200" cy="1524000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3734 h 21600"/>
              <a:gd name="T14" fmla="*/ 18586 w 21600"/>
              <a:gd name="T15" fmla="*/ 8424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3786" y="0"/>
                </a:lnTo>
                <a:lnTo>
                  <a:pt x="13786" y="3734"/>
                </a:lnTo>
                <a:lnTo>
                  <a:pt x="12427" y="3734"/>
                </a:lnTo>
                <a:cubicBezTo>
                  <a:pt x="5564" y="3734"/>
                  <a:pt x="0" y="7506"/>
                  <a:pt x="0" y="12158"/>
                </a:cubicBezTo>
                <a:lnTo>
                  <a:pt x="0" y="21600"/>
                </a:lnTo>
                <a:lnTo>
                  <a:pt x="4794" y="21600"/>
                </a:lnTo>
                <a:lnTo>
                  <a:pt x="4794" y="12158"/>
                </a:lnTo>
                <a:cubicBezTo>
                  <a:pt x="4794" y="10096"/>
                  <a:pt x="8211" y="8424"/>
                  <a:pt x="12427" y="8424"/>
                </a:cubicBezTo>
                <a:lnTo>
                  <a:pt x="13786" y="8424"/>
                </a:lnTo>
                <a:lnTo>
                  <a:pt x="13786" y="12158"/>
                </a:lnTo>
                <a:lnTo>
                  <a:pt x="21600" y="6079"/>
                </a:lnTo>
                <a:close/>
              </a:path>
            </a:pathLst>
          </a:custGeom>
          <a:solidFill>
            <a:srgbClr val="FF66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9489" name="Rectangle 49">
            <a:extLst>
              <a:ext uri="{FF2B5EF4-FFF2-40B4-BE49-F238E27FC236}">
                <a16:creationId xmlns:a16="http://schemas.microsoft.com/office/drawing/2014/main" id="{8C290E02-40F0-4AB7-BFF5-7833E6645F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905000"/>
            <a:ext cx="7162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FFFF"/>
                </a:solidFill>
                <a:ea typeface="楷体_GB2312" pitchFamily="49" charset="-122"/>
              </a:rPr>
              <a:t>2) </a:t>
            </a:r>
            <a:r>
              <a:rPr lang="zh-CN" altLang="en-US">
                <a:solidFill>
                  <a:srgbClr val="FFFFFF"/>
                </a:solidFill>
                <a:ea typeface="楷体_GB2312" pitchFamily="49" charset="-122"/>
              </a:rPr>
              <a:t>根据玻恩统计解释，粒子的概率密度</a:t>
            </a:r>
          </a:p>
        </p:txBody>
      </p:sp>
      <p:sp>
        <p:nvSpPr>
          <p:cNvPr id="21517" name="灯片编号占位符 1">
            <a:extLst>
              <a:ext uri="{FF2B5EF4-FFF2-40B4-BE49-F238E27FC236}">
                <a16:creationId xmlns:a16="http://schemas.microsoft.com/office/drawing/2014/main" id="{E1822DEB-55BC-49D7-8864-774D9EF48A5E}"/>
              </a:ext>
            </a:extLst>
          </p:cNvPr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50C97C2-C0D0-4CEB-903F-1A61F620FD4C}" type="slidenum">
              <a:rPr lang="en-US" altLang="zh-CN" b="0">
                <a:solidFill>
                  <a:srgbClr val="FF00FF"/>
                </a:solidFill>
              </a:rPr>
              <a:pPr eaLnBrk="1" hangingPunct="1"/>
              <a:t>15</a:t>
            </a:fld>
            <a:r>
              <a:rPr lang="en-US" altLang="zh-CN" b="0">
                <a:solidFill>
                  <a:srgbClr val="FF00FF"/>
                </a:solidFill>
              </a:rPr>
              <a:t>/29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9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9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9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89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89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89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89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" dur="500"/>
                                        <p:tgtEl>
                                          <p:spTgt spid="189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89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89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89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70" grpId="0" animBg="1"/>
      <p:bldP spid="189472" grpId="0" autoUpdateAnimBg="0"/>
      <p:bldP spid="189473" grpId="0" autoUpdateAnimBg="0"/>
      <p:bldP spid="189486" grpId="0" animBg="1"/>
      <p:bldP spid="189489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AutoShape 2">
            <a:extLst>
              <a:ext uri="{FF2B5EF4-FFF2-40B4-BE49-F238E27FC236}">
                <a16:creationId xmlns:a16="http://schemas.microsoft.com/office/drawing/2014/main" id="{0F381BA9-3C1F-4BFD-B675-84F1FE46F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2895600"/>
            <a:ext cx="7910513" cy="1219200"/>
          </a:xfrm>
          <a:prstGeom prst="bevel">
            <a:avLst>
              <a:gd name="adj" fmla="val 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2800" b="0">
              <a:solidFill>
                <a:schemeClr val="bg1"/>
              </a:solidFill>
            </a:endParaRP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59D76B20-59A0-4568-9E2D-839CF029B3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471488"/>
            <a:ext cx="82057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rgbClr val="FFFF00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二</a:t>
            </a:r>
            <a:r>
              <a:rPr lang="en-US" altLang="zh-CN" sz="2800">
                <a:solidFill>
                  <a:srgbClr val="FFFF00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. </a:t>
            </a:r>
            <a:r>
              <a:rPr lang="zh-CN" altLang="en-US" sz="2800">
                <a:solidFill>
                  <a:srgbClr val="FFFF00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薛定谔方程</a:t>
            </a:r>
            <a:r>
              <a:rPr lang="zh-CN" altLang="en-US" sz="2800">
                <a:solidFill>
                  <a:srgbClr val="FFFF99"/>
                </a:solidFill>
              </a:rPr>
              <a:t>  </a:t>
            </a:r>
            <a:r>
              <a:rPr lang="en-US" altLang="zh-CN">
                <a:solidFill>
                  <a:schemeClr val="accent1"/>
                </a:solidFill>
              </a:rPr>
              <a:t>(1926</a:t>
            </a:r>
            <a:r>
              <a:rPr lang="zh-CN" altLang="en-US">
                <a:solidFill>
                  <a:schemeClr val="accent1"/>
                </a:solidFill>
                <a:ea typeface="STZhongsong" panose="02010600040101010101" pitchFamily="2" charset="-122"/>
              </a:rPr>
              <a:t>年</a:t>
            </a:r>
            <a:r>
              <a:rPr lang="en-US" altLang="zh-CN">
                <a:solidFill>
                  <a:schemeClr val="accent1"/>
                </a:solidFill>
              </a:rPr>
              <a:t>)</a:t>
            </a:r>
          </a:p>
        </p:txBody>
      </p:sp>
      <p:sp>
        <p:nvSpPr>
          <p:cNvPr id="22532" name="Rectangle 4">
            <a:extLst>
              <a:ext uri="{FF2B5EF4-FFF2-40B4-BE49-F238E27FC236}">
                <a16:creationId xmlns:a16="http://schemas.microsoft.com/office/drawing/2014/main" id="{AA8E0729-E2B9-418B-B08E-1695C1CAD5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1125538"/>
            <a:ext cx="80311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hlink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描述低速的微观粒子在外力场中运动的波动微分方程 </a:t>
            </a:r>
          </a:p>
        </p:txBody>
      </p:sp>
      <p:sp>
        <p:nvSpPr>
          <p:cNvPr id="92165" name="Rectangle 5">
            <a:extLst>
              <a:ext uri="{FF2B5EF4-FFF2-40B4-BE49-F238E27FC236}">
                <a16:creationId xmlns:a16="http://schemas.microsoft.com/office/drawing/2014/main" id="{DBB4DFD0-4E60-419B-9493-D0C939331A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660525"/>
            <a:ext cx="7958138" cy="108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>
                <a:solidFill>
                  <a:schemeClr val="hlink"/>
                </a:solidFill>
                <a:ea typeface="STZhongsong" panose="02010600040101010101" pitchFamily="2" charset="-122"/>
              </a:rPr>
              <a:t>质量</a:t>
            </a:r>
            <a:r>
              <a:rPr lang="zh-CN" altLang="en-US">
                <a:solidFill>
                  <a:schemeClr val="bg1"/>
                </a:solidFill>
              </a:rPr>
              <a:t> </a:t>
            </a:r>
            <a:r>
              <a:rPr lang="en-US" altLang="zh-CN" i="1">
                <a:solidFill>
                  <a:srgbClr val="66FFFF"/>
                </a:solidFill>
              </a:rPr>
              <a:t>m</a:t>
            </a:r>
            <a:r>
              <a:rPr lang="en-US" altLang="zh-CN" b="0">
                <a:solidFill>
                  <a:srgbClr val="99FFCC"/>
                </a:solidFill>
              </a:rPr>
              <a:t>  </a:t>
            </a:r>
            <a:r>
              <a:rPr lang="zh-CN" altLang="en-US">
                <a:solidFill>
                  <a:schemeClr val="hlink"/>
                </a:solidFill>
                <a:ea typeface="STZhongsong" panose="02010600040101010101" pitchFamily="2" charset="-122"/>
              </a:rPr>
              <a:t>的粒子在外力场中运动，势能函数</a:t>
            </a:r>
            <a:r>
              <a:rPr lang="zh-CN" altLang="en-US">
                <a:solidFill>
                  <a:schemeClr val="bg1"/>
                </a:solidFill>
              </a:rPr>
              <a:t> </a:t>
            </a:r>
            <a:r>
              <a:rPr lang="en-US" altLang="zh-CN" i="1">
                <a:solidFill>
                  <a:srgbClr val="66FFFF"/>
                </a:solidFill>
              </a:rPr>
              <a:t>V </a:t>
            </a:r>
            <a:r>
              <a:rPr lang="en-US" altLang="zh-CN">
                <a:solidFill>
                  <a:srgbClr val="66FFFF"/>
                </a:solidFill>
              </a:rPr>
              <a:t>( </a:t>
            </a:r>
            <a:r>
              <a:rPr lang="en-US" altLang="zh-CN" sz="2800" i="1">
                <a:solidFill>
                  <a:srgbClr val="66FFFF"/>
                </a:solidFill>
              </a:rPr>
              <a:t>r , t </a:t>
            </a:r>
            <a:r>
              <a:rPr lang="en-US" altLang="zh-CN">
                <a:solidFill>
                  <a:srgbClr val="66FFFF"/>
                </a:solidFill>
              </a:rPr>
              <a:t>)</a:t>
            </a:r>
            <a:r>
              <a:rPr lang="en-US" altLang="zh-CN">
                <a:solidFill>
                  <a:schemeClr val="bg1"/>
                </a:solidFill>
              </a:rPr>
              <a:t> </a:t>
            </a:r>
            <a:r>
              <a:rPr lang="zh-CN" altLang="en-US">
                <a:solidFill>
                  <a:schemeClr val="hlink"/>
                </a:solidFill>
              </a:rPr>
              <a:t>，</a:t>
            </a:r>
            <a:r>
              <a:rPr lang="zh-CN" altLang="en-US">
                <a:solidFill>
                  <a:schemeClr val="hlink"/>
                </a:solidFill>
                <a:ea typeface="STZhongsong" panose="02010600040101010101" pitchFamily="2" charset="-122"/>
              </a:rPr>
              <a:t>薛定谔方程为</a:t>
            </a:r>
          </a:p>
        </p:txBody>
      </p:sp>
      <p:graphicFrame>
        <p:nvGraphicFramePr>
          <p:cNvPr id="92166" name="Object 6">
            <a:extLst>
              <a:ext uri="{FF2B5EF4-FFF2-40B4-BE49-F238E27FC236}">
                <a16:creationId xmlns:a16="http://schemas.microsoft.com/office/drawing/2014/main" id="{E76E9A3E-66BD-4407-837A-063F7B37A0AA}"/>
              </a:ext>
            </a:extLst>
          </p:cNvPr>
          <p:cNvGraphicFramePr>
            <a:graphicFrameLocks/>
          </p:cNvGraphicFramePr>
          <p:nvPr/>
        </p:nvGraphicFramePr>
        <p:xfrm>
          <a:off x="846138" y="3000375"/>
          <a:ext cx="7726362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122" name="公式" r:id="rId4" imgW="7724692" imgH="990736" progId="Equation.3">
                  <p:embed/>
                </p:oleObj>
              </mc:Choice>
              <mc:Fallback>
                <p:oleObj name="公式" r:id="rId4" imgW="7724692" imgH="990736" progId="Equation.3">
                  <p:embed/>
                  <p:pic>
                    <p:nvPicPr>
                      <p:cNvPr id="92166" name="Object 6">
                        <a:extLst>
                          <a:ext uri="{FF2B5EF4-FFF2-40B4-BE49-F238E27FC236}">
                            <a16:creationId xmlns:a16="http://schemas.microsoft.com/office/drawing/2014/main" id="{E76E9A3E-66BD-4407-837A-063F7B37A0AA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6138" y="3000375"/>
                        <a:ext cx="7726362" cy="101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67" name="Rectangle 7">
            <a:extLst>
              <a:ext uri="{FF2B5EF4-FFF2-40B4-BE49-F238E27FC236}">
                <a16:creationId xmlns:a16="http://schemas.microsoft.com/office/drawing/2014/main" id="{C1C2EA8D-CD23-4BDF-98C0-B95E4BB052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4143375"/>
            <a:ext cx="8024813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>
                <a:solidFill>
                  <a:schemeClr val="hlink"/>
                </a:solidFill>
                <a:ea typeface="STZhongsong" panose="02010600040101010101" pitchFamily="2" charset="-122"/>
              </a:rPr>
              <a:t>粒子在稳定力场中运动，势能函数</a:t>
            </a:r>
            <a:r>
              <a:rPr lang="zh-CN" altLang="en-US">
                <a:solidFill>
                  <a:schemeClr val="bg1"/>
                </a:solidFill>
              </a:rPr>
              <a:t> </a:t>
            </a:r>
            <a:r>
              <a:rPr lang="en-US" altLang="zh-CN" i="1">
                <a:solidFill>
                  <a:srgbClr val="66FFFF"/>
                </a:solidFill>
              </a:rPr>
              <a:t>V</a:t>
            </a:r>
            <a:r>
              <a:rPr lang="en-US" altLang="zh-CN">
                <a:solidFill>
                  <a:srgbClr val="66FFFF"/>
                </a:solidFill>
              </a:rPr>
              <a:t> (</a:t>
            </a:r>
            <a:r>
              <a:rPr lang="en-US" altLang="zh-CN" sz="3200">
                <a:solidFill>
                  <a:srgbClr val="66FFFF"/>
                </a:solidFill>
              </a:rPr>
              <a:t> </a:t>
            </a:r>
            <a:r>
              <a:rPr lang="en-US" altLang="zh-CN" sz="3200" i="1">
                <a:solidFill>
                  <a:srgbClr val="66FFFF"/>
                </a:solidFill>
              </a:rPr>
              <a:t>r</a:t>
            </a:r>
            <a:r>
              <a:rPr lang="en-US" altLang="zh-CN" sz="3200">
                <a:solidFill>
                  <a:srgbClr val="66FFFF"/>
                </a:solidFill>
              </a:rPr>
              <a:t> </a:t>
            </a:r>
            <a:r>
              <a:rPr lang="en-US" altLang="zh-CN">
                <a:solidFill>
                  <a:srgbClr val="66FFFF"/>
                </a:solidFill>
              </a:rPr>
              <a:t>)</a:t>
            </a:r>
            <a:r>
              <a:rPr lang="en-US" altLang="zh-CN">
                <a:solidFill>
                  <a:schemeClr val="bg1"/>
                </a:solidFill>
              </a:rPr>
              <a:t> </a:t>
            </a:r>
            <a:r>
              <a:rPr lang="zh-CN" altLang="en-US">
                <a:solidFill>
                  <a:schemeClr val="hlink"/>
                </a:solidFill>
              </a:rPr>
              <a:t>、</a:t>
            </a:r>
            <a:r>
              <a:rPr lang="zh-CN" altLang="en-US">
                <a:solidFill>
                  <a:schemeClr val="hlink"/>
                </a:solidFill>
                <a:ea typeface="STZhongsong" panose="02010600040101010101" pitchFamily="2" charset="-122"/>
              </a:rPr>
              <a:t>能量</a:t>
            </a:r>
            <a:r>
              <a:rPr lang="zh-CN" altLang="en-US">
                <a:solidFill>
                  <a:schemeClr val="bg1"/>
                </a:solidFill>
              </a:rPr>
              <a:t> </a:t>
            </a:r>
            <a:r>
              <a:rPr lang="en-US" altLang="zh-CN" i="1">
                <a:solidFill>
                  <a:srgbClr val="66FFFF"/>
                </a:solidFill>
              </a:rPr>
              <a:t>E </a:t>
            </a:r>
            <a:r>
              <a:rPr lang="zh-CN" altLang="en-US">
                <a:solidFill>
                  <a:schemeClr val="hlink"/>
                </a:solidFill>
                <a:ea typeface="STZhongsong" panose="02010600040101010101" pitchFamily="2" charset="-122"/>
              </a:rPr>
              <a:t>不随时间变化，粒子处于</a:t>
            </a:r>
            <a:r>
              <a:rPr lang="zh-CN" altLang="en-US">
                <a:solidFill>
                  <a:srgbClr val="66FFFF"/>
                </a:solidFill>
                <a:ea typeface="STZhongsong" panose="02010600040101010101" pitchFamily="2" charset="-122"/>
              </a:rPr>
              <a:t>定态</a:t>
            </a:r>
            <a:r>
              <a:rPr lang="zh-CN" altLang="en-US">
                <a:solidFill>
                  <a:schemeClr val="hlink"/>
                </a:solidFill>
                <a:ea typeface="STZhongsong" panose="02010600040101010101" pitchFamily="2" charset="-122"/>
              </a:rPr>
              <a:t>，定态波函数写为</a:t>
            </a:r>
          </a:p>
        </p:txBody>
      </p:sp>
      <p:graphicFrame>
        <p:nvGraphicFramePr>
          <p:cNvPr id="92168" name="Object 8">
            <a:extLst>
              <a:ext uri="{FF2B5EF4-FFF2-40B4-BE49-F238E27FC236}">
                <a16:creationId xmlns:a16="http://schemas.microsoft.com/office/drawing/2014/main" id="{FDCE7F70-AFB0-48D7-A76E-4FABA0F8652F}"/>
              </a:ext>
            </a:extLst>
          </p:cNvPr>
          <p:cNvGraphicFramePr>
            <a:graphicFrameLocks/>
          </p:cNvGraphicFramePr>
          <p:nvPr/>
        </p:nvGraphicFramePr>
        <p:xfrm>
          <a:off x="3321050" y="5345113"/>
          <a:ext cx="2519363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123" name="公式" r:id="rId6" imgW="2495486" imgH="704782" progId="Equation.3">
                  <p:embed/>
                </p:oleObj>
              </mc:Choice>
              <mc:Fallback>
                <p:oleObj name="公式" r:id="rId6" imgW="2495486" imgH="704782" progId="Equation.3">
                  <p:embed/>
                  <p:pic>
                    <p:nvPicPr>
                      <p:cNvPr id="92168" name="Object 8">
                        <a:extLst>
                          <a:ext uri="{FF2B5EF4-FFF2-40B4-BE49-F238E27FC236}">
                            <a16:creationId xmlns:a16="http://schemas.microsoft.com/office/drawing/2014/main" id="{FDCE7F70-AFB0-48D7-A76E-4FABA0F8652F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1050" y="5345113"/>
                        <a:ext cx="2519363" cy="72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69" name="Text Box 9">
            <a:extLst>
              <a:ext uri="{FF2B5EF4-FFF2-40B4-BE49-F238E27FC236}">
                <a16:creationId xmlns:a16="http://schemas.microsoft.com/office/drawing/2014/main" id="{A660AE86-5BD6-4B07-8B28-22C4BD469C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175" y="6019800"/>
            <a:ext cx="243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hlink"/>
                </a:solidFill>
                <a:ea typeface="STZhongsong" panose="02010600040101010101" pitchFamily="2" charset="-122"/>
              </a:rPr>
              <a:t>由上两式得</a:t>
            </a:r>
          </a:p>
        </p:txBody>
      </p:sp>
      <p:sp>
        <p:nvSpPr>
          <p:cNvPr id="92170" name="Line 10">
            <a:extLst>
              <a:ext uri="{FF2B5EF4-FFF2-40B4-BE49-F238E27FC236}">
                <a16:creationId xmlns:a16="http://schemas.microsoft.com/office/drawing/2014/main" id="{2FAE5EC9-0D7C-47BD-9B9C-1E51810F4B8C}"/>
              </a:ext>
            </a:extLst>
          </p:cNvPr>
          <p:cNvSpPr>
            <a:spLocks noChangeShapeType="1"/>
          </p:cNvSpPr>
          <p:nvPr/>
        </p:nvSpPr>
        <p:spPr bwMode="auto">
          <a:xfrm>
            <a:off x="6991350" y="1857375"/>
            <a:ext cx="152400" cy="0"/>
          </a:xfrm>
          <a:prstGeom prst="line">
            <a:avLst/>
          </a:prstGeom>
          <a:noFill/>
          <a:ln w="9525">
            <a:solidFill>
              <a:srgbClr val="00FFFF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171" name="Line 11">
            <a:extLst>
              <a:ext uri="{FF2B5EF4-FFF2-40B4-BE49-F238E27FC236}">
                <a16:creationId xmlns:a16="http://schemas.microsoft.com/office/drawing/2014/main" id="{BF631C00-A90E-414E-84D9-527FBA815A33}"/>
              </a:ext>
            </a:extLst>
          </p:cNvPr>
          <p:cNvSpPr>
            <a:spLocks noChangeShapeType="1"/>
          </p:cNvSpPr>
          <p:nvPr/>
        </p:nvSpPr>
        <p:spPr bwMode="auto">
          <a:xfrm>
            <a:off x="6000750" y="4365625"/>
            <a:ext cx="152400" cy="0"/>
          </a:xfrm>
          <a:prstGeom prst="line">
            <a:avLst/>
          </a:prstGeom>
          <a:noFill/>
          <a:ln w="9525">
            <a:solidFill>
              <a:srgbClr val="00FFFF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40" name="灯片编号占位符 1">
            <a:extLst>
              <a:ext uri="{FF2B5EF4-FFF2-40B4-BE49-F238E27FC236}">
                <a16:creationId xmlns:a16="http://schemas.microsoft.com/office/drawing/2014/main" id="{96013DE1-F0A5-4F6C-A28A-DFB5468D5EE6}"/>
              </a:ext>
            </a:extLst>
          </p:cNvPr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0FF02D8-EF12-49DD-8160-7BD2068271AD}" type="slidenum">
              <a:rPr lang="en-US" altLang="zh-CN" b="0">
                <a:solidFill>
                  <a:srgbClr val="FF00FF"/>
                </a:solidFill>
              </a:rPr>
              <a:pPr eaLnBrk="1" hangingPunct="1"/>
              <a:t>16</a:t>
            </a:fld>
            <a:r>
              <a:rPr lang="en-US" altLang="zh-CN" b="0">
                <a:solidFill>
                  <a:srgbClr val="FF00FF"/>
                </a:solidFill>
              </a:rPr>
              <a:t>/21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2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2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2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2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2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2" grpId="0" animBg="1" autoUpdateAnimBg="0"/>
      <p:bldP spid="92165" grpId="0" autoUpdateAnimBg="0"/>
      <p:bldP spid="92167" grpId="0" autoUpdateAnimBg="0"/>
      <p:bldP spid="92169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78" name="Object 2">
            <a:extLst>
              <a:ext uri="{FF2B5EF4-FFF2-40B4-BE49-F238E27FC236}">
                <a16:creationId xmlns:a16="http://schemas.microsoft.com/office/drawing/2014/main" id="{F186BD05-560B-4450-B2CD-552A17C28A34}"/>
              </a:ext>
            </a:extLst>
          </p:cNvPr>
          <p:cNvGraphicFramePr>
            <a:graphicFrameLocks/>
          </p:cNvGraphicFramePr>
          <p:nvPr/>
        </p:nvGraphicFramePr>
        <p:xfrm>
          <a:off x="1214438" y="1143000"/>
          <a:ext cx="6311900" cy="99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146" name="公式" r:id="rId4" imgW="6315171" imgH="971448" progId="Equation.3">
                  <p:embed/>
                </p:oleObj>
              </mc:Choice>
              <mc:Fallback>
                <p:oleObj name="公式" r:id="rId4" imgW="6315171" imgH="971448" progId="Equation.3">
                  <p:embed/>
                  <p:pic>
                    <p:nvPicPr>
                      <p:cNvPr id="24578" name="Object 2">
                        <a:extLst>
                          <a:ext uri="{FF2B5EF4-FFF2-40B4-BE49-F238E27FC236}">
                            <a16:creationId xmlns:a16="http://schemas.microsoft.com/office/drawing/2014/main" id="{F186BD05-560B-4450-B2CD-552A17C28A34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38" y="1143000"/>
                        <a:ext cx="6311900" cy="995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79" name="Rectangle 3">
            <a:extLst>
              <a:ext uri="{FF2B5EF4-FFF2-40B4-BE49-F238E27FC236}">
                <a16:creationId xmlns:a16="http://schemas.microsoft.com/office/drawing/2014/main" id="{AA0CE52C-38D2-4E20-AE31-1D0A5F1C26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85775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hlink"/>
                </a:solidFill>
                <a:ea typeface="STZhongsong" panose="02010600040101010101" pitchFamily="2" charset="-122"/>
              </a:rPr>
              <a:t>定态薛定谔方程</a:t>
            </a:r>
          </a:p>
        </p:txBody>
      </p:sp>
      <p:sp>
        <p:nvSpPr>
          <p:cNvPr id="94212" name="AutoShape 4">
            <a:extLst>
              <a:ext uri="{FF2B5EF4-FFF2-40B4-BE49-F238E27FC236}">
                <a16:creationId xmlns:a16="http://schemas.microsoft.com/office/drawing/2014/main" id="{F19E4DC2-8872-4C31-9C00-9DBF097B3F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4875" y="333375"/>
            <a:ext cx="1752600" cy="533400"/>
          </a:xfrm>
          <a:prstGeom prst="wedgeRoundRectCallout">
            <a:avLst>
              <a:gd name="adj1" fmla="val -6611"/>
              <a:gd name="adj2" fmla="val 143153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chemeClr val="tx2"/>
                </a:solidFill>
                <a:ea typeface="楷体_GB2312" pitchFamily="49" charset="-122"/>
              </a:rPr>
              <a:t>粒子能量</a:t>
            </a:r>
          </a:p>
        </p:txBody>
      </p:sp>
      <p:sp>
        <p:nvSpPr>
          <p:cNvPr id="94213" name="Text Box 5">
            <a:extLst>
              <a:ext uri="{FF2B5EF4-FFF2-40B4-BE49-F238E27FC236}">
                <a16:creationId xmlns:a16="http://schemas.microsoft.com/office/drawing/2014/main" id="{DF80EA38-60C1-41C3-AF3D-7A300EAB6E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835275"/>
            <a:ext cx="6672263" cy="97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   求解</a:t>
            </a:r>
            <a:r>
              <a:rPr lang="zh-CN" altLang="en-US">
                <a:solidFill>
                  <a:srgbClr val="FFCC66"/>
                </a:solidFill>
              </a:rPr>
              <a:t>                </a:t>
            </a:r>
            <a:r>
              <a:rPr lang="en-US" altLang="zh-CN" i="1">
                <a:solidFill>
                  <a:srgbClr val="66FFFF"/>
                </a:solidFill>
              </a:rPr>
              <a:t>E    </a:t>
            </a:r>
            <a:r>
              <a:rPr lang="en-US" altLang="zh-CN" i="1">
                <a:solidFill>
                  <a:srgbClr val="99FFCC"/>
                </a:solidFill>
              </a:rPr>
              <a:t>  </a:t>
            </a:r>
            <a:r>
              <a:rPr lang="zh-CN" altLang="en-US">
                <a:solidFill>
                  <a:schemeClr val="hlink"/>
                </a:solidFill>
                <a:ea typeface="楷体_GB2312" pitchFamily="49" charset="-122"/>
              </a:rPr>
              <a:t>（粒子能量）</a:t>
            </a:r>
            <a:r>
              <a:rPr lang="zh-CN" altLang="en-US">
                <a:solidFill>
                  <a:schemeClr val="hlink"/>
                </a:solidFill>
              </a:rPr>
              <a:t> </a:t>
            </a:r>
          </a:p>
          <a:p>
            <a:pPr eaLnBrk="1" hangingPunct="1"/>
            <a:r>
              <a:rPr lang="zh-CN" altLang="en-US" sz="2800" b="0" i="1">
                <a:solidFill>
                  <a:srgbClr val="99FFCC"/>
                </a:solidFill>
              </a:rPr>
              <a:t>                      </a:t>
            </a:r>
            <a:r>
              <a:rPr lang="zh-CN" altLang="en-US" b="0" i="1">
                <a:solidFill>
                  <a:srgbClr val="66FFFF"/>
                </a:solidFill>
                <a:sym typeface="Symbol" panose="05050102010706020507" pitchFamily="18" charset="2"/>
              </a:rPr>
              <a:t></a:t>
            </a:r>
            <a:r>
              <a:rPr lang="zh-CN" altLang="en-US" i="1">
                <a:solidFill>
                  <a:srgbClr val="66FFFF"/>
                </a:solidFill>
              </a:rPr>
              <a:t> </a:t>
            </a:r>
            <a:r>
              <a:rPr lang="en-US" altLang="zh-CN">
                <a:solidFill>
                  <a:srgbClr val="66FFFF"/>
                </a:solidFill>
              </a:rPr>
              <a:t>( </a:t>
            </a:r>
            <a:r>
              <a:rPr lang="en-US" altLang="zh-CN" i="1">
                <a:solidFill>
                  <a:srgbClr val="66FFFF"/>
                </a:solidFill>
              </a:rPr>
              <a:t>r </a:t>
            </a:r>
            <a:r>
              <a:rPr lang="en-US" altLang="zh-CN">
                <a:solidFill>
                  <a:srgbClr val="66FFFF"/>
                </a:solidFill>
              </a:rPr>
              <a:t>)</a:t>
            </a:r>
            <a:r>
              <a:rPr lang="en-US" altLang="zh-CN" sz="2800">
                <a:solidFill>
                  <a:srgbClr val="99FFCC"/>
                </a:solidFill>
              </a:rPr>
              <a:t> </a:t>
            </a:r>
            <a:r>
              <a:rPr lang="zh-CN" altLang="en-US" sz="2800">
                <a:solidFill>
                  <a:schemeClr val="hlink"/>
                </a:solidFill>
                <a:ea typeface="楷体_GB2312" pitchFamily="49" charset="-122"/>
              </a:rPr>
              <a:t>（</a:t>
            </a:r>
            <a:r>
              <a:rPr lang="zh-CN" altLang="en-US">
                <a:solidFill>
                  <a:schemeClr val="hlink"/>
                </a:solidFill>
                <a:ea typeface="楷体_GB2312" pitchFamily="49" charset="-122"/>
              </a:rPr>
              <a:t>定态波函数）</a:t>
            </a:r>
          </a:p>
        </p:txBody>
      </p:sp>
      <p:sp>
        <p:nvSpPr>
          <p:cNvPr id="94214" name="Rectangle 6">
            <a:extLst>
              <a:ext uri="{FF2B5EF4-FFF2-40B4-BE49-F238E27FC236}">
                <a16:creationId xmlns:a16="http://schemas.microsoft.com/office/drawing/2014/main" id="{4DF7E26B-45BE-4ECA-826C-8D58575857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" y="4357688"/>
            <a:ext cx="7461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269875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hlink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一维定态薛定谔方程（粒子在一维空间运动）</a:t>
            </a:r>
            <a:endParaRPr lang="en-US" altLang="zh-CN">
              <a:solidFill>
                <a:schemeClr val="hlink"/>
              </a:solidFill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  <p:graphicFrame>
        <p:nvGraphicFramePr>
          <p:cNvPr id="94216" name="Object 8">
            <a:extLst>
              <a:ext uri="{FF2B5EF4-FFF2-40B4-BE49-F238E27FC236}">
                <a16:creationId xmlns:a16="http://schemas.microsoft.com/office/drawing/2014/main" id="{AC5D685A-8361-430A-BD5F-AE7C887EE1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28875" y="5214938"/>
          <a:ext cx="3979863" cy="874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147" name="公式" r:id="rId6" imgW="1885988" imgH="400152" progId="Equation.3">
                  <p:embed/>
                </p:oleObj>
              </mc:Choice>
              <mc:Fallback>
                <p:oleObj name="公式" r:id="rId6" imgW="1885988" imgH="400152" progId="Equation.3">
                  <p:embed/>
                  <p:pic>
                    <p:nvPicPr>
                      <p:cNvPr id="94216" name="Object 8">
                        <a:extLst>
                          <a:ext uri="{FF2B5EF4-FFF2-40B4-BE49-F238E27FC236}">
                            <a16:creationId xmlns:a16="http://schemas.microsoft.com/office/drawing/2014/main" id="{AC5D685A-8361-430A-BD5F-AE7C887EE11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875" y="5214938"/>
                        <a:ext cx="3979863" cy="874712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17" name="AutoShape 9">
            <a:extLst>
              <a:ext uri="{FF2B5EF4-FFF2-40B4-BE49-F238E27FC236}">
                <a16:creationId xmlns:a16="http://schemas.microsoft.com/office/drawing/2014/main" id="{E993D419-E3BA-4111-B237-44C73ED6310E}"/>
              </a:ext>
            </a:extLst>
          </p:cNvPr>
          <p:cNvSpPr>
            <a:spLocks/>
          </p:cNvSpPr>
          <p:nvPr/>
        </p:nvSpPr>
        <p:spPr bwMode="auto">
          <a:xfrm>
            <a:off x="8072438" y="333375"/>
            <a:ext cx="544512" cy="3733800"/>
          </a:xfrm>
          <a:prstGeom prst="borderCallout2">
            <a:avLst>
              <a:gd name="adj1" fmla="val 3060"/>
              <a:gd name="adj2" fmla="val -13995"/>
              <a:gd name="adj3" fmla="val 3532"/>
              <a:gd name="adj4" fmla="val -163245"/>
              <a:gd name="adj5" fmla="val 28051"/>
              <a:gd name="adj6" fmla="val -368787"/>
            </a:avLst>
          </a:prstGeom>
          <a:solidFill>
            <a:schemeClr val="accent1"/>
          </a:solidFill>
          <a:ln w="28575">
            <a:solidFill>
              <a:srgbClr val="CCCCFF">
                <a:alpha val="63921"/>
              </a:srgbClr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ea typeface="STZhongsong" panose="02010600040101010101" pitchFamily="2" charset="-122"/>
              </a:rPr>
              <a:t>描述外力场的势能函数</a:t>
            </a:r>
          </a:p>
        </p:txBody>
      </p:sp>
      <p:sp>
        <p:nvSpPr>
          <p:cNvPr id="94218" name="Line 10">
            <a:extLst>
              <a:ext uri="{FF2B5EF4-FFF2-40B4-BE49-F238E27FC236}">
                <a16:creationId xmlns:a16="http://schemas.microsoft.com/office/drawing/2014/main" id="{EEF1ABDB-A09A-424A-BD89-56626E9AFF14}"/>
              </a:ext>
            </a:extLst>
          </p:cNvPr>
          <p:cNvSpPr>
            <a:spLocks noChangeShapeType="1"/>
          </p:cNvSpPr>
          <p:nvPr/>
        </p:nvSpPr>
        <p:spPr bwMode="auto">
          <a:xfrm>
            <a:off x="3214688" y="3500438"/>
            <a:ext cx="152400" cy="0"/>
          </a:xfrm>
          <a:prstGeom prst="line">
            <a:avLst/>
          </a:prstGeom>
          <a:noFill/>
          <a:ln w="9525">
            <a:solidFill>
              <a:srgbClr val="66FFFF"/>
            </a:solidFill>
            <a:round/>
            <a:headEnd/>
            <a:tailEnd type="triangle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86" name="灯片编号占位符 1">
            <a:extLst>
              <a:ext uri="{FF2B5EF4-FFF2-40B4-BE49-F238E27FC236}">
                <a16:creationId xmlns:a16="http://schemas.microsoft.com/office/drawing/2014/main" id="{B022542C-DA67-4787-9DDF-D6308599AB0F}"/>
              </a:ext>
            </a:extLst>
          </p:cNvPr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BD0CC9C-E27E-4ACC-B883-B9CD678FE2FC}" type="slidenum">
              <a:rPr lang="en-US" altLang="zh-CN" b="0">
                <a:solidFill>
                  <a:srgbClr val="FF00FF"/>
                </a:solidFill>
              </a:rPr>
              <a:pPr eaLnBrk="1" hangingPunct="1"/>
              <a:t>17</a:t>
            </a:fld>
            <a:r>
              <a:rPr lang="en-US" altLang="zh-CN" b="0">
                <a:solidFill>
                  <a:srgbClr val="FF00FF"/>
                </a:solidFill>
              </a:rPr>
              <a:t>/21</a:t>
            </a:r>
          </a:p>
        </p:txBody>
      </p:sp>
      <p:sp>
        <p:nvSpPr>
          <p:cNvPr id="13" name="五角星 12">
            <a:extLst>
              <a:ext uri="{FF2B5EF4-FFF2-40B4-BE49-F238E27FC236}">
                <a16:creationId xmlns:a16="http://schemas.microsoft.com/office/drawing/2014/main" id="{98722293-04CA-4EEF-B8A0-D297E242F254}"/>
              </a:ext>
            </a:extLst>
          </p:cNvPr>
          <p:cNvSpPr/>
          <p:nvPr/>
        </p:nvSpPr>
        <p:spPr bwMode="auto">
          <a:xfrm>
            <a:off x="7072313" y="4286250"/>
            <a:ext cx="500062" cy="500063"/>
          </a:xfrm>
          <a:prstGeom prst="star5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eaLnBrk="1" hangingPunct="1">
              <a:buFont typeface="Arial" pitchFamily="34" charset="0"/>
              <a:buNone/>
              <a:defRPr/>
            </a:pP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4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4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4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42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42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4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94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3" presetClass="entr" presetSubtype="272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2" grpId="0" animBg="1" autoUpdateAnimBg="0"/>
      <p:bldP spid="94213" grpId="0" autoUpdateAnimBg="0"/>
      <p:bldP spid="94214" grpId="0" autoUpdateAnimBg="0"/>
      <p:bldP spid="94217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4DA67C2D-F285-4EC6-ABD3-853AFF33B3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0750" y="1038225"/>
            <a:ext cx="1524000" cy="2362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956A2EED-07F5-451F-997F-78B41937E0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400" y="500063"/>
            <a:ext cx="472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rgbClr val="FFFF00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三</a:t>
            </a:r>
            <a:r>
              <a:rPr lang="en-US" altLang="zh-CN" sz="2800">
                <a:solidFill>
                  <a:srgbClr val="FFFF00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. </a:t>
            </a:r>
            <a:r>
              <a:rPr lang="zh-CN" altLang="en-US" sz="2800">
                <a:solidFill>
                  <a:srgbClr val="FFFF00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一维无限深势阱中的粒子 </a:t>
            </a:r>
          </a:p>
        </p:txBody>
      </p:sp>
      <p:sp>
        <p:nvSpPr>
          <p:cNvPr id="96260" name="Rectangle 4">
            <a:extLst>
              <a:ext uri="{FF2B5EF4-FFF2-40B4-BE49-F238E27FC236}">
                <a16:creationId xmlns:a16="http://schemas.microsoft.com/office/drawing/2014/main" id="{EBA2192F-BC98-43B7-B18B-7756B886CD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" y="4614863"/>
            <a:ext cx="548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>
                <a:solidFill>
                  <a:srgbClr val="66FFFF"/>
                </a:solidFill>
              </a:rPr>
              <a:t>0 &lt; </a:t>
            </a:r>
            <a:r>
              <a:rPr lang="en-US" altLang="zh-CN" i="1">
                <a:solidFill>
                  <a:srgbClr val="66FFFF"/>
                </a:solidFill>
              </a:rPr>
              <a:t>x </a:t>
            </a:r>
            <a:r>
              <a:rPr lang="en-US" altLang="zh-CN">
                <a:solidFill>
                  <a:srgbClr val="66FFFF"/>
                </a:solidFill>
              </a:rPr>
              <a:t>&lt; </a:t>
            </a:r>
            <a:r>
              <a:rPr lang="en-US" altLang="zh-CN" i="1">
                <a:solidFill>
                  <a:srgbClr val="66FFFF"/>
                </a:solidFill>
              </a:rPr>
              <a:t>a</a:t>
            </a:r>
            <a:r>
              <a:rPr lang="en-US" altLang="zh-CN">
                <a:solidFill>
                  <a:srgbClr val="00FF99"/>
                </a:solidFill>
              </a:rPr>
              <a:t> </a:t>
            </a:r>
            <a:r>
              <a:rPr lang="zh-CN" altLang="en-US">
                <a:solidFill>
                  <a:schemeClr val="hlink"/>
                </a:solidFill>
                <a:ea typeface="STZhongsong" panose="02010600040101010101" pitchFamily="2" charset="-122"/>
              </a:rPr>
              <a:t>区域，定态薛定谔方程为</a:t>
            </a:r>
          </a:p>
        </p:txBody>
      </p:sp>
      <p:sp>
        <p:nvSpPr>
          <p:cNvPr id="28677" name="Line 5">
            <a:extLst>
              <a:ext uri="{FF2B5EF4-FFF2-40B4-BE49-F238E27FC236}">
                <a16:creationId xmlns:a16="http://schemas.microsoft.com/office/drawing/2014/main" id="{067FD416-45A7-4274-AA1C-B68AC8F3649C}"/>
              </a:ext>
            </a:extLst>
          </p:cNvPr>
          <p:cNvSpPr>
            <a:spLocks noChangeShapeType="1"/>
          </p:cNvSpPr>
          <p:nvPr/>
        </p:nvSpPr>
        <p:spPr bwMode="auto">
          <a:xfrm>
            <a:off x="5372100" y="3400425"/>
            <a:ext cx="3086100" cy="0"/>
          </a:xfrm>
          <a:prstGeom prst="line">
            <a:avLst/>
          </a:prstGeom>
          <a:noFill/>
          <a:ln w="9525">
            <a:solidFill>
              <a:srgbClr val="00FF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78" name="Line 6">
            <a:extLst>
              <a:ext uri="{FF2B5EF4-FFF2-40B4-BE49-F238E27FC236}">
                <a16:creationId xmlns:a16="http://schemas.microsoft.com/office/drawing/2014/main" id="{EA4CD652-59DE-44E2-94C8-80641FAC380E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1952625"/>
            <a:ext cx="0" cy="1447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79" name="Line 7">
            <a:extLst>
              <a:ext uri="{FF2B5EF4-FFF2-40B4-BE49-F238E27FC236}">
                <a16:creationId xmlns:a16="http://schemas.microsoft.com/office/drawing/2014/main" id="{0860EBCC-D551-431E-8C6C-C7B24CD965DF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1038225"/>
            <a:ext cx="0" cy="914400"/>
          </a:xfrm>
          <a:prstGeom prst="line">
            <a:avLst/>
          </a:prstGeom>
          <a:noFill/>
          <a:ln w="38100">
            <a:solidFill>
              <a:schemeClr val="hlink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80" name="Line 8">
            <a:extLst>
              <a:ext uri="{FF2B5EF4-FFF2-40B4-BE49-F238E27FC236}">
                <a16:creationId xmlns:a16="http://schemas.microsoft.com/office/drawing/2014/main" id="{B318B311-CDC4-43B2-9664-434665A3D68C}"/>
              </a:ext>
            </a:extLst>
          </p:cNvPr>
          <p:cNvSpPr>
            <a:spLocks noChangeShapeType="1"/>
          </p:cNvSpPr>
          <p:nvPr/>
        </p:nvSpPr>
        <p:spPr bwMode="auto">
          <a:xfrm>
            <a:off x="7524750" y="1952625"/>
            <a:ext cx="0" cy="1447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81" name="Line 9">
            <a:extLst>
              <a:ext uri="{FF2B5EF4-FFF2-40B4-BE49-F238E27FC236}">
                <a16:creationId xmlns:a16="http://schemas.microsoft.com/office/drawing/2014/main" id="{DA4B0E4D-DBD5-475C-9CAE-FA43E367CCD3}"/>
              </a:ext>
            </a:extLst>
          </p:cNvPr>
          <p:cNvSpPr>
            <a:spLocks noChangeShapeType="1"/>
          </p:cNvSpPr>
          <p:nvPr/>
        </p:nvSpPr>
        <p:spPr bwMode="auto">
          <a:xfrm>
            <a:off x="7524750" y="1038225"/>
            <a:ext cx="0" cy="914400"/>
          </a:xfrm>
          <a:prstGeom prst="line">
            <a:avLst/>
          </a:prstGeom>
          <a:noFill/>
          <a:ln w="38100">
            <a:solidFill>
              <a:schemeClr val="hlink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82" name="Text Box 10">
            <a:extLst>
              <a:ext uri="{FF2B5EF4-FFF2-40B4-BE49-F238E27FC236}">
                <a16:creationId xmlns:a16="http://schemas.microsoft.com/office/drawing/2014/main" id="{142EB7B0-9125-4B2E-92D1-F59E65FB2E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1850" y="3095625"/>
            <a:ext cx="3873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i="1">
                <a:solidFill>
                  <a:schemeClr val="hlink"/>
                </a:solidFill>
              </a:rPr>
              <a:t>x</a:t>
            </a:r>
          </a:p>
        </p:txBody>
      </p:sp>
      <p:sp>
        <p:nvSpPr>
          <p:cNvPr id="28683" name="Text Box 11">
            <a:extLst>
              <a:ext uri="{FF2B5EF4-FFF2-40B4-BE49-F238E27FC236}">
                <a16:creationId xmlns:a16="http://schemas.microsoft.com/office/drawing/2014/main" id="{A9A77E00-B543-4662-A208-9EAB9BAF7B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3275" y="3357563"/>
            <a:ext cx="1784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hlink"/>
                </a:solidFill>
              </a:rPr>
              <a:t>0</a:t>
            </a:r>
            <a:r>
              <a:rPr lang="en-US" altLang="zh-CN">
                <a:solidFill>
                  <a:srgbClr val="FFFF99"/>
                </a:solidFill>
              </a:rPr>
              <a:t>                 </a:t>
            </a:r>
            <a:r>
              <a:rPr lang="en-US" altLang="zh-CN" i="1">
                <a:solidFill>
                  <a:schemeClr val="hlink"/>
                </a:solidFill>
              </a:rPr>
              <a:t>a</a:t>
            </a:r>
          </a:p>
        </p:txBody>
      </p:sp>
      <p:sp>
        <p:nvSpPr>
          <p:cNvPr id="28684" name="Line 12">
            <a:extLst>
              <a:ext uri="{FF2B5EF4-FFF2-40B4-BE49-F238E27FC236}">
                <a16:creationId xmlns:a16="http://schemas.microsoft.com/office/drawing/2014/main" id="{41B8B647-C889-40E4-829A-F7FCDAC554D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848600" y="762000"/>
            <a:ext cx="0" cy="762000"/>
          </a:xfrm>
          <a:prstGeom prst="line">
            <a:avLst/>
          </a:prstGeom>
          <a:noFill/>
          <a:ln w="28575">
            <a:solidFill>
              <a:srgbClr val="00CC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85" name="Rectangle 13">
            <a:extLst>
              <a:ext uri="{FF2B5EF4-FFF2-40B4-BE49-F238E27FC236}">
                <a16:creationId xmlns:a16="http://schemas.microsoft.com/office/drawing/2014/main" id="{91023982-B716-464A-A04A-B652202747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555625"/>
            <a:ext cx="971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i="1">
                <a:solidFill>
                  <a:srgbClr val="00CCFF"/>
                </a:solidFill>
              </a:rPr>
              <a:t>V</a:t>
            </a:r>
            <a:r>
              <a:rPr lang="en-US" altLang="zh-CN">
                <a:solidFill>
                  <a:srgbClr val="00CCFF"/>
                </a:solidFill>
              </a:rPr>
              <a:t> ( </a:t>
            </a:r>
            <a:r>
              <a:rPr lang="en-US" altLang="zh-CN" i="1">
                <a:solidFill>
                  <a:srgbClr val="00CCFF"/>
                </a:solidFill>
              </a:rPr>
              <a:t>x </a:t>
            </a:r>
            <a:r>
              <a:rPr lang="en-US" altLang="zh-CN">
                <a:solidFill>
                  <a:srgbClr val="00CCFF"/>
                </a:solidFill>
              </a:rPr>
              <a:t>)</a:t>
            </a:r>
          </a:p>
        </p:txBody>
      </p:sp>
      <p:sp>
        <p:nvSpPr>
          <p:cNvPr id="28686" name="Text Box 14">
            <a:extLst>
              <a:ext uri="{FF2B5EF4-FFF2-40B4-BE49-F238E27FC236}">
                <a16:creationId xmlns:a16="http://schemas.microsoft.com/office/drawing/2014/main" id="{577E1BE3-476C-419B-9290-99ADD9B099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457200"/>
            <a:ext cx="438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0">
                <a:solidFill>
                  <a:srgbClr val="FFFF99"/>
                </a:solidFill>
                <a:sym typeface="Symbol" panose="05050102010706020507" pitchFamily="18" charset="2"/>
              </a:rPr>
              <a:t></a:t>
            </a:r>
            <a:endParaRPr lang="zh-CN" altLang="en-US" sz="2800" b="0">
              <a:solidFill>
                <a:srgbClr val="FFFF99"/>
              </a:solidFill>
            </a:endParaRPr>
          </a:p>
        </p:txBody>
      </p:sp>
      <p:sp>
        <p:nvSpPr>
          <p:cNvPr id="28687" name="Text Box 15">
            <a:extLst>
              <a:ext uri="{FF2B5EF4-FFF2-40B4-BE49-F238E27FC236}">
                <a16:creationId xmlns:a16="http://schemas.microsoft.com/office/drawing/2014/main" id="{D212AF19-203D-4E18-864A-20DA7EAF0F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6150" y="457200"/>
            <a:ext cx="438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0">
                <a:solidFill>
                  <a:srgbClr val="FFFF99"/>
                </a:solidFill>
                <a:sym typeface="Symbol" panose="05050102010706020507" pitchFamily="18" charset="2"/>
              </a:rPr>
              <a:t></a:t>
            </a:r>
            <a:endParaRPr lang="zh-CN" altLang="en-US" sz="2800" b="0">
              <a:solidFill>
                <a:srgbClr val="FFFF99"/>
              </a:solidFill>
            </a:endParaRPr>
          </a:p>
        </p:txBody>
      </p:sp>
      <p:sp>
        <p:nvSpPr>
          <p:cNvPr id="28688" name="Oval 16">
            <a:extLst>
              <a:ext uri="{FF2B5EF4-FFF2-40B4-BE49-F238E27FC236}">
                <a16:creationId xmlns:a16="http://schemas.microsoft.com/office/drawing/2014/main" id="{4B648182-9A25-49F2-AD3B-CB8AA199A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2188" y="2005013"/>
            <a:ext cx="228600" cy="228600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99995C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2800" b="0">
              <a:solidFill>
                <a:srgbClr val="FFFF99"/>
              </a:solidFill>
            </a:endParaRPr>
          </a:p>
        </p:txBody>
      </p:sp>
      <p:sp>
        <p:nvSpPr>
          <p:cNvPr id="4118" name="Rectangle 17">
            <a:extLst>
              <a:ext uri="{FF2B5EF4-FFF2-40B4-BE49-F238E27FC236}">
                <a16:creationId xmlns:a16="http://schemas.microsoft.com/office/drawing/2014/main" id="{0CC249FD-C0EF-49AE-A023-CC0E810334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130300"/>
            <a:ext cx="4171950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>
                <a:solidFill>
                  <a:schemeClr val="hlink"/>
                </a:solidFill>
                <a:ea typeface="STZhongsong" panose="02010600040101010101" pitchFamily="2" charset="-122"/>
              </a:rPr>
              <a:t>假设粒子沿 </a:t>
            </a:r>
            <a:r>
              <a:rPr lang="en-US" altLang="zh-CN" i="1">
                <a:solidFill>
                  <a:srgbClr val="FFFF00"/>
                </a:solidFill>
                <a:ea typeface="STZhongsong" panose="02010600040101010101" pitchFamily="2" charset="-122"/>
              </a:rPr>
              <a:t>x </a:t>
            </a:r>
            <a:r>
              <a:rPr lang="zh-CN" altLang="en-US">
                <a:solidFill>
                  <a:schemeClr val="hlink"/>
                </a:solidFill>
                <a:ea typeface="STZhongsong" panose="02010600040101010101" pitchFamily="2" charset="-122"/>
              </a:rPr>
              <a:t>轴的一维运动</a:t>
            </a:r>
            <a:endParaRPr lang="en-US" altLang="zh-CN">
              <a:solidFill>
                <a:schemeClr val="hlink"/>
              </a:solidFill>
              <a:ea typeface="STZhongsong" panose="02010600040101010101" pitchFamily="2" charset="-122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>
                <a:solidFill>
                  <a:schemeClr val="hlink"/>
                </a:solidFill>
                <a:ea typeface="STZhongsong" panose="02010600040101010101" pitchFamily="2" charset="-122"/>
              </a:rPr>
              <a:t>势能函数</a:t>
            </a:r>
          </a:p>
        </p:txBody>
      </p:sp>
      <p:graphicFrame>
        <p:nvGraphicFramePr>
          <p:cNvPr id="96275" name="Object 19">
            <a:extLst>
              <a:ext uri="{FF2B5EF4-FFF2-40B4-BE49-F238E27FC236}">
                <a16:creationId xmlns:a16="http://schemas.microsoft.com/office/drawing/2014/main" id="{80E09017-7EFD-4C73-B914-C0CA1497F5CE}"/>
              </a:ext>
            </a:extLst>
          </p:cNvPr>
          <p:cNvGraphicFramePr>
            <a:graphicFrameLocks/>
          </p:cNvGraphicFramePr>
          <p:nvPr/>
        </p:nvGraphicFramePr>
        <p:xfrm>
          <a:off x="1500188" y="5429250"/>
          <a:ext cx="32004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254" name="公式" r:id="rId4" imgW="3181439" imgH="857250" progId="Equation.3">
                  <p:embed/>
                </p:oleObj>
              </mc:Choice>
              <mc:Fallback>
                <p:oleObj name="公式" r:id="rId4" imgW="3181439" imgH="857250" progId="Equation.3">
                  <p:embed/>
                  <p:pic>
                    <p:nvPicPr>
                      <p:cNvPr id="96275" name="Object 19">
                        <a:extLst>
                          <a:ext uri="{FF2B5EF4-FFF2-40B4-BE49-F238E27FC236}">
                            <a16:creationId xmlns:a16="http://schemas.microsoft.com/office/drawing/2014/main" id="{80E09017-7EFD-4C73-B914-C0CA1497F5CE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188" y="5429250"/>
                        <a:ext cx="32004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76" name="Object 20">
            <a:extLst>
              <a:ext uri="{FF2B5EF4-FFF2-40B4-BE49-F238E27FC236}">
                <a16:creationId xmlns:a16="http://schemas.microsoft.com/office/drawing/2014/main" id="{26A53B45-38D5-45B4-ABA7-AC7D5FDEEB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53175" y="5473700"/>
          <a:ext cx="150495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255" name="Equation" r:id="rId6" imgW="1409827" imgH="799998" progId="Equation.3">
                  <p:embed/>
                </p:oleObj>
              </mc:Choice>
              <mc:Fallback>
                <p:oleObj name="Equation" r:id="rId6" imgW="1409827" imgH="799998" progId="Equation.3">
                  <p:embed/>
                  <p:pic>
                    <p:nvPicPr>
                      <p:cNvPr id="96276" name="Object 20">
                        <a:extLst>
                          <a:ext uri="{FF2B5EF4-FFF2-40B4-BE49-F238E27FC236}">
                            <a16:creationId xmlns:a16="http://schemas.microsoft.com/office/drawing/2014/main" id="{26A53B45-38D5-45B4-ABA7-AC7D5FDEEB2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3175" y="5473700"/>
                        <a:ext cx="150495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77" name="Text Box 21">
            <a:extLst>
              <a:ext uri="{FF2B5EF4-FFF2-40B4-BE49-F238E27FC236}">
                <a16:creationId xmlns:a16="http://schemas.microsoft.com/office/drawing/2014/main" id="{500A4746-974C-454E-9666-00F4E9DF31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8975" y="5614988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hlink"/>
                </a:solidFill>
                <a:ea typeface="STZhongsong" panose="02010600040101010101" pitchFamily="2" charset="-122"/>
              </a:rPr>
              <a:t>令</a:t>
            </a:r>
          </a:p>
        </p:txBody>
      </p:sp>
      <p:grpSp>
        <p:nvGrpSpPr>
          <p:cNvPr id="2" name="Group 22">
            <a:extLst>
              <a:ext uri="{FF2B5EF4-FFF2-40B4-BE49-F238E27FC236}">
                <a16:creationId xmlns:a16="http://schemas.microsoft.com/office/drawing/2014/main" id="{C3314B57-B0E8-4F6E-9B10-3E15049CAEEE}"/>
              </a:ext>
            </a:extLst>
          </p:cNvPr>
          <p:cNvGrpSpPr>
            <a:grpSpLocks/>
          </p:cNvGrpSpPr>
          <p:nvPr/>
        </p:nvGrpSpPr>
        <p:grpSpPr bwMode="auto">
          <a:xfrm>
            <a:off x="806450" y="2220913"/>
            <a:ext cx="3640138" cy="1147762"/>
            <a:chOff x="240" y="1520"/>
            <a:chExt cx="2293" cy="723"/>
          </a:xfrm>
        </p:grpSpPr>
        <p:sp>
          <p:nvSpPr>
            <p:cNvPr id="28700" name="Text Box 23">
              <a:extLst>
                <a:ext uri="{FF2B5EF4-FFF2-40B4-BE49-F238E27FC236}">
                  <a16:creationId xmlns:a16="http://schemas.microsoft.com/office/drawing/2014/main" id="{94ED78D4-41E1-4CE2-A76D-5DE17CED03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1520"/>
              <a:ext cx="199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solidFill>
                    <a:schemeClr val="hlink"/>
                  </a:solidFill>
                </a:rPr>
                <a:t>V </a:t>
              </a:r>
              <a:r>
                <a:rPr lang="en-US" altLang="zh-CN">
                  <a:solidFill>
                    <a:schemeClr val="hlink"/>
                  </a:solidFill>
                </a:rPr>
                <a:t>(</a:t>
              </a:r>
              <a:r>
                <a:rPr lang="en-US" altLang="zh-CN" i="1">
                  <a:solidFill>
                    <a:schemeClr val="hlink"/>
                  </a:solidFill>
                </a:rPr>
                <a:t>x</a:t>
              </a:r>
              <a:r>
                <a:rPr lang="en-US" altLang="zh-CN">
                  <a:solidFill>
                    <a:schemeClr val="hlink"/>
                  </a:solidFill>
                </a:rPr>
                <a:t>) = 0</a:t>
              </a:r>
              <a:r>
                <a:rPr lang="en-US" altLang="zh-CN">
                  <a:solidFill>
                    <a:srgbClr val="FFCC66"/>
                  </a:solidFill>
                </a:rPr>
                <a:t>          </a:t>
              </a:r>
              <a:r>
                <a:rPr lang="en-US" altLang="zh-CN">
                  <a:solidFill>
                    <a:srgbClr val="66FFFF"/>
                  </a:solidFill>
                </a:rPr>
                <a:t>0 &lt; </a:t>
              </a:r>
              <a:r>
                <a:rPr lang="en-US" altLang="zh-CN" i="1">
                  <a:solidFill>
                    <a:srgbClr val="66FFFF"/>
                  </a:solidFill>
                </a:rPr>
                <a:t>x </a:t>
              </a:r>
              <a:r>
                <a:rPr lang="en-US" altLang="zh-CN">
                  <a:solidFill>
                    <a:srgbClr val="66FFFF"/>
                  </a:solidFill>
                </a:rPr>
                <a:t>&lt; </a:t>
              </a:r>
              <a:r>
                <a:rPr lang="en-US" altLang="zh-CN" i="1">
                  <a:solidFill>
                    <a:srgbClr val="66FFFF"/>
                  </a:solidFill>
                </a:rPr>
                <a:t>a</a:t>
              </a:r>
            </a:p>
          </p:txBody>
        </p:sp>
        <p:sp>
          <p:nvSpPr>
            <p:cNvPr id="28701" name="Text Box 24">
              <a:extLst>
                <a:ext uri="{FF2B5EF4-FFF2-40B4-BE49-F238E27FC236}">
                  <a16:creationId xmlns:a16="http://schemas.microsoft.com/office/drawing/2014/main" id="{403BC63A-C362-43B6-B7B2-5080C2D0D3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1952"/>
              <a:ext cx="219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i="1">
                  <a:solidFill>
                    <a:schemeClr val="hlink"/>
                  </a:solidFill>
                </a:rPr>
                <a:t>V </a:t>
              </a:r>
              <a:r>
                <a:rPr lang="en-US" altLang="zh-CN">
                  <a:solidFill>
                    <a:schemeClr val="hlink"/>
                  </a:solidFill>
                </a:rPr>
                <a:t>(</a:t>
              </a:r>
              <a:r>
                <a:rPr lang="en-US" altLang="zh-CN" i="1">
                  <a:solidFill>
                    <a:schemeClr val="hlink"/>
                  </a:solidFill>
                </a:rPr>
                <a:t>x</a:t>
              </a:r>
              <a:r>
                <a:rPr lang="en-US" altLang="zh-CN">
                  <a:solidFill>
                    <a:schemeClr val="hlink"/>
                  </a:solidFill>
                </a:rPr>
                <a:t>) = ∞</a:t>
              </a:r>
              <a:r>
                <a:rPr lang="en-US" altLang="zh-CN">
                  <a:solidFill>
                    <a:srgbClr val="FFCC66"/>
                  </a:solidFill>
                </a:rPr>
                <a:t>     </a:t>
              </a:r>
              <a:r>
                <a:rPr lang="en-US" altLang="zh-CN" i="1">
                  <a:solidFill>
                    <a:srgbClr val="66FFFF"/>
                  </a:solidFill>
                </a:rPr>
                <a:t>x </a:t>
              </a:r>
              <a:r>
                <a:rPr lang="en-US" altLang="zh-CN">
                  <a:solidFill>
                    <a:srgbClr val="66FFFF"/>
                  </a:solidFill>
                </a:rPr>
                <a:t>&lt; 0 </a:t>
              </a:r>
              <a:r>
                <a:rPr lang="zh-CN" altLang="en-US">
                  <a:solidFill>
                    <a:schemeClr val="hlink"/>
                  </a:solidFill>
                  <a:ea typeface="STZhongsong" panose="02010600040101010101" pitchFamily="2" charset="-122"/>
                </a:rPr>
                <a:t>或</a:t>
              </a:r>
              <a:r>
                <a:rPr lang="zh-CN" altLang="en-US">
                  <a:solidFill>
                    <a:srgbClr val="66FFFF"/>
                  </a:solidFill>
                </a:rPr>
                <a:t> </a:t>
              </a:r>
              <a:r>
                <a:rPr lang="en-US" altLang="zh-CN" i="1">
                  <a:solidFill>
                    <a:srgbClr val="66FFFF"/>
                  </a:solidFill>
                </a:rPr>
                <a:t>x </a:t>
              </a:r>
              <a:r>
                <a:rPr lang="en-US" altLang="zh-CN">
                  <a:solidFill>
                    <a:srgbClr val="66FFFF"/>
                  </a:solidFill>
                </a:rPr>
                <a:t>&gt; </a:t>
              </a:r>
              <a:r>
                <a:rPr lang="en-US" altLang="zh-CN" i="1">
                  <a:solidFill>
                    <a:srgbClr val="66FFFF"/>
                  </a:solidFill>
                </a:rPr>
                <a:t>a</a:t>
              </a:r>
            </a:p>
          </p:txBody>
        </p:sp>
        <p:sp>
          <p:nvSpPr>
            <p:cNvPr id="28702" name="AutoShape 25">
              <a:extLst>
                <a:ext uri="{FF2B5EF4-FFF2-40B4-BE49-F238E27FC236}">
                  <a16:creationId xmlns:a16="http://schemas.microsoft.com/office/drawing/2014/main" id="{DF4BD8D0-B243-4DE0-83DE-0022A6E857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" y="1584"/>
              <a:ext cx="77" cy="624"/>
            </a:xfrm>
            <a:prstGeom prst="leftBrace">
              <a:avLst>
                <a:gd name="adj1" fmla="val 108315"/>
                <a:gd name="adj2" fmla="val 50000"/>
              </a:avLst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aphicFrame>
        <p:nvGraphicFramePr>
          <p:cNvPr id="96282" name="Object 26">
            <a:extLst>
              <a:ext uri="{FF2B5EF4-FFF2-40B4-BE49-F238E27FC236}">
                <a16:creationId xmlns:a16="http://schemas.microsoft.com/office/drawing/2014/main" id="{BDD4E4E1-74F7-4E68-BBF9-A9801EEA5892}"/>
              </a:ext>
            </a:extLst>
          </p:cNvPr>
          <p:cNvGraphicFramePr>
            <a:graphicFrameLocks/>
          </p:cNvGraphicFramePr>
          <p:nvPr/>
        </p:nvGraphicFramePr>
        <p:xfrm>
          <a:off x="7715250" y="1905000"/>
          <a:ext cx="108585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256" name="公式" r:id="rId8" imgW="1181075" imgH="371373" progId="Equation.3">
                  <p:embed/>
                </p:oleObj>
              </mc:Choice>
              <mc:Fallback>
                <p:oleObj name="公式" r:id="rId8" imgW="1181075" imgH="371373" progId="Equation.3">
                  <p:embed/>
                  <p:pic>
                    <p:nvPicPr>
                      <p:cNvPr id="96282" name="Object 26">
                        <a:extLst>
                          <a:ext uri="{FF2B5EF4-FFF2-40B4-BE49-F238E27FC236}">
                            <a16:creationId xmlns:a16="http://schemas.microsoft.com/office/drawing/2014/main" id="{BDD4E4E1-74F7-4E68-BBF9-A9801EEA5892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15250" y="1905000"/>
                        <a:ext cx="108585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83" name="Object 27">
            <a:extLst>
              <a:ext uri="{FF2B5EF4-FFF2-40B4-BE49-F238E27FC236}">
                <a16:creationId xmlns:a16="http://schemas.microsoft.com/office/drawing/2014/main" id="{33F54E0C-6C21-4F10-87AA-B03E9706FF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33925" y="1924050"/>
          <a:ext cx="109855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257" name="公式" r:id="rId10" imgW="1181075" imgH="371373" progId="Equation.3">
                  <p:embed/>
                </p:oleObj>
              </mc:Choice>
              <mc:Fallback>
                <p:oleObj name="公式" r:id="rId10" imgW="1181075" imgH="371373" progId="Equation.3">
                  <p:embed/>
                  <p:pic>
                    <p:nvPicPr>
                      <p:cNvPr id="96283" name="Object 27">
                        <a:extLst>
                          <a:ext uri="{FF2B5EF4-FFF2-40B4-BE49-F238E27FC236}">
                            <a16:creationId xmlns:a16="http://schemas.microsoft.com/office/drawing/2014/main" id="{33F54E0C-6C21-4F10-87AA-B03E9706FFC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3925" y="1924050"/>
                        <a:ext cx="1098550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84" name="Rectangle 28">
            <a:extLst>
              <a:ext uri="{FF2B5EF4-FFF2-40B4-BE49-F238E27FC236}">
                <a16:creationId xmlns:a16="http://schemas.microsoft.com/office/drawing/2014/main" id="{5EADFDA6-2249-4C7C-993A-7A81376DFE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" y="3857625"/>
            <a:ext cx="28432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i="1">
                <a:solidFill>
                  <a:srgbClr val="66FFFF"/>
                </a:solidFill>
              </a:rPr>
              <a:t>x &lt; </a:t>
            </a:r>
            <a:r>
              <a:rPr lang="en-US" altLang="zh-CN">
                <a:solidFill>
                  <a:srgbClr val="66FFFF"/>
                </a:solidFill>
              </a:rPr>
              <a:t>0 </a:t>
            </a:r>
            <a:r>
              <a:rPr lang="zh-CN" altLang="en-US">
                <a:solidFill>
                  <a:schemeClr val="hlink"/>
                </a:solidFill>
                <a:latin typeface="STZhongsong" panose="02010600040101010101" pitchFamily="2" charset="-122"/>
                <a:ea typeface="STZhongsong" panose="02010600040101010101" pitchFamily="2" charset="-122"/>
              </a:rPr>
              <a:t>或</a:t>
            </a:r>
            <a:r>
              <a:rPr lang="zh-CN" altLang="en-US">
                <a:solidFill>
                  <a:schemeClr val="hlink"/>
                </a:solidFill>
              </a:rPr>
              <a:t> </a:t>
            </a:r>
            <a:r>
              <a:rPr lang="zh-CN" altLang="en-US" i="1">
                <a:solidFill>
                  <a:srgbClr val="66FFFF"/>
                </a:solidFill>
              </a:rPr>
              <a:t> </a:t>
            </a:r>
            <a:r>
              <a:rPr lang="en-US" altLang="zh-CN" i="1">
                <a:solidFill>
                  <a:srgbClr val="66FFFF"/>
                </a:solidFill>
              </a:rPr>
              <a:t>x &gt;</a:t>
            </a:r>
            <a:r>
              <a:rPr lang="en-US" altLang="zh-CN">
                <a:solidFill>
                  <a:srgbClr val="66FFFF"/>
                </a:solidFill>
              </a:rPr>
              <a:t> </a:t>
            </a:r>
            <a:r>
              <a:rPr lang="en-US" altLang="zh-CN" i="1">
                <a:solidFill>
                  <a:srgbClr val="66FFFF"/>
                </a:solidFill>
              </a:rPr>
              <a:t>a</a:t>
            </a:r>
            <a:r>
              <a:rPr lang="en-US" altLang="zh-CN">
                <a:solidFill>
                  <a:srgbClr val="00FF99"/>
                </a:solidFill>
              </a:rPr>
              <a:t>   </a:t>
            </a:r>
            <a:r>
              <a:rPr lang="zh-CN" altLang="en-US">
                <a:solidFill>
                  <a:schemeClr val="hlink"/>
                </a:solidFill>
                <a:ea typeface="STZhongsong" panose="02010600040101010101" pitchFamily="2" charset="-122"/>
              </a:rPr>
              <a:t>区域</a:t>
            </a:r>
          </a:p>
        </p:txBody>
      </p:sp>
      <p:graphicFrame>
        <p:nvGraphicFramePr>
          <p:cNvPr id="96285" name="Object 29">
            <a:extLst>
              <a:ext uri="{FF2B5EF4-FFF2-40B4-BE49-F238E27FC236}">
                <a16:creationId xmlns:a16="http://schemas.microsoft.com/office/drawing/2014/main" id="{CC5C5DFB-AE68-4830-A97D-84419AD5F7E3}"/>
              </a:ext>
            </a:extLst>
          </p:cNvPr>
          <p:cNvGraphicFramePr>
            <a:graphicFrameLocks/>
          </p:cNvGraphicFramePr>
          <p:nvPr/>
        </p:nvGraphicFramePr>
        <p:xfrm>
          <a:off x="4859338" y="3897313"/>
          <a:ext cx="1223962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258" name="公式" r:id="rId12" imgW="1181075" imgH="371373" progId="Equation.3">
                  <p:embed/>
                </p:oleObj>
              </mc:Choice>
              <mc:Fallback>
                <p:oleObj name="公式" r:id="rId12" imgW="1181075" imgH="371373" progId="Equation.3">
                  <p:embed/>
                  <p:pic>
                    <p:nvPicPr>
                      <p:cNvPr id="96285" name="Object 29">
                        <a:extLst>
                          <a:ext uri="{FF2B5EF4-FFF2-40B4-BE49-F238E27FC236}">
                            <a16:creationId xmlns:a16="http://schemas.microsoft.com/office/drawing/2014/main" id="{CC5C5DFB-AE68-4830-A97D-84419AD5F7E3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3897313"/>
                        <a:ext cx="1223962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98" name="灯片编号占位符 1">
            <a:extLst>
              <a:ext uri="{FF2B5EF4-FFF2-40B4-BE49-F238E27FC236}">
                <a16:creationId xmlns:a16="http://schemas.microsoft.com/office/drawing/2014/main" id="{FDC84DBD-EB1D-4943-A605-72B603AB1B28}"/>
              </a:ext>
            </a:extLst>
          </p:cNvPr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E474B6A-F38C-4163-8E0C-98508D5D6497}" type="slidenum">
              <a:rPr lang="en-US" altLang="zh-CN" b="0">
                <a:solidFill>
                  <a:srgbClr val="FF00FF"/>
                </a:solidFill>
              </a:rPr>
              <a:pPr eaLnBrk="1" hangingPunct="1"/>
              <a:t>18</a:t>
            </a:fld>
            <a:r>
              <a:rPr lang="en-US" altLang="zh-CN" b="0">
                <a:solidFill>
                  <a:srgbClr val="FF00FF"/>
                </a:solidFill>
              </a:rPr>
              <a:t>/21</a:t>
            </a:r>
          </a:p>
        </p:txBody>
      </p:sp>
      <p:sp>
        <p:nvSpPr>
          <p:cNvPr id="28699" name="任意多边形 33">
            <a:extLst>
              <a:ext uri="{FF2B5EF4-FFF2-40B4-BE49-F238E27FC236}">
                <a16:creationId xmlns:a16="http://schemas.microsoft.com/office/drawing/2014/main" id="{7B40D8DC-2BAB-4E82-B9AC-058E145803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7763" y="2000250"/>
            <a:ext cx="773112" cy="284163"/>
          </a:xfrm>
          <a:custGeom>
            <a:avLst/>
            <a:gdLst>
              <a:gd name="T0" fmla="*/ 0 w 773723"/>
              <a:gd name="T1" fmla="*/ 132236 h 284285"/>
              <a:gd name="T2" fmla="*/ 144249 w 773723"/>
              <a:gd name="T3" fmla="*/ 2886 h 284285"/>
              <a:gd name="T4" fmla="*/ 280014 w 773723"/>
              <a:gd name="T5" fmla="*/ 114987 h 284285"/>
              <a:gd name="T6" fmla="*/ 415776 w 773723"/>
              <a:gd name="T7" fmla="*/ 278846 h 284285"/>
              <a:gd name="T8" fmla="*/ 551542 w 773723"/>
              <a:gd name="T9" fmla="*/ 114987 h 284285"/>
              <a:gd name="T10" fmla="*/ 746699 w 773723"/>
              <a:gd name="T11" fmla="*/ 97742 h 28428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773723"/>
              <a:gd name="T19" fmla="*/ 0 h 284285"/>
              <a:gd name="T20" fmla="*/ 773723 w 773723"/>
              <a:gd name="T21" fmla="*/ 284285 h 28428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773723" h="284285">
                <a:moveTo>
                  <a:pt x="0" y="134816"/>
                </a:moveTo>
                <a:cubicBezTo>
                  <a:pt x="50555" y="70339"/>
                  <a:pt x="101111" y="5862"/>
                  <a:pt x="149469" y="2931"/>
                </a:cubicBezTo>
                <a:cubicBezTo>
                  <a:pt x="197827" y="0"/>
                  <a:pt x="243254" y="70339"/>
                  <a:pt x="290146" y="117231"/>
                </a:cubicBezTo>
                <a:cubicBezTo>
                  <a:pt x="337038" y="164123"/>
                  <a:pt x="383931" y="284285"/>
                  <a:pt x="430823" y="284285"/>
                </a:cubicBezTo>
                <a:cubicBezTo>
                  <a:pt x="477715" y="284285"/>
                  <a:pt x="514350" y="148004"/>
                  <a:pt x="571500" y="117231"/>
                </a:cubicBezTo>
                <a:cubicBezTo>
                  <a:pt x="628650" y="86458"/>
                  <a:pt x="701186" y="93052"/>
                  <a:pt x="773723" y="99647"/>
                </a:cubicBezTo>
              </a:path>
            </a:pathLst>
          </a:custGeom>
          <a:noFill/>
          <a:ln w="12700" algn="ctr">
            <a:solidFill>
              <a:srgbClr val="FF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6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6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62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62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62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62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6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6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96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96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60" grpId="0" autoUpdateAnimBg="0"/>
      <p:bldP spid="4118" grpId="0"/>
      <p:bldP spid="96277" grpId="0" autoUpdateAnimBg="0"/>
      <p:bldP spid="9628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2">
            <a:extLst>
              <a:ext uri="{FF2B5EF4-FFF2-40B4-BE49-F238E27FC236}">
                <a16:creationId xmlns:a16="http://schemas.microsoft.com/office/drawing/2014/main" id="{5DCB7524-1A7F-43A3-ACDF-767C5628FFFA}"/>
              </a:ext>
            </a:extLst>
          </p:cNvPr>
          <p:cNvGraphicFramePr>
            <a:graphicFrameLocks/>
          </p:cNvGraphicFramePr>
          <p:nvPr/>
        </p:nvGraphicFramePr>
        <p:xfrm>
          <a:off x="3000375" y="479425"/>
          <a:ext cx="2771775" cy="87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362" name="公式" r:id="rId4" imgW="2762161" imgH="857250" progId="Equation.3">
                  <p:embed/>
                </p:oleObj>
              </mc:Choice>
              <mc:Fallback>
                <p:oleObj name="公式" r:id="rId4" imgW="2762161" imgH="857250" progId="Equation.3">
                  <p:embed/>
                  <p:pic>
                    <p:nvPicPr>
                      <p:cNvPr id="5122" name="Object 2">
                        <a:extLst>
                          <a:ext uri="{FF2B5EF4-FFF2-40B4-BE49-F238E27FC236}">
                            <a16:creationId xmlns:a16="http://schemas.microsoft.com/office/drawing/2014/main" id="{5DCB7524-1A7F-43A3-ACDF-767C5628FFFA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5" y="479425"/>
                        <a:ext cx="2771775" cy="877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33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07" name="Rectangle 3">
            <a:extLst>
              <a:ext uri="{FF2B5EF4-FFF2-40B4-BE49-F238E27FC236}">
                <a16:creationId xmlns:a16="http://schemas.microsoft.com/office/drawing/2014/main" id="{6A66719F-2629-48C8-9F01-806D487A6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" y="2971800"/>
            <a:ext cx="3970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hlink"/>
                </a:solidFill>
                <a:ea typeface="STZhongsong" panose="02010600040101010101" pitchFamily="2" charset="-122"/>
              </a:rPr>
              <a:t>波函数在</a:t>
            </a:r>
            <a:r>
              <a:rPr lang="zh-CN" altLang="en-US">
                <a:solidFill>
                  <a:schemeClr val="bg1"/>
                </a:solidFill>
              </a:rPr>
              <a:t> </a:t>
            </a:r>
            <a:r>
              <a:rPr lang="en-US" altLang="zh-CN" i="1">
                <a:solidFill>
                  <a:srgbClr val="66FFFF"/>
                </a:solidFill>
              </a:rPr>
              <a:t>x</a:t>
            </a:r>
            <a:r>
              <a:rPr lang="en-US" altLang="zh-CN">
                <a:solidFill>
                  <a:srgbClr val="66FFFF"/>
                </a:solidFill>
              </a:rPr>
              <a:t> = 0</a:t>
            </a:r>
            <a:r>
              <a:rPr lang="en-US" altLang="zh-CN" i="1">
                <a:solidFill>
                  <a:schemeClr val="bg1"/>
                </a:solidFill>
              </a:rPr>
              <a:t> </a:t>
            </a:r>
            <a:r>
              <a:rPr lang="zh-CN" altLang="en-US">
                <a:solidFill>
                  <a:schemeClr val="hlink"/>
                </a:solidFill>
                <a:ea typeface="STZhongsong" panose="02010600040101010101" pitchFamily="2" charset="-122"/>
              </a:rPr>
              <a:t>处连续</a:t>
            </a:r>
          </a:p>
        </p:txBody>
      </p:sp>
      <p:graphicFrame>
        <p:nvGraphicFramePr>
          <p:cNvPr id="98308" name="Object 4">
            <a:extLst>
              <a:ext uri="{FF2B5EF4-FFF2-40B4-BE49-F238E27FC236}">
                <a16:creationId xmlns:a16="http://schemas.microsoft.com/office/drawing/2014/main" id="{493ACAD3-C25B-44C5-81DC-20DC7DD686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8963" y="3667125"/>
          <a:ext cx="419735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363" name="公式" r:id="rId6" imgW="4524292" imgH="380864" progId="Equation.3">
                  <p:embed/>
                </p:oleObj>
              </mc:Choice>
              <mc:Fallback>
                <p:oleObj name="公式" r:id="rId6" imgW="4524292" imgH="380864" progId="Equation.3">
                  <p:embed/>
                  <p:pic>
                    <p:nvPicPr>
                      <p:cNvPr id="98308" name="Object 4">
                        <a:extLst>
                          <a:ext uri="{FF2B5EF4-FFF2-40B4-BE49-F238E27FC236}">
                            <a16:creationId xmlns:a16="http://schemas.microsoft.com/office/drawing/2014/main" id="{493ACAD3-C25B-44C5-81DC-20DC7DD686D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963" y="3667125"/>
                        <a:ext cx="419735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09" name="Rectangle 5">
            <a:extLst>
              <a:ext uri="{FF2B5EF4-FFF2-40B4-BE49-F238E27FC236}">
                <a16:creationId xmlns:a16="http://schemas.microsoft.com/office/drawing/2014/main" id="{655616A5-7E08-4D8F-BCD2-D0B8A8AAF0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6788" y="5786438"/>
            <a:ext cx="30337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hlink"/>
                </a:solidFill>
                <a:ea typeface="STZhongsong" panose="02010600040101010101" pitchFamily="2" charset="-122"/>
              </a:rPr>
              <a:t>在</a:t>
            </a:r>
            <a:r>
              <a:rPr lang="zh-CN" altLang="en-US">
                <a:solidFill>
                  <a:schemeClr val="bg1"/>
                </a:solidFill>
              </a:rPr>
              <a:t> </a:t>
            </a:r>
            <a:r>
              <a:rPr lang="en-US" altLang="zh-CN" i="1">
                <a:solidFill>
                  <a:srgbClr val="66FFFF"/>
                </a:solidFill>
              </a:rPr>
              <a:t>x </a:t>
            </a:r>
            <a:r>
              <a:rPr lang="en-US" altLang="zh-CN">
                <a:solidFill>
                  <a:srgbClr val="66FFFF"/>
                </a:solidFill>
              </a:rPr>
              <a:t>= </a:t>
            </a:r>
            <a:r>
              <a:rPr lang="en-US" altLang="zh-CN" i="1">
                <a:solidFill>
                  <a:srgbClr val="66FFFF"/>
                </a:solidFill>
              </a:rPr>
              <a:t>a</a:t>
            </a:r>
            <a:r>
              <a:rPr lang="en-US" altLang="zh-CN" sz="3200">
                <a:solidFill>
                  <a:schemeClr val="bg1"/>
                </a:solidFill>
              </a:rPr>
              <a:t> </a:t>
            </a:r>
            <a:r>
              <a:rPr lang="zh-CN" altLang="en-US">
                <a:solidFill>
                  <a:schemeClr val="hlink"/>
                </a:solidFill>
                <a:ea typeface="STZhongsong" panose="02010600040101010101" pitchFamily="2" charset="-122"/>
              </a:rPr>
              <a:t>处连续</a:t>
            </a:r>
          </a:p>
        </p:txBody>
      </p:sp>
      <p:graphicFrame>
        <p:nvGraphicFramePr>
          <p:cNvPr id="98310" name="Object 6">
            <a:extLst>
              <a:ext uri="{FF2B5EF4-FFF2-40B4-BE49-F238E27FC236}">
                <a16:creationId xmlns:a16="http://schemas.microsoft.com/office/drawing/2014/main" id="{88F4AFA0-ECDB-4C37-A5AF-F1AB7582C85B}"/>
              </a:ext>
            </a:extLst>
          </p:cNvPr>
          <p:cNvGraphicFramePr>
            <a:graphicFrameLocks/>
          </p:cNvGraphicFramePr>
          <p:nvPr/>
        </p:nvGraphicFramePr>
        <p:xfrm>
          <a:off x="1143000" y="5184775"/>
          <a:ext cx="207327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364" name="公式" r:id="rId8" imgW="2047767" imgH="380864" progId="Equation.3">
                  <p:embed/>
                </p:oleObj>
              </mc:Choice>
              <mc:Fallback>
                <p:oleObj name="公式" r:id="rId8" imgW="2047767" imgH="380864" progId="Equation.3">
                  <p:embed/>
                  <p:pic>
                    <p:nvPicPr>
                      <p:cNvPr id="98310" name="Object 6">
                        <a:extLst>
                          <a:ext uri="{FF2B5EF4-FFF2-40B4-BE49-F238E27FC236}">
                            <a16:creationId xmlns:a16="http://schemas.microsoft.com/office/drawing/2014/main" id="{88F4AFA0-ECDB-4C37-A5AF-F1AB7582C85B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184775"/>
                        <a:ext cx="2073275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11" name="Object 7">
            <a:extLst>
              <a:ext uri="{FF2B5EF4-FFF2-40B4-BE49-F238E27FC236}">
                <a16:creationId xmlns:a16="http://schemas.microsoft.com/office/drawing/2014/main" id="{90797491-B570-450D-BFD1-D8DD804926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51500" y="4149725"/>
          <a:ext cx="2560638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365" name="公式" r:id="rId10" imgW="2609863" imgH="380864" progId="Equation.3">
                  <p:embed/>
                </p:oleObj>
              </mc:Choice>
              <mc:Fallback>
                <p:oleObj name="公式" r:id="rId10" imgW="2609863" imgH="380864" progId="Equation.3">
                  <p:embed/>
                  <p:pic>
                    <p:nvPicPr>
                      <p:cNvPr id="98311" name="Object 7">
                        <a:extLst>
                          <a:ext uri="{FF2B5EF4-FFF2-40B4-BE49-F238E27FC236}">
                            <a16:creationId xmlns:a16="http://schemas.microsoft.com/office/drawing/2014/main" id="{90797491-B570-450D-BFD1-D8DD8049267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4149725"/>
                        <a:ext cx="2560638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12" name="Object 8">
            <a:extLst>
              <a:ext uri="{FF2B5EF4-FFF2-40B4-BE49-F238E27FC236}">
                <a16:creationId xmlns:a16="http://schemas.microsoft.com/office/drawing/2014/main" id="{306F9BFD-CA2B-4F0E-ADCD-ABE3040EF1BB}"/>
              </a:ext>
            </a:extLst>
          </p:cNvPr>
          <p:cNvGraphicFramePr>
            <a:graphicFrameLocks/>
          </p:cNvGraphicFramePr>
          <p:nvPr/>
        </p:nvGraphicFramePr>
        <p:xfrm>
          <a:off x="6200775" y="5680075"/>
          <a:ext cx="1443038" cy="82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366" name="Equation" r:id="rId12" imgW="1428788" imgH="799998" progId="Equation.3">
                  <p:embed/>
                </p:oleObj>
              </mc:Choice>
              <mc:Fallback>
                <p:oleObj name="Equation" r:id="rId12" imgW="1428788" imgH="799998" progId="Equation.3">
                  <p:embed/>
                  <p:pic>
                    <p:nvPicPr>
                      <p:cNvPr id="98312" name="Object 8">
                        <a:extLst>
                          <a:ext uri="{FF2B5EF4-FFF2-40B4-BE49-F238E27FC236}">
                            <a16:creationId xmlns:a16="http://schemas.microsoft.com/office/drawing/2014/main" id="{306F9BFD-CA2B-4F0E-ADCD-ABE3040EF1BB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0775" y="5680075"/>
                        <a:ext cx="1443038" cy="820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13" name="Object 9">
            <a:extLst>
              <a:ext uri="{FF2B5EF4-FFF2-40B4-BE49-F238E27FC236}">
                <a16:creationId xmlns:a16="http://schemas.microsoft.com/office/drawing/2014/main" id="{19040D59-6186-4F99-88BB-7744DDDA31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57888" y="4786313"/>
          <a:ext cx="2757487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367" name="公式" r:id="rId14" imgW="1295451" imgH="371373" progId="Equation.3">
                  <p:embed/>
                </p:oleObj>
              </mc:Choice>
              <mc:Fallback>
                <p:oleObj name="公式" r:id="rId14" imgW="1295451" imgH="371373" progId="Equation.3">
                  <p:embed/>
                  <p:pic>
                    <p:nvPicPr>
                      <p:cNvPr id="98313" name="Object 9">
                        <a:extLst>
                          <a:ext uri="{FF2B5EF4-FFF2-40B4-BE49-F238E27FC236}">
                            <a16:creationId xmlns:a16="http://schemas.microsoft.com/office/drawing/2014/main" id="{19040D59-6186-4F99-88BB-7744DDDA31F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7888" y="4786313"/>
                        <a:ext cx="2757487" cy="823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66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folHlink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14" name="Text Box 10">
            <a:extLst>
              <a:ext uri="{FF2B5EF4-FFF2-40B4-BE49-F238E27FC236}">
                <a16:creationId xmlns:a16="http://schemas.microsoft.com/office/drawing/2014/main" id="{5679E127-728A-49AF-99D0-4A31731E83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3500" y="4962525"/>
            <a:ext cx="79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hlink"/>
                </a:solidFill>
                <a:ea typeface="STZhongsong" panose="02010600040101010101" pitchFamily="2" charset="-122"/>
              </a:rPr>
              <a:t>所以</a:t>
            </a:r>
          </a:p>
        </p:txBody>
      </p:sp>
      <p:sp>
        <p:nvSpPr>
          <p:cNvPr id="30731" name="Rectangle 11">
            <a:extLst>
              <a:ext uri="{FF2B5EF4-FFF2-40B4-BE49-F238E27FC236}">
                <a16:creationId xmlns:a16="http://schemas.microsoft.com/office/drawing/2014/main" id="{895F0362-658E-4E28-AD28-250751C866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1038225"/>
            <a:ext cx="1524000" cy="23622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0732" name="Object 12">
            <a:extLst>
              <a:ext uri="{FF2B5EF4-FFF2-40B4-BE49-F238E27FC236}">
                <a16:creationId xmlns:a16="http://schemas.microsoft.com/office/drawing/2014/main" id="{1D7ED2D9-5CF4-4B62-84F8-3F93CB386108}"/>
              </a:ext>
            </a:extLst>
          </p:cNvPr>
          <p:cNvGraphicFramePr>
            <a:graphicFrameLocks/>
          </p:cNvGraphicFramePr>
          <p:nvPr/>
        </p:nvGraphicFramePr>
        <p:xfrm>
          <a:off x="7772400" y="1857375"/>
          <a:ext cx="108585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368" name="公式" r:id="rId16" imgW="1181075" imgH="371373" progId="Equation.3">
                  <p:embed/>
                </p:oleObj>
              </mc:Choice>
              <mc:Fallback>
                <p:oleObj name="公式" r:id="rId16" imgW="1181075" imgH="371373" progId="Equation.3">
                  <p:embed/>
                  <p:pic>
                    <p:nvPicPr>
                      <p:cNvPr id="30732" name="Object 12">
                        <a:extLst>
                          <a:ext uri="{FF2B5EF4-FFF2-40B4-BE49-F238E27FC236}">
                            <a16:creationId xmlns:a16="http://schemas.microsoft.com/office/drawing/2014/main" id="{1D7ED2D9-5CF4-4B62-84F8-3F93CB386108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1857375"/>
                        <a:ext cx="108585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3" name="Line 13">
            <a:extLst>
              <a:ext uri="{FF2B5EF4-FFF2-40B4-BE49-F238E27FC236}">
                <a16:creationId xmlns:a16="http://schemas.microsoft.com/office/drawing/2014/main" id="{4616FD49-526F-4F8B-BE05-A8BFDF9C03B4}"/>
              </a:ext>
            </a:extLst>
          </p:cNvPr>
          <p:cNvSpPr>
            <a:spLocks noChangeShapeType="1"/>
          </p:cNvSpPr>
          <p:nvPr/>
        </p:nvSpPr>
        <p:spPr bwMode="auto">
          <a:xfrm>
            <a:off x="5372100" y="3400425"/>
            <a:ext cx="3086100" cy="0"/>
          </a:xfrm>
          <a:prstGeom prst="line">
            <a:avLst/>
          </a:prstGeom>
          <a:noFill/>
          <a:ln w="9525">
            <a:solidFill>
              <a:srgbClr val="00FF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34" name="Line 14">
            <a:extLst>
              <a:ext uri="{FF2B5EF4-FFF2-40B4-BE49-F238E27FC236}">
                <a16:creationId xmlns:a16="http://schemas.microsoft.com/office/drawing/2014/main" id="{F47AB664-A2F5-4D10-8252-EA9C69BBC7FE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1038225"/>
            <a:ext cx="0" cy="914400"/>
          </a:xfrm>
          <a:prstGeom prst="line">
            <a:avLst/>
          </a:prstGeom>
          <a:noFill/>
          <a:ln w="38100">
            <a:solidFill>
              <a:schemeClr val="hlink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35" name="Line 15">
            <a:extLst>
              <a:ext uri="{FF2B5EF4-FFF2-40B4-BE49-F238E27FC236}">
                <a16:creationId xmlns:a16="http://schemas.microsoft.com/office/drawing/2014/main" id="{EE87B95D-347F-4AAC-A3DD-297B91348ED1}"/>
              </a:ext>
            </a:extLst>
          </p:cNvPr>
          <p:cNvSpPr>
            <a:spLocks noChangeShapeType="1"/>
          </p:cNvSpPr>
          <p:nvPr/>
        </p:nvSpPr>
        <p:spPr bwMode="auto">
          <a:xfrm>
            <a:off x="7524750" y="1038225"/>
            <a:ext cx="0" cy="914400"/>
          </a:xfrm>
          <a:prstGeom prst="line">
            <a:avLst/>
          </a:prstGeom>
          <a:noFill/>
          <a:ln w="38100">
            <a:solidFill>
              <a:schemeClr val="hlink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36" name="Text Box 16">
            <a:extLst>
              <a:ext uri="{FF2B5EF4-FFF2-40B4-BE49-F238E27FC236}">
                <a16:creationId xmlns:a16="http://schemas.microsoft.com/office/drawing/2014/main" id="{ED24EF69-4943-4553-AB74-8F808429FA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1850" y="3095625"/>
            <a:ext cx="3873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i="1">
                <a:solidFill>
                  <a:schemeClr val="hlink"/>
                </a:solidFill>
              </a:rPr>
              <a:t>x</a:t>
            </a:r>
          </a:p>
        </p:txBody>
      </p:sp>
      <p:sp>
        <p:nvSpPr>
          <p:cNvPr id="30737" name="Text Box 17">
            <a:extLst>
              <a:ext uri="{FF2B5EF4-FFF2-40B4-BE49-F238E27FC236}">
                <a16:creationId xmlns:a16="http://schemas.microsoft.com/office/drawing/2014/main" id="{4FF4ABC6-C772-458E-8A07-4C2FEB8557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3357563"/>
            <a:ext cx="1860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0">
                <a:solidFill>
                  <a:schemeClr val="hlink"/>
                </a:solidFill>
              </a:rPr>
              <a:t>0</a:t>
            </a:r>
            <a:r>
              <a:rPr lang="en-US" altLang="zh-CN" b="0">
                <a:solidFill>
                  <a:srgbClr val="FFFF99"/>
                </a:solidFill>
              </a:rPr>
              <a:t>                  </a:t>
            </a:r>
            <a:r>
              <a:rPr lang="en-US" altLang="zh-CN" i="1">
                <a:solidFill>
                  <a:schemeClr val="hlink"/>
                </a:solidFill>
              </a:rPr>
              <a:t>a</a:t>
            </a:r>
          </a:p>
        </p:txBody>
      </p:sp>
      <p:sp>
        <p:nvSpPr>
          <p:cNvPr id="30738" name="Line 18">
            <a:extLst>
              <a:ext uri="{FF2B5EF4-FFF2-40B4-BE49-F238E27FC236}">
                <a16:creationId xmlns:a16="http://schemas.microsoft.com/office/drawing/2014/main" id="{67EFC9DF-B683-4C09-A5A3-F160E4EA912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848600" y="762000"/>
            <a:ext cx="0" cy="762000"/>
          </a:xfrm>
          <a:prstGeom prst="line">
            <a:avLst/>
          </a:prstGeom>
          <a:noFill/>
          <a:ln w="28575">
            <a:solidFill>
              <a:srgbClr val="00CC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39" name="Text Box 19">
            <a:extLst>
              <a:ext uri="{FF2B5EF4-FFF2-40B4-BE49-F238E27FC236}">
                <a16:creationId xmlns:a16="http://schemas.microsoft.com/office/drawing/2014/main" id="{3606D05E-99AF-4966-BB50-CA46CF91D7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457200"/>
            <a:ext cx="438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0">
                <a:solidFill>
                  <a:srgbClr val="FFFF99"/>
                </a:solidFill>
                <a:sym typeface="Symbol" panose="05050102010706020507" pitchFamily="18" charset="2"/>
              </a:rPr>
              <a:t></a:t>
            </a:r>
            <a:endParaRPr lang="zh-CN" altLang="en-US" sz="2800" b="0">
              <a:solidFill>
                <a:srgbClr val="FFFF99"/>
              </a:solidFill>
            </a:endParaRPr>
          </a:p>
        </p:txBody>
      </p:sp>
      <p:sp>
        <p:nvSpPr>
          <p:cNvPr id="30740" name="Text Box 20">
            <a:extLst>
              <a:ext uri="{FF2B5EF4-FFF2-40B4-BE49-F238E27FC236}">
                <a16:creationId xmlns:a16="http://schemas.microsoft.com/office/drawing/2014/main" id="{EDDE3B3C-CDEA-475F-A89B-5AE4F19CB4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6150" y="457200"/>
            <a:ext cx="438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0">
                <a:solidFill>
                  <a:srgbClr val="FFFF99"/>
                </a:solidFill>
                <a:sym typeface="Symbol" panose="05050102010706020507" pitchFamily="18" charset="2"/>
              </a:rPr>
              <a:t></a:t>
            </a:r>
            <a:endParaRPr lang="zh-CN" altLang="en-US" sz="2800" b="0">
              <a:solidFill>
                <a:srgbClr val="FFFF99"/>
              </a:solidFill>
            </a:endParaRPr>
          </a:p>
        </p:txBody>
      </p:sp>
      <p:graphicFrame>
        <p:nvGraphicFramePr>
          <p:cNvPr id="30741" name="Object 21">
            <a:extLst>
              <a:ext uri="{FF2B5EF4-FFF2-40B4-BE49-F238E27FC236}">
                <a16:creationId xmlns:a16="http://schemas.microsoft.com/office/drawing/2014/main" id="{36E4AC61-FC56-49A3-8470-DD326DF2E9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14875" y="1897063"/>
          <a:ext cx="109855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369" name="公式" r:id="rId18" imgW="1181075" imgH="371373" progId="Equation.3">
                  <p:embed/>
                </p:oleObj>
              </mc:Choice>
              <mc:Fallback>
                <p:oleObj name="公式" r:id="rId18" imgW="1181075" imgH="371373" progId="Equation.3">
                  <p:embed/>
                  <p:pic>
                    <p:nvPicPr>
                      <p:cNvPr id="30741" name="Object 21">
                        <a:extLst>
                          <a:ext uri="{FF2B5EF4-FFF2-40B4-BE49-F238E27FC236}">
                            <a16:creationId xmlns:a16="http://schemas.microsoft.com/office/drawing/2014/main" id="{36E4AC61-FC56-49A3-8470-DD326DF2E95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4875" y="1897063"/>
                        <a:ext cx="1098550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26" name="Object 22">
            <a:extLst>
              <a:ext uri="{FF2B5EF4-FFF2-40B4-BE49-F238E27FC236}">
                <a16:creationId xmlns:a16="http://schemas.microsoft.com/office/drawing/2014/main" id="{367BDC4E-E8B1-4589-A664-A1C6B2D1997D}"/>
              </a:ext>
            </a:extLst>
          </p:cNvPr>
          <p:cNvGraphicFramePr>
            <a:graphicFrameLocks/>
          </p:cNvGraphicFramePr>
          <p:nvPr/>
        </p:nvGraphicFramePr>
        <p:xfrm>
          <a:off x="6429375" y="1857375"/>
          <a:ext cx="760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370" name="公式" r:id="rId20" imgW="742835" imgH="371373" progId="Equation.3">
                  <p:embed/>
                </p:oleObj>
              </mc:Choice>
              <mc:Fallback>
                <p:oleObj name="公式" r:id="rId20" imgW="742835" imgH="371373" progId="Equation.3">
                  <p:embed/>
                  <p:pic>
                    <p:nvPicPr>
                      <p:cNvPr id="98326" name="Object 22">
                        <a:extLst>
                          <a:ext uri="{FF2B5EF4-FFF2-40B4-BE49-F238E27FC236}">
                            <a16:creationId xmlns:a16="http://schemas.microsoft.com/office/drawing/2014/main" id="{367BDC4E-E8B1-4589-A664-A1C6B2D1997D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375" y="1857375"/>
                        <a:ext cx="760413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27" name="Object 23">
            <a:extLst>
              <a:ext uri="{FF2B5EF4-FFF2-40B4-BE49-F238E27FC236}">
                <a16:creationId xmlns:a16="http://schemas.microsoft.com/office/drawing/2014/main" id="{C0647C38-9CD3-4FA3-8009-0B447B3C61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4375" y="2306638"/>
          <a:ext cx="3527425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371" name="公式" r:id="rId22" imgW="3486035" imgH="380864" progId="Equation.3">
                  <p:embed/>
                </p:oleObj>
              </mc:Choice>
              <mc:Fallback>
                <p:oleObj name="公式" r:id="rId22" imgW="3486035" imgH="380864" progId="Equation.3">
                  <p:embed/>
                  <p:pic>
                    <p:nvPicPr>
                      <p:cNvPr id="98327" name="Object 23">
                        <a:extLst>
                          <a:ext uri="{FF2B5EF4-FFF2-40B4-BE49-F238E27FC236}">
                            <a16:creationId xmlns:a16="http://schemas.microsoft.com/office/drawing/2014/main" id="{C0647C38-9CD3-4FA3-8009-0B447B3C618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75" y="2306638"/>
                        <a:ext cx="3527425" cy="407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66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28" name="Text Box 24">
            <a:extLst>
              <a:ext uri="{FF2B5EF4-FFF2-40B4-BE49-F238E27FC236}">
                <a16:creationId xmlns:a16="http://schemas.microsoft.com/office/drawing/2014/main" id="{D8A1FA91-1EB4-4950-8F58-890DCD92A9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263" y="1577975"/>
            <a:ext cx="19796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hlink"/>
                </a:solidFill>
                <a:ea typeface="STZhongsong" panose="02010600040101010101" pitchFamily="2" charset="-122"/>
              </a:rPr>
              <a:t>通解为</a:t>
            </a:r>
          </a:p>
        </p:txBody>
      </p:sp>
      <p:sp>
        <p:nvSpPr>
          <p:cNvPr id="30745" name="Line 25">
            <a:extLst>
              <a:ext uri="{FF2B5EF4-FFF2-40B4-BE49-F238E27FC236}">
                <a16:creationId xmlns:a16="http://schemas.microsoft.com/office/drawing/2014/main" id="{E7F1B4BC-4F65-413F-9D63-364D22994921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1952625"/>
            <a:ext cx="0" cy="1447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46" name="Line 26">
            <a:extLst>
              <a:ext uri="{FF2B5EF4-FFF2-40B4-BE49-F238E27FC236}">
                <a16:creationId xmlns:a16="http://schemas.microsoft.com/office/drawing/2014/main" id="{4AECC7B6-8ED9-464E-ACF6-1602FC84E4B5}"/>
              </a:ext>
            </a:extLst>
          </p:cNvPr>
          <p:cNvSpPr>
            <a:spLocks noChangeShapeType="1"/>
          </p:cNvSpPr>
          <p:nvPr/>
        </p:nvSpPr>
        <p:spPr bwMode="auto">
          <a:xfrm>
            <a:off x="7524750" y="1952625"/>
            <a:ext cx="0" cy="14478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8331" name="Text Box 27">
            <a:extLst>
              <a:ext uri="{FF2B5EF4-FFF2-40B4-BE49-F238E27FC236}">
                <a16:creationId xmlns:a16="http://schemas.microsoft.com/office/drawing/2014/main" id="{5D01EAA7-CC4F-47BF-A4AE-D8407FBA6E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625" y="5826125"/>
            <a:ext cx="920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hlink"/>
                </a:solidFill>
                <a:ea typeface="STZhongsong" panose="02010600040101010101" pitchFamily="2" charset="-122"/>
              </a:rPr>
              <a:t>而</a:t>
            </a:r>
          </a:p>
        </p:txBody>
      </p:sp>
      <p:sp>
        <p:nvSpPr>
          <p:cNvPr id="98333" name="Line 29">
            <a:extLst>
              <a:ext uri="{FF2B5EF4-FFF2-40B4-BE49-F238E27FC236}">
                <a16:creationId xmlns:a16="http://schemas.microsoft.com/office/drawing/2014/main" id="{3120DEC1-3409-4B8F-8253-8353DB6FA67B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9338" y="4005263"/>
            <a:ext cx="0" cy="2519362"/>
          </a:xfrm>
          <a:prstGeom prst="line">
            <a:avLst/>
          </a:prstGeom>
          <a:noFill/>
          <a:ln w="19050">
            <a:solidFill>
              <a:srgbClr val="00FF00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98334" name="Object 30">
            <a:extLst>
              <a:ext uri="{FF2B5EF4-FFF2-40B4-BE49-F238E27FC236}">
                <a16:creationId xmlns:a16="http://schemas.microsoft.com/office/drawing/2014/main" id="{5BE20FC3-04BC-457E-93F9-1E4AD7C030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47813" y="4357688"/>
          <a:ext cx="130175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372" name="公式" r:id="rId24" imgW="1323892" imgH="295139" progId="Equation.3">
                  <p:embed/>
                </p:oleObj>
              </mc:Choice>
              <mc:Fallback>
                <p:oleObj name="公式" r:id="rId24" imgW="1323892" imgH="295139" progId="Equation.3">
                  <p:embed/>
                  <p:pic>
                    <p:nvPicPr>
                      <p:cNvPr id="98334" name="Object 30">
                        <a:extLst>
                          <a:ext uri="{FF2B5EF4-FFF2-40B4-BE49-F238E27FC236}">
                            <a16:creationId xmlns:a16="http://schemas.microsoft.com/office/drawing/2014/main" id="{5BE20FC3-04BC-457E-93F9-1E4AD7C030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4357688"/>
                        <a:ext cx="130175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66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50" name="Rectangle 31">
            <a:extLst>
              <a:ext uri="{FF2B5EF4-FFF2-40B4-BE49-F238E27FC236}">
                <a16:creationId xmlns:a16="http://schemas.microsoft.com/office/drawing/2014/main" id="{CA11655A-8FC7-468A-A415-2360DA6342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555625"/>
            <a:ext cx="971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i="1">
                <a:solidFill>
                  <a:srgbClr val="00CCFF"/>
                </a:solidFill>
              </a:rPr>
              <a:t>V</a:t>
            </a:r>
            <a:r>
              <a:rPr lang="en-US" altLang="zh-CN">
                <a:solidFill>
                  <a:srgbClr val="00CCFF"/>
                </a:solidFill>
              </a:rPr>
              <a:t> ( </a:t>
            </a:r>
            <a:r>
              <a:rPr lang="en-US" altLang="zh-CN" i="1">
                <a:solidFill>
                  <a:srgbClr val="00CCFF"/>
                </a:solidFill>
              </a:rPr>
              <a:t>x </a:t>
            </a:r>
            <a:r>
              <a:rPr lang="en-US" altLang="zh-CN">
                <a:solidFill>
                  <a:srgbClr val="00CCFF"/>
                </a:solidFill>
              </a:rPr>
              <a:t>)</a:t>
            </a:r>
          </a:p>
        </p:txBody>
      </p:sp>
      <p:sp>
        <p:nvSpPr>
          <p:cNvPr id="30751" name="灯片编号占位符 1">
            <a:extLst>
              <a:ext uri="{FF2B5EF4-FFF2-40B4-BE49-F238E27FC236}">
                <a16:creationId xmlns:a16="http://schemas.microsoft.com/office/drawing/2014/main" id="{C66734C6-AE07-463F-A8F6-8A6C56603507}"/>
              </a:ext>
            </a:extLst>
          </p:cNvPr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F3766F7-2DF9-4159-BDC9-4D8661D5A644}" type="slidenum">
              <a:rPr lang="en-US" altLang="zh-CN" b="0">
                <a:solidFill>
                  <a:srgbClr val="FF00FF"/>
                </a:solidFill>
              </a:rPr>
              <a:pPr eaLnBrk="1" hangingPunct="1"/>
              <a:t>19</a:t>
            </a:fld>
            <a:r>
              <a:rPr lang="en-US" altLang="zh-CN" b="0">
                <a:solidFill>
                  <a:srgbClr val="FF00FF"/>
                </a:solidFill>
              </a:rPr>
              <a:t>/21</a:t>
            </a:r>
          </a:p>
        </p:txBody>
      </p:sp>
      <p:sp>
        <p:nvSpPr>
          <p:cNvPr id="37" name="任意多边形 36">
            <a:extLst>
              <a:ext uri="{FF2B5EF4-FFF2-40B4-BE49-F238E27FC236}">
                <a16:creationId xmlns:a16="http://schemas.microsoft.com/office/drawing/2014/main" id="{9CA38F53-608E-4D63-B388-067B7A0252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175" y="2428875"/>
            <a:ext cx="762000" cy="2982913"/>
          </a:xfrm>
          <a:custGeom>
            <a:avLst/>
            <a:gdLst>
              <a:gd name="T0" fmla="*/ 357554 w 762000"/>
              <a:gd name="T1" fmla="*/ 0 h 2870688"/>
              <a:gd name="T2" fmla="*/ 137746 w 762000"/>
              <a:gd name="T3" fmla="*/ 967817 h 2870688"/>
              <a:gd name="T4" fmla="*/ 14654 w 762000"/>
              <a:gd name="T5" fmla="*/ 4531172 h 2870688"/>
              <a:gd name="T6" fmla="*/ 49823 w 762000"/>
              <a:gd name="T7" fmla="*/ 8710375 h 2870688"/>
              <a:gd name="T8" fmla="*/ 172915 w 762000"/>
              <a:gd name="T9" fmla="*/ 12097694 h 2870688"/>
              <a:gd name="T10" fmla="*/ 348761 w 762000"/>
              <a:gd name="T11" fmla="*/ 13989352 h 2870688"/>
              <a:gd name="T12" fmla="*/ 762000 w 762000"/>
              <a:gd name="T13" fmla="*/ 14341287 h 287068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62000"/>
              <a:gd name="T22" fmla="*/ 0 h 2870688"/>
              <a:gd name="T23" fmla="*/ 762000 w 762000"/>
              <a:gd name="T24" fmla="*/ 2870688 h 287068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62000" h="2870688">
                <a:moveTo>
                  <a:pt x="357554" y="0"/>
                </a:moveTo>
                <a:cubicBezTo>
                  <a:pt x="276225" y="21248"/>
                  <a:pt x="194896" y="42496"/>
                  <a:pt x="137746" y="193431"/>
                </a:cubicBezTo>
                <a:cubicBezTo>
                  <a:pt x="80596" y="344366"/>
                  <a:pt x="29308" y="647700"/>
                  <a:pt x="14654" y="905608"/>
                </a:cubicBezTo>
                <a:cubicBezTo>
                  <a:pt x="0" y="1163516"/>
                  <a:pt x="23446" y="1488831"/>
                  <a:pt x="49823" y="1740877"/>
                </a:cubicBezTo>
                <a:cubicBezTo>
                  <a:pt x="76200" y="1992923"/>
                  <a:pt x="123092" y="2242039"/>
                  <a:pt x="172915" y="2417885"/>
                </a:cubicBezTo>
                <a:cubicBezTo>
                  <a:pt x="222738" y="2593731"/>
                  <a:pt x="250580" y="2721220"/>
                  <a:pt x="348761" y="2795954"/>
                </a:cubicBezTo>
                <a:cubicBezTo>
                  <a:pt x="446942" y="2870688"/>
                  <a:pt x="604471" y="2868490"/>
                  <a:pt x="762000" y="2866292"/>
                </a:cubicBezTo>
              </a:path>
            </a:pathLst>
          </a:custGeom>
          <a:noFill/>
          <a:ln w="19050" algn="ctr">
            <a:solidFill>
              <a:srgbClr val="FF00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3" name="Object 20">
            <a:extLst>
              <a:ext uri="{FF2B5EF4-FFF2-40B4-BE49-F238E27FC236}">
                <a16:creationId xmlns:a16="http://schemas.microsoft.com/office/drawing/2014/main" id="{D4B9DF27-63A7-4D9F-9288-456B3EF352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1500" y="500063"/>
          <a:ext cx="150495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373" name="Equation" r:id="rId26" imgW="1409827" imgH="799998" progId="Equation.3">
                  <p:embed/>
                </p:oleObj>
              </mc:Choice>
              <mc:Fallback>
                <p:oleObj name="Equation" r:id="rId26" imgW="1409827" imgH="799998" progId="Equation.3">
                  <p:embed/>
                  <p:pic>
                    <p:nvPicPr>
                      <p:cNvPr id="33" name="Object 20">
                        <a:extLst>
                          <a:ext uri="{FF2B5EF4-FFF2-40B4-BE49-F238E27FC236}">
                            <a16:creationId xmlns:a16="http://schemas.microsoft.com/office/drawing/2014/main" id="{D4B9DF27-63A7-4D9F-9288-456B3EF3529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" y="500063"/>
                        <a:ext cx="150495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右箭头 34">
            <a:extLst>
              <a:ext uri="{FF2B5EF4-FFF2-40B4-BE49-F238E27FC236}">
                <a16:creationId xmlns:a16="http://schemas.microsoft.com/office/drawing/2014/main" id="{2AA39AB7-C795-4012-BBF5-6CA0EDF990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3125" y="785813"/>
            <a:ext cx="714375" cy="285750"/>
          </a:xfrm>
          <a:prstGeom prst="rightArrow">
            <a:avLst>
              <a:gd name="adj1" fmla="val 50000"/>
              <a:gd name="adj2" fmla="val 92662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8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8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83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83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8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8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83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83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98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98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98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98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98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98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98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98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98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7" grpId="0" autoUpdateAnimBg="0"/>
      <p:bldP spid="98309" grpId="0" autoUpdateAnimBg="0"/>
      <p:bldP spid="98314" grpId="0" autoUpdateAnimBg="0"/>
      <p:bldP spid="98328" grpId="0"/>
      <p:bldP spid="98331" grpId="0" autoUpdateAnimBg="0"/>
      <p:bldP spid="3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754" name="Rectangle 2">
            <a:extLst>
              <a:ext uri="{FF2B5EF4-FFF2-40B4-BE49-F238E27FC236}">
                <a16:creationId xmlns:a16="http://schemas.microsoft.com/office/drawing/2014/main" id="{C5D2E825-9F22-468C-8DA3-165D26108B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375" y="500063"/>
            <a:ext cx="20701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rgbClr val="FFFF00"/>
                </a:solidFill>
                <a:latin typeface="STZhongsong" panose="02010600040101010101" pitchFamily="2" charset="-122"/>
              </a:rPr>
              <a:t>回顾：</a:t>
            </a:r>
          </a:p>
        </p:txBody>
      </p:sp>
      <p:sp>
        <p:nvSpPr>
          <p:cNvPr id="5123" name="灯片编号占位符 1">
            <a:extLst>
              <a:ext uri="{FF2B5EF4-FFF2-40B4-BE49-F238E27FC236}">
                <a16:creationId xmlns:a16="http://schemas.microsoft.com/office/drawing/2014/main" id="{4A601BE6-4B7B-499B-90F7-B58AE163B321}"/>
              </a:ext>
            </a:extLst>
          </p:cNvPr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CC48DA8-57B7-4130-AE3E-1BB9922B06DD}" type="slidenum">
              <a:rPr lang="en-US" altLang="zh-CN" b="0">
                <a:solidFill>
                  <a:srgbClr val="FF00FF"/>
                </a:solidFill>
              </a:rPr>
              <a:pPr eaLnBrk="1" hangingPunct="1"/>
              <a:t>2</a:t>
            </a:fld>
            <a:r>
              <a:rPr lang="en-US" altLang="zh-CN" b="0">
                <a:solidFill>
                  <a:srgbClr val="FF00FF"/>
                </a:solidFill>
              </a:rPr>
              <a:t>/29</a:t>
            </a: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7EAAA9D4-F8DC-4F35-9E94-FCF22CE12C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0364" y="5052442"/>
            <a:ext cx="38576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bg1"/>
                </a:solidFill>
                <a:latin typeface="STZhongsong" panose="02010600040101010101" pitchFamily="2" charset="-122"/>
              </a:rPr>
              <a:t>海森堡不确定关系</a:t>
            </a:r>
            <a:r>
              <a:rPr lang="en-US" altLang="zh-CN" dirty="0">
                <a:solidFill>
                  <a:schemeClr val="bg1"/>
                </a:solidFill>
                <a:latin typeface="STZhongsong" panose="02010600040101010101" pitchFamily="2" charset="-122"/>
              </a:rPr>
              <a:t>:</a:t>
            </a:r>
            <a:endParaRPr lang="zh-CN" altLang="en-US" dirty="0">
              <a:solidFill>
                <a:schemeClr val="bg1"/>
              </a:solidFill>
              <a:latin typeface="STZhongsong" panose="02010600040101010101" pitchFamily="2" charset="-122"/>
            </a:endParaRPr>
          </a:p>
        </p:txBody>
      </p:sp>
      <p:graphicFrame>
        <p:nvGraphicFramePr>
          <p:cNvPr id="15" name="Object 9">
            <a:extLst>
              <a:ext uri="{FF2B5EF4-FFF2-40B4-BE49-F238E27FC236}">
                <a16:creationId xmlns:a16="http://schemas.microsoft.com/office/drawing/2014/main" id="{C6F5866F-1F6C-4FA8-93C0-CFEDF93689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5389449"/>
              </p:ext>
            </p:extLst>
          </p:nvPr>
        </p:nvGraphicFramePr>
        <p:xfrm>
          <a:off x="5216748" y="4905598"/>
          <a:ext cx="1587500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0991" name="公式" r:id="rId3" imgW="1562125" imgH="799998" progId="Equation.3">
                  <p:embed/>
                </p:oleObj>
              </mc:Choice>
              <mc:Fallback>
                <p:oleObj name="公式" r:id="rId3" imgW="1562125" imgH="799998" progId="Equation.3">
                  <p:embed/>
                  <p:pic>
                    <p:nvPicPr>
                      <p:cNvPr id="15" name="Object 9">
                        <a:extLst>
                          <a:ext uri="{FF2B5EF4-FFF2-40B4-BE49-F238E27FC236}">
                            <a16:creationId xmlns:a16="http://schemas.microsoft.com/office/drawing/2014/main" id="{C6F5866F-1F6C-4FA8-93C0-CFEDF936895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6748" y="4905598"/>
                        <a:ext cx="1587500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2">
            <a:extLst>
              <a:ext uri="{FF2B5EF4-FFF2-40B4-BE49-F238E27FC236}">
                <a16:creationId xmlns:a16="http://schemas.microsoft.com/office/drawing/2014/main" id="{87739E18-788D-44D2-9217-41D88C068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2455" y="548680"/>
            <a:ext cx="38576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bg1"/>
                </a:solidFill>
                <a:latin typeface="STZhongsong" panose="02010600040101010101" pitchFamily="2" charset="-122"/>
              </a:rPr>
              <a:t>微观粒子的波粒二象性</a:t>
            </a:r>
          </a:p>
        </p:txBody>
      </p:sp>
      <p:sp>
        <p:nvSpPr>
          <p:cNvPr id="21" name="Rectangle 8">
            <a:extLst>
              <a:ext uri="{FF2B5EF4-FFF2-40B4-BE49-F238E27FC236}">
                <a16:creationId xmlns:a16="http://schemas.microsoft.com/office/drawing/2014/main" id="{8277B9F2-0446-46F2-AD82-6FBBD205DC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5282" y="3404972"/>
            <a:ext cx="6739086" cy="1104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ts val="4200"/>
              </a:lnSpc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仿宋_GB2312" pitchFamily="49" charset="-122"/>
              </a:rPr>
              <a:t>波动性和粒子性是微观粒子一体两面：</a:t>
            </a:r>
            <a:endParaRPr lang="en-US" altLang="zh-CN" dirty="0">
              <a:solidFill>
                <a:schemeClr val="bg1"/>
              </a:solidFill>
              <a:latin typeface="宋体" panose="02010600030101010101" pitchFamily="2" charset="-122"/>
              <a:ea typeface="仿宋_GB2312" pitchFamily="49" charset="-122"/>
            </a:endParaRPr>
          </a:p>
          <a:p>
            <a:pPr algn="ctr" eaLnBrk="1" hangingPunct="1">
              <a:lnSpc>
                <a:spcPts val="4200"/>
              </a:lnSpc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FFFF00"/>
                </a:solidFill>
                <a:latin typeface="宋体" panose="02010600030101010101" pitchFamily="2" charset="-122"/>
                <a:ea typeface="仿宋_GB2312" pitchFamily="49" charset="-122"/>
              </a:rPr>
              <a:t>既是波又是粒子</a:t>
            </a: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ea typeface="仿宋_GB2312" pitchFamily="49" charset="-122"/>
              </a:rPr>
              <a:t>，</a:t>
            </a:r>
            <a:r>
              <a:rPr lang="zh-CN" altLang="en-US" dirty="0">
                <a:solidFill>
                  <a:srgbClr val="FFFF00"/>
                </a:solidFill>
                <a:latin typeface="宋体" panose="02010600030101010101" pitchFamily="2" charset="-122"/>
                <a:ea typeface="仿宋_GB2312" pitchFamily="49" charset="-122"/>
              </a:rPr>
              <a:t>既不是波又不是粒子</a:t>
            </a:r>
            <a:endParaRPr lang="zh-CN" altLang="en-US" dirty="0">
              <a:solidFill>
                <a:schemeClr val="bg1"/>
              </a:solidFill>
              <a:latin typeface="宋体" panose="02010600030101010101" pitchFamily="2" charset="-122"/>
              <a:ea typeface="仿宋_GB2312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bject 5">
                <a:extLst>
                  <a:ext uri="{FF2B5EF4-FFF2-40B4-BE49-F238E27FC236}">
                    <a16:creationId xmlns:a16="http://schemas.microsoft.com/office/drawing/2014/main" id="{B2BE5AB3-6934-4919-9063-B2A014504151}"/>
                  </a:ext>
                </a:extLst>
              </p:cNvPr>
              <p:cNvSpPr txBox="1"/>
              <p:nvPr/>
            </p:nvSpPr>
            <p:spPr bwMode="auto">
              <a:xfrm>
                <a:off x="1966466" y="2395379"/>
                <a:ext cx="2605534" cy="624979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zh-CN" altLang="en-US" sz="280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zh-CN" altLang="en-US" sz="28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zh-CN" altLang="en-US" sz="28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sz="2800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zh-CN" altLang="en-US" sz="2800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𝜈</m:t>
                      </m:r>
                    </m:oMath>
                  </m:oMathPara>
                </a14:m>
                <a:endParaRPr lang="zh-CN" altLang="en-US" sz="2800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10" name="Object 5">
                <a:extLst>
                  <a:ext uri="{FF2B5EF4-FFF2-40B4-BE49-F238E27FC236}">
                    <a16:creationId xmlns:a16="http://schemas.microsoft.com/office/drawing/2014/main" id="{B2BE5AB3-6934-4919-9063-B2A0145041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66466" y="2395379"/>
                <a:ext cx="2605534" cy="62497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32">
            <a:extLst>
              <a:ext uri="{FF2B5EF4-FFF2-40B4-BE49-F238E27FC236}">
                <a16:creationId xmlns:a16="http://schemas.microsoft.com/office/drawing/2014/main" id="{F9599882-AA12-43CF-A175-DFFB3C3099E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31925" y="1558345"/>
            <a:ext cx="1582738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bject 4">
                <a:extLst>
                  <a:ext uri="{FF2B5EF4-FFF2-40B4-BE49-F238E27FC236}">
                    <a16:creationId xmlns:a16="http://schemas.microsoft.com/office/drawing/2014/main" id="{A7273790-60F1-457F-8BBE-3396BDFD0DE3}"/>
                  </a:ext>
                </a:extLst>
              </p:cNvPr>
              <p:cNvSpPr txBox="1"/>
              <p:nvPr/>
            </p:nvSpPr>
            <p:spPr bwMode="auto">
              <a:xfrm>
                <a:off x="1691680" y="1292166"/>
                <a:ext cx="2808386" cy="1087438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zh-CN" altLang="en-US" sz="280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m:rPr>
                          <m:sty m:val="p"/>
                        </m:rPr>
                        <a:rPr lang="zh-CN" altLang="en-US" sz="280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zh-CN" altLang="en-US" sz="280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zh-CN" altLang="en-US" sz="28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zh-CN" altLang="en-US" sz="2800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13" name="Object 4">
                <a:extLst>
                  <a:ext uri="{FF2B5EF4-FFF2-40B4-BE49-F238E27FC236}">
                    <a16:creationId xmlns:a16="http://schemas.microsoft.com/office/drawing/2014/main" id="{A7273790-60F1-457F-8BBE-3396BDFD0D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91680" y="1292166"/>
                <a:ext cx="2808386" cy="108743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左大括号 5">
            <a:extLst>
              <a:ext uri="{FF2B5EF4-FFF2-40B4-BE49-F238E27FC236}">
                <a16:creationId xmlns:a16="http://schemas.microsoft.com/office/drawing/2014/main" id="{8E11EDFB-937B-4813-8DDC-FA1A21171EDD}"/>
              </a:ext>
            </a:extLst>
          </p:cNvPr>
          <p:cNvSpPr/>
          <p:nvPr/>
        </p:nvSpPr>
        <p:spPr bwMode="auto">
          <a:xfrm>
            <a:off x="1776934" y="1796222"/>
            <a:ext cx="274786" cy="936104"/>
          </a:xfrm>
          <a:prstGeom prst="leftBrace">
            <a:avLst>
              <a:gd name="adj1" fmla="val 63256"/>
              <a:gd name="adj2" fmla="val 50000"/>
            </a:avLst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C849E137-5100-4410-A4D3-DFF8790940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5674" y="1364174"/>
            <a:ext cx="553998" cy="2064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FFFF00"/>
                </a:solidFill>
                <a:latin typeface="STZhongsong" panose="02010600040101010101" pitchFamily="2" charset="-122"/>
              </a:rPr>
              <a:t>德布罗意关系</a:t>
            </a:r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D9EDB8C0-5078-4198-8B33-F21E5E62AC3E}"/>
              </a:ext>
            </a:extLst>
          </p:cNvPr>
          <p:cNvSpPr/>
          <p:nvPr/>
        </p:nvSpPr>
        <p:spPr bwMode="auto">
          <a:xfrm>
            <a:off x="4572000" y="2061161"/>
            <a:ext cx="648072" cy="239117"/>
          </a:xfrm>
          <a:prstGeom prst="rightArrow">
            <a:avLst>
              <a:gd name="adj1" fmla="val 50000"/>
              <a:gd name="adj2" fmla="val 11311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bject 2">
                <a:extLst>
                  <a:ext uri="{FF2B5EF4-FFF2-40B4-BE49-F238E27FC236}">
                    <a16:creationId xmlns:a16="http://schemas.microsoft.com/office/drawing/2014/main" id="{1171BA3B-0959-449B-BEC1-85EEF67F0542}"/>
                  </a:ext>
                </a:extLst>
              </p:cNvPr>
              <p:cNvSpPr txBox="1"/>
              <p:nvPr/>
            </p:nvSpPr>
            <p:spPr bwMode="auto">
              <a:xfrm>
                <a:off x="5508104" y="2228270"/>
                <a:ext cx="2880320" cy="936105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60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𝜈</m:t>
                      </m:r>
                      <m:r>
                        <a:rPr lang="zh-CN" altLang="en-US" sz="260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6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6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zh-CN" altLang="en-US" sz="26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zh-CN" altLang="en-US" sz="2600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6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6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sSup>
                            <m:sSupPr>
                              <m:ctrlPr>
                                <a:rPr lang="zh-CN" altLang="en-US" sz="26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6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zh-CN" altLang="en-US" sz="2600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zh-CN" altLang="en-US" sz="26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 lang="zh-CN" altLang="en-US" sz="2600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22" name="Object 2">
                <a:extLst>
                  <a:ext uri="{FF2B5EF4-FFF2-40B4-BE49-F238E27FC236}">
                    <a16:creationId xmlns:a16="http://schemas.microsoft.com/office/drawing/2014/main" id="{1171BA3B-0959-449B-BEC1-85EEF67F05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08104" y="2228270"/>
                <a:ext cx="2880320" cy="93610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bject 3">
                <a:extLst>
                  <a:ext uri="{FF2B5EF4-FFF2-40B4-BE49-F238E27FC236}">
                    <a16:creationId xmlns:a16="http://schemas.microsoft.com/office/drawing/2014/main" id="{F4437BE8-4DC2-465A-82F9-3E44D6108EE3}"/>
                  </a:ext>
                </a:extLst>
              </p:cNvPr>
              <p:cNvSpPr txBox="1"/>
              <p:nvPr/>
            </p:nvSpPr>
            <p:spPr bwMode="auto">
              <a:xfrm>
                <a:off x="5508103" y="1220158"/>
                <a:ext cx="2592289" cy="730250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60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zh-CN" altLang="en-US" sz="260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6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6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zh-CN" altLang="en-US" sz="26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zh-CN" altLang="en-US" sz="2600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6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6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zh-CN" altLang="en-US" sz="26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m:rPr>
                              <m:sty m:val="p"/>
                            </m:rPr>
                            <a:rPr lang="zh-CN" altLang="en-US" sz="2600" i="1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den>
                      </m:f>
                    </m:oMath>
                  </m:oMathPara>
                </a14:m>
                <a:endParaRPr lang="zh-CN" altLang="en-US" sz="2600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23" name="Object 3">
                <a:extLst>
                  <a:ext uri="{FF2B5EF4-FFF2-40B4-BE49-F238E27FC236}">
                    <a16:creationId xmlns:a16="http://schemas.microsoft.com/office/drawing/2014/main" id="{F4437BE8-4DC2-465A-82F9-3E44D6108E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08103" y="1220158"/>
                <a:ext cx="2592289" cy="730250"/>
              </a:xfrm>
              <a:prstGeom prst="rect">
                <a:avLst/>
              </a:prstGeom>
              <a:blipFill>
                <a:blip r:embed="rId8"/>
                <a:stretch>
                  <a:fillRect b="-18333"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54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4754" grpId="0"/>
      <p:bldP spid="14" grpId="0"/>
      <p:bldP spid="18" grpId="0"/>
      <p:bldP spid="21" grpId="0"/>
      <p:bldP spid="10" grpId="0"/>
      <p:bldP spid="13" grpId="0"/>
      <p:bldP spid="6" grpId="0" animBg="1"/>
      <p:bldP spid="19" grpId="0"/>
      <p:bldP spid="7" grpId="0" animBg="1"/>
      <p:bldP spid="22" grpId="0"/>
      <p:bldP spid="2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ext Box 2">
            <a:extLst>
              <a:ext uri="{FF2B5EF4-FFF2-40B4-BE49-F238E27FC236}">
                <a16:creationId xmlns:a16="http://schemas.microsoft.com/office/drawing/2014/main" id="{02D7AC3E-4772-4EF2-84FF-B052058BDD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9738" y="4471988"/>
            <a:ext cx="946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chemeClr val="hlink"/>
                </a:solidFill>
              </a:rPr>
              <a:t>波函数</a:t>
            </a:r>
          </a:p>
        </p:txBody>
      </p:sp>
      <p:sp>
        <p:nvSpPr>
          <p:cNvPr id="100355" name="Text Box 3">
            <a:extLst>
              <a:ext uri="{FF2B5EF4-FFF2-40B4-BE49-F238E27FC236}">
                <a16:creationId xmlns:a16="http://schemas.microsoft.com/office/drawing/2014/main" id="{28636DE7-60CD-409E-B6FD-C3332FA010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9563" y="4454525"/>
            <a:ext cx="1200150" cy="396875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chemeClr val="hlink"/>
                </a:solidFill>
                <a:ea typeface="STZhongsong" panose="02010600040101010101" pitchFamily="2" charset="-122"/>
              </a:rPr>
              <a:t>概率分布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18AB0B62-D11A-4F64-BC4D-0A84C6F8CA03}"/>
              </a:ext>
            </a:extLst>
          </p:cNvPr>
          <p:cNvGrpSpPr>
            <a:grpSpLocks/>
          </p:cNvGrpSpPr>
          <p:nvPr/>
        </p:nvGrpSpPr>
        <p:grpSpPr bwMode="auto">
          <a:xfrm>
            <a:off x="6443663" y="676275"/>
            <a:ext cx="1800225" cy="3184525"/>
            <a:chOff x="4048" y="436"/>
            <a:chExt cx="1134" cy="2006"/>
          </a:xfrm>
        </p:grpSpPr>
        <p:sp>
          <p:nvSpPr>
            <p:cNvPr id="32810" name="Freeform 5">
              <a:extLst>
                <a:ext uri="{FF2B5EF4-FFF2-40B4-BE49-F238E27FC236}">
                  <a16:creationId xmlns:a16="http://schemas.microsoft.com/office/drawing/2014/main" id="{231B0D52-5380-4930-A0FF-C7C68FBB7EF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2" y="2214"/>
              <a:ext cx="1124" cy="228"/>
            </a:xfrm>
            <a:custGeom>
              <a:avLst/>
              <a:gdLst>
                <a:gd name="T0" fmla="*/ 0 w 2355"/>
                <a:gd name="T1" fmla="*/ 1 h 333"/>
                <a:gd name="T2" fmla="*/ 0 w 2355"/>
                <a:gd name="T3" fmla="*/ 0 h 333"/>
                <a:gd name="T4" fmla="*/ 0 w 2355"/>
                <a:gd name="T5" fmla="*/ 1 h 333"/>
                <a:gd name="T6" fmla="*/ 0 60000 65536"/>
                <a:gd name="T7" fmla="*/ 0 60000 65536"/>
                <a:gd name="T8" fmla="*/ 0 60000 65536"/>
                <a:gd name="T9" fmla="*/ 0 w 2355"/>
                <a:gd name="T10" fmla="*/ 0 h 333"/>
                <a:gd name="T11" fmla="*/ 2355 w 2355"/>
                <a:gd name="T12" fmla="*/ 333 h 33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55" h="333">
                  <a:moveTo>
                    <a:pt x="0" y="295"/>
                  </a:moveTo>
                  <a:cubicBezTo>
                    <a:pt x="678" y="256"/>
                    <a:pt x="525" y="13"/>
                    <a:pt x="1152" y="0"/>
                  </a:cubicBezTo>
                  <a:cubicBezTo>
                    <a:pt x="1728" y="0"/>
                    <a:pt x="1830" y="333"/>
                    <a:pt x="2355" y="295"/>
                  </a:cubicBezTo>
                </a:path>
              </a:pathLst>
            </a:custGeom>
            <a:solidFill>
              <a:schemeClr val="hlink"/>
            </a:solidFill>
            <a:ln w="19050">
              <a:solidFill>
                <a:srgbClr val="FFFF9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11" name="Freeform 6">
              <a:extLst>
                <a:ext uri="{FF2B5EF4-FFF2-40B4-BE49-F238E27FC236}">
                  <a16:creationId xmlns:a16="http://schemas.microsoft.com/office/drawing/2014/main" id="{62EC938D-0BA1-47D5-8ABB-B10C2104D11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8" y="1582"/>
              <a:ext cx="1124" cy="220"/>
            </a:xfrm>
            <a:custGeom>
              <a:avLst/>
              <a:gdLst>
                <a:gd name="T0" fmla="*/ 0 w 2355"/>
                <a:gd name="T1" fmla="*/ 1 h 322"/>
                <a:gd name="T2" fmla="*/ 0 w 2355"/>
                <a:gd name="T3" fmla="*/ 0 h 322"/>
                <a:gd name="T4" fmla="*/ 0 w 2355"/>
                <a:gd name="T5" fmla="*/ 1 h 322"/>
                <a:gd name="T6" fmla="*/ 0 w 2355"/>
                <a:gd name="T7" fmla="*/ 0 h 322"/>
                <a:gd name="T8" fmla="*/ 0 w 2355"/>
                <a:gd name="T9" fmla="*/ 1 h 3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55"/>
                <a:gd name="T16" fmla="*/ 0 h 322"/>
                <a:gd name="T17" fmla="*/ 2355 w 2355"/>
                <a:gd name="T18" fmla="*/ 322 h 3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55" h="322">
                  <a:moveTo>
                    <a:pt x="0" y="296"/>
                  </a:moveTo>
                  <a:cubicBezTo>
                    <a:pt x="294" y="283"/>
                    <a:pt x="230" y="15"/>
                    <a:pt x="568" y="0"/>
                  </a:cubicBezTo>
                  <a:cubicBezTo>
                    <a:pt x="819" y="2"/>
                    <a:pt x="883" y="296"/>
                    <a:pt x="1139" y="309"/>
                  </a:cubicBezTo>
                  <a:cubicBezTo>
                    <a:pt x="1485" y="309"/>
                    <a:pt x="1421" y="15"/>
                    <a:pt x="1793" y="0"/>
                  </a:cubicBezTo>
                  <a:cubicBezTo>
                    <a:pt x="2048" y="2"/>
                    <a:pt x="2060" y="322"/>
                    <a:pt x="2355" y="296"/>
                  </a:cubicBezTo>
                </a:path>
              </a:pathLst>
            </a:custGeom>
            <a:solidFill>
              <a:schemeClr val="hlink"/>
            </a:solidFill>
            <a:ln w="19050">
              <a:solidFill>
                <a:srgbClr val="FFFF9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12" name="Freeform 7">
              <a:extLst>
                <a:ext uri="{FF2B5EF4-FFF2-40B4-BE49-F238E27FC236}">
                  <a16:creationId xmlns:a16="http://schemas.microsoft.com/office/drawing/2014/main" id="{999EF94F-5D5E-4AD5-AC64-A171EE0D8A0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8" y="436"/>
              <a:ext cx="1125" cy="236"/>
            </a:xfrm>
            <a:custGeom>
              <a:avLst/>
              <a:gdLst>
                <a:gd name="T0" fmla="*/ 0 w 2359"/>
                <a:gd name="T1" fmla="*/ 1 h 345"/>
                <a:gd name="T2" fmla="*/ 0 w 2359"/>
                <a:gd name="T3" fmla="*/ 1 h 345"/>
                <a:gd name="T4" fmla="*/ 0 w 2359"/>
                <a:gd name="T5" fmla="*/ 1 h 345"/>
                <a:gd name="T6" fmla="*/ 0 w 2359"/>
                <a:gd name="T7" fmla="*/ 1 h 345"/>
                <a:gd name="T8" fmla="*/ 0 w 2359"/>
                <a:gd name="T9" fmla="*/ 1 h 345"/>
                <a:gd name="T10" fmla="*/ 0 w 2359"/>
                <a:gd name="T11" fmla="*/ 1 h 345"/>
                <a:gd name="T12" fmla="*/ 0 w 2359"/>
                <a:gd name="T13" fmla="*/ 1 h 34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359"/>
                <a:gd name="T22" fmla="*/ 0 h 345"/>
                <a:gd name="T23" fmla="*/ 2359 w 2359"/>
                <a:gd name="T24" fmla="*/ 345 h 34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359" h="345">
                  <a:moveTo>
                    <a:pt x="0" y="333"/>
                  </a:moveTo>
                  <a:cubicBezTo>
                    <a:pt x="239" y="268"/>
                    <a:pt x="188" y="12"/>
                    <a:pt x="380" y="25"/>
                  </a:cubicBezTo>
                  <a:cubicBezTo>
                    <a:pt x="602" y="34"/>
                    <a:pt x="598" y="332"/>
                    <a:pt x="771" y="333"/>
                  </a:cubicBezTo>
                  <a:cubicBezTo>
                    <a:pt x="969" y="320"/>
                    <a:pt x="995" y="0"/>
                    <a:pt x="1180" y="16"/>
                  </a:cubicBezTo>
                  <a:cubicBezTo>
                    <a:pt x="1353" y="0"/>
                    <a:pt x="1391" y="332"/>
                    <a:pt x="1583" y="332"/>
                  </a:cubicBezTo>
                  <a:cubicBezTo>
                    <a:pt x="1737" y="332"/>
                    <a:pt x="1814" y="0"/>
                    <a:pt x="1980" y="25"/>
                  </a:cubicBezTo>
                  <a:cubicBezTo>
                    <a:pt x="2159" y="12"/>
                    <a:pt x="2211" y="345"/>
                    <a:pt x="2359" y="333"/>
                  </a:cubicBezTo>
                </a:path>
              </a:pathLst>
            </a:custGeom>
            <a:solidFill>
              <a:schemeClr val="hlink"/>
            </a:solidFill>
            <a:ln w="19050">
              <a:solidFill>
                <a:srgbClr val="FFFF99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0360" name="Rectangle 8">
            <a:extLst>
              <a:ext uri="{FF2B5EF4-FFF2-40B4-BE49-F238E27FC236}">
                <a16:creationId xmlns:a16="http://schemas.microsoft.com/office/drawing/2014/main" id="{6E068DAD-42A3-43ED-9958-C265047DA1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813" y="3071813"/>
            <a:ext cx="4460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>
                <a:solidFill>
                  <a:schemeClr val="hlink"/>
                </a:solidFill>
                <a:ea typeface="STZhongsong" panose="02010600040101010101" pitchFamily="2" charset="-122"/>
              </a:rPr>
              <a:t>量子数为</a:t>
            </a:r>
            <a:r>
              <a:rPr lang="zh-CN" altLang="en-US">
                <a:solidFill>
                  <a:schemeClr val="bg1"/>
                </a:solidFill>
              </a:rPr>
              <a:t> </a:t>
            </a:r>
            <a:r>
              <a:rPr lang="en-US" altLang="zh-CN" i="1">
                <a:solidFill>
                  <a:srgbClr val="66FFFF"/>
                </a:solidFill>
              </a:rPr>
              <a:t>n</a:t>
            </a:r>
            <a:r>
              <a:rPr lang="en-US" altLang="zh-CN" i="1">
                <a:solidFill>
                  <a:schemeClr val="bg1"/>
                </a:solidFill>
              </a:rPr>
              <a:t> </a:t>
            </a:r>
            <a:r>
              <a:rPr lang="zh-CN" altLang="en-US">
                <a:solidFill>
                  <a:schemeClr val="hlink"/>
                </a:solidFill>
                <a:ea typeface="STZhongsong" panose="02010600040101010101" pitchFamily="2" charset="-122"/>
              </a:rPr>
              <a:t>的定态波函数</a:t>
            </a:r>
          </a:p>
        </p:txBody>
      </p:sp>
      <p:graphicFrame>
        <p:nvGraphicFramePr>
          <p:cNvPr id="100361" name="Object 9">
            <a:extLst>
              <a:ext uri="{FF2B5EF4-FFF2-40B4-BE49-F238E27FC236}">
                <a16:creationId xmlns:a16="http://schemas.microsoft.com/office/drawing/2014/main" id="{F1EAB736-5746-4A36-998F-78CD8DFD4CCF}"/>
              </a:ext>
            </a:extLst>
          </p:cNvPr>
          <p:cNvGraphicFramePr>
            <a:graphicFrameLocks/>
          </p:cNvGraphicFramePr>
          <p:nvPr/>
        </p:nvGraphicFramePr>
        <p:xfrm>
          <a:off x="1212850" y="3586163"/>
          <a:ext cx="26543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38" name="公式" r:id="rId4" imgW="2628824" imgH="799998" progId="Equation.3">
                  <p:embed/>
                </p:oleObj>
              </mc:Choice>
              <mc:Fallback>
                <p:oleObj name="公式" r:id="rId4" imgW="2628824" imgH="799998" progId="Equation.3">
                  <p:embed/>
                  <p:pic>
                    <p:nvPicPr>
                      <p:cNvPr id="100361" name="Object 9">
                        <a:extLst>
                          <a:ext uri="{FF2B5EF4-FFF2-40B4-BE49-F238E27FC236}">
                            <a16:creationId xmlns:a16="http://schemas.microsoft.com/office/drawing/2014/main" id="{F1EAB736-5746-4A36-998F-78CD8DFD4CCF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2850" y="3586163"/>
                        <a:ext cx="26543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362" name="Rectangle 10">
            <a:extLst>
              <a:ext uri="{FF2B5EF4-FFF2-40B4-BE49-F238E27FC236}">
                <a16:creationId xmlns:a16="http://schemas.microsoft.com/office/drawing/2014/main" id="{16F0871A-4271-4A2C-BC6E-15C52879D4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500" y="4500563"/>
            <a:ext cx="2389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>
                <a:solidFill>
                  <a:schemeClr val="hlink"/>
                </a:solidFill>
                <a:ea typeface="STZhongsong" panose="02010600040101010101" pitchFamily="2" charset="-122"/>
              </a:rPr>
              <a:t>由归一化条件</a:t>
            </a:r>
          </a:p>
        </p:txBody>
      </p:sp>
      <p:graphicFrame>
        <p:nvGraphicFramePr>
          <p:cNvPr id="100363" name="Object 11">
            <a:extLst>
              <a:ext uri="{FF2B5EF4-FFF2-40B4-BE49-F238E27FC236}">
                <a16:creationId xmlns:a16="http://schemas.microsoft.com/office/drawing/2014/main" id="{77C7B877-E5FE-4721-84E6-738284EBC8AC}"/>
              </a:ext>
            </a:extLst>
          </p:cNvPr>
          <p:cNvGraphicFramePr>
            <a:graphicFrameLocks/>
          </p:cNvGraphicFramePr>
          <p:nvPr/>
        </p:nvGraphicFramePr>
        <p:xfrm>
          <a:off x="1071563" y="5110163"/>
          <a:ext cx="2405062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39" name="公式" r:id="rId6" imgW="2390896" imgH="666818" progId="Equation.3">
                  <p:embed/>
                </p:oleObj>
              </mc:Choice>
              <mc:Fallback>
                <p:oleObj name="公式" r:id="rId6" imgW="2390896" imgH="666818" progId="Equation.3">
                  <p:embed/>
                  <p:pic>
                    <p:nvPicPr>
                      <p:cNvPr id="100363" name="Object 11">
                        <a:extLst>
                          <a:ext uri="{FF2B5EF4-FFF2-40B4-BE49-F238E27FC236}">
                            <a16:creationId xmlns:a16="http://schemas.microsoft.com/office/drawing/2014/main" id="{77C7B877-E5FE-4721-84E6-738284EBC8AC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63" y="5110163"/>
                        <a:ext cx="2405062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64" name="Object 12">
            <a:extLst>
              <a:ext uri="{FF2B5EF4-FFF2-40B4-BE49-F238E27FC236}">
                <a16:creationId xmlns:a16="http://schemas.microsoft.com/office/drawing/2014/main" id="{2D6F6819-475C-4123-810F-9A3F144E6689}"/>
              </a:ext>
            </a:extLst>
          </p:cNvPr>
          <p:cNvGraphicFramePr>
            <a:graphicFrameLocks/>
          </p:cNvGraphicFramePr>
          <p:nvPr/>
        </p:nvGraphicFramePr>
        <p:xfrm>
          <a:off x="1814513" y="6000750"/>
          <a:ext cx="1685925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40" name="Equation" r:id="rId8" imgW="1771612" imgH="438116" progId="Equation.3">
                  <p:embed/>
                </p:oleObj>
              </mc:Choice>
              <mc:Fallback>
                <p:oleObj name="Equation" r:id="rId8" imgW="1771612" imgH="438116" progId="Equation.3">
                  <p:embed/>
                  <p:pic>
                    <p:nvPicPr>
                      <p:cNvPr id="100364" name="Object 12">
                        <a:extLst>
                          <a:ext uri="{FF2B5EF4-FFF2-40B4-BE49-F238E27FC236}">
                            <a16:creationId xmlns:a16="http://schemas.microsoft.com/office/drawing/2014/main" id="{2D6F6819-475C-4123-810F-9A3F144E6689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4513" y="6000750"/>
                        <a:ext cx="1685925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365" name="AutoShape 13">
            <a:extLst>
              <a:ext uri="{FF2B5EF4-FFF2-40B4-BE49-F238E27FC236}">
                <a16:creationId xmlns:a16="http://schemas.microsoft.com/office/drawing/2014/main" id="{BE2A4DFF-3C00-4D3D-8B4C-64E86C31C4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1150" y="5478463"/>
            <a:ext cx="3429000" cy="914400"/>
          </a:xfrm>
          <a:prstGeom prst="bevel">
            <a:avLst>
              <a:gd name="adj" fmla="val 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00366" name="Object 14">
            <a:extLst>
              <a:ext uri="{FF2B5EF4-FFF2-40B4-BE49-F238E27FC236}">
                <a16:creationId xmlns:a16="http://schemas.microsoft.com/office/drawing/2014/main" id="{ED49A8F0-4200-434C-B8CB-1C1DB1AA1A3F}"/>
              </a:ext>
            </a:extLst>
          </p:cNvPr>
          <p:cNvGraphicFramePr>
            <a:graphicFrameLocks/>
          </p:cNvGraphicFramePr>
          <p:nvPr/>
        </p:nvGraphicFramePr>
        <p:xfrm>
          <a:off x="5643563" y="5500688"/>
          <a:ext cx="3005137" cy="877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41" name="公式" r:id="rId10" imgW="2971953" imgH="857250" progId="Equation.3">
                  <p:embed/>
                </p:oleObj>
              </mc:Choice>
              <mc:Fallback>
                <p:oleObj name="公式" r:id="rId10" imgW="2971953" imgH="857250" progId="Equation.3">
                  <p:embed/>
                  <p:pic>
                    <p:nvPicPr>
                      <p:cNvPr id="100366" name="Object 14">
                        <a:extLst>
                          <a:ext uri="{FF2B5EF4-FFF2-40B4-BE49-F238E27FC236}">
                            <a16:creationId xmlns:a16="http://schemas.microsoft.com/office/drawing/2014/main" id="{ED49A8F0-4200-434C-B8CB-1C1DB1AA1A3F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3563" y="5500688"/>
                        <a:ext cx="3005137" cy="877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66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367" name="Rectangle 15">
            <a:extLst>
              <a:ext uri="{FF2B5EF4-FFF2-40B4-BE49-F238E27FC236}">
                <a16:creationId xmlns:a16="http://schemas.microsoft.com/office/drawing/2014/main" id="{CAE0ECA0-B905-41DE-BA9C-848AEEF7A8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9688" y="4889500"/>
            <a:ext cx="1098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00"/>
                </a:solidFill>
                <a:ea typeface="STZhongsong" panose="02010600040101010101" pitchFamily="2" charset="-122"/>
              </a:rPr>
              <a:t>波函数</a:t>
            </a:r>
          </a:p>
        </p:txBody>
      </p:sp>
      <p:sp>
        <p:nvSpPr>
          <p:cNvPr id="100368" name="Rectangle 16">
            <a:extLst>
              <a:ext uri="{FF2B5EF4-FFF2-40B4-BE49-F238E27FC236}">
                <a16:creationId xmlns:a16="http://schemas.microsoft.com/office/drawing/2014/main" id="{51984583-0A73-4A0A-852C-10A451520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075" y="5994400"/>
            <a:ext cx="79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hlink"/>
                </a:solidFill>
                <a:ea typeface="STZhongsong" panose="02010600040101010101" pitchFamily="2" charset="-122"/>
              </a:rPr>
              <a:t>可得</a:t>
            </a:r>
          </a:p>
        </p:txBody>
      </p:sp>
      <p:grpSp>
        <p:nvGrpSpPr>
          <p:cNvPr id="3" name="Group 17">
            <a:extLst>
              <a:ext uri="{FF2B5EF4-FFF2-40B4-BE49-F238E27FC236}">
                <a16:creationId xmlns:a16="http://schemas.microsoft.com/office/drawing/2014/main" id="{B611B706-D6E7-4FEE-9D4A-BA9708B76BC4}"/>
              </a:ext>
            </a:extLst>
          </p:cNvPr>
          <p:cNvGrpSpPr>
            <a:grpSpLocks/>
          </p:cNvGrpSpPr>
          <p:nvPr/>
        </p:nvGrpSpPr>
        <p:grpSpPr bwMode="auto">
          <a:xfrm>
            <a:off x="5148263" y="833438"/>
            <a:ext cx="1144587" cy="3189287"/>
            <a:chOff x="3161" y="525"/>
            <a:chExt cx="803" cy="2009"/>
          </a:xfrm>
        </p:grpSpPr>
        <p:graphicFrame>
          <p:nvGraphicFramePr>
            <p:cNvPr id="32807" name="Object 18">
              <a:extLst>
                <a:ext uri="{FF2B5EF4-FFF2-40B4-BE49-F238E27FC236}">
                  <a16:creationId xmlns:a16="http://schemas.microsoft.com/office/drawing/2014/main" id="{E55CBE92-7563-4B83-B902-B905B30ED640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3763" y="2296"/>
            <a:ext cx="194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342" name="公式" r:id="rId12" imgW="323863" imgH="400152" progId="Equation.3">
                    <p:embed/>
                  </p:oleObj>
                </mc:Choice>
                <mc:Fallback>
                  <p:oleObj name="公式" r:id="rId12" imgW="323863" imgH="400152" progId="Equation.3">
                    <p:embed/>
                    <p:pic>
                      <p:nvPicPr>
                        <p:cNvPr id="32807" name="Object 18">
                          <a:extLst>
                            <a:ext uri="{FF2B5EF4-FFF2-40B4-BE49-F238E27FC236}">
                              <a16:creationId xmlns:a16="http://schemas.microsoft.com/office/drawing/2014/main" id="{E55CBE92-7563-4B83-B902-B905B30ED640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63" y="2296"/>
                          <a:ext cx="194" cy="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336699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808" name="Object 19">
              <a:extLst>
                <a:ext uri="{FF2B5EF4-FFF2-40B4-BE49-F238E27FC236}">
                  <a16:creationId xmlns:a16="http://schemas.microsoft.com/office/drawing/2014/main" id="{84C04838-EB8A-4ABF-BCFD-EC5ED1A9C972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3172" y="525"/>
            <a:ext cx="782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343" name="公式" r:id="rId14" imgW="1352639" imgH="457098" progId="Equation.3">
                    <p:embed/>
                  </p:oleObj>
                </mc:Choice>
                <mc:Fallback>
                  <p:oleObj name="公式" r:id="rId14" imgW="1352639" imgH="457098" progId="Equation.3">
                    <p:embed/>
                    <p:pic>
                      <p:nvPicPr>
                        <p:cNvPr id="32808" name="Object 19">
                          <a:extLst>
                            <a:ext uri="{FF2B5EF4-FFF2-40B4-BE49-F238E27FC236}">
                              <a16:creationId xmlns:a16="http://schemas.microsoft.com/office/drawing/2014/main" id="{84C04838-EB8A-4ABF-BCFD-EC5ED1A9C972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72" y="525"/>
                          <a:ext cx="782" cy="2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809" name="Object 20">
              <a:extLst>
                <a:ext uri="{FF2B5EF4-FFF2-40B4-BE49-F238E27FC236}">
                  <a16:creationId xmlns:a16="http://schemas.microsoft.com/office/drawing/2014/main" id="{B12CB706-7D24-4234-8FED-76A2DA45ECF7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3161" y="1661"/>
            <a:ext cx="803" cy="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344" name="公式" r:id="rId16" imgW="1390561" imgH="447607" progId="Equation.3">
                    <p:embed/>
                  </p:oleObj>
                </mc:Choice>
                <mc:Fallback>
                  <p:oleObj name="公式" r:id="rId16" imgW="1390561" imgH="447607" progId="Equation.3">
                    <p:embed/>
                    <p:pic>
                      <p:nvPicPr>
                        <p:cNvPr id="32809" name="Object 20">
                          <a:extLst>
                            <a:ext uri="{FF2B5EF4-FFF2-40B4-BE49-F238E27FC236}">
                              <a16:creationId xmlns:a16="http://schemas.microsoft.com/office/drawing/2014/main" id="{B12CB706-7D24-4234-8FED-76A2DA45ECF7}"/>
                            </a:ext>
                          </a:extLst>
                        </p:cNvPr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1" y="1661"/>
                          <a:ext cx="803" cy="2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2783" name="Line 21">
            <a:extLst>
              <a:ext uri="{FF2B5EF4-FFF2-40B4-BE49-F238E27FC236}">
                <a16:creationId xmlns:a16="http://schemas.microsoft.com/office/drawing/2014/main" id="{7D809ED2-77F2-41A1-A9A7-83BC396FE180}"/>
              </a:ext>
            </a:extLst>
          </p:cNvPr>
          <p:cNvSpPr>
            <a:spLocks noChangeShapeType="1"/>
          </p:cNvSpPr>
          <p:nvPr/>
        </p:nvSpPr>
        <p:spPr bwMode="auto">
          <a:xfrm>
            <a:off x="8964613" y="365125"/>
            <a:ext cx="0" cy="42672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150" name="Object 23">
            <a:extLst>
              <a:ext uri="{FF2B5EF4-FFF2-40B4-BE49-F238E27FC236}">
                <a16:creationId xmlns:a16="http://schemas.microsoft.com/office/drawing/2014/main" id="{2C05B7CD-4B5F-4774-A560-D24459533E1D}"/>
              </a:ext>
            </a:extLst>
          </p:cNvPr>
          <p:cNvGraphicFramePr>
            <a:graphicFrameLocks/>
          </p:cNvGraphicFramePr>
          <p:nvPr/>
        </p:nvGraphicFramePr>
        <p:xfrm>
          <a:off x="995363" y="1071563"/>
          <a:ext cx="2905125" cy="84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45" name="Equation" r:id="rId18" imgW="2886018" imgH="857250" progId="Equation.3">
                  <p:embed/>
                </p:oleObj>
              </mc:Choice>
              <mc:Fallback>
                <p:oleObj name="Equation" r:id="rId18" imgW="2886018" imgH="857250" progId="Equation.3">
                  <p:embed/>
                  <p:pic>
                    <p:nvPicPr>
                      <p:cNvPr id="6150" name="Object 23">
                        <a:extLst>
                          <a:ext uri="{FF2B5EF4-FFF2-40B4-BE49-F238E27FC236}">
                            <a16:creationId xmlns:a16="http://schemas.microsoft.com/office/drawing/2014/main" id="{2C05B7CD-4B5F-4774-A560-D24459533E1D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5363" y="1071563"/>
                        <a:ext cx="2905125" cy="849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65" name="Text Box 24">
            <a:extLst>
              <a:ext uri="{FF2B5EF4-FFF2-40B4-BE49-F238E27FC236}">
                <a16:creationId xmlns:a16="http://schemas.microsoft.com/office/drawing/2014/main" id="{70010191-2D29-4AEC-A44D-1207903044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25" y="476250"/>
            <a:ext cx="1508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00"/>
                </a:solidFill>
                <a:ea typeface="STZhongsong" panose="02010600040101010101" pitchFamily="2" charset="-122"/>
              </a:rPr>
              <a:t>粒子能量</a:t>
            </a:r>
          </a:p>
        </p:txBody>
      </p:sp>
      <p:sp>
        <p:nvSpPr>
          <p:cNvPr id="100377" name="Text Box 25">
            <a:extLst>
              <a:ext uri="{FF2B5EF4-FFF2-40B4-BE49-F238E27FC236}">
                <a16:creationId xmlns:a16="http://schemas.microsoft.com/office/drawing/2014/main" id="{D3B2B71A-6971-4CF4-B05A-E2FA622198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813" y="2251075"/>
            <a:ext cx="4929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hlink"/>
                </a:solidFill>
                <a:ea typeface="STZhongsong" panose="02010600040101010101" pitchFamily="2" charset="-122"/>
              </a:rPr>
              <a:t>能量是量子化的    </a:t>
            </a:r>
            <a:r>
              <a:rPr lang="en-US" altLang="zh-CN" i="1">
                <a:solidFill>
                  <a:srgbClr val="FFFF00"/>
                </a:solidFill>
                <a:ea typeface="STZhongsong" panose="02010600040101010101" pitchFamily="2" charset="-122"/>
              </a:rPr>
              <a:t>n</a:t>
            </a:r>
            <a:r>
              <a:rPr lang="en-US" altLang="zh-CN">
                <a:solidFill>
                  <a:srgbClr val="FFFF00"/>
                </a:solidFill>
                <a:ea typeface="STZhongsong" panose="02010600040101010101" pitchFamily="2" charset="-122"/>
              </a:rPr>
              <a:t>=1,2,3, …</a:t>
            </a:r>
            <a:endParaRPr lang="zh-CN" altLang="en-US">
              <a:solidFill>
                <a:srgbClr val="FFFF00"/>
              </a:solidFill>
              <a:ea typeface="STZhongsong" panose="02010600040101010101" pitchFamily="2" charset="-122"/>
            </a:endParaRPr>
          </a:p>
        </p:txBody>
      </p:sp>
      <p:sp>
        <p:nvSpPr>
          <p:cNvPr id="100379" name="Line 27">
            <a:extLst>
              <a:ext uri="{FF2B5EF4-FFF2-40B4-BE49-F238E27FC236}">
                <a16:creationId xmlns:a16="http://schemas.microsoft.com/office/drawing/2014/main" id="{54802148-9E0B-41D9-9207-F6AAC8AABDB3}"/>
              </a:ext>
            </a:extLst>
          </p:cNvPr>
          <p:cNvSpPr>
            <a:spLocks noChangeShapeType="1"/>
          </p:cNvSpPr>
          <p:nvPr/>
        </p:nvSpPr>
        <p:spPr bwMode="auto">
          <a:xfrm>
            <a:off x="4716463" y="4724400"/>
            <a:ext cx="0" cy="1800225"/>
          </a:xfrm>
          <a:prstGeom prst="line">
            <a:avLst/>
          </a:prstGeom>
          <a:noFill/>
          <a:ln w="19050">
            <a:solidFill>
              <a:srgbClr val="00FF00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0380" name="Rectangle 28">
            <a:extLst>
              <a:ext uri="{FF2B5EF4-FFF2-40B4-BE49-F238E27FC236}">
                <a16:creationId xmlns:a16="http://schemas.microsoft.com/office/drawing/2014/main" id="{6CEC9A4F-29F2-4254-8EA0-03A953CF8E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3663" y="614363"/>
            <a:ext cx="1800225" cy="3671887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0381" name="Freeform 29">
            <a:extLst>
              <a:ext uri="{FF2B5EF4-FFF2-40B4-BE49-F238E27FC236}">
                <a16:creationId xmlns:a16="http://schemas.microsoft.com/office/drawing/2014/main" id="{1BAC4789-B8CB-49E1-B79D-19B004131651}"/>
              </a:ext>
            </a:extLst>
          </p:cNvPr>
          <p:cNvSpPr>
            <a:spLocks/>
          </p:cNvSpPr>
          <p:nvPr/>
        </p:nvSpPr>
        <p:spPr bwMode="auto">
          <a:xfrm>
            <a:off x="6430963" y="3587750"/>
            <a:ext cx="1771650" cy="273050"/>
          </a:xfrm>
          <a:custGeom>
            <a:avLst/>
            <a:gdLst>
              <a:gd name="T0" fmla="*/ 0 w 2339"/>
              <a:gd name="T1" fmla="*/ 2147483646 h 252"/>
              <a:gd name="T2" fmla="*/ 2147483646 w 2339"/>
              <a:gd name="T3" fmla="*/ 0 h 252"/>
              <a:gd name="T4" fmla="*/ 2147483646 w 2339"/>
              <a:gd name="T5" fmla="*/ 2147483646 h 252"/>
              <a:gd name="T6" fmla="*/ 0 60000 65536"/>
              <a:gd name="T7" fmla="*/ 0 60000 65536"/>
              <a:gd name="T8" fmla="*/ 0 60000 65536"/>
              <a:gd name="T9" fmla="*/ 0 w 2339"/>
              <a:gd name="T10" fmla="*/ 0 h 252"/>
              <a:gd name="T11" fmla="*/ 2339 w 2339"/>
              <a:gd name="T12" fmla="*/ 252 h 25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39" h="252">
                <a:moveTo>
                  <a:pt x="0" y="252"/>
                </a:moveTo>
                <a:cubicBezTo>
                  <a:pt x="388" y="118"/>
                  <a:pt x="600" y="12"/>
                  <a:pt x="1176" y="0"/>
                </a:cubicBezTo>
                <a:cubicBezTo>
                  <a:pt x="1692" y="0"/>
                  <a:pt x="2028" y="108"/>
                  <a:pt x="2339" y="242"/>
                </a:cubicBezTo>
              </a:path>
            </a:pathLst>
          </a:custGeom>
          <a:solidFill>
            <a:schemeClr val="hlink"/>
          </a:solidFill>
          <a:ln w="19050">
            <a:solidFill>
              <a:srgbClr val="FFFF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0382" name="Freeform 30">
            <a:extLst>
              <a:ext uri="{FF2B5EF4-FFF2-40B4-BE49-F238E27FC236}">
                <a16:creationId xmlns:a16="http://schemas.microsoft.com/office/drawing/2014/main" id="{8B2AEF34-FBF4-49E7-96D9-1706CA900E25}"/>
              </a:ext>
            </a:extLst>
          </p:cNvPr>
          <p:cNvSpPr>
            <a:spLocks/>
          </p:cNvSpPr>
          <p:nvPr/>
        </p:nvSpPr>
        <p:spPr bwMode="auto">
          <a:xfrm>
            <a:off x="6440488" y="2595563"/>
            <a:ext cx="1771650" cy="546100"/>
          </a:xfrm>
          <a:custGeom>
            <a:avLst/>
            <a:gdLst>
              <a:gd name="T0" fmla="*/ 0 w 2340"/>
              <a:gd name="T1" fmla="*/ 2147483646 h 504"/>
              <a:gd name="T2" fmla="*/ 2147483646 w 2340"/>
              <a:gd name="T3" fmla="*/ 0 h 504"/>
              <a:gd name="T4" fmla="*/ 2147483646 w 2340"/>
              <a:gd name="T5" fmla="*/ 2147483646 h 504"/>
              <a:gd name="T6" fmla="*/ 2147483646 w 2340"/>
              <a:gd name="T7" fmla="*/ 2147483646 h 504"/>
              <a:gd name="T8" fmla="*/ 2147483646 w 2340"/>
              <a:gd name="T9" fmla="*/ 2147483646 h 5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40"/>
              <a:gd name="T16" fmla="*/ 0 h 504"/>
              <a:gd name="T17" fmla="*/ 2340 w 2340"/>
              <a:gd name="T18" fmla="*/ 504 h 5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40" h="504">
                <a:moveTo>
                  <a:pt x="0" y="240"/>
                </a:moveTo>
                <a:cubicBezTo>
                  <a:pt x="207" y="69"/>
                  <a:pt x="324" y="0"/>
                  <a:pt x="600" y="0"/>
                </a:cubicBezTo>
                <a:cubicBezTo>
                  <a:pt x="851" y="2"/>
                  <a:pt x="1056" y="156"/>
                  <a:pt x="1200" y="276"/>
                </a:cubicBezTo>
                <a:cubicBezTo>
                  <a:pt x="1320" y="396"/>
                  <a:pt x="1524" y="504"/>
                  <a:pt x="1776" y="492"/>
                </a:cubicBezTo>
                <a:cubicBezTo>
                  <a:pt x="2031" y="494"/>
                  <a:pt x="2196" y="408"/>
                  <a:pt x="2340" y="243"/>
                </a:cubicBezTo>
              </a:path>
            </a:pathLst>
          </a:custGeom>
          <a:solidFill>
            <a:schemeClr val="hlink"/>
          </a:solidFill>
          <a:ln w="19050">
            <a:solidFill>
              <a:srgbClr val="FFFF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0383" name="Freeform 31">
            <a:extLst>
              <a:ext uri="{FF2B5EF4-FFF2-40B4-BE49-F238E27FC236}">
                <a16:creationId xmlns:a16="http://schemas.microsoft.com/office/drawing/2014/main" id="{FC8CF8A9-1717-4C45-BB96-D70F423C5545}"/>
              </a:ext>
            </a:extLst>
          </p:cNvPr>
          <p:cNvSpPr>
            <a:spLocks/>
          </p:cNvSpPr>
          <p:nvPr/>
        </p:nvSpPr>
        <p:spPr bwMode="auto">
          <a:xfrm>
            <a:off x="6440488" y="765175"/>
            <a:ext cx="1789112" cy="533400"/>
          </a:xfrm>
          <a:custGeom>
            <a:avLst/>
            <a:gdLst>
              <a:gd name="T0" fmla="*/ 0 w 1127"/>
              <a:gd name="T1" fmla="*/ 2147483646 h 336"/>
              <a:gd name="T2" fmla="*/ 2147483646 w 1127"/>
              <a:gd name="T3" fmla="*/ 0 h 336"/>
              <a:gd name="T4" fmla="*/ 2147483646 w 1127"/>
              <a:gd name="T5" fmla="*/ 2147483646 h 336"/>
              <a:gd name="T6" fmla="*/ 2147483646 w 1127"/>
              <a:gd name="T7" fmla="*/ 2147483646 h 336"/>
              <a:gd name="T8" fmla="*/ 2147483646 w 1127"/>
              <a:gd name="T9" fmla="*/ 2147483646 h 336"/>
              <a:gd name="T10" fmla="*/ 2147483646 w 1127"/>
              <a:gd name="T11" fmla="*/ 0 h 336"/>
              <a:gd name="T12" fmla="*/ 2147483646 w 1127"/>
              <a:gd name="T13" fmla="*/ 2147483646 h 33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127"/>
              <a:gd name="T22" fmla="*/ 0 h 336"/>
              <a:gd name="T23" fmla="*/ 1127 w 1127"/>
              <a:gd name="T24" fmla="*/ 336 h 3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127" h="336">
                <a:moveTo>
                  <a:pt x="0" y="164"/>
                </a:moveTo>
                <a:cubicBezTo>
                  <a:pt x="97" y="8"/>
                  <a:pt x="109" y="0"/>
                  <a:pt x="189" y="0"/>
                </a:cubicBezTo>
                <a:cubicBezTo>
                  <a:pt x="275" y="0"/>
                  <a:pt x="326" y="90"/>
                  <a:pt x="372" y="172"/>
                </a:cubicBezTo>
                <a:cubicBezTo>
                  <a:pt x="452" y="303"/>
                  <a:pt x="473" y="325"/>
                  <a:pt x="561" y="336"/>
                </a:cubicBezTo>
                <a:cubicBezTo>
                  <a:pt x="644" y="325"/>
                  <a:pt x="698" y="287"/>
                  <a:pt x="738" y="171"/>
                </a:cubicBezTo>
                <a:cubicBezTo>
                  <a:pt x="813" y="57"/>
                  <a:pt x="847" y="0"/>
                  <a:pt x="939" y="0"/>
                </a:cubicBezTo>
                <a:cubicBezTo>
                  <a:pt x="1025" y="8"/>
                  <a:pt x="1075" y="39"/>
                  <a:pt x="1127" y="178"/>
                </a:cubicBezTo>
              </a:path>
            </a:pathLst>
          </a:custGeom>
          <a:solidFill>
            <a:schemeClr val="hlink"/>
          </a:solidFill>
          <a:ln w="19050">
            <a:solidFill>
              <a:srgbClr val="FFFF99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0384" name="Freeform 32">
            <a:extLst>
              <a:ext uri="{FF2B5EF4-FFF2-40B4-BE49-F238E27FC236}">
                <a16:creationId xmlns:a16="http://schemas.microsoft.com/office/drawing/2014/main" id="{541D630C-4B77-40C4-AC77-BF2EFF5C8EC9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6443663" y="3860800"/>
            <a:ext cx="1771650" cy="273050"/>
          </a:xfrm>
          <a:custGeom>
            <a:avLst/>
            <a:gdLst>
              <a:gd name="T0" fmla="*/ 0 w 2339"/>
              <a:gd name="T1" fmla="*/ 2147483646 h 252"/>
              <a:gd name="T2" fmla="*/ 2147483646 w 2339"/>
              <a:gd name="T3" fmla="*/ 0 h 252"/>
              <a:gd name="T4" fmla="*/ 2147483646 w 2339"/>
              <a:gd name="T5" fmla="*/ 2147483646 h 252"/>
              <a:gd name="T6" fmla="*/ 0 60000 65536"/>
              <a:gd name="T7" fmla="*/ 0 60000 65536"/>
              <a:gd name="T8" fmla="*/ 0 60000 65536"/>
              <a:gd name="T9" fmla="*/ 0 w 2339"/>
              <a:gd name="T10" fmla="*/ 0 h 252"/>
              <a:gd name="T11" fmla="*/ 2339 w 2339"/>
              <a:gd name="T12" fmla="*/ 252 h 25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39" h="252">
                <a:moveTo>
                  <a:pt x="0" y="252"/>
                </a:moveTo>
                <a:cubicBezTo>
                  <a:pt x="388" y="118"/>
                  <a:pt x="600" y="12"/>
                  <a:pt x="1176" y="0"/>
                </a:cubicBezTo>
                <a:cubicBezTo>
                  <a:pt x="1692" y="0"/>
                  <a:pt x="2028" y="108"/>
                  <a:pt x="2339" y="242"/>
                </a:cubicBezTo>
              </a:path>
            </a:pathLst>
          </a:custGeom>
          <a:noFill/>
          <a:ln w="19050">
            <a:solidFill>
              <a:srgbClr val="FFFF99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0385" name="Freeform 33">
            <a:extLst>
              <a:ext uri="{FF2B5EF4-FFF2-40B4-BE49-F238E27FC236}">
                <a16:creationId xmlns:a16="http://schemas.microsoft.com/office/drawing/2014/main" id="{76C7A944-0F59-49DF-A69F-843F3DC462C2}"/>
              </a:ext>
            </a:extLst>
          </p:cNvPr>
          <p:cNvSpPr>
            <a:spLocks/>
          </p:cNvSpPr>
          <p:nvPr/>
        </p:nvSpPr>
        <p:spPr bwMode="auto">
          <a:xfrm rot="10800000" flipH="1">
            <a:off x="6443663" y="2565400"/>
            <a:ext cx="1771650" cy="546100"/>
          </a:xfrm>
          <a:custGeom>
            <a:avLst/>
            <a:gdLst>
              <a:gd name="T0" fmla="*/ 0 w 2340"/>
              <a:gd name="T1" fmla="*/ 2147483646 h 504"/>
              <a:gd name="T2" fmla="*/ 2147483646 w 2340"/>
              <a:gd name="T3" fmla="*/ 0 h 504"/>
              <a:gd name="T4" fmla="*/ 2147483646 w 2340"/>
              <a:gd name="T5" fmla="*/ 2147483646 h 504"/>
              <a:gd name="T6" fmla="*/ 2147483646 w 2340"/>
              <a:gd name="T7" fmla="*/ 2147483646 h 504"/>
              <a:gd name="T8" fmla="*/ 2147483646 w 2340"/>
              <a:gd name="T9" fmla="*/ 2147483646 h 5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40"/>
              <a:gd name="T16" fmla="*/ 0 h 504"/>
              <a:gd name="T17" fmla="*/ 2340 w 2340"/>
              <a:gd name="T18" fmla="*/ 504 h 5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40" h="504">
                <a:moveTo>
                  <a:pt x="0" y="240"/>
                </a:moveTo>
                <a:cubicBezTo>
                  <a:pt x="207" y="69"/>
                  <a:pt x="324" y="0"/>
                  <a:pt x="600" y="0"/>
                </a:cubicBezTo>
                <a:cubicBezTo>
                  <a:pt x="851" y="2"/>
                  <a:pt x="1056" y="156"/>
                  <a:pt x="1200" y="276"/>
                </a:cubicBezTo>
                <a:cubicBezTo>
                  <a:pt x="1320" y="396"/>
                  <a:pt x="1524" y="504"/>
                  <a:pt x="1776" y="492"/>
                </a:cubicBezTo>
                <a:cubicBezTo>
                  <a:pt x="2031" y="494"/>
                  <a:pt x="2196" y="408"/>
                  <a:pt x="2340" y="243"/>
                </a:cubicBezTo>
              </a:path>
            </a:pathLst>
          </a:custGeom>
          <a:noFill/>
          <a:ln w="19050">
            <a:solidFill>
              <a:srgbClr val="FFFF99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0386" name="Freeform 34">
            <a:extLst>
              <a:ext uri="{FF2B5EF4-FFF2-40B4-BE49-F238E27FC236}">
                <a16:creationId xmlns:a16="http://schemas.microsoft.com/office/drawing/2014/main" id="{5815F632-B86F-4D1F-95FC-9EEAD705A680}"/>
              </a:ext>
            </a:extLst>
          </p:cNvPr>
          <p:cNvSpPr>
            <a:spLocks/>
          </p:cNvSpPr>
          <p:nvPr/>
        </p:nvSpPr>
        <p:spPr bwMode="auto">
          <a:xfrm>
            <a:off x="6419850" y="765175"/>
            <a:ext cx="1824038" cy="533400"/>
          </a:xfrm>
          <a:custGeom>
            <a:avLst/>
            <a:gdLst>
              <a:gd name="T0" fmla="*/ 0 w 1149"/>
              <a:gd name="T1" fmla="*/ 2147483646 h 336"/>
              <a:gd name="T2" fmla="*/ 2147483646 w 1149"/>
              <a:gd name="T3" fmla="*/ 2147483646 h 336"/>
              <a:gd name="T4" fmla="*/ 2147483646 w 1149"/>
              <a:gd name="T5" fmla="*/ 2147483646 h 336"/>
              <a:gd name="T6" fmla="*/ 2147483646 w 1149"/>
              <a:gd name="T7" fmla="*/ 0 h 336"/>
              <a:gd name="T8" fmla="*/ 2147483646 w 1149"/>
              <a:gd name="T9" fmla="*/ 2147483646 h 336"/>
              <a:gd name="T10" fmla="*/ 2147483646 w 1149"/>
              <a:gd name="T11" fmla="*/ 2147483646 h 336"/>
              <a:gd name="T12" fmla="*/ 2147483646 w 1149"/>
              <a:gd name="T13" fmla="*/ 2147483646 h 33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149"/>
              <a:gd name="T22" fmla="*/ 0 h 336"/>
              <a:gd name="T23" fmla="*/ 1149 w 1149"/>
              <a:gd name="T24" fmla="*/ 336 h 3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149" h="336">
                <a:moveTo>
                  <a:pt x="0" y="172"/>
                </a:moveTo>
                <a:cubicBezTo>
                  <a:pt x="97" y="328"/>
                  <a:pt x="109" y="336"/>
                  <a:pt x="189" y="336"/>
                </a:cubicBezTo>
                <a:cubicBezTo>
                  <a:pt x="275" y="336"/>
                  <a:pt x="326" y="246"/>
                  <a:pt x="372" y="164"/>
                </a:cubicBezTo>
                <a:cubicBezTo>
                  <a:pt x="452" y="33"/>
                  <a:pt x="473" y="11"/>
                  <a:pt x="561" y="0"/>
                </a:cubicBezTo>
                <a:cubicBezTo>
                  <a:pt x="644" y="11"/>
                  <a:pt x="698" y="49"/>
                  <a:pt x="738" y="165"/>
                </a:cubicBezTo>
                <a:cubicBezTo>
                  <a:pt x="813" y="279"/>
                  <a:pt x="847" y="336"/>
                  <a:pt x="939" y="336"/>
                </a:cubicBezTo>
                <a:cubicBezTo>
                  <a:pt x="1025" y="328"/>
                  <a:pt x="1097" y="317"/>
                  <a:pt x="1149" y="178"/>
                </a:cubicBezTo>
              </a:path>
            </a:pathLst>
          </a:custGeom>
          <a:noFill/>
          <a:ln w="19050">
            <a:solidFill>
              <a:srgbClr val="FFFF99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2795" name="Group 35">
            <a:extLst>
              <a:ext uri="{FF2B5EF4-FFF2-40B4-BE49-F238E27FC236}">
                <a16:creationId xmlns:a16="http://schemas.microsoft.com/office/drawing/2014/main" id="{A2BE7717-901F-4D13-9ED6-110D1C56418A}"/>
              </a:ext>
            </a:extLst>
          </p:cNvPr>
          <p:cNvGrpSpPr>
            <a:grpSpLocks/>
          </p:cNvGrpSpPr>
          <p:nvPr/>
        </p:nvGrpSpPr>
        <p:grpSpPr bwMode="auto">
          <a:xfrm>
            <a:off x="6011863" y="404813"/>
            <a:ext cx="2952750" cy="4273550"/>
            <a:chOff x="3696" y="255"/>
            <a:chExt cx="1860" cy="2692"/>
          </a:xfrm>
        </p:grpSpPr>
        <p:sp>
          <p:nvSpPr>
            <p:cNvPr id="32801" name="Text Box 36">
              <a:extLst>
                <a:ext uri="{FF2B5EF4-FFF2-40B4-BE49-F238E27FC236}">
                  <a16:creationId xmlns:a16="http://schemas.microsoft.com/office/drawing/2014/main" id="{37E4E8F5-6CAC-44A4-86B1-7867C5BA01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55" y="2523"/>
              <a:ext cx="2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0" i="1">
                  <a:solidFill>
                    <a:schemeClr val="hlink"/>
                  </a:solidFill>
                </a:rPr>
                <a:t>x</a:t>
              </a:r>
            </a:p>
          </p:txBody>
        </p:sp>
        <p:grpSp>
          <p:nvGrpSpPr>
            <p:cNvPr id="32802" name="Group 37">
              <a:extLst>
                <a:ext uri="{FF2B5EF4-FFF2-40B4-BE49-F238E27FC236}">
                  <a16:creationId xmlns:a16="http://schemas.microsoft.com/office/drawing/2014/main" id="{64CEB612-14BE-46BB-9C6E-E5BFF42504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96" y="255"/>
              <a:ext cx="1679" cy="2692"/>
              <a:chOff x="3696" y="255"/>
              <a:chExt cx="1679" cy="2692"/>
            </a:xfrm>
          </p:grpSpPr>
          <p:sp>
            <p:nvSpPr>
              <p:cNvPr id="32803" name="Line 38">
                <a:extLst>
                  <a:ext uri="{FF2B5EF4-FFF2-40B4-BE49-F238E27FC236}">
                    <a16:creationId xmlns:a16="http://schemas.microsoft.com/office/drawing/2014/main" id="{8A2A1FD4-2167-4AFE-B992-A824490857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69" y="255"/>
                <a:ext cx="0" cy="2449"/>
              </a:xfrm>
              <a:prstGeom prst="line">
                <a:avLst/>
              </a:prstGeom>
              <a:noFill/>
              <a:ln w="28575">
                <a:solidFill>
                  <a:srgbClr val="00CCFF">
                    <a:alpha val="94116"/>
                  </a:srgb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04" name="Line 39">
                <a:extLst>
                  <a:ext uri="{FF2B5EF4-FFF2-40B4-BE49-F238E27FC236}">
                    <a16:creationId xmlns:a16="http://schemas.microsoft.com/office/drawing/2014/main" id="{B7DD0888-007F-429A-AA32-15E9DC11FE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103" y="255"/>
                <a:ext cx="0" cy="2449"/>
              </a:xfrm>
              <a:prstGeom prst="line">
                <a:avLst/>
              </a:prstGeom>
              <a:noFill/>
              <a:ln w="28575">
                <a:solidFill>
                  <a:srgbClr val="00CCFF">
                    <a:alpha val="92940"/>
                  </a:srgbClr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05" name="Line 40">
                <a:extLst>
                  <a:ext uri="{FF2B5EF4-FFF2-40B4-BE49-F238E27FC236}">
                    <a16:creationId xmlns:a16="http://schemas.microsoft.com/office/drawing/2014/main" id="{78E493D4-86B9-4980-822B-8C99D8BB29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96" y="2704"/>
                <a:ext cx="1679" cy="0"/>
              </a:xfrm>
              <a:prstGeom prst="line">
                <a:avLst/>
              </a:prstGeom>
              <a:noFill/>
              <a:ln w="9525">
                <a:solidFill>
                  <a:srgbClr val="00CCFF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06" name="Text Box 41">
                <a:extLst>
                  <a:ext uri="{FF2B5EF4-FFF2-40B4-BE49-F238E27FC236}">
                    <a16:creationId xmlns:a16="http://schemas.microsoft.com/office/drawing/2014/main" id="{C4DD9782-5911-4C45-9758-F457AAC30E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45" y="2659"/>
                <a:ext cx="134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000" b="0" i="1">
                    <a:solidFill>
                      <a:schemeClr val="hlink"/>
                    </a:solidFill>
                  </a:rPr>
                  <a:t>0</a:t>
                </a:r>
                <a:r>
                  <a:rPr lang="en-US" altLang="zh-CN" b="0" i="1">
                    <a:solidFill>
                      <a:schemeClr val="hlink"/>
                    </a:solidFill>
                  </a:rPr>
                  <a:t>                      a</a:t>
                </a:r>
              </a:p>
            </p:txBody>
          </p:sp>
        </p:grpSp>
      </p:grpSp>
      <p:grpSp>
        <p:nvGrpSpPr>
          <p:cNvPr id="6" name="Group 42">
            <a:extLst>
              <a:ext uri="{FF2B5EF4-FFF2-40B4-BE49-F238E27FC236}">
                <a16:creationId xmlns:a16="http://schemas.microsoft.com/office/drawing/2014/main" id="{64E78E35-2ADB-43F9-A3C5-0765C89C69B0}"/>
              </a:ext>
            </a:extLst>
          </p:cNvPr>
          <p:cNvGrpSpPr>
            <a:grpSpLocks/>
          </p:cNvGrpSpPr>
          <p:nvPr/>
        </p:nvGrpSpPr>
        <p:grpSpPr bwMode="auto">
          <a:xfrm>
            <a:off x="6426200" y="1052513"/>
            <a:ext cx="1800225" cy="2808287"/>
            <a:chOff x="3969" y="663"/>
            <a:chExt cx="1134" cy="1769"/>
          </a:xfrm>
        </p:grpSpPr>
        <p:sp>
          <p:nvSpPr>
            <p:cNvPr id="32798" name="Line 43">
              <a:extLst>
                <a:ext uri="{FF2B5EF4-FFF2-40B4-BE49-F238E27FC236}">
                  <a16:creationId xmlns:a16="http://schemas.microsoft.com/office/drawing/2014/main" id="{F587DE99-7F57-42B2-84F8-5E1EA51BFD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9" y="2432"/>
              <a:ext cx="1134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9" name="Line 44">
              <a:extLst>
                <a:ext uri="{FF2B5EF4-FFF2-40B4-BE49-F238E27FC236}">
                  <a16:creationId xmlns:a16="http://schemas.microsoft.com/office/drawing/2014/main" id="{FDBD9E08-51FB-4B74-8F3C-7EFF513364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9" y="1797"/>
              <a:ext cx="1134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0" name="Line 45">
              <a:extLst>
                <a:ext uri="{FF2B5EF4-FFF2-40B4-BE49-F238E27FC236}">
                  <a16:creationId xmlns:a16="http://schemas.microsoft.com/office/drawing/2014/main" id="{310385F5-A4DF-435B-865B-701BE686A8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9" y="663"/>
              <a:ext cx="1134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2797" name="灯片编号占位符 1">
            <a:extLst>
              <a:ext uri="{FF2B5EF4-FFF2-40B4-BE49-F238E27FC236}">
                <a16:creationId xmlns:a16="http://schemas.microsoft.com/office/drawing/2014/main" id="{6D50EE30-1877-440D-9091-2D9367F6EA06}"/>
              </a:ext>
            </a:extLst>
          </p:cNvPr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F1AB8B1-708B-4CEB-864D-C0975299E83A}" type="slidenum">
              <a:rPr lang="en-US" altLang="zh-CN" b="0">
                <a:solidFill>
                  <a:srgbClr val="FF00FF"/>
                </a:solidFill>
              </a:rPr>
              <a:pPr eaLnBrk="1" hangingPunct="1"/>
              <a:t>20</a:t>
            </a:fld>
            <a:r>
              <a:rPr lang="en-US" altLang="zh-CN" b="0">
                <a:solidFill>
                  <a:srgbClr val="FF00FF"/>
                </a:solidFill>
              </a:rPr>
              <a:t>/21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0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0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0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0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0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0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00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00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00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00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100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100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100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1000"/>
                                        <p:tgtEl>
                                          <p:spTgt spid="100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000"/>
                                        <p:tgtEl>
                                          <p:spTgt spid="100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1000"/>
                                        <p:tgtEl>
                                          <p:spTgt spid="100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9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0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8" dur="500"/>
                                        <p:tgtEl>
                                          <p:spTgt spid="1003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1" dur="500"/>
                                        <p:tgtEl>
                                          <p:spTgt spid="1003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4" dur="500"/>
                                        <p:tgtEl>
                                          <p:spTgt spid="1003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7" dur="500"/>
                                        <p:tgtEl>
                                          <p:spTgt spid="1003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0" dur="500"/>
                                        <p:tgtEl>
                                          <p:spTgt spid="1003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3" dur="500"/>
                                        <p:tgtEl>
                                          <p:spTgt spid="1003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4" grpId="0" autoUpdateAnimBg="0"/>
      <p:bldP spid="100355" grpId="0" animBg="1" autoUpdateAnimBg="0"/>
      <p:bldP spid="100360" grpId="0" autoUpdateAnimBg="0"/>
      <p:bldP spid="100362" grpId="0" autoUpdateAnimBg="0"/>
      <p:bldP spid="100365" grpId="0" animBg="1"/>
      <p:bldP spid="100367" grpId="0" autoUpdateAnimBg="0"/>
      <p:bldP spid="100368" grpId="0" autoUpdateAnimBg="0"/>
      <p:bldP spid="6165" grpId="0"/>
      <p:bldP spid="100377" grpId="0" autoUpdateAnimBg="0"/>
      <p:bldP spid="10038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5">
            <a:extLst>
              <a:ext uri="{FF2B5EF4-FFF2-40B4-BE49-F238E27FC236}">
                <a16:creationId xmlns:a16="http://schemas.microsoft.com/office/drawing/2014/main" id="{0E8FA352-B4AE-4BE9-A8C4-C0D9F7E65A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75" y="323850"/>
            <a:ext cx="14287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ea typeface="STZhongsong" panose="02010600040101010101" pitchFamily="2" charset="-122"/>
              </a:rPr>
              <a:t>分析：</a:t>
            </a:r>
            <a:endParaRPr lang="zh-CN" altLang="en-US" i="1">
              <a:solidFill>
                <a:schemeClr val="bg1"/>
              </a:solidFill>
              <a:ea typeface="STZhongsong" panose="02010600040101010101" pitchFamily="2" charset="-122"/>
            </a:endParaRPr>
          </a:p>
        </p:txBody>
      </p:sp>
      <p:sp>
        <p:nvSpPr>
          <p:cNvPr id="3" name="Text Box 36">
            <a:extLst>
              <a:ext uri="{FF2B5EF4-FFF2-40B4-BE49-F238E27FC236}">
                <a16:creationId xmlns:a16="http://schemas.microsoft.com/office/drawing/2014/main" id="{FEC9238C-546D-47AA-9998-66F468263D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938" y="5929313"/>
            <a:ext cx="3143250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 sz="2200">
                <a:solidFill>
                  <a:schemeClr val="bg1"/>
                </a:solidFill>
              </a:rPr>
              <a:t>当</a:t>
            </a:r>
            <a:r>
              <a:rPr lang="en-US" altLang="zh-CN" sz="2200" i="1">
                <a:solidFill>
                  <a:srgbClr val="FFFF00"/>
                </a:solidFill>
              </a:rPr>
              <a:t>n</a:t>
            </a:r>
            <a:r>
              <a:rPr lang="zh-CN" altLang="en-US" sz="2200">
                <a:solidFill>
                  <a:srgbClr val="FFFF00"/>
                </a:solidFill>
              </a:rPr>
              <a:t>很大时</a:t>
            </a:r>
            <a:r>
              <a:rPr lang="zh-CN" altLang="en-US" sz="2200">
                <a:solidFill>
                  <a:schemeClr val="bg1"/>
                </a:solidFill>
              </a:rPr>
              <a:t>，势阱内粒子概率分布趋于均匀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750632AB-992F-4A42-9CFE-95F289091DD0}"/>
              </a:ext>
            </a:extLst>
          </p:cNvPr>
          <p:cNvGrpSpPr>
            <a:grpSpLocks/>
          </p:cNvGrpSpPr>
          <p:nvPr/>
        </p:nvGrpSpPr>
        <p:grpSpPr bwMode="auto">
          <a:xfrm>
            <a:off x="6300788" y="4929188"/>
            <a:ext cx="2200275" cy="1868487"/>
            <a:chOff x="4857752" y="4602189"/>
            <a:chExt cx="2200275" cy="1868488"/>
          </a:xfrm>
        </p:grpSpPr>
        <p:grpSp>
          <p:nvGrpSpPr>
            <p:cNvPr id="34835" name="Group 41">
              <a:extLst>
                <a:ext uri="{FF2B5EF4-FFF2-40B4-BE49-F238E27FC236}">
                  <a16:creationId xmlns:a16="http://schemas.microsoft.com/office/drawing/2014/main" id="{155620CF-F83F-4905-ACFA-EE18B8AA6B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32429" y="5365777"/>
              <a:ext cx="792163" cy="739775"/>
              <a:chOff x="6885" y="13605"/>
              <a:chExt cx="2910" cy="945"/>
            </a:xfrm>
          </p:grpSpPr>
          <p:grpSp>
            <p:nvGrpSpPr>
              <p:cNvPr id="34860" name="Group 42">
                <a:extLst>
                  <a:ext uri="{FF2B5EF4-FFF2-40B4-BE49-F238E27FC236}">
                    <a16:creationId xmlns:a16="http://schemas.microsoft.com/office/drawing/2014/main" id="{69DA78D4-DFA8-4C87-BD0F-7CF8093BE06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885" y="13605"/>
                <a:ext cx="1455" cy="945"/>
                <a:chOff x="6885" y="13605"/>
                <a:chExt cx="1455" cy="945"/>
              </a:xfrm>
            </p:grpSpPr>
            <p:sp>
              <p:nvSpPr>
                <p:cNvPr id="34868" name="Freeform 43">
                  <a:extLst>
                    <a:ext uri="{FF2B5EF4-FFF2-40B4-BE49-F238E27FC236}">
                      <a16:creationId xmlns:a16="http://schemas.microsoft.com/office/drawing/2014/main" id="{98458606-42B7-410B-A5F8-23DF7B4AFA5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885" y="13605"/>
                  <a:ext cx="240" cy="945"/>
                </a:xfrm>
                <a:custGeom>
                  <a:avLst/>
                  <a:gdLst>
                    <a:gd name="T0" fmla="*/ 0 w 240"/>
                    <a:gd name="T1" fmla="*/ 945 h 945"/>
                    <a:gd name="T2" fmla="*/ 90 w 240"/>
                    <a:gd name="T3" fmla="*/ 0 h 945"/>
                    <a:gd name="T4" fmla="*/ 240 w 240"/>
                    <a:gd name="T5" fmla="*/ 945 h 945"/>
                    <a:gd name="T6" fmla="*/ 0 60000 65536"/>
                    <a:gd name="T7" fmla="*/ 0 60000 65536"/>
                    <a:gd name="T8" fmla="*/ 0 60000 65536"/>
                    <a:gd name="T9" fmla="*/ 0 w 240"/>
                    <a:gd name="T10" fmla="*/ 0 h 945"/>
                    <a:gd name="T11" fmla="*/ 240 w 240"/>
                    <a:gd name="T12" fmla="*/ 945 h 94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40" h="945">
                      <a:moveTo>
                        <a:pt x="0" y="945"/>
                      </a:moveTo>
                      <a:cubicBezTo>
                        <a:pt x="25" y="472"/>
                        <a:pt x="50" y="0"/>
                        <a:pt x="90" y="0"/>
                      </a:cubicBezTo>
                      <a:cubicBezTo>
                        <a:pt x="130" y="0"/>
                        <a:pt x="185" y="472"/>
                        <a:pt x="240" y="945"/>
                      </a:cubicBezTo>
                    </a:path>
                  </a:pathLst>
                </a:cu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869" name="Freeform 44">
                  <a:extLst>
                    <a:ext uri="{FF2B5EF4-FFF2-40B4-BE49-F238E27FC236}">
                      <a16:creationId xmlns:a16="http://schemas.microsoft.com/office/drawing/2014/main" id="{080D1779-C9EA-4964-B128-FA6905C091C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40" y="13605"/>
                  <a:ext cx="240" cy="945"/>
                </a:xfrm>
                <a:custGeom>
                  <a:avLst/>
                  <a:gdLst>
                    <a:gd name="T0" fmla="*/ 0 w 240"/>
                    <a:gd name="T1" fmla="*/ 945 h 945"/>
                    <a:gd name="T2" fmla="*/ 90 w 240"/>
                    <a:gd name="T3" fmla="*/ 0 h 945"/>
                    <a:gd name="T4" fmla="*/ 240 w 240"/>
                    <a:gd name="T5" fmla="*/ 945 h 945"/>
                    <a:gd name="T6" fmla="*/ 0 60000 65536"/>
                    <a:gd name="T7" fmla="*/ 0 60000 65536"/>
                    <a:gd name="T8" fmla="*/ 0 60000 65536"/>
                    <a:gd name="T9" fmla="*/ 0 w 240"/>
                    <a:gd name="T10" fmla="*/ 0 h 945"/>
                    <a:gd name="T11" fmla="*/ 240 w 240"/>
                    <a:gd name="T12" fmla="*/ 945 h 94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40" h="945">
                      <a:moveTo>
                        <a:pt x="0" y="945"/>
                      </a:moveTo>
                      <a:cubicBezTo>
                        <a:pt x="25" y="472"/>
                        <a:pt x="50" y="0"/>
                        <a:pt x="90" y="0"/>
                      </a:cubicBezTo>
                      <a:cubicBezTo>
                        <a:pt x="130" y="0"/>
                        <a:pt x="185" y="472"/>
                        <a:pt x="240" y="945"/>
                      </a:cubicBezTo>
                    </a:path>
                  </a:pathLst>
                </a:cu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870" name="Freeform 45">
                  <a:extLst>
                    <a:ext uri="{FF2B5EF4-FFF2-40B4-BE49-F238E27FC236}">
                      <a16:creationId xmlns:a16="http://schemas.microsoft.com/office/drawing/2014/main" id="{2F714997-8071-400A-8DE1-0BDE2DB4EFB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380" y="13605"/>
                  <a:ext cx="240" cy="945"/>
                </a:xfrm>
                <a:custGeom>
                  <a:avLst/>
                  <a:gdLst>
                    <a:gd name="T0" fmla="*/ 0 w 240"/>
                    <a:gd name="T1" fmla="*/ 945 h 945"/>
                    <a:gd name="T2" fmla="*/ 90 w 240"/>
                    <a:gd name="T3" fmla="*/ 0 h 945"/>
                    <a:gd name="T4" fmla="*/ 240 w 240"/>
                    <a:gd name="T5" fmla="*/ 945 h 945"/>
                    <a:gd name="T6" fmla="*/ 0 60000 65536"/>
                    <a:gd name="T7" fmla="*/ 0 60000 65536"/>
                    <a:gd name="T8" fmla="*/ 0 60000 65536"/>
                    <a:gd name="T9" fmla="*/ 0 w 240"/>
                    <a:gd name="T10" fmla="*/ 0 h 945"/>
                    <a:gd name="T11" fmla="*/ 240 w 240"/>
                    <a:gd name="T12" fmla="*/ 945 h 94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40" h="945">
                      <a:moveTo>
                        <a:pt x="0" y="945"/>
                      </a:moveTo>
                      <a:cubicBezTo>
                        <a:pt x="25" y="472"/>
                        <a:pt x="50" y="0"/>
                        <a:pt x="90" y="0"/>
                      </a:cubicBezTo>
                      <a:cubicBezTo>
                        <a:pt x="130" y="0"/>
                        <a:pt x="185" y="472"/>
                        <a:pt x="240" y="945"/>
                      </a:cubicBezTo>
                    </a:path>
                  </a:pathLst>
                </a:cu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871" name="Freeform 46">
                  <a:extLst>
                    <a:ext uri="{FF2B5EF4-FFF2-40B4-BE49-F238E27FC236}">
                      <a16:creationId xmlns:a16="http://schemas.microsoft.com/office/drawing/2014/main" id="{C8E8BF0C-0D79-4C59-BE99-35B06E973C7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20" y="13605"/>
                  <a:ext cx="240" cy="945"/>
                </a:xfrm>
                <a:custGeom>
                  <a:avLst/>
                  <a:gdLst>
                    <a:gd name="T0" fmla="*/ 0 w 240"/>
                    <a:gd name="T1" fmla="*/ 945 h 945"/>
                    <a:gd name="T2" fmla="*/ 90 w 240"/>
                    <a:gd name="T3" fmla="*/ 0 h 945"/>
                    <a:gd name="T4" fmla="*/ 240 w 240"/>
                    <a:gd name="T5" fmla="*/ 945 h 945"/>
                    <a:gd name="T6" fmla="*/ 0 60000 65536"/>
                    <a:gd name="T7" fmla="*/ 0 60000 65536"/>
                    <a:gd name="T8" fmla="*/ 0 60000 65536"/>
                    <a:gd name="T9" fmla="*/ 0 w 240"/>
                    <a:gd name="T10" fmla="*/ 0 h 945"/>
                    <a:gd name="T11" fmla="*/ 240 w 240"/>
                    <a:gd name="T12" fmla="*/ 945 h 94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40" h="945">
                      <a:moveTo>
                        <a:pt x="0" y="945"/>
                      </a:moveTo>
                      <a:cubicBezTo>
                        <a:pt x="25" y="472"/>
                        <a:pt x="50" y="0"/>
                        <a:pt x="90" y="0"/>
                      </a:cubicBezTo>
                      <a:cubicBezTo>
                        <a:pt x="130" y="0"/>
                        <a:pt x="185" y="472"/>
                        <a:pt x="240" y="945"/>
                      </a:cubicBezTo>
                    </a:path>
                  </a:pathLst>
                </a:cu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872" name="Freeform 47">
                  <a:extLst>
                    <a:ext uri="{FF2B5EF4-FFF2-40B4-BE49-F238E27FC236}">
                      <a16:creationId xmlns:a16="http://schemas.microsoft.com/office/drawing/2014/main" id="{2115BC67-ABB7-4D46-9AB0-062A6ECD2F0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60" y="13605"/>
                  <a:ext cx="240" cy="945"/>
                </a:xfrm>
                <a:custGeom>
                  <a:avLst/>
                  <a:gdLst>
                    <a:gd name="T0" fmla="*/ 0 w 240"/>
                    <a:gd name="T1" fmla="*/ 945 h 945"/>
                    <a:gd name="T2" fmla="*/ 90 w 240"/>
                    <a:gd name="T3" fmla="*/ 0 h 945"/>
                    <a:gd name="T4" fmla="*/ 240 w 240"/>
                    <a:gd name="T5" fmla="*/ 945 h 945"/>
                    <a:gd name="T6" fmla="*/ 0 60000 65536"/>
                    <a:gd name="T7" fmla="*/ 0 60000 65536"/>
                    <a:gd name="T8" fmla="*/ 0 60000 65536"/>
                    <a:gd name="T9" fmla="*/ 0 w 240"/>
                    <a:gd name="T10" fmla="*/ 0 h 945"/>
                    <a:gd name="T11" fmla="*/ 240 w 240"/>
                    <a:gd name="T12" fmla="*/ 945 h 94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40" h="945">
                      <a:moveTo>
                        <a:pt x="0" y="945"/>
                      </a:moveTo>
                      <a:cubicBezTo>
                        <a:pt x="25" y="472"/>
                        <a:pt x="50" y="0"/>
                        <a:pt x="90" y="0"/>
                      </a:cubicBezTo>
                      <a:cubicBezTo>
                        <a:pt x="130" y="0"/>
                        <a:pt x="185" y="472"/>
                        <a:pt x="240" y="945"/>
                      </a:cubicBezTo>
                    </a:path>
                  </a:pathLst>
                </a:cu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873" name="Freeform 48">
                  <a:extLst>
                    <a:ext uri="{FF2B5EF4-FFF2-40B4-BE49-F238E27FC236}">
                      <a16:creationId xmlns:a16="http://schemas.microsoft.com/office/drawing/2014/main" id="{178E69A7-60AD-416E-873A-BD69A712A26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100" y="13605"/>
                  <a:ext cx="240" cy="945"/>
                </a:xfrm>
                <a:custGeom>
                  <a:avLst/>
                  <a:gdLst>
                    <a:gd name="T0" fmla="*/ 0 w 240"/>
                    <a:gd name="T1" fmla="*/ 945 h 945"/>
                    <a:gd name="T2" fmla="*/ 90 w 240"/>
                    <a:gd name="T3" fmla="*/ 0 h 945"/>
                    <a:gd name="T4" fmla="*/ 240 w 240"/>
                    <a:gd name="T5" fmla="*/ 945 h 945"/>
                    <a:gd name="T6" fmla="*/ 0 60000 65536"/>
                    <a:gd name="T7" fmla="*/ 0 60000 65536"/>
                    <a:gd name="T8" fmla="*/ 0 60000 65536"/>
                    <a:gd name="T9" fmla="*/ 0 w 240"/>
                    <a:gd name="T10" fmla="*/ 0 h 945"/>
                    <a:gd name="T11" fmla="*/ 240 w 240"/>
                    <a:gd name="T12" fmla="*/ 945 h 94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40" h="945">
                      <a:moveTo>
                        <a:pt x="0" y="945"/>
                      </a:moveTo>
                      <a:cubicBezTo>
                        <a:pt x="25" y="472"/>
                        <a:pt x="50" y="0"/>
                        <a:pt x="90" y="0"/>
                      </a:cubicBezTo>
                      <a:cubicBezTo>
                        <a:pt x="130" y="0"/>
                        <a:pt x="185" y="472"/>
                        <a:pt x="240" y="945"/>
                      </a:cubicBezTo>
                    </a:path>
                  </a:pathLst>
                </a:cu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4861" name="Group 49">
                <a:extLst>
                  <a:ext uri="{FF2B5EF4-FFF2-40B4-BE49-F238E27FC236}">
                    <a16:creationId xmlns:a16="http://schemas.microsoft.com/office/drawing/2014/main" id="{2B514032-9A81-4935-BFAC-E43EABC850C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40" y="13605"/>
                <a:ext cx="1455" cy="945"/>
                <a:chOff x="6885" y="13605"/>
                <a:chExt cx="1455" cy="945"/>
              </a:xfrm>
            </p:grpSpPr>
            <p:sp>
              <p:nvSpPr>
                <p:cNvPr id="34862" name="Freeform 50">
                  <a:extLst>
                    <a:ext uri="{FF2B5EF4-FFF2-40B4-BE49-F238E27FC236}">
                      <a16:creationId xmlns:a16="http://schemas.microsoft.com/office/drawing/2014/main" id="{B45DE742-16CD-479A-B19C-3C5BC6900C3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885" y="13605"/>
                  <a:ext cx="240" cy="945"/>
                </a:xfrm>
                <a:custGeom>
                  <a:avLst/>
                  <a:gdLst>
                    <a:gd name="T0" fmla="*/ 0 w 240"/>
                    <a:gd name="T1" fmla="*/ 945 h 945"/>
                    <a:gd name="T2" fmla="*/ 90 w 240"/>
                    <a:gd name="T3" fmla="*/ 0 h 945"/>
                    <a:gd name="T4" fmla="*/ 240 w 240"/>
                    <a:gd name="T5" fmla="*/ 945 h 945"/>
                    <a:gd name="T6" fmla="*/ 0 60000 65536"/>
                    <a:gd name="T7" fmla="*/ 0 60000 65536"/>
                    <a:gd name="T8" fmla="*/ 0 60000 65536"/>
                    <a:gd name="T9" fmla="*/ 0 w 240"/>
                    <a:gd name="T10" fmla="*/ 0 h 945"/>
                    <a:gd name="T11" fmla="*/ 240 w 240"/>
                    <a:gd name="T12" fmla="*/ 945 h 94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40" h="945">
                      <a:moveTo>
                        <a:pt x="0" y="945"/>
                      </a:moveTo>
                      <a:cubicBezTo>
                        <a:pt x="25" y="472"/>
                        <a:pt x="50" y="0"/>
                        <a:pt x="90" y="0"/>
                      </a:cubicBezTo>
                      <a:cubicBezTo>
                        <a:pt x="130" y="0"/>
                        <a:pt x="185" y="472"/>
                        <a:pt x="240" y="945"/>
                      </a:cubicBezTo>
                    </a:path>
                  </a:pathLst>
                </a:cu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863" name="Freeform 51">
                  <a:extLst>
                    <a:ext uri="{FF2B5EF4-FFF2-40B4-BE49-F238E27FC236}">
                      <a16:creationId xmlns:a16="http://schemas.microsoft.com/office/drawing/2014/main" id="{149E3066-9536-4419-96F2-0EEF574619E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40" y="13605"/>
                  <a:ext cx="240" cy="945"/>
                </a:xfrm>
                <a:custGeom>
                  <a:avLst/>
                  <a:gdLst>
                    <a:gd name="T0" fmla="*/ 0 w 240"/>
                    <a:gd name="T1" fmla="*/ 945 h 945"/>
                    <a:gd name="T2" fmla="*/ 90 w 240"/>
                    <a:gd name="T3" fmla="*/ 0 h 945"/>
                    <a:gd name="T4" fmla="*/ 240 w 240"/>
                    <a:gd name="T5" fmla="*/ 945 h 945"/>
                    <a:gd name="T6" fmla="*/ 0 60000 65536"/>
                    <a:gd name="T7" fmla="*/ 0 60000 65536"/>
                    <a:gd name="T8" fmla="*/ 0 60000 65536"/>
                    <a:gd name="T9" fmla="*/ 0 w 240"/>
                    <a:gd name="T10" fmla="*/ 0 h 945"/>
                    <a:gd name="T11" fmla="*/ 240 w 240"/>
                    <a:gd name="T12" fmla="*/ 945 h 94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40" h="945">
                      <a:moveTo>
                        <a:pt x="0" y="945"/>
                      </a:moveTo>
                      <a:cubicBezTo>
                        <a:pt x="25" y="472"/>
                        <a:pt x="50" y="0"/>
                        <a:pt x="90" y="0"/>
                      </a:cubicBezTo>
                      <a:cubicBezTo>
                        <a:pt x="130" y="0"/>
                        <a:pt x="185" y="472"/>
                        <a:pt x="240" y="945"/>
                      </a:cubicBezTo>
                    </a:path>
                  </a:pathLst>
                </a:cu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864" name="Freeform 52">
                  <a:extLst>
                    <a:ext uri="{FF2B5EF4-FFF2-40B4-BE49-F238E27FC236}">
                      <a16:creationId xmlns:a16="http://schemas.microsoft.com/office/drawing/2014/main" id="{25B38754-7DA0-4554-8D83-C3446771092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380" y="13605"/>
                  <a:ext cx="240" cy="945"/>
                </a:xfrm>
                <a:custGeom>
                  <a:avLst/>
                  <a:gdLst>
                    <a:gd name="T0" fmla="*/ 0 w 240"/>
                    <a:gd name="T1" fmla="*/ 945 h 945"/>
                    <a:gd name="T2" fmla="*/ 90 w 240"/>
                    <a:gd name="T3" fmla="*/ 0 h 945"/>
                    <a:gd name="T4" fmla="*/ 240 w 240"/>
                    <a:gd name="T5" fmla="*/ 945 h 945"/>
                    <a:gd name="T6" fmla="*/ 0 60000 65536"/>
                    <a:gd name="T7" fmla="*/ 0 60000 65536"/>
                    <a:gd name="T8" fmla="*/ 0 60000 65536"/>
                    <a:gd name="T9" fmla="*/ 0 w 240"/>
                    <a:gd name="T10" fmla="*/ 0 h 945"/>
                    <a:gd name="T11" fmla="*/ 240 w 240"/>
                    <a:gd name="T12" fmla="*/ 945 h 94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40" h="945">
                      <a:moveTo>
                        <a:pt x="0" y="945"/>
                      </a:moveTo>
                      <a:cubicBezTo>
                        <a:pt x="25" y="472"/>
                        <a:pt x="50" y="0"/>
                        <a:pt x="90" y="0"/>
                      </a:cubicBezTo>
                      <a:cubicBezTo>
                        <a:pt x="130" y="0"/>
                        <a:pt x="185" y="472"/>
                        <a:pt x="240" y="945"/>
                      </a:cubicBezTo>
                    </a:path>
                  </a:pathLst>
                </a:cu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865" name="Freeform 53">
                  <a:extLst>
                    <a:ext uri="{FF2B5EF4-FFF2-40B4-BE49-F238E27FC236}">
                      <a16:creationId xmlns:a16="http://schemas.microsoft.com/office/drawing/2014/main" id="{7D39CEE9-2815-4BCA-84EF-41A6B952AF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20" y="13605"/>
                  <a:ext cx="240" cy="945"/>
                </a:xfrm>
                <a:custGeom>
                  <a:avLst/>
                  <a:gdLst>
                    <a:gd name="T0" fmla="*/ 0 w 240"/>
                    <a:gd name="T1" fmla="*/ 945 h 945"/>
                    <a:gd name="T2" fmla="*/ 90 w 240"/>
                    <a:gd name="T3" fmla="*/ 0 h 945"/>
                    <a:gd name="T4" fmla="*/ 240 w 240"/>
                    <a:gd name="T5" fmla="*/ 945 h 945"/>
                    <a:gd name="T6" fmla="*/ 0 60000 65536"/>
                    <a:gd name="T7" fmla="*/ 0 60000 65536"/>
                    <a:gd name="T8" fmla="*/ 0 60000 65536"/>
                    <a:gd name="T9" fmla="*/ 0 w 240"/>
                    <a:gd name="T10" fmla="*/ 0 h 945"/>
                    <a:gd name="T11" fmla="*/ 240 w 240"/>
                    <a:gd name="T12" fmla="*/ 945 h 94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40" h="945">
                      <a:moveTo>
                        <a:pt x="0" y="945"/>
                      </a:moveTo>
                      <a:cubicBezTo>
                        <a:pt x="25" y="472"/>
                        <a:pt x="50" y="0"/>
                        <a:pt x="90" y="0"/>
                      </a:cubicBezTo>
                      <a:cubicBezTo>
                        <a:pt x="130" y="0"/>
                        <a:pt x="185" y="472"/>
                        <a:pt x="240" y="945"/>
                      </a:cubicBezTo>
                    </a:path>
                  </a:pathLst>
                </a:cu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866" name="Freeform 54">
                  <a:extLst>
                    <a:ext uri="{FF2B5EF4-FFF2-40B4-BE49-F238E27FC236}">
                      <a16:creationId xmlns:a16="http://schemas.microsoft.com/office/drawing/2014/main" id="{138093D9-04EB-4F42-9BB6-5B3D0BDD7D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60" y="13605"/>
                  <a:ext cx="240" cy="945"/>
                </a:xfrm>
                <a:custGeom>
                  <a:avLst/>
                  <a:gdLst>
                    <a:gd name="T0" fmla="*/ 0 w 240"/>
                    <a:gd name="T1" fmla="*/ 945 h 945"/>
                    <a:gd name="T2" fmla="*/ 90 w 240"/>
                    <a:gd name="T3" fmla="*/ 0 h 945"/>
                    <a:gd name="T4" fmla="*/ 240 w 240"/>
                    <a:gd name="T5" fmla="*/ 945 h 945"/>
                    <a:gd name="T6" fmla="*/ 0 60000 65536"/>
                    <a:gd name="T7" fmla="*/ 0 60000 65536"/>
                    <a:gd name="T8" fmla="*/ 0 60000 65536"/>
                    <a:gd name="T9" fmla="*/ 0 w 240"/>
                    <a:gd name="T10" fmla="*/ 0 h 945"/>
                    <a:gd name="T11" fmla="*/ 240 w 240"/>
                    <a:gd name="T12" fmla="*/ 945 h 94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40" h="945">
                      <a:moveTo>
                        <a:pt x="0" y="945"/>
                      </a:moveTo>
                      <a:cubicBezTo>
                        <a:pt x="25" y="472"/>
                        <a:pt x="50" y="0"/>
                        <a:pt x="90" y="0"/>
                      </a:cubicBezTo>
                      <a:cubicBezTo>
                        <a:pt x="130" y="0"/>
                        <a:pt x="185" y="472"/>
                        <a:pt x="240" y="945"/>
                      </a:cubicBezTo>
                    </a:path>
                  </a:pathLst>
                </a:cu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867" name="Freeform 55">
                  <a:extLst>
                    <a:ext uri="{FF2B5EF4-FFF2-40B4-BE49-F238E27FC236}">
                      <a16:creationId xmlns:a16="http://schemas.microsoft.com/office/drawing/2014/main" id="{F4CAC552-AA9C-4055-9EEA-5CDEC84A4E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100" y="13605"/>
                  <a:ext cx="240" cy="945"/>
                </a:xfrm>
                <a:custGeom>
                  <a:avLst/>
                  <a:gdLst>
                    <a:gd name="T0" fmla="*/ 0 w 240"/>
                    <a:gd name="T1" fmla="*/ 945 h 945"/>
                    <a:gd name="T2" fmla="*/ 90 w 240"/>
                    <a:gd name="T3" fmla="*/ 0 h 945"/>
                    <a:gd name="T4" fmla="*/ 240 w 240"/>
                    <a:gd name="T5" fmla="*/ 945 h 945"/>
                    <a:gd name="T6" fmla="*/ 0 60000 65536"/>
                    <a:gd name="T7" fmla="*/ 0 60000 65536"/>
                    <a:gd name="T8" fmla="*/ 0 60000 65536"/>
                    <a:gd name="T9" fmla="*/ 0 w 240"/>
                    <a:gd name="T10" fmla="*/ 0 h 945"/>
                    <a:gd name="T11" fmla="*/ 240 w 240"/>
                    <a:gd name="T12" fmla="*/ 945 h 94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40" h="945">
                      <a:moveTo>
                        <a:pt x="0" y="945"/>
                      </a:moveTo>
                      <a:cubicBezTo>
                        <a:pt x="25" y="472"/>
                        <a:pt x="50" y="0"/>
                        <a:pt x="90" y="0"/>
                      </a:cubicBezTo>
                      <a:cubicBezTo>
                        <a:pt x="130" y="0"/>
                        <a:pt x="185" y="472"/>
                        <a:pt x="240" y="945"/>
                      </a:cubicBezTo>
                    </a:path>
                  </a:pathLst>
                </a:cu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4836" name="Group 56">
              <a:extLst>
                <a:ext uri="{FF2B5EF4-FFF2-40B4-BE49-F238E27FC236}">
                  <a16:creationId xmlns:a16="http://schemas.microsoft.com/office/drawing/2014/main" id="{5BA46FA4-4594-4F5A-920D-8B1030B595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37292" y="5365777"/>
              <a:ext cx="792163" cy="739775"/>
              <a:chOff x="6885" y="13605"/>
              <a:chExt cx="2910" cy="945"/>
            </a:xfrm>
          </p:grpSpPr>
          <p:grpSp>
            <p:nvGrpSpPr>
              <p:cNvPr id="34846" name="Group 57">
                <a:extLst>
                  <a:ext uri="{FF2B5EF4-FFF2-40B4-BE49-F238E27FC236}">
                    <a16:creationId xmlns:a16="http://schemas.microsoft.com/office/drawing/2014/main" id="{CFC1DD6E-060E-421F-993E-D86F8D30E97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885" y="13605"/>
                <a:ext cx="1455" cy="945"/>
                <a:chOff x="6885" y="13605"/>
                <a:chExt cx="1455" cy="945"/>
              </a:xfrm>
            </p:grpSpPr>
            <p:sp>
              <p:nvSpPr>
                <p:cNvPr id="34854" name="Freeform 58">
                  <a:extLst>
                    <a:ext uri="{FF2B5EF4-FFF2-40B4-BE49-F238E27FC236}">
                      <a16:creationId xmlns:a16="http://schemas.microsoft.com/office/drawing/2014/main" id="{BB23DCD7-2D67-41E0-8844-4611BEFF056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885" y="13605"/>
                  <a:ext cx="240" cy="945"/>
                </a:xfrm>
                <a:custGeom>
                  <a:avLst/>
                  <a:gdLst>
                    <a:gd name="T0" fmla="*/ 0 w 240"/>
                    <a:gd name="T1" fmla="*/ 945 h 945"/>
                    <a:gd name="T2" fmla="*/ 90 w 240"/>
                    <a:gd name="T3" fmla="*/ 0 h 945"/>
                    <a:gd name="T4" fmla="*/ 240 w 240"/>
                    <a:gd name="T5" fmla="*/ 945 h 945"/>
                    <a:gd name="T6" fmla="*/ 0 60000 65536"/>
                    <a:gd name="T7" fmla="*/ 0 60000 65536"/>
                    <a:gd name="T8" fmla="*/ 0 60000 65536"/>
                    <a:gd name="T9" fmla="*/ 0 w 240"/>
                    <a:gd name="T10" fmla="*/ 0 h 945"/>
                    <a:gd name="T11" fmla="*/ 240 w 240"/>
                    <a:gd name="T12" fmla="*/ 945 h 94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40" h="945">
                      <a:moveTo>
                        <a:pt x="0" y="945"/>
                      </a:moveTo>
                      <a:cubicBezTo>
                        <a:pt x="25" y="472"/>
                        <a:pt x="50" y="0"/>
                        <a:pt x="90" y="0"/>
                      </a:cubicBezTo>
                      <a:cubicBezTo>
                        <a:pt x="130" y="0"/>
                        <a:pt x="185" y="472"/>
                        <a:pt x="240" y="945"/>
                      </a:cubicBezTo>
                    </a:path>
                  </a:pathLst>
                </a:cu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855" name="Freeform 59">
                  <a:extLst>
                    <a:ext uri="{FF2B5EF4-FFF2-40B4-BE49-F238E27FC236}">
                      <a16:creationId xmlns:a16="http://schemas.microsoft.com/office/drawing/2014/main" id="{9BEE4799-1E74-47D4-BFDD-EED3A95AB1E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40" y="13605"/>
                  <a:ext cx="240" cy="945"/>
                </a:xfrm>
                <a:custGeom>
                  <a:avLst/>
                  <a:gdLst>
                    <a:gd name="T0" fmla="*/ 0 w 240"/>
                    <a:gd name="T1" fmla="*/ 945 h 945"/>
                    <a:gd name="T2" fmla="*/ 90 w 240"/>
                    <a:gd name="T3" fmla="*/ 0 h 945"/>
                    <a:gd name="T4" fmla="*/ 240 w 240"/>
                    <a:gd name="T5" fmla="*/ 945 h 945"/>
                    <a:gd name="T6" fmla="*/ 0 60000 65536"/>
                    <a:gd name="T7" fmla="*/ 0 60000 65536"/>
                    <a:gd name="T8" fmla="*/ 0 60000 65536"/>
                    <a:gd name="T9" fmla="*/ 0 w 240"/>
                    <a:gd name="T10" fmla="*/ 0 h 945"/>
                    <a:gd name="T11" fmla="*/ 240 w 240"/>
                    <a:gd name="T12" fmla="*/ 945 h 94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40" h="945">
                      <a:moveTo>
                        <a:pt x="0" y="945"/>
                      </a:moveTo>
                      <a:cubicBezTo>
                        <a:pt x="25" y="472"/>
                        <a:pt x="50" y="0"/>
                        <a:pt x="90" y="0"/>
                      </a:cubicBezTo>
                      <a:cubicBezTo>
                        <a:pt x="130" y="0"/>
                        <a:pt x="185" y="472"/>
                        <a:pt x="240" y="945"/>
                      </a:cubicBezTo>
                    </a:path>
                  </a:pathLst>
                </a:cu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856" name="Freeform 60">
                  <a:extLst>
                    <a:ext uri="{FF2B5EF4-FFF2-40B4-BE49-F238E27FC236}">
                      <a16:creationId xmlns:a16="http://schemas.microsoft.com/office/drawing/2014/main" id="{E1BCD959-9AA1-4F85-9A67-EC805DBC615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380" y="13605"/>
                  <a:ext cx="240" cy="945"/>
                </a:xfrm>
                <a:custGeom>
                  <a:avLst/>
                  <a:gdLst>
                    <a:gd name="T0" fmla="*/ 0 w 240"/>
                    <a:gd name="T1" fmla="*/ 945 h 945"/>
                    <a:gd name="T2" fmla="*/ 90 w 240"/>
                    <a:gd name="T3" fmla="*/ 0 h 945"/>
                    <a:gd name="T4" fmla="*/ 240 w 240"/>
                    <a:gd name="T5" fmla="*/ 945 h 945"/>
                    <a:gd name="T6" fmla="*/ 0 60000 65536"/>
                    <a:gd name="T7" fmla="*/ 0 60000 65536"/>
                    <a:gd name="T8" fmla="*/ 0 60000 65536"/>
                    <a:gd name="T9" fmla="*/ 0 w 240"/>
                    <a:gd name="T10" fmla="*/ 0 h 945"/>
                    <a:gd name="T11" fmla="*/ 240 w 240"/>
                    <a:gd name="T12" fmla="*/ 945 h 94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40" h="945">
                      <a:moveTo>
                        <a:pt x="0" y="945"/>
                      </a:moveTo>
                      <a:cubicBezTo>
                        <a:pt x="25" y="472"/>
                        <a:pt x="50" y="0"/>
                        <a:pt x="90" y="0"/>
                      </a:cubicBezTo>
                      <a:cubicBezTo>
                        <a:pt x="130" y="0"/>
                        <a:pt x="185" y="472"/>
                        <a:pt x="240" y="945"/>
                      </a:cubicBezTo>
                    </a:path>
                  </a:pathLst>
                </a:cu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857" name="Freeform 61">
                  <a:extLst>
                    <a:ext uri="{FF2B5EF4-FFF2-40B4-BE49-F238E27FC236}">
                      <a16:creationId xmlns:a16="http://schemas.microsoft.com/office/drawing/2014/main" id="{8842ED71-93E4-43C5-86B2-6BBA0672B74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20" y="13605"/>
                  <a:ext cx="240" cy="945"/>
                </a:xfrm>
                <a:custGeom>
                  <a:avLst/>
                  <a:gdLst>
                    <a:gd name="T0" fmla="*/ 0 w 240"/>
                    <a:gd name="T1" fmla="*/ 945 h 945"/>
                    <a:gd name="T2" fmla="*/ 90 w 240"/>
                    <a:gd name="T3" fmla="*/ 0 h 945"/>
                    <a:gd name="T4" fmla="*/ 240 w 240"/>
                    <a:gd name="T5" fmla="*/ 945 h 945"/>
                    <a:gd name="T6" fmla="*/ 0 60000 65536"/>
                    <a:gd name="T7" fmla="*/ 0 60000 65536"/>
                    <a:gd name="T8" fmla="*/ 0 60000 65536"/>
                    <a:gd name="T9" fmla="*/ 0 w 240"/>
                    <a:gd name="T10" fmla="*/ 0 h 945"/>
                    <a:gd name="T11" fmla="*/ 240 w 240"/>
                    <a:gd name="T12" fmla="*/ 945 h 94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40" h="945">
                      <a:moveTo>
                        <a:pt x="0" y="945"/>
                      </a:moveTo>
                      <a:cubicBezTo>
                        <a:pt x="25" y="472"/>
                        <a:pt x="50" y="0"/>
                        <a:pt x="90" y="0"/>
                      </a:cubicBezTo>
                      <a:cubicBezTo>
                        <a:pt x="130" y="0"/>
                        <a:pt x="185" y="472"/>
                        <a:pt x="240" y="945"/>
                      </a:cubicBezTo>
                    </a:path>
                  </a:pathLst>
                </a:cu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858" name="Freeform 62">
                  <a:extLst>
                    <a:ext uri="{FF2B5EF4-FFF2-40B4-BE49-F238E27FC236}">
                      <a16:creationId xmlns:a16="http://schemas.microsoft.com/office/drawing/2014/main" id="{2112092D-AF6A-43F9-9F3C-283A5754716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60" y="13605"/>
                  <a:ext cx="240" cy="945"/>
                </a:xfrm>
                <a:custGeom>
                  <a:avLst/>
                  <a:gdLst>
                    <a:gd name="T0" fmla="*/ 0 w 240"/>
                    <a:gd name="T1" fmla="*/ 945 h 945"/>
                    <a:gd name="T2" fmla="*/ 90 w 240"/>
                    <a:gd name="T3" fmla="*/ 0 h 945"/>
                    <a:gd name="T4" fmla="*/ 240 w 240"/>
                    <a:gd name="T5" fmla="*/ 945 h 945"/>
                    <a:gd name="T6" fmla="*/ 0 60000 65536"/>
                    <a:gd name="T7" fmla="*/ 0 60000 65536"/>
                    <a:gd name="T8" fmla="*/ 0 60000 65536"/>
                    <a:gd name="T9" fmla="*/ 0 w 240"/>
                    <a:gd name="T10" fmla="*/ 0 h 945"/>
                    <a:gd name="T11" fmla="*/ 240 w 240"/>
                    <a:gd name="T12" fmla="*/ 945 h 94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40" h="945">
                      <a:moveTo>
                        <a:pt x="0" y="945"/>
                      </a:moveTo>
                      <a:cubicBezTo>
                        <a:pt x="25" y="472"/>
                        <a:pt x="50" y="0"/>
                        <a:pt x="90" y="0"/>
                      </a:cubicBezTo>
                      <a:cubicBezTo>
                        <a:pt x="130" y="0"/>
                        <a:pt x="185" y="472"/>
                        <a:pt x="240" y="945"/>
                      </a:cubicBezTo>
                    </a:path>
                  </a:pathLst>
                </a:cu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859" name="Freeform 63">
                  <a:extLst>
                    <a:ext uri="{FF2B5EF4-FFF2-40B4-BE49-F238E27FC236}">
                      <a16:creationId xmlns:a16="http://schemas.microsoft.com/office/drawing/2014/main" id="{032E968B-E585-4377-A6BB-475914E5A3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100" y="13605"/>
                  <a:ext cx="240" cy="945"/>
                </a:xfrm>
                <a:custGeom>
                  <a:avLst/>
                  <a:gdLst>
                    <a:gd name="T0" fmla="*/ 0 w 240"/>
                    <a:gd name="T1" fmla="*/ 945 h 945"/>
                    <a:gd name="T2" fmla="*/ 90 w 240"/>
                    <a:gd name="T3" fmla="*/ 0 h 945"/>
                    <a:gd name="T4" fmla="*/ 240 w 240"/>
                    <a:gd name="T5" fmla="*/ 945 h 945"/>
                    <a:gd name="T6" fmla="*/ 0 60000 65536"/>
                    <a:gd name="T7" fmla="*/ 0 60000 65536"/>
                    <a:gd name="T8" fmla="*/ 0 60000 65536"/>
                    <a:gd name="T9" fmla="*/ 0 w 240"/>
                    <a:gd name="T10" fmla="*/ 0 h 945"/>
                    <a:gd name="T11" fmla="*/ 240 w 240"/>
                    <a:gd name="T12" fmla="*/ 945 h 94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40" h="945">
                      <a:moveTo>
                        <a:pt x="0" y="945"/>
                      </a:moveTo>
                      <a:cubicBezTo>
                        <a:pt x="25" y="472"/>
                        <a:pt x="50" y="0"/>
                        <a:pt x="90" y="0"/>
                      </a:cubicBezTo>
                      <a:cubicBezTo>
                        <a:pt x="130" y="0"/>
                        <a:pt x="185" y="472"/>
                        <a:pt x="240" y="945"/>
                      </a:cubicBezTo>
                    </a:path>
                  </a:pathLst>
                </a:cu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4847" name="Group 64">
                <a:extLst>
                  <a:ext uri="{FF2B5EF4-FFF2-40B4-BE49-F238E27FC236}">
                    <a16:creationId xmlns:a16="http://schemas.microsoft.com/office/drawing/2014/main" id="{F0795F93-B0CD-49C7-9A95-9765FF97BDD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40" y="13605"/>
                <a:ext cx="1455" cy="945"/>
                <a:chOff x="6885" y="13605"/>
                <a:chExt cx="1455" cy="945"/>
              </a:xfrm>
            </p:grpSpPr>
            <p:sp>
              <p:nvSpPr>
                <p:cNvPr id="34848" name="Freeform 65">
                  <a:extLst>
                    <a:ext uri="{FF2B5EF4-FFF2-40B4-BE49-F238E27FC236}">
                      <a16:creationId xmlns:a16="http://schemas.microsoft.com/office/drawing/2014/main" id="{8FCD93A9-CE82-4571-B41C-5DFF7520956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885" y="13605"/>
                  <a:ext cx="240" cy="945"/>
                </a:xfrm>
                <a:custGeom>
                  <a:avLst/>
                  <a:gdLst>
                    <a:gd name="T0" fmla="*/ 0 w 240"/>
                    <a:gd name="T1" fmla="*/ 945 h 945"/>
                    <a:gd name="T2" fmla="*/ 90 w 240"/>
                    <a:gd name="T3" fmla="*/ 0 h 945"/>
                    <a:gd name="T4" fmla="*/ 240 w 240"/>
                    <a:gd name="T5" fmla="*/ 945 h 945"/>
                    <a:gd name="T6" fmla="*/ 0 60000 65536"/>
                    <a:gd name="T7" fmla="*/ 0 60000 65536"/>
                    <a:gd name="T8" fmla="*/ 0 60000 65536"/>
                    <a:gd name="T9" fmla="*/ 0 w 240"/>
                    <a:gd name="T10" fmla="*/ 0 h 945"/>
                    <a:gd name="T11" fmla="*/ 240 w 240"/>
                    <a:gd name="T12" fmla="*/ 945 h 94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40" h="945">
                      <a:moveTo>
                        <a:pt x="0" y="945"/>
                      </a:moveTo>
                      <a:cubicBezTo>
                        <a:pt x="25" y="472"/>
                        <a:pt x="50" y="0"/>
                        <a:pt x="90" y="0"/>
                      </a:cubicBezTo>
                      <a:cubicBezTo>
                        <a:pt x="130" y="0"/>
                        <a:pt x="185" y="472"/>
                        <a:pt x="240" y="945"/>
                      </a:cubicBezTo>
                    </a:path>
                  </a:pathLst>
                </a:cu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849" name="Freeform 66">
                  <a:extLst>
                    <a:ext uri="{FF2B5EF4-FFF2-40B4-BE49-F238E27FC236}">
                      <a16:creationId xmlns:a16="http://schemas.microsoft.com/office/drawing/2014/main" id="{7136E471-6B15-4F5C-A4B0-EEEB0D9349A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40" y="13605"/>
                  <a:ext cx="240" cy="945"/>
                </a:xfrm>
                <a:custGeom>
                  <a:avLst/>
                  <a:gdLst>
                    <a:gd name="T0" fmla="*/ 0 w 240"/>
                    <a:gd name="T1" fmla="*/ 945 h 945"/>
                    <a:gd name="T2" fmla="*/ 90 w 240"/>
                    <a:gd name="T3" fmla="*/ 0 h 945"/>
                    <a:gd name="T4" fmla="*/ 240 w 240"/>
                    <a:gd name="T5" fmla="*/ 945 h 945"/>
                    <a:gd name="T6" fmla="*/ 0 60000 65536"/>
                    <a:gd name="T7" fmla="*/ 0 60000 65536"/>
                    <a:gd name="T8" fmla="*/ 0 60000 65536"/>
                    <a:gd name="T9" fmla="*/ 0 w 240"/>
                    <a:gd name="T10" fmla="*/ 0 h 945"/>
                    <a:gd name="T11" fmla="*/ 240 w 240"/>
                    <a:gd name="T12" fmla="*/ 945 h 94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40" h="945">
                      <a:moveTo>
                        <a:pt x="0" y="945"/>
                      </a:moveTo>
                      <a:cubicBezTo>
                        <a:pt x="25" y="472"/>
                        <a:pt x="50" y="0"/>
                        <a:pt x="90" y="0"/>
                      </a:cubicBezTo>
                      <a:cubicBezTo>
                        <a:pt x="130" y="0"/>
                        <a:pt x="185" y="472"/>
                        <a:pt x="240" y="945"/>
                      </a:cubicBezTo>
                    </a:path>
                  </a:pathLst>
                </a:cu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850" name="Freeform 67">
                  <a:extLst>
                    <a:ext uri="{FF2B5EF4-FFF2-40B4-BE49-F238E27FC236}">
                      <a16:creationId xmlns:a16="http://schemas.microsoft.com/office/drawing/2014/main" id="{AA22B827-4E49-4400-B84D-3D68325DA23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380" y="13605"/>
                  <a:ext cx="240" cy="945"/>
                </a:xfrm>
                <a:custGeom>
                  <a:avLst/>
                  <a:gdLst>
                    <a:gd name="T0" fmla="*/ 0 w 240"/>
                    <a:gd name="T1" fmla="*/ 945 h 945"/>
                    <a:gd name="T2" fmla="*/ 90 w 240"/>
                    <a:gd name="T3" fmla="*/ 0 h 945"/>
                    <a:gd name="T4" fmla="*/ 240 w 240"/>
                    <a:gd name="T5" fmla="*/ 945 h 945"/>
                    <a:gd name="T6" fmla="*/ 0 60000 65536"/>
                    <a:gd name="T7" fmla="*/ 0 60000 65536"/>
                    <a:gd name="T8" fmla="*/ 0 60000 65536"/>
                    <a:gd name="T9" fmla="*/ 0 w 240"/>
                    <a:gd name="T10" fmla="*/ 0 h 945"/>
                    <a:gd name="T11" fmla="*/ 240 w 240"/>
                    <a:gd name="T12" fmla="*/ 945 h 94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40" h="945">
                      <a:moveTo>
                        <a:pt x="0" y="945"/>
                      </a:moveTo>
                      <a:cubicBezTo>
                        <a:pt x="25" y="472"/>
                        <a:pt x="50" y="0"/>
                        <a:pt x="90" y="0"/>
                      </a:cubicBezTo>
                      <a:cubicBezTo>
                        <a:pt x="130" y="0"/>
                        <a:pt x="185" y="472"/>
                        <a:pt x="240" y="945"/>
                      </a:cubicBezTo>
                    </a:path>
                  </a:pathLst>
                </a:cu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851" name="Freeform 68">
                  <a:extLst>
                    <a:ext uri="{FF2B5EF4-FFF2-40B4-BE49-F238E27FC236}">
                      <a16:creationId xmlns:a16="http://schemas.microsoft.com/office/drawing/2014/main" id="{5EB850F0-AC88-424F-9A42-5CEE3E0EF0D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20" y="13605"/>
                  <a:ext cx="240" cy="945"/>
                </a:xfrm>
                <a:custGeom>
                  <a:avLst/>
                  <a:gdLst>
                    <a:gd name="T0" fmla="*/ 0 w 240"/>
                    <a:gd name="T1" fmla="*/ 945 h 945"/>
                    <a:gd name="T2" fmla="*/ 90 w 240"/>
                    <a:gd name="T3" fmla="*/ 0 h 945"/>
                    <a:gd name="T4" fmla="*/ 240 w 240"/>
                    <a:gd name="T5" fmla="*/ 945 h 945"/>
                    <a:gd name="T6" fmla="*/ 0 60000 65536"/>
                    <a:gd name="T7" fmla="*/ 0 60000 65536"/>
                    <a:gd name="T8" fmla="*/ 0 60000 65536"/>
                    <a:gd name="T9" fmla="*/ 0 w 240"/>
                    <a:gd name="T10" fmla="*/ 0 h 945"/>
                    <a:gd name="T11" fmla="*/ 240 w 240"/>
                    <a:gd name="T12" fmla="*/ 945 h 94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40" h="945">
                      <a:moveTo>
                        <a:pt x="0" y="945"/>
                      </a:moveTo>
                      <a:cubicBezTo>
                        <a:pt x="25" y="472"/>
                        <a:pt x="50" y="0"/>
                        <a:pt x="90" y="0"/>
                      </a:cubicBezTo>
                      <a:cubicBezTo>
                        <a:pt x="130" y="0"/>
                        <a:pt x="185" y="472"/>
                        <a:pt x="240" y="945"/>
                      </a:cubicBezTo>
                    </a:path>
                  </a:pathLst>
                </a:cu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852" name="Freeform 69">
                  <a:extLst>
                    <a:ext uri="{FF2B5EF4-FFF2-40B4-BE49-F238E27FC236}">
                      <a16:creationId xmlns:a16="http://schemas.microsoft.com/office/drawing/2014/main" id="{07DDCFF3-3857-4872-AB8D-6BC57CB0DA1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60" y="13605"/>
                  <a:ext cx="240" cy="945"/>
                </a:xfrm>
                <a:custGeom>
                  <a:avLst/>
                  <a:gdLst>
                    <a:gd name="T0" fmla="*/ 0 w 240"/>
                    <a:gd name="T1" fmla="*/ 945 h 945"/>
                    <a:gd name="T2" fmla="*/ 90 w 240"/>
                    <a:gd name="T3" fmla="*/ 0 h 945"/>
                    <a:gd name="T4" fmla="*/ 240 w 240"/>
                    <a:gd name="T5" fmla="*/ 945 h 945"/>
                    <a:gd name="T6" fmla="*/ 0 60000 65536"/>
                    <a:gd name="T7" fmla="*/ 0 60000 65536"/>
                    <a:gd name="T8" fmla="*/ 0 60000 65536"/>
                    <a:gd name="T9" fmla="*/ 0 w 240"/>
                    <a:gd name="T10" fmla="*/ 0 h 945"/>
                    <a:gd name="T11" fmla="*/ 240 w 240"/>
                    <a:gd name="T12" fmla="*/ 945 h 94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40" h="945">
                      <a:moveTo>
                        <a:pt x="0" y="945"/>
                      </a:moveTo>
                      <a:cubicBezTo>
                        <a:pt x="25" y="472"/>
                        <a:pt x="50" y="0"/>
                        <a:pt x="90" y="0"/>
                      </a:cubicBezTo>
                      <a:cubicBezTo>
                        <a:pt x="130" y="0"/>
                        <a:pt x="185" y="472"/>
                        <a:pt x="240" y="945"/>
                      </a:cubicBezTo>
                    </a:path>
                  </a:pathLst>
                </a:cu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853" name="Freeform 70">
                  <a:extLst>
                    <a:ext uri="{FF2B5EF4-FFF2-40B4-BE49-F238E27FC236}">
                      <a16:creationId xmlns:a16="http://schemas.microsoft.com/office/drawing/2014/main" id="{5512251D-DE26-4B88-99AB-00ED8E2C032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100" y="13605"/>
                  <a:ext cx="240" cy="945"/>
                </a:xfrm>
                <a:custGeom>
                  <a:avLst/>
                  <a:gdLst>
                    <a:gd name="T0" fmla="*/ 0 w 240"/>
                    <a:gd name="T1" fmla="*/ 945 h 945"/>
                    <a:gd name="T2" fmla="*/ 90 w 240"/>
                    <a:gd name="T3" fmla="*/ 0 h 945"/>
                    <a:gd name="T4" fmla="*/ 240 w 240"/>
                    <a:gd name="T5" fmla="*/ 945 h 945"/>
                    <a:gd name="T6" fmla="*/ 0 60000 65536"/>
                    <a:gd name="T7" fmla="*/ 0 60000 65536"/>
                    <a:gd name="T8" fmla="*/ 0 60000 65536"/>
                    <a:gd name="T9" fmla="*/ 0 w 240"/>
                    <a:gd name="T10" fmla="*/ 0 h 945"/>
                    <a:gd name="T11" fmla="*/ 240 w 240"/>
                    <a:gd name="T12" fmla="*/ 945 h 94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40" h="945">
                      <a:moveTo>
                        <a:pt x="0" y="945"/>
                      </a:moveTo>
                      <a:cubicBezTo>
                        <a:pt x="25" y="472"/>
                        <a:pt x="50" y="0"/>
                        <a:pt x="90" y="0"/>
                      </a:cubicBezTo>
                      <a:cubicBezTo>
                        <a:pt x="130" y="0"/>
                        <a:pt x="185" y="472"/>
                        <a:pt x="240" y="945"/>
                      </a:cubicBezTo>
                    </a:path>
                  </a:pathLst>
                </a:cu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34837" name="Line 71">
              <a:extLst>
                <a:ext uri="{FF2B5EF4-FFF2-40B4-BE49-F238E27FC236}">
                  <a16:creationId xmlns:a16="http://schemas.microsoft.com/office/drawing/2014/main" id="{DF94D6CC-F5D1-49F5-A2CC-3834CCD335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424490" y="4967314"/>
              <a:ext cx="0" cy="1503363"/>
            </a:xfrm>
            <a:prstGeom prst="line">
              <a:avLst/>
            </a:prstGeom>
            <a:noFill/>
            <a:ln w="28575">
              <a:solidFill>
                <a:srgbClr val="59E2FD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8" name="Line 72">
              <a:extLst>
                <a:ext uri="{FF2B5EF4-FFF2-40B4-BE49-F238E27FC236}">
                  <a16:creationId xmlns:a16="http://schemas.microsoft.com/office/drawing/2014/main" id="{68F98161-230D-49DC-9072-478A270546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058027" y="4967314"/>
              <a:ext cx="0" cy="1503363"/>
            </a:xfrm>
            <a:prstGeom prst="line">
              <a:avLst/>
            </a:prstGeom>
            <a:noFill/>
            <a:ln w="28575">
              <a:solidFill>
                <a:srgbClr val="59E2F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9" name="Line 73">
              <a:extLst>
                <a:ext uri="{FF2B5EF4-FFF2-40B4-BE49-F238E27FC236}">
                  <a16:creationId xmlns:a16="http://schemas.microsoft.com/office/drawing/2014/main" id="{A72EE2E3-56DC-40B4-A0C8-AD43E5FE5C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24490" y="6118252"/>
              <a:ext cx="1622425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4840" name="Group 74">
              <a:extLst>
                <a:ext uri="{FF2B5EF4-FFF2-40B4-BE49-F238E27FC236}">
                  <a16:creationId xmlns:a16="http://schemas.microsoft.com/office/drawing/2014/main" id="{4037164C-A54A-4B82-AE36-9BB47AFEBF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16552" y="4602201"/>
              <a:ext cx="977900" cy="695327"/>
              <a:chOff x="4260" y="2348"/>
              <a:chExt cx="616" cy="438"/>
            </a:xfrm>
          </p:grpSpPr>
          <p:sp>
            <p:nvSpPr>
              <p:cNvPr id="34842" name="Text Box 75">
                <a:extLst>
                  <a:ext uri="{FF2B5EF4-FFF2-40B4-BE49-F238E27FC236}">
                    <a16:creationId xmlns:a16="http://schemas.microsoft.com/office/drawing/2014/main" id="{2E2B6A48-275D-4DA5-ACA7-30282A247C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60" y="2419"/>
                <a:ext cx="292" cy="2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2800">
                    <a:solidFill>
                      <a:srgbClr val="FFFF00"/>
                    </a:solidFill>
                  </a:rPr>
                  <a:t>|</a:t>
                </a:r>
                <a:endParaRPr lang="en-US" altLang="zh-CN" sz="2800" b="0">
                  <a:solidFill>
                    <a:srgbClr val="FFFF00"/>
                  </a:solidFill>
                </a:endParaRPr>
              </a:p>
            </p:txBody>
          </p:sp>
          <p:sp>
            <p:nvSpPr>
              <p:cNvPr id="34843" name="Text Box 76">
                <a:extLst>
                  <a:ext uri="{FF2B5EF4-FFF2-40B4-BE49-F238E27FC236}">
                    <a16:creationId xmlns:a16="http://schemas.microsoft.com/office/drawing/2014/main" id="{3B799D05-CD0F-4099-AC2E-4E71DBDE693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28" y="2348"/>
                <a:ext cx="248" cy="2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2000">
                    <a:solidFill>
                      <a:srgbClr val="FFFF00"/>
                    </a:solidFill>
                  </a:rPr>
                  <a:t>2</a:t>
                </a:r>
              </a:p>
            </p:txBody>
          </p:sp>
          <p:sp>
            <p:nvSpPr>
              <p:cNvPr id="34844" name="Text Box 77">
                <a:extLst>
                  <a:ext uri="{FF2B5EF4-FFF2-40B4-BE49-F238E27FC236}">
                    <a16:creationId xmlns:a16="http://schemas.microsoft.com/office/drawing/2014/main" id="{4B060F05-687B-4E5C-B872-6D27B57946E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13" y="2419"/>
                <a:ext cx="474" cy="3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2800">
                    <a:solidFill>
                      <a:srgbClr val="FFFF00"/>
                    </a:solidFill>
                    <a:sym typeface="Symbol" panose="05050102010706020507" pitchFamily="18" charset="2"/>
                  </a:rPr>
                  <a:t></a:t>
                </a:r>
                <a:r>
                  <a:rPr lang="en-US" altLang="zh-CN" sz="2800" baseline="-25000">
                    <a:solidFill>
                      <a:srgbClr val="FFFF00"/>
                    </a:solidFill>
                    <a:sym typeface="Symbol" panose="05050102010706020507" pitchFamily="18" charset="2"/>
                  </a:rPr>
                  <a:t>n</a:t>
                </a:r>
                <a:endParaRPr lang="en-US" altLang="zh-CN" sz="2800">
                  <a:solidFill>
                    <a:srgbClr val="FFFF00"/>
                  </a:solidFill>
                </a:endParaRPr>
              </a:p>
            </p:txBody>
          </p:sp>
          <p:sp>
            <p:nvSpPr>
              <p:cNvPr id="34845" name="Text Box 78">
                <a:extLst>
                  <a:ext uri="{FF2B5EF4-FFF2-40B4-BE49-F238E27FC236}">
                    <a16:creationId xmlns:a16="http://schemas.microsoft.com/office/drawing/2014/main" id="{544DC017-D0BB-4FCB-8230-38E44EFA26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78" y="2411"/>
                <a:ext cx="292" cy="2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2800">
                    <a:solidFill>
                      <a:srgbClr val="FFFF00"/>
                    </a:solidFill>
                  </a:rPr>
                  <a:t>|</a:t>
                </a:r>
                <a:endParaRPr lang="en-US" altLang="zh-CN" sz="2800" b="0">
                  <a:solidFill>
                    <a:srgbClr val="FFFF00"/>
                  </a:solidFill>
                </a:endParaRPr>
              </a:p>
            </p:txBody>
          </p:sp>
        </p:grpSp>
        <p:sp>
          <p:nvSpPr>
            <p:cNvPr id="34841" name="Text Box 79">
              <a:extLst>
                <a:ext uri="{FF2B5EF4-FFF2-40B4-BE49-F238E27FC236}">
                  <a16:creationId xmlns:a16="http://schemas.microsoft.com/office/drawing/2014/main" id="{48B9635E-72E1-45F9-A1E7-50886BA181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7752" y="5773764"/>
              <a:ext cx="882650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>
                  <a:solidFill>
                    <a:srgbClr val="FFFF00"/>
                  </a:solidFill>
                </a:rPr>
                <a:t>E</a:t>
              </a:r>
              <a:r>
                <a:rPr lang="en-US" altLang="zh-CN" sz="2800" baseline="-25000">
                  <a:solidFill>
                    <a:srgbClr val="FFFF00"/>
                  </a:solidFill>
                </a:rPr>
                <a:t>n</a:t>
              </a:r>
              <a:endParaRPr lang="en-US" altLang="zh-CN" b="0">
                <a:solidFill>
                  <a:srgbClr val="FFFF00"/>
                </a:solidFill>
              </a:endParaRPr>
            </a:p>
          </p:txBody>
        </p:sp>
      </p:grpSp>
      <p:sp>
        <p:nvSpPr>
          <p:cNvPr id="44" name="Text Box 38">
            <a:extLst>
              <a:ext uri="{FF2B5EF4-FFF2-40B4-BE49-F238E27FC236}">
                <a16:creationId xmlns:a16="http://schemas.microsoft.com/office/drawing/2014/main" id="{D6FDB148-CB82-4EC8-AEC1-68F3F53C4E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7625" y="6119813"/>
            <a:ext cx="25003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rgbClr val="FF0000"/>
                </a:solidFill>
              </a:rPr>
              <a:t>量子  </a:t>
            </a:r>
            <a:r>
              <a:rPr lang="zh-CN" altLang="en-US" sz="2800">
                <a:solidFill>
                  <a:srgbClr val="FF0000"/>
                </a:solidFill>
                <a:sym typeface="Symbol" panose="05050102010706020507" pitchFamily="18" charset="2"/>
              </a:rPr>
              <a:t></a:t>
            </a:r>
            <a:r>
              <a:rPr lang="zh-CN" altLang="en-US" sz="2800">
                <a:solidFill>
                  <a:srgbClr val="FF0000"/>
                </a:solidFill>
              </a:rPr>
              <a:t>  经典</a:t>
            </a:r>
          </a:p>
        </p:txBody>
      </p:sp>
      <p:sp>
        <p:nvSpPr>
          <p:cNvPr id="45" name="Text Box 52">
            <a:extLst>
              <a:ext uri="{FF2B5EF4-FFF2-40B4-BE49-F238E27FC236}">
                <a16:creationId xmlns:a16="http://schemas.microsoft.com/office/drawing/2014/main" id="{B15B31F3-E2C1-4D42-B7D2-0CB8509790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163" y="892175"/>
            <a:ext cx="8574087" cy="110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zh-CN" altLang="en-US" sz="2200">
                <a:solidFill>
                  <a:srgbClr val="FFFF00"/>
                </a:solidFill>
                <a:latin typeface="宋体" panose="02010600030101010101" pitchFamily="2" charset="-122"/>
              </a:rPr>
              <a:t>一维无限深方势阱中运动粒子的能量是量子化的，</a:t>
            </a:r>
            <a:r>
              <a:rPr lang="zh-CN" altLang="en-US" sz="2200">
                <a:solidFill>
                  <a:schemeClr val="bg1"/>
                </a:solidFill>
                <a:latin typeface="宋体" panose="02010600030101010101" pitchFamily="2" charset="-122"/>
              </a:rPr>
              <a:t>能量本征值也称为能级，在一定条件下粒子的状态可以从一个能级变化到另一个能级，这种变化叫</a:t>
            </a:r>
            <a:r>
              <a:rPr lang="zh-CN" altLang="en-US" sz="2200">
                <a:solidFill>
                  <a:srgbClr val="FFFF00"/>
                </a:solidFill>
                <a:latin typeface="宋体" panose="02010600030101010101" pitchFamily="2" charset="-122"/>
              </a:rPr>
              <a:t>跃迁（</a:t>
            </a:r>
            <a:r>
              <a:rPr lang="en-US" altLang="zh-CN" sz="2200">
                <a:solidFill>
                  <a:srgbClr val="FFFF00"/>
                </a:solidFill>
                <a:latin typeface="宋体" panose="02010600030101010101" pitchFamily="2" charset="-122"/>
              </a:rPr>
              <a:t>transition</a:t>
            </a:r>
            <a:r>
              <a:rPr lang="zh-CN" altLang="en-US" sz="2200">
                <a:solidFill>
                  <a:srgbClr val="FFFF00"/>
                </a:solidFill>
                <a:latin typeface="宋体" panose="02010600030101010101" pitchFamily="2" charset="-122"/>
              </a:rPr>
              <a:t>）</a:t>
            </a:r>
            <a:endParaRPr lang="zh-CN" altLang="en-US" sz="220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6150" name="Object 23">
            <a:extLst>
              <a:ext uri="{FF2B5EF4-FFF2-40B4-BE49-F238E27FC236}">
                <a16:creationId xmlns:a16="http://schemas.microsoft.com/office/drawing/2014/main" id="{DCC0581F-4C48-45C2-95D9-705C917427C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00313" y="136525"/>
          <a:ext cx="2286000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338" name="Equation" r:id="rId3" imgW="2886018" imgH="857250" progId="Equation.3">
                  <p:embed/>
                </p:oleObj>
              </mc:Choice>
              <mc:Fallback>
                <p:oleObj name="Equation" r:id="rId3" imgW="2886018" imgH="857250" progId="Equation.3">
                  <p:embed/>
                  <p:pic>
                    <p:nvPicPr>
                      <p:cNvPr id="6150" name="Object 23">
                        <a:extLst>
                          <a:ext uri="{FF2B5EF4-FFF2-40B4-BE49-F238E27FC236}">
                            <a16:creationId xmlns:a16="http://schemas.microsoft.com/office/drawing/2014/main" id="{DCC0581F-4C48-45C2-95D9-705C917427C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0313" y="136525"/>
                        <a:ext cx="2286000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Text Box 19">
            <a:extLst>
              <a:ext uri="{FF2B5EF4-FFF2-40B4-BE49-F238E27FC236}">
                <a16:creationId xmlns:a16="http://schemas.microsoft.com/office/drawing/2014/main" id="{B66B642D-BB6F-4A53-BFB0-BB4315B95F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200" y="2305050"/>
            <a:ext cx="4702175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Font typeface="Wingdings" panose="05000000000000000000" pitchFamily="2" charset="2"/>
              <a:buChar char="l"/>
            </a:pPr>
            <a:r>
              <a:rPr lang="zh-CN" altLang="en-US" sz="2200">
                <a:solidFill>
                  <a:schemeClr val="bg1"/>
                </a:solidFill>
              </a:rPr>
              <a:t> 最低能量（</a:t>
            </a:r>
            <a:r>
              <a:rPr lang="zh-CN" altLang="en-US" sz="2200">
                <a:solidFill>
                  <a:srgbClr val="FFFF00"/>
                </a:solidFill>
              </a:rPr>
              <a:t>基态能量</a:t>
            </a:r>
            <a:r>
              <a:rPr lang="zh-CN" altLang="en-US" sz="2200">
                <a:solidFill>
                  <a:schemeClr val="bg1"/>
                </a:solidFill>
              </a:rPr>
              <a:t>）</a:t>
            </a:r>
            <a:r>
              <a:rPr lang="en-US" altLang="zh-CN" sz="2200">
                <a:solidFill>
                  <a:schemeClr val="bg1"/>
                </a:solidFill>
              </a:rPr>
              <a:t>:</a:t>
            </a:r>
            <a:endParaRPr lang="zh-CN" altLang="en-US" sz="2200">
              <a:solidFill>
                <a:schemeClr val="bg1"/>
              </a:solidFill>
            </a:endParaRPr>
          </a:p>
        </p:txBody>
      </p:sp>
      <p:sp>
        <p:nvSpPr>
          <p:cNvPr id="48" name="Rectangle 21">
            <a:extLst>
              <a:ext uri="{FF2B5EF4-FFF2-40B4-BE49-F238E27FC236}">
                <a16:creationId xmlns:a16="http://schemas.microsoft.com/office/drawing/2014/main" id="{4A9F5876-8F2C-401F-9198-4A4A136B11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9313" y="2290763"/>
            <a:ext cx="2063750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200">
                <a:solidFill>
                  <a:schemeClr val="bg1"/>
                </a:solidFill>
              </a:rPr>
              <a:t>— </a:t>
            </a:r>
            <a:r>
              <a:rPr lang="zh-CN" altLang="en-US" sz="2200">
                <a:solidFill>
                  <a:srgbClr val="FFFF00"/>
                </a:solidFill>
              </a:rPr>
              <a:t>零点能</a:t>
            </a:r>
          </a:p>
        </p:txBody>
      </p:sp>
      <p:graphicFrame>
        <p:nvGraphicFramePr>
          <p:cNvPr id="49" name="Object 3">
            <a:extLst>
              <a:ext uri="{FF2B5EF4-FFF2-40B4-BE49-F238E27FC236}">
                <a16:creationId xmlns:a16="http://schemas.microsoft.com/office/drawing/2014/main" id="{E2141A81-5BCF-49E5-92A8-1F10C1EC440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14813" y="2066925"/>
          <a:ext cx="1468437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339" name="公式" r:id="rId5" imgW="927100" imgH="419100" progId="Equation.3">
                  <p:embed/>
                </p:oleObj>
              </mc:Choice>
              <mc:Fallback>
                <p:oleObj name="公式" r:id="rId5" imgW="927100" imgH="419100" progId="Equation.3">
                  <p:embed/>
                  <p:pic>
                    <p:nvPicPr>
                      <p:cNvPr id="49" name="Object 3">
                        <a:extLst>
                          <a:ext uri="{FF2B5EF4-FFF2-40B4-BE49-F238E27FC236}">
                            <a16:creationId xmlns:a16="http://schemas.microsoft.com/office/drawing/2014/main" id="{E2141A81-5BCF-49E5-92A8-1F10C1EC440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4813" y="2066925"/>
                        <a:ext cx="1468437" cy="7905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Text Box 22">
            <a:extLst>
              <a:ext uri="{FF2B5EF4-FFF2-40B4-BE49-F238E27FC236}">
                <a16:creationId xmlns:a16="http://schemas.microsoft.com/office/drawing/2014/main" id="{1EEAB220-0290-4C9E-9082-D48BCBA94B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3179763"/>
            <a:ext cx="2971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lang="zh-CN" altLang="en-US">
                <a:solidFill>
                  <a:schemeClr val="bg1"/>
                </a:solidFill>
              </a:rPr>
              <a:t> 相邻能级间隔：</a:t>
            </a:r>
          </a:p>
        </p:txBody>
      </p:sp>
      <p:graphicFrame>
        <p:nvGraphicFramePr>
          <p:cNvPr id="51" name="Object 4">
            <a:extLst>
              <a:ext uri="{FF2B5EF4-FFF2-40B4-BE49-F238E27FC236}">
                <a16:creationId xmlns:a16="http://schemas.microsoft.com/office/drawing/2014/main" id="{39686B09-3D4F-4B12-845C-11A1E80053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17863" y="2994025"/>
          <a:ext cx="4354512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340" name="公式" r:id="rId7" imgW="2451100" imgH="419100" progId="Equation.3">
                  <p:embed/>
                </p:oleObj>
              </mc:Choice>
              <mc:Fallback>
                <p:oleObj name="公式" r:id="rId7" imgW="2451100" imgH="419100" progId="Equation.3">
                  <p:embed/>
                  <p:pic>
                    <p:nvPicPr>
                      <p:cNvPr id="51" name="Object 4">
                        <a:extLst>
                          <a:ext uri="{FF2B5EF4-FFF2-40B4-BE49-F238E27FC236}">
                            <a16:creationId xmlns:a16="http://schemas.microsoft.com/office/drawing/2014/main" id="{39686B09-3D4F-4B12-845C-11A1E80053E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7863" y="2994025"/>
                        <a:ext cx="4354512" cy="7921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7" name="Object 5">
            <a:extLst>
              <a:ext uri="{FF2B5EF4-FFF2-40B4-BE49-F238E27FC236}">
                <a16:creationId xmlns:a16="http://schemas.microsoft.com/office/drawing/2014/main" id="{654FAE6E-4CCF-4FB7-9008-957EF20E40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5813" y="3994150"/>
          <a:ext cx="3598862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341" name="公式" r:id="rId9" imgW="1955800" imgH="431800" progId="Equation.3">
                  <p:embed/>
                </p:oleObj>
              </mc:Choice>
              <mc:Fallback>
                <p:oleObj name="公式" r:id="rId9" imgW="1955800" imgH="431800" progId="Equation.3">
                  <p:embed/>
                  <p:pic>
                    <p:nvPicPr>
                      <p:cNvPr id="64517" name="Object 5">
                        <a:extLst>
                          <a:ext uri="{FF2B5EF4-FFF2-40B4-BE49-F238E27FC236}">
                            <a16:creationId xmlns:a16="http://schemas.microsoft.com/office/drawing/2014/main" id="{654FAE6E-4CCF-4FB7-9008-957EF20E40F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3994150"/>
                        <a:ext cx="3598862" cy="7921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8" name="Object 6">
            <a:extLst>
              <a:ext uri="{FF2B5EF4-FFF2-40B4-BE49-F238E27FC236}">
                <a16:creationId xmlns:a16="http://schemas.microsoft.com/office/drawing/2014/main" id="{7D9539B8-50CA-458E-8DBC-1278127772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29188" y="3922713"/>
          <a:ext cx="1846262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342" name="公式" r:id="rId11" imgW="1041400" imgH="508000" progId="Equation.3">
                  <p:embed/>
                </p:oleObj>
              </mc:Choice>
              <mc:Fallback>
                <p:oleObj name="公式" r:id="rId11" imgW="1041400" imgH="508000" progId="Equation.3">
                  <p:embed/>
                  <p:pic>
                    <p:nvPicPr>
                      <p:cNvPr id="64518" name="Object 6">
                        <a:extLst>
                          <a:ext uri="{FF2B5EF4-FFF2-40B4-BE49-F238E27FC236}">
                            <a16:creationId xmlns:a16="http://schemas.microsoft.com/office/drawing/2014/main" id="{7D9539B8-50CA-458E-8DBC-12781277723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9188" y="3922713"/>
                        <a:ext cx="1846262" cy="9001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9" name="Object 7">
            <a:extLst>
              <a:ext uri="{FF2B5EF4-FFF2-40B4-BE49-F238E27FC236}">
                <a16:creationId xmlns:a16="http://schemas.microsoft.com/office/drawing/2014/main" id="{DAD40960-0DA4-4011-B3AF-D645D09CBD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14563" y="4992688"/>
          <a:ext cx="1735137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343" name="公式" r:id="rId13" imgW="863225" imgH="431613" progId="Equation.3">
                  <p:embed/>
                </p:oleObj>
              </mc:Choice>
              <mc:Fallback>
                <p:oleObj name="公式" r:id="rId13" imgW="863225" imgH="431613" progId="Equation.3">
                  <p:embed/>
                  <p:pic>
                    <p:nvPicPr>
                      <p:cNvPr id="64519" name="Object 7">
                        <a:extLst>
                          <a:ext uri="{FF2B5EF4-FFF2-40B4-BE49-F238E27FC236}">
                            <a16:creationId xmlns:a16="http://schemas.microsoft.com/office/drawing/2014/main" id="{DAD40960-0DA4-4011-B3AF-D645D09CBDA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4563" y="4992688"/>
                        <a:ext cx="1735137" cy="86518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" name="Rectangle 21">
            <a:extLst>
              <a:ext uri="{FF2B5EF4-FFF2-40B4-BE49-F238E27FC236}">
                <a16:creationId xmlns:a16="http://schemas.microsoft.com/office/drawing/2014/main" id="{EDBD7CDB-C531-41EC-B912-9616D72DF9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6563" y="4143375"/>
            <a:ext cx="20637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200">
                <a:solidFill>
                  <a:schemeClr val="bg1"/>
                </a:solidFill>
              </a:rPr>
              <a:t>— </a:t>
            </a:r>
            <a:r>
              <a:rPr lang="zh-CN" altLang="en-US" sz="2200">
                <a:solidFill>
                  <a:schemeClr val="bg1"/>
                </a:solidFill>
              </a:rPr>
              <a:t>宏观情况</a:t>
            </a:r>
          </a:p>
        </p:txBody>
      </p:sp>
      <p:sp>
        <p:nvSpPr>
          <p:cNvPr id="56" name="Rectangle 21">
            <a:extLst>
              <a:ext uri="{FF2B5EF4-FFF2-40B4-BE49-F238E27FC236}">
                <a16:creationId xmlns:a16="http://schemas.microsoft.com/office/drawing/2014/main" id="{73A92260-182C-432C-A73B-0865DBF8C0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1938" y="5214938"/>
            <a:ext cx="2286000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200">
                <a:solidFill>
                  <a:schemeClr val="bg1"/>
                </a:solidFill>
              </a:rPr>
              <a:t>— </a:t>
            </a:r>
            <a:r>
              <a:rPr lang="zh-CN" altLang="en-US" sz="2200">
                <a:solidFill>
                  <a:schemeClr val="bg1"/>
                </a:solidFill>
              </a:rPr>
              <a:t>大量子数情况</a:t>
            </a:r>
          </a:p>
        </p:txBody>
      </p:sp>
      <p:sp>
        <p:nvSpPr>
          <p:cNvPr id="34834" name="灯片编号占位符 1">
            <a:extLst>
              <a:ext uri="{FF2B5EF4-FFF2-40B4-BE49-F238E27FC236}">
                <a16:creationId xmlns:a16="http://schemas.microsoft.com/office/drawing/2014/main" id="{E94163E5-D7FD-4509-8157-6EA7B2883CCB}"/>
              </a:ext>
            </a:extLst>
          </p:cNvPr>
          <p:cNvSpPr txBox="1">
            <a:spLocks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F4801AE-920F-43FF-81D2-2CFF906B2B2B}" type="slidenum">
              <a:rPr lang="en-US" altLang="zh-CN" b="0">
                <a:solidFill>
                  <a:srgbClr val="FF00FF"/>
                </a:solidFill>
              </a:rPr>
              <a:pPr eaLnBrk="1" hangingPunct="1"/>
              <a:t>21</a:t>
            </a:fld>
            <a:r>
              <a:rPr lang="en-US" altLang="zh-CN" b="0">
                <a:solidFill>
                  <a:srgbClr val="FF00FF"/>
                </a:solidFill>
              </a:rPr>
              <a:t>/22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4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4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4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utoUpdateAnimBg="0"/>
      <p:bldP spid="44" grpId="0"/>
      <p:bldP spid="45" grpId="0"/>
      <p:bldP spid="47" grpId="0" autoUpdateAnimBg="0"/>
      <p:bldP spid="48" grpId="0" autoUpdateAnimBg="0"/>
      <p:bldP spid="50" grpId="0" autoUpdateAnimBg="0"/>
      <p:bldP spid="55" grpId="0" autoUpdateAnimBg="0"/>
      <p:bldP spid="56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>
            <a:extLst>
              <a:ext uri="{FF2B5EF4-FFF2-40B4-BE49-F238E27FC236}">
                <a16:creationId xmlns:a16="http://schemas.microsoft.com/office/drawing/2014/main" id="{E2FF691D-D9E2-4532-AF2A-5EC63D2D52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422275"/>
            <a:ext cx="7848600" cy="120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>
                <a:solidFill>
                  <a:schemeClr val="hlink"/>
                </a:solidFill>
                <a:ea typeface="华文中宋" panose="02010600040101010101" pitchFamily="2" charset="-122"/>
              </a:rPr>
              <a:t>一颗质量为 </a:t>
            </a:r>
            <a:r>
              <a:rPr lang="en-US" altLang="zh-CN">
                <a:solidFill>
                  <a:srgbClr val="FFFF00"/>
                </a:solidFill>
              </a:rPr>
              <a:t>10 g</a:t>
            </a:r>
            <a:r>
              <a:rPr lang="en-US" altLang="zh-CN">
                <a:solidFill>
                  <a:schemeClr val="hlink"/>
                </a:solidFill>
              </a:rPr>
              <a:t> </a:t>
            </a:r>
            <a:r>
              <a:rPr lang="zh-CN" altLang="en-US">
                <a:solidFill>
                  <a:schemeClr val="hlink"/>
                </a:solidFill>
                <a:ea typeface="华文中宋" panose="02010600040101010101" pitchFamily="2" charset="-122"/>
              </a:rPr>
              <a:t>的子弹，具有 </a:t>
            </a:r>
            <a:r>
              <a:rPr lang="en-US" altLang="zh-CN">
                <a:solidFill>
                  <a:srgbClr val="FFFF00"/>
                </a:solidFill>
              </a:rPr>
              <a:t>200 m/s</a:t>
            </a:r>
            <a:r>
              <a:rPr lang="en-US" altLang="zh-CN">
                <a:solidFill>
                  <a:schemeClr val="hlink"/>
                </a:solidFill>
              </a:rPr>
              <a:t> </a:t>
            </a:r>
            <a:r>
              <a:rPr lang="zh-CN" altLang="en-US">
                <a:solidFill>
                  <a:schemeClr val="hlink"/>
                </a:solidFill>
                <a:ea typeface="华文中宋" panose="02010600040101010101" pitchFamily="2" charset="-122"/>
              </a:rPr>
              <a:t>的速度，动量的不确定量为 </a:t>
            </a:r>
            <a:r>
              <a:rPr lang="en-US" altLang="zh-CN">
                <a:solidFill>
                  <a:srgbClr val="FFFF00"/>
                </a:solidFill>
              </a:rPr>
              <a:t>0.01%</a:t>
            </a:r>
            <a:r>
              <a:rPr lang="zh-CN" altLang="en-US">
                <a:solidFill>
                  <a:schemeClr val="hlink"/>
                </a:solidFill>
              </a:rPr>
              <a:t>，</a:t>
            </a:r>
            <a:r>
              <a:rPr lang="zh-CN" altLang="en-US">
                <a:solidFill>
                  <a:schemeClr val="hlink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问在确定该子弹的位置时，有多大的不确定范围？ </a:t>
            </a:r>
          </a:p>
        </p:txBody>
      </p:sp>
      <p:sp>
        <p:nvSpPr>
          <p:cNvPr id="80899" name="Text Box 3">
            <a:extLst>
              <a:ext uri="{FF2B5EF4-FFF2-40B4-BE49-F238E27FC236}">
                <a16:creationId xmlns:a16="http://schemas.microsoft.com/office/drawing/2014/main" id="{80A16A3B-7A25-4AD7-9D19-F10683C903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63" y="1793875"/>
            <a:ext cx="2963862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解</a:t>
            </a:r>
            <a:r>
              <a:rPr lang="en-US" altLang="zh-CN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:</a:t>
            </a:r>
            <a:r>
              <a:rPr lang="zh-CN" altLang="en-US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>
                <a:solidFill>
                  <a:schemeClr val="hlink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子弹的动量</a:t>
            </a:r>
          </a:p>
        </p:txBody>
      </p:sp>
      <p:graphicFrame>
        <p:nvGraphicFramePr>
          <p:cNvPr id="80900" name="Object 4">
            <a:extLst>
              <a:ext uri="{FF2B5EF4-FFF2-40B4-BE49-F238E27FC236}">
                <a16:creationId xmlns:a16="http://schemas.microsoft.com/office/drawing/2014/main" id="{C06A6DD6-6C5E-430D-B72C-12B5EA6D39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1763" y="2214563"/>
          <a:ext cx="5099050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891" r:id="rId3" imgW="2377080" imgH="235080" progId="Equation.3">
                  <p:embed/>
                </p:oleObj>
              </mc:Choice>
              <mc:Fallback>
                <p:oleObj r:id="rId3" imgW="2377080" imgH="235080" progId="Equation.3">
                  <p:embed/>
                  <p:pic>
                    <p:nvPicPr>
                      <p:cNvPr id="80900" name="Object 4">
                        <a:extLst>
                          <a:ext uri="{FF2B5EF4-FFF2-40B4-BE49-F238E27FC236}">
                            <a16:creationId xmlns:a16="http://schemas.microsoft.com/office/drawing/2014/main" id="{C06A6DD6-6C5E-430D-B72C-12B5EA6D39D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1763" y="2214563"/>
                        <a:ext cx="5099050" cy="569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01" name="Text Box 5">
            <a:extLst>
              <a:ext uri="{FF2B5EF4-FFF2-40B4-BE49-F238E27FC236}">
                <a16:creationId xmlns:a16="http://schemas.microsoft.com/office/drawing/2014/main" id="{85B8BAA5-79F3-4748-8CD2-B6714EB209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950" y="2928938"/>
            <a:ext cx="4471988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>
                <a:solidFill>
                  <a:schemeClr val="hlink"/>
                </a:solidFill>
                <a:ea typeface="华文中宋" panose="02010600040101010101" pitchFamily="2" charset="-122"/>
              </a:rPr>
              <a:t>子弹的动量的不确定量为</a:t>
            </a:r>
          </a:p>
        </p:txBody>
      </p:sp>
      <p:graphicFrame>
        <p:nvGraphicFramePr>
          <p:cNvPr id="80902" name="Object 6">
            <a:extLst>
              <a:ext uri="{FF2B5EF4-FFF2-40B4-BE49-F238E27FC236}">
                <a16:creationId xmlns:a16="http://schemas.microsoft.com/office/drawing/2014/main" id="{C33944F5-0603-421F-B912-5FC3FE1CEC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3443288"/>
          <a:ext cx="5180013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892" r:id="rId5" imgW="2466720" imgH="235080" progId="Equation.3">
                  <p:embed/>
                </p:oleObj>
              </mc:Choice>
              <mc:Fallback>
                <p:oleObj r:id="rId5" imgW="2466720" imgH="235080" progId="Equation.3">
                  <p:embed/>
                  <p:pic>
                    <p:nvPicPr>
                      <p:cNvPr id="80902" name="Object 6">
                        <a:extLst>
                          <a:ext uri="{FF2B5EF4-FFF2-40B4-BE49-F238E27FC236}">
                            <a16:creationId xmlns:a16="http://schemas.microsoft.com/office/drawing/2014/main" id="{C33944F5-0603-421F-B912-5FC3FE1CECD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443288"/>
                        <a:ext cx="5180013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03" name="Text Box 7">
            <a:extLst>
              <a:ext uri="{FF2B5EF4-FFF2-40B4-BE49-F238E27FC236}">
                <a16:creationId xmlns:a16="http://schemas.microsoft.com/office/drawing/2014/main" id="{F7DB13A7-D8DE-4525-8159-5BDC68CAF6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950" y="4071938"/>
            <a:ext cx="74009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>
                <a:solidFill>
                  <a:schemeClr val="hlink"/>
                </a:solidFill>
                <a:ea typeface="华文中宋" panose="02010600040101010101" pitchFamily="2" charset="-122"/>
              </a:rPr>
              <a:t>由不确定关系，可以得到子弹位置的不确定范围为</a:t>
            </a:r>
          </a:p>
        </p:txBody>
      </p:sp>
      <p:graphicFrame>
        <p:nvGraphicFramePr>
          <p:cNvPr id="80904" name="Object 8">
            <a:extLst>
              <a:ext uri="{FF2B5EF4-FFF2-40B4-BE49-F238E27FC236}">
                <a16:creationId xmlns:a16="http://schemas.microsoft.com/office/drawing/2014/main" id="{047FA70F-7E66-452C-9C6C-A2EE6985B3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8575" y="4572000"/>
          <a:ext cx="6011863" cy="1122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893" r:id="rId7" imgW="2758320" imgH="492840" progId="Equation.3">
                  <p:embed/>
                </p:oleObj>
              </mc:Choice>
              <mc:Fallback>
                <p:oleObj r:id="rId7" imgW="2758320" imgH="492840" progId="Equation.3">
                  <p:embed/>
                  <p:pic>
                    <p:nvPicPr>
                      <p:cNvPr id="80904" name="Object 8">
                        <a:extLst>
                          <a:ext uri="{FF2B5EF4-FFF2-40B4-BE49-F238E27FC236}">
                            <a16:creationId xmlns:a16="http://schemas.microsoft.com/office/drawing/2014/main" id="{047FA70F-7E66-452C-9C6C-A2EE6985B31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8575" y="4572000"/>
                        <a:ext cx="6011863" cy="1122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05" name="Text Box 9">
            <a:extLst>
              <a:ext uri="{FF2B5EF4-FFF2-40B4-BE49-F238E27FC236}">
                <a16:creationId xmlns:a16="http://schemas.microsoft.com/office/drawing/2014/main" id="{76BB52C9-5B6C-44C5-A1C8-F40D0AD343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75" y="5667375"/>
            <a:ext cx="7929563" cy="833438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lIns="90000" tIns="46800" rIns="90000" bIns="46800">
            <a:spAutoFit/>
          </a:bodyPr>
          <a:lstStyle/>
          <a:p>
            <a:pPr eaLnBrk="1" hangingPunct="1">
              <a:spcBef>
                <a:spcPct val="20000"/>
              </a:spcBef>
              <a:defRPr/>
            </a:pPr>
            <a:r>
              <a:rPr lang="zh-CN" altLang="en-US" dirty="0">
                <a:solidFill>
                  <a:schemeClr val="hlink"/>
                </a:solidFill>
                <a:latin typeface="+mn-ea"/>
                <a:ea typeface="+mn-ea"/>
              </a:rPr>
              <a:t>这个不确定范围是微不足道的，可见不确定关系对宏观物体来说，实际上是不起作用的</a:t>
            </a:r>
          </a:p>
        </p:txBody>
      </p:sp>
      <p:sp>
        <p:nvSpPr>
          <p:cNvPr id="6154" name="Rectangle 10">
            <a:extLst>
              <a:ext uri="{FF2B5EF4-FFF2-40B4-BE49-F238E27FC236}">
                <a16:creationId xmlns:a16="http://schemas.microsoft.com/office/drawing/2014/main" id="{48F6F683-7862-43CE-8D0E-0A33F72A94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425450"/>
            <a:ext cx="890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zh-CN" altLang="en-US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例</a:t>
            </a:r>
            <a:r>
              <a:rPr lang="en-US" altLang="zh-CN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:</a:t>
            </a:r>
          </a:p>
        </p:txBody>
      </p:sp>
      <p:sp>
        <p:nvSpPr>
          <p:cNvPr id="6155" name="灯片编号占位符 1">
            <a:extLst>
              <a:ext uri="{FF2B5EF4-FFF2-40B4-BE49-F238E27FC236}">
                <a16:creationId xmlns:a16="http://schemas.microsoft.com/office/drawing/2014/main" id="{20BEBC69-D707-4CD8-824D-787FFEDEF5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12281EC-01F0-4E47-B786-9100705AD388}" type="slidenum">
              <a:rPr lang="en-US" altLang="zh-CN" b="0">
                <a:solidFill>
                  <a:srgbClr val="FF00FF"/>
                </a:solidFill>
              </a:rPr>
              <a:pPr eaLnBrk="1" hangingPunct="1"/>
              <a:t>3</a:t>
            </a:fld>
            <a:r>
              <a:rPr lang="en-US" altLang="zh-CN" b="0">
                <a:solidFill>
                  <a:srgbClr val="FF00FF"/>
                </a:solidFill>
              </a:rPr>
              <a:t>/29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0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0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0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0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0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0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0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9" grpId="0"/>
      <p:bldP spid="80901" grpId="0"/>
      <p:bldP spid="80903" grpId="0"/>
      <p:bldP spid="8090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D386736C-1B12-4A69-ADAC-FBD6112C75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42913"/>
            <a:ext cx="8472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269875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hlink"/>
                </a:solidFill>
                <a:ea typeface="华文中宋" panose="02010600040101010101" pitchFamily="2" charset="-122"/>
              </a:rPr>
              <a:t>原子的线度约为</a:t>
            </a:r>
            <a:r>
              <a:rPr lang="zh-CN" altLang="en-US">
                <a:solidFill>
                  <a:schemeClr val="bg1"/>
                </a:solidFill>
              </a:rPr>
              <a:t> </a:t>
            </a:r>
            <a:r>
              <a:rPr lang="en-US" altLang="zh-CN">
                <a:solidFill>
                  <a:srgbClr val="00FFFF"/>
                </a:solidFill>
              </a:rPr>
              <a:t>10</a:t>
            </a:r>
            <a:r>
              <a:rPr lang="en-US" altLang="zh-CN" baseline="30000">
                <a:solidFill>
                  <a:srgbClr val="00FFFF"/>
                </a:solidFill>
                <a:latin typeface="宋体" panose="02010600030101010101" pitchFamily="2" charset="-122"/>
              </a:rPr>
              <a:t>-</a:t>
            </a:r>
            <a:r>
              <a:rPr lang="en-US" altLang="zh-CN" baseline="30000">
                <a:solidFill>
                  <a:srgbClr val="00FFFF"/>
                </a:solidFill>
              </a:rPr>
              <a:t>10</a:t>
            </a:r>
            <a:r>
              <a:rPr lang="en-US" altLang="zh-CN" baseline="30000">
                <a:solidFill>
                  <a:schemeClr val="bg1"/>
                </a:solidFill>
              </a:rPr>
              <a:t> </a:t>
            </a:r>
            <a:r>
              <a:rPr lang="en-US" altLang="zh-CN">
                <a:solidFill>
                  <a:schemeClr val="hlink"/>
                </a:solidFill>
              </a:rPr>
              <a:t>m</a:t>
            </a:r>
            <a:r>
              <a:rPr lang="en-US" altLang="zh-CN" baseline="30000">
                <a:solidFill>
                  <a:schemeClr val="hlink"/>
                </a:solidFill>
              </a:rPr>
              <a:t> </a:t>
            </a:r>
            <a:r>
              <a:rPr lang="zh-CN" altLang="en-US">
                <a:solidFill>
                  <a:schemeClr val="hlink"/>
                </a:solidFill>
              </a:rPr>
              <a:t>，</a:t>
            </a:r>
            <a:r>
              <a:rPr lang="zh-CN" altLang="en-US">
                <a:solidFill>
                  <a:schemeClr val="hlink"/>
                </a:solidFill>
                <a:ea typeface="华文中宋" panose="02010600040101010101" pitchFamily="2" charset="-122"/>
              </a:rPr>
              <a:t>求原子中电子速度的不确定量</a:t>
            </a:r>
            <a:r>
              <a:rPr lang="zh-CN" altLang="en-US">
                <a:solidFill>
                  <a:schemeClr val="hlink"/>
                </a:solidFill>
              </a:rPr>
              <a:t>。</a:t>
            </a:r>
          </a:p>
        </p:txBody>
      </p:sp>
      <p:graphicFrame>
        <p:nvGraphicFramePr>
          <p:cNvPr id="81923" name="Object 3">
            <a:extLst>
              <a:ext uri="{FF2B5EF4-FFF2-40B4-BE49-F238E27FC236}">
                <a16:creationId xmlns:a16="http://schemas.microsoft.com/office/drawing/2014/main" id="{F17BF27E-EFAC-4321-8D93-5C70CEE0CA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2908300"/>
          <a:ext cx="6859588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915" r:id="rId4" imgW="8050680" imgH="996840" progId="Equation.3">
                  <p:embed/>
                </p:oleObj>
              </mc:Choice>
              <mc:Fallback>
                <p:oleObj r:id="rId4" imgW="8050680" imgH="996840" progId="Equation.3">
                  <p:embed/>
                  <p:pic>
                    <p:nvPicPr>
                      <p:cNvPr id="81923" name="Object 3">
                        <a:extLst>
                          <a:ext uri="{FF2B5EF4-FFF2-40B4-BE49-F238E27FC236}">
                            <a16:creationId xmlns:a16="http://schemas.microsoft.com/office/drawing/2014/main" id="{F17BF27E-EFAC-4321-8D93-5C70CEE0CA4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908300"/>
                        <a:ext cx="6859588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4" name="Object 4">
            <a:extLst>
              <a:ext uri="{FF2B5EF4-FFF2-40B4-BE49-F238E27FC236}">
                <a16:creationId xmlns:a16="http://schemas.microsoft.com/office/drawing/2014/main" id="{596269C3-3366-4954-8709-9BE3F68765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1050" y="3943350"/>
          <a:ext cx="2130425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916" r:id="rId6" imgW="2433240" imgH="504000" progId="Equation.3">
                  <p:embed/>
                </p:oleObj>
              </mc:Choice>
              <mc:Fallback>
                <p:oleObj r:id="rId6" imgW="2433240" imgH="504000" progId="Equation.3">
                  <p:embed/>
                  <p:pic>
                    <p:nvPicPr>
                      <p:cNvPr id="81924" name="Object 4">
                        <a:extLst>
                          <a:ext uri="{FF2B5EF4-FFF2-40B4-BE49-F238E27FC236}">
                            <a16:creationId xmlns:a16="http://schemas.microsoft.com/office/drawing/2014/main" id="{596269C3-3366-4954-8709-9BE3F687652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3943350"/>
                        <a:ext cx="2130425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25" name="Rectangle 5">
            <a:extLst>
              <a:ext uri="{FF2B5EF4-FFF2-40B4-BE49-F238E27FC236}">
                <a16:creationId xmlns:a16="http://schemas.microsoft.com/office/drawing/2014/main" id="{AC7BD4BE-5AB1-4357-ACE7-0ADF3026E1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395538"/>
            <a:ext cx="3232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hlink"/>
                </a:solidFill>
                <a:ea typeface="华文中宋" panose="02010600040101010101" pitchFamily="2" charset="-122"/>
              </a:rPr>
              <a:t>电子速度的不确定量为</a:t>
            </a:r>
          </a:p>
        </p:txBody>
      </p:sp>
      <p:sp>
        <p:nvSpPr>
          <p:cNvPr id="81926" name="Rectangle 6">
            <a:extLst>
              <a:ext uri="{FF2B5EF4-FFF2-40B4-BE49-F238E27FC236}">
                <a16:creationId xmlns:a16="http://schemas.microsoft.com/office/drawing/2014/main" id="{06372A55-B658-46FD-B68A-1DB8696929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4960938"/>
            <a:ext cx="8150225" cy="1516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zh-CN" altLang="en-US" dirty="0">
                <a:solidFill>
                  <a:schemeClr val="hlink"/>
                </a:solidFill>
                <a:latin typeface="+mn-ea"/>
                <a:ea typeface="+mn-ea"/>
              </a:rPr>
              <a:t>氢原子中电子速率约为</a:t>
            </a:r>
            <a:r>
              <a:rPr lang="zh-CN" altLang="en-US" dirty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en-US" altLang="zh-CN" dirty="0">
                <a:solidFill>
                  <a:srgbClr val="00FFFF"/>
                </a:solidFill>
              </a:rPr>
              <a:t>10</a:t>
            </a:r>
            <a:r>
              <a:rPr lang="en-US" altLang="zh-CN" baseline="30000" dirty="0">
                <a:solidFill>
                  <a:srgbClr val="00FFFF"/>
                </a:solidFill>
              </a:rPr>
              <a:t>6</a:t>
            </a:r>
            <a:r>
              <a:rPr lang="en-US" altLang="zh-CN" baseline="30000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hlink"/>
                </a:solidFill>
              </a:rPr>
              <a:t>m/s</a:t>
            </a:r>
            <a:r>
              <a:rPr lang="zh-CN" altLang="en-US" dirty="0">
                <a:solidFill>
                  <a:schemeClr val="hlink"/>
                </a:solidFill>
                <a:latin typeface="+mn-ea"/>
                <a:ea typeface="+mn-ea"/>
              </a:rPr>
              <a:t>。速率不确定量与速率本身的数量级基本相同，原子中电子的位置和速度不能同时完全确定，</a:t>
            </a:r>
            <a:r>
              <a:rPr lang="zh-CN" altLang="en-US" dirty="0">
                <a:solidFill>
                  <a:schemeClr val="hlink"/>
                </a:solidFill>
                <a:latin typeface="+mn-ea"/>
              </a:rPr>
              <a:t>因此，</a:t>
            </a:r>
            <a:r>
              <a:rPr lang="zh-CN" altLang="en-US" dirty="0">
                <a:solidFill>
                  <a:schemeClr val="hlink"/>
                </a:solidFill>
                <a:latin typeface="+mn-ea"/>
                <a:ea typeface="+mn-ea"/>
              </a:rPr>
              <a:t>没有确定的轨道。</a:t>
            </a:r>
            <a:r>
              <a:rPr lang="zh-CN" altLang="en-US" dirty="0">
                <a:solidFill>
                  <a:schemeClr val="bg1"/>
                </a:solidFill>
                <a:latin typeface="+mn-ea"/>
                <a:ea typeface="+mn-ea"/>
              </a:rPr>
              <a:t> </a:t>
            </a:r>
          </a:p>
        </p:txBody>
      </p:sp>
      <p:sp>
        <p:nvSpPr>
          <p:cNvPr id="81927" name="Rectangle 7">
            <a:extLst>
              <a:ext uri="{FF2B5EF4-FFF2-40B4-BE49-F238E27FC236}">
                <a16:creationId xmlns:a16="http://schemas.microsoft.com/office/drawing/2014/main" id="{8241A64B-3C51-4069-8BBF-8DC8F3F6AD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250" y="1108075"/>
            <a:ext cx="7499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hlink"/>
                </a:solidFill>
                <a:ea typeface="华文中宋" panose="02010600040101010101" pitchFamily="2" charset="-122"/>
              </a:rPr>
              <a:t>原子中电子的位置不确定量</a:t>
            </a:r>
            <a:r>
              <a:rPr lang="zh-CN" altLang="en-US">
                <a:solidFill>
                  <a:schemeClr val="bg1"/>
                </a:solidFill>
              </a:rPr>
              <a:t> </a:t>
            </a:r>
            <a:r>
              <a:rPr lang="en-US" altLang="zh-CN">
                <a:solidFill>
                  <a:srgbClr val="00FFFF"/>
                </a:solidFill>
              </a:rPr>
              <a:t>10</a:t>
            </a:r>
            <a:r>
              <a:rPr lang="en-US" altLang="zh-CN" baseline="30000">
                <a:solidFill>
                  <a:srgbClr val="00FFFF"/>
                </a:solidFill>
                <a:latin typeface="宋体" panose="02010600030101010101" pitchFamily="2" charset="-122"/>
              </a:rPr>
              <a:t>-</a:t>
            </a:r>
            <a:r>
              <a:rPr lang="en-US" altLang="zh-CN" baseline="30000">
                <a:solidFill>
                  <a:srgbClr val="00FFFF"/>
                </a:solidFill>
              </a:rPr>
              <a:t>10</a:t>
            </a:r>
            <a:r>
              <a:rPr lang="en-US" altLang="zh-CN" baseline="30000">
                <a:solidFill>
                  <a:schemeClr val="bg1"/>
                </a:solidFill>
              </a:rPr>
              <a:t>  </a:t>
            </a:r>
            <a:r>
              <a:rPr lang="en-US" altLang="zh-CN">
                <a:solidFill>
                  <a:schemeClr val="hlink"/>
                </a:solidFill>
              </a:rPr>
              <a:t>m</a:t>
            </a:r>
            <a:r>
              <a:rPr lang="zh-CN" altLang="en-US">
                <a:solidFill>
                  <a:schemeClr val="hlink"/>
                </a:solidFill>
              </a:rPr>
              <a:t>，</a:t>
            </a:r>
            <a:r>
              <a:rPr lang="zh-CN" altLang="en-US">
                <a:solidFill>
                  <a:schemeClr val="hlink"/>
                </a:solidFill>
                <a:ea typeface="华文中宋" panose="02010600040101010101" pitchFamily="2" charset="-122"/>
              </a:rPr>
              <a:t>由不确定关系</a:t>
            </a:r>
            <a:r>
              <a:rPr lang="zh-CN" altLang="en-US">
                <a:solidFill>
                  <a:schemeClr val="bg1"/>
                </a:solidFill>
              </a:rPr>
              <a:t>	</a:t>
            </a:r>
          </a:p>
        </p:txBody>
      </p:sp>
      <p:graphicFrame>
        <p:nvGraphicFramePr>
          <p:cNvPr id="81928" name="Object 8">
            <a:extLst>
              <a:ext uri="{FF2B5EF4-FFF2-40B4-BE49-F238E27FC236}">
                <a16:creationId xmlns:a16="http://schemas.microsoft.com/office/drawing/2014/main" id="{2EACB5DE-3226-4349-964F-2326783C18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52800" y="1612900"/>
          <a:ext cx="1919288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917" r:id="rId8" imgW="1861200" imgH="940680" progId="Equation.3">
                  <p:embed/>
                </p:oleObj>
              </mc:Choice>
              <mc:Fallback>
                <p:oleObj r:id="rId8" imgW="1861200" imgH="940680" progId="Equation.3">
                  <p:embed/>
                  <p:pic>
                    <p:nvPicPr>
                      <p:cNvPr id="81928" name="Object 8">
                        <a:extLst>
                          <a:ext uri="{FF2B5EF4-FFF2-40B4-BE49-F238E27FC236}">
                            <a16:creationId xmlns:a16="http://schemas.microsoft.com/office/drawing/2014/main" id="{2EACB5DE-3226-4349-964F-2326783C18F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1612900"/>
                        <a:ext cx="1919288" cy="823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7" name="Rectangle 9">
            <a:extLst>
              <a:ext uri="{FF2B5EF4-FFF2-40B4-BE49-F238E27FC236}">
                <a16:creationId xmlns:a16="http://schemas.microsoft.com/office/drawing/2014/main" id="{D34876A2-6A8B-439B-9D0B-CB0B6CEBB3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863" y="46355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00"/>
                </a:solidFill>
                <a:latin typeface="Arial" panose="020B0604020202020204" pitchFamily="34" charset="0"/>
                <a:ea typeface="华文中宋" panose="02010600040101010101" pitchFamily="2" charset="-122"/>
              </a:rPr>
              <a:t>例</a:t>
            </a:r>
          </a:p>
        </p:txBody>
      </p:sp>
      <p:sp>
        <p:nvSpPr>
          <p:cNvPr id="7178" name="Rectangle 10">
            <a:extLst>
              <a:ext uri="{FF2B5EF4-FFF2-40B4-BE49-F238E27FC236}">
                <a16:creationId xmlns:a16="http://schemas.microsoft.com/office/drawing/2014/main" id="{C5ED5747-1F1F-4866-814A-1CD03D9E84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863" y="1128713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00"/>
                </a:solidFill>
                <a:ea typeface="华文中宋" panose="02010600040101010101" pitchFamily="2" charset="-122"/>
              </a:rPr>
              <a:t>解</a:t>
            </a:r>
          </a:p>
        </p:txBody>
      </p:sp>
      <p:sp>
        <p:nvSpPr>
          <p:cNvPr id="81931" name="Text Box 11">
            <a:extLst>
              <a:ext uri="{FF2B5EF4-FFF2-40B4-BE49-F238E27FC236}">
                <a16:creationId xmlns:a16="http://schemas.microsoft.com/office/drawing/2014/main" id="{9F9BF512-1B87-490F-9961-2C6FB4DA52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" y="4495800"/>
            <a:ext cx="968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00"/>
                </a:solidFill>
                <a:ea typeface="华文中宋" panose="02010600040101010101" pitchFamily="2" charset="-122"/>
              </a:rPr>
              <a:t>说明</a:t>
            </a:r>
          </a:p>
        </p:txBody>
      </p:sp>
      <p:sp>
        <p:nvSpPr>
          <p:cNvPr id="81932" name="AutoShape 12">
            <a:extLst>
              <a:ext uri="{FF2B5EF4-FFF2-40B4-BE49-F238E27FC236}">
                <a16:creationId xmlns:a16="http://schemas.microsoft.com/office/drawing/2014/main" id="{EFFDCD76-6DBB-47ED-A8E3-ACFF716046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4437063"/>
            <a:ext cx="360362" cy="576262"/>
          </a:xfrm>
          <a:prstGeom prst="star4">
            <a:avLst>
              <a:gd name="adj" fmla="val 18519"/>
            </a:avLst>
          </a:prstGeom>
          <a:gradFill rotWithShape="0">
            <a:gsLst>
              <a:gs pos="0">
                <a:srgbClr val="99FF99"/>
              </a:gs>
              <a:gs pos="100000">
                <a:srgbClr val="477647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81" name="灯片编号占位符 1">
            <a:extLst>
              <a:ext uri="{FF2B5EF4-FFF2-40B4-BE49-F238E27FC236}">
                <a16:creationId xmlns:a16="http://schemas.microsoft.com/office/drawing/2014/main" id="{B10843A5-E188-4BD9-AF2B-993112C267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CBFCE98-906B-44A3-94E8-AD123EF2F21D}" type="slidenum">
              <a:rPr lang="en-US" altLang="zh-CN" b="0">
                <a:solidFill>
                  <a:srgbClr val="FF00FF"/>
                </a:solidFill>
              </a:rPr>
              <a:pPr eaLnBrk="1" hangingPunct="1"/>
              <a:t>4</a:t>
            </a:fld>
            <a:r>
              <a:rPr lang="en-US" altLang="zh-CN" b="0">
                <a:solidFill>
                  <a:srgbClr val="FF00FF"/>
                </a:solidFill>
              </a:rPr>
              <a:t>/29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1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1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1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1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81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81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1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5" grpId="0"/>
      <p:bldP spid="81926" grpId="0"/>
      <p:bldP spid="81927" grpId="0"/>
      <p:bldP spid="81931" grpId="0"/>
      <p:bldP spid="8193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Text Box 2">
            <a:extLst>
              <a:ext uri="{FF2B5EF4-FFF2-40B4-BE49-F238E27FC236}">
                <a16:creationId xmlns:a16="http://schemas.microsoft.com/office/drawing/2014/main" id="{1F2CBEF2-4FA1-448E-A1A6-0E56D4BCB0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404813"/>
            <a:ext cx="7493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27063" indent="-627063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>
                <a:solidFill>
                  <a:srgbClr val="FFFF00"/>
                </a:solidFill>
              </a:rPr>
              <a:t>例</a:t>
            </a:r>
          </a:p>
        </p:txBody>
      </p:sp>
      <p:sp>
        <p:nvSpPr>
          <p:cNvPr id="136195" name="Text Box 3">
            <a:extLst>
              <a:ext uri="{FF2B5EF4-FFF2-40B4-BE49-F238E27FC236}">
                <a16:creationId xmlns:a16="http://schemas.microsoft.com/office/drawing/2014/main" id="{7600AB85-8C63-4105-BE1E-227F45D08A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75" y="428625"/>
            <a:ext cx="828675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27063" indent="-627063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>
                <a:solidFill>
                  <a:schemeClr val="bg1"/>
                </a:solidFill>
              </a:rPr>
              <a:t>氦氖激光器所发红光波长</a:t>
            </a:r>
            <a:r>
              <a:rPr lang="zh-CN" altLang="en-US" i="1">
                <a:solidFill>
                  <a:schemeClr val="bg1"/>
                </a:solidFill>
              </a:rPr>
              <a:t> </a:t>
            </a:r>
            <a:r>
              <a:rPr lang="zh-CN" altLang="en-US" i="1">
                <a:solidFill>
                  <a:srgbClr val="66FFFF"/>
                </a:solidFill>
                <a:sym typeface="Symbol" panose="05050102010706020507" pitchFamily="18" charset="2"/>
              </a:rPr>
              <a:t> </a:t>
            </a:r>
            <a:r>
              <a:rPr lang="en-US" altLang="zh-CN">
                <a:solidFill>
                  <a:srgbClr val="66FFFF"/>
                </a:solidFill>
                <a:sym typeface="Symbol" panose="05050102010706020507" pitchFamily="18" charset="2"/>
              </a:rPr>
              <a:t>= 6328 </a:t>
            </a:r>
            <a:r>
              <a:rPr lang="en-US" altLang="zh-CN">
                <a:solidFill>
                  <a:srgbClr val="66FF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Å</a:t>
            </a:r>
            <a:r>
              <a:rPr lang="zh-CN" altLang="en-US">
                <a:solidFill>
                  <a:schemeClr val="bg1"/>
                </a:solidFill>
                <a:sym typeface="Symbol" panose="05050102010706020507" pitchFamily="18" charset="2"/>
              </a:rPr>
              <a:t>，谱线宽度 </a:t>
            </a:r>
            <a:r>
              <a:rPr lang="zh-CN" altLang="en-US">
                <a:solidFill>
                  <a:srgbClr val="66FFFF"/>
                </a:solidFill>
                <a:sym typeface="Symbol" panose="05050102010706020507" pitchFamily="18" charset="2"/>
              </a:rPr>
              <a:t></a:t>
            </a:r>
            <a:r>
              <a:rPr lang="zh-CN" altLang="en-US" i="1">
                <a:solidFill>
                  <a:srgbClr val="66FFFF"/>
                </a:solidFill>
                <a:sym typeface="Symbol" panose="05050102010706020507" pitchFamily="18" charset="2"/>
              </a:rPr>
              <a:t></a:t>
            </a:r>
            <a:r>
              <a:rPr lang="zh-CN" altLang="en-US">
                <a:solidFill>
                  <a:srgbClr val="66FFFF"/>
                </a:solidFill>
                <a:sym typeface="Symbol" panose="05050102010706020507" pitchFamily="18" charset="2"/>
              </a:rPr>
              <a:t> </a:t>
            </a:r>
            <a:r>
              <a:rPr lang="en-US" altLang="zh-CN">
                <a:solidFill>
                  <a:srgbClr val="66FFFF"/>
                </a:solidFill>
                <a:sym typeface="Symbol" panose="05050102010706020507" pitchFamily="18" charset="2"/>
              </a:rPr>
              <a:t>= 10</a:t>
            </a:r>
            <a:r>
              <a:rPr lang="en-US" altLang="zh-CN" baseline="30000">
                <a:solidFill>
                  <a:srgbClr val="66FFFF"/>
                </a:solidFill>
                <a:sym typeface="Symbol" panose="05050102010706020507" pitchFamily="18" charset="2"/>
              </a:rPr>
              <a:t>-8 </a:t>
            </a:r>
            <a:r>
              <a:rPr lang="en-US" altLang="zh-CN">
                <a:solidFill>
                  <a:srgbClr val="66FF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Å</a:t>
            </a:r>
            <a:endParaRPr lang="en-US" altLang="zh-CN">
              <a:solidFill>
                <a:schemeClr val="bg1"/>
              </a:solidFill>
              <a:sym typeface="Symbol" panose="05050102010706020507" pitchFamily="18" charset="2"/>
            </a:endParaRPr>
          </a:p>
        </p:txBody>
      </p:sp>
      <p:sp>
        <p:nvSpPr>
          <p:cNvPr id="136196" name="Text Box 4">
            <a:extLst>
              <a:ext uri="{FF2B5EF4-FFF2-40B4-BE49-F238E27FC236}">
                <a16:creationId xmlns:a16="http://schemas.microsoft.com/office/drawing/2014/main" id="{81DFB039-B3AE-4385-B515-B267482B06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125538"/>
            <a:ext cx="1223963" cy="50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27063" indent="-627063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>
                <a:solidFill>
                  <a:srgbClr val="FFFF00"/>
                </a:solidFill>
                <a:sym typeface="Symbol" panose="05050102010706020507" pitchFamily="18" charset="2"/>
              </a:rPr>
              <a:t>求</a:t>
            </a:r>
            <a:endParaRPr lang="zh-CN" altLang="en-US">
              <a:solidFill>
                <a:srgbClr val="FFFF00"/>
              </a:solidFill>
            </a:endParaRPr>
          </a:p>
        </p:txBody>
      </p:sp>
      <p:sp>
        <p:nvSpPr>
          <p:cNvPr id="136197" name="Text Box 5">
            <a:extLst>
              <a:ext uri="{FF2B5EF4-FFF2-40B4-BE49-F238E27FC236}">
                <a16:creationId xmlns:a16="http://schemas.microsoft.com/office/drawing/2014/main" id="{D08F2C69-C900-438B-8CBB-EC3A5688DE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75" y="1143000"/>
            <a:ext cx="80010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27063" indent="-627063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zh-CN" altLang="en-US">
                <a:solidFill>
                  <a:schemeClr val="bg1"/>
                </a:solidFill>
                <a:sym typeface="Symbol" panose="05050102010706020507" pitchFamily="18" charset="2"/>
              </a:rPr>
              <a:t>当这种光子沿 </a:t>
            </a:r>
            <a:r>
              <a:rPr lang="en-US" altLang="zh-CN" i="1">
                <a:solidFill>
                  <a:srgbClr val="66FFFF"/>
                </a:solidFill>
                <a:sym typeface="Symbol" panose="05050102010706020507" pitchFamily="18" charset="2"/>
              </a:rPr>
              <a:t>x </a:t>
            </a:r>
            <a:r>
              <a:rPr lang="zh-CN" altLang="en-US">
                <a:solidFill>
                  <a:schemeClr val="bg1"/>
                </a:solidFill>
                <a:sym typeface="Symbol" panose="05050102010706020507" pitchFamily="18" charset="2"/>
              </a:rPr>
              <a:t>方向传播时，它的  </a:t>
            </a:r>
            <a:r>
              <a:rPr lang="en-US" altLang="zh-CN" i="1">
                <a:solidFill>
                  <a:srgbClr val="66FFFF"/>
                </a:solidFill>
                <a:sym typeface="Symbol" panose="05050102010706020507" pitchFamily="18" charset="2"/>
              </a:rPr>
              <a:t>x </a:t>
            </a:r>
            <a:r>
              <a:rPr lang="zh-CN" altLang="en-US">
                <a:solidFill>
                  <a:schemeClr val="bg1"/>
                </a:solidFill>
                <a:sym typeface="Symbol" panose="05050102010706020507" pitchFamily="18" charset="2"/>
              </a:rPr>
              <a:t>坐标不确定度</a:t>
            </a:r>
            <a:r>
              <a:rPr lang="en-US" altLang="zh-CN">
                <a:solidFill>
                  <a:schemeClr val="bg1"/>
                </a:solidFill>
                <a:sym typeface="Symbol" panose="05050102010706020507" pitchFamily="18" charset="2"/>
              </a:rPr>
              <a:t> .</a:t>
            </a:r>
            <a:endParaRPr lang="en-US" altLang="zh-CN">
              <a:solidFill>
                <a:srgbClr val="FFFF00"/>
              </a:solidFill>
            </a:endParaRPr>
          </a:p>
        </p:txBody>
      </p:sp>
      <p:graphicFrame>
        <p:nvGraphicFramePr>
          <p:cNvPr id="136198" name="Object 6">
            <a:extLst>
              <a:ext uri="{FF2B5EF4-FFF2-40B4-BE49-F238E27FC236}">
                <a16:creationId xmlns:a16="http://schemas.microsoft.com/office/drawing/2014/main" id="{2BB0D123-321B-4CA0-91C1-6BB1752E5F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7450" y="3022600"/>
          <a:ext cx="41529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6977" r:id="rId4" imgW="4854960" imgH="1131120" progId="Equation.DSMT4">
                  <p:embed/>
                </p:oleObj>
              </mc:Choice>
              <mc:Fallback>
                <p:oleObj r:id="rId4" imgW="4854960" imgH="1131120" progId="Equation.DSMT4">
                  <p:embed/>
                  <p:pic>
                    <p:nvPicPr>
                      <p:cNvPr id="136198" name="Object 6">
                        <a:extLst>
                          <a:ext uri="{FF2B5EF4-FFF2-40B4-BE49-F238E27FC236}">
                            <a16:creationId xmlns:a16="http://schemas.microsoft.com/office/drawing/2014/main" id="{2BB0D123-321B-4CA0-91C1-6BB1752E5FC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3022600"/>
                        <a:ext cx="41529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199" name="Text Box 7">
            <a:extLst>
              <a:ext uri="{FF2B5EF4-FFF2-40B4-BE49-F238E27FC236}">
                <a16:creationId xmlns:a16="http://schemas.microsoft.com/office/drawing/2014/main" id="{8FA5CC37-538C-485F-96AE-8F8D3DF6E4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525" y="2014538"/>
            <a:ext cx="6810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solidFill>
                  <a:srgbClr val="FFFF00"/>
                </a:solidFill>
              </a:rPr>
              <a:t>解</a:t>
            </a:r>
          </a:p>
        </p:txBody>
      </p:sp>
      <p:graphicFrame>
        <p:nvGraphicFramePr>
          <p:cNvPr id="136200" name="Object 8">
            <a:extLst>
              <a:ext uri="{FF2B5EF4-FFF2-40B4-BE49-F238E27FC236}">
                <a16:creationId xmlns:a16="http://schemas.microsoft.com/office/drawing/2014/main" id="{7C600881-768B-4E73-A47E-B5F89FF654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35113" y="1916113"/>
          <a:ext cx="8763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6978" r:id="rId6" imgW="997920" imgH="817560" progId="Equation.DSMT4">
                  <p:embed/>
                </p:oleObj>
              </mc:Choice>
              <mc:Fallback>
                <p:oleObj r:id="rId6" imgW="997920" imgH="817560" progId="Equation.DSMT4">
                  <p:embed/>
                  <p:pic>
                    <p:nvPicPr>
                      <p:cNvPr id="136200" name="Object 8">
                        <a:extLst>
                          <a:ext uri="{FF2B5EF4-FFF2-40B4-BE49-F238E27FC236}">
                            <a16:creationId xmlns:a16="http://schemas.microsoft.com/office/drawing/2014/main" id="{7C600881-768B-4E73-A47E-B5F89FF6544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5113" y="1916113"/>
                        <a:ext cx="8763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202" name="Object 10">
            <a:extLst>
              <a:ext uri="{FF2B5EF4-FFF2-40B4-BE49-F238E27FC236}">
                <a16:creationId xmlns:a16="http://schemas.microsoft.com/office/drawing/2014/main" id="{449D519A-CDD1-49C4-AFF9-B8ED259B1E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7744559"/>
              </p:ext>
            </p:extLst>
          </p:nvPr>
        </p:nvGraphicFramePr>
        <p:xfrm>
          <a:off x="6727974" y="1870720"/>
          <a:ext cx="990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6979" r:id="rId8" imgW="1132560" imgH="951840" progId="Equation.DSMT4">
                  <p:embed/>
                </p:oleObj>
              </mc:Choice>
              <mc:Fallback>
                <p:oleObj r:id="rId8" imgW="1132560" imgH="951840" progId="Equation.DSMT4">
                  <p:embed/>
                  <p:pic>
                    <p:nvPicPr>
                      <p:cNvPr id="136202" name="Object 10">
                        <a:extLst>
                          <a:ext uri="{FF2B5EF4-FFF2-40B4-BE49-F238E27FC236}">
                            <a16:creationId xmlns:a16="http://schemas.microsoft.com/office/drawing/2014/main" id="{449D519A-CDD1-49C4-AFF9-B8ED259B1ED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27974" y="1870720"/>
                        <a:ext cx="9906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6" name="灯片编号占位符 1">
            <a:extLst>
              <a:ext uri="{FF2B5EF4-FFF2-40B4-BE49-F238E27FC236}">
                <a16:creationId xmlns:a16="http://schemas.microsoft.com/office/drawing/2014/main" id="{DCDF3C0F-7E81-432B-8861-2BE81071AE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5BA0632-1FB8-4465-A34A-2049A5F6C6FA}" type="slidenum">
              <a:rPr lang="en-US" altLang="zh-CN" b="0">
                <a:solidFill>
                  <a:srgbClr val="FF00FF"/>
                </a:solidFill>
              </a:rPr>
              <a:pPr eaLnBrk="1" hangingPunct="1"/>
              <a:t>5</a:t>
            </a:fld>
            <a:r>
              <a:rPr lang="en-US" altLang="zh-CN" b="0">
                <a:solidFill>
                  <a:srgbClr val="FF00FF"/>
                </a:solidFill>
              </a:rPr>
              <a:t>/29</a:t>
            </a:r>
          </a:p>
        </p:txBody>
      </p:sp>
      <p:sp>
        <p:nvSpPr>
          <p:cNvPr id="12" name="Text Box 7">
            <a:extLst>
              <a:ext uri="{FF2B5EF4-FFF2-40B4-BE49-F238E27FC236}">
                <a16:creationId xmlns:a16="http://schemas.microsoft.com/office/drawing/2014/main" id="{36741FFC-8F5A-4A3D-AA04-A1EF17D0E3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288" y="4237038"/>
            <a:ext cx="80724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FF00"/>
                </a:solidFill>
              </a:rPr>
              <a:t>说明：</a:t>
            </a:r>
            <a:r>
              <a:rPr lang="zh-CN" altLang="en-US">
                <a:solidFill>
                  <a:schemeClr val="bg1"/>
                </a:solidFill>
              </a:rPr>
              <a:t>不确定关系被用作数量级的估算，也可以写成</a:t>
            </a:r>
          </a:p>
        </p:txBody>
      </p:sp>
      <p:graphicFrame>
        <p:nvGraphicFramePr>
          <p:cNvPr id="3" name="Object 45">
            <a:extLst>
              <a:ext uri="{FF2B5EF4-FFF2-40B4-BE49-F238E27FC236}">
                <a16:creationId xmlns:a16="http://schemas.microsoft.com/office/drawing/2014/main" id="{EA3DFC75-07FA-4D93-8D16-EEF39F15B2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79600" y="4808538"/>
          <a:ext cx="43180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6980" r:id="rId10" imgW="1995840" imgH="235080" progId="Equation.3">
                  <p:embed/>
                </p:oleObj>
              </mc:Choice>
              <mc:Fallback>
                <p:oleObj r:id="rId10" imgW="1995840" imgH="235080" progId="Equation.3">
                  <p:embed/>
                  <p:pic>
                    <p:nvPicPr>
                      <p:cNvPr id="3" name="Object 45">
                        <a:extLst>
                          <a:ext uri="{FF2B5EF4-FFF2-40B4-BE49-F238E27FC236}">
                            <a16:creationId xmlns:a16="http://schemas.microsoft.com/office/drawing/2014/main" id="{EA3DFC75-07FA-4D93-8D16-EEF39F15B2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9600" y="4808538"/>
                        <a:ext cx="4318000" cy="504825"/>
                      </a:xfrm>
                      <a:prstGeom prst="rect">
                        <a:avLst/>
                      </a:prstGeom>
                      <a:solidFill>
                        <a:srgbClr val="000000">
                          <a:alpha val="7059"/>
                        </a:srgbClr>
                      </a:solidFill>
                      <a:ln w="9525">
                        <a:solidFill>
                          <a:srgbClr val="000000">
                            <a:alpha val="10196"/>
                          </a:srgbClr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3" name="Object 3">
            <a:extLst>
              <a:ext uri="{FF2B5EF4-FFF2-40B4-BE49-F238E27FC236}">
                <a16:creationId xmlns:a16="http://schemas.microsoft.com/office/drawing/2014/main" id="{15D94C82-C3B1-41DB-BF28-2CF56E4CB80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6139834"/>
              </p:ext>
            </p:extLst>
          </p:nvPr>
        </p:nvGraphicFramePr>
        <p:xfrm>
          <a:off x="2987824" y="1845891"/>
          <a:ext cx="3587750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6981" r:id="rId12" imgW="1950840" imgH="481680" progId="Equation.3">
                  <p:embed/>
                </p:oleObj>
              </mc:Choice>
              <mc:Fallback>
                <p:oleObj r:id="rId12" imgW="1950840" imgH="481680" progId="Equation.3">
                  <p:embed/>
                  <p:pic>
                    <p:nvPicPr>
                      <p:cNvPr id="81923" name="Object 3">
                        <a:extLst>
                          <a:ext uri="{FF2B5EF4-FFF2-40B4-BE49-F238E27FC236}">
                            <a16:creationId xmlns:a16="http://schemas.microsoft.com/office/drawing/2014/main" id="{15D94C82-C3B1-41DB-BF28-2CF56E4CB80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4" y="1845891"/>
                        <a:ext cx="3587750" cy="935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08623682-3833-4958-89A3-6E268C4D56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6383" y="5759450"/>
            <a:ext cx="738601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bg1"/>
                </a:solidFill>
              </a:rPr>
              <a:t>思考：用不确定关系估计一维谐振子的最低能量？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6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6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6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6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6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36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1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36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36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4" grpId="0"/>
      <p:bldP spid="136195" grpId="0"/>
      <p:bldP spid="136196" grpId="0"/>
      <p:bldP spid="136197" grpId="0"/>
      <p:bldP spid="136199" grpId="0"/>
      <p:bldP spid="12" grpId="0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C2B29EC5-D9B8-4EFF-B6DC-9144D26216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0113" y="968375"/>
            <a:ext cx="2209800" cy="646113"/>
          </a:xfrm>
          <a:prstGeom prst="rect">
            <a:avLst/>
          </a:prstGeom>
          <a:solidFill>
            <a:srgbClr val="000000">
              <a:alpha val="30196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201" name="Text Box 3">
            <a:extLst>
              <a:ext uri="{FF2B5EF4-FFF2-40B4-BE49-F238E27FC236}">
                <a16:creationId xmlns:a16="http://schemas.microsoft.com/office/drawing/2014/main" id="{11575477-993C-40CD-82BD-418FBFF776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49275"/>
            <a:ext cx="3733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00FFFF"/>
                </a:solidFill>
              </a:rPr>
              <a:t>2. </a:t>
            </a:r>
            <a:r>
              <a:rPr lang="zh-CN" altLang="en-US">
                <a:solidFill>
                  <a:srgbClr val="00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能量 </a:t>
            </a:r>
            <a:r>
              <a:rPr lang="en-US" altLang="zh-CN">
                <a:solidFill>
                  <a:srgbClr val="00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— </a:t>
            </a:r>
            <a:r>
              <a:rPr lang="zh-CN" altLang="en-US">
                <a:solidFill>
                  <a:srgbClr val="00FF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时间不确定关系</a:t>
            </a:r>
          </a:p>
        </p:txBody>
      </p:sp>
      <p:sp>
        <p:nvSpPr>
          <p:cNvPr id="83972" name="Text Box 4">
            <a:extLst>
              <a:ext uri="{FF2B5EF4-FFF2-40B4-BE49-F238E27FC236}">
                <a16:creationId xmlns:a16="http://schemas.microsoft.com/office/drawing/2014/main" id="{D3785E27-14E7-4DDD-8D93-3C5AA8B833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2235200"/>
            <a:ext cx="4602162" cy="8366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defRPr/>
            </a:pPr>
            <a:r>
              <a:rPr lang="zh-CN" altLang="en-US" sz="2200" dirty="0">
                <a:solidFill>
                  <a:schemeClr val="hlink"/>
                </a:solidFill>
                <a:ea typeface="楷体_GB2312" pitchFamily="49" charset="-122"/>
              </a:rPr>
              <a:t>反映了原子能级宽度</a:t>
            </a:r>
            <a:r>
              <a:rPr lang="zh-CN" altLang="en-US" sz="2200" b="0" dirty="0">
                <a:solidFill>
                  <a:srgbClr val="00FFFF"/>
                </a:solidFill>
                <a:latin typeface="+mn-lt"/>
              </a:rPr>
              <a:t>△</a:t>
            </a:r>
            <a:r>
              <a:rPr lang="en-US" altLang="zh-CN" sz="2200" b="0" i="1" dirty="0">
                <a:solidFill>
                  <a:srgbClr val="00FFFF"/>
                </a:solidFill>
                <a:latin typeface="+mn-lt"/>
              </a:rPr>
              <a:t>E</a:t>
            </a:r>
            <a:r>
              <a:rPr lang="en-US" altLang="zh-CN" sz="2200" i="1" dirty="0">
                <a:solidFill>
                  <a:srgbClr val="FFCC66"/>
                </a:solidFill>
                <a:latin typeface="+mn-lt"/>
              </a:rPr>
              <a:t> </a:t>
            </a:r>
            <a:r>
              <a:rPr lang="en-US" altLang="zh-CN" sz="2200" dirty="0">
                <a:solidFill>
                  <a:srgbClr val="FFCC66"/>
                </a:solidFill>
                <a:latin typeface="+mn-lt"/>
              </a:rPr>
              <a:t> </a:t>
            </a:r>
            <a:r>
              <a:rPr lang="zh-CN" altLang="en-US" sz="2200" dirty="0">
                <a:solidFill>
                  <a:schemeClr val="hlink"/>
                </a:solidFill>
                <a:ea typeface="楷体_GB2312" pitchFamily="49" charset="-122"/>
              </a:rPr>
              <a:t>和原子在该能级的平均寿命</a:t>
            </a:r>
            <a:r>
              <a:rPr lang="zh-CN" altLang="en-US" sz="2200" dirty="0">
                <a:solidFill>
                  <a:srgbClr val="FFCC66"/>
                </a:solidFill>
              </a:rPr>
              <a:t> </a:t>
            </a:r>
            <a:r>
              <a:rPr lang="zh-CN" altLang="en-US" sz="2200" b="0" dirty="0">
                <a:solidFill>
                  <a:srgbClr val="00FFFF"/>
                </a:solidFill>
                <a:latin typeface="+mn-lt"/>
              </a:rPr>
              <a:t>△</a:t>
            </a:r>
            <a:r>
              <a:rPr lang="en-US" altLang="zh-CN" sz="2200" b="0" i="1" dirty="0">
                <a:solidFill>
                  <a:srgbClr val="00FFFF"/>
                </a:solidFill>
                <a:latin typeface="+mn-lt"/>
              </a:rPr>
              <a:t>t</a:t>
            </a:r>
            <a:r>
              <a:rPr lang="en-US" altLang="zh-CN" sz="2200" dirty="0">
                <a:solidFill>
                  <a:srgbClr val="FFCC66"/>
                </a:solidFill>
                <a:latin typeface="+mn-lt"/>
              </a:rPr>
              <a:t> </a:t>
            </a:r>
            <a:r>
              <a:rPr lang="zh-CN" altLang="en-US" sz="2200" dirty="0">
                <a:solidFill>
                  <a:schemeClr val="hlink"/>
                </a:solidFill>
                <a:ea typeface="楷体_GB2312" pitchFamily="49" charset="-122"/>
              </a:rPr>
              <a:t>之间的关系。</a:t>
            </a:r>
          </a:p>
        </p:txBody>
      </p:sp>
      <p:sp>
        <p:nvSpPr>
          <p:cNvPr id="83973" name="Text Box 5">
            <a:extLst>
              <a:ext uri="{FF2B5EF4-FFF2-40B4-BE49-F238E27FC236}">
                <a16:creationId xmlns:a16="http://schemas.microsoft.com/office/drawing/2014/main" id="{17168923-900C-4A41-8A0D-6A325722A3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4806950"/>
            <a:ext cx="1946275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zh-CN" altLang="en-US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</a:t>
            </a:r>
            <a:r>
              <a:rPr lang="zh-CN" altLang="en-US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基态</a:t>
            </a:r>
            <a:endParaRPr lang="zh-CN" altLang="en-US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  <a:sym typeface="Symbol" panose="05050102010706020507" pitchFamily="18" charset="2"/>
            </a:endParaRPr>
          </a:p>
        </p:txBody>
      </p:sp>
      <p:graphicFrame>
        <p:nvGraphicFramePr>
          <p:cNvPr id="83974" name="Object 6">
            <a:extLst>
              <a:ext uri="{FF2B5EF4-FFF2-40B4-BE49-F238E27FC236}">
                <a16:creationId xmlns:a16="http://schemas.microsoft.com/office/drawing/2014/main" id="{E5B2EEE2-799F-468E-A88A-835B726F83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00288" y="4114800"/>
          <a:ext cx="2776537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8020" r:id="rId4" imgW="3296520" imgH="940680" progId="Equation.3">
                  <p:embed/>
                </p:oleObj>
              </mc:Choice>
              <mc:Fallback>
                <p:oleObj r:id="rId4" imgW="3296520" imgH="940680" progId="Equation.3">
                  <p:embed/>
                  <p:pic>
                    <p:nvPicPr>
                      <p:cNvPr id="83974" name="Object 6">
                        <a:extLst>
                          <a:ext uri="{FF2B5EF4-FFF2-40B4-BE49-F238E27FC236}">
                            <a16:creationId xmlns:a16="http://schemas.microsoft.com/office/drawing/2014/main" id="{E5B2EEE2-799F-468E-A88A-835B726F832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0288" y="4114800"/>
                        <a:ext cx="2776537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75" name="Line 7">
            <a:extLst>
              <a:ext uri="{FF2B5EF4-FFF2-40B4-BE49-F238E27FC236}">
                <a16:creationId xmlns:a16="http://schemas.microsoft.com/office/drawing/2014/main" id="{AC39CB4B-5B94-489D-B93F-18E890789D1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58000" y="1701800"/>
            <a:ext cx="9525" cy="1368425"/>
          </a:xfrm>
          <a:prstGeom prst="line">
            <a:avLst/>
          </a:prstGeom>
          <a:noFill/>
          <a:ln w="38100">
            <a:solidFill>
              <a:srgbClr val="FFFF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8">
            <a:extLst>
              <a:ext uri="{FF2B5EF4-FFF2-40B4-BE49-F238E27FC236}">
                <a16:creationId xmlns:a16="http://schemas.microsoft.com/office/drawing/2014/main" id="{8C210A73-8D39-4B3E-A700-6D5794B89101}"/>
              </a:ext>
            </a:extLst>
          </p:cNvPr>
          <p:cNvGrpSpPr>
            <a:grpSpLocks/>
          </p:cNvGrpSpPr>
          <p:nvPr/>
        </p:nvGrpSpPr>
        <p:grpSpPr bwMode="auto">
          <a:xfrm>
            <a:off x="5965825" y="5013325"/>
            <a:ext cx="2362200" cy="228600"/>
            <a:chOff x="3610" y="3216"/>
            <a:chExt cx="1488" cy="144"/>
          </a:xfrm>
        </p:grpSpPr>
        <p:sp>
          <p:nvSpPr>
            <p:cNvPr id="11300" name="Line 9">
              <a:extLst>
                <a:ext uri="{FF2B5EF4-FFF2-40B4-BE49-F238E27FC236}">
                  <a16:creationId xmlns:a16="http://schemas.microsoft.com/office/drawing/2014/main" id="{E7906B22-B99C-409F-B516-6EA21B3C0F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10" y="3360"/>
              <a:ext cx="1488" cy="0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1" name="Line 10">
              <a:extLst>
                <a:ext uri="{FF2B5EF4-FFF2-40B4-BE49-F238E27FC236}">
                  <a16:creationId xmlns:a16="http://schemas.microsoft.com/office/drawing/2014/main" id="{CAE5F013-D002-485A-897E-2E3AEE0315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94" y="3216"/>
              <a:ext cx="0" cy="14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2" name="Line 11">
              <a:extLst>
                <a:ext uri="{FF2B5EF4-FFF2-40B4-BE49-F238E27FC236}">
                  <a16:creationId xmlns:a16="http://schemas.microsoft.com/office/drawing/2014/main" id="{C98CD1C9-F007-4028-A8E0-794291A7E7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62" y="3216"/>
              <a:ext cx="0" cy="144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83980" name="Picture 12" descr="普线宽度">
            <a:extLst>
              <a:ext uri="{FF2B5EF4-FFF2-40B4-BE49-F238E27FC236}">
                <a16:creationId xmlns:a16="http://schemas.microsoft.com/office/drawing/2014/main" id="{FED38B27-4124-4111-BD95-895BC77CB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326699"/>
              </a:clrFrom>
              <a:clrTo>
                <a:srgbClr val="32669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750" y="3590925"/>
            <a:ext cx="2514600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13">
            <a:extLst>
              <a:ext uri="{FF2B5EF4-FFF2-40B4-BE49-F238E27FC236}">
                <a16:creationId xmlns:a16="http://schemas.microsoft.com/office/drawing/2014/main" id="{14D75DFD-5C17-4F6A-A2D3-C7B3563E7B44}"/>
              </a:ext>
            </a:extLst>
          </p:cNvPr>
          <p:cNvGrpSpPr>
            <a:grpSpLocks/>
          </p:cNvGrpSpPr>
          <p:nvPr/>
        </p:nvGrpSpPr>
        <p:grpSpPr bwMode="auto">
          <a:xfrm>
            <a:off x="5857875" y="5302250"/>
            <a:ext cx="2627313" cy="1150938"/>
            <a:chOff x="3542" y="3398"/>
            <a:chExt cx="1655" cy="725"/>
          </a:xfrm>
        </p:grpSpPr>
        <p:sp>
          <p:nvSpPr>
            <p:cNvPr id="11296" name="Text Box 14">
              <a:extLst>
                <a:ext uri="{FF2B5EF4-FFF2-40B4-BE49-F238E27FC236}">
                  <a16:creationId xmlns:a16="http://schemas.microsoft.com/office/drawing/2014/main" id="{7EC499A9-0A82-4251-8146-57175582A7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2" y="3873"/>
              <a:ext cx="165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>
                  <a:solidFill>
                    <a:schemeClr val="hlink"/>
                  </a:solidFill>
                  <a:ea typeface="楷体_GB2312" pitchFamily="49" charset="-122"/>
                </a:rPr>
                <a:t>辐射光谱线固有宽度</a:t>
              </a:r>
            </a:p>
          </p:txBody>
        </p:sp>
        <p:grpSp>
          <p:nvGrpSpPr>
            <p:cNvPr id="11297" name="Group 15">
              <a:extLst>
                <a:ext uri="{FF2B5EF4-FFF2-40B4-BE49-F238E27FC236}">
                  <a16:creationId xmlns:a16="http://schemas.microsoft.com/office/drawing/2014/main" id="{CD8C28D6-E6E0-4AD9-B5F3-4D4625A847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22" y="3398"/>
              <a:ext cx="1350" cy="442"/>
              <a:chOff x="3828" y="3360"/>
              <a:chExt cx="1350" cy="442"/>
            </a:xfrm>
          </p:grpSpPr>
          <p:graphicFrame>
            <p:nvGraphicFramePr>
              <p:cNvPr id="11298" name="Object 16">
                <a:extLst>
                  <a:ext uri="{FF2B5EF4-FFF2-40B4-BE49-F238E27FC236}">
                    <a16:creationId xmlns:a16="http://schemas.microsoft.com/office/drawing/2014/main" id="{F7E6C7EE-28DD-444C-8138-6F9A7F3588A2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657" y="3360"/>
              <a:ext cx="521" cy="44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08021" r:id="rId7" imgW="538200" imgH="425520" progId="Equation.3">
                      <p:embed/>
                    </p:oleObj>
                  </mc:Choice>
                  <mc:Fallback>
                    <p:oleObj r:id="rId7" imgW="538200" imgH="425520" progId="Equation.3">
                      <p:embed/>
                      <p:pic>
                        <p:nvPicPr>
                          <p:cNvPr id="11298" name="Object 16">
                            <a:extLst>
                              <a:ext uri="{FF2B5EF4-FFF2-40B4-BE49-F238E27FC236}">
                                <a16:creationId xmlns:a16="http://schemas.microsoft.com/office/drawing/2014/main" id="{F7E6C7EE-28DD-444C-8138-6F9A7F3588A2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00">
                                  <a:alpha val="0"/>
                                </a:srgbClr>
                              </a:clrTo>
                            </a:clrChange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57" y="3360"/>
                            <a:ext cx="521" cy="44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299" name="Object 17">
                <a:extLst>
                  <a:ext uri="{FF2B5EF4-FFF2-40B4-BE49-F238E27FC236}">
                    <a16:creationId xmlns:a16="http://schemas.microsoft.com/office/drawing/2014/main" id="{9354FBB8-179A-40CE-BC94-36349E7E9CD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828" y="3360"/>
              <a:ext cx="521" cy="44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08022" r:id="rId9" imgW="538200" imgH="425520" progId="Equation.3">
                      <p:embed/>
                    </p:oleObj>
                  </mc:Choice>
                  <mc:Fallback>
                    <p:oleObj r:id="rId9" imgW="538200" imgH="425520" progId="Equation.3">
                      <p:embed/>
                      <p:pic>
                        <p:nvPicPr>
                          <p:cNvPr id="11299" name="Object 17">
                            <a:extLst>
                              <a:ext uri="{FF2B5EF4-FFF2-40B4-BE49-F238E27FC236}">
                                <a16:creationId xmlns:a16="http://schemas.microsoft.com/office/drawing/2014/main" id="{9354FBB8-179A-40CE-BC94-36349E7E9CDF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00">
                                  <a:alpha val="0"/>
                                </a:srgbClr>
                              </a:clrTo>
                            </a:clrChange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28" y="3360"/>
                            <a:ext cx="521" cy="44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5" name="Group 18">
            <a:extLst>
              <a:ext uri="{FF2B5EF4-FFF2-40B4-BE49-F238E27FC236}">
                <a16:creationId xmlns:a16="http://schemas.microsoft.com/office/drawing/2014/main" id="{B822DDEA-81E8-4CF0-8261-AA49B7DBECE4}"/>
              </a:ext>
            </a:extLst>
          </p:cNvPr>
          <p:cNvGrpSpPr>
            <a:grpSpLocks/>
          </p:cNvGrpSpPr>
          <p:nvPr/>
        </p:nvGrpSpPr>
        <p:grpSpPr bwMode="auto">
          <a:xfrm>
            <a:off x="5029200" y="471488"/>
            <a:ext cx="3160713" cy="1579562"/>
            <a:chOff x="3216" y="336"/>
            <a:chExt cx="1991" cy="995"/>
          </a:xfrm>
        </p:grpSpPr>
        <p:graphicFrame>
          <p:nvGraphicFramePr>
            <p:cNvPr id="11291" name="Object 19">
              <a:extLst>
                <a:ext uri="{FF2B5EF4-FFF2-40B4-BE49-F238E27FC236}">
                  <a16:creationId xmlns:a16="http://schemas.microsoft.com/office/drawing/2014/main" id="{22D99FF0-BD35-4E97-A288-5F0EFCA2FC6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16" y="336"/>
            <a:ext cx="576" cy="4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8023" r:id="rId11" imgW="594360" imgH="425520" progId="Equation.3">
                    <p:embed/>
                  </p:oleObj>
                </mc:Choice>
                <mc:Fallback>
                  <p:oleObj r:id="rId11" imgW="594360" imgH="425520" progId="Equation.3">
                    <p:embed/>
                    <p:pic>
                      <p:nvPicPr>
                        <p:cNvPr id="11291" name="Object 19">
                          <a:extLst>
                            <a:ext uri="{FF2B5EF4-FFF2-40B4-BE49-F238E27FC236}">
                              <a16:creationId xmlns:a16="http://schemas.microsoft.com/office/drawing/2014/main" id="{22D99FF0-BD35-4E97-A288-5F0EFCA2FC6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clrChange>
                            <a:clrFrom>
                              <a:srgbClr val="000000"/>
                            </a:clrFrom>
                            <a:clrTo>
                              <a:srgbClr val="000000">
                                <a:alpha val="0"/>
                              </a:srgbClr>
                            </a:clrTo>
                          </a:clrChange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336"/>
                          <a:ext cx="576" cy="4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1292" name="Group 20">
              <a:extLst>
                <a:ext uri="{FF2B5EF4-FFF2-40B4-BE49-F238E27FC236}">
                  <a16:creationId xmlns:a16="http://schemas.microsoft.com/office/drawing/2014/main" id="{F4DCC70B-6B46-4704-A2AC-2157A2F5AC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16" y="634"/>
              <a:ext cx="1991" cy="697"/>
              <a:chOff x="3216" y="634"/>
              <a:chExt cx="1991" cy="697"/>
            </a:xfrm>
          </p:grpSpPr>
          <p:sp>
            <p:nvSpPr>
              <p:cNvPr id="11293" name="Line 21">
                <a:extLst>
                  <a:ext uri="{FF2B5EF4-FFF2-40B4-BE49-F238E27FC236}">
                    <a16:creationId xmlns:a16="http://schemas.microsoft.com/office/drawing/2014/main" id="{97B6542D-042F-4AA8-A1AA-0ED3406F7C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15" y="634"/>
                <a:ext cx="1392" cy="0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11294" name="Object 22">
                <a:extLst>
                  <a:ext uri="{FF2B5EF4-FFF2-40B4-BE49-F238E27FC236}">
                    <a16:creationId xmlns:a16="http://schemas.microsoft.com/office/drawing/2014/main" id="{2FABEA71-CA09-4CEF-A9D5-7823CFC5AD8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216" y="889"/>
              <a:ext cx="576" cy="44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08024" r:id="rId13" imgW="594360" imgH="425520" progId="Equation.3">
                      <p:embed/>
                    </p:oleObj>
                  </mc:Choice>
                  <mc:Fallback>
                    <p:oleObj r:id="rId13" imgW="594360" imgH="425520" progId="Equation.3">
                      <p:embed/>
                      <p:pic>
                        <p:nvPicPr>
                          <p:cNvPr id="11294" name="Object 22">
                            <a:extLst>
                              <a:ext uri="{FF2B5EF4-FFF2-40B4-BE49-F238E27FC236}">
                                <a16:creationId xmlns:a16="http://schemas.microsoft.com/office/drawing/2014/main" id="{2FABEA71-CA09-4CEF-A9D5-7823CFC5AD85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clrChange>
                              <a:clrFrom>
                                <a:srgbClr val="000000"/>
                              </a:clrFrom>
                              <a:clrTo>
                                <a:srgbClr val="000000">
                                  <a:alpha val="0"/>
                                </a:srgbClr>
                              </a:clrTo>
                            </a:clrChange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16" y="889"/>
                            <a:ext cx="576" cy="44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1295" name="Line 23">
                <a:extLst>
                  <a:ext uri="{FF2B5EF4-FFF2-40B4-BE49-F238E27FC236}">
                    <a16:creationId xmlns:a16="http://schemas.microsoft.com/office/drawing/2014/main" id="{0866FC26-CF3A-4428-A15E-F23F1E6A02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15" y="1056"/>
                <a:ext cx="1392" cy="0"/>
              </a:xfrm>
              <a:prstGeom prst="line">
                <a:avLst/>
              </a:prstGeom>
              <a:noFill/>
              <a:ln w="38100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83992" name="Rectangle 24">
            <a:extLst>
              <a:ext uri="{FF2B5EF4-FFF2-40B4-BE49-F238E27FC236}">
                <a16:creationId xmlns:a16="http://schemas.microsoft.com/office/drawing/2014/main" id="{F55FFD75-8B83-4436-B388-F8C1A11834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079750"/>
            <a:ext cx="4173538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zh-CN" altLang="en-US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激发态</a:t>
            </a:r>
            <a:r>
              <a:rPr lang="zh-CN" altLang="en-US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</a:t>
            </a:r>
            <a:endParaRPr lang="zh-CN" altLang="en-US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2306" name="Line 25">
            <a:extLst>
              <a:ext uri="{FF2B5EF4-FFF2-40B4-BE49-F238E27FC236}">
                <a16:creationId xmlns:a16="http://schemas.microsoft.com/office/drawing/2014/main" id="{C451020C-6323-44F9-9AAC-7E9E0037B522}"/>
              </a:ext>
            </a:extLst>
          </p:cNvPr>
          <p:cNvSpPr>
            <a:spLocks noChangeShapeType="1"/>
          </p:cNvSpPr>
          <p:nvPr/>
        </p:nvSpPr>
        <p:spPr bwMode="auto">
          <a:xfrm>
            <a:off x="6000750" y="3138488"/>
            <a:ext cx="2232025" cy="0"/>
          </a:xfrm>
          <a:prstGeom prst="line">
            <a:avLst/>
          </a:prstGeom>
          <a:noFill/>
          <a:ln w="38100">
            <a:solidFill>
              <a:schemeClr val="hlink">
                <a:alpha val="67842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07" name="Text Box 26">
            <a:extLst>
              <a:ext uri="{FF2B5EF4-FFF2-40B4-BE49-F238E27FC236}">
                <a16:creationId xmlns:a16="http://schemas.microsoft.com/office/drawing/2014/main" id="{5D7EF774-A03C-40B9-89D7-C1B0004ADF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4213" y="1055688"/>
            <a:ext cx="3698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0" i="1">
                <a:solidFill>
                  <a:srgbClr val="FFCC66"/>
                </a:solidFill>
              </a:rPr>
              <a:t>E</a:t>
            </a:r>
          </a:p>
        </p:txBody>
      </p:sp>
      <p:sp>
        <p:nvSpPr>
          <p:cNvPr id="12308" name="Line 27">
            <a:extLst>
              <a:ext uri="{FF2B5EF4-FFF2-40B4-BE49-F238E27FC236}">
                <a16:creationId xmlns:a16="http://schemas.microsoft.com/office/drawing/2014/main" id="{D1348816-EBCF-40A3-8016-D052FB3E4FF2}"/>
              </a:ext>
            </a:extLst>
          </p:cNvPr>
          <p:cNvSpPr>
            <a:spLocks noChangeShapeType="1"/>
          </p:cNvSpPr>
          <p:nvPr/>
        </p:nvSpPr>
        <p:spPr bwMode="auto">
          <a:xfrm>
            <a:off x="6005513" y="1309688"/>
            <a:ext cx="22098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09" name="Rectangle 28">
            <a:extLst>
              <a:ext uri="{FF2B5EF4-FFF2-40B4-BE49-F238E27FC236}">
                <a16:creationId xmlns:a16="http://schemas.microsoft.com/office/drawing/2014/main" id="{A25B52E4-E07C-40CD-B9E8-5357349EA6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5313" y="2925763"/>
            <a:ext cx="8715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chemeClr val="hlink"/>
                </a:solidFill>
                <a:ea typeface="楷体_GB2312" pitchFamily="49" charset="-122"/>
              </a:rPr>
              <a:t>基态</a:t>
            </a:r>
          </a:p>
        </p:txBody>
      </p:sp>
      <p:sp>
        <p:nvSpPr>
          <p:cNvPr id="83997" name="Oval 29">
            <a:extLst>
              <a:ext uri="{FF2B5EF4-FFF2-40B4-BE49-F238E27FC236}">
                <a16:creationId xmlns:a16="http://schemas.microsoft.com/office/drawing/2014/main" id="{5DE4AF5B-D2AE-449F-B432-93E4E4B1C3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6075" y="1124744"/>
            <a:ext cx="304800" cy="304800"/>
          </a:xfrm>
          <a:prstGeom prst="ellipse">
            <a:avLst/>
          </a:prstGeom>
          <a:gradFill rotWithShape="0">
            <a:gsLst>
              <a:gs pos="0">
                <a:srgbClr val="FFFF99"/>
              </a:gs>
              <a:gs pos="100000">
                <a:srgbClr val="767647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2800" b="0">
              <a:solidFill>
                <a:srgbClr val="99FFCC"/>
              </a:solidFill>
            </a:endParaRPr>
          </a:p>
        </p:txBody>
      </p:sp>
      <p:sp>
        <p:nvSpPr>
          <p:cNvPr id="83998" name="Rectangle 30">
            <a:extLst>
              <a:ext uri="{FF2B5EF4-FFF2-40B4-BE49-F238E27FC236}">
                <a16:creationId xmlns:a16="http://schemas.microsoft.com/office/drawing/2014/main" id="{B69B975B-CB62-4B19-B4FB-5CB1997EF6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5125" y="333375"/>
            <a:ext cx="20335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chemeClr val="hlink"/>
                </a:solidFill>
                <a:ea typeface="楷体_GB2312" pitchFamily="49" charset="-122"/>
              </a:rPr>
              <a:t>平均寿命</a:t>
            </a:r>
            <a:r>
              <a:rPr lang="zh-CN" altLang="en-US" sz="2000" b="0">
                <a:solidFill>
                  <a:srgbClr val="00FFFF"/>
                </a:solidFill>
              </a:rPr>
              <a:t>△</a:t>
            </a:r>
            <a:r>
              <a:rPr lang="en-US" altLang="zh-CN" sz="2800" b="0" i="1">
                <a:solidFill>
                  <a:srgbClr val="00FFFF"/>
                </a:solidFill>
              </a:rPr>
              <a:t>t</a:t>
            </a:r>
          </a:p>
        </p:txBody>
      </p:sp>
      <p:sp>
        <p:nvSpPr>
          <p:cNvPr id="83999" name="Rectangle 31">
            <a:extLst>
              <a:ext uri="{FF2B5EF4-FFF2-40B4-BE49-F238E27FC236}">
                <a16:creationId xmlns:a16="http://schemas.microsoft.com/office/drawing/2014/main" id="{37F94344-DF95-4791-96A2-59567F2B75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3750" y="2124075"/>
            <a:ext cx="1089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chemeClr val="hlink"/>
                </a:solidFill>
                <a:ea typeface="楷体_GB2312" pitchFamily="49" charset="-122"/>
              </a:rPr>
              <a:t>光辐射</a:t>
            </a:r>
          </a:p>
        </p:txBody>
      </p:sp>
      <p:sp>
        <p:nvSpPr>
          <p:cNvPr id="8217" name="Rectangle 32">
            <a:extLst>
              <a:ext uri="{FF2B5EF4-FFF2-40B4-BE49-F238E27FC236}">
                <a16:creationId xmlns:a16="http://schemas.microsoft.com/office/drawing/2014/main" id="{6905AD3F-C01D-460E-8F4B-1DB2EA2E81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4788" y="1195388"/>
            <a:ext cx="2097087" cy="865187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8195" name="Object 33">
            <a:extLst>
              <a:ext uri="{FF2B5EF4-FFF2-40B4-BE49-F238E27FC236}">
                <a16:creationId xmlns:a16="http://schemas.microsoft.com/office/drawing/2014/main" id="{0C321F68-70C7-4DEC-BA73-ED6FBD7700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39888" y="1235075"/>
          <a:ext cx="1646237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8025" r:id="rId15" imgW="1581120" imgH="940680" progId="Equation.3">
                  <p:embed/>
                </p:oleObj>
              </mc:Choice>
              <mc:Fallback>
                <p:oleObj r:id="rId15" imgW="1581120" imgH="940680" progId="Equation.3">
                  <p:embed/>
                  <p:pic>
                    <p:nvPicPr>
                      <p:cNvPr id="8195" name="Object 33">
                        <a:extLst>
                          <a:ext uri="{FF2B5EF4-FFF2-40B4-BE49-F238E27FC236}">
                            <a16:creationId xmlns:a16="http://schemas.microsoft.com/office/drawing/2014/main" id="{0C321F68-70C7-4DEC-BA73-ED6FBD7700E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9888" y="1235075"/>
                        <a:ext cx="1646237" cy="823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002" name="Rectangle 34">
            <a:extLst>
              <a:ext uri="{FF2B5EF4-FFF2-40B4-BE49-F238E27FC236}">
                <a16:creationId xmlns:a16="http://schemas.microsoft.com/office/drawing/2014/main" id="{C3AD3218-9744-4DD0-825B-1A73384BE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4287838"/>
            <a:ext cx="1403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hlink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能级宽度</a:t>
            </a:r>
          </a:p>
        </p:txBody>
      </p:sp>
      <p:sp>
        <p:nvSpPr>
          <p:cNvPr id="84003" name="Rectangle 35">
            <a:extLst>
              <a:ext uri="{FF2B5EF4-FFF2-40B4-BE49-F238E27FC236}">
                <a16:creationId xmlns:a16="http://schemas.microsoft.com/office/drawing/2014/main" id="{A5370A53-C6BC-48B1-9D7A-85E01133FD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3630613"/>
            <a:ext cx="39766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hlink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平均寿命</a:t>
            </a:r>
            <a:r>
              <a:rPr lang="zh-CN" altLang="en-US" sz="2800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    </a:t>
            </a:r>
            <a:r>
              <a:rPr lang="zh-CN" altLang="en-US" sz="2000" b="0" i="1">
                <a:solidFill>
                  <a:srgbClr val="FFCC66"/>
                </a:solidFill>
                <a:ea typeface="华文中宋" panose="02010600040101010101" pitchFamily="2" charset="-122"/>
              </a:rPr>
              <a:t>△</a:t>
            </a:r>
            <a:r>
              <a:rPr lang="zh-CN" altLang="en-US" sz="2000" b="0">
                <a:solidFill>
                  <a:srgbClr val="FFCC66"/>
                </a:solidFill>
                <a:ea typeface="华文中宋" panose="02010600040101010101" pitchFamily="2" charset="-122"/>
              </a:rPr>
              <a:t> </a:t>
            </a:r>
            <a:r>
              <a:rPr lang="en-US" altLang="zh-CN" sz="2800" b="0" i="1">
                <a:solidFill>
                  <a:srgbClr val="FFCC66"/>
                </a:solidFill>
                <a:ea typeface="华文中宋" panose="02010600040101010101" pitchFamily="2" charset="-122"/>
              </a:rPr>
              <a:t>t  ~ </a:t>
            </a:r>
            <a:r>
              <a:rPr lang="en-US" altLang="zh-CN" sz="2800" b="0">
                <a:solidFill>
                  <a:srgbClr val="FFCC66"/>
                </a:solidFill>
                <a:ea typeface="华文中宋" panose="02010600040101010101" pitchFamily="2" charset="-122"/>
              </a:rPr>
              <a:t>10</a:t>
            </a:r>
            <a:r>
              <a:rPr lang="en-US" altLang="zh-CN" sz="2800" b="0" baseline="30000">
                <a:solidFill>
                  <a:srgbClr val="FFCC66"/>
                </a:solidFill>
                <a:ea typeface="华文中宋" panose="02010600040101010101" pitchFamily="2" charset="-122"/>
              </a:rPr>
              <a:t>-8</a:t>
            </a:r>
            <a:r>
              <a:rPr lang="en-US" altLang="zh-CN" sz="2800" b="0">
                <a:solidFill>
                  <a:srgbClr val="FFCC66"/>
                </a:solidFill>
                <a:ea typeface="华文中宋" panose="02010600040101010101" pitchFamily="2" charset="-122"/>
              </a:rPr>
              <a:t> s</a:t>
            </a:r>
          </a:p>
        </p:txBody>
      </p:sp>
      <p:sp>
        <p:nvSpPr>
          <p:cNvPr id="84004" name="Rectangle 36">
            <a:extLst>
              <a:ext uri="{FF2B5EF4-FFF2-40B4-BE49-F238E27FC236}">
                <a16:creationId xmlns:a16="http://schemas.microsoft.com/office/drawing/2014/main" id="{F8C26B55-6481-471C-AE34-760BD568B9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5284788"/>
            <a:ext cx="38115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hlink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平均寿命</a:t>
            </a:r>
            <a:r>
              <a:rPr lang="zh-CN" altLang="en-US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     </a:t>
            </a:r>
            <a:r>
              <a:rPr lang="zh-CN" altLang="en-US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</a:t>
            </a:r>
            <a:r>
              <a:rPr lang="zh-CN" altLang="en-US" sz="2000" b="0" i="1">
                <a:solidFill>
                  <a:srgbClr val="FFCC66"/>
                </a:solidFill>
                <a:ea typeface="华文中宋" panose="02010600040101010101" pitchFamily="2" charset="-122"/>
              </a:rPr>
              <a:t>△ </a:t>
            </a:r>
            <a:r>
              <a:rPr lang="en-US" altLang="zh-CN" sz="2800" b="0" i="1">
                <a:solidFill>
                  <a:srgbClr val="FFCC66"/>
                </a:solidFill>
                <a:ea typeface="华文中宋" panose="02010600040101010101" pitchFamily="2" charset="-122"/>
              </a:rPr>
              <a:t>t</a:t>
            </a:r>
            <a:r>
              <a:rPr lang="en-US" altLang="zh-CN" b="0" i="1">
                <a:solidFill>
                  <a:srgbClr val="FFCC66"/>
                </a:solidFill>
                <a:ea typeface="华文中宋" panose="02010600040101010101" pitchFamily="2" charset="-122"/>
              </a:rPr>
              <a:t>  </a:t>
            </a:r>
            <a:r>
              <a:rPr lang="en-US" altLang="zh-CN" b="0">
                <a:solidFill>
                  <a:srgbClr val="FFCC66"/>
                </a:solidFill>
                <a:ea typeface="华文中宋" panose="02010600040101010101" pitchFamily="2" charset="-122"/>
                <a:sym typeface="Symbol" panose="05050102010706020507" pitchFamily="18" charset="2"/>
              </a:rPr>
              <a:t>  ∞</a:t>
            </a:r>
          </a:p>
        </p:txBody>
      </p:sp>
      <p:sp>
        <p:nvSpPr>
          <p:cNvPr id="84005" name="Rectangle 37">
            <a:extLst>
              <a:ext uri="{FF2B5EF4-FFF2-40B4-BE49-F238E27FC236}">
                <a16:creationId xmlns:a16="http://schemas.microsoft.com/office/drawing/2014/main" id="{A9E8C9C4-2EB9-473A-8949-5DDE4CD7A4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5853113"/>
            <a:ext cx="3629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hlink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能级宽度</a:t>
            </a:r>
            <a:r>
              <a:rPr lang="zh-CN" altLang="en-US">
                <a:solidFill>
                  <a:srgbClr val="FFCC66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          </a:t>
            </a:r>
            <a:r>
              <a:rPr lang="zh-CN" altLang="en-US" sz="2000" b="0" i="1">
                <a:solidFill>
                  <a:srgbClr val="FFCC66"/>
                </a:solidFill>
                <a:ea typeface="华文中宋" panose="02010600040101010101" pitchFamily="2" charset="-122"/>
              </a:rPr>
              <a:t>△</a:t>
            </a:r>
            <a:r>
              <a:rPr lang="en-US" altLang="zh-CN" b="0" i="1">
                <a:solidFill>
                  <a:srgbClr val="FFCC66"/>
                </a:solidFill>
                <a:ea typeface="华文中宋" panose="02010600040101010101" pitchFamily="2" charset="-122"/>
              </a:rPr>
              <a:t>E </a:t>
            </a:r>
            <a:r>
              <a:rPr lang="en-US" altLang="zh-CN" b="0">
                <a:solidFill>
                  <a:srgbClr val="FFCC66"/>
                </a:solidFill>
                <a:ea typeface="华文中宋" panose="02010600040101010101" pitchFamily="2" charset="-122"/>
                <a:sym typeface="Symbol" panose="05050102010706020507" pitchFamily="18" charset="2"/>
              </a:rPr>
              <a:t> 0</a:t>
            </a:r>
          </a:p>
        </p:txBody>
      </p:sp>
      <p:sp>
        <p:nvSpPr>
          <p:cNvPr id="11290" name="灯片编号占位符 1">
            <a:extLst>
              <a:ext uri="{FF2B5EF4-FFF2-40B4-BE49-F238E27FC236}">
                <a16:creationId xmlns:a16="http://schemas.microsoft.com/office/drawing/2014/main" id="{DA7BACA4-61C2-4610-9D37-A9C4604F21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23FD957-9E7E-4C81-992F-5342D290C218}" type="slidenum">
              <a:rPr lang="en-US" altLang="zh-CN" b="0">
                <a:solidFill>
                  <a:srgbClr val="FF00FF"/>
                </a:solidFill>
              </a:rPr>
              <a:pPr eaLnBrk="1" hangingPunct="1"/>
              <a:t>6</a:t>
            </a:fld>
            <a:r>
              <a:rPr lang="en-US" altLang="zh-CN" b="0" dirty="0">
                <a:solidFill>
                  <a:srgbClr val="FF00FF"/>
                </a:solidFill>
              </a:rPr>
              <a:t>/29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3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2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2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3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39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39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39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39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84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84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83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2" dur="500"/>
                                        <p:tgtEl>
                                          <p:spTgt spid="83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83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84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84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92" dur="500"/>
                                        <p:tgtEl>
                                          <p:spTgt spid="83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83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83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0" grpId="0" animBg="1"/>
      <p:bldP spid="8201" grpId="0"/>
      <p:bldP spid="83972" grpId="0"/>
      <p:bldP spid="83973" grpId="0"/>
      <p:bldP spid="83992" grpId="0"/>
      <p:bldP spid="12307" grpId="0"/>
      <p:bldP spid="12309" grpId="0"/>
      <p:bldP spid="83997" grpId="0" animBg="1"/>
      <p:bldP spid="83998" grpId="0"/>
      <p:bldP spid="83999" grpId="0"/>
      <p:bldP spid="8217" grpId="0" animBg="1"/>
      <p:bldP spid="84002" grpId="0"/>
      <p:bldP spid="84003" grpId="0"/>
      <p:bldP spid="84004" grpId="0"/>
      <p:bldP spid="8400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9">
            <a:extLst>
              <a:ext uri="{FF2B5EF4-FFF2-40B4-BE49-F238E27FC236}">
                <a16:creationId xmlns:a16="http://schemas.microsoft.com/office/drawing/2014/main" id="{2D2AFE85-722B-4572-9205-85E1AA1F281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1946128"/>
              </p:ext>
            </p:extLst>
          </p:nvPr>
        </p:nvGraphicFramePr>
        <p:xfrm>
          <a:off x="1475650" y="738250"/>
          <a:ext cx="1903413" cy="90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9986" r:id="rId3" imgW="1838880" imgH="940680" progId="Equation.3">
                  <p:embed/>
                </p:oleObj>
              </mc:Choice>
              <mc:Fallback>
                <p:oleObj r:id="rId3" imgW="1838880" imgH="940680" progId="Equation.3">
                  <p:embed/>
                  <p:pic>
                    <p:nvPicPr>
                      <p:cNvPr id="73737" name="Object 9">
                        <a:extLst>
                          <a:ext uri="{FF2B5EF4-FFF2-40B4-BE49-F238E27FC236}">
                            <a16:creationId xmlns:a16="http://schemas.microsoft.com/office/drawing/2014/main" id="{8BAA177F-7780-45D9-B623-27746187B21B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0" y="738250"/>
                        <a:ext cx="1903413" cy="906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箭头: 右 2">
            <a:extLst>
              <a:ext uri="{FF2B5EF4-FFF2-40B4-BE49-F238E27FC236}">
                <a16:creationId xmlns:a16="http://schemas.microsoft.com/office/drawing/2014/main" id="{8561D34A-5F0E-4863-BE94-2B558B34071A}"/>
              </a:ext>
            </a:extLst>
          </p:cNvPr>
          <p:cNvSpPr/>
          <p:nvPr/>
        </p:nvSpPr>
        <p:spPr bwMode="auto">
          <a:xfrm>
            <a:off x="3889812" y="1160922"/>
            <a:ext cx="936098" cy="216024"/>
          </a:xfrm>
          <a:prstGeom prst="rightArrow">
            <a:avLst>
              <a:gd name="adj1" fmla="val 50000"/>
              <a:gd name="adj2" fmla="val 10917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graphicFrame>
        <p:nvGraphicFramePr>
          <p:cNvPr id="4" name="Object 33">
            <a:extLst>
              <a:ext uri="{FF2B5EF4-FFF2-40B4-BE49-F238E27FC236}">
                <a16:creationId xmlns:a16="http://schemas.microsoft.com/office/drawing/2014/main" id="{7D606A09-C869-4DE5-83AE-33E5E875CFA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6348521"/>
              </p:ext>
            </p:extLst>
          </p:nvPr>
        </p:nvGraphicFramePr>
        <p:xfrm>
          <a:off x="5332883" y="820799"/>
          <a:ext cx="1646237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9987" r:id="rId5" imgW="1581120" imgH="940680" progId="Equation.3">
                  <p:embed/>
                </p:oleObj>
              </mc:Choice>
              <mc:Fallback>
                <p:oleObj r:id="rId5" imgW="1581120" imgH="940680" progId="Equation.3">
                  <p:embed/>
                  <p:pic>
                    <p:nvPicPr>
                      <p:cNvPr id="8195" name="Object 33">
                        <a:extLst>
                          <a:ext uri="{FF2B5EF4-FFF2-40B4-BE49-F238E27FC236}">
                            <a16:creationId xmlns:a16="http://schemas.microsoft.com/office/drawing/2014/main" id="{0C321F68-70C7-4DEC-BA73-ED6FBD7700E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>
                              <a:alpha val="0"/>
                            </a:srgbClr>
                          </a:clrTo>
                        </a:clrChange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2883" y="820799"/>
                        <a:ext cx="1646237" cy="823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33">
                <a:extLst>
                  <a:ext uri="{FF2B5EF4-FFF2-40B4-BE49-F238E27FC236}">
                    <a16:creationId xmlns:a16="http://schemas.microsoft.com/office/drawing/2014/main" id="{17D7F43C-6B86-4E03-86DB-C2F9591B1415}"/>
                  </a:ext>
                </a:extLst>
              </p:cNvPr>
              <p:cNvSpPr txBox="1"/>
              <p:nvPr/>
            </p:nvSpPr>
            <p:spPr bwMode="auto">
              <a:xfrm>
                <a:off x="1403474" y="1989014"/>
                <a:ext cx="6192862" cy="647898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30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3000" b="0" i="1" baseline="3000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30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3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𝑚𝑐</m:t>
                          </m:r>
                          <m:r>
                            <a:rPr lang="en-US" altLang="zh-CN" sz="3000" b="0" i="1" baseline="3000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zh-CN" sz="3000" b="0" i="1" baseline="3000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30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30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3000" b="0" i="1" baseline="3000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30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sz="3000" b="0" i="1" baseline="3000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30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3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sz="3000" b="0" i="1" baseline="-2500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sz="3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sz="3000" b="0" i="1" baseline="3000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zh-CN" sz="3000" b="0" i="1" baseline="3000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CN" altLang="en-US" sz="3000" b="0" baseline="30000" dirty="0">
                  <a:solidFill>
                    <a:srgbClr val="FFC000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5" name="Object 33">
                <a:extLst>
                  <a:ext uri="{FF2B5EF4-FFF2-40B4-BE49-F238E27FC236}">
                    <a16:creationId xmlns:a16="http://schemas.microsoft.com/office/drawing/2014/main" id="{17D7F43C-6B86-4E03-86DB-C2F9591B14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03474" y="1989014"/>
                <a:ext cx="6192862" cy="6478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33">
                <a:extLst>
                  <a:ext uri="{FF2B5EF4-FFF2-40B4-BE49-F238E27FC236}">
                    <a16:creationId xmlns:a16="http://schemas.microsoft.com/office/drawing/2014/main" id="{2D098F85-EF0A-44FD-A7D7-D2E5618775C6}"/>
                  </a:ext>
                </a:extLst>
              </p:cNvPr>
              <p:cNvSpPr txBox="1"/>
              <p:nvPr/>
            </p:nvSpPr>
            <p:spPr bwMode="auto">
              <a:xfrm>
                <a:off x="1475656" y="3069134"/>
                <a:ext cx="3024510" cy="647898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30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30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m:rPr>
                          <m:sty m:val="p"/>
                        </m:rPr>
                        <a:rPr lang="en-US" altLang="zh-CN" sz="3000" b="0" i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US" altLang="zh-CN" sz="30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30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30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30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𝑝𝑐</m:t>
                      </m:r>
                      <m:r>
                        <a:rPr lang="en-US" altLang="zh-CN" sz="3000" b="0" i="1" baseline="3000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altLang="zh-CN" sz="3000" b="0" i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US" altLang="zh-CN" sz="30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zh-CN" altLang="en-US" sz="3000" b="0" baseline="30000" dirty="0">
                  <a:solidFill>
                    <a:srgbClr val="FFC000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8" name="Object 33">
                <a:extLst>
                  <a:ext uri="{FF2B5EF4-FFF2-40B4-BE49-F238E27FC236}">
                    <a16:creationId xmlns:a16="http://schemas.microsoft.com/office/drawing/2014/main" id="{2D098F85-EF0A-44FD-A7D7-D2E5618775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75656" y="3069134"/>
                <a:ext cx="3024510" cy="6478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bject 33">
                <a:extLst>
                  <a:ext uri="{FF2B5EF4-FFF2-40B4-BE49-F238E27FC236}">
                    <a16:creationId xmlns:a16="http://schemas.microsoft.com/office/drawing/2014/main" id="{33AB5286-BC66-420D-A10B-61EF593499D9}"/>
                  </a:ext>
                </a:extLst>
              </p:cNvPr>
              <p:cNvSpPr txBox="1"/>
              <p:nvPr/>
            </p:nvSpPr>
            <p:spPr bwMode="auto">
              <a:xfrm>
                <a:off x="1389580" y="3933056"/>
                <a:ext cx="3024510" cy="1007938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3000" b="0" i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US" altLang="zh-CN" sz="30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30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3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3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sSup>
                            <m:sSupPr>
                              <m:ctrlPr>
                                <a:rPr lang="en-US" altLang="zh-CN" sz="30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30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altLang="zh-CN" sz="30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3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sz="3000" b="0" i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US" altLang="zh-CN" sz="30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zh-CN" altLang="en-US" sz="3000" b="0" baseline="30000" dirty="0">
                  <a:solidFill>
                    <a:srgbClr val="FFC000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10" name="Object 33">
                <a:extLst>
                  <a:ext uri="{FF2B5EF4-FFF2-40B4-BE49-F238E27FC236}">
                    <a16:creationId xmlns:a16="http://schemas.microsoft.com/office/drawing/2014/main" id="{33AB5286-BC66-420D-A10B-61EF59349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89580" y="3933056"/>
                <a:ext cx="3024510" cy="100793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ct 33">
                <a:extLst>
                  <a:ext uri="{FF2B5EF4-FFF2-40B4-BE49-F238E27FC236}">
                    <a16:creationId xmlns:a16="http://schemas.microsoft.com/office/drawing/2014/main" id="{C477D312-4B29-49B3-8ED7-9229DEBA8E68}"/>
                  </a:ext>
                </a:extLst>
              </p:cNvPr>
              <p:cNvSpPr txBox="1"/>
              <p:nvPr/>
            </p:nvSpPr>
            <p:spPr bwMode="auto">
              <a:xfrm>
                <a:off x="3491792" y="4077072"/>
                <a:ext cx="3456471" cy="1007938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30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3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3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𝑚𝑣𝑐</m:t>
                          </m:r>
                          <m:r>
                            <a:rPr lang="en-US" altLang="zh-CN" sz="3000" b="0" i="1" baseline="3000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sz="3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𝑚𝑐</m:t>
                          </m:r>
                          <m:r>
                            <a:rPr lang="en-US" altLang="zh-CN" sz="3000" b="0" i="1" baseline="3000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sz="3000" b="0" i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US" altLang="zh-CN" sz="3000" b="0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30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30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m:rPr>
                          <m:sty m:val="p"/>
                        </m:rPr>
                        <a:rPr lang="en-US" altLang="zh-CN" sz="3000" b="0" i="0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US" altLang="zh-CN" sz="3000" b="0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zh-CN" altLang="en-US" sz="3000" b="0" baseline="30000" dirty="0">
                  <a:solidFill>
                    <a:srgbClr val="FFC000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12" name="Object 33">
                <a:extLst>
                  <a:ext uri="{FF2B5EF4-FFF2-40B4-BE49-F238E27FC236}">
                    <a16:creationId xmlns:a16="http://schemas.microsoft.com/office/drawing/2014/main" id="{C477D312-4B29-49B3-8ED7-9229DEBA8E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91792" y="4077072"/>
                <a:ext cx="3456471" cy="1007938"/>
              </a:xfrm>
              <a:prstGeom prst="rect">
                <a:avLst/>
              </a:prstGeom>
              <a:blipFill>
                <a:blip r:embed="rId10"/>
                <a:stretch>
                  <a:fillRect t="-1818"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bject 33">
                <a:extLst>
                  <a:ext uri="{FF2B5EF4-FFF2-40B4-BE49-F238E27FC236}">
                    <a16:creationId xmlns:a16="http://schemas.microsoft.com/office/drawing/2014/main" id="{37A4096B-6C62-46AF-BA7F-8915D0F0702E}"/>
                  </a:ext>
                </a:extLst>
              </p:cNvPr>
              <p:cNvSpPr txBox="1"/>
              <p:nvPr/>
            </p:nvSpPr>
            <p:spPr bwMode="auto">
              <a:xfrm>
                <a:off x="6459819" y="4005238"/>
                <a:ext cx="2072621" cy="1007938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30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3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3000" b="0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sz="3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3000" b="0" i="0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sz="3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zh-CN" sz="3000" b="0" i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US" altLang="zh-CN" sz="3000" b="0" i="1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zh-CN" altLang="en-US" sz="3000" b="0" baseline="30000" dirty="0">
                  <a:solidFill>
                    <a:srgbClr val="FFC000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13" name="Object 33">
                <a:extLst>
                  <a:ext uri="{FF2B5EF4-FFF2-40B4-BE49-F238E27FC236}">
                    <a16:creationId xmlns:a16="http://schemas.microsoft.com/office/drawing/2014/main" id="{37A4096B-6C62-46AF-BA7F-8915D0F070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59819" y="4005238"/>
                <a:ext cx="2072621" cy="100793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bject 33">
                <a:extLst>
                  <a:ext uri="{FF2B5EF4-FFF2-40B4-BE49-F238E27FC236}">
                    <a16:creationId xmlns:a16="http://schemas.microsoft.com/office/drawing/2014/main" id="{687844B7-9011-433E-9B1B-AAEB3FBB1CCC}"/>
                  </a:ext>
                </a:extLst>
              </p:cNvPr>
              <p:cNvSpPr txBox="1"/>
              <p:nvPr/>
            </p:nvSpPr>
            <p:spPr bwMode="auto">
              <a:xfrm>
                <a:off x="1475650" y="5469400"/>
                <a:ext cx="2592294" cy="671988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noAutofit/>
              </a:bodyPr>
              <a:lstStyle/>
              <a:p>
                <a:r>
                  <a:rPr lang="en-US" altLang="zh-CN" sz="3000" b="0" dirty="0">
                    <a:solidFill>
                      <a:srgbClr val="FFC000"/>
                    </a:solidFill>
                    <a:latin typeface="+mn-lt"/>
                  </a:rPr>
                  <a:t>d</a:t>
                </a:r>
                <a:r>
                  <a:rPr lang="en-US" altLang="zh-CN" sz="3000" b="0" i="1" dirty="0" err="1">
                    <a:solidFill>
                      <a:srgbClr val="FFC000"/>
                    </a:solidFill>
                    <a:latin typeface="+mn-lt"/>
                  </a:rPr>
                  <a:t>E</a:t>
                </a:r>
                <a:r>
                  <a:rPr lang="en-US" altLang="zh-CN" sz="3000" b="0" dirty="0">
                    <a:solidFill>
                      <a:srgbClr val="FFC000"/>
                    </a:solidFill>
                    <a:latin typeface="+mn-lt"/>
                  </a:rPr>
                  <a:t>d</a:t>
                </a:r>
                <a:r>
                  <a:rPr lang="en-US" altLang="zh-CN" sz="3000" b="0" i="1" dirty="0">
                    <a:solidFill>
                      <a:srgbClr val="FFC000"/>
                    </a:solidFill>
                    <a:latin typeface="+mn-lt"/>
                  </a:rPr>
                  <a:t>t</a:t>
                </a:r>
                <a14:m>
                  <m:oMath xmlns:m="http://schemas.openxmlformats.org/officeDocument/2006/math">
                    <m:r>
                      <a:rPr lang="en-US" altLang="zh-CN" sz="3000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3000" i="1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zh-CN" sz="3000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m:rPr>
                        <m:sty m:val="p"/>
                      </m:rPr>
                      <a:rPr lang="en-US" altLang="zh-CN" sz="3000" b="0" i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zh-CN" sz="3000" b="0" i="1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zh-CN" altLang="en-US" sz="3000" b="0" baseline="30000" dirty="0">
                  <a:solidFill>
                    <a:srgbClr val="FFC000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14" name="Object 33">
                <a:extLst>
                  <a:ext uri="{FF2B5EF4-FFF2-40B4-BE49-F238E27FC236}">
                    <a16:creationId xmlns:a16="http://schemas.microsoft.com/office/drawing/2014/main" id="{687844B7-9011-433E-9B1B-AAEB3FBB1C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75650" y="5469400"/>
                <a:ext cx="2592294" cy="671988"/>
              </a:xfrm>
              <a:prstGeom prst="rect">
                <a:avLst/>
              </a:prstGeom>
              <a:blipFill>
                <a:blip r:embed="rId12"/>
                <a:stretch>
                  <a:fillRect l="-5412" t="-11818" b="-10000"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bject 33">
                <a:extLst>
                  <a:ext uri="{FF2B5EF4-FFF2-40B4-BE49-F238E27FC236}">
                    <a16:creationId xmlns:a16="http://schemas.microsoft.com/office/drawing/2014/main" id="{E3AB3DA2-FF02-411F-BF61-37211E673AFF}"/>
                  </a:ext>
                </a:extLst>
              </p:cNvPr>
              <p:cNvSpPr txBox="1"/>
              <p:nvPr/>
            </p:nvSpPr>
            <p:spPr bwMode="auto">
              <a:xfrm>
                <a:off x="4860026" y="5493316"/>
                <a:ext cx="2736310" cy="671988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>
                <a:noAutofit/>
              </a:bodyPr>
              <a:lstStyle/>
              <a:p>
                <a:r>
                  <a:rPr lang="el-GR" altLang="zh-CN" sz="3000" b="0" dirty="0">
                    <a:solidFill>
                      <a:srgbClr val="FFC000"/>
                    </a:solidFill>
                    <a:latin typeface="+mn-lt"/>
                    <a:ea typeface="等线" panose="02010600030101010101" pitchFamily="2" charset="-122"/>
                  </a:rPr>
                  <a:t>Δ</a:t>
                </a:r>
                <a:r>
                  <a:rPr lang="en-US" altLang="zh-CN" sz="3000" b="0" i="1" dirty="0">
                    <a:solidFill>
                      <a:srgbClr val="FFC000"/>
                    </a:solidFill>
                    <a:latin typeface="+mn-lt"/>
                  </a:rPr>
                  <a:t>E</a:t>
                </a:r>
                <a:r>
                  <a:rPr lang="el-GR" altLang="zh-CN" sz="3000" b="0" dirty="0">
                    <a:solidFill>
                      <a:srgbClr val="FFC000"/>
                    </a:solidFill>
                    <a:latin typeface="+mn-lt"/>
                    <a:ea typeface="等线" panose="02010600030101010101" pitchFamily="2" charset="-122"/>
                  </a:rPr>
                  <a:t>Δ</a:t>
                </a:r>
                <a:r>
                  <a:rPr lang="en-US" altLang="zh-CN" sz="3000" b="0" i="1" dirty="0">
                    <a:solidFill>
                      <a:srgbClr val="FFC000"/>
                    </a:solidFill>
                    <a:latin typeface="+mn-lt"/>
                  </a:rPr>
                  <a:t>t</a:t>
                </a:r>
                <a14:m>
                  <m:oMath xmlns:m="http://schemas.openxmlformats.org/officeDocument/2006/math">
                    <m:r>
                      <a:rPr lang="en-US" altLang="zh-CN" sz="3000" b="1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l-GR" altLang="zh-CN" sz="3000" b="0" dirty="0">
                        <a:solidFill>
                          <a:srgbClr val="FFC000"/>
                        </a:solidFill>
                        <a:latin typeface="+mn-lt"/>
                        <a:ea typeface="等线" panose="02010600030101010101" pitchFamily="2" charset="-122"/>
                      </a:rPr>
                      <m:t>Δ</m:t>
                    </m:r>
                    <m:r>
                      <a:rPr lang="en-US" altLang="zh-CN" sz="3000" b="0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m:rPr>
                        <m:nor/>
                      </m:rPr>
                      <a:rPr lang="el-GR" altLang="zh-CN" sz="3000" b="0" dirty="0">
                        <a:solidFill>
                          <a:srgbClr val="FFC000"/>
                        </a:solidFill>
                        <a:latin typeface="+mn-lt"/>
                        <a:ea typeface="等线" panose="02010600030101010101" pitchFamily="2" charset="-122"/>
                      </a:rPr>
                      <m:t>Δ</m:t>
                    </m:r>
                    <m:r>
                      <a:rPr lang="en-US" altLang="zh-CN" sz="3000" b="0" i="1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zh-CN" altLang="en-US" sz="3000" b="0" baseline="30000" dirty="0">
                  <a:solidFill>
                    <a:srgbClr val="FFC000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15" name="Object 33">
                <a:extLst>
                  <a:ext uri="{FF2B5EF4-FFF2-40B4-BE49-F238E27FC236}">
                    <a16:creationId xmlns:a16="http://schemas.microsoft.com/office/drawing/2014/main" id="{E3AB3DA2-FF02-411F-BF61-37211E673A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60026" y="5493316"/>
                <a:ext cx="2736310" cy="671988"/>
              </a:xfrm>
              <a:prstGeom prst="rect">
                <a:avLst/>
              </a:prstGeom>
              <a:blipFill>
                <a:blip r:embed="rId13"/>
                <a:stretch>
                  <a:fillRect l="-5122" t="-11818" b="-10000"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CBEDA2D4-2866-4EFE-95F4-44F6018839E8}"/>
              </a:ext>
            </a:extLst>
          </p:cNvPr>
          <p:cNvSpPr/>
          <p:nvPr/>
        </p:nvSpPr>
        <p:spPr bwMode="auto">
          <a:xfrm>
            <a:off x="4427984" y="2664183"/>
            <a:ext cx="1355490" cy="764817"/>
          </a:xfrm>
          <a:custGeom>
            <a:avLst/>
            <a:gdLst>
              <a:gd name="connsiteX0" fmla="*/ 1340528 w 1355490"/>
              <a:gd name="connsiteY0" fmla="*/ 0 h 764817"/>
              <a:gd name="connsiteX1" fmla="*/ 1349405 w 1355490"/>
              <a:gd name="connsiteY1" fmla="*/ 399495 h 764817"/>
              <a:gd name="connsiteX2" fmla="*/ 1260629 w 1355490"/>
              <a:gd name="connsiteY2" fmla="*/ 630314 h 764817"/>
              <a:gd name="connsiteX3" fmla="*/ 905522 w 1355490"/>
              <a:gd name="connsiteY3" fmla="*/ 745724 h 764817"/>
              <a:gd name="connsiteX4" fmla="*/ 0 w 1355490"/>
              <a:gd name="connsiteY4" fmla="*/ 763479 h 764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55490" h="764817">
                <a:moveTo>
                  <a:pt x="1340528" y="0"/>
                </a:moveTo>
                <a:cubicBezTo>
                  <a:pt x="1351624" y="147221"/>
                  <a:pt x="1362721" y="294443"/>
                  <a:pt x="1349405" y="399495"/>
                </a:cubicBezTo>
                <a:cubicBezTo>
                  <a:pt x="1336089" y="504547"/>
                  <a:pt x="1334609" y="572609"/>
                  <a:pt x="1260629" y="630314"/>
                </a:cubicBezTo>
                <a:cubicBezTo>
                  <a:pt x="1186648" y="688019"/>
                  <a:pt x="1115627" y="723530"/>
                  <a:pt x="905522" y="745724"/>
                </a:cubicBezTo>
                <a:cubicBezTo>
                  <a:pt x="695417" y="767918"/>
                  <a:pt x="347708" y="765698"/>
                  <a:pt x="0" y="763479"/>
                </a:cubicBezTo>
              </a:path>
            </a:pathLst>
          </a:cu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355DC400-9872-4375-B908-CB60A771939F}"/>
              </a:ext>
            </a:extLst>
          </p:cNvPr>
          <p:cNvSpPr/>
          <p:nvPr/>
        </p:nvSpPr>
        <p:spPr bwMode="auto">
          <a:xfrm>
            <a:off x="3851920" y="5661248"/>
            <a:ext cx="936098" cy="216024"/>
          </a:xfrm>
          <a:prstGeom prst="rightArrow">
            <a:avLst>
              <a:gd name="adj1" fmla="val 50000"/>
              <a:gd name="adj2" fmla="val 10917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6" name="灯片编号占位符 1">
            <a:extLst>
              <a:ext uri="{FF2B5EF4-FFF2-40B4-BE49-F238E27FC236}">
                <a16:creationId xmlns:a16="http://schemas.microsoft.com/office/drawing/2014/main" id="{7C11BD2A-FDA9-42B2-9AEC-426440055B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23FD957-9E7E-4C81-992F-5342D290C218}" type="slidenum">
              <a:rPr lang="en-US" altLang="zh-CN" b="0">
                <a:solidFill>
                  <a:srgbClr val="FF00FF"/>
                </a:solidFill>
              </a:rPr>
              <a:pPr eaLnBrk="1" hangingPunct="1"/>
              <a:t>7</a:t>
            </a:fld>
            <a:r>
              <a:rPr lang="en-US" altLang="zh-CN" b="0" dirty="0">
                <a:solidFill>
                  <a:srgbClr val="FF00FF"/>
                </a:solidFill>
              </a:rPr>
              <a:t>/29</a:t>
            </a:r>
          </a:p>
        </p:txBody>
      </p:sp>
    </p:spTree>
    <p:extLst>
      <p:ext uri="{BB962C8B-B14F-4D97-AF65-F5344CB8AC3E}">
        <p14:creationId xmlns:p14="http://schemas.microsoft.com/office/powerpoint/2010/main" val="1420489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8" grpId="0"/>
      <p:bldP spid="10" grpId="0"/>
      <p:bldP spid="12" grpId="0"/>
      <p:bldP spid="13" grpId="0"/>
      <p:bldP spid="14" grpId="0"/>
      <p:bldP spid="15" grpId="0"/>
      <p:bldP spid="18" grpId="0" animBg="1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D2D574-3866-4D9A-960B-A476B70FA2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60350"/>
            <a:ext cx="8280400" cy="28527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b="1">
                <a:solidFill>
                  <a:srgbClr val="FFC000"/>
                </a:solidFill>
                <a:latin typeface="楷体" panose="02010609060101010101" pitchFamily="49" charset="-122"/>
                <a:ea typeface="楷体_GB2312" pitchFamily="49" charset="-122"/>
              </a:rPr>
              <a:t>需要我们注意的是：</a:t>
            </a:r>
            <a:br>
              <a:rPr lang="en-US" altLang="zh-CN" sz="2200" b="1">
                <a:solidFill>
                  <a:srgbClr val="FFC000"/>
                </a:solidFill>
                <a:latin typeface="楷体" panose="02010609060101010101" pitchFamily="49" charset="-122"/>
                <a:ea typeface="楷体_GB2312" pitchFamily="49" charset="-122"/>
              </a:rPr>
            </a:br>
            <a:r>
              <a:rPr lang="en-US" altLang="zh-CN" sz="2200" b="1">
                <a:solidFill>
                  <a:srgbClr val="FFFF00"/>
                </a:solidFill>
                <a:latin typeface="楷体" panose="02010609060101010101" pitchFamily="49" charset="-122"/>
                <a:ea typeface="楷体_GB2312" pitchFamily="49" charset="-122"/>
              </a:rPr>
              <a:t>    1.</a:t>
            </a:r>
            <a:r>
              <a:rPr lang="zh-CN" altLang="en-US" sz="2200" b="1">
                <a:solidFill>
                  <a:srgbClr val="FFFF00"/>
                </a:solidFill>
                <a:latin typeface="楷体" panose="02010609060101010101" pitchFamily="49" charset="-122"/>
                <a:ea typeface="楷体_GB2312" pitchFamily="49" charset="-122"/>
              </a:rPr>
              <a:t>在经典力学中，只要知道初始条件，就可以求解出方程，即可给出粒子在任何时刻的位置与动量。这就是经典物理中的“决定性观念”、或“严格的因果率”；它们在宏观世界中，已经取得了巨大的成功。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8D7BBC4-2B4A-4B68-BBEE-2B1B3BFBC8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2786063"/>
            <a:ext cx="8280400" cy="261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dirty="0">
                <a:solidFill>
                  <a:srgbClr val="FFC000"/>
                </a:solidFill>
                <a:latin typeface="楷体" panose="02010609060101010101" pitchFamily="49" charset="-122"/>
              </a:rPr>
              <a:t>    </a:t>
            </a:r>
            <a:r>
              <a:rPr lang="en-US" altLang="zh-CN" sz="2200" dirty="0">
                <a:solidFill>
                  <a:schemeClr val="bg1"/>
                </a:solidFill>
                <a:latin typeface="楷体" panose="02010609060101010101" pitchFamily="49" charset="-122"/>
              </a:rPr>
              <a:t>2.</a:t>
            </a:r>
            <a:r>
              <a:rPr lang="zh-CN" altLang="en-US" sz="2200" dirty="0">
                <a:solidFill>
                  <a:schemeClr val="bg1"/>
                </a:solidFill>
                <a:latin typeface="楷体" panose="02010609060101010101" pitchFamily="49" charset="-122"/>
              </a:rPr>
              <a:t>当由宏观世界转向微观世界时，经典物理学家很自然地把熟悉的一套成功方法搬过来，希望经过观察能够精密地确定某一微观粒子。但海森堡的观点与此截然不同：对于微观粒子，我们不能同时确定物体的位置与动量，即不能比海森堡不确定关系所允许的更准确。</a:t>
            </a:r>
            <a:endParaRPr lang="zh-CN" altLang="en-US" sz="22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9E33818-81FE-4D4E-AA6A-1C8AE8EB58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357813"/>
            <a:ext cx="8207375" cy="1042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200" dirty="0">
                <a:solidFill>
                  <a:srgbClr val="FF0000"/>
                </a:solidFill>
                <a:latin typeface="楷体" panose="02010609060101010101" pitchFamily="49" charset="-122"/>
              </a:rPr>
              <a:t>    </a:t>
            </a:r>
            <a:r>
              <a:rPr lang="en-US" altLang="zh-CN" sz="2200" dirty="0">
                <a:solidFill>
                  <a:srgbClr val="FF6600"/>
                </a:solidFill>
                <a:latin typeface="楷体" panose="02010609060101010101" pitchFamily="49" charset="-122"/>
              </a:rPr>
              <a:t>3.</a:t>
            </a:r>
            <a:r>
              <a:rPr lang="zh-CN" altLang="en-US" sz="2200" dirty="0">
                <a:solidFill>
                  <a:srgbClr val="FF6600"/>
                </a:solidFill>
                <a:latin typeface="楷体" panose="02010609060101010101" pitchFamily="49" charset="-122"/>
              </a:rPr>
              <a:t>因此，我们只能预言这些微观粒子的可能行为。海森堡认为，概率性观点在量子物理学中是基本观点，决定论必须放弃</a:t>
            </a:r>
            <a:r>
              <a:rPr lang="zh-CN" altLang="en-US" sz="2200" dirty="0">
                <a:solidFill>
                  <a:srgbClr val="FF6600"/>
                </a:solidFill>
              </a:rPr>
              <a:t>。</a:t>
            </a:r>
          </a:p>
        </p:txBody>
      </p:sp>
      <p:sp>
        <p:nvSpPr>
          <p:cNvPr id="13317" name="灯片编号占位符 1">
            <a:extLst>
              <a:ext uri="{FF2B5EF4-FFF2-40B4-BE49-F238E27FC236}">
                <a16:creationId xmlns:a16="http://schemas.microsoft.com/office/drawing/2014/main" id="{D26B08D6-4316-4C90-8518-6D49EBB5E8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7C394E8-8C3D-4395-9722-31A183D6010E}" type="slidenum">
              <a:rPr lang="en-US" altLang="zh-CN" b="0">
                <a:solidFill>
                  <a:srgbClr val="FF00FF"/>
                </a:solidFill>
              </a:rPr>
              <a:pPr eaLnBrk="1" hangingPunct="1"/>
              <a:t>8</a:t>
            </a:fld>
            <a:r>
              <a:rPr lang="en-US" altLang="zh-CN" b="0">
                <a:solidFill>
                  <a:srgbClr val="FF00FF"/>
                </a:solidFill>
              </a:rPr>
              <a:t>/29</a:t>
            </a:r>
          </a:p>
        </p:txBody>
      </p:sp>
      <p:sp>
        <p:nvSpPr>
          <p:cNvPr id="6" name="AutoShape 77">
            <a:hlinkClick r:id="rId2" action="ppaction://hlinkfile"/>
            <a:extLst>
              <a:ext uri="{FF2B5EF4-FFF2-40B4-BE49-F238E27FC236}">
                <a16:creationId xmlns:a16="http://schemas.microsoft.com/office/drawing/2014/main" id="{6A7948C1-7E0B-4BD6-A04E-69191EB468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4813" y="428625"/>
            <a:ext cx="431800" cy="288925"/>
          </a:xfrm>
          <a:prstGeom prst="actionButtonForwardNex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70" decel="100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70" decel="100000"/>
                                        <p:tgtEl>
                                          <p:spTgt spid="6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7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5" grpId="0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>
            <a:extLst>
              <a:ext uri="{FF2B5EF4-FFF2-40B4-BE49-F238E27FC236}">
                <a16:creationId xmlns:a16="http://schemas.microsoft.com/office/drawing/2014/main" id="{70D5C54F-570D-4044-8BB2-40A7AF3312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813" y="357188"/>
            <a:ext cx="6929437" cy="4619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dirty="0">
                <a:solidFill>
                  <a:srgbClr val="FFFF00"/>
                </a:solidFill>
                <a:latin typeface="+mj-ea"/>
                <a:ea typeface="+mj-ea"/>
              </a:rPr>
              <a:t>根据不确定关系估算氢原子可能具有的最低能量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AB61E390-0F6B-4502-AA5A-FB9956B33E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813" y="857250"/>
            <a:ext cx="41719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电子束缚在半径为 </a:t>
            </a:r>
            <a:r>
              <a:rPr lang="en-US" altLang="zh-CN" sz="3200" b="0" i="1">
                <a:solidFill>
                  <a:srgbClr val="FFFF00"/>
                </a:solidFill>
              </a:rPr>
              <a:t>r</a:t>
            </a:r>
            <a:r>
              <a:rPr lang="en-US" altLang="zh-CN" sz="2800" b="0">
                <a:solidFill>
                  <a:srgbClr val="FFFF00"/>
                </a:solidFill>
              </a:rPr>
              <a:t> </a:t>
            </a:r>
            <a:r>
              <a:rPr lang="zh-CN" altLang="en-US">
                <a:solidFill>
                  <a:schemeClr val="bg1"/>
                </a:solidFill>
              </a:rPr>
              <a:t>的球内</a:t>
            </a:r>
          </a:p>
        </p:txBody>
      </p:sp>
      <p:graphicFrame>
        <p:nvGraphicFramePr>
          <p:cNvPr id="6" name="Object 2">
            <a:extLst>
              <a:ext uri="{FF2B5EF4-FFF2-40B4-BE49-F238E27FC236}">
                <a16:creationId xmlns:a16="http://schemas.microsoft.com/office/drawing/2014/main" id="{4562137C-410D-4756-9F12-0E24E825DF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00625" y="928688"/>
          <a:ext cx="11080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9101" r:id="rId3" imgW="10616760" imgH="3981240" progId="Equation.3">
                  <p:embed/>
                </p:oleObj>
              </mc:Choice>
              <mc:Fallback>
                <p:oleObj r:id="rId3" imgW="10616760" imgH="3981240" progId="Equation.3">
                  <p:embed/>
                  <p:pic>
                    <p:nvPicPr>
                      <p:cNvPr id="6" name="Object 2">
                        <a:extLst>
                          <a:ext uri="{FF2B5EF4-FFF2-40B4-BE49-F238E27FC236}">
                            <a16:creationId xmlns:a16="http://schemas.microsoft.com/office/drawing/2014/main" id="{4562137C-410D-4756-9F12-0E24E825DFA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25" y="928688"/>
                        <a:ext cx="110807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">
            <a:extLst>
              <a:ext uri="{FF2B5EF4-FFF2-40B4-BE49-F238E27FC236}">
                <a16:creationId xmlns:a16="http://schemas.microsoft.com/office/drawing/2014/main" id="{17FD164C-E6C0-459E-AFC9-726917BDDE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78400" y="1500188"/>
          <a:ext cx="2022475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9102" r:id="rId5" imgW="20357280" imgH="4551120" progId="Equation.3">
                  <p:embed/>
                </p:oleObj>
              </mc:Choice>
              <mc:Fallback>
                <p:oleObj r:id="rId5" imgW="20357280" imgH="4551120" progId="Equation.3">
                  <p:embed/>
                  <p:pic>
                    <p:nvPicPr>
                      <p:cNvPr id="7" name="Object 3">
                        <a:extLst>
                          <a:ext uri="{FF2B5EF4-FFF2-40B4-BE49-F238E27FC236}">
                            <a16:creationId xmlns:a16="http://schemas.microsoft.com/office/drawing/2014/main" id="{17FD164C-E6C0-459E-AFC9-726917BDDE3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8400" y="1500188"/>
                        <a:ext cx="2022475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6">
            <a:extLst>
              <a:ext uri="{FF2B5EF4-FFF2-40B4-BE49-F238E27FC236}">
                <a16:creationId xmlns:a16="http://schemas.microsoft.com/office/drawing/2014/main" id="{624ACBE3-9298-4EFE-8CDD-E269B33C6D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3913" y="1546225"/>
            <a:ext cx="2012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按不确定关系</a:t>
            </a:r>
          </a:p>
        </p:txBody>
      </p:sp>
      <p:graphicFrame>
        <p:nvGraphicFramePr>
          <p:cNvPr id="9" name="Object 4">
            <a:extLst>
              <a:ext uri="{FF2B5EF4-FFF2-40B4-BE49-F238E27FC236}">
                <a16:creationId xmlns:a16="http://schemas.microsoft.com/office/drawing/2014/main" id="{B730D425-DE8D-48D4-BE13-2D93A2E519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11513" y="1546225"/>
          <a:ext cx="1431925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9103" r:id="rId7" imgW="14454000" imgH="4551120" progId="Equation.3">
                  <p:embed/>
                </p:oleObj>
              </mc:Choice>
              <mc:Fallback>
                <p:oleObj r:id="rId7" imgW="14454000" imgH="4551120" progId="Equation.3">
                  <p:embed/>
                  <p:pic>
                    <p:nvPicPr>
                      <p:cNvPr id="9" name="Object 4">
                        <a:extLst>
                          <a:ext uri="{FF2B5EF4-FFF2-40B4-BE49-F238E27FC236}">
                            <a16:creationId xmlns:a16="http://schemas.microsoft.com/office/drawing/2014/main" id="{B730D425-DE8D-48D4-BE13-2D93A2E5199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1513" y="1546225"/>
                        <a:ext cx="1431925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5">
            <a:extLst>
              <a:ext uri="{FF2B5EF4-FFF2-40B4-BE49-F238E27FC236}">
                <a16:creationId xmlns:a16="http://schemas.microsoft.com/office/drawing/2014/main" id="{60A51CBE-EA3F-42DB-A3D4-6EF7BC384E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50938" y="2743200"/>
          <a:ext cx="2206625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9104" r:id="rId9" imgW="26260920" imgH="10251000" progId="Equation.3">
                  <p:embed/>
                </p:oleObj>
              </mc:Choice>
              <mc:Fallback>
                <p:oleObj r:id="rId9" imgW="26260920" imgH="10251000" progId="Equation.3">
                  <p:embed/>
                  <p:pic>
                    <p:nvPicPr>
                      <p:cNvPr id="10" name="Object 5">
                        <a:extLst>
                          <a:ext uri="{FF2B5EF4-FFF2-40B4-BE49-F238E27FC236}">
                            <a16:creationId xmlns:a16="http://schemas.microsoft.com/office/drawing/2014/main" id="{60A51CBE-EA3F-42DB-A3D4-6EF7BC384EA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0938" y="2743200"/>
                        <a:ext cx="2206625" cy="900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9">
            <a:extLst>
              <a:ext uri="{FF2B5EF4-FFF2-40B4-BE49-F238E27FC236}">
                <a16:creationId xmlns:a16="http://schemas.microsoft.com/office/drawing/2014/main" id="{666B5A9C-5474-405B-B4BC-E6F6228068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500" y="2147888"/>
            <a:ext cx="6889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当不计核的运动，氢原子的能量就是电子的能量：</a:t>
            </a:r>
          </a:p>
        </p:txBody>
      </p:sp>
      <p:sp>
        <p:nvSpPr>
          <p:cNvPr id="12" name="Text Box 10">
            <a:extLst>
              <a:ext uri="{FF2B5EF4-FFF2-40B4-BE49-F238E27FC236}">
                <a16:creationId xmlns:a16="http://schemas.microsoft.com/office/drawing/2014/main" id="{CFCBF94A-C44A-40F8-910E-D890E0365C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7288" y="2924175"/>
            <a:ext cx="173196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chemeClr val="bg1"/>
                </a:solidFill>
              </a:rPr>
              <a:t>代入上式，</a:t>
            </a:r>
          </a:p>
        </p:txBody>
      </p:sp>
      <p:graphicFrame>
        <p:nvGraphicFramePr>
          <p:cNvPr id="13" name="Object 6">
            <a:extLst>
              <a:ext uri="{FF2B5EF4-FFF2-40B4-BE49-F238E27FC236}">
                <a16:creationId xmlns:a16="http://schemas.microsoft.com/office/drawing/2014/main" id="{1AEFAA7B-8669-4D17-8DD8-7DD1B3BCFA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00688" y="2743200"/>
          <a:ext cx="2479675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9105" r:id="rId11" imgW="29507760" imgH="10251000" progId="Equation.3">
                  <p:embed/>
                </p:oleObj>
              </mc:Choice>
              <mc:Fallback>
                <p:oleObj r:id="rId11" imgW="29507760" imgH="10251000" progId="Equation.3">
                  <p:embed/>
                  <p:pic>
                    <p:nvPicPr>
                      <p:cNvPr id="13" name="Object 6">
                        <a:extLst>
                          <a:ext uri="{FF2B5EF4-FFF2-40B4-BE49-F238E27FC236}">
                            <a16:creationId xmlns:a16="http://schemas.microsoft.com/office/drawing/2014/main" id="{1AEFAA7B-8669-4D17-8DD8-7DD1B3BCFA3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0688" y="2743200"/>
                        <a:ext cx="2479675" cy="900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3">
            <a:extLst>
              <a:ext uri="{FF2B5EF4-FFF2-40B4-BE49-F238E27FC236}">
                <a16:creationId xmlns:a16="http://schemas.microsoft.com/office/drawing/2014/main" id="{D476D84F-F56A-4DF1-A0B2-66E0C5114F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3929063"/>
            <a:ext cx="2317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基态能应满足：</a:t>
            </a:r>
          </a:p>
        </p:txBody>
      </p:sp>
      <p:graphicFrame>
        <p:nvGraphicFramePr>
          <p:cNvPr id="16" name="Object 8">
            <a:extLst>
              <a:ext uri="{FF2B5EF4-FFF2-40B4-BE49-F238E27FC236}">
                <a16:creationId xmlns:a16="http://schemas.microsoft.com/office/drawing/2014/main" id="{C2F4907D-C28E-4BF7-BE75-0B6104E52A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86313" y="3714750"/>
          <a:ext cx="2579687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9106" r:id="rId13" imgW="30688200" imgH="10251000" progId="Equation.3">
                  <p:embed/>
                </p:oleObj>
              </mc:Choice>
              <mc:Fallback>
                <p:oleObj r:id="rId13" imgW="30688200" imgH="10251000" progId="Equation.3">
                  <p:embed/>
                  <p:pic>
                    <p:nvPicPr>
                      <p:cNvPr id="16" name="Object 8">
                        <a:extLst>
                          <a:ext uri="{FF2B5EF4-FFF2-40B4-BE49-F238E27FC236}">
                            <a16:creationId xmlns:a16="http://schemas.microsoft.com/office/drawing/2014/main" id="{C2F4907D-C28E-4BF7-BE75-0B6104E52A6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6313" y="3714750"/>
                        <a:ext cx="2579687" cy="900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33" name="Object 9">
            <a:extLst>
              <a:ext uri="{FF2B5EF4-FFF2-40B4-BE49-F238E27FC236}">
                <a16:creationId xmlns:a16="http://schemas.microsoft.com/office/drawing/2014/main" id="{C52B287A-DFBF-436D-8A8C-4D4867081C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03713" y="4714875"/>
          <a:ext cx="3340100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9107" r:id="rId15" imgW="39543480" imgH="10251000" progId="Equation.3">
                  <p:embed/>
                </p:oleObj>
              </mc:Choice>
              <mc:Fallback>
                <p:oleObj r:id="rId15" imgW="39543480" imgH="10251000" progId="Equation.3">
                  <p:embed/>
                  <p:pic>
                    <p:nvPicPr>
                      <p:cNvPr id="129033" name="Object 9">
                        <a:extLst>
                          <a:ext uri="{FF2B5EF4-FFF2-40B4-BE49-F238E27FC236}">
                            <a16:creationId xmlns:a16="http://schemas.microsoft.com/office/drawing/2014/main" id="{C52B287A-DFBF-436D-8A8C-4D4867081CD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3713" y="4714875"/>
                        <a:ext cx="3340100" cy="900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任意多边形 17">
            <a:extLst>
              <a:ext uri="{FF2B5EF4-FFF2-40B4-BE49-F238E27FC236}">
                <a16:creationId xmlns:a16="http://schemas.microsoft.com/office/drawing/2014/main" id="{A562DFCC-FFDA-4F7B-B927-D000C1128E77}"/>
              </a:ext>
            </a:extLst>
          </p:cNvPr>
          <p:cNvSpPr>
            <a:spLocks/>
          </p:cNvSpPr>
          <p:nvPr/>
        </p:nvSpPr>
        <p:spPr bwMode="auto">
          <a:xfrm>
            <a:off x="7429500" y="4144963"/>
            <a:ext cx="509588" cy="927100"/>
          </a:xfrm>
          <a:custGeom>
            <a:avLst/>
            <a:gdLst>
              <a:gd name="T0" fmla="*/ 0 w 509516"/>
              <a:gd name="T1" fmla="*/ 0 h 996287"/>
              <a:gd name="T2" fmla="*/ 423980 w 509516"/>
              <a:gd name="T3" fmla="*/ 99247 h 996287"/>
              <a:gd name="T4" fmla="*/ 478691 w 509516"/>
              <a:gd name="T5" fmla="*/ 250272 h 996287"/>
              <a:gd name="T6" fmla="*/ 232507 w 509516"/>
              <a:gd name="T7" fmla="*/ 314998 h 996287"/>
              <a:gd name="T8" fmla="*/ 0 60000 65536"/>
              <a:gd name="T9" fmla="*/ 0 60000 65536"/>
              <a:gd name="T10" fmla="*/ 0 60000 65536"/>
              <a:gd name="T11" fmla="*/ 0 60000 65536"/>
              <a:gd name="T12" fmla="*/ 0 w 509516"/>
              <a:gd name="T13" fmla="*/ 0 h 996287"/>
              <a:gd name="T14" fmla="*/ 509516 w 509516"/>
              <a:gd name="T15" fmla="*/ 996287 h 99628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09516" h="996287">
                <a:moveTo>
                  <a:pt x="0" y="0"/>
                </a:moveTo>
                <a:cubicBezTo>
                  <a:pt x="171734" y="90985"/>
                  <a:pt x="343468" y="181971"/>
                  <a:pt x="423080" y="313899"/>
                </a:cubicBezTo>
                <a:cubicBezTo>
                  <a:pt x="502692" y="445827"/>
                  <a:pt x="509516" y="677839"/>
                  <a:pt x="477671" y="791570"/>
                </a:cubicBezTo>
                <a:cubicBezTo>
                  <a:pt x="445826" y="905301"/>
                  <a:pt x="338919" y="950794"/>
                  <a:pt x="232012" y="996287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29034" name="Object 10">
            <a:extLst>
              <a:ext uri="{FF2B5EF4-FFF2-40B4-BE49-F238E27FC236}">
                <a16:creationId xmlns:a16="http://schemas.microsoft.com/office/drawing/2014/main" id="{20E63CF8-6346-4D78-9FBB-AEDC0DF279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43375" y="5743575"/>
          <a:ext cx="3286125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9108" r:id="rId17" imgW="40133520" imgH="10536120" progId="Equation.3">
                  <p:embed/>
                </p:oleObj>
              </mc:Choice>
              <mc:Fallback>
                <p:oleObj r:id="rId17" imgW="40133520" imgH="10536120" progId="Equation.3">
                  <p:embed/>
                  <p:pic>
                    <p:nvPicPr>
                      <p:cNvPr id="129034" name="Object 10">
                        <a:extLst>
                          <a:ext uri="{FF2B5EF4-FFF2-40B4-BE49-F238E27FC236}">
                            <a16:creationId xmlns:a16="http://schemas.microsoft.com/office/drawing/2014/main" id="{20E63CF8-6346-4D78-9FBB-AEDC0DF2791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3375" y="5743575"/>
                        <a:ext cx="3286125" cy="900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Box 6">
            <a:extLst>
              <a:ext uri="{FF2B5EF4-FFF2-40B4-BE49-F238E27FC236}">
                <a16:creationId xmlns:a16="http://schemas.microsoft.com/office/drawing/2014/main" id="{E882661D-2FCC-4561-8C67-25543B3970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4895850"/>
            <a:ext cx="26590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基态氢原子半径：</a:t>
            </a:r>
          </a:p>
        </p:txBody>
      </p:sp>
      <p:sp>
        <p:nvSpPr>
          <p:cNvPr id="21" name="任意多边形 20">
            <a:extLst>
              <a:ext uri="{FF2B5EF4-FFF2-40B4-BE49-F238E27FC236}">
                <a16:creationId xmlns:a16="http://schemas.microsoft.com/office/drawing/2014/main" id="{9FF80D39-92BC-4E76-AB47-6E80292B8423}"/>
              </a:ext>
            </a:extLst>
          </p:cNvPr>
          <p:cNvSpPr>
            <a:spLocks/>
          </p:cNvSpPr>
          <p:nvPr/>
        </p:nvSpPr>
        <p:spPr bwMode="auto">
          <a:xfrm>
            <a:off x="7348538" y="5299075"/>
            <a:ext cx="509587" cy="855663"/>
          </a:xfrm>
          <a:custGeom>
            <a:avLst/>
            <a:gdLst>
              <a:gd name="T0" fmla="*/ 0 w 509516"/>
              <a:gd name="T1" fmla="*/ 0 h 996287"/>
              <a:gd name="T2" fmla="*/ 423965 w 509516"/>
              <a:gd name="T3" fmla="*/ 27512 h 996287"/>
              <a:gd name="T4" fmla="*/ 478676 w 509516"/>
              <a:gd name="T5" fmla="*/ 69381 h 996287"/>
              <a:gd name="T6" fmla="*/ 232492 w 509516"/>
              <a:gd name="T7" fmla="*/ 87324 h 996287"/>
              <a:gd name="T8" fmla="*/ 0 60000 65536"/>
              <a:gd name="T9" fmla="*/ 0 60000 65536"/>
              <a:gd name="T10" fmla="*/ 0 60000 65536"/>
              <a:gd name="T11" fmla="*/ 0 60000 65536"/>
              <a:gd name="T12" fmla="*/ 0 w 509516"/>
              <a:gd name="T13" fmla="*/ 0 h 996287"/>
              <a:gd name="T14" fmla="*/ 509516 w 509516"/>
              <a:gd name="T15" fmla="*/ 996287 h 99628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09516" h="996287">
                <a:moveTo>
                  <a:pt x="0" y="0"/>
                </a:moveTo>
                <a:cubicBezTo>
                  <a:pt x="171734" y="90985"/>
                  <a:pt x="343468" y="181971"/>
                  <a:pt x="423080" y="313899"/>
                </a:cubicBezTo>
                <a:cubicBezTo>
                  <a:pt x="502692" y="445827"/>
                  <a:pt x="509516" y="677839"/>
                  <a:pt x="477671" y="791570"/>
                </a:cubicBezTo>
                <a:cubicBezTo>
                  <a:pt x="445826" y="905301"/>
                  <a:pt x="338919" y="950794"/>
                  <a:pt x="232012" y="996287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Text Box 7">
            <a:extLst>
              <a:ext uri="{FF2B5EF4-FFF2-40B4-BE49-F238E27FC236}">
                <a16:creationId xmlns:a16="http://schemas.microsoft.com/office/drawing/2014/main" id="{1B85F78E-0FB3-49DF-92EB-DC17C94B14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5913438"/>
            <a:ext cx="292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基态氢原子的能量：</a:t>
            </a:r>
          </a:p>
        </p:txBody>
      </p:sp>
      <p:sp>
        <p:nvSpPr>
          <p:cNvPr id="14356" name="灯片编号占位符 1">
            <a:extLst>
              <a:ext uri="{FF2B5EF4-FFF2-40B4-BE49-F238E27FC236}">
                <a16:creationId xmlns:a16="http://schemas.microsoft.com/office/drawing/2014/main" id="{5F5AC361-85BA-480D-A92F-C836EF3FF5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38175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969CEEF-5B0C-45FC-859D-738C52884048}" type="slidenum">
              <a:rPr lang="en-US" altLang="zh-CN" b="0">
                <a:solidFill>
                  <a:srgbClr val="FF00FF"/>
                </a:solidFill>
              </a:rPr>
              <a:pPr eaLnBrk="1" hangingPunct="1"/>
              <a:t>9</a:t>
            </a:fld>
            <a:r>
              <a:rPr lang="en-US" altLang="zh-CN" b="0">
                <a:solidFill>
                  <a:srgbClr val="FF00FF"/>
                </a:solidFill>
              </a:rPr>
              <a:t>/29</a:t>
            </a:r>
          </a:p>
        </p:txBody>
      </p:sp>
      <p:graphicFrame>
        <p:nvGraphicFramePr>
          <p:cNvPr id="2" name="Object 7">
            <a:extLst>
              <a:ext uri="{FF2B5EF4-FFF2-40B4-BE49-F238E27FC236}">
                <a16:creationId xmlns:a16="http://schemas.microsoft.com/office/drawing/2014/main" id="{762CF506-D107-4035-9F8D-CCB598986A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86125" y="3786188"/>
          <a:ext cx="1008063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9109" r:id="rId19" imgW="482391" imgH="393529" progId="Equation.3">
                  <p:embed/>
                </p:oleObj>
              </mc:Choice>
              <mc:Fallback>
                <p:oleObj r:id="rId19" imgW="482391" imgH="393529" progId="Equation.3">
                  <p:embed/>
                  <p:pic>
                    <p:nvPicPr>
                      <p:cNvPr id="2" name="Object 7">
                        <a:extLst>
                          <a:ext uri="{FF2B5EF4-FFF2-40B4-BE49-F238E27FC236}">
                            <a16:creationId xmlns:a16="http://schemas.microsoft.com/office/drawing/2014/main" id="{762CF506-D107-4035-9F8D-CCB598986A2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6125" y="3786188"/>
                        <a:ext cx="1008063" cy="75565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29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29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  <p:bldP spid="11" grpId="0"/>
      <p:bldP spid="12" grpId="0"/>
      <p:bldP spid="14" grpId="0"/>
      <p:bldP spid="20" grpId="0"/>
      <p:bldP spid="22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27969</TotalTime>
  <Words>1318</Words>
  <Application>Microsoft Office PowerPoint</Application>
  <PresentationFormat>全屏显示(4:3)</PresentationFormat>
  <Paragraphs>196</Paragraphs>
  <Slides>21</Slides>
  <Notes>9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21</vt:i4>
      </vt:variant>
    </vt:vector>
  </HeadingPairs>
  <TitlesOfParts>
    <vt:vector size="40" baseType="lpstr">
      <vt:lpstr>等线</vt:lpstr>
      <vt:lpstr>仿宋_GB2312</vt:lpstr>
      <vt:lpstr>楷体_GB2312</vt:lpstr>
      <vt:lpstr>SimHei</vt:lpstr>
      <vt:lpstr>宋体</vt:lpstr>
      <vt:lpstr>华文仿宋</vt:lpstr>
      <vt:lpstr>STZhongsong</vt:lpstr>
      <vt:lpstr>STZhongsong</vt:lpstr>
      <vt:lpstr>楷体</vt:lpstr>
      <vt:lpstr>Arial</vt:lpstr>
      <vt:lpstr>Cambria Math</vt:lpstr>
      <vt:lpstr>Symbol</vt:lpstr>
      <vt:lpstr>Times New Roman</vt:lpstr>
      <vt:lpstr>Wingdings</vt:lpstr>
      <vt:lpstr>默认设计模板</vt:lpstr>
      <vt:lpstr>公式</vt:lpstr>
      <vt:lpstr>Equation.3</vt:lpstr>
      <vt:lpstr>Equation.DSMT4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需要我们注意的是：     1.在经典力学中，只要知道初始条件，就可以求解出方程，即可给出粒子在任何时刻的位置与动量。这就是经典物理中的“决定性观念”、或“严格的因果率”；它们在宏观世界中，已经取得了巨大的成功。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xian jiaotong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下册-大学物理</dc:title>
  <dc:creator>yzhang</dc:creator>
  <cp:lastModifiedBy>xjtu</cp:lastModifiedBy>
  <cp:revision>1542</cp:revision>
  <cp:lastPrinted>2022-12-12T07:04:23Z</cp:lastPrinted>
  <dcterms:created xsi:type="dcterms:W3CDTF">1998-11-21T01:35:42Z</dcterms:created>
  <dcterms:modified xsi:type="dcterms:W3CDTF">2022-12-15T07:52:46Z</dcterms:modified>
</cp:coreProperties>
</file>