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39" r:id="rId2"/>
    <p:sldId id="665" r:id="rId3"/>
    <p:sldId id="640" r:id="rId4"/>
    <p:sldId id="641" r:id="rId5"/>
    <p:sldId id="642" r:id="rId6"/>
    <p:sldId id="643" r:id="rId7"/>
    <p:sldId id="633" r:id="rId8"/>
    <p:sldId id="638" r:id="rId9"/>
    <p:sldId id="639" r:id="rId10"/>
    <p:sldId id="644" r:id="rId11"/>
    <p:sldId id="655" r:id="rId12"/>
    <p:sldId id="656" r:id="rId13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800000"/>
    <a:srgbClr val="FFCC99"/>
    <a:srgbClr val="CC6600"/>
    <a:srgbClr val="00999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830" autoAdjust="0"/>
  </p:normalViewPr>
  <p:slideViewPr>
    <p:cSldViewPr>
      <p:cViewPr varScale="1">
        <p:scale>
          <a:sx n="85" d="100"/>
          <a:sy n="85" d="100"/>
        </p:scale>
        <p:origin x="1315" y="48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11" Type="http://schemas.openxmlformats.org/officeDocument/2006/relationships/image" Target="../media/image74.emf"/><Relationship Id="rId5" Type="http://schemas.openxmlformats.org/officeDocument/2006/relationships/image" Target="../media/image68.emf"/><Relationship Id="rId10" Type="http://schemas.openxmlformats.org/officeDocument/2006/relationships/image" Target="../media/image73.emf"/><Relationship Id="rId4" Type="http://schemas.openxmlformats.org/officeDocument/2006/relationships/image" Target="../media/image67.emf"/><Relationship Id="rId9" Type="http://schemas.openxmlformats.org/officeDocument/2006/relationships/image" Target="../media/image7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F2C3936-49E5-4914-8C56-25CAFF0F28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036887A-7CC7-47F6-A213-955A1EC1A4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F8E448CA-C50C-42EB-BBAA-0345AC54C4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0A753224-E1C2-4828-886E-7F3B43393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FF4DE6-1985-490C-B7E0-EDBA30F6E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2755A0-6D55-4F67-B545-B62413DD5F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9721664-3DFA-44CE-828B-F0483C8B21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CEF8174-0193-4382-9B86-F3528DD52C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EA12F50F-18E1-4D54-A6E1-39F9E1C4D6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92953CE2-A883-4086-B9A6-9B62C600D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87F60309-6BAD-4604-8479-C5398081A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216DFA-5E0B-4E3C-A3A7-5CFDC691F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2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721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7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85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67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83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7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192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2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88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33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91FC828C-5B3E-41D2-A86A-4791CCA5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A38F0412-1556-47C8-B4A2-4AD09CE9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4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1.e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62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9.e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emf"/><Relationship Id="rId20" Type="http://schemas.openxmlformats.org/officeDocument/2006/relationships/image" Target="../media/image63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8.e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6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71.e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8.e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emf"/><Relationship Id="rId20" Type="http://schemas.openxmlformats.org/officeDocument/2006/relationships/image" Target="../media/image72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74.e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10" Type="http://schemas.openxmlformats.org/officeDocument/2006/relationships/image" Target="../media/image67.e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9.emf"/><Relationship Id="rId22" Type="http://schemas.openxmlformats.org/officeDocument/2006/relationships/image" Target="../media/image7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6" Type="http://schemas.openxmlformats.org/officeDocument/2006/relationships/hyperlink" Target="13%20&#27178;&#27874;4(&#21464;&#21270;&#21608;&#26399;&#65289;.swf" TargetMode="Externa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hyperlink" Target="file:///H:\&#21160;&#30011;\&#24377;&#31783;&#25391;&#23376;1(&#21147;&#30340;&#21464;&#21270;&#65289;.swf" TargetMode="External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8.e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21.e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6.emf"/><Relationship Id="rId22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8.emf"/><Relationship Id="rId3" Type="http://schemas.openxmlformats.org/officeDocument/2006/relationships/image" Target="../media/image31.png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emf"/><Relationship Id="rId20" Type="http://schemas.openxmlformats.org/officeDocument/2006/relationships/image" Target="../media/image29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4.e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32.jpeg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6.emf"/><Relationship Id="rId22" Type="http://schemas.openxmlformats.org/officeDocument/2006/relationships/image" Target="../media/image3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0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7.e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emf"/><Relationship Id="rId20" Type="http://schemas.openxmlformats.org/officeDocument/2006/relationships/image" Target="../media/image41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>
            <a:extLst>
              <a:ext uri="{FF2B5EF4-FFF2-40B4-BE49-F238E27FC236}">
                <a16:creationId xmlns:a16="http://schemas.microsoft.com/office/drawing/2014/main" id="{2B8DCD77-A33E-4A8D-BCED-683826143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4200" y="0"/>
            <a:ext cx="1031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39">
            <a:extLst>
              <a:ext uri="{FF2B5EF4-FFF2-40B4-BE49-F238E27FC236}">
                <a16:creationId xmlns:a16="http://schemas.microsoft.com/office/drawing/2014/main" id="{0053801A-7244-435B-A4A9-6BB7DFF5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05225"/>
            <a:ext cx="6705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75000"/>
              </a:lnSpc>
              <a:defRPr/>
            </a:pP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楷体_GB2312" pitchFamily="49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17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Sep. 15, 2022</a:t>
            </a:r>
          </a:p>
        </p:txBody>
      </p:sp>
      <p:sp>
        <p:nvSpPr>
          <p:cNvPr id="4100" name="WordArt 1044">
            <a:extLst>
              <a:ext uri="{FF2B5EF4-FFF2-40B4-BE49-F238E27FC236}">
                <a16:creationId xmlns:a16="http://schemas.microsoft.com/office/drawing/2014/main" id="{73C41A5D-0FCC-4845-B836-E1DCA37CBCB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750" y="1268413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 descr="绿色大理石">
            <a:extLst>
              <a:ext uri="{FF2B5EF4-FFF2-40B4-BE49-F238E27FC236}">
                <a16:creationId xmlns:a16="http://schemas.microsoft.com/office/drawing/2014/main" id="{B92970DB-061A-42DA-A189-FD706A8D1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" y="428625"/>
            <a:ext cx="5329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如果波函数是沿着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x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轴负半轴传播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9F1947BA-D7C8-4AB5-8311-BAB0AD5D6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0481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FF00"/>
                </a:solidFill>
              </a:rPr>
              <a:t>(2)</a:t>
            </a:r>
          </a:p>
        </p:txBody>
      </p:sp>
      <p:sp>
        <p:nvSpPr>
          <p:cNvPr id="174088" name="Text Box 8" descr="绿色大理石">
            <a:extLst>
              <a:ext uri="{FF2B5EF4-FFF2-40B4-BE49-F238E27FC236}">
                <a16:creationId xmlns:a16="http://schemas.microsoft.com/office/drawing/2014/main" id="{1953CB39-B6F2-42FB-AE63-12C60E10C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3978275"/>
            <a:ext cx="539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波沿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x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轴负向传播，波函数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74089" name="Object 4">
            <a:extLst>
              <a:ext uri="{FF2B5EF4-FFF2-40B4-BE49-F238E27FC236}">
                <a16:creationId xmlns:a16="http://schemas.microsoft.com/office/drawing/2014/main" id="{C11E1FC0-6BA9-4508-87FF-21BE287A8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25" y="3816350"/>
          <a:ext cx="37179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0" name="公式" r:id="rId3" imgW="3953022" imgH="733561" progId="Equation.3">
                  <p:embed/>
                </p:oleObj>
              </mc:Choice>
              <mc:Fallback>
                <p:oleObj name="公式" r:id="rId3" imgW="3953022" imgH="733561" progId="Equation.3">
                  <p:embed/>
                  <p:pic>
                    <p:nvPicPr>
                      <p:cNvPr id="174089" name="Object 4">
                        <a:extLst>
                          <a:ext uri="{FF2B5EF4-FFF2-40B4-BE49-F238E27FC236}">
                            <a16:creationId xmlns:a16="http://schemas.microsoft.com/office/drawing/2014/main" id="{C11E1FC0-6BA9-4508-87FF-21BE287A87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3816350"/>
                        <a:ext cx="3717925" cy="75565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0" name="Object 5">
            <a:extLst>
              <a:ext uri="{FF2B5EF4-FFF2-40B4-BE49-F238E27FC236}">
                <a16:creationId xmlns:a16="http://schemas.microsoft.com/office/drawing/2014/main" id="{0641E90B-1829-42E7-AB0B-7BDC216188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1963" y="6067425"/>
          <a:ext cx="3998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" name="公式" r:id="rId5" imgW="4295845" imgH="733561" progId="Equation.3">
                  <p:embed/>
                </p:oleObj>
              </mc:Choice>
              <mc:Fallback>
                <p:oleObj name="公式" r:id="rId5" imgW="4295845" imgH="733561" progId="Equation.3">
                  <p:embed/>
                  <p:pic>
                    <p:nvPicPr>
                      <p:cNvPr id="174090" name="Object 5">
                        <a:extLst>
                          <a:ext uri="{FF2B5EF4-FFF2-40B4-BE49-F238E27FC236}">
                            <a16:creationId xmlns:a16="http://schemas.microsoft.com/office/drawing/2014/main" id="{0641E90B-1829-42E7-AB0B-7BDC216188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6067425"/>
                        <a:ext cx="39989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1" name="Object 6">
            <a:extLst>
              <a:ext uri="{FF2B5EF4-FFF2-40B4-BE49-F238E27FC236}">
                <a16:creationId xmlns:a16="http://schemas.microsoft.com/office/drawing/2014/main" id="{34C56565-0CE8-4AE6-ABBE-11E0EC6912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5450" y="4613275"/>
          <a:ext cx="38227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公式" r:id="rId7" imgW="4257618" imgH="733561" progId="Equation.3">
                  <p:embed/>
                </p:oleObj>
              </mc:Choice>
              <mc:Fallback>
                <p:oleObj name="公式" r:id="rId7" imgW="4257618" imgH="733561" progId="Equation.3">
                  <p:embed/>
                  <p:pic>
                    <p:nvPicPr>
                      <p:cNvPr id="174091" name="Object 6">
                        <a:extLst>
                          <a:ext uri="{FF2B5EF4-FFF2-40B4-BE49-F238E27FC236}">
                            <a16:creationId xmlns:a16="http://schemas.microsoft.com/office/drawing/2014/main" id="{34C56565-0CE8-4AE6-ABBE-11E0EC6912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4613275"/>
                        <a:ext cx="38227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2" name="Object 7">
            <a:extLst>
              <a:ext uri="{FF2B5EF4-FFF2-40B4-BE49-F238E27FC236}">
                <a16:creationId xmlns:a16="http://schemas.microsoft.com/office/drawing/2014/main" id="{E791C9D4-BC2E-4CA5-AEDA-B0F4FFE745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3388" y="5329238"/>
          <a:ext cx="38147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" name="公式" r:id="rId9" imgW="4257618" imgH="733561" progId="Equation.3">
                  <p:embed/>
                </p:oleObj>
              </mc:Choice>
              <mc:Fallback>
                <p:oleObj name="公式" r:id="rId9" imgW="4257618" imgH="733561" progId="Equation.3">
                  <p:embed/>
                  <p:pic>
                    <p:nvPicPr>
                      <p:cNvPr id="174092" name="Object 7">
                        <a:extLst>
                          <a:ext uri="{FF2B5EF4-FFF2-40B4-BE49-F238E27FC236}">
                            <a16:creationId xmlns:a16="http://schemas.microsoft.com/office/drawing/2014/main" id="{E791C9D4-BC2E-4CA5-AEDA-B0F4FFE745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5329238"/>
                        <a:ext cx="38147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3" name="Rectangle 13">
            <a:extLst>
              <a:ext uri="{FF2B5EF4-FFF2-40B4-BE49-F238E27FC236}">
                <a16:creationId xmlns:a16="http://schemas.microsoft.com/office/drawing/2014/main" id="{4C509C02-1D13-485B-8E2A-93782D505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5313363"/>
            <a:ext cx="976312" cy="830262"/>
          </a:xfrm>
          <a:prstGeom prst="rect">
            <a:avLst/>
          </a:prstGeom>
          <a:solidFill>
            <a:srgbClr val="00CC99">
              <a:alpha val="25882"/>
            </a:srgbClr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其 它 形 式</a:t>
            </a:r>
          </a:p>
        </p:txBody>
      </p:sp>
      <p:sp>
        <p:nvSpPr>
          <p:cNvPr id="174094" name="AutoShape 14">
            <a:extLst>
              <a:ext uri="{FF2B5EF4-FFF2-40B4-BE49-F238E27FC236}">
                <a16:creationId xmlns:a16="http://schemas.microsoft.com/office/drawing/2014/main" id="{0357C5B4-2437-439B-BE4C-9E25EF0E560D}"/>
              </a:ext>
            </a:extLst>
          </p:cNvPr>
          <p:cNvSpPr>
            <a:spLocks/>
          </p:cNvSpPr>
          <p:nvPr/>
        </p:nvSpPr>
        <p:spPr bwMode="auto">
          <a:xfrm>
            <a:off x="2714625" y="4929188"/>
            <a:ext cx="142875" cy="1584325"/>
          </a:xfrm>
          <a:prstGeom prst="leftBrace">
            <a:avLst>
              <a:gd name="adj1" fmla="val 92407"/>
              <a:gd name="adj2" fmla="val 50000"/>
            </a:avLst>
          </a:prstGeom>
          <a:noFill/>
          <a:ln w="19050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66FFFF"/>
              </a:solidFill>
              <a:ea typeface="仿宋_GB2312" pitchFamily="49" charset="-122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9A4B9AF2-BE1E-4339-9314-3D1E1D706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25" y="785813"/>
            <a:ext cx="40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</a:rPr>
              <a:t>y</a:t>
            </a:r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65322478-C9B3-40F1-9736-8DD1A9F7C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1768475"/>
            <a:ext cx="272097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82D5A3BA-FD8F-44BF-BB80-E8AA97A151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7875" y="1000125"/>
            <a:ext cx="0" cy="1447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33DE219F-3D9B-4B5C-9BE5-25A922AFF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9938" y="1919288"/>
            <a:ext cx="1793875" cy="0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1">
            <a:extLst>
              <a:ext uri="{FF2B5EF4-FFF2-40B4-BE49-F238E27FC236}">
                <a16:creationId xmlns:a16="http://schemas.microsoft.com/office/drawing/2014/main" id="{8877CEF2-D6DD-43D2-A0C4-4A5E7F776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3688" y="1233488"/>
            <a:ext cx="454025" cy="0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 type="triangle" w="med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56C93D7C-88BE-45A5-81C2-AC7F602B9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075" y="1462088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AF3E5C16-2A6A-48DB-BDDF-2E6514442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0" y="1843088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</a:rPr>
              <a:t>x</a:t>
            </a:r>
          </a:p>
        </p:txBody>
      </p:sp>
      <p:graphicFrame>
        <p:nvGraphicFramePr>
          <p:cNvPr id="22" name="Object 16">
            <a:extLst>
              <a:ext uri="{FF2B5EF4-FFF2-40B4-BE49-F238E27FC236}">
                <a16:creationId xmlns:a16="http://schemas.microsoft.com/office/drawing/2014/main" id="{8948A025-9DD7-42A0-95C1-8C28ECB3C3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9363" y="977900"/>
          <a:ext cx="314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4" name="Equation" r:id="rId11" imgW="28441" imgH="66743" progId="Equation.3">
                  <p:embed/>
                </p:oleObj>
              </mc:Choice>
              <mc:Fallback>
                <p:oleObj name="Equation" r:id="rId11" imgW="28441" imgH="66743" progId="Equation.3">
                  <p:embed/>
                  <p:pic>
                    <p:nvPicPr>
                      <p:cNvPr id="22" name="Object 16">
                        <a:extLst>
                          <a:ext uri="{FF2B5EF4-FFF2-40B4-BE49-F238E27FC236}">
                            <a16:creationId xmlns:a16="http://schemas.microsoft.com/office/drawing/2014/main" id="{8948A025-9DD7-42A0-95C1-8C28ECB3C3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3" y="977900"/>
                        <a:ext cx="314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6">
            <a:extLst>
              <a:ext uri="{FF2B5EF4-FFF2-40B4-BE49-F238E27FC236}">
                <a16:creationId xmlns:a16="http://schemas.microsoft.com/office/drawing/2014/main" id="{9679DEA3-EA53-4188-87A8-225BEC0A2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124301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  <a:latin typeface="宋体" panose="02010600030101010101" pitchFamily="2" charset="-122"/>
              </a:rPr>
              <a:t>P</a:t>
            </a: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41B0D337-56F2-4856-B04B-1825A5CF5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1714500"/>
            <a:ext cx="40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</a:rPr>
              <a:t>O</a:t>
            </a:r>
          </a:p>
        </p:txBody>
      </p:sp>
      <p:sp>
        <p:nvSpPr>
          <p:cNvPr id="25" name="Text Box 29">
            <a:extLst>
              <a:ext uri="{FF2B5EF4-FFF2-40B4-BE49-F238E27FC236}">
                <a16:creationId xmlns:a16="http://schemas.microsoft.com/office/drawing/2014/main" id="{EBCFC3DC-502B-47E1-BE3B-9FD983C7F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763" y="1171575"/>
            <a:ext cx="2889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4800">
                <a:solidFill>
                  <a:srgbClr val="66FF33"/>
                </a:solidFill>
                <a:ea typeface="仿宋_GB2312" pitchFamily="49" charset="-122"/>
                <a:sym typeface="Symbol" panose="05050102010706020507" pitchFamily="18" charset="2"/>
              </a:rPr>
              <a:t>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A51B7DD-A397-4497-8636-99CDD0E8FEB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464425" y="1920875"/>
            <a:ext cx="357188" cy="1588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7" name="Object 3">
            <a:extLst>
              <a:ext uri="{FF2B5EF4-FFF2-40B4-BE49-F238E27FC236}">
                <a16:creationId xmlns:a16="http://schemas.microsoft.com/office/drawing/2014/main" id="{464E8B33-DCC4-42F9-BD1E-3E695C309B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6575" y="1500188"/>
          <a:ext cx="27463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5" name="公式" r:id="rId13" imgW="2648090" imgH="333409" progId="Equation.3">
                  <p:embed/>
                </p:oleObj>
              </mc:Choice>
              <mc:Fallback>
                <p:oleObj name="公式" r:id="rId13" imgW="2648090" imgH="333409" progId="Equation.3">
                  <p:embed/>
                  <p:pic>
                    <p:nvPicPr>
                      <p:cNvPr id="27" name="Object 3">
                        <a:extLst>
                          <a:ext uri="{FF2B5EF4-FFF2-40B4-BE49-F238E27FC236}">
                            <a16:creationId xmlns:a16="http://schemas.microsoft.com/office/drawing/2014/main" id="{464E8B33-DCC4-42F9-BD1E-3E695C309B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1500188"/>
                        <a:ext cx="27463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0">
            <a:extLst>
              <a:ext uri="{FF2B5EF4-FFF2-40B4-BE49-F238E27FC236}">
                <a16:creationId xmlns:a16="http://schemas.microsoft.com/office/drawing/2014/main" id="{C5653486-5128-47BF-A2B1-2DA7B4790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928688"/>
            <a:ext cx="300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已知原点的振动：</a:t>
            </a:r>
          </a:p>
        </p:txBody>
      </p:sp>
      <p:sp>
        <p:nvSpPr>
          <p:cNvPr id="29" name="Text Box 19" descr="绿色大理石">
            <a:extLst>
              <a:ext uri="{FF2B5EF4-FFF2-40B4-BE49-F238E27FC236}">
                <a16:creationId xmlns:a16="http://schemas.microsoft.com/office/drawing/2014/main" id="{8E696D6E-CE1C-453F-BE17-141CD0EA6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1928813"/>
            <a:ext cx="4673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</a:rPr>
              <a:t>P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点的相位超前于</a:t>
            </a:r>
            <a:r>
              <a:rPr lang="en-US" altLang="zh-CN" i="1">
                <a:solidFill>
                  <a:srgbClr val="FFFF00"/>
                </a:solidFill>
              </a:rPr>
              <a:t>O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点的相位</a:t>
            </a:r>
          </a:p>
        </p:txBody>
      </p:sp>
      <p:sp>
        <p:nvSpPr>
          <p:cNvPr id="30" name="Text Box 19" descr="绿色大理石">
            <a:extLst>
              <a:ext uri="{FF2B5EF4-FFF2-40B4-BE49-F238E27FC236}">
                <a16:creationId xmlns:a16="http://schemas.microsoft.com/office/drawing/2014/main" id="{2CF065BB-A080-4CF5-862B-01AE935EB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2497138"/>
            <a:ext cx="5500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</a:rPr>
              <a:t>P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点的相位传到</a:t>
            </a:r>
            <a:r>
              <a:rPr lang="en-US" altLang="zh-CN" i="1">
                <a:solidFill>
                  <a:srgbClr val="FFFF00"/>
                </a:solidFill>
              </a:rPr>
              <a:t>O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点需要的时间：</a:t>
            </a:r>
          </a:p>
        </p:txBody>
      </p:sp>
      <p:graphicFrame>
        <p:nvGraphicFramePr>
          <p:cNvPr id="172052" name="Object 8">
            <a:extLst>
              <a:ext uri="{FF2B5EF4-FFF2-40B4-BE49-F238E27FC236}">
                <a16:creationId xmlns:a16="http://schemas.microsoft.com/office/drawing/2014/main" id="{6A1FA8E9-A6D5-4718-97A7-27F76B344A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6100" y="2459038"/>
          <a:ext cx="3746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6" name="公式" r:id="rId15" imgW="57188" imgH="295139" progId="Equation.3">
                  <p:embed/>
                </p:oleObj>
              </mc:Choice>
              <mc:Fallback>
                <p:oleObj name="公式" r:id="rId15" imgW="57188" imgH="295139" progId="Equation.3">
                  <p:embed/>
                  <p:pic>
                    <p:nvPicPr>
                      <p:cNvPr id="172052" name="Object 8">
                        <a:extLst>
                          <a:ext uri="{FF2B5EF4-FFF2-40B4-BE49-F238E27FC236}">
                            <a16:creationId xmlns:a16="http://schemas.microsoft.com/office/drawing/2014/main" id="{6A1FA8E9-A6D5-4718-97A7-27F76B344A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2459038"/>
                        <a:ext cx="3746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58" name="Object 9">
            <a:extLst>
              <a:ext uri="{FF2B5EF4-FFF2-40B4-BE49-F238E27FC236}">
                <a16:creationId xmlns:a16="http://schemas.microsoft.com/office/drawing/2014/main" id="{29138D31-633F-4D9A-8CEB-0A472FD7A8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0050" y="3065463"/>
          <a:ext cx="37242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7" name="公式" r:id="rId17" imgW="1762131" imgH="295139" progId="Equation.3">
                  <p:embed/>
                </p:oleObj>
              </mc:Choice>
              <mc:Fallback>
                <p:oleObj name="公式" r:id="rId17" imgW="1762131" imgH="295139" progId="Equation.3">
                  <p:embed/>
                  <p:pic>
                    <p:nvPicPr>
                      <p:cNvPr id="172058" name="Object 9">
                        <a:extLst>
                          <a:ext uri="{FF2B5EF4-FFF2-40B4-BE49-F238E27FC236}">
                            <a16:creationId xmlns:a16="http://schemas.microsoft.com/office/drawing/2014/main" id="{29138D31-633F-4D9A-8CEB-0A472FD7A8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3065463"/>
                        <a:ext cx="37242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灯片编号占位符 1">
            <a:extLst>
              <a:ext uri="{FF2B5EF4-FFF2-40B4-BE49-F238E27FC236}">
                <a16:creationId xmlns:a16="http://schemas.microsoft.com/office/drawing/2014/main" id="{859755FE-8681-4167-A795-5A6A94E3A751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C1788D-640F-4520-BD49-698840916436}" type="slidenum">
              <a:rPr lang="en-US" altLang="zh-CN" b="0">
                <a:solidFill>
                  <a:srgbClr val="FF00FF"/>
                </a:solidFill>
              </a:rPr>
              <a:pPr eaLnBrk="1" hangingPunct="1"/>
              <a:t>10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utoUpdateAnimBg="0"/>
      <p:bldP spid="174083" grpId="0"/>
      <p:bldP spid="174088" grpId="0"/>
      <p:bldP spid="174093" grpId="0" animBg="1"/>
      <p:bldP spid="174094" grpId="0" animBg="1"/>
      <p:bldP spid="15" grpId="0"/>
      <p:bldP spid="20" grpId="0"/>
      <p:bldP spid="21" grpId="0"/>
      <p:bldP spid="23" grpId="0"/>
      <p:bldP spid="24" grpId="0"/>
      <p:bldP spid="28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>
            <a:extLst>
              <a:ext uri="{FF2B5EF4-FFF2-40B4-BE49-F238E27FC236}">
                <a16:creationId xmlns:a16="http://schemas.microsoft.com/office/drawing/2014/main" id="{04A93A73-DDF5-4AC6-853D-1A0B340F1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500063"/>
            <a:ext cx="1408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chemeClr val="bg1"/>
                </a:solidFill>
              </a:rPr>
              <a:t>如图，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D430AA14-EB6B-4F4F-A5ED-4FB49952F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100138"/>
            <a:ext cx="6062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试求在下列情况下波函数：</a:t>
            </a:r>
          </a:p>
        </p:txBody>
      </p:sp>
      <p:graphicFrame>
        <p:nvGraphicFramePr>
          <p:cNvPr id="175108" name="Object 2">
            <a:extLst>
              <a:ext uri="{FF2B5EF4-FFF2-40B4-BE49-F238E27FC236}">
                <a16:creationId xmlns:a16="http://schemas.microsoft.com/office/drawing/2014/main" id="{1B5ED248-F156-4168-8754-B44489E3B1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0488" y="317500"/>
          <a:ext cx="29733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公式" r:id="rId3" imgW="2924245" imgH="781016" progId="Equation.3">
                  <p:embed/>
                </p:oleObj>
              </mc:Choice>
              <mc:Fallback>
                <p:oleObj name="公式" r:id="rId3" imgW="2924245" imgH="781016" progId="Equation.3">
                  <p:embed/>
                  <p:pic>
                    <p:nvPicPr>
                      <p:cNvPr id="175108" name="Object 2">
                        <a:extLst>
                          <a:ext uri="{FF2B5EF4-FFF2-40B4-BE49-F238E27FC236}">
                            <a16:creationId xmlns:a16="http://schemas.microsoft.com/office/drawing/2014/main" id="{1B5ED248-F156-4168-8754-B44489E3B1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317500"/>
                        <a:ext cx="29733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9" name="Rectangle 5">
            <a:extLst>
              <a:ext uri="{FF2B5EF4-FFF2-40B4-BE49-F238E27FC236}">
                <a16:creationId xmlns:a16="http://schemas.microsoft.com/office/drawing/2014/main" id="{E67571DE-DEC9-49E6-95B0-C9B6F31A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2852738"/>
            <a:ext cx="6323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(3)</a:t>
            </a:r>
            <a:r>
              <a:rPr lang="en-US" altLang="zh-CN">
                <a:solidFill>
                  <a:srgbClr val="FFFF66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若 </a:t>
            </a:r>
            <a:r>
              <a:rPr kumimoji="0" lang="en-US" altLang="zh-CN" i="1">
                <a:solidFill>
                  <a:srgbClr val="FFFF00"/>
                </a:solidFill>
              </a:rPr>
              <a:t>u</a:t>
            </a:r>
            <a:r>
              <a:rPr kumimoji="0" lang="en-US" altLang="zh-CN" i="1">
                <a:solidFill>
                  <a:srgbClr val="00FFFF"/>
                </a:solidFill>
              </a:rPr>
              <a:t> </a:t>
            </a:r>
            <a:r>
              <a:rPr kumimoji="0" lang="en-US" altLang="zh-CN" i="1">
                <a:solidFill>
                  <a:schemeClr val="bg1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沿 </a:t>
            </a:r>
            <a:r>
              <a:rPr kumimoji="0" lang="en-US" altLang="zh-CN" i="1">
                <a:solidFill>
                  <a:srgbClr val="FFFF00"/>
                </a:solidFill>
              </a:rPr>
              <a:t>x</a:t>
            </a:r>
            <a:r>
              <a:rPr kumimoji="0" lang="en-US" altLang="zh-CN" i="1">
                <a:solidFill>
                  <a:srgbClr val="00FFFF"/>
                </a:solidFill>
              </a:rPr>
              <a:t> </a:t>
            </a:r>
            <a:r>
              <a:rPr kumimoji="0" lang="en-US" altLang="zh-CN">
                <a:solidFill>
                  <a:srgbClr val="00FFFF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轴负向，以上两种情况又如何？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38909EA4-EA9B-4C89-9F48-F2C10E10A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50006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</a:p>
        </p:txBody>
      </p:sp>
      <p:sp>
        <p:nvSpPr>
          <p:cNvPr id="175111" name="Rectangle 7">
            <a:extLst>
              <a:ext uri="{FF2B5EF4-FFF2-40B4-BE49-F238E27FC236}">
                <a16:creationId xmlns:a16="http://schemas.microsoft.com/office/drawing/2014/main" id="{14B046C1-E09A-4C79-A17C-D3FC9EDBB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700213"/>
            <a:ext cx="258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(1)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以 </a:t>
            </a:r>
            <a:r>
              <a:rPr kumimoji="0" lang="en-US" altLang="zh-CN" i="1">
                <a:solidFill>
                  <a:srgbClr val="FFFF00"/>
                </a:solidFill>
              </a:rPr>
              <a:t>A</a:t>
            </a:r>
            <a:r>
              <a:rPr kumimoji="0" lang="en-US" altLang="zh-CN" i="1">
                <a:solidFill>
                  <a:srgbClr val="00FFFF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为原点；</a:t>
            </a:r>
          </a:p>
        </p:txBody>
      </p:sp>
      <p:sp>
        <p:nvSpPr>
          <p:cNvPr id="175112" name="Rectangle 8">
            <a:extLst>
              <a:ext uri="{FF2B5EF4-FFF2-40B4-BE49-F238E27FC236}">
                <a16:creationId xmlns:a16="http://schemas.microsoft.com/office/drawing/2014/main" id="{7CB7FB7C-6277-4CC7-866E-29E6A1A6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2254250"/>
            <a:ext cx="258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en-US" altLang="zh-CN">
                <a:solidFill>
                  <a:srgbClr val="FFFF66"/>
                </a:solidFill>
              </a:rPr>
              <a:t>  </a:t>
            </a:r>
            <a:r>
              <a:rPr kumimoji="0" lang="zh-CN" altLang="en-US">
                <a:solidFill>
                  <a:schemeClr val="bg1"/>
                </a:solidFill>
              </a:rPr>
              <a:t>以 </a:t>
            </a:r>
            <a:r>
              <a:rPr kumimoji="0" lang="en-US" altLang="zh-CN" i="1">
                <a:solidFill>
                  <a:srgbClr val="FFFF00"/>
                </a:solidFill>
              </a:rPr>
              <a:t>B</a:t>
            </a:r>
            <a:r>
              <a:rPr kumimoji="0" lang="en-US" altLang="zh-CN" i="1">
                <a:solidFill>
                  <a:srgbClr val="00FFFF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为原点；</a:t>
            </a:r>
          </a:p>
        </p:txBody>
      </p:sp>
      <p:sp>
        <p:nvSpPr>
          <p:cNvPr id="175113" name="Line 9">
            <a:extLst>
              <a:ext uri="{FF2B5EF4-FFF2-40B4-BE49-F238E27FC236}">
                <a16:creationId xmlns:a16="http://schemas.microsoft.com/office/drawing/2014/main" id="{A090FF3C-0AB5-4048-A7CD-3DF912BE1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8863" y="2109788"/>
            <a:ext cx="3429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373E36ED-C103-4DD9-88F8-C8E1A2022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2133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i="1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7C47D83D-07AB-498D-90DD-D005FFFBE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2133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i="1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175116" name="Line 12">
            <a:extLst>
              <a:ext uri="{FF2B5EF4-FFF2-40B4-BE49-F238E27FC236}">
                <a16:creationId xmlns:a16="http://schemas.microsoft.com/office/drawing/2014/main" id="{8DE440E2-B00B-4392-B93B-087669CD9F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2463" y="1703388"/>
            <a:ext cx="0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17" name="Line 13">
            <a:extLst>
              <a:ext uri="{FF2B5EF4-FFF2-40B4-BE49-F238E27FC236}">
                <a16:creationId xmlns:a16="http://schemas.microsoft.com/office/drawing/2014/main" id="{7E892EBC-3B29-40A8-B819-5956B5A9DD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3363" y="1703388"/>
            <a:ext cx="0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18" name="Line 14">
            <a:extLst>
              <a:ext uri="{FF2B5EF4-FFF2-40B4-BE49-F238E27FC236}">
                <a16:creationId xmlns:a16="http://schemas.microsoft.com/office/drawing/2014/main" id="{24C81E19-91A5-4FD4-BC33-F701BCF06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7063" y="1855788"/>
            <a:ext cx="890587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5119" name="Object 3">
            <a:extLst>
              <a:ext uri="{FF2B5EF4-FFF2-40B4-BE49-F238E27FC236}">
                <a16:creationId xmlns:a16="http://schemas.microsoft.com/office/drawing/2014/main" id="{A96820D2-B537-4036-B803-472440F75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2175" y="1414463"/>
          <a:ext cx="3444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7" name="Equation" r:id="rId5" imgW="104896" imgH="171450" progId="Equation.3">
                  <p:embed/>
                </p:oleObj>
              </mc:Choice>
              <mc:Fallback>
                <p:oleObj name="Equation" r:id="rId5" imgW="104896" imgH="171450" progId="Equation.3">
                  <p:embed/>
                  <p:pic>
                    <p:nvPicPr>
                      <p:cNvPr id="175119" name="Object 3">
                        <a:extLst>
                          <a:ext uri="{FF2B5EF4-FFF2-40B4-BE49-F238E27FC236}">
                            <a16:creationId xmlns:a16="http://schemas.microsoft.com/office/drawing/2014/main" id="{A96820D2-B537-4036-B803-472440F75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1414463"/>
                        <a:ext cx="34448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0" name="Object 4">
            <a:extLst>
              <a:ext uri="{FF2B5EF4-FFF2-40B4-BE49-F238E27FC236}">
                <a16:creationId xmlns:a16="http://schemas.microsoft.com/office/drawing/2014/main" id="{CE78D1F0-3FBE-45CA-BFD8-29C54C35A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97863" y="1966913"/>
          <a:ext cx="28733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8" name="Equation" r:id="rId7" imgW="76149" imgH="95216" progId="Equation.3">
                  <p:embed/>
                </p:oleObj>
              </mc:Choice>
              <mc:Fallback>
                <p:oleObj name="Equation" r:id="rId7" imgW="76149" imgH="95216" progId="Equation.3">
                  <p:embed/>
                  <p:pic>
                    <p:nvPicPr>
                      <p:cNvPr id="175120" name="Object 4">
                        <a:extLst>
                          <a:ext uri="{FF2B5EF4-FFF2-40B4-BE49-F238E27FC236}">
                            <a16:creationId xmlns:a16="http://schemas.microsoft.com/office/drawing/2014/main" id="{CE78D1F0-3FBE-45CA-BFD8-29C54C35AF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7863" y="1966913"/>
                        <a:ext cx="287337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21" name="Rectangle 17">
            <a:extLst>
              <a:ext uri="{FF2B5EF4-FFF2-40B4-BE49-F238E27FC236}">
                <a16:creationId xmlns:a16="http://schemas.microsoft.com/office/drawing/2014/main" id="{7F93E674-F21A-4A16-AE82-73208B76C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638" y="503238"/>
            <a:ext cx="354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chemeClr val="bg1"/>
                </a:solidFill>
              </a:rPr>
              <a:t>已知</a:t>
            </a:r>
            <a:r>
              <a:rPr kumimoji="0" lang="en-US" altLang="zh-CN" i="1">
                <a:solidFill>
                  <a:srgbClr val="FFFF00"/>
                </a:solidFill>
              </a:rPr>
              <a:t>A</a:t>
            </a:r>
            <a:r>
              <a:rPr kumimoji="0" lang="en-US" altLang="zh-CN" i="1">
                <a:solidFill>
                  <a:srgbClr val="00FFFF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点的振动方程为：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48435961-693A-4076-ABAD-0E284653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838" y="1497013"/>
            <a:ext cx="2889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4800">
                <a:solidFill>
                  <a:srgbClr val="66FF33"/>
                </a:solidFill>
                <a:latin typeface="Bookman Old Style" panose="02050604050505020204" pitchFamily="18" charset="0"/>
                <a:ea typeface="仿宋_GB2312" pitchFamily="49" charset="-122"/>
                <a:sym typeface="Symbol" panose="05050102010706020507" pitchFamily="18" charset="2"/>
              </a:rPr>
              <a:t>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F9639FC2-A2FB-4A2A-8033-8A480ABD5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563" y="1497013"/>
            <a:ext cx="2476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4800">
                <a:solidFill>
                  <a:srgbClr val="66FF33"/>
                </a:solidFill>
                <a:latin typeface="Bookman Old Style" panose="02050604050505020204" pitchFamily="18" charset="0"/>
                <a:ea typeface="仿宋_GB2312" pitchFamily="49" charset="-122"/>
                <a:sym typeface="Symbol" panose="05050102010706020507" pitchFamily="18" charset="2"/>
              </a:rPr>
              <a:t></a:t>
            </a:r>
          </a:p>
        </p:txBody>
      </p:sp>
      <p:graphicFrame>
        <p:nvGraphicFramePr>
          <p:cNvPr id="175124" name="Object 5">
            <a:extLst>
              <a:ext uri="{FF2B5EF4-FFF2-40B4-BE49-F238E27FC236}">
                <a16:creationId xmlns:a16="http://schemas.microsoft.com/office/drawing/2014/main" id="{664CB3E0-3458-4508-AA2D-FE995BE39E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2388" y="3865563"/>
          <a:ext cx="400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Equation" r:id="rId9" imgW="76149" imgH="114198" progId="Equation.3">
                  <p:embed/>
                </p:oleObj>
              </mc:Choice>
              <mc:Fallback>
                <p:oleObj name="Equation" r:id="rId9" imgW="76149" imgH="114198" progId="Equation.3">
                  <p:embed/>
                  <p:pic>
                    <p:nvPicPr>
                      <p:cNvPr id="175124" name="Object 5">
                        <a:extLst>
                          <a:ext uri="{FF2B5EF4-FFF2-40B4-BE49-F238E27FC236}">
                            <a16:creationId xmlns:a16="http://schemas.microsoft.com/office/drawing/2014/main" id="{664CB3E0-3458-4508-AA2D-FE995BE39E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3865563"/>
                        <a:ext cx="4000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25" name="Line 21">
            <a:extLst>
              <a:ext uri="{FF2B5EF4-FFF2-40B4-BE49-F238E27FC236}">
                <a16:creationId xmlns:a16="http://schemas.microsoft.com/office/drawing/2014/main" id="{D693A207-D389-4295-941C-B82463FB6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3" y="4081463"/>
            <a:ext cx="4572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26" name="Rectangle 22">
            <a:extLst>
              <a:ext uri="{FF2B5EF4-FFF2-40B4-BE49-F238E27FC236}">
                <a16:creationId xmlns:a16="http://schemas.microsoft.com/office/drawing/2014/main" id="{83795B60-85D0-42F5-B204-02C4D011B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3429000"/>
            <a:ext cx="4464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arenBoth"/>
            </a:pPr>
            <a:r>
              <a:rPr kumimoji="0" lang="zh-CN" altLang="en-US">
                <a:solidFill>
                  <a:schemeClr val="bg1"/>
                </a:solidFill>
              </a:rPr>
              <a:t>在 </a:t>
            </a:r>
            <a:r>
              <a:rPr kumimoji="0" lang="en-US" altLang="zh-CN" i="1">
                <a:solidFill>
                  <a:srgbClr val="FFFF00"/>
                </a:solidFill>
              </a:rPr>
              <a:t>x</a:t>
            </a:r>
            <a:r>
              <a:rPr kumimoji="0" lang="en-US" altLang="zh-CN" i="1">
                <a:solidFill>
                  <a:srgbClr val="00FFFF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轴上任取一点</a:t>
            </a:r>
            <a:r>
              <a:rPr kumimoji="0" lang="en-US" altLang="zh-CN" i="1">
                <a:solidFill>
                  <a:srgbClr val="FFFF00"/>
                </a:solidFill>
              </a:rPr>
              <a:t>P</a:t>
            </a:r>
            <a:r>
              <a:rPr kumimoji="0" lang="en-US" altLang="zh-CN" i="1">
                <a:solidFill>
                  <a:srgbClr val="00FFFF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，该点      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>
                <a:solidFill>
                  <a:schemeClr val="bg1"/>
                </a:solidFill>
              </a:rPr>
              <a:t>      振动方程为：</a:t>
            </a:r>
          </a:p>
        </p:txBody>
      </p:sp>
      <p:graphicFrame>
        <p:nvGraphicFramePr>
          <p:cNvPr id="175127" name="Object 6">
            <a:extLst>
              <a:ext uri="{FF2B5EF4-FFF2-40B4-BE49-F238E27FC236}">
                <a16:creationId xmlns:a16="http://schemas.microsoft.com/office/drawing/2014/main" id="{CB87DD06-BEF5-4279-8366-6FF16C6B01CF}"/>
              </a:ext>
            </a:extLst>
          </p:cNvPr>
          <p:cNvGraphicFramePr>
            <a:graphicFrameLocks/>
          </p:cNvGraphicFramePr>
          <p:nvPr/>
        </p:nvGraphicFramePr>
        <p:xfrm>
          <a:off x="1262063" y="4619625"/>
          <a:ext cx="34988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0" name="公式" r:id="rId11" imgW="3457594" imgH="781016" progId="Equation.3">
                  <p:embed/>
                </p:oleObj>
              </mc:Choice>
              <mc:Fallback>
                <p:oleObj name="公式" r:id="rId11" imgW="3457594" imgH="781016" progId="Equation.3">
                  <p:embed/>
                  <p:pic>
                    <p:nvPicPr>
                      <p:cNvPr id="175127" name="Object 6">
                        <a:extLst>
                          <a:ext uri="{FF2B5EF4-FFF2-40B4-BE49-F238E27FC236}">
                            <a16:creationId xmlns:a16="http://schemas.microsoft.com/office/drawing/2014/main" id="{CB87DD06-BEF5-4279-8366-6FF16C6B01C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4619625"/>
                        <a:ext cx="34988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8" name="Object 7">
            <a:extLst>
              <a:ext uri="{FF2B5EF4-FFF2-40B4-BE49-F238E27FC236}">
                <a16:creationId xmlns:a16="http://schemas.microsoft.com/office/drawing/2014/main" id="{A5C4AF8F-CB4D-46AB-89AD-3737CEEE178A}"/>
              </a:ext>
            </a:extLst>
          </p:cNvPr>
          <p:cNvGraphicFramePr>
            <a:graphicFrameLocks/>
          </p:cNvGraphicFramePr>
          <p:nvPr/>
        </p:nvGraphicFramePr>
        <p:xfrm>
          <a:off x="3073400" y="5516563"/>
          <a:ext cx="39989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公式" r:id="rId13" imgW="3953022" imgH="781016" progId="Equation.3">
                  <p:embed/>
                </p:oleObj>
              </mc:Choice>
              <mc:Fallback>
                <p:oleObj name="公式" r:id="rId13" imgW="3953022" imgH="781016" progId="Equation.3">
                  <p:embed/>
                  <p:pic>
                    <p:nvPicPr>
                      <p:cNvPr id="175128" name="Object 7">
                        <a:extLst>
                          <a:ext uri="{FF2B5EF4-FFF2-40B4-BE49-F238E27FC236}">
                            <a16:creationId xmlns:a16="http://schemas.microsoft.com/office/drawing/2014/main" id="{A5C4AF8F-CB4D-46AB-89AD-3737CEEE178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5516563"/>
                        <a:ext cx="39989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29" name="Rectangle 25">
            <a:extLst>
              <a:ext uri="{FF2B5EF4-FFF2-40B4-BE49-F238E27FC236}">
                <a16:creationId xmlns:a16="http://schemas.microsoft.com/office/drawing/2014/main" id="{B3EC635C-E884-41FF-B029-321FE3DC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5726113"/>
            <a:ext cx="1939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chemeClr val="bg1"/>
                </a:solidFill>
              </a:rPr>
              <a:t>波函数：</a:t>
            </a:r>
          </a:p>
        </p:txBody>
      </p:sp>
      <p:sp>
        <p:nvSpPr>
          <p:cNvPr id="175130" name="Text Box 26">
            <a:extLst>
              <a:ext uri="{FF2B5EF4-FFF2-40B4-BE49-F238E27FC236}">
                <a16:creationId xmlns:a16="http://schemas.microsoft.com/office/drawing/2014/main" id="{54EE40E5-D82B-428C-8B9A-4470224E2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35718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66"/>
                </a:solidFill>
              </a:rPr>
              <a:t>解</a:t>
            </a:r>
          </a:p>
        </p:txBody>
      </p:sp>
      <p:sp>
        <p:nvSpPr>
          <p:cNvPr id="175131" name="Text Box 27">
            <a:extLst>
              <a:ext uri="{FF2B5EF4-FFF2-40B4-BE49-F238E27FC236}">
                <a16:creationId xmlns:a16="http://schemas.microsoft.com/office/drawing/2014/main" id="{D3980F2C-2039-44FF-B635-348922872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471487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i="1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175132" name="Rectangle 28">
            <a:extLst>
              <a:ext uri="{FF2B5EF4-FFF2-40B4-BE49-F238E27FC236}">
                <a16:creationId xmlns:a16="http://schemas.microsoft.com/office/drawing/2014/main" id="{48CA9079-F9FD-495E-9FFD-EDF1A6DFA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975" y="4060825"/>
            <a:ext cx="3365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>
                <a:solidFill>
                  <a:srgbClr val="66FF33"/>
                </a:solidFill>
                <a:latin typeface="Bookman Old Style" panose="02050604050505020204" pitchFamily="18" charset="0"/>
                <a:ea typeface="仿宋_GB2312" pitchFamily="49" charset="-122"/>
                <a:sym typeface="Symbol" panose="05050102010706020507" pitchFamily="18" charset="2"/>
              </a:rPr>
              <a:t></a:t>
            </a:r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id="{FA997B48-52C4-4238-87A5-E77ED8380FF8}"/>
              </a:ext>
            </a:extLst>
          </p:cNvPr>
          <p:cNvGrpSpPr>
            <a:grpSpLocks/>
          </p:cNvGrpSpPr>
          <p:nvPr/>
        </p:nvGrpSpPr>
        <p:grpSpPr bwMode="auto">
          <a:xfrm>
            <a:off x="5103813" y="3976688"/>
            <a:ext cx="3716337" cy="1182687"/>
            <a:chOff x="3334" y="432"/>
            <a:chExt cx="2341" cy="745"/>
          </a:xfrm>
        </p:grpSpPr>
        <p:graphicFrame>
          <p:nvGraphicFramePr>
            <p:cNvPr id="15393" name="Object 8">
              <a:extLst>
                <a:ext uri="{FF2B5EF4-FFF2-40B4-BE49-F238E27FC236}">
                  <a16:creationId xmlns:a16="http://schemas.microsoft.com/office/drawing/2014/main" id="{604760D3-3CCF-41B5-AD07-0798E381CB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432"/>
            <a:ext cx="21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2" name="Equation" r:id="rId15" imgW="104896" imgH="171450" progId="Equation.3">
                    <p:embed/>
                  </p:oleObj>
                </mc:Choice>
                <mc:Fallback>
                  <p:oleObj name="Equation" r:id="rId15" imgW="104896" imgH="171450" progId="Equation.3">
                    <p:embed/>
                    <p:pic>
                      <p:nvPicPr>
                        <p:cNvPr id="15393" name="Object 8">
                          <a:extLst>
                            <a:ext uri="{FF2B5EF4-FFF2-40B4-BE49-F238E27FC236}">
                              <a16:creationId xmlns:a16="http://schemas.microsoft.com/office/drawing/2014/main" id="{604760D3-3CCF-41B5-AD07-0798E381CB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432"/>
                          <a:ext cx="217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4" name="Line 31">
              <a:extLst>
                <a:ext uri="{FF2B5EF4-FFF2-40B4-BE49-F238E27FC236}">
                  <a16:creationId xmlns:a16="http://schemas.microsoft.com/office/drawing/2014/main" id="{1E853476-0D2F-4D57-9A38-F96F42532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874"/>
              <a:ext cx="216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Text Box 32">
              <a:extLst>
                <a:ext uri="{FF2B5EF4-FFF2-40B4-BE49-F238E27FC236}">
                  <a16:creationId xmlns:a16="http://schemas.microsoft.com/office/drawing/2014/main" id="{7D3A8569-EA8A-4CFC-9E3C-95A7060D4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2" y="889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FFFF00"/>
                  </a:solidFill>
                </a:rPr>
                <a:t>B</a:t>
              </a:r>
            </a:p>
          </p:txBody>
        </p:sp>
        <p:sp>
          <p:nvSpPr>
            <p:cNvPr id="15396" name="Text Box 33">
              <a:extLst>
                <a:ext uri="{FF2B5EF4-FFF2-40B4-BE49-F238E27FC236}">
                  <a16:creationId xmlns:a16="http://schemas.microsoft.com/office/drawing/2014/main" id="{D189E66B-D90A-471B-BFA4-B4FA41AAA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8" y="88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15397" name="Line 34">
              <a:extLst>
                <a:ext uri="{FF2B5EF4-FFF2-40B4-BE49-F238E27FC236}">
                  <a16:creationId xmlns:a16="http://schemas.microsoft.com/office/drawing/2014/main" id="{61B7B6F0-2728-4FCE-B549-DFD84DA3E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8" y="618"/>
              <a:ext cx="0" cy="2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35">
              <a:extLst>
                <a:ext uri="{FF2B5EF4-FFF2-40B4-BE49-F238E27FC236}">
                  <a16:creationId xmlns:a16="http://schemas.microsoft.com/office/drawing/2014/main" id="{48197A4B-EA92-467C-ABB8-1B48C1C5F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4" y="618"/>
              <a:ext cx="0" cy="2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Line 36">
              <a:extLst>
                <a:ext uri="{FF2B5EF4-FFF2-40B4-BE49-F238E27FC236}">
                  <a16:creationId xmlns:a16="http://schemas.microsoft.com/office/drawing/2014/main" id="{4BEF3DE1-C255-44F3-9DE6-F65DE9557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2" y="714"/>
              <a:ext cx="56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400" name="Object 9">
              <a:extLst>
                <a:ext uri="{FF2B5EF4-FFF2-40B4-BE49-F238E27FC236}">
                  <a16:creationId xmlns:a16="http://schemas.microsoft.com/office/drawing/2014/main" id="{74CAD7F5-AFA5-499B-BE49-65460B9689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94" y="784"/>
            <a:ext cx="18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3" name="Equation" r:id="rId17" imgW="76149" imgH="95216" progId="Equation.3">
                    <p:embed/>
                  </p:oleObj>
                </mc:Choice>
                <mc:Fallback>
                  <p:oleObj name="Equation" r:id="rId17" imgW="76149" imgH="95216" progId="Equation.3">
                    <p:embed/>
                    <p:pic>
                      <p:nvPicPr>
                        <p:cNvPr id="15400" name="Object 9">
                          <a:extLst>
                            <a:ext uri="{FF2B5EF4-FFF2-40B4-BE49-F238E27FC236}">
                              <a16:creationId xmlns:a16="http://schemas.microsoft.com/office/drawing/2014/main" id="{74CAD7F5-AFA5-499B-BE49-65460B9689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4" y="784"/>
                          <a:ext cx="18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1" name="Text Box 38">
              <a:extLst>
                <a:ext uri="{FF2B5EF4-FFF2-40B4-BE49-F238E27FC236}">
                  <a16:creationId xmlns:a16="http://schemas.microsoft.com/office/drawing/2014/main" id="{32B0E990-32E4-44D6-9A30-54666333C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" y="488"/>
              <a:ext cx="18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4800">
                  <a:solidFill>
                    <a:srgbClr val="66FF33"/>
                  </a:solidFill>
                  <a:latin typeface="Bookman Old Style" panose="02050604050505020204" pitchFamily="18" charset="0"/>
                  <a:ea typeface="仿宋_GB2312" pitchFamily="49" charset="-122"/>
                  <a:sym typeface="Symbol" panose="05050102010706020507" pitchFamily="18" charset="2"/>
                </a:rPr>
                <a:t></a:t>
              </a:r>
            </a:p>
          </p:txBody>
        </p:sp>
        <p:sp>
          <p:nvSpPr>
            <p:cNvPr id="15402" name="Text Box 39">
              <a:extLst>
                <a:ext uri="{FF2B5EF4-FFF2-40B4-BE49-F238E27FC236}">
                  <a16:creationId xmlns:a16="http://schemas.microsoft.com/office/drawing/2014/main" id="{587820BD-CFE7-4279-AF39-80DEBEFAD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" y="488"/>
              <a:ext cx="156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4800">
                  <a:solidFill>
                    <a:srgbClr val="66FF33"/>
                  </a:solidFill>
                  <a:latin typeface="Bookman Old Style" panose="02050604050505020204" pitchFamily="18" charset="0"/>
                  <a:ea typeface="仿宋_GB2312" pitchFamily="49" charset="-122"/>
                  <a:sym typeface="Symbol" panose="05050102010706020507" pitchFamily="18" charset="2"/>
                </a:rPr>
                <a:t></a:t>
              </a:r>
            </a:p>
          </p:txBody>
        </p:sp>
        <p:sp>
          <p:nvSpPr>
            <p:cNvPr id="15403" name="Rectangle 40">
              <a:extLst>
                <a:ext uri="{FF2B5EF4-FFF2-40B4-BE49-F238E27FC236}">
                  <a16:creationId xmlns:a16="http://schemas.microsoft.com/office/drawing/2014/main" id="{57D8E595-3A9C-419D-BE66-2C34F2EED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" y="487"/>
              <a:ext cx="21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>
                  <a:solidFill>
                    <a:srgbClr val="66FF33"/>
                  </a:solidFill>
                  <a:latin typeface="Bookman Old Style" panose="02050604050505020204" pitchFamily="18" charset="0"/>
                  <a:ea typeface="仿宋_GB2312" pitchFamily="49" charset="-122"/>
                  <a:sym typeface="Symbol" panose="05050102010706020507" pitchFamily="18" charset="2"/>
                </a:rPr>
                <a:t></a:t>
              </a:r>
            </a:p>
          </p:txBody>
        </p:sp>
      </p:grpSp>
      <p:graphicFrame>
        <p:nvGraphicFramePr>
          <p:cNvPr id="41" name="Object 41">
            <a:extLst>
              <a:ext uri="{FF2B5EF4-FFF2-40B4-BE49-F238E27FC236}">
                <a16:creationId xmlns:a16="http://schemas.microsoft.com/office/drawing/2014/main" id="{0281C889-43FA-4D58-AF10-64579B6A0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9500" y="1285875"/>
          <a:ext cx="400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4" name="Equation" r:id="rId19" imgW="76149" imgH="114198" progId="Equation.3">
                  <p:embed/>
                </p:oleObj>
              </mc:Choice>
              <mc:Fallback>
                <p:oleObj name="Equation" r:id="rId19" imgW="76149" imgH="114198" progId="Equation.3">
                  <p:embed/>
                  <p:pic>
                    <p:nvPicPr>
                      <p:cNvPr id="41" name="Object 41">
                        <a:extLst>
                          <a:ext uri="{FF2B5EF4-FFF2-40B4-BE49-F238E27FC236}">
                            <a16:creationId xmlns:a16="http://schemas.microsoft.com/office/drawing/2014/main" id="{0281C889-43FA-4D58-AF10-64579B6A02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1285875"/>
                        <a:ext cx="4000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21">
            <a:extLst>
              <a:ext uri="{FF2B5EF4-FFF2-40B4-BE49-F238E27FC236}">
                <a16:creationId xmlns:a16="http://schemas.microsoft.com/office/drawing/2014/main" id="{DECCEC11-53FE-44BD-9B02-ED148944D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2925" y="1501775"/>
            <a:ext cx="4572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2" name="灯片编号占位符 1">
            <a:extLst>
              <a:ext uri="{FF2B5EF4-FFF2-40B4-BE49-F238E27FC236}">
                <a16:creationId xmlns:a16="http://schemas.microsoft.com/office/drawing/2014/main" id="{7F20BCF6-9FB5-474D-8879-321434BF2BBB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08F5C7-63B6-4AA8-8A27-F118C72EBFF3}" type="slidenum">
              <a:rPr lang="en-US" altLang="zh-CN" b="0">
                <a:solidFill>
                  <a:srgbClr val="FF00FF"/>
                </a:solidFill>
              </a:rPr>
              <a:pPr eaLnBrk="1" hangingPunct="1"/>
              <a:t>11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7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 autoUpdateAnimBg="0"/>
      <p:bldP spid="175107" grpId="0" autoUpdateAnimBg="0"/>
      <p:bldP spid="175109" grpId="0"/>
      <p:bldP spid="175110" grpId="0" autoUpdateAnimBg="0"/>
      <p:bldP spid="175111" grpId="0"/>
      <p:bldP spid="175112" grpId="0"/>
      <p:bldP spid="175114" grpId="0"/>
      <p:bldP spid="175115" grpId="0"/>
      <p:bldP spid="175121" grpId="0"/>
      <p:bldP spid="175126" grpId="0" autoUpdateAnimBg="0"/>
      <p:bldP spid="175129" grpId="0" autoUpdateAnimBg="0"/>
      <p:bldP spid="175130" grpId="0" autoUpdateAnimBg="0"/>
      <p:bldP spid="175131" grpId="0" autoUpdateAnimBg="0"/>
      <p:bldP spid="17513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F9892B8D-1CE5-4331-8889-D45A946BF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500063"/>
            <a:ext cx="484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kumimoji="0" lang="en-US" altLang="zh-CN">
                <a:solidFill>
                  <a:schemeClr val="bg1"/>
                </a:solidFill>
              </a:rPr>
              <a:t> </a:t>
            </a:r>
            <a:r>
              <a:rPr kumimoji="0" lang="en-US" altLang="zh-CN" i="1">
                <a:solidFill>
                  <a:srgbClr val="FFFF00"/>
                </a:solidFill>
              </a:rPr>
              <a:t>B</a:t>
            </a:r>
            <a:r>
              <a:rPr kumimoji="0" lang="en-US" altLang="zh-CN" i="1">
                <a:solidFill>
                  <a:srgbClr val="00FFFF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点（原点）振动方程为：</a:t>
            </a:r>
          </a:p>
        </p:txBody>
      </p:sp>
      <p:graphicFrame>
        <p:nvGraphicFramePr>
          <p:cNvPr id="176131" name="Object 2">
            <a:extLst>
              <a:ext uri="{FF2B5EF4-FFF2-40B4-BE49-F238E27FC236}">
                <a16:creationId xmlns:a16="http://schemas.microsoft.com/office/drawing/2014/main" id="{46076E65-B3F7-4B57-84CF-2BA861B523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1071563"/>
          <a:ext cx="34591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name="公式" r:id="rId3" imgW="3914794" imgH="781016" progId="Equation.3">
                  <p:embed/>
                </p:oleObj>
              </mc:Choice>
              <mc:Fallback>
                <p:oleObj name="公式" r:id="rId3" imgW="3914794" imgH="781016" progId="Equation.3">
                  <p:embed/>
                  <p:pic>
                    <p:nvPicPr>
                      <p:cNvPr id="176131" name="Object 2">
                        <a:extLst>
                          <a:ext uri="{FF2B5EF4-FFF2-40B4-BE49-F238E27FC236}">
                            <a16:creationId xmlns:a16="http://schemas.microsoft.com/office/drawing/2014/main" id="{46076E65-B3F7-4B57-84CF-2BA861B523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071563"/>
                        <a:ext cx="34591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2" name="Object 3">
            <a:extLst>
              <a:ext uri="{FF2B5EF4-FFF2-40B4-BE49-F238E27FC236}">
                <a16:creationId xmlns:a16="http://schemas.microsoft.com/office/drawing/2014/main" id="{7B67AD67-8435-45A3-9603-A6DB92169B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0" y="4929188"/>
          <a:ext cx="46116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5" name="公式" r:id="rId5" imgW="4553039" imgH="781016" progId="Equation.3">
                  <p:embed/>
                </p:oleObj>
              </mc:Choice>
              <mc:Fallback>
                <p:oleObj name="公式" r:id="rId5" imgW="4553039" imgH="781016" progId="Equation.3">
                  <p:embed/>
                  <p:pic>
                    <p:nvPicPr>
                      <p:cNvPr id="176132" name="Object 3">
                        <a:extLst>
                          <a:ext uri="{FF2B5EF4-FFF2-40B4-BE49-F238E27FC236}">
                            <a16:creationId xmlns:a16="http://schemas.microsoft.com/office/drawing/2014/main" id="{7B67AD67-8435-45A3-9603-A6DB92169B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929188"/>
                        <a:ext cx="46116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3" name="Object 4">
            <a:extLst>
              <a:ext uri="{FF2B5EF4-FFF2-40B4-BE49-F238E27FC236}">
                <a16:creationId xmlns:a16="http://schemas.microsoft.com/office/drawing/2014/main" id="{40FF6972-BD70-4E4C-83B4-57BFAE2871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3138488"/>
          <a:ext cx="349408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公式" r:id="rId7" imgW="3953022" imgH="781016" progId="Equation.3">
                  <p:embed/>
                </p:oleObj>
              </mc:Choice>
              <mc:Fallback>
                <p:oleObj name="公式" r:id="rId7" imgW="3953022" imgH="781016" progId="Equation.3">
                  <p:embed/>
                  <p:pic>
                    <p:nvPicPr>
                      <p:cNvPr id="176133" name="Object 4">
                        <a:extLst>
                          <a:ext uri="{FF2B5EF4-FFF2-40B4-BE49-F238E27FC236}">
                            <a16:creationId xmlns:a16="http://schemas.microsoft.com/office/drawing/2014/main" id="{40FF6972-BD70-4E4C-83B4-57BFAE2871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138488"/>
                        <a:ext cx="3494088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4" name="Rectangle 6">
            <a:extLst>
              <a:ext uri="{FF2B5EF4-FFF2-40B4-BE49-F238E27FC236}">
                <a16:creationId xmlns:a16="http://schemas.microsoft.com/office/drawing/2014/main" id="{38F392D4-69CF-47F8-B281-9921CDB3F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264318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(3) </a:t>
            </a:r>
            <a:r>
              <a:rPr kumimoji="0" lang="zh-CN" altLang="en-US">
                <a:solidFill>
                  <a:schemeClr val="bg1"/>
                </a:solidFill>
              </a:rPr>
              <a:t>以 </a:t>
            </a:r>
            <a:r>
              <a:rPr kumimoji="0" lang="en-US" altLang="zh-CN" i="1">
                <a:solidFill>
                  <a:srgbClr val="FFFF00"/>
                </a:solidFill>
              </a:rPr>
              <a:t>A</a:t>
            </a:r>
            <a:r>
              <a:rPr kumimoji="0" lang="en-US" altLang="zh-CN" i="1">
                <a:solidFill>
                  <a:srgbClr val="00FFFF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为原点：</a:t>
            </a:r>
          </a:p>
        </p:txBody>
      </p:sp>
      <p:sp>
        <p:nvSpPr>
          <p:cNvPr id="176135" name="Rectangle 7">
            <a:extLst>
              <a:ext uri="{FF2B5EF4-FFF2-40B4-BE49-F238E27FC236}">
                <a16:creationId xmlns:a16="http://schemas.microsoft.com/office/drawing/2014/main" id="{A67111F5-65E2-446C-8744-9E4F9544A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3857625"/>
            <a:ext cx="270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以 </a:t>
            </a:r>
            <a:r>
              <a:rPr kumimoji="0" lang="en-US" altLang="zh-CN" i="1">
                <a:solidFill>
                  <a:srgbClr val="FFFF00"/>
                </a:solidFill>
              </a:rPr>
              <a:t>B</a:t>
            </a:r>
            <a:r>
              <a:rPr kumimoji="0" lang="en-US" altLang="zh-CN" i="1">
                <a:solidFill>
                  <a:srgbClr val="00FFFF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为原点：</a:t>
            </a:r>
          </a:p>
        </p:txBody>
      </p:sp>
      <p:sp>
        <p:nvSpPr>
          <p:cNvPr id="176136" name="Rectangle 8">
            <a:extLst>
              <a:ext uri="{FF2B5EF4-FFF2-40B4-BE49-F238E27FC236}">
                <a16:creationId xmlns:a16="http://schemas.microsoft.com/office/drawing/2014/main" id="{D4A90B10-779A-4E9D-9AD3-97CB44A7D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1971675"/>
            <a:ext cx="2797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波函数为</a:t>
            </a:r>
            <a:r>
              <a:rPr kumimoji="0" lang="en-US" altLang="zh-CN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176137" name="Object 5">
            <a:extLst>
              <a:ext uri="{FF2B5EF4-FFF2-40B4-BE49-F238E27FC236}">
                <a16:creationId xmlns:a16="http://schemas.microsoft.com/office/drawing/2014/main" id="{6361372C-D299-4DCB-9A2F-0C08769AD6BE}"/>
              </a:ext>
            </a:extLst>
          </p:cNvPr>
          <p:cNvGraphicFramePr>
            <a:graphicFrameLocks/>
          </p:cNvGraphicFramePr>
          <p:nvPr/>
        </p:nvGraphicFramePr>
        <p:xfrm>
          <a:off x="3143250" y="1785938"/>
          <a:ext cx="45862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公式" r:id="rId9" imgW="4553039" imgH="781016" progId="Equation.3">
                  <p:embed/>
                </p:oleObj>
              </mc:Choice>
              <mc:Fallback>
                <p:oleObj name="公式" r:id="rId9" imgW="4553039" imgH="781016" progId="Equation.3">
                  <p:embed/>
                  <p:pic>
                    <p:nvPicPr>
                      <p:cNvPr id="176137" name="Object 5">
                        <a:extLst>
                          <a:ext uri="{FF2B5EF4-FFF2-40B4-BE49-F238E27FC236}">
                            <a16:creationId xmlns:a16="http://schemas.microsoft.com/office/drawing/2014/main" id="{6361372C-D299-4DCB-9A2F-0C08769AD6B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785938"/>
                        <a:ext cx="458628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C5A61EF7-165F-4EAA-A9A8-0B2E4E3126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2388" y="420688"/>
          <a:ext cx="400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8" name="Equation" r:id="rId11" imgW="76149" imgH="114198" progId="Equation.3">
                  <p:embed/>
                </p:oleObj>
              </mc:Choice>
              <mc:Fallback>
                <p:oleObj name="Equation" r:id="rId11" imgW="76149" imgH="114198" progId="Equation.3">
                  <p:embed/>
                  <p:pic>
                    <p:nvPicPr>
                      <p:cNvPr id="10" name="Object 10">
                        <a:extLst>
                          <a:ext uri="{FF2B5EF4-FFF2-40B4-BE49-F238E27FC236}">
                            <a16:creationId xmlns:a16="http://schemas.microsoft.com/office/drawing/2014/main" id="{C5A61EF7-165F-4EAA-A9A8-0B2E4E3126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420688"/>
                        <a:ext cx="4000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21">
            <a:extLst>
              <a:ext uri="{FF2B5EF4-FFF2-40B4-BE49-F238E27FC236}">
                <a16:creationId xmlns:a16="http://schemas.microsoft.com/office/drawing/2014/main" id="{4CF09CA0-D773-46F0-9328-94D1A13A9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3" y="636588"/>
            <a:ext cx="4572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9">
            <a:extLst>
              <a:ext uri="{FF2B5EF4-FFF2-40B4-BE49-F238E27FC236}">
                <a16:creationId xmlns:a16="http://schemas.microsoft.com/office/drawing/2014/main" id="{A9E6F32E-B6B5-4D43-B1FF-5CD8F3695A1F}"/>
              </a:ext>
            </a:extLst>
          </p:cNvPr>
          <p:cNvGrpSpPr>
            <a:grpSpLocks/>
          </p:cNvGrpSpPr>
          <p:nvPr/>
        </p:nvGrpSpPr>
        <p:grpSpPr bwMode="auto">
          <a:xfrm>
            <a:off x="5103813" y="531813"/>
            <a:ext cx="3716337" cy="1182687"/>
            <a:chOff x="3334" y="432"/>
            <a:chExt cx="2341" cy="745"/>
          </a:xfrm>
        </p:grpSpPr>
        <p:graphicFrame>
          <p:nvGraphicFramePr>
            <p:cNvPr id="16423" name="Object 8">
              <a:extLst>
                <a:ext uri="{FF2B5EF4-FFF2-40B4-BE49-F238E27FC236}">
                  <a16:creationId xmlns:a16="http://schemas.microsoft.com/office/drawing/2014/main" id="{0914AC1A-1813-4099-B4DA-5339E69B7E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432"/>
            <a:ext cx="21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9" name="Equation" r:id="rId13" imgW="104896" imgH="171450" progId="Equation.3">
                    <p:embed/>
                  </p:oleObj>
                </mc:Choice>
                <mc:Fallback>
                  <p:oleObj name="Equation" r:id="rId13" imgW="104896" imgH="171450" progId="Equation.3">
                    <p:embed/>
                    <p:pic>
                      <p:nvPicPr>
                        <p:cNvPr id="16423" name="Object 8">
                          <a:extLst>
                            <a:ext uri="{FF2B5EF4-FFF2-40B4-BE49-F238E27FC236}">
                              <a16:creationId xmlns:a16="http://schemas.microsoft.com/office/drawing/2014/main" id="{0914AC1A-1813-4099-B4DA-5339E69B7E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432"/>
                          <a:ext cx="217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4" name="Line 31">
              <a:extLst>
                <a:ext uri="{FF2B5EF4-FFF2-40B4-BE49-F238E27FC236}">
                  <a16:creationId xmlns:a16="http://schemas.microsoft.com/office/drawing/2014/main" id="{8EC39500-052E-455D-B54C-140F524CD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874"/>
              <a:ext cx="216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Text Box 32">
              <a:extLst>
                <a:ext uri="{FF2B5EF4-FFF2-40B4-BE49-F238E27FC236}">
                  <a16:creationId xmlns:a16="http://schemas.microsoft.com/office/drawing/2014/main" id="{E256D34D-7D17-49B9-9E5B-1433172EB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2" y="889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FFFF00"/>
                  </a:solidFill>
                </a:rPr>
                <a:t>B</a:t>
              </a:r>
            </a:p>
          </p:txBody>
        </p:sp>
        <p:sp>
          <p:nvSpPr>
            <p:cNvPr id="16426" name="Text Box 33">
              <a:extLst>
                <a:ext uri="{FF2B5EF4-FFF2-40B4-BE49-F238E27FC236}">
                  <a16:creationId xmlns:a16="http://schemas.microsoft.com/office/drawing/2014/main" id="{87995763-51F0-469F-AC86-5D1719F10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8" y="88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16427" name="Line 34">
              <a:extLst>
                <a:ext uri="{FF2B5EF4-FFF2-40B4-BE49-F238E27FC236}">
                  <a16:creationId xmlns:a16="http://schemas.microsoft.com/office/drawing/2014/main" id="{73C67AC2-843D-476C-90EE-82E6E2DC0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8" y="618"/>
              <a:ext cx="0" cy="2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Line 35">
              <a:extLst>
                <a:ext uri="{FF2B5EF4-FFF2-40B4-BE49-F238E27FC236}">
                  <a16:creationId xmlns:a16="http://schemas.microsoft.com/office/drawing/2014/main" id="{361AB686-90E7-440D-AE80-8153D45ED6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4" y="618"/>
              <a:ext cx="0" cy="2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Line 36">
              <a:extLst>
                <a:ext uri="{FF2B5EF4-FFF2-40B4-BE49-F238E27FC236}">
                  <a16:creationId xmlns:a16="http://schemas.microsoft.com/office/drawing/2014/main" id="{674A67B6-8417-4DDB-9E6C-01753CC0E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2" y="714"/>
              <a:ext cx="56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30" name="Object 9">
              <a:extLst>
                <a:ext uri="{FF2B5EF4-FFF2-40B4-BE49-F238E27FC236}">
                  <a16:creationId xmlns:a16="http://schemas.microsoft.com/office/drawing/2014/main" id="{0E1A56B6-D6E9-4F49-A942-77A897FA01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94" y="784"/>
            <a:ext cx="18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0" name="Equation" r:id="rId15" imgW="76149" imgH="95216" progId="Equation.3">
                    <p:embed/>
                  </p:oleObj>
                </mc:Choice>
                <mc:Fallback>
                  <p:oleObj name="Equation" r:id="rId15" imgW="76149" imgH="95216" progId="Equation.3">
                    <p:embed/>
                    <p:pic>
                      <p:nvPicPr>
                        <p:cNvPr id="16430" name="Object 9">
                          <a:extLst>
                            <a:ext uri="{FF2B5EF4-FFF2-40B4-BE49-F238E27FC236}">
                              <a16:creationId xmlns:a16="http://schemas.microsoft.com/office/drawing/2014/main" id="{0E1A56B6-D6E9-4F49-A942-77A897FA01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4" y="784"/>
                          <a:ext cx="18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1" name="Text Box 38">
              <a:extLst>
                <a:ext uri="{FF2B5EF4-FFF2-40B4-BE49-F238E27FC236}">
                  <a16:creationId xmlns:a16="http://schemas.microsoft.com/office/drawing/2014/main" id="{79C2073B-1B86-4BEB-B095-3A2147DEF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" y="488"/>
              <a:ext cx="18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4800">
                  <a:solidFill>
                    <a:srgbClr val="66FF33"/>
                  </a:solidFill>
                  <a:latin typeface="Bookman Old Style" panose="02050604050505020204" pitchFamily="18" charset="0"/>
                  <a:ea typeface="仿宋_GB2312" pitchFamily="49" charset="-122"/>
                  <a:sym typeface="Symbol" panose="05050102010706020507" pitchFamily="18" charset="2"/>
                </a:rPr>
                <a:t></a:t>
              </a:r>
            </a:p>
          </p:txBody>
        </p:sp>
        <p:sp>
          <p:nvSpPr>
            <p:cNvPr id="16432" name="Text Box 39">
              <a:extLst>
                <a:ext uri="{FF2B5EF4-FFF2-40B4-BE49-F238E27FC236}">
                  <a16:creationId xmlns:a16="http://schemas.microsoft.com/office/drawing/2014/main" id="{7C236BDB-F1EA-4D4E-9A91-03FE99D3C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" y="488"/>
              <a:ext cx="156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4800">
                  <a:solidFill>
                    <a:srgbClr val="66FF33"/>
                  </a:solidFill>
                  <a:latin typeface="Bookman Old Style" panose="02050604050505020204" pitchFamily="18" charset="0"/>
                  <a:ea typeface="仿宋_GB2312" pitchFamily="49" charset="-122"/>
                  <a:sym typeface="Symbol" panose="05050102010706020507" pitchFamily="18" charset="2"/>
                </a:rPr>
                <a:t></a:t>
              </a:r>
            </a:p>
          </p:txBody>
        </p:sp>
        <p:sp>
          <p:nvSpPr>
            <p:cNvPr id="16433" name="Rectangle 40">
              <a:extLst>
                <a:ext uri="{FF2B5EF4-FFF2-40B4-BE49-F238E27FC236}">
                  <a16:creationId xmlns:a16="http://schemas.microsoft.com/office/drawing/2014/main" id="{2E1670FE-3A47-4DEE-8BF9-7C0A5DEF8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" y="487"/>
              <a:ext cx="21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>
                  <a:solidFill>
                    <a:srgbClr val="66FF33"/>
                  </a:solidFill>
                  <a:latin typeface="Bookman Old Style" panose="02050604050505020204" pitchFamily="18" charset="0"/>
                  <a:ea typeface="仿宋_GB2312" pitchFamily="49" charset="-122"/>
                  <a:sym typeface="Symbol" panose="05050102010706020507" pitchFamily="18" charset="2"/>
                </a:rPr>
                <a:t></a:t>
              </a:r>
            </a:p>
          </p:txBody>
        </p:sp>
      </p:grpSp>
      <p:sp>
        <p:nvSpPr>
          <p:cNvPr id="24" name="Text Box 27">
            <a:extLst>
              <a:ext uri="{FF2B5EF4-FFF2-40B4-BE49-F238E27FC236}">
                <a16:creationId xmlns:a16="http://schemas.microsoft.com/office/drawing/2014/main" id="{5D6367F9-0E55-40B3-97BD-336DF4D2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150" y="12573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i="1">
                <a:solidFill>
                  <a:srgbClr val="FFFF00"/>
                </a:solidFill>
              </a:rPr>
              <a:t>P</a:t>
            </a:r>
          </a:p>
        </p:txBody>
      </p:sp>
      <p:graphicFrame>
        <p:nvGraphicFramePr>
          <p:cNvPr id="25" name="Object 13">
            <a:extLst>
              <a:ext uri="{FF2B5EF4-FFF2-40B4-BE49-F238E27FC236}">
                <a16:creationId xmlns:a16="http://schemas.microsoft.com/office/drawing/2014/main" id="{BF59351B-AF03-4E5E-BA3A-C5BB6E282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2375" y="2857500"/>
          <a:ext cx="400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Equation" r:id="rId17" imgW="76149" imgH="114198" progId="Equation.3">
                  <p:embed/>
                </p:oleObj>
              </mc:Choice>
              <mc:Fallback>
                <p:oleObj name="Equation" r:id="rId17" imgW="76149" imgH="114198" progId="Equation.3">
                  <p:embed/>
                  <p:pic>
                    <p:nvPicPr>
                      <p:cNvPr id="25" name="Object 13">
                        <a:extLst>
                          <a:ext uri="{FF2B5EF4-FFF2-40B4-BE49-F238E27FC236}">
                            <a16:creationId xmlns:a16="http://schemas.microsoft.com/office/drawing/2014/main" id="{BF59351B-AF03-4E5E-BA3A-C5BB6E2824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75" y="2857500"/>
                        <a:ext cx="4000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1">
            <a:extLst>
              <a:ext uri="{FF2B5EF4-FFF2-40B4-BE49-F238E27FC236}">
                <a16:creationId xmlns:a16="http://schemas.microsoft.com/office/drawing/2014/main" id="{81A9FD8D-2D40-4159-AF69-63036A4D4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4063" y="3073400"/>
            <a:ext cx="4572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9">
            <a:extLst>
              <a:ext uri="{FF2B5EF4-FFF2-40B4-BE49-F238E27FC236}">
                <a16:creationId xmlns:a16="http://schemas.microsoft.com/office/drawing/2014/main" id="{125DF3D0-F0E5-465A-BEFA-042B444AC389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2968625"/>
            <a:ext cx="3716337" cy="1182688"/>
            <a:chOff x="3334" y="432"/>
            <a:chExt cx="2341" cy="745"/>
          </a:xfrm>
        </p:grpSpPr>
        <p:graphicFrame>
          <p:nvGraphicFramePr>
            <p:cNvPr id="16412" name="Object 14">
              <a:extLst>
                <a:ext uri="{FF2B5EF4-FFF2-40B4-BE49-F238E27FC236}">
                  <a16:creationId xmlns:a16="http://schemas.microsoft.com/office/drawing/2014/main" id="{C134ADF7-5A2E-4084-B262-109832B919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432"/>
            <a:ext cx="21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2" name="Equation" r:id="rId19" imgW="104896" imgH="171450" progId="Equation.3">
                    <p:embed/>
                  </p:oleObj>
                </mc:Choice>
                <mc:Fallback>
                  <p:oleObj name="Equation" r:id="rId19" imgW="104896" imgH="171450" progId="Equation.3">
                    <p:embed/>
                    <p:pic>
                      <p:nvPicPr>
                        <p:cNvPr id="16412" name="Object 14">
                          <a:extLst>
                            <a:ext uri="{FF2B5EF4-FFF2-40B4-BE49-F238E27FC236}">
                              <a16:creationId xmlns:a16="http://schemas.microsoft.com/office/drawing/2014/main" id="{C134ADF7-5A2E-4084-B262-109832B919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432"/>
                          <a:ext cx="217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3" name="Line 31">
              <a:extLst>
                <a:ext uri="{FF2B5EF4-FFF2-40B4-BE49-F238E27FC236}">
                  <a16:creationId xmlns:a16="http://schemas.microsoft.com/office/drawing/2014/main" id="{D74BDCB6-8639-4B9C-B4AC-CE17A1DFB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874"/>
              <a:ext cx="216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Text Box 32">
              <a:extLst>
                <a:ext uri="{FF2B5EF4-FFF2-40B4-BE49-F238E27FC236}">
                  <a16:creationId xmlns:a16="http://schemas.microsoft.com/office/drawing/2014/main" id="{0BA552C1-16C4-4F8B-9134-F2634D7A0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2" y="889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FFFF00"/>
                  </a:solidFill>
                </a:rPr>
                <a:t>B</a:t>
              </a:r>
            </a:p>
          </p:txBody>
        </p:sp>
        <p:sp>
          <p:nvSpPr>
            <p:cNvPr id="16415" name="Text Box 33">
              <a:extLst>
                <a:ext uri="{FF2B5EF4-FFF2-40B4-BE49-F238E27FC236}">
                  <a16:creationId xmlns:a16="http://schemas.microsoft.com/office/drawing/2014/main" id="{9B8D13B1-15D1-481E-87AD-832BA143A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8" y="88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1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16416" name="Line 34">
              <a:extLst>
                <a:ext uri="{FF2B5EF4-FFF2-40B4-BE49-F238E27FC236}">
                  <a16:creationId xmlns:a16="http://schemas.microsoft.com/office/drawing/2014/main" id="{908F4C86-3679-4835-9521-B1E19C187B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8" y="618"/>
              <a:ext cx="0" cy="2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35">
              <a:extLst>
                <a:ext uri="{FF2B5EF4-FFF2-40B4-BE49-F238E27FC236}">
                  <a16:creationId xmlns:a16="http://schemas.microsoft.com/office/drawing/2014/main" id="{21E80099-F40E-42B6-B9CC-D2224892A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4" y="618"/>
              <a:ext cx="0" cy="2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36">
              <a:extLst>
                <a:ext uri="{FF2B5EF4-FFF2-40B4-BE49-F238E27FC236}">
                  <a16:creationId xmlns:a16="http://schemas.microsoft.com/office/drawing/2014/main" id="{1C445B3B-13E3-425F-979A-BD6455C2C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2" y="714"/>
              <a:ext cx="56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19" name="Object 15">
              <a:extLst>
                <a:ext uri="{FF2B5EF4-FFF2-40B4-BE49-F238E27FC236}">
                  <a16:creationId xmlns:a16="http://schemas.microsoft.com/office/drawing/2014/main" id="{6770DE8E-E518-4369-AC7A-0174B6BB26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94" y="784"/>
            <a:ext cx="18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3" name="Equation" r:id="rId21" imgW="76149" imgH="95216" progId="Equation.3">
                    <p:embed/>
                  </p:oleObj>
                </mc:Choice>
                <mc:Fallback>
                  <p:oleObj name="Equation" r:id="rId21" imgW="76149" imgH="95216" progId="Equation.3">
                    <p:embed/>
                    <p:pic>
                      <p:nvPicPr>
                        <p:cNvPr id="16419" name="Object 15">
                          <a:extLst>
                            <a:ext uri="{FF2B5EF4-FFF2-40B4-BE49-F238E27FC236}">
                              <a16:creationId xmlns:a16="http://schemas.microsoft.com/office/drawing/2014/main" id="{6770DE8E-E518-4369-AC7A-0174B6BB26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4" y="784"/>
                          <a:ext cx="18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0" name="Text Box 38">
              <a:extLst>
                <a:ext uri="{FF2B5EF4-FFF2-40B4-BE49-F238E27FC236}">
                  <a16:creationId xmlns:a16="http://schemas.microsoft.com/office/drawing/2014/main" id="{7D37D958-6C46-4646-8F1C-86CE7E863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" y="488"/>
              <a:ext cx="18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4800">
                  <a:solidFill>
                    <a:srgbClr val="66FF33"/>
                  </a:solidFill>
                  <a:latin typeface="Bookman Old Style" panose="02050604050505020204" pitchFamily="18" charset="0"/>
                  <a:ea typeface="仿宋_GB2312" pitchFamily="49" charset="-122"/>
                  <a:sym typeface="Symbol" panose="05050102010706020507" pitchFamily="18" charset="2"/>
                </a:rPr>
                <a:t></a:t>
              </a:r>
            </a:p>
          </p:txBody>
        </p:sp>
        <p:sp>
          <p:nvSpPr>
            <p:cNvPr id="16421" name="Text Box 39">
              <a:extLst>
                <a:ext uri="{FF2B5EF4-FFF2-40B4-BE49-F238E27FC236}">
                  <a16:creationId xmlns:a16="http://schemas.microsoft.com/office/drawing/2014/main" id="{647A2654-43D1-4FA7-960C-9B58653C7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" y="488"/>
              <a:ext cx="156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4800">
                  <a:solidFill>
                    <a:srgbClr val="66FF33"/>
                  </a:solidFill>
                  <a:latin typeface="Bookman Old Style" panose="02050604050505020204" pitchFamily="18" charset="0"/>
                  <a:ea typeface="仿宋_GB2312" pitchFamily="49" charset="-122"/>
                  <a:sym typeface="Symbol" panose="05050102010706020507" pitchFamily="18" charset="2"/>
                </a:rPr>
                <a:t></a:t>
              </a:r>
            </a:p>
          </p:txBody>
        </p:sp>
        <p:sp>
          <p:nvSpPr>
            <p:cNvPr id="16422" name="Rectangle 40">
              <a:extLst>
                <a:ext uri="{FF2B5EF4-FFF2-40B4-BE49-F238E27FC236}">
                  <a16:creationId xmlns:a16="http://schemas.microsoft.com/office/drawing/2014/main" id="{4B543064-4BF9-406A-8BCD-999F29D06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" y="487"/>
              <a:ext cx="21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>
                  <a:solidFill>
                    <a:srgbClr val="66FF33"/>
                  </a:solidFill>
                  <a:latin typeface="Bookman Old Style" panose="02050604050505020204" pitchFamily="18" charset="0"/>
                  <a:ea typeface="仿宋_GB2312" pitchFamily="49" charset="-122"/>
                  <a:sym typeface="Symbol" panose="05050102010706020507" pitchFamily="18" charset="2"/>
                </a:rPr>
                <a:t></a:t>
              </a:r>
            </a:p>
          </p:txBody>
        </p:sp>
      </p:grpSp>
      <p:sp>
        <p:nvSpPr>
          <p:cNvPr id="39" name="Text Box 27">
            <a:extLst>
              <a:ext uri="{FF2B5EF4-FFF2-40B4-BE49-F238E27FC236}">
                <a16:creationId xmlns:a16="http://schemas.microsoft.com/office/drawing/2014/main" id="{EFBE5D5B-F0F3-4910-85BF-042A58CFD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400" y="36941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i="1">
                <a:solidFill>
                  <a:srgbClr val="FFFF00"/>
                </a:solidFill>
              </a:rPr>
              <a:t>P</a:t>
            </a:r>
          </a:p>
        </p:txBody>
      </p:sp>
      <p:graphicFrame>
        <p:nvGraphicFramePr>
          <p:cNvPr id="2" name="Object 16">
            <a:extLst>
              <a:ext uri="{FF2B5EF4-FFF2-40B4-BE49-F238E27FC236}">
                <a16:creationId xmlns:a16="http://schemas.microsoft.com/office/drawing/2014/main" id="{F8C92381-19FA-4E7B-9401-2E8C66CE3F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4286250"/>
          <a:ext cx="35337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4" name="公式" r:id="rId23" imgW="1704943" imgH="342900" progId="Equation.3">
                  <p:embed/>
                </p:oleObj>
              </mc:Choice>
              <mc:Fallback>
                <p:oleObj name="公式" r:id="rId23" imgW="1704943" imgH="342900" progId="Equation.3">
                  <p:embed/>
                  <p:pic>
                    <p:nvPicPr>
                      <p:cNvPr id="2" name="Object 16">
                        <a:extLst>
                          <a:ext uri="{FF2B5EF4-FFF2-40B4-BE49-F238E27FC236}">
                            <a16:creationId xmlns:a16="http://schemas.microsoft.com/office/drawing/2014/main" id="{F8C92381-19FA-4E7B-9401-2E8C66CE3F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286250"/>
                        <a:ext cx="35337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8">
            <a:extLst>
              <a:ext uri="{FF2B5EF4-FFF2-40B4-BE49-F238E27FC236}">
                <a16:creationId xmlns:a16="http://schemas.microsoft.com/office/drawing/2014/main" id="{82A32541-1405-4742-9627-4DA98E89A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5111750"/>
            <a:ext cx="2797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波函数为</a:t>
            </a:r>
            <a:r>
              <a:rPr kumimoji="0" lang="en-US" altLang="zh-CN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A77180C9-53BB-43B8-9819-972CDB49F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6000750"/>
            <a:ext cx="1357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小结</a:t>
            </a:r>
            <a:r>
              <a:rPr kumimoji="0"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2CA33A4-202C-4344-B6BB-4AE177CB4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6000750"/>
            <a:ext cx="1928813" cy="4286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已知点的振动</a:t>
            </a:r>
          </a:p>
        </p:txBody>
      </p:sp>
      <p:sp>
        <p:nvSpPr>
          <p:cNvPr id="44" name="右箭头 43">
            <a:extLst>
              <a:ext uri="{FF2B5EF4-FFF2-40B4-BE49-F238E27FC236}">
                <a16:creationId xmlns:a16="http://schemas.microsoft.com/office/drawing/2014/main" id="{D5F8E788-5042-4580-8A39-79133F88E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143625"/>
            <a:ext cx="571500" cy="214313"/>
          </a:xfrm>
          <a:prstGeom prst="rightArrow">
            <a:avLst>
              <a:gd name="adj1" fmla="val 50000"/>
              <a:gd name="adj2" fmla="val 10088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7C53F62-10B0-4B9A-A33C-B4C7C507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6000750"/>
            <a:ext cx="1714500" cy="4286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原点的振动</a:t>
            </a:r>
          </a:p>
        </p:txBody>
      </p:sp>
      <p:sp>
        <p:nvSpPr>
          <p:cNvPr id="47" name="右箭头 46">
            <a:extLst>
              <a:ext uri="{FF2B5EF4-FFF2-40B4-BE49-F238E27FC236}">
                <a16:creationId xmlns:a16="http://schemas.microsoft.com/office/drawing/2014/main" id="{C3072675-064B-4C97-B1A7-78F98D74F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6143625"/>
            <a:ext cx="1428750" cy="214313"/>
          </a:xfrm>
          <a:prstGeom prst="rightArrow">
            <a:avLst>
              <a:gd name="adj1" fmla="val 50000"/>
              <a:gd name="adj2" fmla="val 10089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8195511-A207-4AAC-974C-5E653CA83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3" y="6000750"/>
            <a:ext cx="1071562" cy="4286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波函数</a:t>
            </a: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C88A3484-BBAA-4B0F-81BE-03E6F5B81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5845175"/>
            <a:ext cx="13573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1800">
                <a:solidFill>
                  <a:srgbClr val="FFFF00"/>
                </a:solidFill>
              </a:rPr>
              <a:t>传播方向</a:t>
            </a:r>
            <a:endParaRPr kumimoji="0" lang="en-US" altLang="zh-CN" sz="1800">
              <a:solidFill>
                <a:srgbClr val="FFFF00"/>
              </a:solidFill>
            </a:endParaRPr>
          </a:p>
          <a:p>
            <a:pPr eaLnBrk="1" hangingPunct="1"/>
            <a:endParaRPr kumimoji="0" lang="en-US" altLang="zh-CN" sz="1000">
              <a:solidFill>
                <a:srgbClr val="FFFF00"/>
              </a:solidFill>
            </a:endParaRPr>
          </a:p>
          <a:p>
            <a:pPr eaLnBrk="1" hangingPunct="1"/>
            <a:r>
              <a:rPr kumimoji="0" lang="zh-CN" altLang="en-US" sz="1800">
                <a:solidFill>
                  <a:srgbClr val="FFFF00"/>
                </a:solidFill>
              </a:rPr>
              <a:t>     相位</a:t>
            </a:r>
            <a:endParaRPr kumimoji="0" lang="en-US" altLang="zh-CN" sz="1800">
              <a:solidFill>
                <a:srgbClr val="FFFF00"/>
              </a:solidFill>
            </a:endParaRPr>
          </a:p>
        </p:txBody>
      </p:sp>
      <p:sp>
        <p:nvSpPr>
          <p:cNvPr id="16411" name="灯片编号占位符 1">
            <a:extLst>
              <a:ext uri="{FF2B5EF4-FFF2-40B4-BE49-F238E27FC236}">
                <a16:creationId xmlns:a16="http://schemas.microsoft.com/office/drawing/2014/main" id="{4C154026-E5A3-48B8-B9AA-591E418E73B5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2A0672-FDDD-49F8-8158-FA1232D8671C}" type="slidenum">
              <a:rPr lang="en-US" altLang="zh-CN" b="0">
                <a:solidFill>
                  <a:srgbClr val="FF00FF"/>
                </a:solidFill>
              </a:rPr>
              <a:pPr eaLnBrk="1" hangingPunct="1"/>
              <a:t>12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utoUpdateAnimBg="0"/>
      <p:bldP spid="176134" grpId="0" autoUpdateAnimBg="0"/>
      <p:bldP spid="176135" grpId="0" autoUpdateAnimBg="0"/>
      <p:bldP spid="176136" grpId="0" autoUpdateAnimBg="0"/>
      <p:bldP spid="24" grpId="0" autoUpdateAnimBg="0"/>
      <p:bldP spid="39" grpId="0" autoUpdateAnimBg="0"/>
      <p:bldP spid="41" grpId="0" autoUpdateAnimBg="0"/>
      <p:bldP spid="42" grpId="0" autoUpdateAnimBg="0"/>
      <p:bldP spid="43" grpId="0" animBg="1"/>
      <p:bldP spid="44" grpId="0" animBg="1"/>
      <p:bldP spid="46" grpId="0" animBg="1"/>
      <p:bldP spid="47" grpId="0" animBg="1"/>
      <p:bldP spid="48" grpId="0" animBg="1"/>
      <p:bldP spid="4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9" name="Text Box 11">
            <a:extLst>
              <a:ext uri="{FF2B5EF4-FFF2-40B4-BE49-F238E27FC236}">
                <a16:creationId xmlns:a16="http://schemas.microsoft.com/office/drawing/2014/main" id="{3075BAA1-27E0-47EC-834C-93E3769F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548680"/>
            <a:ext cx="5748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Clr>
                <a:srgbClr val="FF9900"/>
              </a:buClr>
            </a:pP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</a:rPr>
              <a:t>回顾：机械波</a:t>
            </a:r>
          </a:p>
        </p:txBody>
      </p:sp>
      <p:sp>
        <p:nvSpPr>
          <p:cNvPr id="7209" name="灯片编号占位符 1">
            <a:extLst>
              <a:ext uri="{FF2B5EF4-FFF2-40B4-BE49-F238E27FC236}">
                <a16:creationId xmlns:a16="http://schemas.microsoft.com/office/drawing/2014/main" id="{8B65CCF7-CF18-40CF-AB83-378C4C44551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C10C6E7-9319-4E55-9419-423AFE4651FA}" type="slidenum">
              <a:rPr lang="en-US" altLang="zh-CN" b="0">
                <a:solidFill>
                  <a:srgbClr val="FF00FF"/>
                </a:solidFill>
              </a:rPr>
              <a:pPr/>
              <a:t>2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  <p:sp>
        <p:nvSpPr>
          <p:cNvPr id="79" name="Rectangle 21">
            <a:extLst>
              <a:ext uri="{FF2B5EF4-FFF2-40B4-BE49-F238E27FC236}">
                <a16:creationId xmlns:a16="http://schemas.microsoft.com/office/drawing/2014/main" id="{B6E1DFEE-BE9B-4EBB-8F33-EAF0A10A1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268760"/>
            <a:ext cx="767290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机械波：</a:t>
            </a:r>
            <a:r>
              <a:rPr lang="zh-CN" altLang="en-US" sz="2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机械振动在弹性介质空间中的传播</a:t>
            </a: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id="{EB8CD75B-5BB3-42BA-BC01-CCF04B13F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170" y="2145133"/>
            <a:ext cx="884238" cy="430213"/>
          </a:xfrm>
          <a:prstGeom prst="rect">
            <a:avLst/>
          </a:prstGeom>
          <a:noFill/>
          <a:ln w="222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条件</a:t>
            </a:r>
          </a:p>
        </p:txBody>
      </p:sp>
      <p:sp>
        <p:nvSpPr>
          <p:cNvPr id="81" name="Text Box 11">
            <a:extLst>
              <a:ext uri="{FF2B5EF4-FFF2-40B4-BE49-F238E27FC236}">
                <a16:creationId xmlns:a16="http://schemas.microsoft.com/office/drawing/2014/main" id="{0FD5FBCC-5E40-4544-B954-7AE332AF6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608" y="2361033"/>
            <a:ext cx="57261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弹性介质：</a:t>
            </a:r>
            <a:r>
              <a:rPr lang="zh-CN" altLang="en-US" sz="2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承担传播振动状态的物质</a:t>
            </a:r>
          </a:p>
        </p:txBody>
      </p:sp>
      <p:sp>
        <p:nvSpPr>
          <p:cNvPr id="82" name="Rectangle 12">
            <a:extLst>
              <a:ext uri="{FF2B5EF4-FFF2-40B4-BE49-F238E27FC236}">
                <a16:creationId xmlns:a16="http://schemas.microsoft.com/office/drawing/2014/main" id="{9B78A978-96E3-4ED0-86C9-F58ED5B7B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608" y="1860971"/>
            <a:ext cx="49688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波源：</a:t>
            </a:r>
            <a:r>
              <a:rPr lang="zh-CN" altLang="en-US" sz="2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引起机械振动的物体</a:t>
            </a:r>
          </a:p>
        </p:txBody>
      </p:sp>
      <p:sp>
        <p:nvSpPr>
          <p:cNvPr id="83" name="AutoShape 13">
            <a:extLst>
              <a:ext uri="{FF2B5EF4-FFF2-40B4-BE49-F238E27FC236}">
                <a16:creationId xmlns:a16="http://schemas.microsoft.com/office/drawing/2014/main" id="{F2FB5C88-AE55-4359-BDE9-1626ACAC6198}"/>
              </a:ext>
            </a:extLst>
          </p:cNvPr>
          <p:cNvSpPr>
            <a:spLocks/>
          </p:cNvSpPr>
          <p:nvPr/>
        </p:nvSpPr>
        <p:spPr bwMode="auto">
          <a:xfrm>
            <a:off x="2037295" y="2003846"/>
            <a:ext cx="214313" cy="642937"/>
          </a:xfrm>
          <a:prstGeom prst="leftBrace">
            <a:avLst>
              <a:gd name="adj1" fmla="val 45069"/>
              <a:gd name="adj2" fmla="val 51282"/>
            </a:avLst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4" name="Text Box 7">
            <a:extLst>
              <a:ext uri="{FF2B5EF4-FFF2-40B4-BE49-F238E27FC236}">
                <a16:creationId xmlns:a16="http://schemas.microsoft.com/office/drawing/2014/main" id="{FCB7BDCB-6212-4F8D-A9ED-9359BACA6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92" y="2947038"/>
            <a:ext cx="73628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横波：</a:t>
            </a:r>
            <a:r>
              <a:rPr lang="zh-CN" altLang="en-US" sz="2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介质质点的</a:t>
            </a:r>
            <a:r>
              <a:rPr lang="zh-CN" altLang="en-US" sz="2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振动方向</a:t>
            </a:r>
            <a:r>
              <a:rPr lang="zh-CN" altLang="en-US" sz="2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与波的</a:t>
            </a:r>
            <a:r>
              <a:rPr lang="zh-CN" altLang="en-US" sz="2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传播方向</a:t>
            </a:r>
            <a:r>
              <a:rPr lang="zh-CN" altLang="en-US" sz="2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相互</a:t>
            </a:r>
            <a:r>
              <a:rPr lang="zh-CN" altLang="en-US" sz="2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垂直</a:t>
            </a:r>
            <a:r>
              <a:rPr lang="zh-CN" altLang="en-US" sz="2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的波   </a:t>
            </a:r>
            <a:endParaRPr lang="zh-CN" altLang="en-US" sz="22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5" name="Text Box 10">
            <a:extLst>
              <a:ext uri="{FF2B5EF4-FFF2-40B4-BE49-F238E27FC236}">
                <a16:creationId xmlns:a16="http://schemas.microsoft.com/office/drawing/2014/main" id="{762D825F-AD19-4BB5-8058-2EDA4A33D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170" y="3502365"/>
            <a:ext cx="73628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纵波：</a:t>
            </a:r>
            <a:r>
              <a:rPr lang="zh-CN" altLang="en-US" sz="2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媒质质点的</a:t>
            </a:r>
            <a:r>
              <a:rPr lang="zh-CN" altLang="en-US" sz="2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振动方向</a:t>
            </a:r>
            <a:r>
              <a:rPr lang="zh-CN" altLang="en-US" sz="2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和波的</a:t>
            </a:r>
            <a:r>
              <a:rPr lang="zh-CN" altLang="en-US" sz="2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传播方向</a:t>
            </a:r>
            <a:r>
              <a:rPr lang="zh-CN" altLang="en-US" sz="2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相互</a:t>
            </a:r>
            <a:r>
              <a:rPr lang="zh-CN" altLang="en-US" sz="2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平行</a:t>
            </a:r>
            <a:r>
              <a:rPr lang="zh-CN" altLang="en-US" sz="2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的波</a:t>
            </a:r>
          </a:p>
        </p:txBody>
      </p:sp>
      <p:sp>
        <p:nvSpPr>
          <p:cNvPr id="86" name="Rectangle 22">
            <a:extLst>
              <a:ext uri="{FF2B5EF4-FFF2-40B4-BE49-F238E27FC236}">
                <a16:creationId xmlns:a16="http://schemas.microsoft.com/office/drawing/2014/main" id="{1ACCA29C-2DFA-479C-8087-3ECEB2763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404" y="4220324"/>
            <a:ext cx="82184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>
                <a:solidFill>
                  <a:srgbClr val="FF0000"/>
                </a:solidFill>
                <a:latin typeface="Bookman Old Style" panose="02050604050505020204" pitchFamily="18" charset="0"/>
                <a:ea typeface="KaiTi_GB2312"/>
              </a:rPr>
              <a:t>•</a:t>
            </a:r>
            <a:r>
              <a:rPr lang="en-US" altLang="zh-CN" sz="2200" dirty="0">
                <a:solidFill>
                  <a:schemeClr val="bg1"/>
                </a:solidFill>
                <a:latin typeface="楷体_GB2312" pitchFamily="49" charset="-122"/>
                <a:ea typeface="KaiTi_GB2312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楷体_GB2312" pitchFamily="49" charset="-122"/>
                <a:ea typeface="KaiTi_GB2312"/>
              </a:rPr>
              <a:t>波动仅是质点振动状态的传播，各质点并不随波前进</a:t>
            </a:r>
          </a:p>
        </p:txBody>
      </p:sp>
      <p:sp>
        <p:nvSpPr>
          <p:cNvPr id="87" name="Rectangle 23">
            <a:extLst>
              <a:ext uri="{FF2B5EF4-FFF2-40B4-BE49-F238E27FC236}">
                <a16:creationId xmlns:a16="http://schemas.microsoft.com/office/drawing/2014/main" id="{B85B4155-93B8-4F15-A9F2-9EA6EB8B9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4897207"/>
            <a:ext cx="8401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>
                <a:solidFill>
                  <a:srgbClr val="FF0000"/>
                </a:solidFill>
                <a:latin typeface="Bookman Old Style" panose="02050604050505020204" pitchFamily="18" charset="0"/>
                <a:ea typeface="KaiTi_GB2312"/>
              </a:rPr>
              <a:t>•</a:t>
            </a:r>
            <a:r>
              <a:rPr lang="en-US" altLang="zh-CN" sz="2200" dirty="0">
                <a:solidFill>
                  <a:schemeClr val="bg1"/>
                </a:solidFill>
                <a:latin typeface="楷体_GB2312" pitchFamily="49" charset="-122"/>
                <a:ea typeface="KaiTi_GB2312"/>
              </a:rPr>
              <a:t> </a:t>
            </a:r>
            <a:r>
              <a:rPr lang="zh-CN" altLang="en-US" sz="2200" dirty="0">
                <a:solidFill>
                  <a:srgbClr val="FFFF00"/>
                </a:solidFill>
                <a:latin typeface="楷体_GB2312" pitchFamily="49" charset="-122"/>
                <a:ea typeface="KaiTi_GB2312"/>
              </a:rPr>
              <a:t>在传播方向上，各质点的相位依次落后（波动是相位的传播）</a:t>
            </a:r>
          </a:p>
        </p:txBody>
      </p:sp>
    </p:spTree>
    <p:extLst>
      <p:ext uri="{BB962C8B-B14F-4D97-AF65-F5344CB8AC3E}">
        <p14:creationId xmlns:p14="http://schemas.microsoft.com/office/powerpoint/2010/main" val="1545023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9" grpId="0" autoUpdateAnimBg="0"/>
      <p:bldP spid="79" grpId="0" autoUpdateAnimBg="0"/>
      <p:bldP spid="80" grpId="0" animBg="1" autoUpdateAnimBg="0"/>
      <p:bldP spid="81" grpId="0"/>
      <p:bldP spid="82" grpId="0" autoUpdateAnimBg="0"/>
      <p:bldP spid="83" grpId="0" animBg="1"/>
      <p:bldP spid="84" grpId="0" autoUpdateAnimBg="0"/>
      <p:bldP spid="85" grpId="0" autoUpdateAnimBg="0"/>
      <p:bldP spid="86" grpId="0" autoUpdateAnimBg="0"/>
      <p:bldP spid="8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D3B92D4-A6A4-4AEB-B012-4354F91CB512}"/>
              </a:ext>
            </a:extLst>
          </p:cNvPr>
          <p:cNvGrpSpPr>
            <a:grpSpLocks/>
          </p:cNvGrpSpPr>
          <p:nvPr/>
        </p:nvGrpSpPr>
        <p:grpSpPr bwMode="auto">
          <a:xfrm>
            <a:off x="2174875" y="3636963"/>
            <a:ext cx="1676400" cy="1668462"/>
            <a:chOff x="1428" y="2044"/>
            <a:chExt cx="1056" cy="1051"/>
          </a:xfrm>
        </p:grpSpPr>
        <p:sp>
          <p:nvSpPr>
            <p:cNvPr id="7241" name="Oval 3">
              <a:extLst>
                <a:ext uri="{FF2B5EF4-FFF2-40B4-BE49-F238E27FC236}">
                  <a16:creationId xmlns:a16="http://schemas.microsoft.com/office/drawing/2014/main" id="{697AD9EF-5497-43AF-8424-EDF4CCAD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052"/>
              <a:ext cx="1043" cy="1043"/>
            </a:xfrm>
            <a:prstGeom prst="ellipse">
              <a:avLst/>
            </a:prstGeom>
            <a:noFill/>
            <a:ln w="28575" algn="ctr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42" name="Oval 4">
              <a:extLst>
                <a:ext uri="{FF2B5EF4-FFF2-40B4-BE49-F238E27FC236}">
                  <a16:creationId xmlns:a16="http://schemas.microsoft.com/office/drawing/2014/main" id="{D7452635-1BC3-4412-B7FE-8044AD497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2044"/>
              <a:ext cx="362" cy="1043"/>
            </a:xfrm>
            <a:prstGeom prst="ellipse">
              <a:avLst/>
            </a:prstGeom>
            <a:noFill/>
            <a:ln w="28575" algn="ctr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43" name="Oval 5">
              <a:extLst>
                <a:ext uri="{FF2B5EF4-FFF2-40B4-BE49-F238E27FC236}">
                  <a16:creationId xmlns:a16="http://schemas.microsoft.com/office/drawing/2014/main" id="{2D5B6C28-BB44-4536-BD86-C248C3904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415"/>
              <a:ext cx="1056" cy="372"/>
            </a:xfrm>
            <a:prstGeom prst="ellipse">
              <a:avLst/>
            </a:prstGeom>
            <a:noFill/>
            <a:ln w="2857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44" name="Oval 6">
              <a:extLst>
                <a:ext uri="{FF2B5EF4-FFF2-40B4-BE49-F238E27FC236}">
                  <a16:creationId xmlns:a16="http://schemas.microsoft.com/office/drawing/2014/main" id="{632084DF-C1C4-4063-AE91-37FF9634F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2571"/>
              <a:ext cx="48" cy="48"/>
            </a:xfrm>
            <a:prstGeom prst="ellips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BEC126E1-0662-4C8F-AFBF-42E47B3683F8}"/>
              </a:ext>
            </a:extLst>
          </p:cNvPr>
          <p:cNvGrpSpPr>
            <a:grpSpLocks/>
          </p:cNvGrpSpPr>
          <p:nvPr/>
        </p:nvGrpSpPr>
        <p:grpSpPr bwMode="auto">
          <a:xfrm>
            <a:off x="7927975" y="1697038"/>
            <a:ext cx="793750" cy="1143000"/>
            <a:chOff x="4994" y="864"/>
            <a:chExt cx="500" cy="720"/>
          </a:xfrm>
        </p:grpSpPr>
        <p:sp>
          <p:nvSpPr>
            <p:cNvPr id="7238" name="Line 8">
              <a:extLst>
                <a:ext uri="{FF2B5EF4-FFF2-40B4-BE49-F238E27FC236}">
                  <a16:creationId xmlns:a16="http://schemas.microsoft.com/office/drawing/2014/main" id="{C28D21D7-CC70-43D2-91CE-F0796F69E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864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9" name="Line 9">
              <a:extLst>
                <a:ext uri="{FF2B5EF4-FFF2-40B4-BE49-F238E27FC236}">
                  <a16:creationId xmlns:a16="http://schemas.microsoft.com/office/drawing/2014/main" id="{5F441037-424A-4574-BE7E-C50E29B35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864"/>
              <a:ext cx="240" cy="52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0" name="Rectangle 10">
              <a:extLst>
                <a:ext uri="{FF2B5EF4-FFF2-40B4-BE49-F238E27FC236}">
                  <a16:creationId xmlns:a16="http://schemas.microsoft.com/office/drawing/2014/main" id="{41D03159-C6C1-4CFC-804B-9449DF7B6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1296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FFFF00"/>
                  </a:solidFill>
                  <a:latin typeface="Bookman Old Style" panose="02050604050505020204" pitchFamily="18" charset="0"/>
                </a:rPr>
                <a:t>波面</a:t>
              </a:r>
            </a:p>
          </p:txBody>
        </p:sp>
      </p:grpSp>
      <p:sp>
        <p:nvSpPr>
          <p:cNvPr id="237579" name="Text Box 11">
            <a:extLst>
              <a:ext uri="{FF2B5EF4-FFF2-40B4-BE49-F238E27FC236}">
                <a16:creationId xmlns:a16="http://schemas.microsoft.com/office/drawing/2014/main" id="{3075BAA1-27E0-47EC-834C-93E3769F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357188"/>
            <a:ext cx="8362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Clr>
                <a:srgbClr val="FF9900"/>
              </a:buClr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 波面和波线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（几何图形描述波的传播方向和振动相位）</a:t>
            </a:r>
          </a:p>
        </p:txBody>
      </p:sp>
      <p:sp>
        <p:nvSpPr>
          <p:cNvPr id="237580" name="Text Box 12">
            <a:extLst>
              <a:ext uri="{FF2B5EF4-FFF2-40B4-BE49-F238E27FC236}">
                <a16:creationId xmlns:a16="http://schemas.microsoft.com/office/drawing/2014/main" id="{EEC16326-95E0-4387-932F-E1B409A2B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909638"/>
            <a:ext cx="48387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在波传播过程中，任一时刻媒质中振动相位相同的点联结成的面</a:t>
            </a: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237581" name="Text Box 13">
            <a:extLst>
              <a:ext uri="{FF2B5EF4-FFF2-40B4-BE49-F238E27FC236}">
                <a16:creationId xmlns:a16="http://schemas.microsoft.com/office/drawing/2014/main" id="{1EC9B87B-F0A6-4490-B549-5A5C50DA9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2614613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沿波的传播方向作的有方向的线</a:t>
            </a:r>
          </a:p>
        </p:txBody>
      </p:sp>
      <p:sp>
        <p:nvSpPr>
          <p:cNvPr id="237582" name="Text Box 14">
            <a:extLst>
              <a:ext uri="{FF2B5EF4-FFF2-40B4-BE49-F238E27FC236}">
                <a16:creationId xmlns:a16="http://schemas.microsoft.com/office/drawing/2014/main" id="{937CF8EE-D546-407D-B068-DA8D9E996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5614988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Bookman Old Style" panose="02050604050505020204" pitchFamily="18" charset="0"/>
                <a:ea typeface="楷体_GB2312" pitchFamily="49" charset="-122"/>
              </a:rPr>
              <a:t>球面波</a:t>
            </a:r>
          </a:p>
        </p:txBody>
      </p:sp>
      <p:sp>
        <p:nvSpPr>
          <p:cNvPr id="237583" name="Text Box 15">
            <a:extLst>
              <a:ext uri="{FF2B5EF4-FFF2-40B4-BE49-F238E27FC236}">
                <a16:creationId xmlns:a16="http://schemas.microsoft.com/office/drawing/2014/main" id="{84B8E2C3-05B0-4B96-8E55-E14AD5A00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559117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Bookman Old Style" panose="02050604050505020204" pitchFamily="18" charset="0"/>
                <a:ea typeface="楷体_GB2312" pitchFamily="49" charset="-122"/>
              </a:rPr>
              <a:t>柱面波</a:t>
            </a:r>
          </a:p>
        </p:txBody>
      </p:sp>
      <p:sp>
        <p:nvSpPr>
          <p:cNvPr id="237584" name="Text Box 16">
            <a:extLst>
              <a:ext uri="{FF2B5EF4-FFF2-40B4-BE49-F238E27FC236}">
                <a16:creationId xmlns:a16="http://schemas.microsoft.com/office/drawing/2014/main" id="{39BF2093-6FD0-4CC2-A912-72D213A99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330993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Bookman Old Style" panose="02050604050505020204" pitchFamily="18" charset="0"/>
                <a:ea typeface="楷体_GB2312" pitchFamily="49" charset="-122"/>
              </a:rPr>
              <a:t>波面</a:t>
            </a:r>
          </a:p>
        </p:txBody>
      </p:sp>
      <p:grpSp>
        <p:nvGrpSpPr>
          <p:cNvPr id="4" name="Group 17">
            <a:extLst>
              <a:ext uri="{FF2B5EF4-FFF2-40B4-BE49-F238E27FC236}">
                <a16:creationId xmlns:a16="http://schemas.microsoft.com/office/drawing/2014/main" id="{251E6CE8-2B10-4201-9146-169C8CDAA76D}"/>
              </a:ext>
            </a:extLst>
          </p:cNvPr>
          <p:cNvGrpSpPr>
            <a:grpSpLocks/>
          </p:cNvGrpSpPr>
          <p:nvPr/>
        </p:nvGrpSpPr>
        <p:grpSpPr bwMode="auto">
          <a:xfrm>
            <a:off x="823913" y="3749675"/>
            <a:ext cx="1446212" cy="306388"/>
            <a:chOff x="672" y="288"/>
            <a:chExt cx="912" cy="192"/>
          </a:xfrm>
        </p:grpSpPr>
        <p:sp>
          <p:nvSpPr>
            <p:cNvPr id="7236" name="Line 18">
              <a:extLst>
                <a:ext uri="{FF2B5EF4-FFF2-40B4-BE49-F238E27FC236}">
                  <a16:creationId xmlns:a16="http://schemas.microsoft.com/office/drawing/2014/main" id="{E7338B7A-95C7-4775-B1E2-84ED49745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88"/>
              <a:ext cx="480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7" name="Line 19">
              <a:extLst>
                <a:ext uri="{FF2B5EF4-FFF2-40B4-BE49-F238E27FC236}">
                  <a16:creationId xmlns:a16="http://schemas.microsoft.com/office/drawing/2014/main" id="{E21AE84F-6A5D-4919-AB31-64BD0B10D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8"/>
              <a:ext cx="432" cy="192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7588" name="Text Box 20">
            <a:extLst>
              <a:ext uri="{FF2B5EF4-FFF2-40B4-BE49-F238E27FC236}">
                <a16:creationId xmlns:a16="http://schemas.microsoft.com/office/drawing/2014/main" id="{C2A9AF98-FE8E-4153-81AE-C1A6515E8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2719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Bookman Old Style" panose="02050604050505020204" pitchFamily="18" charset="0"/>
                <a:ea typeface="楷体_GB2312" pitchFamily="49" charset="-122"/>
              </a:rPr>
              <a:t>波线</a:t>
            </a:r>
          </a:p>
        </p:txBody>
      </p:sp>
      <p:grpSp>
        <p:nvGrpSpPr>
          <p:cNvPr id="5" name="Group 21">
            <a:extLst>
              <a:ext uri="{FF2B5EF4-FFF2-40B4-BE49-F238E27FC236}">
                <a16:creationId xmlns:a16="http://schemas.microsoft.com/office/drawing/2014/main" id="{D7CDF29D-D4FC-4378-8311-CE88EE41F67F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4559300"/>
            <a:ext cx="1524000" cy="677863"/>
            <a:chOff x="288" y="1008"/>
            <a:chExt cx="1008" cy="432"/>
          </a:xfrm>
        </p:grpSpPr>
        <p:sp>
          <p:nvSpPr>
            <p:cNvPr id="7233" name="Line 22">
              <a:extLst>
                <a:ext uri="{FF2B5EF4-FFF2-40B4-BE49-F238E27FC236}">
                  <a16:creationId xmlns:a16="http://schemas.microsoft.com/office/drawing/2014/main" id="{C2AE117D-FF17-4286-9106-214C6FDD01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6" y="1104"/>
              <a:ext cx="480" cy="336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4" name="Line 23">
              <a:extLst>
                <a:ext uri="{FF2B5EF4-FFF2-40B4-BE49-F238E27FC236}">
                  <a16:creationId xmlns:a16="http://schemas.microsoft.com/office/drawing/2014/main" id="{C6F0BD4F-E642-45BD-BEF1-44227803F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1104"/>
              <a:ext cx="52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5" name="Line 24">
              <a:extLst>
                <a:ext uri="{FF2B5EF4-FFF2-40B4-BE49-F238E27FC236}">
                  <a16:creationId xmlns:a16="http://schemas.microsoft.com/office/drawing/2014/main" id="{9BFF3C9E-617D-4C96-A6AE-7725DFE2F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1008"/>
              <a:ext cx="288" cy="96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7593" name="Rectangle 25">
            <a:extLst>
              <a:ext uri="{FF2B5EF4-FFF2-40B4-BE49-F238E27FC236}">
                <a16:creationId xmlns:a16="http://schemas.microsoft.com/office/drawing/2014/main" id="{8D75A5BE-42A4-4B4D-ADC5-2C92BAEF6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2675" y="3271838"/>
            <a:ext cx="138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  <a:latin typeface="Bookman Old Style" panose="02050604050505020204" pitchFamily="18" charset="0"/>
                <a:ea typeface="楷体_GB2312" pitchFamily="49" charset="-122"/>
              </a:rPr>
              <a:t>波面</a:t>
            </a:r>
          </a:p>
        </p:txBody>
      </p:sp>
      <p:sp>
        <p:nvSpPr>
          <p:cNvPr id="237594" name="Text Box 26">
            <a:extLst>
              <a:ext uri="{FF2B5EF4-FFF2-40B4-BE49-F238E27FC236}">
                <a16:creationId xmlns:a16="http://schemas.microsoft.com/office/drawing/2014/main" id="{361DB557-C0FC-4DF6-9EE9-B7FD202B4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675" y="41894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Bookman Old Style" panose="02050604050505020204" pitchFamily="18" charset="0"/>
                <a:ea typeface="楷体_GB2312" pitchFamily="49" charset="-122"/>
              </a:rPr>
              <a:t>波线</a:t>
            </a:r>
          </a:p>
        </p:txBody>
      </p:sp>
      <p:grpSp>
        <p:nvGrpSpPr>
          <p:cNvPr id="6" name="Group 27">
            <a:extLst>
              <a:ext uri="{FF2B5EF4-FFF2-40B4-BE49-F238E27FC236}">
                <a16:creationId xmlns:a16="http://schemas.microsoft.com/office/drawing/2014/main" id="{F2741956-5A63-41AF-A57E-D19B26C6DC41}"/>
              </a:ext>
            </a:extLst>
          </p:cNvPr>
          <p:cNvGrpSpPr>
            <a:grpSpLocks/>
          </p:cNvGrpSpPr>
          <p:nvPr/>
        </p:nvGrpSpPr>
        <p:grpSpPr bwMode="auto">
          <a:xfrm>
            <a:off x="6518275" y="3732213"/>
            <a:ext cx="1676400" cy="228600"/>
            <a:chOff x="4272" y="384"/>
            <a:chExt cx="1056" cy="144"/>
          </a:xfrm>
        </p:grpSpPr>
        <p:sp>
          <p:nvSpPr>
            <p:cNvPr id="7231" name="Line 28">
              <a:extLst>
                <a:ext uri="{FF2B5EF4-FFF2-40B4-BE49-F238E27FC236}">
                  <a16:creationId xmlns:a16="http://schemas.microsoft.com/office/drawing/2014/main" id="{FD13CCBD-A4FB-4C6F-8CF9-F5179305D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84"/>
              <a:ext cx="480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2" name="Line 29">
              <a:extLst>
                <a:ext uri="{FF2B5EF4-FFF2-40B4-BE49-F238E27FC236}">
                  <a16:creationId xmlns:a16="http://schemas.microsoft.com/office/drawing/2014/main" id="{54709A06-EC1E-4C9E-A52A-15A37F089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84"/>
              <a:ext cx="576" cy="144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0">
            <a:extLst>
              <a:ext uri="{FF2B5EF4-FFF2-40B4-BE49-F238E27FC236}">
                <a16:creationId xmlns:a16="http://schemas.microsoft.com/office/drawing/2014/main" id="{41225B3D-3E12-4F2B-B4A7-16D76570BF3C}"/>
              </a:ext>
            </a:extLst>
          </p:cNvPr>
          <p:cNvGrpSpPr>
            <a:grpSpLocks/>
          </p:cNvGrpSpPr>
          <p:nvPr/>
        </p:nvGrpSpPr>
        <p:grpSpPr bwMode="auto">
          <a:xfrm>
            <a:off x="6670675" y="4148138"/>
            <a:ext cx="1524000" cy="955675"/>
            <a:chOff x="4176" y="2304"/>
            <a:chExt cx="912" cy="576"/>
          </a:xfrm>
        </p:grpSpPr>
        <p:sp>
          <p:nvSpPr>
            <p:cNvPr id="7228" name="Line 31">
              <a:extLst>
                <a:ext uri="{FF2B5EF4-FFF2-40B4-BE49-F238E27FC236}">
                  <a16:creationId xmlns:a16="http://schemas.microsoft.com/office/drawing/2014/main" id="{A9047280-915D-420D-AE0D-B9F6BC6F2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304"/>
              <a:ext cx="480" cy="305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" name="Line 32">
              <a:extLst>
                <a:ext uri="{FF2B5EF4-FFF2-40B4-BE49-F238E27FC236}">
                  <a16:creationId xmlns:a16="http://schemas.microsoft.com/office/drawing/2014/main" id="{D17D8FC7-649A-4BB2-B9D9-8B262D8F1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609"/>
              <a:ext cx="480" cy="271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0" name="Line 33">
              <a:extLst>
                <a:ext uri="{FF2B5EF4-FFF2-40B4-BE49-F238E27FC236}">
                  <a16:creationId xmlns:a16="http://schemas.microsoft.com/office/drawing/2014/main" id="{1F0E5269-20B9-4C5F-8A93-4B75FC7A4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609"/>
              <a:ext cx="432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7603" name="Rectangle 35">
            <a:extLst>
              <a:ext uri="{FF2B5EF4-FFF2-40B4-BE49-F238E27FC236}">
                <a16:creationId xmlns:a16="http://schemas.microsoft.com/office/drawing/2014/main" id="{C10B96AB-5DCF-45D2-BD97-B45C9FCD2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8" y="981075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  <a:latin typeface="仿宋_GB2312" pitchFamily="49" charset="-122"/>
              </a:rPr>
              <a:t>波面：</a:t>
            </a:r>
          </a:p>
        </p:txBody>
      </p:sp>
      <p:sp>
        <p:nvSpPr>
          <p:cNvPr id="237604" name="Rectangle 36">
            <a:extLst>
              <a:ext uri="{FF2B5EF4-FFF2-40B4-BE49-F238E27FC236}">
                <a16:creationId xmlns:a16="http://schemas.microsoft.com/office/drawing/2014/main" id="{FAC5D97A-A97A-4D79-8F4E-4969A1783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61461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  <a:latin typeface="仿宋_GB2312" pitchFamily="49" charset="-122"/>
              </a:rPr>
              <a:t>波线：</a:t>
            </a:r>
          </a:p>
        </p:txBody>
      </p:sp>
      <p:pic>
        <p:nvPicPr>
          <p:cNvPr id="237605" name="Picture 37" descr="波面1">
            <a:extLst>
              <a:ext uri="{FF2B5EF4-FFF2-40B4-BE49-F238E27FC236}">
                <a16:creationId xmlns:a16="http://schemas.microsoft.com/office/drawing/2014/main" id="{E17B6D3D-BD21-4533-9BFE-EE34554E2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336598"/>
              </a:clrFrom>
              <a:clrTo>
                <a:srgbClr val="33659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5" t="31841" r="35135" b="25705"/>
          <a:stretch>
            <a:fillRect/>
          </a:stretch>
        </p:blipFill>
        <p:spPr bwMode="auto">
          <a:xfrm>
            <a:off x="6829425" y="1017588"/>
            <a:ext cx="790575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7606" name="Picture 38" descr="波面">
            <a:extLst>
              <a:ext uri="{FF2B5EF4-FFF2-40B4-BE49-F238E27FC236}">
                <a16:creationId xmlns:a16="http://schemas.microsoft.com/office/drawing/2014/main" id="{380A93B2-D930-4D17-A7B0-7AAE423F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336598"/>
              </a:clrFrom>
              <a:clrTo>
                <a:srgbClr val="33659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0" t="20297" r="21167" b="23267"/>
          <a:stretch>
            <a:fillRect/>
          </a:stretch>
        </p:blipFill>
        <p:spPr bwMode="auto">
          <a:xfrm>
            <a:off x="6873875" y="935038"/>
            <a:ext cx="17367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7607" name="Picture 39" descr="波面1">
            <a:extLst>
              <a:ext uri="{FF2B5EF4-FFF2-40B4-BE49-F238E27FC236}">
                <a16:creationId xmlns:a16="http://schemas.microsoft.com/office/drawing/2014/main" id="{784251F4-EE13-4B19-A8AF-03C20336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336598"/>
              </a:clrFrom>
              <a:clrTo>
                <a:srgbClr val="33659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5" t="31841" r="35135" b="25705"/>
          <a:stretch>
            <a:fillRect/>
          </a:stretch>
        </p:blipFill>
        <p:spPr bwMode="auto">
          <a:xfrm>
            <a:off x="8001000" y="1058863"/>
            <a:ext cx="790575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608" name="Rectangle 40">
            <a:extLst>
              <a:ext uri="{FF2B5EF4-FFF2-40B4-BE49-F238E27FC236}">
                <a16:creationId xmlns:a16="http://schemas.microsoft.com/office/drawing/2014/main" id="{2D0A372B-E91F-4E7E-8BD6-683881029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782638"/>
            <a:ext cx="1857375" cy="2286000"/>
          </a:xfrm>
          <a:prstGeom prst="rect">
            <a:avLst/>
          </a:prstGeom>
          <a:solidFill>
            <a:srgbClr val="001B3B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237609" name="Picture 41" descr="波前2">
            <a:extLst>
              <a:ext uri="{FF2B5EF4-FFF2-40B4-BE49-F238E27FC236}">
                <a16:creationId xmlns:a16="http://schemas.microsoft.com/office/drawing/2014/main" id="{0E002FA0-74FD-4854-A58A-F225CDEF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336598"/>
              </a:clrFrom>
              <a:clrTo>
                <a:srgbClr val="33659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" t="3400" r="5685" b="5702"/>
          <a:stretch>
            <a:fillRect/>
          </a:stretch>
        </p:blipFill>
        <p:spPr bwMode="auto">
          <a:xfrm>
            <a:off x="6800850" y="1143000"/>
            <a:ext cx="2057400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610" name="Rectangle 42">
            <a:extLst>
              <a:ext uri="{FF2B5EF4-FFF2-40B4-BE49-F238E27FC236}">
                <a16:creationId xmlns:a16="http://schemas.microsoft.com/office/drawing/2014/main" id="{26733448-5822-4B73-81C2-4A4D3C1DD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24003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  <a:latin typeface="Bookman Old Style" panose="02050604050505020204" pitchFamily="18" charset="0"/>
              </a:rPr>
              <a:t>波线</a:t>
            </a:r>
          </a:p>
        </p:txBody>
      </p:sp>
      <p:sp>
        <p:nvSpPr>
          <p:cNvPr id="237611" name="Line 43">
            <a:extLst>
              <a:ext uri="{FF2B5EF4-FFF2-40B4-BE49-F238E27FC236}">
                <a16:creationId xmlns:a16="http://schemas.microsoft.com/office/drawing/2014/main" id="{D09210B5-B220-40BF-A56E-8BBE66DB36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58188" y="2030413"/>
            <a:ext cx="2286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612" name="Line 44">
            <a:extLst>
              <a:ext uri="{FF2B5EF4-FFF2-40B4-BE49-F238E27FC236}">
                <a16:creationId xmlns:a16="http://schemas.microsoft.com/office/drawing/2014/main" id="{909E0DE2-DB0A-4A51-9ED9-DE944E6BC1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58188" y="1671638"/>
            <a:ext cx="76200" cy="685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46">
            <a:extLst>
              <a:ext uri="{FF2B5EF4-FFF2-40B4-BE49-F238E27FC236}">
                <a16:creationId xmlns:a16="http://schemas.microsoft.com/office/drawing/2014/main" id="{4A62A664-1EBD-406F-B5A8-3328839C54E8}"/>
              </a:ext>
            </a:extLst>
          </p:cNvPr>
          <p:cNvGrpSpPr>
            <a:grpSpLocks/>
          </p:cNvGrpSpPr>
          <p:nvPr/>
        </p:nvGrpSpPr>
        <p:grpSpPr bwMode="auto">
          <a:xfrm>
            <a:off x="1874838" y="3268663"/>
            <a:ext cx="2362200" cy="2362200"/>
            <a:chOff x="3744" y="1680"/>
            <a:chExt cx="1488" cy="1488"/>
          </a:xfrm>
        </p:grpSpPr>
        <p:sp>
          <p:nvSpPr>
            <p:cNvPr id="7224" name="Line 47">
              <a:extLst>
                <a:ext uri="{FF2B5EF4-FFF2-40B4-BE49-F238E27FC236}">
                  <a16:creationId xmlns:a16="http://schemas.microsoft.com/office/drawing/2014/main" id="{3535E92F-4EED-4029-8B31-4D419B6F01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1891"/>
              <a:ext cx="1088" cy="1134"/>
            </a:xfrm>
            <a:prstGeom prst="line">
              <a:avLst/>
            </a:prstGeom>
            <a:noFill/>
            <a:ln w="19050">
              <a:solidFill>
                <a:srgbClr val="66FF99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5" name="Line 48">
              <a:extLst>
                <a:ext uri="{FF2B5EF4-FFF2-40B4-BE49-F238E27FC236}">
                  <a16:creationId xmlns:a16="http://schemas.microsoft.com/office/drawing/2014/main" id="{755D70AB-5F84-4E4F-9782-F1C7F4ECE4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5890064" flipH="1">
              <a:off x="3889" y="1880"/>
              <a:ext cx="1089" cy="1134"/>
            </a:xfrm>
            <a:prstGeom prst="line">
              <a:avLst/>
            </a:prstGeom>
            <a:noFill/>
            <a:ln w="19050">
              <a:solidFill>
                <a:srgbClr val="66FF99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6" name="Line 49">
              <a:extLst>
                <a:ext uri="{FF2B5EF4-FFF2-40B4-BE49-F238E27FC236}">
                  <a16:creationId xmlns:a16="http://schemas.microsoft.com/office/drawing/2014/main" id="{C0B80792-C102-44F4-A8FD-31EB6C700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472"/>
              <a:ext cx="1488" cy="0"/>
            </a:xfrm>
            <a:prstGeom prst="line">
              <a:avLst/>
            </a:prstGeom>
            <a:noFill/>
            <a:ln w="19050">
              <a:solidFill>
                <a:srgbClr val="66FF99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7" name="Line 50">
              <a:extLst>
                <a:ext uri="{FF2B5EF4-FFF2-40B4-BE49-F238E27FC236}">
                  <a16:creationId xmlns:a16="http://schemas.microsoft.com/office/drawing/2014/main" id="{95A88EF3-C883-45E6-8CAA-0B25EFC29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680"/>
              <a:ext cx="0" cy="1488"/>
            </a:xfrm>
            <a:prstGeom prst="line">
              <a:avLst/>
            </a:prstGeom>
            <a:noFill/>
            <a:ln w="19050">
              <a:solidFill>
                <a:srgbClr val="66FF99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7619" name="Line 51">
            <a:extLst>
              <a:ext uri="{FF2B5EF4-FFF2-40B4-BE49-F238E27FC236}">
                <a16:creationId xmlns:a16="http://schemas.microsoft.com/office/drawing/2014/main" id="{4B692A2F-6E3C-4C33-852C-2281EF2BCE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8675" y="3190875"/>
            <a:ext cx="0" cy="1905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620" name="Line 52">
            <a:extLst>
              <a:ext uri="{FF2B5EF4-FFF2-40B4-BE49-F238E27FC236}">
                <a16:creationId xmlns:a16="http://schemas.microsoft.com/office/drawing/2014/main" id="{BFDD3246-3358-4C79-90CB-8FBDEAFD4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8675" y="4360863"/>
            <a:ext cx="792163" cy="360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621" name="Text Box 53">
            <a:extLst>
              <a:ext uri="{FF2B5EF4-FFF2-40B4-BE49-F238E27FC236}">
                <a16:creationId xmlns:a16="http://schemas.microsoft.com/office/drawing/2014/main" id="{AF2DF9E6-E5D5-4E42-AA8B-0B6FEB6CF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425" y="454342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37622" name="Text Box 54">
            <a:extLst>
              <a:ext uri="{FF2B5EF4-FFF2-40B4-BE49-F238E27FC236}">
                <a16:creationId xmlns:a16="http://schemas.microsoft.com/office/drawing/2014/main" id="{87108929-ABDF-45DC-9274-876C90C11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2291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37623" name="Text Box 55">
            <a:extLst>
              <a:ext uri="{FF2B5EF4-FFF2-40B4-BE49-F238E27FC236}">
                <a16:creationId xmlns:a16="http://schemas.microsoft.com/office/drawing/2014/main" id="{5E15A519-7FDE-4289-AA66-7B269C504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88" y="28575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</a:rPr>
              <a:t>z</a:t>
            </a:r>
          </a:p>
        </p:txBody>
      </p:sp>
      <p:grpSp>
        <p:nvGrpSpPr>
          <p:cNvPr id="9" name="Group 56">
            <a:extLst>
              <a:ext uri="{FF2B5EF4-FFF2-40B4-BE49-F238E27FC236}">
                <a16:creationId xmlns:a16="http://schemas.microsoft.com/office/drawing/2014/main" id="{3A00FE62-9541-4E35-8F15-4F60B2B0E28E}"/>
              </a:ext>
            </a:extLst>
          </p:cNvPr>
          <p:cNvGrpSpPr>
            <a:grpSpLocks/>
          </p:cNvGrpSpPr>
          <p:nvPr/>
        </p:nvGrpSpPr>
        <p:grpSpPr bwMode="auto">
          <a:xfrm>
            <a:off x="4918075" y="3159125"/>
            <a:ext cx="2133600" cy="2517775"/>
            <a:chOff x="3072" y="1681"/>
            <a:chExt cx="1344" cy="1586"/>
          </a:xfrm>
        </p:grpSpPr>
        <p:sp>
          <p:nvSpPr>
            <p:cNvPr id="7218" name="Line 57">
              <a:extLst>
                <a:ext uri="{FF2B5EF4-FFF2-40B4-BE49-F238E27FC236}">
                  <a16:creationId xmlns:a16="http://schemas.microsoft.com/office/drawing/2014/main" id="{A948E6D6-314C-4627-8E3F-758B2A707F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47542" flipH="1">
              <a:off x="3369" y="1681"/>
              <a:ext cx="735" cy="766"/>
            </a:xfrm>
            <a:prstGeom prst="line">
              <a:avLst/>
            </a:prstGeom>
            <a:noFill/>
            <a:ln w="19050">
              <a:solidFill>
                <a:srgbClr val="66FF99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9" name="Line 58">
              <a:extLst>
                <a:ext uri="{FF2B5EF4-FFF2-40B4-BE49-F238E27FC236}">
                  <a16:creationId xmlns:a16="http://schemas.microsoft.com/office/drawing/2014/main" id="{47F71F3F-A723-4915-87CC-FADB9FF9B6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5049811" flipH="1">
              <a:off x="3363" y="1724"/>
              <a:ext cx="703" cy="733"/>
            </a:xfrm>
            <a:prstGeom prst="line">
              <a:avLst/>
            </a:prstGeom>
            <a:noFill/>
            <a:ln w="19050">
              <a:solidFill>
                <a:srgbClr val="66FF99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0" name="Line 59">
              <a:extLst>
                <a:ext uri="{FF2B5EF4-FFF2-40B4-BE49-F238E27FC236}">
                  <a16:creationId xmlns:a16="http://schemas.microsoft.com/office/drawing/2014/main" id="{E9AACA84-339B-4A7B-A3EF-7B2236269B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47542" flipH="1">
              <a:off x="3378" y="2529"/>
              <a:ext cx="700" cy="730"/>
            </a:xfrm>
            <a:prstGeom prst="line">
              <a:avLst/>
            </a:prstGeom>
            <a:noFill/>
            <a:ln w="19050">
              <a:solidFill>
                <a:srgbClr val="66FF99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1" name="Line 60">
              <a:extLst>
                <a:ext uri="{FF2B5EF4-FFF2-40B4-BE49-F238E27FC236}">
                  <a16:creationId xmlns:a16="http://schemas.microsoft.com/office/drawing/2014/main" id="{B8FD3A35-4F4E-4D27-9141-D3E0817B65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5049811" flipH="1">
              <a:off x="3353" y="2549"/>
              <a:ext cx="703" cy="733"/>
            </a:xfrm>
            <a:prstGeom prst="line">
              <a:avLst/>
            </a:prstGeom>
            <a:noFill/>
            <a:ln w="19050">
              <a:solidFill>
                <a:srgbClr val="66FF99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2" name="Line 61">
              <a:extLst>
                <a:ext uri="{FF2B5EF4-FFF2-40B4-BE49-F238E27FC236}">
                  <a16:creationId xmlns:a16="http://schemas.microsoft.com/office/drawing/2014/main" id="{3642227A-3069-4424-8C26-8D9732A84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6" y="2916"/>
              <a:ext cx="1320" cy="0"/>
            </a:xfrm>
            <a:prstGeom prst="line">
              <a:avLst/>
            </a:prstGeom>
            <a:noFill/>
            <a:ln w="19050">
              <a:solidFill>
                <a:srgbClr val="66FF99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3" name="Line 62">
              <a:extLst>
                <a:ext uri="{FF2B5EF4-FFF2-40B4-BE49-F238E27FC236}">
                  <a16:creationId xmlns:a16="http://schemas.microsoft.com/office/drawing/2014/main" id="{CAA0B5A4-37FD-44C3-A6ED-DDF0F46BB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088"/>
              <a:ext cx="1296" cy="0"/>
            </a:xfrm>
            <a:prstGeom prst="line">
              <a:avLst/>
            </a:prstGeom>
            <a:noFill/>
            <a:ln w="19050">
              <a:solidFill>
                <a:srgbClr val="66FF99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63">
            <a:extLst>
              <a:ext uri="{FF2B5EF4-FFF2-40B4-BE49-F238E27FC236}">
                <a16:creationId xmlns:a16="http://schemas.microsoft.com/office/drawing/2014/main" id="{298CB1AB-C428-48E6-B51B-E3B1FF09D3A3}"/>
              </a:ext>
            </a:extLst>
          </p:cNvPr>
          <p:cNvGrpSpPr>
            <a:grpSpLocks/>
          </p:cNvGrpSpPr>
          <p:nvPr/>
        </p:nvGrpSpPr>
        <p:grpSpPr bwMode="auto">
          <a:xfrm>
            <a:off x="5337175" y="3449638"/>
            <a:ext cx="1144588" cy="1960562"/>
            <a:chOff x="3353" y="1959"/>
            <a:chExt cx="721" cy="1235"/>
          </a:xfrm>
        </p:grpSpPr>
        <p:sp>
          <p:nvSpPr>
            <p:cNvPr id="7210" name="Oval 64">
              <a:extLst>
                <a:ext uri="{FF2B5EF4-FFF2-40B4-BE49-F238E27FC236}">
                  <a16:creationId xmlns:a16="http://schemas.microsoft.com/office/drawing/2014/main" id="{81888007-DB4B-4267-BAF2-9E66D461E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2781"/>
              <a:ext cx="721" cy="413"/>
            </a:xfrm>
            <a:prstGeom prst="ellipse">
              <a:avLst/>
            </a:prstGeom>
            <a:noFill/>
            <a:ln w="28575" algn="ctr">
              <a:solidFill>
                <a:srgbClr val="FFFF99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11" name="Line 65">
              <a:extLst>
                <a:ext uri="{FF2B5EF4-FFF2-40B4-BE49-F238E27FC236}">
                  <a16:creationId xmlns:a16="http://schemas.microsoft.com/office/drawing/2014/main" id="{03BBEB7E-73AF-4513-B903-419065597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2154"/>
              <a:ext cx="0" cy="862"/>
            </a:xfrm>
            <a:prstGeom prst="line">
              <a:avLst/>
            </a:prstGeom>
            <a:noFill/>
            <a:ln w="28575">
              <a:solidFill>
                <a:srgbClr val="FFFF99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2" name="Oval 66">
              <a:extLst>
                <a:ext uri="{FF2B5EF4-FFF2-40B4-BE49-F238E27FC236}">
                  <a16:creationId xmlns:a16="http://schemas.microsoft.com/office/drawing/2014/main" id="{E09E3447-ACD4-4385-90AF-7239EC0A9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" y="2905"/>
              <a:ext cx="320" cy="181"/>
            </a:xfrm>
            <a:prstGeom prst="ellipse">
              <a:avLst/>
            </a:prstGeom>
            <a:noFill/>
            <a:ln w="28575" algn="ctr">
              <a:solidFill>
                <a:srgbClr val="FFFF99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13" name="Line 67">
              <a:extLst>
                <a:ext uri="{FF2B5EF4-FFF2-40B4-BE49-F238E27FC236}">
                  <a16:creationId xmlns:a16="http://schemas.microsoft.com/office/drawing/2014/main" id="{0CC06060-1E2B-431E-832E-BB1B3A045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2202"/>
              <a:ext cx="0" cy="824"/>
            </a:xfrm>
            <a:prstGeom prst="line">
              <a:avLst/>
            </a:prstGeom>
            <a:noFill/>
            <a:ln w="28575">
              <a:solidFill>
                <a:srgbClr val="FFFF99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4" name="Line 68">
              <a:extLst>
                <a:ext uri="{FF2B5EF4-FFF2-40B4-BE49-F238E27FC236}">
                  <a16:creationId xmlns:a16="http://schemas.microsoft.com/office/drawing/2014/main" id="{F2606D4F-ABA4-41A3-B063-925065D78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2176"/>
              <a:ext cx="0" cy="848"/>
            </a:xfrm>
            <a:prstGeom prst="line">
              <a:avLst/>
            </a:prstGeom>
            <a:noFill/>
            <a:ln w="28575">
              <a:solidFill>
                <a:srgbClr val="FFFF99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5" name="Line 69">
              <a:extLst>
                <a:ext uri="{FF2B5EF4-FFF2-40B4-BE49-F238E27FC236}">
                  <a16:creationId xmlns:a16="http://schemas.microsoft.com/office/drawing/2014/main" id="{AD2DB6AA-2ADE-407F-8727-89087590E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8" y="2174"/>
              <a:ext cx="0" cy="848"/>
            </a:xfrm>
            <a:prstGeom prst="line">
              <a:avLst/>
            </a:prstGeom>
            <a:noFill/>
            <a:ln w="28575">
              <a:solidFill>
                <a:srgbClr val="FFFF99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Oval 70">
              <a:extLst>
                <a:ext uri="{FF2B5EF4-FFF2-40B4-BE49-F238E27FC236}">
                  <a16:creationId xmlns:a16="http://schemas.microsoft.com/office/drawing/2014/main" id="{32DD0726-8E3B-4DDA-821A-979596574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1959"/>
              <a:ext cx="721" cy="407"/>
            </a:xfrm>
            <a:prstGeom prst="ellipse">
              <a:avLst/>
            </a:prstGeom>
            <a:noFill/>
            <a:ln w="28575" algn="ctr">
              <a:solidFill>
                <a:srgbClr val="FFFF99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17" name="Oval 71">
              <a:extLst>
                <a:ext uri="{FF2B5EF4-FFF2-40B4-BE49-F238E27FC236}">
                  <a16:creationId xmlns:a16="http://schemas.microsoft.com/office/drawing/2014/main" id="{A50CE51B-6368-4873-B38F-904CE1238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" y="2083"/>
              <a:ext cx="320" cy="181"/>
            </a:xfrm>
            <a:prstGeom prst="ellipse">
              <a:avLst/>
            </a:prstGeom>
            <a:noFill/>
            <a:ln w="28575" algn="ctr">
              <a:solidFill>
                <a:srgbClr val="FFFF99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37640" name="Line 72">
            <a:extLst>
              <a:ext uri="{FF2B5EF4-FFF2-40B4-BE49-F238E27FC236}">
                <a16:creationId xmlns:a16="http://schemas.microsoft.com/office/drawing/2014/main" id="{24D0CF72-0845-4929-B241-6786080FA5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5250" y="4362450"/>
            <a:ext cx="720725" cy="431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641" name="Rectangle 73">
            <a:extLst>
              <a:ext uri="{FF2B5EF4-FFF2-40B4-BE49-F238E27FC236}">
                <a16:creationId xmlns:a16="http://schemas.microsoft.com/office/drawing/2014/main" id="{D61208B7-877A-4BE7-A36E-A5DE935B0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500063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  <a:latin typeface="仿宋_GB2312" pitchFamily="49" charset="-122"/>
                <a:ea typeface="楷体_GB2312" pitchFamily="49" charset="-122"/>
              </a:rPr>
              <a:t>平面波</a:t>
            </a:r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F352C3BB-7779-495C-84E3-2A00EA7D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043113"/>
            <a:ext cx="122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  <a:latin typeface="仿宋_GB2312" pitchFamily="49" charset="-122"/>
              </a:rPr>
              <a:t>波前：</a:t>
            </a:r>
          </a:p>
        </p:txBody>
      </p:sp>
      <p:sp>
        <p:nvSpPr>
          <p:cNvPr id="76" name="Text Box 26">
            <a:extLst>
              <a:ext uri="{FF2B5EF4-FFF2-40B4-BE49-F238E27FC236}">
                <a16:creationId xmlns:a16="http://schemas.microsoft.com/office/drawing/2014/main" id="{4B0F6ED3-3DD3-42B4-BCC4-AC238094B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2043113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在某一时刻，波传播到的最前面的波面</a:t>
            </a:r>
          </a:p>
        </p:txBody>
      </p:sp>
      <p:sp>
        <p:nvSpPr>
          <p:cNvPr id="77" name="Text Box 34">
            <a:extLst>
              <a:ext uri="{FF2B5EF4-FFF2-40B4-BE49-F238E27FC236}">
                <a16:creationId xmlns:a16="http://schemas.microsoft.com/office/drawing/2014/main" id="{1874A675-5F5A-4F96-AD4E-6AD8614C6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6092825"/>
            <a:ext cx="649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在各向同性均匀媒质中，波线⊥波面</a:t>
            </a:r>
          </a:p>
        </p:txBody>
      </p:sp>
      <p:sp>
        <p:nvSpPr>
          <p:cNvPr id="78" name="Text Box 45">
            <a:extLst>
              <a:ext uri="{FF2B5EF4-FFF2-40B4-BE49-F238E27FC236}">
                <a16:creationId xmlns:a16="http://schemas.microsoft.com/office/drawing/2014/main" id="{D43E4595-8D09-44DA-9191-D670C4104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6072188"/>
            <a:ext cx="116046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注意：</a:t>
            </a:r>
          </a:p>
        </p:txBody>
      </p:sp>
      <p:sp>
        <p:nvSpPr>
          <p:cNvPr id="7209" name="灯片编号占位符 1">
            <a:extLst>
              <a:ext uri="{FF2B5EF4-FFF2-40B4-BE49-F238E27FC236}">
                <a16:creationId xmlns:a16="http://schemas.microsoft.com/office/drawing/2014/main" id="{8B65CCF7-CF18-40CF-AB83-378C4C44551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C10C6E7-9319-4E55-9419-423AFE4651FA}" type="slidenum">
              <a:rPr lang="en-US" altLang="zh-CN" b="0">
                <a:solidFill>
                  <a:srgbClr val="FF00FF"/>
                </a:solidFill>
              </a:rPr>
              <a:pPr/>
              <a:t>3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3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3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23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3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3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3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3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3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3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3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3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9" grpId="0" autoUpdateAnimBg="0"/>
      <p:bldP spid="237580" grpId="0" autoUpdateAnimBg="0"/>
      <p:bldP spid="237581" grpId="0" autoUpdateAnimBg="0"/>
      <p:bldP spid="237582" grpId="0" autoUpdateAnimBg="0"/>
      <p:bldP spid="237583" grpId="0" autoUpdateAnimBg="0"/>
      <p:bldP spid="237584" grpId="0" autoUpdateAnimBg="0"/>
      <p:bldP spid="237588" grpId="0" autoUpdateAnimBg="0"/>
      <p:bldP spid="237593" grpId="0" autoUpdateAnimBg="0"/>
      <p:bldP spid="237594" grpId="0" autoUpdateAnimBg="0"/>
      <p:bldP spid="237603" grpId="0" autoUpdateAnimBg="0"/>
      <p:bldP spid="237604" grpId="0" autoUpdateAnimBg="0"/>
      <p:bldP spid="237608" grpId="0" animBg="1"/>
      <p:bldP spid="237610" grpId="0" autoUpdateAnimBg="0"/>
      <p:bldP spid="237621" grpId="0" autoUpdateAnimBg="0"/>
      <p:bldP spid="237622" grpId="0" autoUpdateAnimBg="0"/>
      <p:bldP spid="237623" grpId="0" autoUpdateAnimBg="0"/>
      <p:bldP spid="237641" grpId="0" autoUpdateAnimBg="0"/>
      <p:bldP spid="75" grpId="0" autoUpdateAnimBg="0"/>
      <p:bldP spid="76" grpId="0" autoUpdateAnimBg="0"/>
      <p:bldP spid="77" grpId="0"/>
      <p:bldP spid="7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Oval 2">
            <a:extLst>
              <a:ext uri="{FF2B5EF4-FFF2-40B4-BE49-F238E27FC236}">
                <a16:creationId xmlns:a16="http://schemas.microsoft.com/office/drawing/2014/main" id="{E9F0A54A-B532-47C0-B60B-4BB8D5094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4365625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595" name="Oval 3">
            <a:extLst>
              <a:ext uri="{FF2B5EF4-FFF2-40B4-BE49-F238E27FC236}">
                <a16:creationId xmlns:a16="http://schemas.microsoft.com/office/drawing/2014/main" id="{C70D77D3-AC97-4A16-99F5-3902A3FA4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365625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596" name="Oval 4">
            <a:extLst>
              <a:ext uri="{FF2B5EF4-FFF2-40B4-BE49-F238E27FC236}">
                <a16:creationId xmlns:a16="http://schemas.microsoft.com/office/drawing/2014/main" id="{F9E21FCE-BFCA-4A00-ACCF-B6FF21263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365625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597" name="Oval 5">
            <a:extLst>
              <a:ext uri="{FF2B5EF4-FFF2-40B4-BE49-F238E27FC236}">
                <a16:creationId xmlns:a16="http://schemas.microsoft.com/office/drawing/2014/main" id="{5F8FA3A3-DFF5-4C27-86E8-F977BC3E8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365625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598" name="Oval 6">
            <a:extLst>
              <a:ext uri="{FF2B5EF4-FFF2-40B4-BE49-F238E27FC236}">
                <a16:creationId xmlns:a16="http://schemas.microsoft.com/office/drawing/2014/main" id="{30E3464D-82B7-48E3-BAAF-13BAF70F8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365625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599" name="Oval 7">
            <a:extLst>
              <a:ext uri="{FF2B5EF4-FFF2-40B4-BE49-F238E27FC236}">
                <a16:creationId xmlns:a16="http://schemas.microsoft.com/office/drawing/2014/main" id="{03553926-6970-4C62-8B7A-382B4F408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365625"/>
            <a:ext cx="141287" cy="14128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00" name="Oval 8">
            <a:extLst>
              <a:ext uri="{FF2B5EF4-FFF2-40B4-BE49-F238E27FC236}">
                <a16:creationId xmlns:a16="http://schemas.microsoft.com/office/drawing/2014/main" id="{578FD455-BA9E-45A0-9D71-DD229FC72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365625"/>
            <a:ext cx="141287" cy="14128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01" name="Oval 9">
            <a:extLst>
              <a:ext uri="{FF2B5EF4-FFF2-40B4-BE49-F238E27FC236}">
                <a16:creationId xmlns:a16="http://schemas.microsoft.com/office/drawing/2014/main" id="{88358562-03A1-4E82-BFD1-B970EC843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4365625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02" name="Oval 10">
            <a:extLst>
              <a:ext uri="{FF2B5EF4-FFF2-40B4-BE49-F238E27FC236}">
                <a16:creationId xmlns:a16="http://schemas.microsoft.com/office/drawing/2014/main" id="{8025C66E-7817-4DAB-886E-9C882A3F0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365625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8603" name="Oval 11">
            <a:extLst>
              <a:ext uri="{FF2B5EF4-FFF2-40B4-BE49-F238E27FC236}">
                <a16:creationId xmlns:a16="http://schemas.microsoft.com/office/drawing/2014/main" id="{A30F1309-8D9C-4917-9042-018680FD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365625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04" name="Oval 12">
            <a:extLst>
              <a:ext uri="{FF2B5EF4-FFF2-40B4-BE49-F238E27FC236}">
                <a16:creationId xmlns:a16="http://schemas.microsoft.com/office/drawing/2014/main" id="{79307A00-5875-48E6-958C-32DC9B2DA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365625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05" name="Oval 13">
            <a:extLst>
              <a:ext uri="{FF2B5EF4-FFF2-40B4-BE49-F238E27FC236}">
                <a16:creationId xmlns:a16="http://schemas.microsoft.com/office/drawing/2014/main" id="{83CC2900-A626-45F6-8980-D66F2FAC3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4365625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06" name="Oval 14">
            <a:extLst>
              <a:ext uri="{FF2B5EF4-FFF2-40B4-BE49-F238E27FC236}">
                <a16:creationId xmlns:a16="http://schemas.microsoft.com/office/drawing/2014/main" id="{7D0BD52C-0761-4F86-B785-3D728431E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365625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07" name="Oval 15">
            <a:extLst>
              <a:ext uri="{FF2B5EF4-FFF2-40B4-BE49-F238E27FC236}">
                <a16:creationId xmlns:a16="http://schemas.microsoft.com/office/drawing/2014/main" id="{DE55C96B-C623-4E95-9EEC-AFE1E53A4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365625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08" name="Oval 16">
            <a:extLst>
              <a:ext uri="{FF2B5EF4-FFF2-40B4-BE49-F238E27FC236}">
                <a16:creationId xmlns:a16="http://schemas.microsoft.com/office/drawing/2014/main" id="{1F5358EB-A03F-40E2-BE13-938A0F5D5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4365625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09" name="Oval 17">
            <a:extLst>
              <a:ext uri="{FF2B5EF4-FFF2-40B4-BE49-F238E27FC236}">
                <a16:creationId xmlns:a16="http://schemas.microsoft.com/office/drawing/2014/main" id="{8A361F52-3C4E-47DC-B950-047D17FEC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4365625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10" name="Oval 18">
            <a:extLst>
              <a:ext uri="{FF2B5EF4-FFF2-40B4-BE49-F238E27FC236}">
                <a16:creationId xmlns:a16="http://schemas.microsoft.com/office/drawing/2014/main" id="{FBE1C140-F8B0-4415-BEF4-4D36EDA9D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4365625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11" name="Oval 19">
            <a:extLst>
              <a:ext uri="{FF2B5EF4-FFF2-40B4-BE49-F238E27FC236}">
                <a16:creationId xmlns:a16="http://schemas.microsoft.com/office/drawing/2014/main" id="{4DE0C241-8412-4C59-AE34-2B413AFF7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4365625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12" name="Oval 20">
            <a:extLst>
              <a:ext uri="{FF2B5EF4-FFF2-40B4-BE49-F238E27FC236}">
                <a16:creationId xmlns:a16="http://schemas.microsoft.com/office/drawing/2014/main" id="{D6C74F0F-1D46-4EFD-84BD-8DAFD8637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5" y="4365625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13" name="Oval 21">
            <a:extLst>
              <a:ext uri="{FF2B5EF4-FFF2-40B4-BE49-F238E27FC236}">
                <a16:creationId xmlns:a16="http://schemas.microsoft.com/office/drawing/2014/main" id="{94DBA415-07BC-4556-AFD2-3FE7DE1CA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3860800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14" name="Oval 22">
            <a:extLst>
              <a:ext uri="{FF2B5EF4-FFF2-40B4-BE49-F238E27FC236}">
                <a16:creationId xmlns:a16="http://schemas.microsoft.com/office/drawing/2014/main" id="{935477B5-D99E-4DBD-A52A-387453381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860800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15" name="Oval 23">
            <a:extLst>
              <a:ext uri="{FF2B5EF4-FFF2-40B4-BE49-F238E27FC236}">
                <a16:creationId xmlns:a16="http://schemas.microsoft.com/office/drawing/2014/main" id="{7F550004-0D48-4E3E-BFF9-7E8BA484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860800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16" name="Oval 24">
            <a:extLst>
              <a:ext uri="{FF2B5EF4-FFF2-40B4-BE49-F238E27FC236}">
                <a16:creationId xmlns:a16="http://schemas.microsoft.com/office/drawing/2014/main" id="{4560BFC9-B6EE-4821-A7FD-20717AFCE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860800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17" name="Oval 25">
            <a:extLst>
              <a:ext uri="{FF2B5EF4-FFF2-40B4-BE49-F238E27FC236}">
                <a16:creationId xmlns:a16="http://schemas.microsoft.com/office/drawing/2014/main" id="{7E71C389-C42B-485C-A6DC-14FB0D503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860800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18" name="Oval 26">
            <a:extLst>
              <a:ext uri="{FF2B5EF4-FFF2-40B4-BE49-F238E27FC236}">
                <a16:creationId xmlns:a16="http://schemas.microsoft.com/office/drawing/2014/main" id="{4C003E84-EDF0-4838-A8B0-770A7835C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860800"/>
            <a:ext cx="141287" cy="14128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19" name="Oval 27">
            <a:extLst>
              <a:ext uri="{FF2B5EF4-FFF2-40B4-BE49-F238E27FC236}">
                <a16:creationId xmlns:a16="http://schemas.microsoft.com/office/drawing/2014/main" id="{97F5CAE0-DA1F-4B9C-908D-4FA6D99B9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3860800"/>
            <a:ext cx="141287" cy="14128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20" name="Oval 28">
            <a:extLst>
              <a:ext uri="{FF2B5EF4-FFF2-40B4-BE49-F238E27FC236}">
                <a16:creationId xmlns:a16="http://schemas.microsoft.com/office/drawing/2014/main" id="{58CF4454-5721-4562-9394-E0C2E0B8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3860800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21" name="Oval 29">
            <a:extLst>
              <a:ext uri="{FF2B5EF4-FFF2-40B4-BE49-F238E27FC236}">
                <a16:creationId xmlns:a16="http://schemas.microsoft.com/office/drawing/2014/main" id="{56A0DA40-2D6C-4B8F-B11E-26FD2306C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86080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8622" name="Oval 30">
            <a:extLst>
              <a:ext uri="{FF2B5EF4-FFF2-40B4-BE49-F238E27FC236}">
                <a16:creationId xmlns:a16="http://schemas.microsoft.com/office/drawing/2014/main" id="{C9A270D0-8825-4385-8E46-63333B7D8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860800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23" name="Oval 31">
            <a:extLst>
              <a:ext uri="{FF2B5EF4-FFF2-40B4-BE49-F238E27FC236}">
                <a16:creationId xmlns:a16="http://schemas.microsoft.com/office/drawing/2014/main" id="{C027706C-8978-45D3-97D5-76C747D70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860800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24" name="Oval 32">
            <a:extLst>
              <a:ext uri="{FF2B5EF4-FFF2-40B4-BE49-F238E27FC236}">
                <a16:creationId xmlns:a16="http://schemas.microsoft.com/office/drawing/2014/main" id="{0C8E8039-89B4-4537-B8F0-F4723DF8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3860800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25" name="Oval 33">
            <a:extLst>
              <a:ext uri="{FF2B5EF4-FFF2-40B4-BE49-F238E27FC236}">
                <a16:creationId xmlns:a16="http://schemas.microsoft.com/office/drawing/2014/main" id="{CE41AFD0-BA5D-46CD-8577-ECD78EB33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3860800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26" name="Oval 34">
            <a:extLst>
              <a:ext uri="{FF2B5EF4-FFF2-40B4-BE49-F238E27FC236}">
                <a16:creationId xmlns:a16="http://schemas.microsoft.com/office/drawing/2014/main" id="{DC47AD0F-9969-408F-999F-6ABBC6158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860800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27" name="Oval 35">
            <a:extLst>
              <a:ext uri="{FF2B5EF4-FFF2-40B4-BE49-F238E27FC236}">
                <a16:creationId xmlns:a16="http://schemas.microsoft.com/office/drawing/2014/main" id="{CFAC86EE-142C-4569-85EE-C5D54DF42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860800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28" name="Oval 36">
            <a:extLst>
              <a:ext uri="{FF2B5EF4-FFF2-40B4-BE49-F238E27FC236}">
                <a16:creationId xmlns:a16="http://schemas.microsoft.com/office/drawing/2014/main" id="{1CBFE249-7AC9-464C-B0D3-D415C5BFF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3860800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29" name="Oval 37">
            <a:extLst>
              <a:ext uri="{FF2B5EF4-FFF2-40B4-BE49-F238E27FC236}">
                <a16:creationId xmlns:a16="http://schemas.microsoft.com/office/drawing/2014/main" id="{1837474F-3A33-4529-90B9-0317806CA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860800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30" name="Oval 38">
            <a:extLst>
              <a:ext uri="{FF2B5EF4-FFF2-40B4-BE49-F238E27FC236}">
                <a16:creationId xmlns:a16="http://schemas.microsoft.com/office/drawing/2014/main" id="{E7B73B5C-8210-4FF9-B714-814CB09C6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3860800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31" name="Oval 39">
            <a:extLst>
              <a:ext uri="{FF2B5EF4-FFF2-40B4-BE49-F238E27FC236}">
                <a16:creationId xmlns:a16="http://schemas.microsoft.com/office/drawing/2014/main" id="{DBBB9C81-FF36-4614-8B0C-A2D66E2D2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5" y="3860800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32" name="Oval 40">
            <a:extLst>
              <a:ext uri="{FF2B5EF4-FFF2-40B4-BE49-F238E27FC236}">
                <a16:creationId xmlns:a16="http://schemas.microsoft.com/office/drawing/2014/main" id="{D06DD81D-461B-4F54-B9CE-BAA0E5CC7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4941888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33" name="Oval 41">
            <a:extLst>
              <a:ext uri="{FF2B5EF4-FFF2-40B4-BE49-F238E27FC236}">
                <a16:creationId xmlns:a16="http://schemas.microsoft.com/office/drawing/2014/main" id="{9881D114-C75E-439E-B3E7-66B48F605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941888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34" name="Oval 42">
            <a:extLst>
              <a:ext uri="{FF2B5EF4-FFF2-40B4-BE49-F238E27FC236}">
                <a16:creationId xmlns:a16="http://schemas.microsoft.com/office/drawing/2014/main" id="{98E8DD51-5AF8-4731-80B8-FCAE5767D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941888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35" name="Oval 43">
            <a:extLst>
              <a:ext uri="{FF2B5EF4-FFF2-40B4-BE49-F238E27FC236}">
                <a16:creationId xmlns:a16="http://schemas.microsoft.com/office/drawing/2014/main" id="{E8D002CE-AE1C-4911-A4C7-83135749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941888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36" name="Oval 44">
            <a:extLst>
              <a:ext uri="{FF2B5EF4-FFF2-40B4-BE49-F238E27FC236}">
                <a16:creationId xmlns:a16="http://schemas.microsoft.com/office/drawing/2014/main" id="{055C5C6B-2C3A-44A6-8805-3E4DBD00A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941888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37" name="Oval 45">
            <a:extLst>
              <a:ext uri="{FF2B5EF4-FFF2-40B4-BE49-F238E27FC236}">
                <a16:creationId xmlns:a16="http://schemas.microsoft.com/office/drawing/2014/main" id="{29B3C989-1ECD-47B6-BD01-E7F527805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941888"/>
            <a:ext cx="141287" cy="141287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38" name="Oval 46">
            <a:extLst>
              <a:ext uri="{FF2B5EF4-FFF2-40B4-BE49-F238E27FC236}">
                <a16:creationId xmlns:a16="http://schemas.microsoft.com/office/drawing/2014/main" id="{5BC7569D-8BE1-4F8A-9DC1-304C9929E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941888"/>
            <a:ext cx="141287" cy="141287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39" name="Oval 47">
            <a:extLst>
              <a:ext uri="{FF2B5EF4-FFF2-40B4-BE49-F238E27FC236}">
                <a16:creationId xmlns:a16="http://schemas.microsoft.com/office/drawing/2014/main" id="{B74DA101-D3B4-4EE6-BC46-D7CD15CD6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4941888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40" name="Oval 48">
            <a:extLst>
              <a:ext uri="{FF2B5EF4-FFF2-40B4-BE49-F238E27FC236}">
                <a16:creationId xmlns:a16="http://schemas.microsoft.com/office/drawing/2014/main" id="{76645555-CC89-4704-9390-005C046D1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941888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8641" name="Oval 49">
            <a:extLst>
              <a:ext uri="{FF2B5EF4-FFF2-40B4-BE49-F238E27FC236}">
                <a16:creationId xmlns:a16="http://schemas.microsoft.com/office/drawing/2014/main" id="{C8763264-5C80-4FD6-9392-D0F37C138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941888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42" name="Oval 50">
            <a:extLst>
              <a:ext uri="{FF2B5EF4-FFF2-40B4-BE49-F238E27FC236}">
                <a16:creationId xmlns:a16="http://schemas.microsoft.com/office/drawing/2014/main" id="{80F78D81-E684-4C28-8F41-73469D0B9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941888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43" name="Oval 51">
            <a:extLst>
              <a:ext uri="{FF2B5EF4-FFF2-40B4-BE49-F238E27FC236}">
                <a16:creationId xmlns:a16="http://schemas.microsoft.com/office/drawing/2014/main" id="{F03BD8A9-3F39-4AFA-912F-92D1D5CE6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4941888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44" name="Oval 52">
            <a:extLst>
              <a:ext uri="{FF2B5EF4-FFF2-40B4-BE49-F238E27FC236}">
                <a16:creationId xmlns:a16="http://schemas.microsoft.com/office/drawing/2014/main" id="{D5A40C0C-66E2-4413-AD30-EA590394C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941888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45" name="Oval 53">
            <a:extLst>
              <a:ext uri="{FF2B5EF4-FFF2-40B4-BE49-F238E27FC236}">
                <a16:creationId xmlns:a16="http://schemas.microsoft.com/office/drawing/2014/main" id="{E56CF9CC-E062-442E-9048-8BB6BB2C4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941888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46" name="Oval 54">
            <a:extLst>
              <a:ext uri="{FF2B5EF4-FFF2-40B4-BE49-F238E27FC236}">
                <a16:creationId xmlns:a16="http://schemas.microsoft.com/office/drawing/2014/main" id="{BCF21A01-E7F5-4D30-B095-10912CC0F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4941888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47" name="Oval 55">
            <a:extLst>
              <a:ext uri="{FF2B5EF4-FFF2-40B4-BE49-F238E27FC236}">
                <a16:creationId xmlns:a16="http://schemas.microsoft.com/office/drawing/2014/main" id="{5057F086-DC89-49DC-93F7-043FE5008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4941888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48" name="Oval 56">
            <a:extLst>
              <a:ext uri="{FF2B5EF4-FFF2-40B4-BE49-F238E27FC236}">
                <a16:creationId xmlns:a16="http://schemas.microsoft.com/office/drawing/2014/main" id="{FF50DEF7-A166-4D3A-874E-C36283857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4941888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49" name="Oval 57">
            <a:extLst>
              <a:ext uri="{FF2B5EF4-FFF2-40B4-BE49-F238E27FC236}">
                <a16:creationId xmlns:a16="http://schemas.microsoft.com/office/drawing/2014/main" id="{FC08496B-AB25-4CE5-BB40-F18E0F03A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4941888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8650" name="Oval 58">
            <a:extLst>
              <a:ext uri="{FF2B5EF4-FFF2-40B4-BE49-F238E27FC236}">
                <a16:creationId xmlns:a16="http://schemas.microsoft.com/office/drawing/2014/main" id="{CDA97C08-6C82-456C-A5FA-F396C3C87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5" y="4941888"/>
            <a:ext cx="142875" cy="14287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51" name="Rectangle 59">
            <a:extLst>
              <a:ext uri="{FF2B5EF4-FFF2-40B4-BE49-F238E27FC236}">
                <a16:creationId xmlns:a16="http://schemas.microsoft.com/office/drawing/2014/main" id="{7787C1D8-95F6-410D-A673-E7D65A986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33375"/>
            <a:ext cx="52546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6600"/>
                </a:solidFill>
                <a:latin typeface="Arial" panose="020B0604020202020204" pitchFamily="34" charset="0"/>
              </a:rPr>
              <a:t>横波波面</a:t>
            </a:r>
          </a:p>
        </p:txBody>
      </p:sp>
      <p:sp>
        <p:nvSpPr>
          <p:cNvPr id="8252" name="Line 60">
            <a:extLst>
              <a:ext uri="{FF2B5EF4-FFF2-40B4-BE49-F238E27FC236}">
                <a16:creationId xmlns:a16="http://schemas.microsoft.com/office/drawing/2014/main" id="{C63A216D-BA69-4DD7-BC4F-2C4A9B9CE3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5738" y="476250"/>
            <a:ext cx="0" cy="5113338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3" name="Line 61">
            <a:extLst>
              <a:ext uri="{FF2B5EF4-FFF2-40B4-BE49-F238E27FC236}">
                <a16:creationId xmlns:a16="http://schemas.microsoft.com/office/drawing/2014/main" id="{DF720E84-E246-4C56-8468-EA9C7CC52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3357563"/>
            <a:ext cx="2087563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4" name="Rectangle 62">
            <a:extLst>
              <a:ext uri="{FF2B5EF4-FFF2-40B4-BE49-F238E27FC236}">
                <a16:creationId xmlns:a16="http://schemas.microsoft.com/office/drawing/2014/main" id="{FE52E4B9-199B-4F63-AEE2-5C7E9E2F7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85273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波线</a:t>
            </a:r>
          </a:p>
        </p:txBody>
      </p:sp>
      <p:sp>
        <p:nvSpPr>
          <p:cNvPr id="8255" name="灯片编号占位符 1">
            <a:extLst>
              <a:ext uri="{FF2B5EF4-FFF2-40B4-BE49-F238E27FC236}">
                <a16:creationId xmlns:a16="http://schemas.microsoft.com/office/drawing/2014/main" id="{3FC17BD6-D01A-4552-B0B5-5E1E396C4DA6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9FFB68-8BA1-45C0-82A5-4779DCF416CF}" type="slidenum">
              <a:rPr lang="en-US" altLang="zh-CN" b="0">
                <a:solidFill>
                  <a:srgbClr val="FF00FF"/>
                </a:solidFill>
              </a:rPr>
              <a:pPr/>
              <a:t>4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6" dur="10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8" dur="1000" fill="hold"/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10" dur="1000" fill="hold"/>
                                        <p:tgtEl>
                                          <p:spTgt spid="238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12" dur="10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repeatCount="indefinite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14" dur="10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repeatCount="indefinite" accel="50000" decel="50000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16" dur="10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18" dur="10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20" dur="10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22" dur="10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24" dur="10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26" dur="1000" fill="hold"/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28" dur="1000" fill="hold"/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30" dur="1000" fill="hold"/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repeatCount="indefinite" accel="50000" decel="50000" autoRev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32" dur="1000" fill="hold"/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34" dur="1000" fill="hold"/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repeatCount="indefinite" accel="50000" decel="50000" autoRev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36" dur="1000" fill="hold"/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38" dur="10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repeatCount="indefinite" accel="50000" decel="5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40" dur="10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repeatCount="indefinite" accel="50000" decel="50000" autoRev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42" dur="1000" fill="hold"/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repeatCount="indefinite" accel="50000" decel="50000" autoRev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44" dur="1000" fill="hold"/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repeatCount="indefinite" accel="50000" decel="50000" autoRev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46" dur="1000" fill="hold"/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repeatCount="indefinite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48" dur="1000" fill="hold"/>
                                        <p:tgtEl>
                                          <p:spTgt spid="2386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repeatCount="indefinite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50" dur="1000" fill="hold"/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repeatCount="indefinite" accel="50000" decel="50000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52" dur="1000" fill="hold"/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54" dur="1000" fill="hold"/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56" dur="1000" fill="hold"/>
                                        <p:tgtEl>
                                          <p:spTgt spid="2386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58" dur="1000" fill="hold"/>
                                        <p:tgtEl>
                                          <p:spTgt spid="238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60" dur="1000" fill="hold"/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4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62" dur="1000" fill="hold"/>
                                        <p:tgtEl>
                                          <p:spTgt spid="2386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64" dur="1000" fill="hold"/>
                                        <p:tgtEl>
                                          <p:spTgt spid="2386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66" dur="1000" fill="hold"/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repeatCount="indefinite" accel="50000" decel="50000" autoRev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68" dur="1000" fill="hold"/>
                                        <p:tgtEl>
                                          <p:spTgt spid="2386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70" dur="1000" fill="hold"/>
                                        <p:tgtEl>
                                          <p:spTgt spid="238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4" presetClass="path" presetSubtype="0" repeatCount="indefinite" accel="50000" decel="50000" autoRev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72" dur="1000" fill="hold"/>
                                        <p:tgtEl>
                                          <p:spTgt spid="238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74" dur="1000" fill="hold"/>
                                        <p:tgtEl>
                                          <p:spTgt spid="238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repeatCount="indefinite" accel="50000" decel="5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76" dur="1000" fill="hold"/>
                                        <p:tgtEl>
                                          <p:spTgt spid="2386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4" presetClass="path" presetSubtype="0" repeatCount="indefinite" accel="50000" decel="50000" autoRev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78" dur="1000" fill="hold"/>
                                        <p:tgtEl>
                                          <p:spTgt spid="238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4" presetClass="path" presetSubtype="0" repeatCount="indefinite" accel="50000" decel="50000" autoRev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80" dur="1000" fill="hold"/>
                                        <p:tgtEl>
                                          <p:spTgt spid="238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repeatCount="indefinite" accel="50000" decel="50000" autoRev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82" dur="1000" fill="hold"/>
                                        <p:tgtEl>
                                          <p:spTgt spid="238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4" presetClass="path" presetSubtype="0" repeatCount="indefinite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84" dur="1000" fill="hold"/>
                                        <p:tgtEl>
                                          <p:spTgt spid="238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4" presetClass="path" presetSubtype="0" repeatCount="indefinite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86" dur="1000" fill="hold"/>
                                        <p:tgtEl>
                                          <p:spTgt spid="23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4" presetClass="path" presetSubtype="0" repeatCount="indefinite" accel="50000" decel="50000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88" dur="1000" fill="hold"/>
                                        <p:tgtEl>
                                          <p:spTgt spid="238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4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90" dur="1000" fill="hold"/>
                                        <p:tgtEl>
                                          <p:spTgt spid="238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92" dur="1000" fill="hold"/>
                                        <p:tgtEl>
                                          <p:spTgt spid="238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4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94" dur="1000" fill="hold"/>
                                        <p:tgtEl>
                                          <p:spTgt spid="238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4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96" dur="1000" fill="hold"/>
                                        <p:tgtEl>
                                          <p:spTgt spid="238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98" dur="1000" fill="hold"/>
                                        <p:tgtEl>
                                          <p:spTgt spid="238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4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100" dur="1000" fill="hold"/>
                                        <p:tgtEl>
                                          <p:spTgt spid="2386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4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102" dur="1000" fill="hold"/>
                                        <p:tgtEl>
                                          <p:spTgt spid="238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4" presetClass="path" presetSubtype="0" repeatCount="indefinite" accel="50000" decel="50000" autoRev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104" dur="1000" fill="hold"/>
                                        <p:tgtEl>
                                          <p:spTgt spid="2386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4" presetClass="pat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106" dur="1000" fill="hold"/>
                                        <p:tgtEl>
                                          <p:spTgt spid="238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repeatCount="indefinite" accel="50000" decel="50000" autoRev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108" dur="1000" fill="hold"/>
                                        <p:tgtEl>
                                          <p:spTgt spid="238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110" dur="1000" fill="hold"/>
                                        <p:tgtEl>
                                          <p:spTgt spid="238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4" presetClass="path" presetSubtype="0" repeatCount="indefinite" accel="50000" decel="5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112" dur="1000" fill="hold"/>
                                        <p:tgtEl>
                                          <p:spTgt spid="2386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4" presetClass="path" presetSubtype="0" repeatCount="indefinite" accel="50000" decel="50000" autoRev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114" dur="1000" fill="hold"/>
                                        <p:tgtEl>
                                          <p:spTgt spid="238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64" presetClass="path" presetSubtype="0" repeatCount="indefinite" accel="50000" decel="50000" autoRev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116" dur="1000" fill="hold"/>
                                        <p:tgtEl>
                                          <p:spTgt spid="238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64" presetClass="path" presetSubtype="0" repeatCount="indefinite" accel="50000" decel="50000" autoRev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 0.0  L 0.0 -0.33333  E" pathEditMode="relative" ptsTypes="">
                                      <p:cBhvr>
                                        <p:cTn id="118" dur="1000" fill="hold"/>
                                        <p:tgtEl>
                                          <p:spTgt spid="238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nimBg="1"/>
      <p:bldP spid="238595" grpId="0" animBg="1"/>
      <p:bldP spid="238596" grpId="0" animBg="1"/>
      <p:bldP spid="238597" grpId="0" animBg="1"/>
      <p:bldP spid="238598" grpId="0" animBg="1"/>
      <p:bldP spid="238599" grpId="0" animBg="1"/>
      <p:bldP spid="238600" grpId="0" animBg="1"/>
      <p:bldP spid="238601" grpId="0" animBg="1"/>
      <p:bldP spid="238602" grpId="0" animBg="1"/>
      <p:bldP spid="238603" grpId="0" animBg="1"/>
      <p:bldP spid="238604" grpId="0" animBg="1"/>
      <p:bldP spid="238605" grpId="0" animBg="1"/>
      <p:bldP spid="238606" grpId="0" animBg="1"/>
      <p:bldP spid="238607" grpId="0" animBg="1"/>
      <p:bldP spid="238608" grpId="0" animBg="1"/>
      <p:bldP spid="238609" grpId="0" animBg="1"/>
      <p:bldP spid="238610" grpId="0" animBg="1"/>
      <p:bldP spid="238611" grpId="0" animBg="1"/>
      <p:bldP spid="238612" grpId="0" animBg="1"/>
      <p:bldP spid="238613" grpId="0" animBg="1"/>
      <p:bldP spid="238614" grpId="0" animBg="1"/>
      <p:bldP spid="238615" grpId="0" animBg="1"/>
      <p:bldP spid="238616" grpId="0" animBg="1"/>
      <p:bldP spid="238617" grpId="0" animBg="1"/>
      <p:bldP spid="238618" grpId="0" animBg="1"/>
      <p:bldP spid="238619" grpId="0" animBg="1"/>
      <p:bldP spid="238620" grpId="0" animBg="1"/>
      <p:bldP spid="238621" grpId="0" animBg="1"/>
      <p:bldP spid="238622" grpId="0" animBg="1"/>
      <p:bldP spid="238623" grpId="0" animBg="1"/>
      <p:bldP spid="238624" grpId="0" animBg="1"/>
      <p:bldP spid="238625" grpId="0" animBg="1"/>
      <p:bldP spid="238626" grpId="0" animBg="1"/>
      <p:bldP spid="238627" grpId="0" animBg="1"/>
      <p:bldP spid="238628" grpId="0" animBg="1"/>
      <p:bldP spid="238629" grpId="0" animBg="1"/>
      <p:bldP spid="238630" grpId="0" animBg="1"/>
      <p:bldP spid="238631" grpId="0" animBg="1"/>
      <p:bldP spid="238632" grpId="0" animBg="1"/>
      <p:bldP spid="238633" grpId="0" animBg="1"/>
      <p:bldP spid="238634" grpId="0" animBg="1"/>
      <p:bldP spid="238635" grpId="0" animBg="1"/>
      <p:bldP spid="238636" grpId="0" animBg="1"/>
      <p:bldP spid="238637" grpId="0" animBg="1"/>
      <p:bldP spid="238638" grpId="0" animBg="1"/>
      <p:bldP spid="238639" grpId="0" animBg="1"/>
      <p:bldP spid="238640" grpId="0" animBg="1"/>
      <p:bldP spid="238641" grpId="0" animBg="1"/>
      <p:bldP spid="238642" grpId="0" animBg="1"/>
      <p:bldP spid="238643" grpId="0" animBg="1"/>
      <p:bldP spid="238644" grpId="0" animBg="1"/>
      <p:bldP spid="238645" grpId="0" animBg="1"/>
      <p:bldP spid="238646" grpId="0" animBg="1"/>
      <p:bldP spid="238647" grpId="0" animBg="1"/>
      <p:bldP spid="238648" grpId="0" animBg="1"/>
      <p:bldP spid="238649" grpId="0" animBg="1"/>
      <p:bldP spid="2386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40343D6B-592F-4BF7-AA80-5701C4095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714375"/>
            <a:ext cx="70008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同一波线上相邻两个相位差为</a:t>
            </a:r>
            <a:r>
              <a:rPr lang="zh-CN" altLang="en-US">
                <a:solidFill>
                  <a:srgbClr val="FFFF00"/>
                </a:solidFill>
              </a:rPr>
              <a:t> </a:t>
            </a:r>
            <a:r>
              <a:rPr lang="en-US" altLang="zh-CN">
                <a:solidFill>
                  <a:srgbClr val="FFFF00"/>
                </a:solidFill>
              </a:rPr>
              <a:t>2</a:t>
            </a:r>
            <a:r>
              <a:rPr lang="en-US" altLang="zh-CN">
                <a:solidFill>
                  <a:srgbClr val="FFFF00"/>
                </a:solidFill>
                <a:sym typeface="Symbol" panose="05050102010706020507" pitchFamily="18" charset="2"/>
              </a:rPr>
              <a:t>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的质点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间的距离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（波源作一次完全振动，波向前推进的距离）</a:t>
            </a:r>
          </a:p>
        </p:txBody>
      </p:sp>
      <p:sp>
        <p:nvSpPr>
          <p:cNvPr id="9219" name="Text Box 4">
            <a:extLst>
              <a:ext uri="{FF2B5EF4-FFF2-40B4-BE49-F238E27FC236}">
                <a16:creationId xmlns:a16="http://schemas.microsoft.com/office/drawing/2014/main" id="{2F326AFC-724F-4F67-9F4C-0395DAA67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706688"/>
            <a:ext cx="5562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endParaRPr lang="zh-CN" altLang="zh-CN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67941" name="Rectangle 5">
            <a:extLst>
              <a:ext uri="{FF2B5EF4-FFF2-40B4-BE49-F238E27FC236}">
                <a16:creationId xmlns:a16="http://schemas.microsoft.com/office/drawing/2014/main" id="{9044F84F-F8D6-4ED3-9A18-48F85AA9A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190750"/>
            <a:ext cx="72151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波前进一个波长距离所需的时间：波的时间周期性</a:t>
            </a:r>
          </a:p>
        </p:txBody>
      </p:sp>
      <p:sp>
        <p:nvSpPr>
          <p:cNvPr id="167942" name="Rectangle 6">
            <a:extLst>
              <a:ext uri="{FF2B5EF4-FFF2-40B4-BE49-F238E27FC236}">
                <a16:creationId xmlns:a16="http://schemas.microsoft.com/office/drawing/2014/main" id="{493F1C1D-9DB7-4C01-BD3A-89DE8846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2714625"/>
            <a:ext cx="7005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单位时间内，波前进距离中波的数目</a:t>
            </a:r>
          </a:p>
        </p:txBody>
      </p:sp>
      <p:graphicFrame>
        <p:nvGraphicFramePr>
          <p:cNvPr id="167943" name="Object 2">
            <a:extLst>
              <a:ext uri="{FF2B5EF4-FFF2-40B4-BE49-F238E27FC236}">
                <a16:creationId xmlns:a16="http://schemas.microsoft.com/office/drawing/2014/main" id="{B94DAF78-10D6-420E-85F9-6913E3FFA0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2708275"/>
          <a:ext cx="7667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0" name="公式" r:id="rId3" imgW="733355" imgH="676309" progId="Equation.3">
                  <p:embed/>
                </p:oleObj>
              </mc:Choice>
              <mc:Fallback>
                <p:oleObj name="公式" r:id="rId3" imgW="733355" imgH="676309" progId="Equation.3">
                  <p:embed/>
                  <p:pic>
                    <p:nvPicPr>
                      <p:cNvPr id="167943" name="Object 2">
                        <a:extLst>
                          <a:ext uri="{FF2B5EF4-FFF2-40B4-BE49-F238E27FC236}">
                            <a16:creationId xmlns:a16="http://schemas.microsoft.com/office/drawing/2014/main" id="{B94DAF78-10D6-420E-85F9-6913E3FFA0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708275"/>
                        <a:ext cx="7667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4" name="Rectangle 8">
            <a:extLst>
              <a:ext uri="{FF2B5EF4-FFF2-40B4-BE49-F238E27FC236}">
                <a16:creationId xmlns:a16="http://schemas.microsoft.com/office/drawing/2014/main" id="{3E1A2242-020B-4186-93C2-A5736F81A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4314825"/>
            <a:ext cx="69294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振动状态在媒质中的传播速度。波速与波长、周期和频率的关系</a:t>
            </a:r>
          </a:p>
        </p:txBody>
      </p:sp>
      <p:graphicFrame>
        <p:nvGraphicFramePr>
          <p:cNvPr id="167945" name="Object 3">
            <a:extLst>
              <a:ext uri="{FF2B5EF4-FFF2-40B4-BE49-F238E27FC236}">
                <a16:creationId xmlns:a16="http://schemas.microsoft.com/office/drawing/2014/main" id="{CE800EEF-1280-4B5F-80EE-CB9C51173A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0" y="4816475"/>
          <a:ext cx="14112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1" name="公式" r:id="rId5" imgW="1457229" imgH="733561" progId="Equation.3">
                  <p:embed/>
                </p:oleObj>
              </mc:Choice>
              <mc:Fallback>
                <p:oleObj name="公式" r:id="rId5" imgW="1457229" imgH="733561" progId="Equation.3">
                  <p:embed/>
                  <p:pic>
                    <p:nvPicPr>
                      <p:cNvPr id="167945" name="Object 3">
                        <a:extLst>
                          <a:ext uri="{FF2B5EF4-FFF2-40B4-BE49-F238E27FC236}">
                            <a16:creationId xmlns:a16="http://schemas.microsoft.com/office/drawing/2014/main" id="{CE800EEF-1280-4B5F-80EE-CB9C51173A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4816475"/>
                        <a:ext cx="141128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Object 4">
            <a:extLst>
              <a:ext uri="{FF2B5EF4-FFF2-40B4-BE49-F238E27FC236}">
                <a16:creationId xmlns:a16="http://schemas.microsoft.com/office/drawing/2014/main" id="{5EE33BA0-89D5-436B-A34A-6AD4D778F1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785813"/>
          <a:ext cx="10969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2" name="公式" r:id="rId7" imgW="504908" imgH="123689" progId="Equation.3">
                  <p:embed/>
                </p:oleObj>
              </mc:Choice>
              <mc:Fallback>
                <p:oleObj name="公式" r:id="rId7" imgW="504908" imgH="123689" progId="Equation.3">
                  <p:embed/>
                  <p:pic>
                    <p:nvPicPr>
                      <p:cNvPr id="167946" name="Object 4">
                        <a:extLst>
                          <a:ext uri="{FF2B5EF4-FFF2-40B4-BE49-F238E27FC236}">
                            <a16:creationId xmlns:a16="http://schemas.microsoft.com/office/drawing/2014/main" id="{5EE33BA0-89D5-436B-A34A-6AD4D778F1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785813"/>
                        <a:ext cx="10969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7" name="Object 5">
            <a:extLst>
              <a:ext uri="{FF2B5EF4-FFF2-40B4-BE49-F238E27FC236}">
                <a16:creationId xmlns:a16="http://schemas.microsoft.com/office/drawing/2014/main" id="{84D6334B-EBE2-4AB2-AC24-65C31EF3F9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2247900"/>
          <a:ext cx="10969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3" name="公式" r:id="rId9" imgW="504908" imgH="123689" progId="Equation.3">
                  <p:embed/>
                </p:oleObj>
              </mc:Choice>
              <mc:Fallback>
                <p:oleObj name="公式" r:id="rId9" imgW="504908" imgH="123689" progId="Equation.3">
                  <p:embed/>
                  <p:pic>
                    <p:nvPicPr>
                      <p:cNvPr id="167947" name="Object 5">
                        <a:extLst>
                          <a:ext uri="{FF2B5EF4-FFF2-40B4-BE49-F238E27FC236}">
                            <a16:creationId xmlns:a16="http://schemas.microsoft.com/office/drawing/2014/main" id="{84D6334B-EBE2-4AB2-AC24-65C31EF3F9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247900"/>
                        <a:ext cx="109696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8" name="Object 6">
            <a:extLst>
              <a:ext uri="{FF2B5EF4-FFF2-40B4-BE49-F238E27FC236}">
                <a16:creationId xmlns:a16="http://schemas.microsoft.com/office/drawing/2014/main" id="{8D8286B6-59CE-4E78-9D5E-A2FDE92F28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025" y="2890838"/>
          <a:ext cx="10620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4" name="公式" r:id="rId11" imgW="485641" imgH="123689" progId="Equation.3">
                  <p:embed/>
                </p:oleObj>
              </mc:Choice>
              <mc:Fallback>
                <p:oleObj name="公式" r:id="rId11" imgW="485641" imgH="123689" progId="Equation.3">
                  <p:embed/>
                  <p:pic>
                    <p:nvPicPr>
                      <p:cNvPr id="167948" name="Object 6">
                        <a:extLst>
                          <a:ext uri="{FF2B5EF4-FFF2-40B4-BE49-F238E27FC236}">
                            <a16:creationId xmlns:a16="http://schemas.microsoft.com/office/drawing/2014/main" id="{8D8286B6-59CE-4E78-9D5E-A2FDE92F28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2890838"/>
                        <a:ext cx="106203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9" name="Object 7">
            <a:extLst>
              <a:ext uri="{FF2B5EF4-FFF2-40B4-BE49-F238E27FC236}">
                <a16:creationId xmlns:a16="http://schemas.microsoft.com/office/drawing/2014/main" id="{B9EE18CB-5BFF-464A-837C-74CEA67F87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4460875"/>
          <a:ext cx="10731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5" name="公式" r:id="rId13" imgW="485641" imgH="123689" progId="Equation.3">
                  <p:embed/>
                </p:oleObj>
              </mc:Choice>
              <mc:Fallback>
                <p:oleObj name="公式" r:id="rId13" imgW="485641" imgH="123689" progId="Equation.3">
                  <p:embed/>
                  <p:pic>
                    <p:nvPicPr>
                      <p:cNvPr id="167949" name="Object 7">
                        <a:extLst>
                          <a:ext uri="{FF2B5EF4-FFF2-40B4-BE49-F238E27FC236}">
                            <a16:creationId xmlns:a16="http://schemas.microsoft.com/office/drawing/2014/main" id="{B9EE18CB-5BFF-464A-837C-74CEA67F87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460875"/>
                        <a:ext cx="10731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0" name="Rectangle 14">
            <a:extLst>
              <a:ext uri="{FF2B5EF4-FFF2-40B4-BE49-F238E27FC236}">
                <a16:creationId xmlns:a16="http://schemas.microsoft.com/office/drawing/2014/main" id="{12A83D00-1185-40C0-8851-EB6EC7C65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660525"/>
            <a:ext cx="48577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波长表征了波的空间周期性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B2BB443B-A3B4-404F-8729-303348618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214313"/>
            <a:ext cx="6076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9900"/>
              </a:buClr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 波长  周期  频率和波速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5516BBB0-58C8-4CF4-A0CD-421208E9F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3413125"/>
            <a:ext cx="8143875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注意：</a:t>
            </a:r>
            <a:r>
              <a:rPr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波的周期和频率与波源振动的周期和频率相同，与媒质的</a:t>
            </a:r>
            <a:endParaRPr lang="en-US" altLang="zh-CN" sz="22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>
                <a:solidFill>
                  <a:schemeClr val="bg1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性质无关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3F3D543B-58B7-4EA9-99DD-DD77147F5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5556250"/>
            <a:ext cx="8143875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注意：</a:t>
            </a:r>
            <a:r>
              <a:rPr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波速实质上是相位传播的速度（相速度）；大小决定于媒</a:t>
            </a:r>
            <a:endParaRPr lang="en-US" altLang="zh-CN" sz="22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>
                <a:solidFill>
                  <a:schemeClr val="bg1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质的性质，与波的频率无关</a:t>
            </a:r>
          </a:p>
        </p:txBody>
      </p:sp>
      <p:sp>
        <p:nvSpPr>
          <p:cNvPr id="9233" name="灯片编号占位符 1">
            <a:extLst>
              <a:ext uri="{FF2B5EF4-FFF2-40B4-BE49-F238E27FC236}">
                <a16:creationId xmlns:a16="http://schemas.microsoft.com/office/drawing/2014/main" id="{A4C25F4C-8B2D-4838-8B64-65931FB0090A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701318-669D-4F62-85D9-79B1386B3470}" type="slidenum">
              <a:rPr lang="en-US" altLang="zh-CN" b="0">
                <a:solidFill>
                  <a:srgbClr val="FF00FF"/>
                </a:solidFill>
              </a:rPr>
              <a:pPr eaLnBrk="1" hangingPunct="1"/>
              <a:t>5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5C09C9B5-8D66-40F3-89FA-98D414D8D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1681163"/>
            <a:ext cx="1550987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FFFF"/>
                </a:solidFill>
                <a:latin typeface="+mn-ea"/>
                <a:ea typeface="+mn-ea"/>
              </a:rPr>
              <a:t>横波       </a:t>
            </a:r>
          </a:p>
        </p:txBody>
      </p:sp>
      <p:grpSp>
        <p:nvGrpSpPr>
          <p:cNvPr id="2" name="Group 80">
            <a:extLst>
              <a:ext uri="{FF2B5EF4-FFF2-40B4-BE49-F238E27FC236}">
                <a16:creationId xmlns:a16="http://schemas.microsoft.com/office/drawing/2014/main" id="{91A8F022-71AF-451C-9A67-4F1A045E3AED}"/>
              </a:ext>
            </a:extLst>
          </p:cNvPr>
          <p:cNvGrpSpPr>
            <a:grpSpLocks/>
          </p:cNvGrpSpPr>
          <p:nvPr/>
        </p:nvGrpSpPr>
        <p:grpSpPr bwMode="auto">
          <a:xfrm>
            <a:off x="7712075" y="1763713"/>
            <a:ext cx="431800" cy="292100"/>
            <a:chOff x="5012" y="3612"/>
            <a:chExt cx="272" cy="184"/>
          </a:xfrm>
        </p:grpSpPr>
        <p:grpSp>
          <p:nvGrpSpPr>
            <p:cNvPr id="9236" name="Group 81">
              <a:extLst>
                <a:ext uri="{FF2B5EF4-FFF2-40B4-BE49-F238E27FC236}">
                  <a16:creationId xmlns:a16="http://schemas.microsoft.com/office/drawing/2014/main" id="{AA4C5D15-7983-42DA-9788-AD44F546BD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0" y="3621"/>
              <a:ext cx="248" cy="175"/>
              <a:chOff x="4958" y="1120"/>
              <a:chExt cx="248" cy="175"/>
            </a:xfrm>
          </p:grpSpPr>
          <p:sp>
            <p:nvSpPr>
              <p:cNvPr id="9238" name="AutoShape 82">
                <a:hlinkClick r:id="rId15" action="ppaction://hlinkfile"/>
                <a:extLst>
                  <a:ext uri="{FF2B5EF4-FFF2-40B4-BE49-F238E27FC236}">
                    <a16:creationId xmlns:a16="http://schemas.microsoft.com/office/drawing/2014/main" id="{05F63499-778C-4115-8F10-036CEC1B5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8" y="1120"/>
                <a:ext cx="248" cy="175"/>
              </a:xfrm>
              <a:prstGeom prst="roundRect">
                <a:avLst>
                  <a:gd name="adj" fmla="val 19116"/>
                </a:avLst>
              </a:prstGeom>
              <a:solidFill>
                <a:srgbClr val="33CCCC">
                  <a:alpha val="39999"/>
                </a:srgbClr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chemeClr val="hlink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9239" name="AutoShape 83">
                <a:extLst>
                  <a:ext uri="{FF2B5EF4-FFF2-40B4-BE49-F238E27FC236}">
                    <a16:creationId xmlns:a16="http://schemas.microsoft.com/office/drawing/2014/main" id="{EFFED1A4-A1E8-41E5-8B4C-2E39B4A42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" y="1154"/>
                <a:ext cx="179" cy="104"/>
              </a:xfrm>
              <a:prstGeom prst="roundRect">
                <a:avLst>
                  <a:gd name="adj" fmla="val 22079"/>
                </a:avLst>
              </a:prstGeom>
              <a:solidFill>
                <a:srgbClr val="33CCCC">
                  <a:alpha val="50195"/>
                </a:srgbClr>
              </a:solidFill>
              <a:ln w="317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chemeClr val="hlink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9240" name="AutoShape 84">
                <a:extLst>
                  <a:ext uri="{FF2B5EF4-FFF2-40B4-BE49-F238E27FC236}">
                    <a16:creationId xmlns:a16="http://schemas.microsoft.com/office/drawing/2014/main" id="{99FD36DE-C186-4F2A-9841-CDD4FF093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5054" y="1174"/>
                <a:ext cx="66" cy="66"/>
              </a:xfrm>
              <a:prstGeom prst="triangle">
                <a:avLst>
                  <a:gd name="adj" fmla="val 50000"/>
                </a:avLst>
              </a:prstGeom>
              <a:solidFill>
                <a:srgbClr val="006666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chemeClr val="hlink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9241" name="Line 85">
                <a:extLst>
                  <a:ext uri="{FF2B5EF4-FFF2-40B4-BE49-F238E27FC236}">
                    <a16:creationId xmlns:a16="http://schemas.microsoft.com/office/drawing/2014/main" id="{51259572-FAA9-443C-BC5D-348B0EB70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5" y="1177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33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37" name="Rectangle 86">
              <a:hlinkClick r:id="rId16" action="ppaction://hlinkfile" tooltip="点击播放动画"/>
              <a:extLst>
                <a:ext uri="{FF2B5EF4-FFF2-40B4-BE49-F238E27FC236}">
                  <a16:creationId xmlns:a16="http://schemas.microsoft.com/office/drawing/2014/main" id="{794CA052-FACF-4058-8023-4F1952EAC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612"/>
              <a:ext cx="272" cy="181"/>
            </a:xfrm>
            <a:prstGeom prst="rect">
              <a:avLst/>
            </a:prstGeom>
            <a:solidFill>
              <a:srgbClr val="00CC99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hlink"/>
                </a:solidFill>
                <a:ea typeface="华文中宋" panose="0201060004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utoUpdateAnimBg="0"/>
      <p:bldP spid="167941" grpId="0" autoUpdateAnimBg="0"/>
      <p:bldP spid="167942" grpId="0" autoUpdateAnimBg="0"/>
      <p:bldP spid="167944" grpId="0" autoUpdateAnimBg="0"/>
      <p:bldP spid="167950" grpId="0" autoUpdateAnimBg="0"/>
      <p:bldP spid="15" grpId="0" autoUpdateAnimBg="0"/>
      <p:bldP spid="19" grpId="0" autoUpdateAnimBg="0"/>
      <p:bldP spid="20" grpId="0" autoUpdateAnimBg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3" name="Object 2">
            <a:extLst>
              <a:ext uri="{FF2B5EF4-FFF2-40B4-BE49-F238E27FC236}">
                <a16:creationId xmlns:a16="http://schemas.microsoft.com/office/drawing/2014/main" id="{4B422127-B426-4A24-87F5-31CE6B5C30BD}"/>
              </a:ext>
            </a:extLst>
          </p:cNvPr>
          <p:cNvGraphicFramePr>
            <a:graphicFrameLocks/>
          </p:cNvGraphicFramePr>
          <p:nvPr/>
        </p:nvGraphicFramePr>
        <p:xfrm>
          <a:off x="1928813" y="2478088"/>
          <a:ext cx="11906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4" name="公式" r:id="rId3" imgW="1095445" imgH="857250" progId="Equation.3">
                  <p:embed/>
                </p:oleObj>
              </mc:Choice>
              <mc:Fallback>
                <p:oleObj name="公式" r:id="rId3" imgW="1095445" imgH="857250" progId="Equation.3">
                  <p:embed/>
                  <p:pic>
                    <p:nvPicPr>
                      <p:cNvPr id="168963" name="Object 2">
                        <a:extLst>
                          <a:ext uri="{FF2B5EF4-FFF2-40B4-BE49-F238E27FC236}">
                            <a16:creationId xmlns:a16="http://schemas.microsoft.com/office/drawing/2014/main" id="{4B422127-B426-4A24-87F5-31CE6B5C30B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478088"/>
                        <a:ext cx="119062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4" name="Rectangle 4">
            <a:extLst>
              <a:ext uri="{FF2B5EF4-FFF2-40B4-BE49-F238E27FC236}">
                <a16:creationId xmlns:a16="http://schemas.microsoft.com/office/drawing/2014/main" id="{C8DD8D96-1EE1-4D87-B854-4225DD01F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285750"/>
            <a:ext cx="57816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en-US" altLang="zh-CN" i="1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拉紧的绳子或弦线中横波的波速为： </a:t>
            </a:r>
          </a:p>
        </p:txBody>
      </p:sp>
      <p:graphicFrame>
        <p:nvGraphicFramePr>
          <p:cNvPr id="168965" name="Object 3">
            <a:extLst>
              <a:ext uri="{FF2B5EF4-FFF2-40B4-BE49-F238E27FC236}">
                <a16:creationId xmlns:a16="http://schemas.microsoft.com/office/drawing/2014/main" id="{3121AC31-65CE-438F-9292-D5AB448893DF}"/>
              </a:ext>
            </a:extLst>
          </p:cNvPr>
          <p:cNvGraphicFramePr>
            <a:graphicFrameLocks/>
          </p:cNvGraphicFramePr>
          <p:nvPr/>
        </p:nvGraphicFramePr>
        <p:xfrm>
          <a:off x="1895475" y="881063"/>
          <a:ext cx="11763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5" name="公式" r:id="rId5" imgW="1085965" imgH="809489" progId="Equation.3">
                  <p:embed/>
                </p:oleObj>
              </mc:Choice>
              <mc:Fallback>
                <p:oleObj name="公式" r:id="rId5" imgW="1085965" imgH="809489" progId="Equation.3">
                  <p:embed/>
                  <p:pic>
                    <p:nvPicPr>
                      <p:cNvPr id="168965" name="Object 3">
                        <a:extLst>
                          <a:ext uri="{FF2B5EF4-FFF2-40B4-BE49-F238E27FC236}">
                            <a16:creationId xmlns:a16="http://schemas.microsoft.com/office/drawing/2014/main" id="{3121AC31-65CE-438F-9292-D5AB448893D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881063"/>
                        <a:ext cx="1176338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6" name="Rectangle 6">
            <a:extLst>
              <a:ext uri="{FF2B5EF4-FFF2-40B4-BE49-F238E27FC236}">
                <a16:creationId xmlns:a16="http://schemas.microsoft.com/office/drawing/2014/main" id="{A3515DF6-B61A-4537-BB47-2D172B2A3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1803400"/>
            <a:ext cx="50625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i="1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均匀细棒中，纵波的波速为：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CC11C686-5D44-46C1-B0FF-C779444339FB}"/>
              </a:ext>
            </a:extLst>
          </p:cNvPr>
          <p:cNvGrpSpPr>
            <a:grpSpLocks/>
          </p:cNvGrpSpPr>
          <p:nvPr/>
        </p:nvGrpSpPr>
        <p:grpSpPr bwMode="auto">
          <a:xfrm>
            <a:off x="4433888" y="857250"/>
            <a:ext cx="2209800" cy="457200"/>
            <a:chOff x="4176" y="3504"/>
            <a:chExt cx="1392" cy="311"/>
          </a:xfrm>
        </p:grpSpPr>
        <p:graphicFrame>
          <p:nvGraphicFramePr>
            <p:cNvPr id="10274" name="Object 10">
              <a:extLst>
                <a:ext uri="{FF2B5EF4-FFF2-40B4-BE49-F238E27FC236}">
                  <a16:creationId xmlns:a16="http://schemas.microsoft.com/office/drawing/2014/main" id="{F8531C2D-BBDE-4AFD-AAEC-2E13A31E47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3523"/>
            <a:ext cx="267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86" name="Equation" r:id="rId7" imgW="47708" imgH="66743" progId="Equation.3">
                    <p:embed/>
                  </p:oleObj>
                </mc:Choice>
                <mc:Fallback>
                  <p:oleObj name="Equation" r:id="rId7" imgW="47708" imgH="66743" progId="Equation.3">
                    <p:embed/>
                    <p:pic>
                      <p:nvPicPr>
                        <p:cNvPr id="10274" name="Object 10">
                          <a:extLst>
                            <a:ext uri="{FF2B5EF4-FFF2-40B4-BE49-F238E27FC236}">
                              <a16:creationId xmlns:a16="http://schemas.microsoft.com/office/drawing/2014/main" id="{F8531C2D-BBDE-4AFD-AAEC-2E13A31E47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523"/>
                          <a:ext cx="267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5" name="Rectangle 11">
              <a:extLst>
                <a:ext uri="{FF2B5EF4-FFF2-40B4-BE49-F238E27FC236}">
                  <a16:creationId xmlns:a16="http://schemas.microsoft.com/office/drawing/2014/main" id="{55D36A05-80A1-4092-B213-48FE629E5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504"/>
              <a:ext cx="1152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a typeface="楷体_GB2312" pitchFamily="49" charset="-122"/>
                </a:rPr>
                <a:t>—</a:t>
              </a:r>
              <a:r>
                <a:rPr lang="en-US" altLang="zh-CN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张力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9AA5C292-6D4B-4C14-8AE7-084AAECB5BB6}"/>
              </a:ext>
            </a:extLst>
          </p:cNvPr>
          <p:cNvGrpSpPr>
            <a:grpSpLocks/>
          </p:cNvGrpSpPr>
          <p:nvPr/>
        </p:nvGrpSpPr>
        <p:grpSpPr bwMode="auto">
          <a:xfrm>
            <a:off x="4429125" y="1352550"/>
            <a:ext cx="2286000" cy="457200"/>
            <a:chOff x="4173" y="3792"/>
            <a:chExt cx="1440" cy="311"/>
          </a:xfrm>
        </p:grpSpPr>
        <p:graphicFrame>
          <p:nvGraphicFramePr>
            <p:cNvPr id="10272" name="Object 9">
              <a:extLst>
                <a:ext uri="{FF2B5EF4-FFF2-40B4-BE49-F238E27FC236}">
                  <a16:creationId xmlns:a16="http://schemas.microsoft.com/office/drawing/2014/main" id="{0CDAAA51-9DDE-4143-817F-EC445D8D45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3" y="3840"/>
            <a:ext cx="22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87" name="Equation" r:id="rId9" imgW="57188" imgH="66743" progId="Equation.3">
                    <p:embed/>
                  </p:oleObj>
                </mc:Choice>
                <mc:Fallback>
                  <p:oleObj name="Equation" r:id="rId9" imgW="57188" imgH="66743" progId="Equation.3">
                    <p:embed/>
                    <p:pic>
                      <p:nvPicPr>
                        <p:cNvPr id="10272" name="Object 9">
                          <a:extLst>
                            <a:ext uri="{FF2B5EF4-FFF2-40B4-BE49-F238E27FC236}">
                              <a16:creationId xmlns:a16="http://schemas.microsoft.com/office/drawing/2014/main" id="{0CDAAA51-9DDE-4143-817F-EC445D8D45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3840"/>
                          <a:ext cx="225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3" name="Rectangle 14">
              <a:extLst>
                <a:ext uri="{FF2B5EF4-FFF2-40B4-BE49-F238E27FC236}">
                  <a16:creationId xmlns:a16="http://schemas.microsoft.com/office/drawing/2014/main" id="{9FD4B5E0-0973-4F7B-98C1-5A84F28AA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792"/>
              <a:ext cx="1197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a typeface="楷体_GB2312" pitchFamily="49" charset="-122"/>
                </a:rPr>
                <a:t>—</a:t>
              </a:r>
              <a:r>
                <a:rPr lang="en-US" altLang="zh-CN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线密度</a:t>
              </a:r>
            </a:p>
          </p:txBody>
        </p:sp>
      </p:grpSp>
      <p:sp>
        <p:nvSpPr>
          <p:cNvPr id="168975" name="AutoShape 15">
            <a:extLst>
              <a:ext uri="{FF2B5EF4-FFF2-40B4-BE49-F238E27FC236}">
                <a16:creationId xmlns:a16="http://schemas.microsoft.com/office/drawing/2014/main" id="{D5579081-B501-4D00-8605-36DA8E69A356}"/>
              </a:ext>
            </a:extLst>
          </p:cNvPr>
          <p:cNvSpPr>
            <a:spLocks/>
          </p:cNvSpPr>
          <p:nvPr/>
        </p:nvSpPr>
        <p:spPr bwMode="auto">
          <a:xfrm>
            <a:off x="3976688" y="930275"/>
            <a:ext cx="215900" cy="774700"/>
          </a:xfrm>
          <a:prstGeom prst="leftBrace">
            <a:avLst>
              <a:gd name="adj1" fmla="val 29902"/>
              <a:gd name="adj2" fmla="val 50000"/>
            </a:avLst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B9928F9C-57DE-450B-BBD3-2E84C7BA1804}"/>
              </a:ext>
            </a:extLst>
          </p:cNvPr>
          <p:cNvGrpSpPr>
            <a:grpSpLocks/>
          </p:cNvGrpSpPr>
          <p:nvPr/>
        </p:nvGrpSpPr>
        <p:grpSpPr bwMode="auto">
          <a:xfrm>
            <a:off x="4371975" y="2357438"/>
            <a:ext cx="3914775" cy="1066800"/>
            <a:chOff x="3054" y="432"/>
            <a:chExt cx="2466" cy="672"/>
          </a:xfrm>
        </p:grpSpPr>
        <p:grpSp>
          <p:nvGrpSpPr>
            <p:cNvPr id="10266" name="Group 17">
              <a:extLst>
                <a:ext uri="{FF2B5EF4-FFF2-40B4-BE49-F238E27FC236}">
                  <a16:creationId xmlns:a16="http://schemas.microsoft.com/office/drawing/2014/main" id="{626CB1F8-955B-4162-9C16-75A847D11D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432"/>
              <a:ext cx="2448" cy="288"/>
              <a:chOff x="3072" y="432"/>
              <a:chExt cx="2448" cy="288"/>
            </a:xfrm>
          </p:grpSpPr>
          <p:graphicFrame>
            <p:nvGraphicFramePr>
              <p:cNvPr id="10270" name="Object 8">
                <a:extLst>
                  <a:ext uri="{FF2B5EF4-FFF2-40B4-BE49-F238E27FC236}">
                    <a16:creationId xmlns:a16="http://schemas.microsoft.com/office/drawing/2014/main" id="{1DDBC047-F745-4CD1-A3CE-D453A991937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72" y="451"/>
              <a:ext cx="285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88" name="Equation" r:id="rId11" imgW="47708" imgH="66743" progId="Equation.3">
                      <p:embed/>
                    </p:oleObj>
                  </mc:Choice>
                  <mc:Fallback>
                    <p:oleObj name="Equation" r:id="rId11" imgW="47708" imgH="66743" progId="Equation.3">
                      <p:embed/>
                      <p:pic>
                        <p:nvPicPr>
                          <p:cNvPr id="10270" name="Object 8">
                            <a:extLst>
                              <a:ext uri="{FF2B5EF4-FFF2-40B4-BE49-F238E27FC236}">
                                <a16:creationId xmlns:a16="http://schemas.microsoft.com/office/drawing/2014/main" id="{1DDBC047-F745-4CD1-A3CE-D453A991937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451"/>
                            <a:ext cx="285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1" name="Rectangle 19">
                <a:extLst>
                  <a:ext uri="{FF2B5EF4-FFF2-40B4-BE49-F238E27FC236}">
                    <a16:creationId xmlns:a16="http://schemas.microsoft.com/office/drawing/2014/main" id="{6476538E-08B2-491B-8D7A-9B4915EBD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432"/>
                <a:ext cx="22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ea typeface="楷体_GB2312" pitchFamily="49" charset="-122"/>
                  </a:rPr>
                  <a:t>—</a:t>
                </a:r>
                <a:r>
                  <a:rPr lang="en-US" altLang="zh-CN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固体棒的杨氏模量</a:t>
                </a:r>
              </a:p>
            </p:txBody>
          </p:sp>
        </p:grpSp>
        <p:grpSp>
          <p:nvGrpSpPr>
            <p:cNvPr id="10267" name="Group 20">
              <a:extLst>
                <a:ext uri="{FF2B5EF4-FFF2-40B4-BE49-F238E27FC236}">
                  <a16:creationId xmlns:a16="http://schemas.microsoft.com/office/drawing/2014/main" id="{5AF72F26-F0FD-47EF-85C9-2E8DF3D03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4" y="816"/>
              <a:ext cx="2466" cy="288"/>
              <a:chOff x="3054" y="816"/>
              <a:chExt cx="2466" cy="288"/>
            </a:xfrm>
          </p:grpSpPr>
          <p:graphicFrame>
            <p:nvGraphicFramePr>
              <p:cNvPr id="10268" name="Object 7">
                <a:extLst>
                  <a:ext uri="{FF2B5EF4-FFF2-40B4-BE49-F238E27FC236}">
                    <a16:creationId xmlns:a16="http://schemas.microsoft.com/office/drawing/2014/main" id="{31CEC908-8190-41E1-9147-E9E314D354A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54" y="835"/>
              <a:ext cx="258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89" name="Equation" r:id="rId13" imgW="57188" imgH="66743" progId="Equation.3">
                      <p:embed/>
                    </p:oleObj>
                  </mc:Choice>
                  <mc:Fallback>
                    <p:oleObj name="Equation" r:id="rId13" imgW="57188" imgH="66743" progId="Equation.3">
                      <p:embed/>
                      <p:pic>
                        <p:nvPicPr>
                          <p:cNvPr id="10268" name="Object 7">
                            <a:extLst>
                              <a:ext uri="{FF2B5EF4-FFF2-40B4-BE49-F238E27FC236}">
                                <a16:creationId xmlns:a16="http://schemas.microsoft.com/office/drawing/2014/main" id="{31CEC908-8190-41E1-9147-E9E314D354A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4" y="835"/>
                            <a:ext cx="258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9" name="Rectangle 22">
                <a:extLst>
                  <a:ext uri="{FF2B5EF4-FFF2-40B4-BE49-F238E27FC236}">
                    <a16:creationId xmlns:a16="http://schemas.microsoft.com/office/drawing/2014/main" id="{B7DAAD72-2DA1-4E04-B6DC-153A5B1E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816"/>
                <a:ext cx="22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ea typeface="楷体_GB2312" pitchFamily="49" charset="-122"/>
                  </a:rPr>
                  <a:t>—</a:t>
                </a:r>
                <a:r>
                  <a:rPr lang="en-US" altLang="zh-CN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固体棒的密度</a:t>
                </a:r>
              </a:p>
            </p:txBody>
          </p:sp>
        </p:grpSp>
      </p:grpSp>
      <p:sp>
        <p:nvSpPr>
          <p:cNvPr id="168984" name="Rectangle 24">
            <a:extLst>
              <a:ext uri="{FF2B5EF4-FFF2-40B4-BE49-F238E27FC236}">
                <a16:creationId xmlns:a16="http://schemas.microsoft.com/office/drawing/2014/main" id="{669A5B16-61C3-4FD8-919F-38E137C1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85750"/>
            <a:ext cx="15113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例：</a:t>
            </a:r>
          </a:p>
        </p:txBody>
      </p:sp>
      <p:sp>
        <p:nvSpPr>
          <p:cNvPr id="168985" name="AutoShape 25">
            <a:extLst>
              <a:ext uri="{FF2B5EF4-FFF2-40B4-BE49-F238E27FC236}">
                <a16:creationId xmlns:a16="http://schemas.microsoft.com/office/drawing/2014/main" id="{2DB80A9B-69C5-4BCF-8E8F-FE3A04350288}"/>
              </a:ext>
            </a:extLst>
          </p:cNvPr>
          <p:cNvSpPr>
            <a:spLocks/>
          </p:cNvSpPr>
          <p:nvPr/>
        </p:nvSpPr>
        <p:spPr bwMode="auto">
          <a:xfrm>
            <a:off x="4016375" y="2517775"/>
            <a:ext cx="215900" cy="774700"/>
          </a:xfrm>
          <a:prstGeom prst="leftBrace">
            <a:avLst>
              <a:gd name="adj1" fmla="val 29902"/>
              <a:gd name="adj2" fmla="val 50000"/>
            </a:avLst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F2CEC426-7E0F-4362-8EA8-248292A72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25" y="3500438"/>
            <a:ext cx="4679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  <a:ea typeface="楷体_GB2312" pitchFamily="49" charset="-122"/>
              </a:rPr>
              <a:t>c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稀薄大气中的纵波波速为：</a:t>
            </a:r>
          </a:p>
        </p:txBody>
      </p: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0B659467-6967-4F10-895E-9229F9B56A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4135438"/>
          <a:ext cx="2717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0" name="公式" r:id="rId15" imgW="2790908" imgH="895214" progId="Equation.3">
                  <p:embed/>
                </p:oleObj>
              </mc:Choice>
              <mc:Fallback>
                <p:oleObj name="公式" r:id="rId15" imgW="2790908" imgH="895214" progId="Equation.3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0B659467-6967-4F10-895E-9229F9B56A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135438"/>
                        <a:ext cx="27178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6">
            <a:extLst>
              <a:ext uri="{FF2B5EF4-FFF2-40B4-BE49-F238E27FC236}">
                <a16:creationId xmlns:a16="http://schemas.microsoft.com/office/drawing/2014/main" id="{6E4FCD1F-978A-42FE-B1DB-DB8DE68BE794}"/>
              </a:ext>
            </a:extLst>
          </p:cNvPr>
          <p:cNvGrpSpPr>
            <a:grpSpLocks/>
          </p:cNvGrpSpPr>
          <p:nvPr/>
        </p:nvGrpSpPr>
        <p:grpSpPr bwMode="auto">
          <a:xfrm>
            <a:off x="4986338" y="3786188"/>
            <a:ext cx="3657600" cy="1387475"/>
            <a:chOff x="3456" y="3312"/>
            <a:chExt cx="2304" cy="874"/>
          </a:xfrm>
        </p:grpSpPr>
        <p:sp>
          <p:nvSpPr>
            <p:cNvPr id="10258" name="AutoShape 27">
              <a:extLst>
                <a:ext uri="{FF2B5EF4-FFF2-40B4-BE49-F238E27FC236}">
                  <a16:creationId xmlns:a16="http://schemas.microsoft.com/office/drawing/2014/main" id="{BD0BA795-95CF-474E-8E0E-1C0EBF26B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456"/>
              <a:ext cx="192" cy="672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10259" name="Group 28">
              <a:extLst>
                <a:ext uri="{FF2B5EF4-FFF2-40B4-BE49-F238E27FC236}">
                  <a16:creationId xmlns:a16="http://schemas.microsoft.com/office/drawing/2014/main" id="{EB6F3F92-6158-4400-BBFF-EF177BA67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312"/>
              <a:ext cx="2064" cy="874"/>
              <a:chOff x="3696" y="3312"/>
              <a:chExt cx="2064" cy="874"/>
            </a:xfrm>
          </p:grpSpPr>
          <p:sp>
            <p:nvSpPr>
              <p:cNvPr id="10260" name="Rectangle 29">
                <a:extLst>
                  <a:ext uri="{FF2B5EF4-FFF2-40B4-BE49-F238E27FC236}">
                    <a16:creationId xmlns:a16="http://schemas.microsoft.com/office/drawing/2014/main" id="{C674066B-ECB8-40B6-BEBB-8B98CC143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312"/>
                <a:ext cx="17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ea typeface="楷体_GB2312" pitchFamily="49" charset="-122"/>
                  </a:rPr>
                  <a:t>—</a:t>
                </a:r>
                <a:r>
                  <a:rPr lang="en-US" altLang="zh-CN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气体摩尔热容比</a:t>
                </a:r>
              </a:p>
            </p:txBody>
          </p:sp>
          <p:graphicFrame>
            <p:nvGraphicFramePr>
              <p:cNvPr id="10261" name="Object 5">
                <a:extLst>
                  <a:ext uri="{FF2B5EF4-FFF2-40B4-BE49-F238E27FC236}">
                    <a16:creationId xmlns:a16="http://schemas.microsoft.com/office/drawing/2014/main" id="{DD270E50-D064-4825-A6F7-87C5E093077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44" y="3360"/>
              <a:ext cx="216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91" name="Equation" r:id="rId17" imgW="28441" imgH="66743" progId="Equation.3">
                      <p:embed/>
                    </p:oleObj>
                  </mc:Choice>
                  <mc:Fallback>
                    <p:oleObj name="Equation" r:id="rId17" imgW="28441" imgH="66743" progId="Equation.3">
                      <p:embed/>
                      <p:pic>
                        <p:nvPicPr>
                          <p:cNvPr id="10261" name="Object 5">
                            <a:extLst>
                              <a:ext uri="{FF2B5EF4-FFF2-40B4-BE49-F238E27FC236}">
                                <a16:creationId xmlns:a16="http://schemas.microsoft.com/office/drawing/2014/main" id="{DD270E50-D064-4825-A6F7-87C5E093077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3360"/>
                            <a:ext cx="216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2" name="Object 6">
                <a:extLst>
                  <a:ext uri="{FF2B5EF4-FFF2-40B4-BE49-F238E27FC236}">
                    <a16:creationId xmlns:a16="http://schemas.microsoft.com/office/drawing/2014/main" id="{9D957DBA-2E19-41C0-8E70-9788B4A1289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3600"/>
              <a:ext cx="309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92" name="Equation" r:id="rId19" imgW="104896" imgH="66743" progId="Equation.3">
                      <p:embed/>
                    </p:oleObj>
                  </mc:Choice>
                  <mc:Fallback>
                    <p:oleObj name="Equation" r:id="rId19" imgW="104896" imgH="66743" progId="Equation.3">
                      <p:embed/>
                      <p:pic>
                        <p:nvPicPr>
                          <p:cNvPr id="10262" name="Object 6">
                            <a:extLst>
                              <a:ext uri="{FF2B5EF4-FFF2-40B4-BE49-F238E27FC236}">
                                <a16:creationId xmlns:a16="http://schemas.microsoft.com/office/drawing/2014/main" id="{9D957DBA-2E19-41C0-8E70-9788B4A1289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600"/>
                            <a:ext cx="309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3" name="Rectangle 32">
                <a:extLst>
                  <a:ext uri="{FF2B5EF4-FFF2-40B4-BE49-F238E27FC236}">
                    <a16:creationId xmlns:a16="http://schemas.microsoft.com/office/drawing/2014/main" id="{874D7E75-CE47-4B3A-9023-4B6641CC5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600"/>
                <a:ext cx="17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ea typeface="楷体_GB2312" pitchFamily="49" charset="-122"/>
                  </a:rPr>
                  <a:t>—</a:t>
                </a:r>
                <a:r>
                  <a:rPr lang="en-US" altLang="zh-CN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气体摩尔质量</a:t>
                </a:r>
              </a:p>
            </p:txBody>
          </p:sp>
          <p:graphicFrame>
            <p:nvGraphicFramePr>
              <p:cNvPr id="10264" name="Object 37">
                <a:extLst>
                  <a:ext uri="{FF2B5EF4-FFF2-40B4-BE49-F238E27FC236}">
                    <a16:creationId xmlns:a16="http://schemas.microsoft.com/office/drawing/2014/main" id="{8CF7361E-547F-4D23-BA3F-67A1AE3EE2F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3936"/>
              <a:ext cx="264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93" name="Equation" r:id="rId21" imgW="57188" imgH="66743" progId="Equation.3">
                      <p:embed/>
                    </p:oleObj>
                  </mc:Choice>
                  <mc:Fallback>
                    <p:oleObj name="Equation" r:id="rId21" imgW="57188" imgH="66743" progId="Equation.3">
                      <p:embed/>
                      <p:pic>
                        <p:nvPicPr>
                          <p:cNvPr id="10264" name="Object 37">
                            <a:extLst>
                              <a:ext uri="{FF2B5EF4-FFF2-40B4-BE49-F238E27FC236}">
                                <a16:creationId xmlns:a16="http://schemas.microsoft.com/office/drawing/2014/main" id="{8CF7361E-547F-4D23-BA3F-67A1AE3EE2F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936"/>
                            <a:ext cx="264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5" name="Rectangle 34">
                <a:extLst>
                  <a:ext uri="{FF2B5EF4-FFF2-40B4-BE49-F238E27FC236}">
                    <a16:creationId xmlns:a16="http://schemas.microsoft.com/office/drawing/2014/main" id="{223D3FCF-0D82-449C-8D13-A48EC9F04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888"/>
                <a:ext cx="17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ea typeface="楷体_GB2312" pitchFamily="49" charset="-122"/>
                  </a:rPr>
                  <a:t>—</a:t>
                </a:r>
                <a:r>
                  <a:rPr lang="en-US" altLang="zh-CN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气体摩尔常数</a:t>
                </a:r>
              </a:p>
            </p:txBody>
          </p:sp>
        </p:grpSp>
      </p:grpSp>
      <p:graphicFrame>
        <p:nvGraphicFramePr>
          <p:cNvPr id="46" name="Object 4">
            <a:extLst>
              <a:ext uri="{FF2B5EF4-FFF2-40B4-BE49-F238E27FC236}">
                <a16:creationId xmlns:a16="http://schemas.microsoft.com/office/drawing/2014/main" id="{310C5296-4CBC-47B3-A568-2BD9F0210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6950" y="5786438"/>
          <a:ext cx="426878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4" name="公式" r:id="rId23" imgW="2200371" imgH="352391" progId="Equation.3">
                  <p:embed/>
                </p:oleObj>
              </mc:Choice>
              <mc:Fallback>
                <p:oleObj name="公式" r:id="rId23" imgW="2200371" imgH="352391" progId="Equation.3">
                  <p:embed/>
                  <p:pic>
                    <p:nvPicPr>
                      <p:cNvPr id="46" name="Object 4">
                        <a:extLst>
                          <a:ext uri="{FF2B5EF4-FFF2-40B4-BE49-F238E27FC236}">
                            <a16:creationId xmlns:a16="http://schemas.microsoft.com/office/drawing/2014/main" id="{310C5296-4CBC-47B3-A568-2BD9F0210A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5786438"/>
                        <a:ext cx="4268788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36">
            <a:extLst>
              <a:ext uri="{FF2B5EF4-FFF2-40B4-BE49-F238E27FC236}">
                <a16:creationId xmlns:a16="http://schemas.microsoft.com/office/drawing/2014/main" id="{1B3CE3C9-2604-445A-A507-FB8FB610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5253038"/>
            <a:ext cx="724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在标准状态下，声波在空气传播的速度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？</a:t>
            </a:r>
          </a:p>
        </p:txBody>
      </p:sp>
      <p:sp>
        <p:nvSpPr>
          <p:cNvPr id="10257" name="灯片编号占位符 1">
            <a:extLst>
              <a:ext uri="{FF2B5EF4-FFF2-40B4-BE49-F238E27FC236}">
                <a16:creationId xmlns:a16="http://schemas.microsoft.com/office/drawing/2014/main" id="{95E4BCBD-E90B-4326-A5CD-4ACDCFCCAE2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D0173C-5A30-443A-8E83-2B91DB8DDEAC}" type="slidenum">
              <a:rPr lang="en-US" altLang="zh-CN" b="0">
                <a:solidFill>
                  <a:srgbClr val="FF00FF"/>
                </a:solidFill>
              </a:rPr>
              <a:pPr eaLnBrk="1" hangingPunct="1"/>
              <a:t>6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utoUpdateAnimBg="0"/>
      <p:bldP spid="168966" grpId="0" autoUpdateAnimBg="0"/>
      <p:bldP spid="168975" grpId="0" animBg="1"/>
      <p:bldP spid="168984" grpId="0"/>
      <p:bldP spid="168985" grpId="0" animBg="1"/>
      <p:bldP spid="34" grpId="0" autoUpdateAnimBg="0"/>
      <p:bldP spid="4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AC631C4F-BB7D-45A9-A67A-BA48726D4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28613"/>
            <a:ext cx="684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en-US">
                <a:solidFill>
                  <a:srgbClr val="FFFF00"/>
                </a:solidFill>
              </a:rPr>
              <a:t>§</a:t>
            </a:r>
            <a:r>
              <a:rPr lang="en-US" altLang="zh-CN">
                <a:solidFill>
                  <a:srgbClr val="FFFF00"/>
                </a:solidFill>
              </a:rPr>
              <a:t>13-2</a:t>
            </a:r>
            <a:r>
              <a:rPr lang="en-US" altLang="zh-CN"/>
              <a:t> </a:t>
            </a:r>
            <a:r>
              <a:rPr lang="en-US" altLang="zh-CN">
                <a:solidFill>
                  <a:srgbClr val="FFFF00"/>
                </a:solidFill>
              </a:rPr>
              <a:t>    </a:t>
            </a:r>
            <a:r>
              <a:rPr lang="zh-CN" altLang="en-US">
                <a:solidFill>
                  <a:srgbClr val="FFFF00"/>
                </a:solidFill>
              </a:rPr>
              <a:t>平面简谐波（</a:t>
            </a:r>
            <a:r>
              <a:rPr lang="en-US" altLang="zh-CN" i="1">
                <a:solidFill>
                  <a:srgbClr val="FFFF00"/>
                </a:solidFill>
              </a:rPr>
              <a:t>Simple harmonic wave</a:t>
            </a:r>
            <a:r>
              <a:rPr lang="zh-CN" altLang="en-US">
                <a:solidFill>
                  <a:srgbClr val="FFFF00"/>
                </a:solidFill>
              </a:rPr>
              <a:t>）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61FFB503-4408-4BF3-9ED8-BDA04F155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858838"/>
            <a:ext cx="3429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>
                <a:solidFill>
                  <a:srgbClr val="FFFF00"/>
                </a:solidFill>
              </a:rPr>
              <a:t>一</a:t>
            </a:r>
            <a:r>
              <a:rPr lang="en-US" altLang="zh-CN" sz="2200">
                <a:solidFill>
                  <a:srgbClr val="FFFF00"/>
                </a:solidFill>
              </a:rPr>
              <a:t>.  </a:t>
            </a:r>
            <a:r>
              <a:rPr lang="zh-CN" altLang="en-US" sz="2200">
                <a:solidFill>
                  <a:srgbClr val="FFFF00"/>
                </a:solidFill>
              </a:rPr>
              <a:t>平面简谐波</a:t>
            </a:r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CF862F36-3BB0-41C4-A431-F8A05ADB4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285875"/>
            <a:ext cx="85725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sz="2200">
                <a:solidFill>
                  <a:srgbClr val="FFFF00"/>
                </a:solidFill>
              </a:rPr>
              <a:t>简谐波：</a:t>
            </a:r>
            <a:r>
              <a:rPr lang="zh-CN" altLang="en-US" sz="2200">
                <a:solidFill>
                  <a:schemeClr val="bg1"/>
                </a:solidFill>
              </a:rPr>
              <a:t>简谐振动在弹性介质中的传播。</a:t>
            </a:r>
            <a:endParaRPr lang="en-US" altLang="zh-CN" sz="220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sz="2200">
                <a:solidFill>
                  <a:schemeClr val="bg1"/>
                </a:solidFill>
              </a:rPr>
              <a:t>                 </a:t>
            </a:r>
            <a:r>
              <a:rPr lang="zh-CN" altLang="en-US" sz="2200">
                <a:solidFill>
                  <a:schemeClr val="bg1"/>
                </a:solidFill>
              </a:rPr>
              <a:t>波所到之处，媒质中各质点都做</a:t>
            </a:r>
            <a:r>
              <a:rPr lang="zh-CN" altLang="en-US" sz="2200">
                <a:solidFill>
                  <a:srgbClr val="FFFF00"/>
                </a:solidFill>
              </a:rPr>
              <a:t>同频率</a:t>
            </a:r>
            <a:r>
              <a:rPr lang="zh-CN" altLang="en-US" sz="2200">
                <a:solidFill>
                  <a:schemeClr val="bg1"/>
                </a:solidFill>
              </a:rPr>
              <a:t>、</a:t>
            </a:r>
            <a:r>
              <a:rPr lang="zh-CN" altLang="en-US" sz="2200">
                <a:solidFill>
                  <a:srgbClr val="FFFF00"/>
                </a:solidFill>
              </a:rPr>
              <a:t>同振幅</a:t>
            </a:r>
            <a:r>
              <a:rPr lang="zh-CN" altLang="en-US" sz="2200">
                <a:solidFill>
                  <a:schemeClr val="bg1"/>
                </a:solidFill>
              </a:rPr>
              <a:t>谐振动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ACABE64-5495-413E-89D2-B5B5F89A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587625"/>
            <a:ext cx="8501062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200"/>
              </a:lnSpc>
            </a:pPr>
            <a:r>
              <a:rPr lang="zh-CN" altLang="en-US" sz="2200">
                <a:solidFill>
                  <a:srgbClr val="FFFF00"/>
                </a:solidFill>
              </a:rPr>
              <a:t>主要内容：</a:t>
            </a:r>
            <a:r>
              <a:rPr lang="zh-CN" altLang="en-US" sz="2200">
                <a:solidFill>
                  <a:schemeClr val="bg1"/>
                </a:solidFill>
              </a:rPr>
              <a:t>在无吸收、无耗散、各向同性、无限大均匀媒质中传播规律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84EA04B-BA01-4E62-89B0-722F7E223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143125"/>
            <a:ext cx="62722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>
                <a:solidFill>
                  <a:srgbClr val="FFFF00"/>
                </a:solidFill>
              </a:rPr>
              <a:t>平面简谐波：</a:t>
            </a:r>
            <a:r>
              <a:rPr lang="zh-CN" altLang="en-US" sz="2200">
                <a:solidFill>
                  <a:schemeClr val="bg1"/>
                </a:solidFill>
              </a:rPr>
              <a:t>波面为平面的简谐波</a:t>
            </a:r>
            <a:endParaRPr lang="zh-CN" altLang="en-US" sz="2200">
              <a:solidFill>
                <a:srgbClr val="FFFF00"/>
              </a:solidFill>
            </a:endParaRPr>
          </a:p>
        </p:txBody>
      </p:sp>
      <p:grpSp>
        <p:nvGrpSpPr>
          <p:cNvPr id="2" name="Group 52">
            <a:extLst>
              <a:ext uri="{FF2B5EF4-FFF2-40B4-BE49-F238E27FC236}">
                <a16:creationId xmlns:a16="http://schemas.microsoft.com/office/drawing/2014/main" id="{7801436E-4C0E-4285-8CA9-DEDD27673E5C}"/>
              </a:ext>
            </a:extLst>
          </p:cNvPr>
          <p:cNvGrpSpPr>
            <a:grpSpLocks/>
          </p:cNvGrpSpPr>
          <p:nvPr/>
        </p:nvGrpSpPr>
        <p:grpSpPr bwMode="auto">
          <a:xfrm>
            <a:off x="6630988" y="285750"/>
            <a:ext cx="1798637" cy="1438275"/>
            <a:chOff x="3470" y="300"/>
            <a:chExt cx="1920" cy="1700"/>
          </a:xfrm>
        </p:grpSpPr>
        <p:pic>
          <p:nvPicPr>
            <p:cNvPr id="11293" name="Picture 6" descr="平行四边形">
              <a:extLst>
                <a:ext uri="{FF2B5EF4-FFF2-40B4-BE49-F238E27FC236}">
                  <a16:creationId xmlns:a16="http://schemas.microsoft.com/office/drawing/2014/main" id="{18589877-A042-4755-9869-3850740C17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457"/>
              <a:ext cx="435" cy="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4" name="Picture 7" descr="平行四边形">
              <a:extLst>
                <a:ext uri="{FF2B5EF4-FFF2-40B4-BE49-F238E27FC236}">
                  <a16:creationId xmlns:a16="http://schemas.microsoft.com/office/drawing/2014/main" id="{DC769BE1-0E49-41EE-B33E-BBFCD508EE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" y="455"/>
              <a:ext cx="435" cy="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5" name="Picture 8" descr="平行四边形">
              <a:extLst>
                <a:ext uri="{FF2B5EF4-FFF2-40B4-BE49-F238E27FC236}">
                  <a16:creationId xmlns:a16="http://schemas.microsoft.com/office/drawing/2014/main" id="{B080AEC0-DDBE-465D-801E-7A0367275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531"/>
              <a:ext cx="434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6" name="Picture 9" descr="平行四边形">
              <a:extLst>
                <a:ext uri="{FF2B5EF4-FFF2-40B4-BE49-F238E27FC236}">
                  <a16:creationId xmlns:a16="http://schemas.microsoft.com/office/drawing/2014/main" id="{D8EBC099-B40F-4738-8CA9-EC9E6E618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" y="533"/>
              <a:ext cx="434" cy="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7" name="Picture 10" descr="波前3">
              <a:extLst>
                <a:ext uri="{FF2B5EF4-FFF2-40B4-BE49-F238E27FC236}">
                  <a16:creationId xmlns:a16="http://schemas.microsoft.com/office/drawing/2014/main" id="{5650898B-07B1-4C8F-A8C7-DCA26C4EB0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336598"/>
                </a:clrFrom>
                <a:clrTo>
                  <a:srgbClr val="33659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51" t="5447" r="5450" b="10065"/>
            <a:stretch>
              <a:fillRect/>
            </a:stretch>
          </p:blipFill>
          <p:spPr bwMode="auto">
            <a:xfrm>
              <a:off x="3470" y="300"/>
              <a:ext cx="1920" cy="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Rectangle 5">
            <a:extLst>
              <a:ext uri="{FF2B5EF4-FFF2-40B4-BE49-F238E27FC236}">
                <a16:creationId xmlns:a16="http://schemas.microsoft.com/office/drawing/2014/main" id="{8EFF469C-1CDB-4382-9095-3A28F70AB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430588"/>
            <a:ext cx="44100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>
                <a:solidFill>
                  <a:srgbClr val="FFFF00"/>
                </a:solidFill>
              </a:rPr>
              <a:t>二</a:t>
            </a:r>
            <a:r>
              <a:rPr lang="en-US" altLang="zh-CN" sz="2200">
                <a:solidFill>
                  <a:srgbClr val="FFFF00"/>
                </a:solidFill>
              </a:rPr>
              <a:t>.  </a:t>
            </a:r>
            <a:r>
              <a:rPr lang="zh-CN" altLang="en-US" sz="2200">
                <a:solidFill>
                  <a:srgbClr val="FFFF00"/>
                </a:solidFill>
              </a:rPr>
              <a:t>平面简谐波的描述</a:t>
            </a:r>
            <a:endParaRPr lang="zh-CN" altLang="en-US" sz="2200">
              <a:solidFill>
                <a:schemeClr val="bg1"/>
              </a:solidFill>
            </a:endParaRPr>
          </a:p>
        </p:txBody>
      </p:sp>
      <p:graphicFrame>
        <p:nvGraphicFramePr>
          <p:cNvPr id="17" name="Object 2">
            <a:extLst>
              <a:ext uri="{FF2B5EF4-FFF2-40B4-BE49-F238E27FC236}">
                <a16:creationId xmlns:a16="http://schemas.microsoft.com/office/drawing/2014/main" id="{86B38C16-7497-414F-8F94-D3C1B818E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288" y="4310063"/>
          <a:ext cx="146208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name="公式" r:id="rId5" imgW="514388" imgH="133486" progId="Equation.3">
                  <p:embed/>
                </p:oleObj>
              </mc:Choice>
              <mc:Fallback>
                <p:oleObj name="公式" r:id="rId5" imgW="514388" imgH="133486" progId="Equation.3">
                  <p:embed/>
                  <p:pic>
                    <p:nvPicPr>
                      <p:cNvPr id="17" name="Object 2">
                        <a:extLst>
                          <a:ext uri="{FF2B5EF4-FFF2-40B4-BE49-F238E27FC236}">
                            <a16:creationId xmlns:a16="http://schemas.microsoft.com/office/drawing/2014/main" id="{86B38C16-7497-414F-8F94-D3C1B818EF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4310063"/>
                        <a:ext cx="1462087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7">
            <a:extLst>
              <a:ext uri="{FF2B5EF4-FFF2-40B4-BE49-F238E27FC236}">
                <a16:creationId xmlns:a16="http://schemas.microsoft.com/office/drawing/2014/main" id="{EAC97985-2CB5-4319-AD62-8F8DE209C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5157788"/>
            <a:ext cx="2819400" cy="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105504AD-1F42-49BC-A890-3EE7E84A95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5600" y="3328988"/>
            <a:ext cx="0" cy="18288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7C33180F-8A9C-4C6E-A731-8A5AE3AB1492}"/>
              </a:ext>
            </a:extLst>
          </p:cNvPr>
          <p:cNvGrpSpPr>
            <a:grpSpLocks/>
          </p:cNvGrpSpPr>
          <p:nvPr/>
        </p:nvGrpSpPr>
        <p:grpSpPr bwMode="auto">
          <a:xfrm>
            <a:off x="6197600" y="3895725"/>
            <a:ext cx="1281113" cy="307975"/>
            <a:chOff x="1488" y="3626"/>
            <a:chExt cx="877" cy="242"/>
          </a:xfrm>
        </p:grpSpPr>
        <p:sp>
          <p:nvSpPr>
            <p:cNvPr id="11291" name="Line 10">
              <a:extLst>
                <a:ext uri="{FF2B5EF4-FFF2-40B4-BE49-F238E27FC236}">
                  <a16:creationId xmlns:a16="http://schemas.microsoft.com/office/drawing/2014/main" id="{87CFD1D4-42DB-4A94-80BC-A546ADD35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744"/>
              <a:ext cx="576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92" name="Object 10">
              <a:extLst>
                <a:ext uri="{FF2B5EF4-FFF2-40B4-BE49-F238E27FC236}">
                  <a16:creationId xmlns:a16="http://schemas.microsoft.com/office/drawing/2014/main" id="{1A34074C-522D-4C9D-A11C-9D2B4DB161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98" y="3626"/>
            <a:ext cx="26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1" name="Equation" r:id="rId7" imgW="66669" imgH="85725" progId="Equation.3">
                    <p:embed/>
                  </p:oleObj>
                </mc:Choice>
                <mc:Fallback>
                  <p:oleObj name="Equation" r:id="rId7" imgW="66669" imgH="85725" progId="Equation.3">
                    <p:embed/>
                    <p:pic>
                      <p:nvPicPr>
                        <p:cNvPr id="11292" name="Object 10">
                          <a:extLst>
                            <a:ext uri="{FF2B5EF4-FFF2-40B4-BE49-F238E27FC236}">
                              <a16:creationId xmlns:a16="http://schemas.microsoft.com/office/drawing/2014/main" id="{1A34074C-522D-4C9D-A11C-9D2B4DB161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8" y="3626"/>
                          <a:ext cx="267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3">
            <a:extLst>
              <a:ext uri="{FF2B5EF4-FFF2-40B4-BE49-F238E27FC236}">
                <a16:creationId xmlns:a16="http://schemas.microsoft.com/office/drawing/2014/main" id="{191521F1-EE52-432D-887D-065877F666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25" y="3286125"/>
          <a:ext cx="3349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" name="Equation" r:id="rId9" imgW="47708" imgH="66743" progId="Equation.3">
                  <p:embed/>
                </p:oleObj>
              </mc:Choice>
              <mc:Fallback>
                <p:oleObj name="Equation" r:id="rId9" imgW="47708" imgH="66743" progId="Equation.3">
                  <p:embed/>
                  <p:pic>
                    <p:nvPicPr>
                      <p:cNvPr id="23" name="Object 3">
                        <a:extLst>
                          <a:ext uri="{FF2B5EF4-FFF2-40B4-BE49-F238E27FC236}">
                            <a16:creationId xmlns:a16="http://schemas.microsoft.com/office/drawing/2014/main" id="{191521F1-EE52-432D-887D-065877F666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3286125"/>
                        <a:ext cx="33496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>
            <a:extLst>
              <a:ext uri="{FF2B5EF4-FFF2-40B4-BE49-F238E27FC236}">
                <a16:creationId xmlns:a16="http://schemas.microsoft.com/office/drawing/2014/main" id="{6D78524E-E24A-49C5-B3F7-2A35F21FF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4038" y="4775200"/>
          <a:ext cx="3048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name="Equation" r:id="rId11" imgW="28441" imgH="47761" progId="Equation.3">
                  <p:embed/>
                </p:oleObj>
              </mc:Choice>
              <mc:Fallback>
                <p:oleObj name="Equation" r:id="rId11" imgW="28441" imgH="47761" progId="Equation.3">
                  <p:embed/>
                  <p:pic>
                    <p:nvPicPr>
                      <p:cNvPr id="24" name="Object 4">
                        <a:extLst>
                          <a:ext uri="{FF2B5EF4-FFF2-40B4-BE49-F238E27FC236}">
                            <a16:creationId xmlns:a16="http://schemas.microsoft.com/office/drawing/2014/main" id="{6D78524E-E24A-49C5-B3F7-2A35F21FFA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4038" y="4775200"/>
                        <a:ext cx="3048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4">
            <a:extLst>
              <a:ext uri="{FF2B5EF4-FFF2-40B4-BE49-F238E27FC236}">
                <a16:creationId xmlns:a16="http://schemas.microsoft.com/office/drawing/2014/main" id="{7AC8D941-CD35-4DEF-8D8C-E6C64C7E6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3930650"/>
            <a:ext cx="47577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>
                <a:solidFill>
                  <a:schemeClr val="bg1"/>
                </a:solidFill>
              </a:rPr>
              <a:t>已知：坐标原点的质元振动规律</a:t>
            </a:r>
          </a:p>
        </p:txBody>
      </p:sp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E7B942BE-E538-4CB2-9361-D011765D3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4600" y="4929188"/>
          <a:ext cx="3048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4" name="Equation" r:id="rId13" imgW="28441" imgH="47761" progId="Equation.3">
                  <p:embed/>
                </p:oleObj>
              </mc:Choice>
              <mc:Fallback>
                <p:oleObj name="Equation" r:id="rId13" imgW="28441" imgH="47761" progId="Equation.3">
                  <p:embed/>
                  <p:pic>
                    <p:nvPicPr>
                      <p:cNvPr id="26" name="Object 5">
                        <a:extLst>
                          <a:ext uri="{FF2B5EF4-FFF2-40B4-BE49-F238E27FC236}">
                            <a16:creationId xmlns:a16="http://schemas.microsoft.com/office/drawing/2014/main" id="{E7B942BE-E538-4CB2-9361-D011765D3C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4929188"/>
                        <a:ext cx="30480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6">
            <a:extLst>
              <a:ext uri="{FF2B5EF4-FFF2-40B4-BE49-F238E27FC236}">
                <a16:creationId xmlns:a16="http://schemas.microsoft.com/office/drawing/2014/main" id="{1CBCBAB2-4AEF-46F7-8BE3-C465172D5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200650"/>
          <a:ext cx="8239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5" name="Equation" r:id="rId15" imgW="247714" imgH="295139" progId="Equation.3">
                  <p:embed/>
                </p:oleObj>
              </mc:Choice>
              <mc:Fallback>
                <p:oleObj name="Equation" r:id="rId15" imgW="247714" imgH="295139" progId="Equation.3">
                  <p:embed/>
                  <p:pic>
                    <p:nvPicPr>
                      <p:cNvPr id="27" name="Object 6">
                        <a:extLst>
                          <a:ext uri="{FF2B5EF4-FFF2-40B4-BE49-F238E27FC236}">
                            <a16:creationId xmlns:a16="http://schemas.microsoft.com/office/drawing/2014/main" id="{1CBCBAB2-4AEF-46F7-8BE3-C465172D5F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00650"/>
                        <a:ext cx="82391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7">
            <a:extLst>
              <a:ext uri="{FF2B5EF4-FFF2-40B4-BE49-F238E27FC236}">
                <a16:creationId xmlns:a16="http://schemas.microsoft.com/office/drawing/2014/main" id="{84593FE6-9A06-4F61-AF2A-B69D78F00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4859338"/>
            <a:ext cx="48339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>
                <a:solidFill>
                  <a:schemeClr val="bg1"/>
                </a:solidFill>
              </a:rPr>
              <a:t> </a:t>
            </a:r>
            <a:r>
              <a:rPr lang="en-US" altLang="zh-CN" sz="2200" i="1">
                <a:solidFill>
                  <a:srgbClr val="FFFF00"/>
                </a:solidFill>
              </a:rPr>
              <a:t>t</a:t>
            </a:r>
            <a:r>
              <a:rPr lang="en-US" altLang="zh-CN" sz="2200" i="1">
                <a:solidFill>
                  <a:schemeClr val="bg1"/>
                </a:solidFill>
              </a:rPr>
              <a:t> </a:t>
            </a:r>
            <a:r>
              <a:rPr lang="zh-CN" altLang="en-US" sz="2200">
                <a:solidFill>
                  <a:schemeClr val="bg1"/>
                </a:solidFill>
              </a:rPr>
              <a:t>时刻，</a:t>
            </a:r>
            <a:r>
              <a:rPr lang="en-US" altLang="zh-CN" sz="2200" i="1">
                <a:solidFill>
                  <a:srgbClr val="FFFF00"/>
                </a:solidFill>
              </a:rPr>
              <a:t>P</a:t>
            </a:r>
            <a:r>
              <a:rPr lang="en-US" altLang="zh-CN" sz="2200" i="1">
                <a:solidFill>
                  <a:schemeClr val="bg1"/>
                </a:solidFill>
              </a:rPr>
              <a:t> </a:t>
            </a:r>
            <a:r>
              <a:rPr lang="zh-CN" altLang="en-US" sz="2200">
                <a:solidFill>
                  <a:schemeClr val="bg1"/>
                </a:solidFill>
              </a:rPr>
              <a:t>处质元的振动状态与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6960858B-3ECA-4DA8-9009-87B470A5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37188"/>
            <a:ext cx="5029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>
                <a:solidFill>
                  <a:schemeClr val="bg1"/>
                </a:solidFill>
              </a:rPr>
              <a:t>时刻原点质元的振动状态相同</a:t>
            </a:r>
          </a:p>
        </p:txBody>
      </p:sp>
      <p:sp>
        <p:nvSpPr>
          <p:cNvPr id="30" name="Oval 19">
            <a:extLst>
              <a:ext uri="{FF2B5EF4-FFF2-40B4-BE49-F238E27FC236}">
                <a16:creationId xmlns:a16="http://schemas.microsoft.com/office/drawing/2014/main" id="{F6124C82-E5CE-4663-A91D-70925B4BF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0" y="5081588"/>
            <a:ext cx="152400" cy="1524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9233996B-70F3-4E8D-A717-8E475D453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1400" y="4752975"/>
          <a:ext cx="3048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name="Equation" r:id="rId17" imgW="28441" imgH="47761" progId="Equation.3">
                  <p:embed/>
                </p:oleObj>
              </mc:Choice>
              <mc:Fallback>
                <p:oleObj name="Equation" r:id="rId17" imgW="28441" imgH="47761" progId="Equation.3">
                  <p:embed/>
                  <p:pic>
                    <p:nvPicPr>
                      <p:cNvPr id="31" name="Object 7">
                        <a:extLst>
                          <a:ext uri="{FF2B5EF4-FFF2-40B4-BE49-F238E27FC236}">
                            <a16:creationId xmlns:a16="http://schemas.microsoft.com/office/drawing/2014/main" id="{9233996B-70F3-4E8D-A717-8E475D4530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4752975"/>
                        <a:ext cx="3048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Oval 21">
            <a:extLst>
              <a:ext uri="{FF2B5EF4-FFF2-40B4-BE49-F238E27FC236}">
                <a16:creationId xmlns:a16="http://schemas.microsoft.com/office/drawing/2014/main" id="{CB5A18FB-3905-4859-8714-2E16995E1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5081588"/>
            <a:ext cx="152400" cy="1524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879B456B-40EC-4FC4-ACAE-1492083E0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1238"/>
            <a:ext cx="4819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>
                <a:solidFill>
                  <a:srgbClr val="FFFF00"/>
                </a:solidFill>
              </a:rPr>
              <a:t> </a:t>
            </a:r>
            <a:r>
              <a:rPr lang="en-US" altLang="zh-CN" sz="2200" i="1">
                <a:solidFill>
                  <a:srgbClr val="FFFF00"/>
                </a:solidFill>
              </a:rPr>
              <a:t>t </a:t>
            </a:r>
            <a:r>
              <a:rPr lang="zh-CN" altLang="en-US" sz="2200">
                <a:solidFill>
                  <a:schemeClr val="bg1"/>
                </a:solidFill>
              </a:rPr>
              <a:t>时刻，</a:t>
            </a:r>
            <a:r>
              <a:rPr lang="en-US" altLang="zh-CN" sz="2200" i="1">
                <a:solidFill>
                  <a:srgbClr val="FFFF00"/>
                </a:solidFill>
              </a:rPr>
              <a:t>P </a:t>
            </a:r>
            <a:r>
              <a:rPr lang="zh-CN" altLang="en-US" sz="2200">
                <a:solidFill>
                  <a:schemeClr val="bg1"/>
                </a:solidFill>
              </a:rPr>
              <a:t>处质元的振动规律：</a:t>
            </a:r>
          </a:p>
        </p:txBody>
      </p:sp>
      <p:graphicFrame>
        <p:nvGraphicFramePr>
          <p:cNvPr id="34" name="Object 8">
            <a:extLst>
              <a:ext uri="{FF2B5EF4-FFF2-40B4-BE49-F238E27FC236}">
                <a16:creationId xmlns:a16="http://schemas.microsoft.com/office/drawing/2014/main" id="{4DC90C0A-F2B8-47D3-BFDB-20A8790200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3" y="5876925"/>
          <a:ext cx="32432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" name="公式" r:id="rId19" imgW="1238263" imgH="295139" progId="Equation.3">
                  <p:embed/>
                </p:oleObj>
              </mc:Choice>
              <mc:Fallback>
                <p:oleObj name="公式" r:id="rId19" imgW="1238263" imgH="295139" progId="Equation.3">
                  <p:embed/>
                  <p:pic>
                    <p:nvPicPr>
                      <p:cNvPr id="34" name="Object 8">
                        <a:extLst>
                          <a:ext uri="{FF2B5EF4-FFF2-40B4-BE49-F238E27FC236}">
                            <a16:creationId xmlns:a16="http://schemas.microsoft.com/office/drawing/2014/main" id="{4DC90C0A-F2B8-47D3-BFDB-20A8790200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5876925"/>
                        <a:ext cx="3243262" cy="838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9">
            <a:extLst>
              <a:ext uri="{FF2B5EF4-FFF2-40B4-BE49-F238E27FC236}">
                <a16:creationId xmlns:a16="http://schemas.microsoft.com/office/drawing/2014/main" id="{49BF74B5-773C-45D5-8766-260237EC8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5800" y="4643438"/>
          <a:ext cx="36671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" name="Equation" r:id="rId21" imgW="57188" imgH="66743" progId="Equation.3">
                  <p:embed/>
                </p:oleObj>
              </mc:Choice>
              <mc:Fallback>
                <p:oleObj name="Equation" r:id="rId21" imgW="57188" imgH="66743" progId="Equation.3">
                  <p:embed/>
                  <p:pic>
                    <p:nvPicPr>
                      <p:cNvPr id="35" name="Object 9">
                        <a:extLst>
                          <a:ext uri="{FF2B5EF4-FFF2-40B4-BE49-F238E27FC236}">
                            <a16:creationId xmlns:a16="http://schemas.microsoft.com/office/drawing/2014/main" id="{49BF74B5-773C-45D5-8766-260237EC88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4643438"/>
                        <a:ext cx="36671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0" name="灯片编号占位符 1">
            <a:extLst>
              <a:ext uri="{FF2B5EF4-FFF2-40B4-BE49-F238E27FC236}">
                <a16:creationId xmlns:a16="http://schemas.microsoft.com/office/drawing/2014/main" id="{5ECC45CE-62D6-4298-92CB-24CB999CF9D1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68C144-C57A-4845-8708-1E07C909A7A3}" type="slidenum">
              <a:rPr lang="en-US" altLang="zh-CN" b="0">
                <a:solidFill>
                  <a:srgbClr val="FF00FF"/>
                </a:solidFill>
              </a:rPr>
              <a:pPr eaLnBrk="1" hangingPunct="1"/>
              <a:t>7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build="p" autoUpdateAnimBg="0"/>
      <p:bldP spid="7" grpId="0" autoUpdateAnimBg="0"/>
      <p:bldP spid="8" grpId="0" build="p" autoUpdateAnimBg="0"/>
      <p:bldP spid="15" grpId="0" autoUpdateAnimBg="0"/>
      <p:bldP spid="25" grpId="0" autoUpdateAnimBg="0"/>
      <p:bldP spid="28" grpId="0" autoUpdateAnimBg="0"/>
      <p:bldP spid="29" grpId="0" autoUpdateAnimBg="0"/>
      <p:bldP spid="30" grpId="0" animBg="1"/>
      <p:bldP spid="32" grpId="0" animBg="1"/>
      <p:bldP spid="3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6465EA99-6C7F-4136-A7FD-9B159B201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357188"/>
            <a:ext cx="4537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>
                <a:solidFill>
                  <a:srgbClr val="FFFF00"/>
                </a:solidFill>
              </a:rPr>
              <a:t>三</a:t>
            </a:r>
            <a:r>
              <a:rPr lang="en-US" altLang="zh-CN">
                <a:solidFill>
                  <a:srgbClr val="FFFF00"/>
                </a:solidFill>
              </a:rPr>
              <a:t>. 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平面简谐波的波函数</a:t>
            </a:r>
          </a:p>
        </p:txBody>
      </p:sp>
      <p:graphicFrame>
        <p:nvGraphicFramePr>
          <p:cNvPr id="172035" name="Object 2">
            <a:extLst>
              <a:ext uri="{FF2B5EF4-FFF2-40B4-BE49-F238E27FC236}">
                <a16:creationId xmlns:a16="http://schemas.microsoft.com/office/drawing/2014/main" id="{3B6A5EB2-8779-4149-B54E-72852C87FD91}"/>
              </a:ext>
            </a:extLst>
          </p:cNvPr>
          <p:cNvGraphicFramePr>
            <a:graphicFrameLocks/>
          </p:cNvGraphicFramePr>
          <p:nvPr/>
        </p:nvGraphicFramePr>
        <p:xfrm>
          <a:off x="2555875" y="1582738"/>
          <a:ext cx="15176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4" name="公式" r:id="rId3" imgW="1428788" imgH="295139" progId="Equation.3">
                  <p:embed/>
                </p:oleObj>
              </mc:Choice>
              <mc:Fallback>
                <p:oleObj name="公式" r:id="rId3" imgW="1428788" imgH="295139" progId="Equation.3">
                  <p:embed/>
                  <p:pic>
                    <p:nvPicPr>
                      <p:cNvPr id="172035" name="Object 2">
                        <a:extLst>
                          <a:ext uri="{FF2B5EF4-FFF2-40B4-BE49-F238E27FC236}">
                            <a16:creationId xmlns:a16="http://schemas.microsoft.com/office/drawing/2014/main" id="{3B6A5EB2-8779-4149-B54E-72852C87FD9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582738"/>
                        <a:ext cx="151765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6" name="Object 3">
            <a:extLst>
              <a:ext uri="{FF2B5EF4-FFF2-40B4-BE49-F238E27FC236}">
                <a16:creationId xmlns:a16="http://schemas.microsoft.com/office/drawing/2014/main" id="{57AB57B3-E995-4589-9B85-17A4C02289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2857500"/>
          <a:ext cx="27463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公式" r:id="rId5" imgW="2648090" imgH="333409" progId="Equation.3">
                  <p:embed/>
                </p:oleObj>
              </mc:Choice>
              <mc:Fallback>
                <p:oleObj name="公式" r:id="rId5" imgW="2648090" imgH="333409" progId="Equation.3">
                  <p:embed/>
                  <p:pic>
                    <p:nvPicPr>
                      <p:cNvPr id="172036" name="Object 3">
                        <a:extLst>
                          <a:ext uri="{FF2B5EF4-FFF2-40B4-BE49-F238E27FC236}">
                            <a16:creationId xmlns:a16="http://schemas.microsoft.com/office/drawing/2014/main" id="{57AB57B3-E995-4589-9B85-17A4C02289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857500"/>
                        <a:ext cx="27463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7" name="Text Box 5">
            <a:extLst>
              <a:ext uri="{FF2B5EF4-FFF2-40B4-BE49-F238E27FC236}">
                <a16:creationId xmlns:a16="http://schemas.microsoft.com/office/drawing/2014/main" id="{5B0CFA8A-6199-43B7-A0C4-A0BC42958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543050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波函数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72038" name="Text Box 6">
            <a:extLst>
              <a:ext uri="{FF2B5EF4-FFF2-40B4-BE49-F238E27FC236}">
                <a16:creationId xmlns:a16="http://schemas.microsoft.com/office/drawing/2014/main" id="{BD5D469B-8877-4411-BF49-5068FBD28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0550" y="230188"/>
            <a:ext cx="40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</a:rPr>
              <a:t>y</a:t>
            </a:r>
          </a:p>
        </p:txBody>
      </p:sp>
      <p:sp>
        <p:nvSpPr>
          <p:cNvPr id="172039" name="Line 7">
            <a:extLst>
              <a:ext uri="{FF2B5EF4-FFF2-40B4-BE49-F238E27FC236}">
                <a16:creationId xmlns:a16="http://schemas.microsoft.com/office/drawing/2014/main" id="{B7452138-CA2D-409F-A47D-1BC7F7790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1800" y="1454150"/>
            <a:ext cx="272097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0" name="Line 8">
            <a:extLst>
              <a:ext uri="{FF2B5EF4-FFF2-40B4-BE49-F238E27FC236}">
                <a16:creationId xmlns:a16="http://schemas.microsoft.com/office/drawing/2014/main" id="{F6922743-B759-4E8D-A249-5460812F0D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4538" y="766763"/>
            <a:ext cx="0" cy="1447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2" name="Line 10">
            <a:extLst>
              <a:ext uri="{FF2B5EF4-FFF2-40B4-BE49-F238E27FC236}">
                <a16:creationId xmlns:a16="http://schemas.microsoft.com/office/drawing/2014/main" id="{E053F805-DDB8-4851-A65B-FA4EDA6F3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0413" y="1604963"/>
            <a:ext cx="1793875" cy="0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3" name="Line 11">
            <a:extLst>
              <a:ext uri="{FF2B5EF4-FFF2-40B4-BE49-F238E27FC236}">
                <a16:creationId xmlns:a16="http://schemas.microsoft.com/office/drawing/2014/main" id="{113C97FC-9B88-4FA1-A04E-645F9FED2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919163"/>
            <a:ext cx="454025" cy="0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4" name="Text Box 12">
            <a:extLst>
              <a:ext uri="{FF2B5EF4-FFF2-40B4-BE49-F238E27FC236}">
                <a16:creationId xmlns:a16="http://schemas.microsoft.com/office/drawing/2014/main" id="{E7146567-2A7F-4802-B843-CC4E909FE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3" y="1147763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172045" name="Text Box 13">
            <a:extLst>
              <a:ext uri="{FF2B5EF4-FFF2-40B4-BE49-F238E27FC236}">
                <a16:creationId xmlns:a16="http://schemas.microsoft.com/office/drawing/2014/main" id="{1DE94258-4C49-4261-888B-35F7DE107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600" y="1528763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12301" name="Text Box 14">
            <a:extLst>
              <a:ext uri="{FF2B5EF4-FFF2-40B4-BE49-F238E27FC236}">
                <a16:creationId xmlns:a16="http://schemas.microsoft.com/office/drawing/2014/main" id="{C174009F-9EE6-4827-AF9A-31805621D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075" y="1597025"/>
            <a:ext cx="30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72047" name="Object 4">
            <a:extLst>
              <a:ext uri="{FF2B5EF4-FFF2-40B4-BE49-F238E27FC236}">
                <a16:creationId xmlns:a16="http://schemas.microsoft.com/office/drawing/2014/main" id="{10FB49F1-73FF-436A-8D08-7AFBC425FA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3738" y="663575"/>
          <a:ext cx="314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6" name="Equation" r:id="rId7" imgW="28441" imgH="66743" progId="Equation.3">
                  <p:embed/>
                </p:oleObj>
              </mc:Choice>
              <mc:Fallback>
                <p:oleObj name="Equation" r:id="rId7" imgW="28441" imgH="66743" progId="Equation.3">
                  <p:embed/>
                  <p:pic>
                    <p:nvPicPr>
                      <p:cNvPr id="172047" name="Object 4">
                        <a:extLst>
                          <a:ext uri="{FF2B5EF4-FFF2-40B4-BE49-F238E27FC236}">
                            <a16:creationId xmlns:a16="http://schemas.microsoft.com/office/drawing/2014/main" id="{10FB49F1-73FF-436A-8D08-7AFBC425FA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738" y="663575"/>
                        <a:ext cx="314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8" name="Text Box 16">
            <a:extLst>
              <a:ext uri="{FF2B5EF4-FFF2-40B4-BE49-F238E27FC236}">
                <a16:creationId xmlns:a16="http://schemas.microsoft.com/office/drawing/2014/main" id="{FE24C231-B50E-4ACA-8807-B85E53215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928688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  <a:latin typeface="宋体" panose="02010600030101010101" pitchFamily="2" charset="-122"/>
              </a:rPr>
              <a:t>P</a:t>
            </a:r>
          </a:p>
        </p:txBody>
      </p:sp>
      <p:sp>
        <p:nvSpPr>
          <p:cNvPr id="172049" name="Text Box 17">
            <a:extLst>
              <a:ext uri="{FF2B5EF4-FFF2-40B4-BE49-F238E27FC236}">
                <a16:creationId xmlns:a16="http://schemas.microsoft.com/office/drawing/2014/main" id="{60F4B062-6ED6-4779-8ABC-D3DAE565D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1400175"/>
            <a:ext cx="40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</a:rPr>
              <a:t>O</a:t>
            </a:r>
          </a:p>
        </p:txBody>
      </p:sp>
      <p:sp>
        <p:nvSpPr>
          <p:cNvPr id="172050" name="Rectangle 18">
            <a:extLst>
              <a:ext uri="{FF2B5EF4-FFF2-40B4-BE49-F238E27FC236}">
                <a16:creationId xmlns:a16="http://schemas.microsoft.com/office/drawing/2014/main" id="{4476A34E-CB27-4207-BE99-20A80CD40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214563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简谐振动</a:t>
            </a:r>
          </a:p>
        </p:txBody>
      </p:sp>
      <p:sp>
        <p:nvSpPr>
          <p:cNvPr id="172051" name="Text Box 19" descr="绿色大理石">
            <a:extLst>
              <a:ext uri="{FF2B5EF4-FFF2-40B4-BE49-F238E27FC236}">
                <a16:creationId xmlns:a16="http://schemas.microsoft.com/office/drawing/2014/main" id="{1495B224-019D-46F5-AC0D-1EA4148A4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429000"/>
            <a:ext cx="8064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时间：</a:t>
            </a:r>
            <a:r>
              <a:rPr lang="en-US" altLang="zh-CN" i="1">
                <a:solidFill>
                  <a:srgbClr val="FFFF00"/>
                </a:solidFill>
              </a:rPr>
              <a:t>P</a:t>
            </a:r>
            <a:r>
              <a:rPr lang="en-US" altLang="zh-CN" i="1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点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FFFF00"/>
                </a:solidFill>
              </a:rPr>
              <a:t>t</a:t>
            </a:r>
            <a:r>
              <a:rPr lang="en-US" altLang="zh-CN" i="1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时刻的位移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状态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i="1">
                <a:solidFill>
                  <a:srgbClr val="FFFF00"/>
                </a:solidFill>
              </a:rPr>
              <a:t>O</a:t>
            </a:r>
            <a:r>
              <a:rPr lang="en-US" altLang="zh-CN" i="1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点</a:t>
            </a:r>
          </a:p>
        </p:txBody>
      </p:sp>
      <p:graphicFrame>
        <p:nvGraphicFramePr>
          <p:cNvPr id="172052" name="Object 5">
            <a:extLst>
              <a:ext uri="{FF2B5EF4-FFF2-40B4-BE49-F238E27FC236}">
                <a16:creationId xmlns:a16="http://schemas.microsoft.com/office/drawing/2014/main" id="{534665FB-DB81-409B-8EBE-FEE07F691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5200" y="3429000"/>
          <a:ext cx="8128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公式" r:id="rId9" imgW="238233" imgH="295139" progId="Equation.3">
                  <p:embed/>
                </p:oleObj>
              </mc:Choice>
              <mc:Fallback>
                <p:oleObj name="公式" r:id="rId9" imgW="238233" imgH="295139" progId="Equation.3">
                  <p:embed/>
                  <p:pic>
                    <p:nvPicPr>
                      <p:cNvPr id="172052" name="Object 5">
                        <a:extLst>
                          <a:ext uri="{FF2B5EF4-FFF2-40B4-BE49-F238E27FC236}">
                            <a16:creationId xmlns:a16="http://schemas.microsoft.com/office/drawing/2014/main" id="{534665FB-DB81-409B-8EBE-FEE07F6919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429000"/>
                        <a:ext cx="8128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53" name="Rectangle 21">
            <a:extLst>
              <a:ext uri="{FF2B5EF4-FFF2-40B4-BE49-F238E27FC236}">
                <a16:creationId xmlns:a16="http://schemas.microsoft.com/office/drawing/2014/main" id="{B65F66F5-C250-4ACB-A0BA-471123040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900113"/>
            <a:ext cx="217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简谐振动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;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72054" name="Object 6">
            <a:extLst>
              <a:ext uri="{FF2B5EF4-FFF2-40B4-BE49-F238E27FC236}">
                <a16:creationId xmlns:a16="http://schemas.microsoft.com/office/drawing/2014/main" id="{B3AD1D91-D85F-49A6-817D-94A6ABDCBA3E}"/>
              </a:ext>
            </a:extLst>
          </p:cNvPr>
          <p:cNvGraphicFramePr>
            <a:graphicFrameLocks/>
          </p:cNvGraphicFramePr>
          <p:nvPr/>
        </p:nvGraphicFramePr>
        <p:xfrm>
          <a:off x="2514600" y="965200"/>
          <a:ext cx="2489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name="公式" r:id="rId11" imgW="2390896" imgH="295139" progId="Equation.3">
                  <p:embed/>
                </p:oleObj>
              </mc:Choice>
              <mc:Fallback>
                <p:oleObj name="公式" r:id="rId11" imgW="2390896" imgH="295139" progId="Equation.3">
                  <p:embed/>
                  <p:pic>
                    <p:nvPicPr>
                      <p:cNvPr id="172054" name="Object 6">
                        <a:extLst>
                          <a:ext uri="{FF2B5EF4-FFF2-40B4-BE49-F238E27FC236}">
                            <a16:creationId xmlns:a16="http://schemas.microsoft.com/office/drawing/2014/main" id="{B3AD1D91-D85F-49A6-817D-94A6ABDCBA3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65200"/>
                        <a:ext cx="2489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55" name="AutoShape 23">
            <a:extLst>
              <a:ext uri="{FF2B5EF4-FFF2-40B4-BE49-F238E27FC236}">
                <a16:creationId xmlns:a16="http://schemas.microsoft.com/office/drawing/2014/main" id="{FECE908E-ECC4-44B7-B564-1E5961A46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2378075"/>
            <a:ext cx="885825" cy="228600"/>
          </a:xfrm>
          <a:prstGeom prst="rightArrow">
            <a:avLst>
              <a:gd name="adj1" fmla="val 50000"/>
              <a:gd name="adj2" fmla="val 75024"/>
            </a:avLst>
          </a:prstGeom>
          <a:solidFill>
            <a:srgbClr val="59E2FD"/>
          </a:solidFill>
          <a:ln w="9525">
            <a:solidFill>
              <a:srgbClr val="59E2F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2056" name="Rectangle 24">
            <a:extLst>
              <a:ext uri="{FF2B5EF4-FFF2-40B4-BE49-F238E27FC236}">
                <a16:creationId xmlns:a16="http://schemas.microsoft.com/office/drawing/2014/main" id="{98E45FF2-2054-4D12-A45B-36169B56A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88" y="2239963"/>
            <a:ext cx="3576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平面简谐波的波函数</a:t>
            </a:r>
          </a:p>
        </p:txBody>
      </p:sp>
      <p:sp>
        <p:nvSpPr>
          <p:cNvPr id="172057" name="Rectangle 25">
            <a:extLst>
              <a:ext uri="{FF2B5EF4-FFF2-40B4-BE49-F238E27FC236}">
                <a16:creationId xmlns:a16="http://schemas.microsoft.com/office/drawing/2014/main" id="{B47E4983-ACF1-4FCE-BA4E-BC713E8E6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63" y="3543300"/>
            <a:ext cx="2214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时刻的位移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72058" name="Object 7">
            <a:extLst>
              <a:ext uri="{FF2B5EF4-FFF2-40B4-BE49-F238E27FC236}">
                <a16:creationId xmlns:a16="http://schemas.microsoft.com/office/drawing/2014/main" id="{DB521EA9-C21F-4EB8-9A6D-2E1C0C07EE22}"/>
              </a:ext>
            </a:extLst>
          </p:cNvPr>
          <p:cNvGraphicFramePr>
            <a:graphicFrameLocks/>
          </p:cNvGraphicFramePr>
          <p:nvPr/>
        </p:nvGraphicFramePr>
        <p:xfrm>
          <a:off x="2286000" y="4857750"/>
          <a:ext cx="419576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name="Equation" r:id="rId13" imgW="4124280" imgH="733561" progId="Equation.3">
                  <p:embed/>
                </p:oleObj>
              </mc:Choice>
              <mc:Fallback>
                <p:oleObj name="Equation" r:id="rId13" imgW="4124280" imgH="733561" progId="Equation.3">
                  <p:embed/>
                  <p:pic>
                    <p:nvPicPr>
                      <p:cNvPr id="172058" name="Object 7">
                        <a:extLst>
                          <a:ext uri="{FF2B5EF4-FFF2-40B4-BE49-F238E27FC236}">
                            <a16:creationId xmlns:a16="http://schemas.microsoft.com/office/drawing/2014/main" id="{DB521EA9-C21F-4EB8-9A6D-2E1C0C07EE2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57750"/>
                        <a:ext cx="4195763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59" name="Rectangle 27">
            <a:extLst>
              <a:ext uri="{FF2B5EF4-FFF2-40B4-BE49-F238E27FC236}">
                <a16:creationId xmlns:a16="http://schemas.microsoft.com/office/drawing/2014/main" id="{FA982F97-2288-4B3D-BC7E-A03F0C0C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192588"/>
            <a:ext cx="7902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相位：</a:t>
            </a:r>
            <a:r>
              <a:rPr lang="en-US" altLang="zh-CN" i="1">
                <a:solidFill>
                  <a:srgbClr val="FFFF00"/>
                </a:solidFill>
              </a:rPr>
              <a:t>P </a:t>
            </a:r>
            <a:r>
              <a:rPr lang="en-US" altLang="zh-CN" i="1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点处质点振动相位较</a:t>
            </a:r>
            <a:r>
              <a:rPr lang="en-US" altLang="zh-CN" i="1">
                <a:solidFill>
                  <a:srgbClr val="FFFF00"/>
                </a:solidFill>
              </a:rPr>
              <a:t>O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点处质点相位落后</a:t>
            </a:r>
          </a:p>
        </p:txBody>
      </p:sp>
      <p:graphicFrame>
        <p:nvGraphicFramePr>
          <p:cNvPr id="172060" name="Object 8">
            <a:extLst>
              <a:ext uri="{FF2B5EF4-FFF2-40B4-BE49-F238E27FC236}">
                <a16:creationId xmlns:a16="http://schemas.microsoft.com/office/drawing/2014/main" id="{D0687857-7D79-48E2-B90D-6F78824303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0" y="4105275"/>
          <a:ext cx="57943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0" name="公式" r:id="rId15" imgW="438239" imgH="733561" progId="Equation.3">
                  <p:embed/>
                </p:oleObj>
              </mc:Choice>
              <mc:Fallback>
                <p:oleObj name="公式" r:id="rId15" imgW="438239" imgH="733561" progId="Equation.3">
                  <p:embed/>
                  <p:pic>
                    <p:nvPicPr>
                      <p:cNvPr id="172060" name="Object 8">
                        <a:extLst>
                          <a:ext uri="{FF2B5EF4-FFF2-40B4-BE49-F238E27FC236}">
                            <a16:creationId xmlns:a16="http://schemas.microsoft.com/office/drawing/2014/main" id="{D0687857-7D79-48E2-B90D-6F78824303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4105275"/>
                        <a:ext cx="579438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61" name="Text Box 29">
            <a:extLst>
              <a:ext uri="{FF2B5EF4-FFF2-40B4-BE49-F238E27FC236}">
                <a16:creationId xmlns:a16="http://schemas.microsoft.com/office/drawing/2014/main" id="{7201F078-A1E1-421C-849D-515F98C9B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763" y="857250"/>
            <a:ext cx="2889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4800">
                <a:solidFill>
                  <a:srgbClr val="66FF33"/>
                </a:solidFill>
                <a:ea typeface="仿宋_GB2312" pitchFamily="49" charset="-122"/>
                <a:sym typeface="Symbol" panose="05050102010706020507" pitchFamily="18" charset="2"/>
              </a:rPr>
              <a:t></a:t>
            </a:r>
          </a:p>
        </p:txBody>
      </p:sp>
      <p:sp>
        <p:nvSpPr>
          <p:cNvPr id="172062" name="Rectangle 30">
            <a:extLst>
              <a:ext uri="{FF2B5EF4-FFF2-40B4-BE49-F238E27FC236}">
                <a16:creationId xmlns:a16="http://schemas.microsoft.com/office/drawing/2014/main" id="{A0DF1A90-640C-4DE9-98A0-E891171AA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857500"/>
            <a:ext cx="253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若原点的振动：</a:t>
            </a:r>
          </a:p>
        </p:txBody>
      </p:sp>
      <p:graphicFrame>
        <p:nvGraphicFramePr>
          <p:cNvPr id="172063" name="Object 9">
            <a:extLst>
              <a:ext uri="{FF2B5EF4-FFF2-40B4-BE49-F238E27FC236}">
                <a16:creationId xmlns:a16="http://schemas.microsoft.com/office/drawing/2014/main" id="{638C3DE5-2D95-4C07-B6AD-750F8DE39B53}"/>
              </a:ext>
            </a:extLst>
          </p:cNvPr>
          <p:cNvGraphicFramePr>
            <a:graphicFrameLocks/>
          </p:cNvGraphicFramePr>
          <p:nvPr/>
        </p:nvGraphicFramePr>
        <p:xfrm>
          <a:off x="2587625" y="5715000"/>
          <a:ext cx="405606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name="公式" r:id="rId17" imgW="3981463" imgH="733561" progId="Equation.3">
                  <p:embed/>
                </p:oleObj>
              </mc:Choice>
              <mc:Fallback>
                <p:oleObj name="公式" r:id="rId17" imgW="3981463" imgH="733561" progId="Equation.3">
                  <p:embed/>
                  <p:pic>
                    <p:nvPicPr>
                      <p:cNvPr id="172063" name="Object 9">
                        <a:extLst>
                          <a:ext uri="{FF2B5EF4-FFF2-40B4-BE49-F238E27FC236}">
                            <a16:creationId xmlns:a16="http://schemas.microsoft.com/office/drawing/2014/main" id="{638C3DE5-2D95-4C07-B6AD-750F8DE39B5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5715000"/>
                        <a:ext cx="4056063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64" name="Text Box 32" descr="绿色大理石">
            <a:extLst>
              <a:ext uri="{FF2B5EF4-FFF2-40B4-BE49-F238E27FC236}">
                <a16:creationId xmlns:a16="http://schemas.microsoft.com/office/drawing/2014/main" id="{38EEFC8C-3B8E-4F13-868F-FB009D9BE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791200"/>
            <a:ext cx="2087563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  <a:latin typeface="宋体" panose="02010600030101010101" pitchFamily="2" charset="-122"/>
              </a:rPr>
              <a:t>P</a:t>
            </a:r>
            <a:r>
              <a:rPr lang="en-US" altLang="zh-CN" i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为任意点</a:t>
            </a:r>
          </a:p>
        </p:txBody>
      </p:sp>
      <p:sp>
        <p:nvSpPr>
          <p:cNvPr id="172065" name="Rectangle 33">
            <a:extLst>
              <a:ext uri="{FF2B5EF4-FFF2-40B4-BE49-F238E27FC236}">
                <a16:creationId xmlns:a16="http://schemas.microsoft.com/office/drawing/2014/main" id="{A42570C7-766F-407C-87B0-E0251C03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63" y="5857875"/>
            <a:ext cx="2071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—— 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波函数</a:t>
            </a:r>
            <a:endParaRPr lang="en-US" altLang="zh-CN">
              <a:solidFill>
                <a:srgbClr val="FFFF00"/>
              </a:solidFill>
              <a:ea typeface="楷体_GB2312" pitchFamily="49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731AF38-EDBA-4E93-8632-4ECE2188CA2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464425" y="1606550"/>
            <a:ext cx="357188" cy="1588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29">
            <a:extLst>
              <a:ext uri="{FF2B5EF4-FFF2-40B4-BE49-F238E27FC236}">
                <a16:creationId xmlns:a16="http://schemas.microsoft.com/office/drawing/2014/main" id="{C7C281E3-8E8F-4851-93EF-D61B3862A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1928813"/>
            <a:ext cx="4286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6000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？</a:t>
            </a:r>
            <a:endParaRPr lang="en-US" altLang="zh-CN" sz="6000" dirty="0">
              <a:solidFill>
                <a:srgbClr val="FF0000"/>
              </a:solidFill>
              <a:latin typeface="+mn-ea"/>
              <a:ea typeface="+mn-ea"/>
              <a:sym typeface="Symbol" pitchFamily="18" charset="2"/>
            </a:endParaRPr>
          </a:p>
        </p:txBody>
      </p:sp>
      <p:graphicFrame>
        <p:nvGraphicFramePr>
          <p:cNvPr id="2" name="Object 34">
            <a:extLst>
              <a:ext uri="{FF2B5EF4-FFF2-40B4-BE49-F238E27FC236}">
                <a16:creationId xmlns:a16="http://schemas.microsoft.com/office/drawing/2014/main" id="{B376807D-8304-4935-81D5-A144761E16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0988" y="2786063"/>
          <a:ext cx="20843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2" name="公式" r:id="rId19" imgW="866692" imgH="123689" progId="Equation.3">
                  <p:embed/>
                </p:oleObj>
              </mc:Choice>
              <mc:Fallback>
                <p:oleObj name="公式" r:id="rId19" imgW="866692" imgH="123689" progId="Equation.3">
                  <p:embed/>
                  <p:pic>
                    <p:nvPicPr>
                      <p:cNvPr id="2" name="Object 34">
                        <a:extLst>
                          <a:ext uri="{FF2B5EF4-FFF2-40B4-BE49-F238E27FC236}">
                            <a16:creationId xmlns:a16="http://schemas.microsoft.com/office/drawing/2014/main" id="{B376807D-8304-4935-81D5-A144761E16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988" y="2786063"/>
                        <a:ext cx="208438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AutoShape 23">
            <a:extLst>
              <a:ext uri="{FF2B5EF4-FFF2-40B4-BE49-F238E27FC236}">
                <a16:creationId xmlns:a16="http://schemas.microsoft.com/office/drawing/2014/main" id="{9F5DDBAE-61FB-4D56-AC17-706F6B6E9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2928938"/>
            <a:ext cx="642937" cy="228600"/>
          </a:xfrm>
          <a:prstGeom prst="rightArrow">
            <a:avLst>
              <a:gd name="adj1" fmla="val 50000"/>
              <a:gd name="adj2" fmla="val 75026"/>
            </a:avLst>
          </a:prstGeom>
          <a:solidFill>
            <a:srgbClr val="59E2FD"/>
          </a:solidFill>
          <a:ln w="9525">
            <a:solidFill>
              <a:srgbClr val="59E2F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5" name="灯片编号占位符 1">
            <a:extLst>
              <a:ext uri="{FF2B5EF4-FFF2-40B4-BE49-F238E27FC236}">
                <a16:creationId xmlns:a16="http://schemas.microsoft.com/office/drawing/2014/main" id="{D98F542F-2E73-49CA-97CC-E5A54421C096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883C3B-564B-49B1-9E28-A64A4FB3C918}" type="slidenum">
              <a:rPr lang="en-US" altLang="zh-CN" b="0">
                <a:solidFill>
                  <a:srgbClr val="FF00FF"/>
                </a:solidFill>
              </a:rPr>
              <a:pPr eaLnBrk="1" hangingPunct="1"/>
              <a:t>8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7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72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7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7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  <p:bldP spid="172038" grpId="0"/>
      <p:bldP spid="172044" grpId="0"/>
      <p:bldP spid="172045" grpId="0"/>
      <p:bldP spid="172048" grpId="0"/>
      <p:bldP spid="172049" grpId="0"/>
      <p:bldP spid="172050" grpId="0"/>
      <p:bldP spid="172051" grpId="0"/>
      <p:bldP spid="172053" grpId="0"/>
      <p:bldP spid="172055" grpId="0" animBg="1"/>
      <p:bldP spid="172056" grpId="0"/>
      <p:bldP spid="172057" grpId="0"/>
      <p:bldP spid="172059" grpId="0"/>
      <p:bldP spid="172062" grpId="0"/>
      <p:bldP spid="172064" grpId="0"/>
      <p:bldP spid="172065" grpId="0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58" name="Object 2">
            <a:extLst>
              <a:ext uri="{FF2B5EF4-FFF2-40B4-BE49-F238E27FC236}">
                <a16:creationId xmlns:a16="http://schemas.microsoft.com/office/drawing/2014/main" id="{FEAA69C0-10A7-4530-BF1B-21CB68BF47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3" y="1995488"/>
          <a:ext cx="43180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公式" r:id="rId3" imgW="4171988" imgH="562111" progId="Equation.3">
                  <p:embed/>
                </p:oleObj>
              </mc:Choice>
              <mc:Fallback>
                <p:oleObj name="公式" r:id="rId3" imgW="4171988" imgH="562111" progId="Equation.3">
                  <p:embed/>
                  <p:pic>
                    <p:nvPicPr>
                      <p:cNvPr id="173058" name="Object 2">
                        <a:extLst>
                          <a:ext uri="{FF2B5EF4-FFF2-40B4-BE49-F238E27FC236}">
                            <a16:creationId xmlns:a16="http://schemas.microsoft.com/office/drawing/2014/main" id="{FEAA69C0-10A7-4530-BF1B-21CB68BF47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995488"/>
                        <a:ext cx="43180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59" name="Object 3">
            <a:extLst>
              <a:ext uri="{FF2B5EF4-FFF2-40B4-BE49-F238E27FC236}">
                <a16:creationId xmlns:a16="http://schemas.microsoft.com/office/drawing/2014/main" id="{C09F4F54-9DDC-41B2-8C15-44D4DA657B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3" y="423863"/>
          <a:ext cx="37893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公式" r:id="rId5" imgW="4219696" imgH="562111" progId="Equation.3">
                  <p:embed/>
                </p:oleObj>
              </mc:Choice>
              <mc:Fallback>
                <p:oleObj name="公式" r:id="rId5" imgW="4219696" imgH="562111" progId="Equation.3">
                  <p:embed/>
                  <p:pic>
                    <p:nvPicPr>
                      <p:cNvPr id="173059" name="Object 3">
                        <a:extLst>
                          <a:ext uri="{FF2B5EF4-FFF2-40B4-BE49-F238E27FC236}">
                            <a16:creationId xmlns:a16="http://schemas.microsoft.com/office/drawing/2014/main" id="{C09F4F54-9DDC-41B2-8C15-44D4DA657B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23863"/>
                        <a:ext cx="378936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0" name="Object 4">
            <a:extLst>
              <a:ext uri="{FF2B5EF4-FFF2-40B4-BE49-F238E27FC236}">
                <a16:creationId xmlns:a16="http://schemas.microsoft.com/office/drawing/2014/main" id="{F811A4BE-26A0-4721-BD75-E5E0C84088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9838" y="1209675"/>
          <a:ext cx="37099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公式" r:id="rId7" imgW="4143241" imgH="562111" progId="Equation.3">
                  <p:embed/>
                </p:oleObj>
              </mc:Choice>
              <mc:Fallback>
                <p:oleObj name="公式" r:id="rId7" imgW="4143241" imgH="562111" progId="Equation.3">
                  <p:embed/>
                  <p:pic>
                    <p:nvPicPr>
                      <p:cNvPr id="173060" name="Object 4">
                        <a:extLst>
                          <a:ext uri="{FF2B5EF4-FFF2-40B4-BE49-F238E27FC236}">
                            <a16:creationId xmlns:a16="http://schemas.microsoft.com/office/drawing/2014/main" id="{F811A4BE-26A0-4721-BD75-E5E0C84088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1209675"/>
                        <a:ext cx="37099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AutoShape 5">
            <a:extLst>
              <a:ext uri="{FF2B5EF4-FFF2-40B4-BE49-F238E27FC236}">
                <a16:creationId xmlns:a16="http://schemas.microsoft.com/office/drawing/2014/main" id="{5FEFF387-7065-4C09-90CD-558E1A4444EF}"/>
              </a:ext>
            </a:extLst>
          </p:cNvPr>
          <p:cNvSpPr>
            <a:spLocks/>
          </p:cNvSpPr>
          <p:nvPr/>
        </p:nvSpPr>
        <p:spPr bwMode="auto">
          <a:xfrm>
            <a:off x="2105025" y="701675"/>
            <a:ext cx="252413" cy="1584325"/>
          </a:xfrm>
          <a:prstGeom prst="leftBrace">
            <a:avLst>
              <a:gd name="adj1" fmla="val 92407"/>
              <a:gd name="adj2" fmla="val 50000"/>
            </a:avLst>
          </a:prstGeom>
          <a:noFill/>
          <a:ln w="25400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66FFFF"/>
              </a:solidFill>
              <a:ea typeface="仿宋_GB2312" pitchFamily="49" charset="-122"/>
            </a:endParaRPr>
          </a:p>
        </p:txBody>
      </p:sp>
      <p:sp>
        <p:nvSpPr>
          <p:cNvPr id="173062" name="Text Box 6" descr="绿色大理石">
            <a:extLst>
              <a:ext uri="{FF2B5EF4-FFF2-40B4-BE49-F238E27FC236}">
                <a16:creationId xmlns:a16="http://schemas.microsoft.com/office/drawing/2014/main" id="{B82A6040-2B0A-43B8-9481-7ABA4087D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857250"/>
            <a:ext cx="1655762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波函数的其它形式</a:t>
            </a:r>
          </a:p>
        </p:txBody>
      </p:sp>
      <p:sp>
        <p:nvSpPr>
          <p:cNvPr id="173063" name="Text Box 7" descr="绿色大理石">
            <a:extLst>
              <a:ext uri="{FF2B5EF4-FFF2-40B4-BE49-F238E27FC236}">
                <a16:creationId xmlns:a16="http://schemas.microsoft.com/office/drawing/2014/main" id="{ECD020A7-976C-4E62-ABFC-DE65D8457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954338"/>
            <a:ext cx="8242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3413" indent="-633413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5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</a:rPr>
              <a:t> (1)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由波函数可知，波的传播过程中某时刻任意两质点 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x</a:t>
            </a:r>
            <a:r>
              <a:rPr lang="en-US" altLang="zh-CN" baseline="-25000">
                <a:solidFill>
                  <a:srgbClr val="FFFF00"/>
                </a:solidFill>
                <a:ea typeface="楷体_GB2312" pitchFamily="49" charset="-122"/>
              </a:rPr>
              <a:t>1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x</a:t>
            </a:r>
            <a:r>
              <a:rPr lang="en-US" altLang="zh-CN" baseline="-25000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lang="en-US" altLang="zh-CN" baseline="-2500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振动的相位差：</a:t>
            </a:r>
          </a:p>
        </p:txBody>
      </p:sp>
      <p:graphicFrame>
        <p:nvGraphicFramePr>
          <p:cNvPr id="173064" name="Object 5">
            <a:extLst>
              <a:ext uri="{FF2B5EF4-FFF2-40B4-BE49-F238E27FC236}">
                <a16:creationId xmlns:a16="http://schemas.microsoft.com/office/drawing/2014/main" id="{F6F304AA-89CB-41B6-9C99-8B8435227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5838" y="4214813"/>
          <a:ext cx="665797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name="公式" r:id="rId9" imgW="3067063" imgH="295139" progId="Equation.3">
                  <p:embed/>
                </p:oleObj>
              </mc:Choice>
              <mc:Fallback>
                <p:oleObj name="公式" r:id="rId9" imgW="3067063" imgH="295139" progId="Equation.3">
                  <p:embed/>
                  <p:pic>
                    <p:nvPicPr>
                      <p:cNvPr id="173064" name="Object 5">
                        <a:extLst>
                          <a:ext uri="{FF2B5EF4-FFF2-40B4-BE49-F238E27FC236}">
                            <a16:creationId xmlns:a16="http://schemas.microsoft.com/office/drawing/2014/main" id="{F6F304AA-89CB-41B6-9C99-8B8435227F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214813"/>
                        <a:ext cx="665797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5" name="Rectangle 9" descr="绿色大理石">
            <a:extLst>
              <a:ext uri="{FF2B5EF4-FFF2-40B4-BE49-F238E27FC236}">
                <a16:creationId xmlns:a16="http://schemas.microsoft.com/office/drawing/2014/main" id="{F8AAEF45-92D5-49D7-B6A4-27D2DCC18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5121275"/>
            <a:ext cx="8280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623888" indent="-62388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  <a:ea typeface="仿宋_GB2312" pitchFamily="49" charset="-122"/>
              </a:rPr>
              <a:t>    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如果</a:t>
            </a:r>
            <a:r>
              <a:rPr lang="en-US" altLang="zh-CN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en-US" altLang="zh-CN" i="1">
                <a:solidFill>
                  <a:srgbClr val="FFFF00"/>
                </a:solidFill>
                <a:ea typeface="仿宋_GB2312" pitchFamily="49" charset="-122"/>
              </a:rPr>
              <a:t>x</a:t>
            </a:r>
            <a:r>
              <a:rPr lang="en-US" altLang="zh-CN" baseline="-25000">
                <a:solidFill>
                  <a:srgbClr val="FFFF00"/>
                </a:solidFill>
                <a:ea typeface="仿宋_GB2312" pitchFamily="49" charset="-122"/>
              </a:rPr>
              <a:t>2 </a:t>
            </a:r>
            <a:r>
              <a:rPr lang="en-US" altLang="zh-CN">
                <a:solidFill>
                  <a:srgbClr val="FFFF00"/>
                </a:solidFill>
                <a:ea typeface="仿宋_GB2312" pitchFamily="49" charset="-122"/>
              </a:rPr>
              <a:t>&gt; </a:t>
            </a:r>
            <a:r>
              <a:rPr lang="en-US" altLang="zh-CN" i="1">
                <a:solidFill>
                  <a:srgbClr val="FFFF00"/>
                </a:solidFill>
              </a:rPr>
              <a:t>x</a:t>
            </a:r>
            <a:r>
              <a:rPr lang="en-US" altLang="zh-CN" baseline="-25000">
                <a:solidFill>
                  <a:srgbClr val="FFFF00"/>
                </a:solidFill>
                <a:ea typeface="仿宋_GB2312" pitchFamily="49" charset="-122"/>
              </a:rPr>
              <a:t>1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,  </a:t>
            </a:r>
            <a:r>
              <a:rPr lang="el-GR" altLang="zh-CN">
                <a:solidFill>
                  <a:srgbClr val="FFFF00"/>
                </a:solidFill>
                <a:ea typeface="仿宋_GB2312" pitchFamily="49" charset="-122"/>
              </a:rPr>
              <a:t>Δφ</a:t>
            </a:r>
            <a:r>
              <a:rPr lang="en-US" altLang="zh-CN">
                <a:solidFill>
                  <a:srgbClr val="FFFF00"/>
                </a:solidFill>
                <a:ea typeface="仿宋_GB2312" pitchFamily="49" charset="-122"/>
              </a:rPr>
              <a:t> &lt; 0</a:t>
            </a:r>
            <a:r>
              <a:rPr lang="zh-CN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x</a:t>
            </a:r>
            <a:r>
              <a:rPr lang="en-US" altLang="zh-CN" baseline="-25000">
                <a:solidFill>
                  <a:srgbClr val="FFFF00"/>
                </a:solidFill>
                <a:ea typeface="楷体_GB2312" pitchFamily="49" charset="-122"/>
              </a:rPr>
              <a:t>2 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处质点振动的相位总落后于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x</a:t>
            </a:r>
            <a:r>
              <a:rPr lang="en-US" altLang="zh-CN" baseline="-25000">
                <a:solidFill>
                  <a:srgbClr val="FFFF00"/>
                </a:solidFill>
                <a:ea typeface="楷体_GB2312" pitchFamily="49" charset="-122"/>
              </a:rPr>
              <a:t>1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处质点的相位</a:t>
            </a:r>
          </a:p>
        </p:txBody>
      </p:sp>
      <p:sp>
        <p:nvSpPr>
          <p:cNvPr id="173066" name="Text Box 10">
            <a:extLst>
              <a:ext uri="{FF2B5EF4-FFF2-40B4-BE49-F238E27FC236}">
                <a16:creationId xmlns:a16="http://schemas.microsoft.com/office/drawing/2014/main" id="{82056104-A9AD-4FC5-A666-20AA9965B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2492375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讨论：</a:t>
            </a:r>
          </a:p>
        </p:txBody>
      </p:sp>
      <p:sp>
        <p:nvSpPr>
          <p:cNvPr id="173068" name="AutoShape 12">
            <a:extLst>
              <a:ext uri="{FF2B5EF4-FFF2-40B4-BE49-F238E27FC236}">
                <a16:creationId xmlns:a16="http://schemas.microsoft.com/office/drawing/2014/main" id="{909EA093-DA8F-4952-8DA4-8E1E8E7FC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439988"/>
            <a:ext cx="360363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2035" name="Object 13">
            <a:extLst>
              <a:ext uri="{FF2B5EF4-FFF2-40B4-BE49-F238E27FC236}">
                <a16:creationId xmlns:a16="http://schemas.microsoft.com/office/drawing/2014/main" id="{62F328CE-7E7A-44A1-A911-C4B3D59001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3250" y="704850"/>
          <a:ext cx="1690688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name="公式" r:id="rId11" imgW="819290" imgH="714273" progId="Equation.3">
                  <p:embed/>
                </p:oleObj>
              </mc:Choice>
              <mc:Fallback>
                <p:oleObj name="公式" r:id="rId11" imgW="819290" imgH="714273" progId="Equation.3">
                  <p:embed/>
                  <p:pic>
                    <p:nvPicPr>
                      <p:cNvPr id="172035" name="Object 13">
                        <a:extLst>
                          <a:ext uri="{FF2B5EF4-FFF2-40B4-BE49-F238E27FC236}">
                            <a16:creationId xmlns:a16="http://schemas.microsoft.com/office/drawing/2014/main" id="{62F328CE-7E7A-44A1-A911-C4B3D59001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704850"/>
                        <a:ext cx="1690688" cy="15097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0">
            <a:extLst>
              <a:ext uri="{FF2B5EF4-FFF2-40B4-BE49-F238E27FC236}">
                <a16:creationId xmlns:a16="http://schemas.microsoft.com/office/drawing/2014/main" id="{5ED02354-98A0-466A-A00B-4D5B0324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5967413"/>
            <a:ext cx="4929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以上是波函数沿着</a:t>
            </a:r>
            <a:r>
              <a:rPr lang="zh-CN" altLang="en-US">
                <a:solidFill>
                  <a:srgbClr val="FFFF00"/>
                </a:solidFill>
              </a:rPr>
              <a:t> </a:t>
            </a:r>
            <a:r>
              <a:rPr lang="en-US" altLang="zh-CN" i="1">
                <a:solidFill>
                  <a:srgbClr val="FFFF00"/>
                </a:solidFill>
              </a:rPr>
              <a:t>x 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轴正向传播</a:t>
            </a:r>
          </a:p>
        </p:txBody>
      </p:sp>
      <p:sp>
        <p:nvSpPr>
          <p:cNvPr id="13326" name="灯片编号占位符 1">
            <a:extLst>
              <a:ext uri="{FF2B5EF4-FFF2-40B4-BE49-F238E27FC236}">
                <a16:creationId xmlns:a16="http://schemas.microsoft.com/office/drawing/2014/main" id="{3DF72004-DCE3-4367-AC52-F7466C76441A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A0EEE8-B3C1-48E3-8D2E-B8AEA240FB80}" type="slidenum">
              <a:rPr lang="en-US" altLang="zh-CN" b="0">
                <a:solidFill>
                  <a:srgbClr val="FF00FF"/>
                </a:solidFill>
              </a:rPr>
              <a:pPr eaLnBrk="1" hangingPunct="1"/>
              <a:t>9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animBg="1"/>
      <p:bldP spid="173062" grpId="0"/>
      <p:bldP spid="173063" grpId="0" autoUpdateAnimBg="0"/>
      <p:bldP spid="173065" grpId="0"/>
      <p:bldP spid="173066" grpId="0"/>
      <p:bldP spid="173068" grpId="0" animBg="1"/>
      <p:bldP spid="1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14403</TotalTime>
  <Words>860</Words>
  <Application>Microsoft Office PowerPoint</Application>
  <PresentationFormat>全屏显示(4:3)</PresentationFormat>
  <Paragraphs>165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仿宋_GB2312</vt:lpstr>
      <vt:lpstr>KaiTi_GB2312</vt:lpstr>
      <vt:lpstr>KaiTi_GB2312</vt:lpstr>
      <vt:lpstr>宋体</vt:lpstr>
      <vt:lpstr>华文仿宋</vt:lpstr>
      <vt:lpstr>华文中宋</vt:lpstr>
      <vt:lpstr>Arial</vt:lpstr>
      <vt:lpstr>Bookman Old Style</vt:lpstr>
      <vt:lpstr>Symbol</vt:lpstr>
      <vt:lpstr>Times New Roman</vt:lpstr>
      <vt:lpstr>Wingdings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下册-大学物理</dc:title>
  <dc:creator>yzhang</dc:creator>
  <cp:lastModifiedBy>xjtu</cp:lastModifiedBy>
  <cp:revision>1256</cp:revision>
  <cp:lastPrinted>2021-09-13T02:59:24Z</cp:lastPrinted>
  <dcterms:created xsi:type="dcterms:W3CDTF">1998-11-21T01:35:42Z</dcterms:created>
  <dcterms:modified xsi:type="dcterms:W3CDTF">2022-09-15T08:21:14Z</dcterms:modified>
</cp:coreProperties>
</file>