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9" r:id="rId2"/>
    <p:sldId id="669" r:id="rId3"/>
    <p:sldId id="640" r:id="rId4"/>
    <p:sldId id="657" r:id="rId5"/>
    <p:sldId id="658" r:id="rId6"/>
    <p:sldId id="659" r:id="rId7"/>
    <p:sldId id="660" r:id="rId8"/>
    <p:sldId id="661" r:id="rId9"/>
    <p:sldId id="662" r:id="rId10"/>
    <p:sldId id="641" r:id="rId11"/>
    <p:sldId id="642" r:id="rId1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44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0.emf"/><Relationship Id="rId3" Type="http://schemas.openxmlformats.org/officeDocument/2006/relationships/image" Target="../media/image27.png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7.emf"/><Relationship Id="rId4" Type="http://schemas.openxmlformats.org/officeDocument/2006/relationships/image" Target="../media/image10.emf"/><Relationship Id="rId9" Type="http://schemas.openxmlformats.org/officeDocument/2006/relationships/image" Target="../media/image18.png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27.png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5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909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FF0000"/>
                  </a:solidFill>
                </a:rPr>
                <a:t>Yosemite National Park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20,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>
            <a:extLst>
              <a:ext uri="{FF2B5EF4-FFF2-40B4-BE49-F238E27FC236}">
                <a16:creationId xmlns:a16="http://schemas.microsoft.com/office/drawing/2014/main" id="{F73FE44D-3203-4621-998D-0490E87A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54013"/>
            <a:ext cx="8016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如图所示为一平面简谐波在</a:t>
            </a:r>
            <a:r>
              <a:rPr lang="en-US" altLang="zh-CN" i="1">
                <a:solidFill>
                  <a:srgbClr val="FFFF00"/>
                </a:solidFill>
              </a:rPr>
              <a:t>t</a:t>
            </a:r>
            <a:r>
              <a:rPr lang="en-US" altLang="zh-CN">
                <a:solidFill>
                  <a:srgbClr val="FFFF00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时刻的波形图，设此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简谐波的频率为</a:t>
            </a:r>
            <a:r>
              <a:rPr lang="en-US" altLang="zh-CN">
                <a:solidFill>
                  <a:srgbClr val="FFFF00"/>
                </a:solidFill>
              </a:rPr>
              <a:t>250 H</a:t>
            </a:r>
            <a:r>
              <a:rPr lang="en-GB" altLang="zh-CN">
                <a:solidFill>
                  <a:srgbClr val="FFFF00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，且此时质点</a:t>
            </a:r>
            <a:r>
              <a:rPr lang="en-US" altLang="zh-CN" i="1">
                <a:solidFill>
                  <a:srgbClr val="FFFF00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的运动方向向下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354A729F-41D5-4F86-9127-1948E90A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FA82BB28-E145-489D-9602-C4295A4A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19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B99B024A-5FE7-49FC-8C2E-6318B146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1368425"/>
            <a:ext cx="826928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7270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该波的波函数；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距原点</a:t>
            </a:r>
            <a:r>
              <a:rPr lang="en-US" altLang="zh-CN" i="1">
                <a:solidFill>
                  <a:srgbClr val="FFFF00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rgbClr val="FFFF00"/>
                </a:solidFill>
              </a:rPr>
              <a:t>100 m</a:t>
            </a:r>
            <a:r>
              <a:rPr lang="zh-CN" altLang="en-US">
                <a:solidFill>
                  <a:schemeClr val="bg1"/>
                </a:solidFill>
              </a:rPr>
              <a:t>处质点的振动方程与振动速度表达式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FCB5BD2C-0C43-484A-9FAB-D35EEF755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525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4409899-1E05-402B-993E-CEEB1533E28F}"/>
              </a:ext>
            </a:extLst>
          </p:cNvPr>
          <p:cNvGrpSpPr>
            <a:grpSpLocks/>
          </p:cNvGrpSpPr>
          <p:nvPr/>
        </p:nvGrpSpPr>
        <p:grpSpPr bwMode="auto">
          <a:xfrm>
            <a:off x="4545013" y="2636838"/>
            <a:ext cx="4635500" cy="2016125"/>
            <a:chOff x="2608" y="2713"/>
            <a:chExt cx="2920" cy="1270"/>
          </a:xfrm>
        </p:grpSpPr>
        <p:sp>
          <p:nvSpPr>
            <p:cNvPr id="13332" name="Line 9">
              <a:extLst>
                <a:ext uri="{FF2B5EF4-FFF2-40B4-BE49-F238E27FC236}">
                  <a16:creationId xmlns:a16="http://schemas.microsoft.com/office/drawing/2014/main" id="{4C2D81F9-905C-43A6-9780-87C6FB3B5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3490"/>
              <a:ext cx="27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Text Box 10" descr="绿色大理石">
              <a:extLst>
                <a:ext uri="{FF2B5EF4-FFF2-40B4-BE49-F238E27FC236}">
                  <a16:creationId xmlns:a16="http://schemas.microsoft.com/office/drawing/2014/main" id="{E7C3BB29-4EE0-4DCE-AE9A-7D338423E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713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3334" name="Text Box 11">
              <a:extLst>
                <a:ext uri="{FF2B5EF4-FFF2-40B4-BE49-F238E27FC236}">
                  <a16:creationId xmlns:a16="http://schemas.microsoft.com/office/drawing/2014/main" id="{1B12CFAC-F422-481C-8753-E1FB1D339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" y="3333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3335" name="Line 13">
              <a:extLst>
                <a:ext uri="{FF2B5EF4-FFF2-40B4-BE49-F238E27FC236}">
                  <a16:creationId xmlns:a16="http://schemas.microsoft.com/office/drawing/2014/main" id="{D726F7FA-57FD-49DF-AA5A-6F93C4ED0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3" y="2953"/>
              <a:ext cx="0" cy="10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36" name="Group 15">
              <a:extLst>
                <a:ext uri="{FF2B5EF4-FFF2-40B4-BE49-F238E27FC236}">
                  <a16:creationId xmlns:a16="http://schemas.microsoft.com/office/drawing/2014/main" id="{1CCC5C14-55AB-414D-A33D-F1BE13704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3178"/>
              <a:ext cx="2142" cy="615"/>
              <a:chOff x="2779" y="3178"/>
              <a:chExt cx="2142" cy="615"/>
            </a:xfrm>
          </p:grpSpPr>
          <p:pic>
            <p:nvPicPr>
              <p:cNvPr id="13345" name="Picture 12" descr="图形3">
                <a:extLst>
                  <a:ext uri="{FF2B5EF4-FFF2-40B4-BE49-F238E27FC236}">
                    <a16:creationId xmlns:a16="http://schemas.microsoft.com/office/drawing/2014/main" id="{CB10671F-790E-45EA-B099-484F75DBFC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9" y="3178"/>
                <a:ext cx="1678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46" name="Picture 14" descr="图形3">
                <a:extLst>
                  <a:ext uri="{FF2B5EF4-FFF2-40B4-BE49-F238E27FC236}">
                    <a16:creationId xmlns:a16="http://schemas.microsoft.com/office/drawing/2014/main" id="{43952F8A-6DC3-4EF5-9242-71BBF0A055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388"/>
              <a:stretch>
                <a:fillRect/>
              </a:stretch>
            </p:blipFill>
            <p:spPr bwMode="auto">
              <a:xfrm flipV="1">
                <a:off x="4357" y="3198"/>
                <a:ext cx="564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37" name="Text Box 16">
              <a:extLst>
                <a:ext uri="{FF2B5EF4-FFF2-40B4-BE49-F238E27FC236}">
                  <a16:creationId xmlns:a16="http://schemas.microsoft.com/office/drawing/2014/main" id="{B9D74375-7043-47E3-94CB-2FCCDF4BA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" y="34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  <p:graphicFrame>
          <p:nvGraphicFramePr>
            <p:cNvPr id="13338" name="Object 7" descr="绿色大理石">
              <a:extLst>
                <a:ext uri="{FF2B5EF4-FFF2-40B4-BE49-F238E27FC236}">
                  <a16:creationId xmlns:a16="http://schemas.microsoft.com/office/drawing/2014/main" id="{E4DA863A-65C8-4DA0-A2AC-2D43CAF49F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5" y="3032"/>
            <a:ext cx="58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8" name="公式" r:id="rId4" imgW="418973" imgH="190432" progId="Equation.3">
                    <p:embed/>
                  </p:oleObj>
                </mc:Choice>
                <mc:Fallback>
                  <p:oleObj name="公式" r:id="rId4" imgW="418973" imgH="190432" progId="Equation.3">
                    <p:embed/>
                    <p:pic>
                      <p:nvPicPr>
                        <p:cNvPr id="13338" name="Object 7" descr="绿色大理石">
                          <a:extLst>
                            <a:ext uri="{FF2B5EF4-FFF2-40B4-BE49-F238E27FC236}">
                              <a16:creationId xmlns:a16="http://schemas.microsoft.com/office/drawing/2014/main" id="{E4DA863A-65C8-4DA0-A2AC-2D43CAF49F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3032"/>
                          <a:ext cx="58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6868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Line 18">
              <a:extLst>
                <a:ext uri="{FF2B5EF4-FFF2-40B4-BE49-F238E27FC236}">
                  <a16:creationId xmlns:a16="http://schemas.microsoft.com/office/drawing/2014/main" id="{917E6905-2058-42F0-84BF-406A010BA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763"/>
              <a:ext cx="40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Text Box 19">
              <a:extLst>
                <a:ext uri="{FF2B5EF4-FFF2-40B4-BE49-F238E27FC236}">
                  <a16:creationId xmlns:a16="http://schemas.microsoft.com/office/drawing/2014/main" id="{5FE22DE4-6827-43E7-9938-082601276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366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chemeClr val="bg1"/>
                  </a:solidFill>
                </a:rPr>
                <a:t>-</a:t>
              </a:r>
              <a:r>
                <a:rPr kumimoji="0" lang="en-US" altLang="zh-CN" i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3341" name="Line 20">
              <a:extLst>
                <a:ext uri="{FF2B5EF4-FFF2-40B4-BE49-F238E27FC236}">
                  <a16:creationId xmlns:a16="http://schemas.microsoft.com/office/drawing/2014/main" id="{3A885AD6-EEE0-45C7-AF1F-FBCD4FC06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3179"/>
              <a:ext cx="0" cy="3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21">
              <a:extLst>
                <a:ext uri="{FF2B5EF4-FFF2-40B4-BE49-F238E27FC236}">
                  <a16:creationId xmlns:a16="http://schemas.microsoft.com/office/drawing/2014/main" id="{CA28CEC8-3A71-4D3E-B25B-8033C6D83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4" y="3175"/>
              <a:ext cx="0" cy="3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22">
              <a:extLst>
                <a:ext uri="{FF2B5EF4-FFF2-40B4-BE49-F238E27FC236}">
                  <a16:creationId xmlns:a16="http://schemas.microsoft.com/office/drawing/2014/main" id="{CB53FC60-113D-43E8-9187-50F463D47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3249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Text Box 23">
              <a:extLst>
                <a:ext uri="{FF2B5EF4-FFF2-40B4-BE49-F238E27FC236}">
                  <a16:creationId xmlns:a16="http://schemas.microsoft.com/office/drawing/2014/main" id="{3659ECB7-ECFE-46E7-A51F-C38744417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2942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>
                  <a:solidFill>
                    <a:schemeClr val="bg1"/>
                  </a:solidFill>
                </a:rPr>
                <a:t>100 m</a:t>
              </a:r>
            </a:p>
          </p:txBody>
        </p:sp>
      </p:grpSp>
      <p:graphicFrame>
        <p:nvGraphicFramePr>
          <p:cNvPr id="40985" name="Object 2" descr="绿色大理石">
            <a:extLst>
              <a:ext uri="{FF2B5EF4-FFF2-40B4-BE49-F238E27FC236}">
                <a16:creationId xmlns:a16="http://schemas.microsoft.com/office/drawing/2014/main" id="{CCF08632-E7FD-4B35-86C6-4B1EB5E12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25" y="3444875"/>
          <a:ext cx="2270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公式" r:id="rId6" imgW="66669" imgH="66743" progId="Equation.3">
                  <p:embed/>
                </p:oleObj>
              </mc:Choice>
              <mc:Fallback>
                <p:oleObj name="公式" r:id="rId6" imgW="66669" imgH="66743" progId="Equation.3">
                  <p:embed/>
                  <p:pic>
                    <p:nvPicPr>
                      <p:cNvPr id="40985" name="Object 2" descr="绿色大理石">
                        <a:extLst>
                          <a:ext uri="{FF2B5EF4-FFF2-40B4-BE49-F238E27FC236}">
                            <a16:creationId xmlns:a16="http://schemas.microsoft.com/office/drawing/2014/main" id="{CCF08632-E7FD-4B35-86C6-4B1EB5E12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3444875"/>
                        <a:ext cx="2270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Rectangle 26">
            <a:extLst>
              <a:ext uri="{FF2B5EF4-FFF2-40B4-BE49-F238E27FC236}">
                <a16:creationId xmlns:a16="http://schemas.microsoft.com/office/drawing/2014/main" id="{CEE3EA7C-1392-4397-BB68-A86705D5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463" y="31861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FFFF"/>
                </a:solidFill>
              </a:rPr>
              <a:t>P</a:t>
            </a:r>
          </a:p>
        </p:txBody>
      </p:sp>
      <p:sp>
        <p:nvSpPr>
          <p:cNvPr id="40987" name="Line 27">
            <a:extLst>
              <a:ext uri="{FF2B5EF4-FFF2-40B4-BE49-F238E27FC236}">
                <a16:creationId xmlns:a16="http://schemas.microsoft.com/office/drawing/2014/main" id="{E713A675-7A87-46BD-9E09-79E15B642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713" y="3557588"/>
            <a:ext cx="0" cy="576262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907C88AB-313A-48AD-8B67-4780B6F5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5124450"/>
            <a:ext cx="333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00"/>
                </a:solidFill>
              </a:rPr>
              <a:t>O</a:t>
            </a:r>
            <a:r>
              <a:rPr kumimoji="0" lang="zh-CN" altLang="en-US">
                <a:solidFill>
                  <a:schemeClr val="bg1"/>
                </a:solidFill>
              </a:rPr>
              <a:t>点的振动方程</a:t>
            </a:r>
          </a:p>
        </p:txBody>
      </p:sp>
      <p:sp>
        <p:nvSpPr>
          <p:cNvPr id="40990" name="Rectangle 30">
            <a:extLst>
              <a:ext uri="{FF2B5EF4-FFF2-40B4-BE49-F238E27FC236}">
                <a16:creationId xmlns:a16="http://schemas.microsoft.com/office/drawing/2014/main" id="{109E97F8-08EF-46E8-AB71-406ED298D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26781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graphicFrame>
        <p:nvGraphicFramePr>
          <p:cNvPr id="40991" name="Object 3">
            <a:extLst>
              <a:ext uri="{FF2B5EF4-FFF2-40B4-BE49-F238E27FC236}">
                <a16:creationId xmlns:a16="http://schemas.microsoft.com/office/drawing/2014/main" id="{8D854BD2-9D73-4063-B81A-37ACD658E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4830763"/>
          <a:ext cx="32988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0" name="公式" r:id="rId8" imgW="1323892" imgH="342900" progId="Equation.3">
                  <p:embed/>
                </p:oleObj>
              </mc:Choice>
              <mc:Fallback>
                <p:oleObj name="公式" r:id="rId8" imgW="1323892" imgH="342900" progId="Equation.3">
                  <p:embed/>
                  <p:pic>
                    <p:nvPicPr>
                      <p:cNvPr id="40991" name="Object 3">
                        <a:extLst>
                          <a:ext uri="{FF2B5EF4-FFF2-40B4-BE49-F238E27FC236}">
                            <a16:creationId xmlns:a16="http://schemas.microsoft.com/office/drawing/2014/main" id="{8D854BD2-9D73-4063-B81A-37ACD658E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4830763"/>
                        <a:ext cx="32988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2" name="Object 4">
            <a:extLst>
              <a:ext uri="{FF2B5EF4-FFF2-40B4-BE49-F238E27FC236}">
                <a16:creationId xmlns:a16="http://schemas.microsoft.com/office/drawing/2014/main" id="{8AD34A0E-DADC-4D6A-AD05-08B467A3E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5708650"/>
          <a:ext cx="3025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1" name="公式" r:id="rId10" imgW="1209822" imgH="342900" progId="Equation.3">
                  <p:embed/>
                </p:oleObj>
              </mc:Choice>
              <mc:Fallback>
                <p:oleObj name="公式" r:id="rId10" imgW="1209822" imgH="342900" progId="Equation.3">
                  <p:embed/>
                  <p:pic>
                    <p:nvPicPr>
                      <p:cNvPr id="40992" name="Object 4">
                        <a:extLst>
                          <a:ext uri="{FF2B5EF4-FFF2-40B4-BE49-F238E27FC236}">
                            <a16:creationId xmlns:a16="http://schemas.microsoft.com/office/drawing/2014/main" id="{8AD34A0E-DADC-4D6A-AD05-08B467A3E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708650"/>
                        <a:ext cx="30257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5" name="Text Box 35">
            <a:extLst>
              <a:ext uri="{FF2B5EF4-FFF2-40B4-BE49-F238E27FC236}">
                <a16:creationId xmlns:a16="http://schemas.microsoft.com/office/drawing/2014/main" id="{927D228E-7FAF-4F3F-A073-520155127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614613"/>
            <a:ext cx="35290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en-US" altLang="zh-CN" i="1">
                <a:solidFill>
                  <a:srgbClr val="FFFF00"/>
                </a:solidFill>
              </a:rPr>
              <a:t>P</a:t>
            </a:r>
            <a:r>
              <a:rPr kumimoji="0" lang="zh-CN" altLang="en-US">
                <a:solidFill>
                  <a:schemeClr val="bg1"/>
                </a:solidFill>
              </a:rPr>
              <a:t>点振动方向向下，</a:t>
            </a:r>
          </a:p>
        </p:txBody>
      </p:sp>
      <p:graphicFrame>
        <p:nvGraphicFramePr>
          <p:cNvPr id="40996" name="Object 5">
            <a:extLst>
              <a:ext uri="{FF2B5EF4-FFF2-40B4-BE49-F238E27FC236}">
                <a16:creationId xmlns:a16="http://schemas.microsoft.com/office/drawing/2014/main" id="{44EED572-8B2A-491D-BDBA-8930E13A8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9850" y="3771900"/>
          <a:ext cx="22320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公式" r:id="rId12" imgW="952627" imgH="380864" progId="Equation.3">
                  <p:embed/>
                </p:oleObj>
              </mc:Choice>
              <mc:Fallback>
                <p:oleObj name="公式" r:id="rId12" imgW="952627" imgH="380864" progId="Equation.3">
                  <p:embed/>
                  <p:pic>
                    <p:nvPicPr>
                      <p:cNvPr id="40996" name="Object 5">
                        <a:extLst>
                          <a:ext uri="{FF2B5EF4-FFF2-40B4-BE49-F238E27FC236}">
                            <a16:creationId xmlns:a16="http://schemas.microsoft.com/office/drawing/2014/main" id="{44EED572-8B2A-491D-BDBA-8930E13A8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771900"/>
                        <a:ext cx="223202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7" name="Object 6">
            <a:extLst>
              <a:ext uri="{FF2B5EF4-FFF2-40B4-BE49-F238E27FC236}">
                <a16:creationId xmlns:a16="http://schemas.microsoft.com/office/drawing/2014/main" id="{961783EA-A887-4531-8DC9-1775A17BF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143375"/>
          <a:ext cx="3317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公式" r:id="rId14" imgW="114376" imgH="342900" progId="Equation.3">
                  <p:embed/>
                </p:oleObj>
              </mc:Choice>
              <mc:Fallback>
                <p:oleObj name="公式" r:id="rId14" imgW="114376" imgH="342900" progId="Equation.3">
                  <p:embed/>
                  <p:pic>
                    <p:nvPicPr>
                      <p:cNvPr id="40997" name="Object 6">
                        <a:extLst>
                          <a:ext uri="{FF2B5EF4-FFF2-40B4-BE49-F238E27FC236}">
                            <a16:creationId xmlns:a16="http://schemas.microsoft.com/office/drawing/2014/main" id="{961783EA-A887-4531-8DC9-1775A17BF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143375"/>
                        <a:ext cx="331788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灯片编号占位符 1">
            <a:extLst>
              <a:ext uri="{FF2B5EF4-FFF2-40B4-BE49-F238E27FC236}">
                <a16:creationId xmlns:a16="http://schemas.microsoft.com/office/drawing/2014/main" id="{BEBF09A3-2679-462A-A643-08F140CBA58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0046ED-99C5-45B7-8B9B-8EED2CFF00B4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E3D804B9-7DFA-4C6C-9BBA-8F0C7BE5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143250"/>
            <a:ext cx="352901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</a:rPr>
              <a:t>说明波沿</a:t>
            </a:r>
            <a:r>
              <a:rPr kumimoji="0" lang="en-US" altLang="zh-CN">
                <a:solidFill>
                  <a:srgbClr val="FFFF00"/>
                </a:solidFill>
              </a:rPr>
              <a:t>-</a:t>
            </a:r>
            <a:r>
              <a:rPr kumimoji="0" lang="en-GB" altLang="zh-CN" i="1">
                <a:solidFill>
                  <a:srgbClr val="FFFF00"/>
                </a:solidFill>
              </a:rPr>
              <a:t>x</a:t>
            </a:r>
            <a:r>
              <a:rPr kumimoji="0" lang="en-GB" altLang="zh-CN" i="1">
                <a:solidFill>
                  <a:srgbClr val="00FFFF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轴传播</a:t>
            </a:r>
            <a:endParaRPr kumimoji="0"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  <p:bldP spid="40966" grpId="0" autoUpdateAnimBg="0"/>
      <p:bldP spid="40967" grpId="0" autoUpdateAnimBg="0"/>
      <p:bldP spid="40968" grpId="0" autoUpdateAnimBg="0"/>
      <p:bldP spid="40986" grpId="0"/>
      <p:bldP spid="40989" grpId="0"/>
      <p:bldP spid="40990" grpId="0"/>
      <p:bldP spid="40995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>
            <a:extLst>
              <a:ext uri="{FF2B5EF4-FFF2-40B4-BE49-F238E27FC236}">
                <a16:creationId xmlns:a16="http://schemas.microsoft.com/office/drawing/2014/main" id="{B5FB417C-0987-456B-B59D-497628961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1830388"/>
            <a:ext cx="736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在距原点</a:t>
            </a:r>
            <a:r>
              <a:rPr lang="en-US" altLang="zh-CN" i="1">
                <a:solidFill>
                  <a:srgbClr val="FFFF00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为</a:t>
            </a:r>
            <a:r>
              <a:rPr lang="en-US" altLang="zh-CN">
                <a:solidFill>
                  <a:srgbClr val="FFFF00"/>
                </a:solidFill>
              </a:rPr>
              <a:t>100 m</a:t>
            </a:r>
            <a:r>
              <a:rPr lang="zh-CN" altLang="en-US">
                <a:solidFill>
                  <a:schemeClr val="bg1"/>
                </a:solidFill>
              </a:rPr>
              <a:t>处质点的</a:t>
            </a:r>
            <a:r>
              <a:rPr kumimoji="0" lang="zh-CN" altLang="en-US">
                <a:solidFill>
                  <a:schemeClr val="bg1"/>
                </a:solidFill>
              </a:rPr>
              <a:t>振动方程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2AF03084-7339-4C5E-9448-228DFC6C9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7954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graphicFrame>
        <p:nvGraphicFramePr>
          <p:cNvPr id="45062" name="Object 2">
            <a:extLst>
              <a:ext uri="{FF2B5EF4-FFF2-40B4-BE49-F238E27FC236}">
                <a16:creationId xmlns:a16="http://schemas.microsoft.com/office/drawing/2014/main" id="{A4247427-CDBA-4F96-8EA9-1B723E4B6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2424113"/>
          <a:ext cx="482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公式" r:id="rId3" imgW="1962137" imgH="342900" progId="Equation.3">
                  <p:embed/>
                </p:oleObj>
              </mc:Choice>
              <mc:Fallback>
                <p:oleObj name="公式" r:id="rId3" imgW="1962137" imgH="342900" progId="Equation.3">
                  <p:embed/>
                  <p:pic>
                    <p:nvPicPr>
                      <p:cNvPr id="45062" name="Object 2">
                        <a:extLst>
                          <a:ext uri="{FF2B5EF4-FFF2-40B4-BE49-F238E27FC236}">
                            <a16:creationId xmlns:a16="http://schemas.microsoft.com/office/drawing/2014/main" id="{A4247427-CDBA-4F96-8EA9-1B723E4B6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2424113"/>
                        <a:ext cx="48291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3">
            <a:extLst>
              <a:ext uri="{FF2B5EF4-FFF2-40B4-BE49-F238E27FC236}">
                <a16:creationId xmlns:a16="http://schemas.microsoft.com/office/drawing/2014/main" id="{A0457478-7FB5-4FF6-B590-053C600AE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7013" y="3511550"/>
          <a:ext cx="31480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5" imgW="1257224" imgH="342900" progId="Equation.3">
                  <p:embed/>
                </p:oleObj>
              </mc:Choice>
              <mc:Fallback>
                <p:oleObj name="公式" r:id="rId5" imgW="1257224" imgH="342900" progId="Equation.3">
                  <p:embed/>
                  <p:pic>
                    <p:nvPicPr>
                      <p:cNvPr id="45063" name="Object 3">
                        <a:extLst>
                          <a:ext uri="{FF2B5EF4-FFF2-40B4-BE49-F238E27FC236}">
                            <a16:creationId xmlns:a16="http://schemas.microsoft.com/office/drawing/2014/main" id="{A0457478-7FB5-4FF6-B590-053C600AE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511550"/>
                        <a:ext cx="31480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4">
            <a:extLst>
              <a:ext uri="{FF2B5EF4-FFF2-40B4-BE49-F238E27FC236}">
                <a16:creationId xmlns:a16="http://schemas.microsoft.com/office/drawing/2014/main" id="{3C093F74-A27D-40F8-99F7-06AB46998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0975" y="5414963"/>
          <a:ext cx="3851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公式" r:id="rId7" imgW="1552645" imgH="342900" progId="Equation.3">
                  <p:embed/>
                </p:oleObj>
              </mc:Choice>
              <mc:Fallback>
                <p:oleObj name="公式" r:id="rId7" imgW="1552645" imgH="342900" progId="Equation.3">
                  <p:embed/>
                  <p:pic>
                    <p:nvPicPr>
                      <p:cNvPr id="45064" name="Object 4">
                        <a:extLst>
                          <a:ext uri="{FF2B5EF4-FFF2-40B4-BE49-F238E27FC236}">
                            <a16:creationId xmlns:a16="http://schemas.microsoft.com/office/drawing/2014/main" id="{3C093F74-A27D-40F8-99F7-06AB46998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5414963"/>
                        <a:ext cx="3851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9">
            <a:extLst>
              <a:ext uri="{FF2B5EF4-FFF2-40B4-BE49-F238E27FC236}">
                <a16:creationId xmlns:a16="http://schemas.microsoft.com/office/drawing/2014/main" id="{597EB200-FA06-40EF-B6F5-4B5A21C6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333375"/>
            <a:ext cx="587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波函数（波沿着 </a:t>
            </a:r>
            <a:r>
              <a:rPr kumimoji="0" lang="en-US" altLang="zh-CN" i="1">
                <a:solidFill>
                  <a:srgbClr val="FFFF00"/>
                </a:solidFill>
              </a:rPr>
              <a:t>-x </a:t>
            </a:r>
            <a:r>
              <a:rPr kumimoji="0" lang="zh-CN" altLang="en-US">
                <a:solidFill>
                  <a:schemeClr val="bg1"/>
                </a:solidFill>
              </a:rPr>
              <a:t>轴传播）</a:t>
            </a:r>
          </a:p>
        </p:txBody>
      </p:sp>
      <p:graphicFrame>
        <p:nvGraphicFramePr>
          <p:cNvPr id="45066" name="Object 5">
            <a:extLst>
              <a:ext uri="{FF2B5EF4-FFF2-40B4-BE49-F238E27FC236}">
                <a16:creationId xmlns:a16="http://schemas.microsoft.com/office/drawing/2014/main" id="{A1D0BCF2-BA4F-41D6-A67A-F976AD2D09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733425"/>
          <a:ext cx="482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公式" r:id="rId9" imgW="1962137" imgH="342900" progId="Equation.3">
                  <p:embed/>
                </p:oleObj>
              </mc:Choice>
              <mc:Fallback>
                <p:oleObj name="公式" r:id="rId9" imgW="1962137" imgH="342900" progId="Equation.3">
                  <p:embed/>
                  <p:pic>
                    <p:nvPicPr>
                      <p:cNvPr id="45066" name="Object 5">
                        <a:extLst>
                          <a:ext uri="{FF2B5EF4-FFF2-40B4-BE49-F238E27FC236}">
                            <a16:creationId xmlns:a16="http://schemas.microsoft.com/office/drawing/2014/main" id="{A1D0BCF2-BA4F-41D6-A67A-F976AD2D0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733425"/>
                        <a:ext cx="48291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8CBA17A0-A3C5-4D45-93CE-402CBF57B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4429125"/>
          <a:ext cx="1069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公式" r:id="rId11" imgW="400012" imgH="342900" progId="Equation.3">
                  <p:embed/>
                </p:oleObj>
              </mc:Choice>
              <mc:Fallback>
                <p:oleObj name="公式" r:id="rId11" imgW="400012" imgH="342900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:a16="http://schemas.microsoft.com/office/drawing/2014/main" id="{8CBA17A0-A3C5-4D45-93CE-402CBF57B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429125"/>
                        <a:ext cx="1069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79DE8B0-5D8C-48CE-A124-C218ED844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681538"/>
            <a:ext cx="235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振动速度</a:t>
            </a:r>
          </a:p>
        </p:txBody>
      </p:sp>
      <p:sp>
        <p:nvSpPr>
          <p:cNvPr id="14347" name="灯片编号占位符 1">
            <a:extLst>
              <a:ext uri="{FF2B5EF4-FFF2-40B4-BE49-F238E27FC236}">
                <a16:creationId xmlns:a16="http://schemas.microsoft.com/office/drawing/2014/main" id="{2FF20616-F02A-476E-A9F9-B311F80A7AF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C558A9-7B90-401F-9B93-B05BC19B0BE1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">
            <a:extLst>
              <a:ext uri="{FF2B5EF4-FFF2-40B4-BE49-F238E27FC236}">
                <a16:creationId xmlns:a16="http://schemas.microsoft.com/office/drawing/2014/main" id="{823B7E25-D5BA-4EDF-BD2D-730C95A4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741A2E8A-597A-40AE-8DAB-5EF85FC0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95288"/>
            <a:ext cx="6748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回顾：平面简谐波的波函数</a:t>
            </a: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( </a:t>
            </a:r>
            <a:r>
              <a:rPr lang="en-US" altLang="zh-CN" i="1" dirty="0">
                <a:solidFill>
                  <a:srgbClr val="FFFF00"/>
                </a:solidFill>
                <a:latin typeface="+mn-lt"/>
              </a:rPr>
              <a:t>x </a:t>
            </a: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轴正方向</a:t>
            </a: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宋体" pitchFamily="2" charset="-122"/>
            </a:endParaRPr>
          </a:p>
        </p:txBody>
      </p:sp>
      <p:graphicFrame>
        <p:nvGraphicFramePr>
          <p:cNvPr id="172063" name="Object 9">
            <a:extLst>
              <a:ext uri="{FF2B5EF4-FFF2-40B4-BE49-F238E27FC236}">
                <a16:creationId xmlns:a16="http://schemas.microsoft.com/office/drawing/2014/main" id="{B3C686BE-2DDC-493A-94C0-CDEE4BF45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1857375"/>
          <a:ext cx="3559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7" name="公式" r:id="rId3" imgW="4038651" imgH="790507" progId="Equation.3">
                  <p:embed/>
                </p:oleObj>
              </mc:Choice>
              <mc:Fallback>
                <p:oleObj name="公式" r:id="rId3" imgW="4038651" imgH="790507" progId="Equation.3">
                  <p:embed/>
                  <p:pic>
                    <p:nvPicPr>
                      <p:cNvPr id="172063" name="Object 9">
                        <a:extLst>
                          <a:ext uri="{FF2B5EF4-FFF2-40B4-BE49-F238E27FC236}">
                            <a16:creationId xmlns:a16="http://schemas.microsoft.com/office/drawing/2014/main" id="{B3C686BE-2DDC-493A-94C0-CDEE4BF45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857375"/>
                        <a:ext cx="35591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">
            <a:extLst>
              <a:ext uri="{FF2B5EF4-FFF2-40B4-BE49-F238E27FC236}">
                <a16:creationId xmlns:a16="http://schemas.microsoft.com/office/drawing/2014/main" id="{72D41B32-5EB7-4E57-A73F-08E28FFED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4352925"/>
          <a:ext cx="37861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8" name="公式" r:id="rId5" imgW="4229176" imgH="619057" progId="Equation.3">
                  <p:embed/>
                </p:oleObj>
              </mc:Choice>
              <mc:Fallback>
                <p:oleObj name="公式" r:id="rId5" imgW="4229176" imgH="619057" progId="Equation.3">
                  <p:embed/>
                  <p:pic>
                    <p:nvPicPr>
                      <p:cNvPr id="34" name="Object 2">
                        <a:extLst>
                          <a:ext uri="{FF2B5EF4-FFF2-40B4-BE49-F238E27FC236}">
                            <a16:creationId xmlns:a16="http://schemas.microsoft.com/office/drawing/2014/main" id="{72D41B32-5EB7-4E57-A73F-08E28FFED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352925"/>
                        <a:ext cx="378618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">
            <a:extLst>
              <a:ext uri="{FF2B5EF4-FFF2-40B4-BE49-F238E27FC236}">
                <a16:creationId xmlns:a16="http://schemas.microsoft.com/office/drawing/2014/main" id="{95FE1622-54A0-44F8-B13D-DD709FCFD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2928938"/>
          <a:ext cx="37925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公式" r:id="rId7" imgW="4276578" imgH="619057" progId="Equation.3">
                  <p:embed/>
                </p:oleObj>
              </mc:Choice>
              <mc:Fallback>
                <p:oleObj name="公式" r:id="rId7" imgW="4276578" imgH="619057" progId="Equation.3">
                  <p:embed/>
                  <p:pic>
                    <p:nvPicPr>
                      <p:cNvPr id="35" name="Object 3">
                        <a:extLst>
                          <a:ext uri="{FF2B5EF4-FFF2-40B4-BE49-F238E27FC236}">
                            <a16:creationId xmlns:a16="http://schemas.microsoft.com/office/drawing/2014/main" id="{95FE1622-54A0-44F8-B13D-DD709FCFD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928938"/>
                        <a:ext cx="37925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5E674E30-0AEE-4BD1-B66D-EF049CB07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3603625"/>
          <a:ext cx="3714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公式" r:id="rId9" imgW="4200429" imgH="619057" progId="Equation.3">
                  <p:embed/>
                </p:oleObj>
              </mc:Choice>
              <mc:Fallback>
                <p:oleObj name="公式" r:id="rId9" imgW="4200429" imgH="619057" progId="Equation.3">
                  <p:embed/>
                  <p:pic>
                    <p:nvPicPr>
                      <p:cNvPr id="36" name="Object 4">
                        <a:extLst>
                          <a:ext uri="{FF2B5EF4-FFF2-40B4-BE49-F238E27FC236}">
                            <a16:creationId xmlns:a16="http://schemas.microsoft.com/office/drawing/2014/main" id="{5E674E30-0AEE-4BD1-B66D-EF049CB07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603625"/>
                        <a:ext cx="37147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5">
            <a:extLst>
              <a:ext uri="{FF2B5EF4-FFF2-40B4-BE49-F238E27FC236}">
                <a16:creationId xmlns:a16="http://schemas.microsoft.com/office/drawing/2014/main" id="{3FBE40B8-5C29-46F9-81EF-23573118DB3D}"/>
              </a:ext>
            </a:extLst>
          </p:cNvPr>
          <p:cNvSpPr>
            <a:spLocks/>
          </p:cNvSpPr>
          <p:nvPr/>
        </p:nvSpPr>
        <p:spPr bwMode="auto">
          <a:xfrm>
            <a:off x="2065338" y="3201988"/>
            <a:ext cx="285750" cy="1584325"/>
          </a:xfrm>
          <a:prstGeom prst="leftBrace">
            <a:avLst>
              <a:gd name="adj1" fmla="val 33164"/>
              <a:gd name="adj2" fmla="val 50000"/>
            </a:avLst>
          </a:prstGeom>
          <a:noFill/>
          <a:ln w="254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66FFFF"/>
              </a:solidFill>
              <a:ea typeface="仿宋_GB2312" pitchFamily="49" charset="-122"/>
            </a:endParaRPr>
          </a:p>
        </p:txBody>
      </p:sp>
      <p:sp>
        <p:nvSpPr>
          <p:cNvPr id="38" name="Text Box 6" descr="绿色大理石">
            <a:extLst>
              <a:ext uri="{FF2B5EF4-FFF2-40B4-BE49-F238E27FC236}">
                <a16:creationId xmlns:a16="http://schemas.microsoft.com/office/drawing/2014/main" id="{8C9E10B6-13CA-480C-A653-F03C9BD9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3313113"/>
            <a:ext cx="1655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波函数的其它形式</a:t>
            </a:r>
          </a:p>
        </p:txBody>
      </p:sp>
      <p:sp>
        <p:nvSpPr>
          <p:cNvPr id="39" name="Text Box 8" descr="绿色大理石">
            <a:extLst>
              <a:ext uri="{FF2B5EF4-FFF2-40B4-BE49-F238E27FC236}">
                <a16:creationId xmlns:a16="http://schemas.microsoft.com/office/drawing/2014/main" id="{9620162E-89B3-4118-A478-EB097020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257800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x 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轴负方向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传播的波函数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0" name="Object 37">
            <a:extLst>
              <a:ext uri="{FF2B5EF4-FFF2-40B4-BE49-F238E27FC236}">
                <a16:creationId xmlns:a16="http://schemas.microsoft.com/office/drawing/2014/main" id="{FA537080-5382-4058-BC53-CCC85534A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084763"/>
          <a:ext cx="35448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公式" r:id="rId11" imgW="4009904" imgH="790507" progId="Equation.3">
                  <p:embed/>
                </p:oleObj>
              </mc:Choice>
              <mc:Fallback>
                <p:oleObj name="公式" r:id="rId11" imgW="4009904" imgH="790507" progId="Equation.3">
                  <p:embed/>
                  <p:pic>
                    <p:nvPicPr>
                      <p:cNvPr id="40" name="Object 37">
                        <a:extLst>
                          <a:ext uri="{FF2B5EF4-FFF2-40B4-BE49-F238E27FC236}">
                            <a16:creationId xmlns:a16="http://schemas.microsoft.com/office/drawing/2014/main" id="{FA537080-5382-4058-BC53-CCC85534A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084763"/>
                        <a:ext cx="35448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灯片编号占位符 1">
            <a:extLst>
              <a:ext uri="{FF2B5EF4-FFF2-40B4-BE49-F238E27FC236}">
                <a16:creationId xmlns:a16="http://schemas.microsoft.com/office/drawing/2014/main" id="{5A37E3C4-030B-4E33-936B-30993DCB119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C67FB2-6378-4111-86D3-E2E475FBCC9C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aphicFrame>
        <p:nvGraphicFramePr>
          <p:cNvPr id="172035" name="Object 13">
            <a:extLst>
              <a:ext uri="{FF2B5EF4-FFF2-40B4-BE49-F238E27FC236}">
                <a16:creationId xmlns:a16="http://schemas.microsoft.com/office/drawing/2014/main" id="{D2E1D162-9C04-43D8-93D6-9EE04CF9A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3143250"/>
          <a:ext cx="169068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公式" r:id="rId13" imgW="866692" imgH="762034" progId="Equation.3">
                  <p:embed/>
                </p:oleObj>
              </mc:Choice>
              <mc:Fallback>
                <p:oleObj name="公式" r:id="rId13" imgW="866692" imgH="762034" progId="Equation.3">
                  <p:embed/>
                  <p:pic>
                    <p:nvPicPr>
                      <p:cNvPr id="172035" name="Object 13">
                        <a:extLst>
                          <a:ext uri="{FF2B5EF4-FFF2-40B4-BE49-F238E27FC236}">
                            <a16:creationId xmlns:a16="http://schemas.microsoft.com/office/drawing/2014/main" id="{D2E1D162-9C04-43D8-93D6-9EE04CF9A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143250"/>
                        <a:ext cx="1690688" cy="15097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 descr="绿色大理石">
            <a:extLst>
              <a:ext uri="{FF2B5EF4-FFF2-40B4-BE49-F238E27FC236}">
                <a16:creationId xmlns:a16="http://schemas.microsoft.com/office/drawing/2014/main" id="{CFF7B055-CA94-4840-86EA-D0E00EF06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71563"/>
            <a:ext cx="7643813" cy="461962"/>
          </a:xfrm>
          <a:prstGeom prst="rect">
            <a:avLst/>
          </a:prstGeom>
          <a:solidFill>
            <a:schemeClr val="tx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沿着波的传播方向上，介质中各质点的相位依次落后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2CDD2C9D-C594-4022-814E-B3E8D0D78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" y="2284413"/>
          <a:ext cx="27463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公式" r:id="rId15" imgW="2695492" imgH="380864" progId="Equation.3">
                  <p:embed/>
                </p:oleObj>
              </mc:Choice>
              <mc:Fallback>
                <p:oleObj name="公式" r:id="rId15" imgW="2695492" imgH="380864" progId="Equation.3">
                  <p:embed/>
                  <p:pic>
                    <p:nvPicPr>
                      <p:cNvPr id="14" name="Object 14">
                        <a:extLst>
                          <a:ext uri="{FF2B5EF4-FFF2-40B4-BE49-F238E27FC236}">
                            <a16:creationId xmlns:a16="http://schemas.microsoft.com/office/drawing/2014/main" id="{2CDD2C9D-C594-4022-814E-B3E8D0D78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284413"/>
                        <a:ext cx="27463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>
            <a:extLst>
              <a:ext uri="{FF2B5EF4-FFF2-40B4-BE49-F238E27FC236}">
                <a16:creationId xmlns:a16="http://schemas.microsoft.com/office/drawing/2014/main" id="{21259582-D8B6-4BF5-9F1D-66BDFC17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714500"/>
            <a:ext cx="2928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原点的质点振动：</a:t>
            </a: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6E1D400C-13A2-4EA0-9BE5-1A524519F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43125"/>
            <a:ext cx="885825" cy="228600"/>
          </a:xfrm>
          <a:prstGeom prst="rightArrow">
            <a:avLst>
              <a:gd name="adj1" fmla="val 50000"/>
              <a:gd name="adj2" fmla="val 75024"/>
            </a:avLst>
          </a:prstGeom>
          <a:solidFill>
            <a:srgbClr val="59E2FD"/>
          </a:solidFill>
          <a:ln w="9525">
            <a:solidFill>
              <a:srgbClr val="59E2F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F81A2597-B5EA-4461-9813-678B16E4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6000750"/>
            <a:ext cx="1357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rgbClr val="FFFF00"/>
                </a:solidFill>
                <a:latin typeface="+mn-ea"/>
                <a:ea typeface="+mn-ea"/>
              </a:rPr>
              <a:t>思路</a:t>
            </a:r>
            <a:r>
              <a:rPr kumimoji="0" lang="en-US" altLang="zh-CN" dirty="0">
                <a:solidFill>
                  <a:srgbClr val="FFFF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66CE83-9759-43CF-9B85-B6FE842F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6000750"/>
            <a:ext cx="1928813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已知点的振动</a:t>
            </a:r>
          </a:p>
        </p:txBody>
      </p:sp>
      <p:sp>
        <p:nvSpPr>
          <p:cNvPr id="19" name="右箭头 43">
            <a:extLst>
              <a:ext uri="{FF2B5EF4-FFF2-40B4-BE49-F238E27FC236}">
                <a16:creationId xmlns:a16="http://schemas.microsoft.com/office/drawing/2014/main" id="{49B56C6D-DA4D-4917-AA27-A5F88174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143625"/>
            <a:ext cx="571500" cy="214313"/>
          </a:xfrm>
          <a:prstGeom prst="rightArrow">
            <a:avLst>
              <a:gd name="adj1" fmla="val 50000"/>
              <a:gd name="adj2" fmla="val 1008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004B93-8BBE-4CAF-BF6D-33F3E223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6000750"/>
            <a:ext cx="1714500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原点的振动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E69EA0-AC76-4B2E-B654-0A85F8F3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0" y="6024563"/>
            <a:ext cx="1071563" cy="428625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波函数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DFC5C060-2E17-4AE3-A8A2-7FEAF2EEB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845175"/>
            <a:ext cx="1593850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rgbClr val="FFFF00"/>
                </a:solidFill>
              </a:rPr>
              <a:t>传播方向相位</a:t>
            </a:r>
            <a:endParaRPr kumimoji="0" lang="en-US" altLang="zh-CN" sz="1800">
              <a:solidFill>
                <a:srgbClr val="FFFF00"/>
              </a:solidFill>
            </a:endParaRPr>
          </a:p>
          <a:p>
            <a:pPr algn="ctr" eaLnBrk="1" hangingPunct="1"/>
            <a:endParaRPr kumimoji="0" lang="en-US" altLang="zh-CN" sz="1100">
              <a:solidFill>
                <a:srgbClr val="FFFF00"/>
              </a:solidFill>
            </a:endParaRPr>
          </a:p>
          <a:p>
            <a:pPr algn="ctr" eaLnBrk="1" hangingPunct="1"/>
            <a:r>
              <a:rPr kumimoji="0" lang="zh-CN" altLang="en-US" sz="1800">
                <a:solidFill>
                  <a:srgbClr val="FFFF00"/>
                </a:solidFill>
              </a:rPr>
              <a:t>依次落后</a:t>
            </a:r>
            <a:endParaRPr kumimoji="0" lang="en-US" altLang="zh-CN" sz="1800">
              <a:solidFill>
                <a:srgbClr val="FFFF00"/>
              </a:solidFill>
            </a:endParaRPr>
          </a:p>
        </p:txBody>
      </p:sp>
      <p:sp>
        <p:nvSpPr>
          <p:cNvPr id="23" name="右箭头 46">
            <a:extLst>
              <a:ext uri="{FF2B5EF4-FFF2-40B4-BE49-F238E27FC236}">
                <a16:creationId xmlns:a16="http://schemas.microsoft.com/office/drawing/2014/main" id="{9E99E656-4ECD-4C1D-9ED2-361514A8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6143625"/>
            <a:ext cx="1428750" cy="214313"/>
          </a:xfrm>
          <a:prstGeom prst="rightArrow">
            <a:avLst>
              <a:gd name="adj1" fmla="val 50000"/>
              <a:gd name="adj2" fmla="val 1008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37" grpId="0" animBg="1"/>
      <p:bldP spid="38" grpId="0"/>
      <p:bldP spid="39" grpId="0"/>
      <p:bldP spid="24" grpId="0" animBg="1"/>
      <p:bldP spid="15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 descr="绿色大理石">
            <a:extLst>
              <a:ext uri="{FF2B5EF4-FFF2-40B4-BE49-F238E27FC236}">
                <a16:creationId xmlns:a16="http://schemas.microsoft.com/office/drawing/2014/main" id="{EB82CD96-1701-4D27-B946-7F5DABC0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538163"/>
            <a:ext cx="4679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四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波函数的物理意义</a:t>
            </a:r>
          </a:p>
        </p:txBody>
      </p:sp>
      <p:sp>
        <p:nvSpPr>
          <p:cNvPr id="131077" name="Text Box 5" descr="绿色大理石">
            <a:extLst>
              <a:ext uri="{FF2B5EF4-FFF2-40B4-BE49-F238E27FC236}">
                <a16:creationId xmlns:a16="http://schemas.microsoft.com/office/drawing/2014/main" id="{2670F862-0F16-4221-B3A1-ADA4B941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79538"/>
            <a:ext cx="190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当</a:t>
            </a:r>
          </a:p>
        </p:txBody>
      </p:sp>
      <p:graphicFrame>
        <p:nvGraphicFramePr>
          <p:cNvPr id="131080" name="Object 2">
            <a:extLst>
              <a:ext uri="{FF2B5EF4-FFF2-40B4-BE49-F238E27FC236}">
                <a16:creationId xmlns:a16="http://schemas.microsoft.com/office/drawing/2014/main" id="{7F43E3A6-4650-4AED-9A8C-D90B3A54B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4938" y="350838"/>
          <a:ext cx="39116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公式" r:id="rId3" imgW="4019690" imgH="771525" progId="Equation.3">
                  <p:embed/>
                </p:oleObj>
              </mc:Choice>
              <mc:Fallback>
                <p:oleObj name="公式" r:id="rId3" imgW="4019690" imgH="771525" progId="Equation.3">
                  <p:embed/>
                  <p:pic>
                    <p:nvPicPr>
                      <p:cNvPr id="131080" name="Object 2">
                        <a:extLst>
                          <a:ext uri="{FF2B5EF4-FFF2-40B4-BE49-F238E27FC236}">
                            <a16:creationId xmlns:a16="http://schemas.microsoft.com/office/drawing/2014/main" id="{7F43E3A6-4650-4AED-9A8C-D90B3A54B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0838"/>
                        <a:ext cx="39116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3">
            <a:extLst>
              <a:ext uri="{FF2B5EF4-FFF2-40B4-BE49-F238E27FC236}">
                <a16:creationId xmlns:a16="http://schemas.microsoft.com/office/drawing/2014/main" id="{452FF6D5-1C6F-4669-9737-A0A736613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1143000"/>
          <a:ext cx="38369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公式" r:id="rId5" imgW="1657235" imgH="333409" progId="Equation.3">
                  <p:embed/>
                </p:oleObj>
              </mc:Choice>
              <mc:Fallback>
                <p:oleObj name="公式" r:id="rId5" imgW="1657235" imgH="333409" progId="Equation.3">
                  <p:embed/>
                  <p:pic>
                    <p:nvPicPr>
                      <p:cNvPr id="131081" name="Object 3">
                        <a:extLst>
                          <a:ext uri="{FF2B5EF4-FFF2-40B4-BE49-F238E27FC236}">
                            <a16:creationId xmlns:a16="http://schemas.microsoft.com/office/drawing/2014/main" id="{452FF6D5-1C6F-4669-9737-A0A736613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143000"/>
                        <a:ext cx="38369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4">
            <a:extLst>
              <a:ext uri="{FF2B5EF4-FFF2-40B4-BE49-F238E27FC236}">
                <a16:creationId xmlns:a16="http://schemas.microsoft.com/office/drawing/2014/main" id="{44AB29DC-0510-445F-ACB4-5DCF9B035D19}"/>
              </a:ext>
            </a:extLst>
          </p:cNvPr>
          <p:cNvGraphicFramePr>
            <a:graphicFrameLocks/>
          </p:cNvGraphicFramePr>
          <p:nvPr/>
        </p:nvGraphicFramePr>
        <p:xfrm>
          <a:off x="1579563" y="1414463"/>
          <a:ext cx="858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公式" r:id="rId7" imgW="809504" imgH="371373" progId="Equation.3">
                  <p:embed/>
                </p:oleObj>
              </mc:Choice>
              <mc:Fallback>
                <p:oleObj name="公式" r:id="rId7" imgW="809504" imgH="371373" progId="Equation.3">
                  <p:embed/>
                  <p:pic>
                    <p:nvPicPr>
                      <p:cNvPr id="131082" name="Object 4">
                        <a:extLst>
                          <a:ext uri="{FF2B5EF4-FFF2-40B4-BE49-F238E27FC236}">
                            <a16:creationId xmlns:a16="http://schemas.microsoft.com/office/drawing/2014/main" id="{44AB29DC-0510-445F-ACB4-5DCF9B035D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1414463"/>
                        <a:ext cx="858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3" name="AutoShape 11">
            <a:extLst>
              <a:ext uri="{FF2B5EF4-FFF2-40B4-BE49-F238E27FC236}">
                <a16:creationId xmlns:a16="http://schemas.microsoft.com/office/drawing/2014/main" id="{11CBB3F7-0E76-4D24-A987-7D9746DE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543050"/>
            <a:ext cx="1192212" cy="144463"/>
          </a:xfrm>
          <a:prstGeom prst="rightArrow">
            <a:avLst>
              <a:gd name="adj1" fmla="val 50000"/>
              <a:gd name="adj2" fmla="val 2063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pic>
        <p:nvPicPr>
          <p:cNvPr id="131084" name="Picture 12" descr="图形2">
            <a:extLst>
              <a:ext uri="{FF2B5EF4-FFF2-40B4-BE49-F238E27FC236}">
                <a16:creationId xmlns:a16="http://schemas.microsoft.com/office/drawing/2014/main" id="{4FC8D016-5D8F-4F8E-BA10-36F6530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175000"/>
            <a:ext cx="3198813" cy="11763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>
            <a:extLst>
              <a:ext uri="{FF2B5EF4-FFF2-40B4-BE49-F238E27FC236}">
                <a16:creationId xmlns:a16="http://schemas.microsoft.com/office/drawing/2014/main" id="{4E394D5B-12EF-450F-84D5-3CECEB4558C1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3754438"/>
            <a:ext cx="3910013" cy="457200"/>
            <a:chOff x="622" y="2465"/>
            <a:chExt cx="2463" cy="288"/>
          </a:xfrm>
        </p:grpSpPr>
        <p:sp>
          <p:nvSpPr>
            <p:cNvPr id="7205" name="Text Box 14">
              <a:extLst>
                <a:ext uri="{FF2B5EF4-FFF2-40B4-BE49-F238E27FC236}">
                  <a16:creationId xmlns:a16="http://schemas.microsoft.com/office/drawing/2014/main" id="{CF980298-808D-475F-9046-BA8BCE812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65"/>
              <a:ext cx="296" cy="28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  <a:ea typeface="仿宋_GB2312" pitchFamily="49" charset="-122"/>
                </a:rPr>
                <a:t>t</a:t>
              </a:r>
            </a:p>
          </p:txBody>
        </p:sp>
        <p:sp>
          <p:nvSpPr>
            <p:cNvPr id="7206" name="Line 15">
              <a:extLst>
                <a:ext uri="{FF2B5EF4-FFF2-40B4-BE49-F238E27FC236}">
                  <a16:creationId xmlns:a16="http://schemas.microsoft.com/office/drawing/2014/main" id="{6C57B6D1-2403-4103-B8DD-D421FE444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2478"/>
              <a:ext cx="230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9E2A601B-7EC8-4FC2-A1E8-E18402898AD7}"/>
              </a:ext>
            </a:extLst>
          </p:cNvPr>
          <p:cNvGrpSpPr>
            <a:grpSpLocks/>
          </p:cNvGrpSpPr>
          <p:nvPr/>
        </p:nvGrpSpPr>
        <p:grpSpPr bwMode="auto">
          <a:xfrm>
            <a:off x="1539875" y="2459038"/>
            <a:ext cx="328613" cy="1963737"/>
            <a:chOff x="2058" y="1816"/>
            <a:chExt cx="207" cy="1237"/>
          </a:xfrm>
        </p:grpSpPr>
        <p:sp>
          <p:nvSpPr>
            <p:cNvPr id="7203" name="Text Box 17">
              <a:extLst>
                <a:ext uri="{FF2B5EF4-FFF2-40B4-BE49-F238E27FC236}">
                  <a16:creationId xmlns:a16="http://schemas.microsoft.com/office/drawing/2014/main" id="{049F2FB6-0DF2-4356-9C8C-76F1E0F20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1816"/>
              <a:ext cx="187" cy="28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  <a:ea typeface="仿宋_GB2312" pitchFamily="49" charset="-122"/>
                </a:rPr>
                <a:t>y</a:t>
              </a:r>
            </a:p>
          </p:txBody>
        </p:sp>
        <p:sp>
          <p:nvSpPr>
            <p:cNvPr id="7204" name="Line 18">
              <a:extLst>
                <a:ext uri="{FF2B5EF4-FFF2-40B4-BE49-F238E27FC236}">
                  <a16:creationId xmlns:a16="http://schemas.microsoft.com/office/drawing/2014/main" id="{482D025A-4D0E-4CD1-8277-1BECB847A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8" y="1947"/>
              <a:ext cx="0" cy="110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091" name="Text Box 19">
            <a:extLst>
              <a:ext uri="{FF2B5EF4-FFF2-40B4-BE49-F238E27FC236}">
                <a16:creationId xmlns:a16="http://schemas.microsoft.com/office/drawing/2014/main" id="{EB2DC8A0-648F-4E28-A596-1ABE74F34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7147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31092" name="Text Box 20" descr="绿色大理石">
            <a:extLst>
              <a:ext uri="{FF2B5EF4-FFF2-40B4-BE49-F238E27FC236}">
                <a16:creationId xmlns:a16="http://schemas.microsoft.com/office/drawing/2014/main" id="{3BB74E55-1939-4F59-A4A0-19CD82F2C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459288"/>
            <a:ext cx="24733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当</a:t>
            </a:r>
          </a:p>
        </p:txBody>
      </p:sp>
      <p:sp>
        <p:nvSpPr>
          <p:cNvPr id="131093" name="Rectangle 21">
            <a:extLst>
              <a:ext uri="{FF2B5EF4-FFF2-40B4-BE49-F238E27FC236}">
                <a16:creationId xmlns:a16="http://schemas.microsoft.com/office/drawing/2014/main" id="{7FB9F6D6-D6D6-471E-BFA0-51022EE01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5067300"/>
            <a:ext cx="513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表示 </a:t>
            </a:r>
            <a:r>
              <a:rPr lang="en-US" altLang="zh-CN" sz="2800" i="1">
                <a:solidFill>
                  <a:srgbClr val="FFCC00"/>
                </a:solidFill>
              </a:rPr>
              <a:t>t</a:t>
            </a:r>
            <a:r>
              <a:rPr lang="en-US" altLang="zh-CN" sz="2800" baseline="-25000">
                <a:solidFill>
                  <a:srgbClr val="FFCC00"/>
                </a:solidFill>
              </a:rPr>
              <a:t>0</a:t>
            </a:r>
            <a:r>
              <a:rPr lang="en-US" altLang="zh-CN" sz="2800">
                <a:solidFill>
                  <a:srgbClr val="FFCC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时刻的波形曲线</a:t>
            </a:r>
          </a:p>
        </p:txBody>
      </p:sp>
      <p:graphicFrame>
        <p:nvGraphicFramePr>
          <p:cNvPr id="131094" name="Object 5">
            <a:extLst>
              <a:ext uri="{FF2B5EF4-FFF2-40B4-BE49-F238E27FC236}">
                <a16:creationId xmlns:a16="http://schemas.microsoft.com/office/drawing/2014/main" id="{9B3271C7-650D-4D7C-B584-A9D3ABC4C8AE}"/>
              </a:ext>
            </a:extLst>
          </p:cNvPr>
          <p:cNvGraphicFramePr>
            <a:graphicFrameLocks/>
          </p:cNvGraphicFramePr>
          <p:nvPr/>
        </p:nvGraphicFramePr>
        <p:xfrm>
          <a:off x="4273550" y="4405313"/>
          <a:ext cx="39417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公式" r:id="rId10" imgW="3905314" imgH="771525" progId="Equation.3">
                  <p:embed/>
                </p:oleObj>
              </mc:Choice>
              <mc:Fallback>
                <p:oleObj name="公式" r:id="rId10" imgW="3905314" imgH="771525" progId="Equation.3">
                  <p:embed/>
                  <p:pic>
                    <p:nvPicPr>
                      <p:cNvPr id="131094" name="Object 5">
                        <a:extLst>
                          <a:ext uri="{FF2B5EF4-FFF2-40B4-BE49-F238E27FC236}">
                            <a16:creationId xmlns:a16="http://schemas.microsoft.com/office/drawing/2014/main" id="{9B3271C7-650D-4D7C-B584-A9D3ABC4C8A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405313"/>
                        <a:ext cx="3941763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6">
            <a:extLst>
              <a:ext uri="{FF2B5EF4-FFF2-40B4-BE49-F238E27FC236}">
                <a16:creationId xmlns:a16="http://schemas.microsoft.com/office/drawing/2014/main" id="{4E04C0B4-EEB9-4549-AEA0-F7967E759F5E}"/>
              </a:ext>
            </a:extLst>
          </p:cNvPr>
          <p:cNvGraphicFramePr>
            <a:graphicFrameLocks/>
          </p:cNvGraphicFramePr>
          <p:nvPr/>
        </p:nvGraphicFramePr>
        <p:xfrm>
          <a:off x="1603375" y="4621213"/>
          <a:ext cx="7080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公式" r:id="rId12" imgW="657206" imgH="371373" progId="Equation.3">
                  <p:embed/>
                </p:oleObj>
              </mc:Choice>
              <mc:Fallback>
                <p:oleObj name="公式" r:id="rId12" imgW="657206" imgH="371373" progId="Equation.3">
                  <p:embed/>
                  <p:pic>
                    <p:nvPicPr>
                      <p:cNvPr id="131095" name="Object 6">
                        <a:extLst>
                          <a:ext uri="{FF2B5EF4-FFF2-40B4-BE49-F238E27FC236}">
                            <a16:creationId xmlns:a16="http://schemas.microsoft.com/office/drawing/2014/main" id="{4E04C0B4-EEB9-4549-AEA0-F7967E759F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621213"/>
                        <a:ext cx="7080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96" name="AutoShape 24">
            <a:extLst>
              <a:ext uri="{FF2B5EF4-FFF2-40B4-BE49-F238E27FC236}">
                <a16:creationId xmlns:a16="http://schemas.microsoft.com/office/drawing/2014/main" id="{63F4D106-ED56-4475-A7DF-81369C62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4784725"/>
            <a:ext cx="1192212" cy="144463"/>
          </a:xfrm>
          <a:prstGeom prst="rightArrow">
            <a:avLst>
              <a:gd name="adj1" fmla="val 50000"/>
              <a:gd name="adj2" fmla="val 20631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8E4434B6-4A13-45FD-9FD0-87E8B76D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981200"/>
            <a:ext cx="5233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表示位于</a:t>
            </a:r>
            <a:r>
              <a:rPr lang="zh-CN" altLang="en-US">
                <a:solidFill>
                  <a:srgbClr val="FFCC66"/>
                </a:solidFill>
              </a:rPr>
              <a:t> </a:t>
            </a:r>
            <a:r>
              <a:rPr lang="en-US" altLang="zh-CN" sz="2800" i="1">
                <a:solidFill>
                  <a:srgbClr val="FFCC00"/>
                </a:solidFill>
              </a:rPr>
              <a:t>x</a:t>
            </a:r>
            <a:r>
              <a:rPr lang="en-US" altLang="zh-CN" i="1">
                <a:solidFill>
                  <a:srgbClr val="FFCC00"/>
                </a:solidFill>
              </a:rPr>
              <a:t> </a:t>
            </a:r>
            <a:r>
              <a:rPr lang="en-US" altLang="zh-CN" baseline="-25000">
                <a:solidFill>
                  <a:srgbClr val="FFCC00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处质点的振动方程</a:t>
            </a:r>
          </a:p>
        </p:txBody>
      </p:sp>
      <p:pic>
        <p:nvPicPr>
          <p:cNvPr id="131099" name="Picture 27" descr="图形2">
            <a:extLst>
              <a:ext uri="{FF2B5EF4-FFF2-40B4-BE49-F238E27FC236}">
                <a16:creationId xmlns:a16="http://schemas.microsoft.com/office/drawing/2014/main" id="{E5D31025-40FF-444D-95CB-0ABC06EB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3168650"/>
            <a:ext cx="3198812" cy="11763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8">
            <a:extLst>
              <a:ext uri="{FF2B5EF4-FFF2-40B4-BE49-F238E27FC236}">
                <a16:creationId xmlns:a16="http://schemas.microsoft.com/office/drawing/2014/main" id="{CA52135F-D279-4AE1-9D63-63E122188951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3748088"/>
            <a:ext cx="3794125" cy="457200"/>
            <a:chOff x="3166" y="955"/>
            <a:chExt cx="2390" cy="288"/>
          </a:xfrm>
        </p:grpSpPr>
        <p:sp>
          <p:nvSpPr>
            <p:cNvPr id="7201" name="Text Box 29">
              <a:extLst>
                <a:ext uri="{FF2B5EF4-FFF2-40B4-BE49-F238E27FC236}">
                  <a16:creationId xmlns:a16="http://schemas.microsoft.com/office/drawing/2014/main" id="{38FC9C21-FBE9-489B-9FD3-1ED7451E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" y="955"/>
              <a:ext cx="296" cy="28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zh-CN" i="1">
                  <a:solidFill>
                    <a:schemeClr val="bg1"/>
                  </a:solidFill>
                  <a:ea typeface="仿宋_GB2312" pitchFamily="49" charset="-122"/>
                </a:rPr>
                <a:t>x</a:t>
              </a:r>
              <a:endParaRPr lang="en-US" altLang="zh-CN" i="1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sp>
          <p:nvSpPr>
            <p:cNvPr id="7202" name="Line 30">
              <a:extLst>
                <a:ext uri="{FF2B5EF4-FFF2-40B4-BE49-F238E27FC236}">
                  <a16:creationId xmlns:a16="http://schemas.microsoft.com/office/drawing/2014/main" id="{EF7577FE-1153-4186-9FE5-FC3F8651F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968"/>
              <a:ext cx="224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1">
            <a:extLst>
              <a:ext uri="{FF2B5EF4-FFF2-40B4-BE49-F238E27FC236}">
                <a16:creationId xmlns:a16="http://schemas.microsoft.com/office/drawing/2014/main" id="{F92BCF9D-E65A-4B4C-BE36-BCFDA2FEC44F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452688"/>
            <a:ext cx="344488" cy="1984375"/>
            <a:chOff x="2043" y="139"/>
            <a:chExt cx="217" cy="1250"/>
          </a:xfrm>
        </p:grpSpPr>
        <p:sp>
          <p:nvSpPr>
            <p:cNvPr id="7199" name="Text Box 32">
              <a:extLst>
                <a:ext uri="{FF2B5EF4-FFF2-40B4-BE49-F238E27FC236}">
                  <a16:creationId xmlns:a16="http://schemas.microsoft.com/office/drawing/2014/main" id="{DB7323AA-29F9-4DFC-A04D-D82EC7BFB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139"/>
              <a:ext cx="187" cy="288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  <a:ea typeface="仿宋_GB2312" pitchFamily="49" charset="-122"/>
                </a:rPr>
                <a:t>y</a:t>
              </a:r>
            </a:p>
          </p:txBody>
        </p:sp>
        <p:sp>
          <p:nvSpPr>
            <p:cNvPr id="7200" name="Line 33">
              <a:extLst>
                <a:ext uri="{FF2B5EF4-FFF2-40B4-BE49-F238E27FC236}">
                  <a16:creationId xmlns:a16="http://schemas.microsoft.com/office/drawing/2014/main" id="{CB7D5504-F345-41F6-9966-D43C53920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3" y="260"/>
              <a:ext cx="0" cy="112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106" name="Text Box 34">
            <a:extLst>
              <a:ext uri="{FF2B5EF4-FFF2-40B4-BE49-F238E27FC236}">
                <a16:creationId xmlns:a16="http://schemas.microsoft.com/office/drawing/2014/main" id="{98980F3D-2415-4749-B852-E9FF8BC23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3708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 i="1">
                <a:solidFill>
                  <a:schemeClr val="bg1"/>
                </a:solidFill>
              </a:rPr>
              <a:t>O</a:t>
            </a:r>
          </a:p>
        </p:txBody>
      </p:sp>
      <p:grpSp>
        <p:nvGrpSpPr>
          <p:cNvPr id="6" name="Group 35">
            <a:extLst>
              <a:ext uri="{FF2B5EF4-FFF2-40B4-BE49-F238E27FC236}">
                <a16:creationId xmlns:a16="http://schemas.microsoft.com/office/drawing/2014/main" id="{2063F630-73F8-47EB-B4E3-1AC7DC7DBC8A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2492375"/>
            <a:ext cx="522287" cy="400050"/>
            <a:chOff x="4116" y="875"/>
            <a:chExt cx="329" cy="252"/>
          </a:xfrm>
        </p:grpSpPr>
        <p:sp>
          <p:nvSpPr>
            <p:cNvPr id="7197" name="Line 36">
              <a:extLst>
                <a:ext uri="{FF2B5EF4-FFF2-40B4-BE49-F238E27FC236}">
                  <a16:creationId xmlns:a16="http://schemas.microsoft.com/office/drawing/2014/main" id="{05A5C972-7EC1-43B9-9E3B-C13960AFBA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16" y="1126"/>
              <a:ext cx="329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98" name="Object 8">
              <a:extLst>
                <a:ext uri="{FF2B5EF4-FFF2-40B4-BE49-F238E27FC236}">
                  <a16:creationId xmlns:a16="http://schemas.microsoft.com/office/drawing/2014/main" id="{C174EB08-E4E2-4045-BC09-30798855BA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5" y="875"/>
            <a:ext cx="16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9" name="公式" r:id="rId14" imgW="104896" imgH="123689" progId="Equation.3">
                    <p:embed/>
                  </p:oleObj>
                </mc:Choice>
                <mc:Fallback>
                  <p:oleObj name="公式" r:id="rId14" imgW="104896" imgH="123689" progId="Equation.3">
                    <p:embed/>
                    <p:pic>
                      <p:nvPicPr>
                        <p:cNvPr id="7198" name="Object 8">
                          <a:extLst>
                            <a:ext uri="{FF2B5EF4-FFF2-40B4-BE49-F238E27FC236}">
                              <a16:creationId xmlns:a16="http://schemas.microsoft.com/office/drawing/2014/main" id="{C174EB08-E4E2-4045-BC09-30798855BA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875"/>
                          <a:ext cx="16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10" name="Text Box 38" descr="绿色大理石">
            <a:extLst>
              <a:ext uri="{FF2B5EF4-FFF2-40B4-BE49-F238E27FC236}">
                <a16:creationId xmlns:a16="http://schemas.microsoft.com/office/drawing/2014/main" id="{D2E9CFC1-2777-4DF2-940F-9276085F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418138"/>
            <a:ext cx="413385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(3)  </a:t>
            </a:r>
            <a:r>
              <a:rPr lang="en-US" altLang="zh-CN" sz="2800" i="1">
                <a:solidFill>
                  <a:srgbClr val="FFCC00"/>
                </a:solidFill>
              </a:rPr>
              <a:t>x </a:t>
            </a:r>
            <a:r>
              <a:rPr lang="zh-CN" altLang="en-US">
                <a:solidFill>
                  <a:schemeClr val="bg1"/>
                </a:solidFill>
              </a:rPr>
              <a:t>和 </a:t>
            </a:r>
            <a:r>
              <a:rPr lang="en-US" altLang="zh-CN" sz="2800" i="1">
                <a:solidFill>
                  <a:srgbClr val="FFCC00"/>
                </a:solidFill>
              </a:rPr>
              <a:t>t</a:t>
            </a:r>
            <a:r>
              <a:rPr lang="en-US" altLang="zh-CN">
                <a:solidFill>
                  <a:srgbClr val="FFCC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都变化，</a:t>
            </a:r>
          </a:p>
        </p:txBody>
      </p:sp>
      <p:sp>
        <p:nvSpPr>
          <p:cNvPr id="131111" name="Text Box 39">
            <a:extLst>
              <a:ext uri="{FF2B5EF4-FFF2-40B4-BE49-F238E27FC236}">
                <a16:creationId xmlns:a16="http://schemas.microsoft.com/office/drawing/2014/main" id="{75A13841-AB61-4F2E-A02F-938E8DA8F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5572125"/>
            <a:ext cx="5573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波函数表示的是沿波的传播方向上的</a:t>
            </a:r>
          </a:p>
        </p:txBody>
      </p:sp>
      <p:sp>
        <p:nvSpPr>
          <p:cNvPr id="131112" name="Rectangle 40">
            <a:extLst>
              <a:ext uri="{FF2B5EF4-FFF2-40B4-BE49-F238E27FC236}">
                <a16:creationId xmlns:a16="http://schemas.microsoft.com/office/drawing/2014/main" id="{84AA7A70-61A2-43F5-BA0A-BEF9B5A2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6115050"/>
            <a:ext cx="669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任意质点在任意时刻位移分布情况</a:t>
            </a:r>
          </a:p>
        </p:txBody>
      </p:sp>
      <p:graphicFrame>
        <p:nvGraphicFramePr>
          <p:cNvPr id="131113" name="Object 7">
            <a:extLst>
              <a:ext uri="{FF2B5EF4-FFF2-40B4-BE49-F238E27FC236}">
                <a16:creationId xmlns:a16="http://schemas.microsoft.com/office/drawing/2014/main" id="{7B1E5A39-D273-4A79-996F-EB03D1FFFDEF}"/>
              </a:ext>
            </a:extLst>
          </p:cNvPr>
          <p:cNvGraphicFramePr>
            <a:graphicFrameLocks/>
          </p:cNvGraphicFramePr>
          <p:nvPr/>
        </p:nvGraphicFramePr>
        <p:xfrm>
          <a:off x="7451725" y="2565400"/>
          <a:ext cx="7080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公式" r:id="rId16" imgW="657206" imgH="371373" progId="Equation.3">
                  <p:embed/>
                </p:oleObj>
              </mc:Choice>
              <mc:Fallback>
                <p:oleObj name="公式" r:id="rId16" imgW="657206" imgH="371373" progId="Equation.3">
                  <p:embed/>
                  <p:pic>
                    <p:nvPicPr>
                      <p:cNvPr id="131113" name="Object 7">
                        <a:extLst>
                          <a:ext uri="{FF2B5EF4-FFF2-40B4-BE49-F238E27FC236}">
                            <a16:creationId xmlns:a16="http://schemas.microsoft.com/office/drawing/2014/main" id="{7B1E5A39-D273-4A79-996F-EB03D1FFFD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565400"/>
                        <a:ext cx="7080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灯片编号占位符 1">
            <a:extLst>
              <a:ext uri="{FF2B5EF4-FFF2-40B4-BE49-F238E27FC236}">
                <a16:creationId xmlns:a16="http://schemas.microsoft.com/office/drawing/2014/main" id="{4DF0E6DA-4EA6-4C52-ADBA-E038DE55253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2AFAB0-CE0B-44AD-965F-D25C3EDDB591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graphicFrame>
        <p:nvGraphicFramePr>
          <p:cNvPr id="7" name="Object 39">
            <a:extLst>
              <a:ext uri="{FF2B5EF4-FFF2-40B4-BE49-F238E27FC236}">
                <a16:creationId xmlns:a16="http://schemas.microsoft.com/office/drawing/2014/main" id="{270ED350-E9EC-44F3-9240-54B8876C6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2528888"/>
          <a:ext cx="9318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公式" r:id="rId18" imgW="333343" imgH="171450" progId="Equation.3">
                  <p:embed/>
                </p:oleObj>
              </mc:Choice>
              <mc:Fallback>
                <p:oleObj name="公式" r:id="rId18" imgW="333343" imgH="171450" progId="Equation.3">
                  <p:embed/>
                  <p:pic>
                    <p:nvPicPr>
                      <p:cNvPr id="7" name="Object 39">
                        <a:extLst>
                          <a:ext uri="{FF2B5EF4-FFF2-40B4-BE49-F238E27FC236}">
                            <a16:creationId xmlns:a16="http://schemas.microsoft.com/office/drawing/2014/main" id="{270ED350-E9EC-44F3-9240-54B8876C6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528888"/>
                        <a:ext cx="9318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utoUpdateAnimBg="0"/>
      <p:bldP spid="131077" grpId="0" autoUpdateAnimBg="0"/>
      <p:bldP spid="131091" grpId="0"/>
      <p:bldP spid="131092" grpId="0" autoUpdateAnimBg="0"/>
      <p:bldP spid="131093" grpId="0"/>
      <p:bldP spid="131079" grpId="0"/>
      <p:bldP spid="131106" grpId="0"/>
      <p:bldP spid="131110" grpId="0" autoUpdateAnimBg="0"/>
      <p:bldP spid="131111" grpId="0"/>
      <p:bldP spid="131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Rectangle 2">
            <a:extLst>
              <a:ext uri="{FF2B5EF4-FFF2-40B4-BE49-F238E27FC236}">
                <a16:creationId xmlns:a16="http://schemas.microsoft.com/office/drawing/2014/main" id="{D8606ACE-5F2F-4878-8CB6-CF709DA0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88913"/>
            <a:ext cx="669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 sz="2800" i="1">
                <a:solidFill>
                  <a:srgbClr val="FFCC00"/>
                </a:solidFill>
              </a:rPr>
              <a:t>t</a:t>
            </a:r>
            <a:r>
              <a:rPr lang="en-US" altLang="zh-CN" sz="2800">
                <a:solidFill>
                  <a:srgbClr val="FFCC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时刻位于</a:t>
            </a:r>
            <a:r>
              <a:rPr lang="en-GB" altLang="zh-CN" i="1">
                <a:solidFill>
                  <a:srgbClr val="FFCC00"/>
                </a:solidFill>
              </a:rPr>
              <a:t>x</a:t>
            </a:r>
            <a:r>
              <a:rPr lang="zh-CN" altLang="en-GB">
                <a:solidFill>
                  <a:schemeClr val="bg1"/>
                </a:solidFill>
              </a:rPr>
              <a:t>处质点的位移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1AAB96DE-36B9-4FE2-BA79-A9755BC306FF}"/>
              </a:ext>
            </a:extLst>
          </p:cNvPr>
          <p:cNvGraphicFramePr>
            <a:graphicFrameLocks/>
          </p:cNvGraphicFramePr>
          <p:nvPr/>
        </p:nvGraphicFramePr>
        <p:xfrm>
          <a:off x="2565400" y="658813"/>
          <a:ext cx="40560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公式" r:id="rId3" imgW="4019690" imgH="771525" progId="Equation.3">
                  <p:embed/>
                </p:oleObj>
              </mc:Choice>
              <mc:Fallback>
                <p:oleObj name="公式" r:id="rId3" imgW="4019690" imgH="771525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1AAB96DE-36B9-4FE2-BA79-A9755BC306F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658813"/>
                        <a:ext cx="4056063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4">
            <a:extLst>
              <a:ext uri="{FF2B5EF4-FFF2-40B4-BE49-F238E27FC236}">
                <a16:creationId xmlns:a16="http://schemas.microsoft.com/office/drawing/2014/main" id="{5A289DA7-DB8A-4C1F-B4E9-BBB21BB79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1589088"/>
            <a:ext cx="675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CC00"/>
                </a:solidFill>
              </a:rPr>
              <a:t>t +</a:t>
            </a:r>
            <a:r>
              <a:rPr lang="el-GR" altLang="zh-CN">
                <a:solidFill>
                  <a:srgbClr val="FFCC00"/>
                </a:solidFill>
              </a:rPr>
              <a:t>Δ</a:t>
            </a:r>
            <a:r>
              <a:rPr lang="en-US" altLang="zh-CN" i="1">
                <a:solidFill>
                  <a:srgbClr val="FFCC00"/>
                </a:solidFill>
              </a:rPr>
              <a:t>t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时刻，位于</a:t>
            </a:r>
            <a:r>
              <a:rPr lang="zh-CN" altLang="en-US" i="1">
                <a:solidFill>
                  <a:srgbClr val="FFCC00"/>
                </a:solidFill>
              </a:rPr>
              <a:t> </a:t>
            </a:r>
            <a:r>
              <a:rPr lang="en-GB" altLang="zh-CN" i="1">
                <a:solidFill>
                  <a:srgbClr val="FFCC00"/>
                </a:solidFill>
              </a:rPr>
              <a:t>x</a:t>
            </a:r>
            <a:r>
              <a:rPr lang="en-US" altLang="zh-CN" i="1">
                <a:solidFill>
                  <a:srgbClr val="FFCC00"/>
                </a:solidFill>
              </a:rPr>
              <a:t>+</a:t>
            </a:r>
            <a:r>
              <a:rPr lang="el-GR" altLang="zh-CN">
                <a:solidFill>
                  <a:srgbClr val="FFCC00"/>
                </a:solidFill>
              </a:rPr>
              <a:t>Δ</a:t>
            </a:r>
            <a:r>
              <a:rPr lang="en-GB" altLang="zh-CN" i="1">
                <a:solidFill>
                  <a:srgbClr val="FFCC00"/>
                </a:solidFill>
              </a:rPr>
              <a:t>x</a:t>
            </a:r>
            <a:r>
              <a:rPr lang="zh-CN" altLang="en-GB">
                <a:solidFill>
                  <a:schemeClr val="bg1"/>
                </a:solidFill>
              </a:rPr>
              <a:t>处质点的位移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41">
            <a:extLst>
              <a:ext uri="{FF2B5EF4-FFF2-40B4-BE49-F238E27FC236}">
                <a16:creationId xmlns:a16="http://schemas.microsoft.com/office/drawing/2014/main" id="{5798B81A-ED4C-4F86-BB24-26164E0C5550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4429125"/>
            <a:ext cx="3913187" cy="1485900"/>
            <a:chOff x="865188" y="4429128"/>
            <a:chExt cx="3913188" cy="1485897"/>
          </a:xfrm>
        </p:grpSpPr>
        <p:pic>
          <p:nvPicPr>
            <p:cNvPr id="8230" name="Picture 13" descr="图形3">
              <a:extLst>
                <a:ext uri="{FF2B5EF4-FFF2-40B4-BE49-F238E27FC236}">
                  <a16:creationId xmlns:a16="http://schemas.microsoft.com/office/drawing/2014/main" id="{8D0BBC9C-5A18-48D6-8760-50F9988C6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4552" y="4970463"/>
              <a:ext cx="2663824" cy="94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31" name="Group 10">
              <a:extLst>
                <a:ext uri="{FF2B5EF4-FFF2-40B4-BE49-F238E27FC236}">
                  <a16:creationId xmlns:a16="http://schemas.microsoft.com/office/drawing/2014/main" id="{240AF543-654B-4E65-BDD4-7D27D329F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188" y="4429128"/>
              <a:ext cx="3024186" cy="919163"/>
              <a:chOff x="1321" y="2917"/>
              <a:chExt cx="1905" cy="579"/>
            </a:xfrm>
          </p:grpSpPr>
          <p:sp>
            <p:nvSpPr>
              <p:cNvPr id="8232" name="Text Box 11">
                <a:extLst>
                  <a:ext uri="{FF2B5EF4-FFF2-40B4-BE49-F238E27FC236}">
                    <a16:creationId xmlns:a16="http://schemas.microsoft.com/office/drawing/2014/main" id="{A6FFBA64-BE27-406D-82D2-3EA8B03609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1" y="2917"/>
                <a:ext cx="19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FFFF"/>
                    </a:solidFill>
                  </a:rPr>
                  <a:t>t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时刻的波形图</a:t>
                </a:r>
              </a:p>
            </p:txBody>
          </p:sp>
          <p:sp>
            <p:nvSpPr>
              <p:cNvPr id="8233" name="Line 12">
                <a:extLst>
                  <a:ext uri="{FF2B5EF4-FFF2-40B4-BE49-F238E27FC236}">
                    <a16:creationId xmlns:a16="http://schemas.microsoft.com/office/drawing/2014/main" id="{DDE092C6-7D5B-4F9E-89B7-EA49E5F50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91609" flipH="1" flipV="1">
                <a:off x="2018" y="3193"/>
                <a:ext cx="125" cy="303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43">
            <a:extLst>
              <a:ext uri="{FF2B5EF4-FFF2-40B4-BE49-F238E27FC236}">
                <a16:creationId xmlns:a16="http://schemas.microsoft.com/office/drawing/2014/main" id="{C689A859-9200-4A0F-BAA3-8F804BC3D1BB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4411663"/>
            <a:ext cx="4025900" cy="1508125"/>
            <a:chOff x="2413001" y="4411661"/>
            <a:chExt cx="4025899" cy="1508127"/>
          </a:xfrm>
        </p:grpSpPr>
        <p:grpSp>
          <p:nvGrpSpPr>
            <p:cNvPr id="8226" name="Group 16">
              <a:extLst>
                <a:ext uri="{FF2B5EF4-FFF2-40B4-BE49-F238E27FC236}">
                  <a16:creationId xmlns:a16="http://schemas.microsoft.com/office/drawing/2014/main" id="{E6A5F5DC-7E59-477D-8DC4-EA47BCBCF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1539" y="4411661"/>
              <a:ext cx="3027361" cy="803274"/>
              <a:chOff x="2926" y="2898"/>
              <a:chExt cx="1907" cy="506"/>
            </a:xfrm>
          </p:grpSpPr>
          <p:sp>
            <p:nvSpPr>
              <p:cNvPr id="8228" name="Line 17">
                <a:extLst>
                  <a:ext uri="{FF2B5EF4-FFF2-40B4-BE49-F238E27FC236}">
                    <a16:creationId xmlns:a16="http://schemas.microsoft.com/office/drawing/2014/main" id="{943A7A0B-8A47-4202-9841-F6F8A306C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2" y="3134"/>
                <a:ext cx="45" cy="27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9" name="Text Box 18" descr="绿色大理石">
                <a:extLst>
                  <a:ext uri="{FF2B5EF4-FFF2-40B4-BE49-F238E27FC236}">
                    <a16:creationId xmlns:a16="http://schemas.microsoft.com/office/drawing/2014/main" id="{3EFC6DE1-D157-45BE-BA21-6FB5226C6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2898"/>
                <a:ext cx="19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FFFF"/>
                    </a:solidFill>
                  </a:rPr>
                  <a:t>t+</a:t>
                </a:r>
                <a:r>
                  <a:rPr lang="el-GR" altLang="zh-CN" sz="2000" i="1">
                    <a:solidFill>
                      <a:srgbClr val="00FFFF"/>
                    </a:solidFill>
                  </a:rPr>
                  <a:t>Δ</a:t>
                </a:r>
                <a:r>
                  <a:rPr lang="en-US" altLang="zh-CN" sz="2000" i="1">
                    <a:solidFill>
                      <a:srgbClr val="00FFFF"/>
                    </a:solidFill>
                  </a:rPr>
                  <a:t>t </a:t>
                </a:r>
                <a:r>
                  <a:rPr lang="zh-CN" altLang="en-US" sz="2000">
                    <a:solidFill>
                      <a:schemeClr val="bg1"/>
                    </a:solidFill>
                  </a:rPr>
                  <a:t>时刻的波形图</a:t>
                </a:r>
              </a:p>
            </p:txBody>
          </p:sp>
        </p:grpSp>
        <p:pic>
          <p:nvPicPr>
            <p:cNvPr id="8227" name="Picture 19" descr="图形4">
              <a:extLst>
                <a:ext uri="{FF2B5EF4-FFF2-40B4-BE49-F238E27FC236}">
                  <a16:creationId xmlns:a16="http://schemas.microsoft.com/office/drawing/2014/main" id="{82DEAD67-1A91-4D9B-96A7-CC031B7B6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3001" y="4983163"/>
              <a:ext cx="2678112" cy="936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38260" name="Object 3">
            <a:extLst>
              <a:ext uri="{FF2B5EF4-FFF2-40B4-BE49-F238E27FC236}">
                <a16:creationId xmlns:a16="http://schemas.microsoft.com/office/drawing/2014/main" id="{A8ECF2E1-92B6-4E7E-8284-2D8925CB22DF}"/>
              </a:ext>
            </a:extLst>
          </p:cNvPr>
          <p:cNvGraphicFramePr>
            <a:graphicFrameLocks/>
          </p:cNvGraphicFramePr>
          <p:nvPr/>
        </p:nvGraphicFramePr>
        <p:xfrm>
          <a:off x="1176338" y="2079625"/>
          <a:ext cx="7418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9" name="公式" r:id="rId7" imgW="7334161" imgH="771525" progId="Equation.3">
                  <p:embed/>
                </p:oleObj>
              </mc:Choice>
              <mc:Fallback>
                <p:oleObj name="公式" r:id="rId7" imgW="7334161" imgH="771525" progId="Equation.3">
                  <p:embed/>
                  <p:pic>
                    <p:nvPicPr>
                      <p:cNvPr id="138260" name="Object 3">
                        <a:extLst>
                          <a:ext uri="{FF2B5EF4-FFF2-40B4-BE49-F238E27FC236}">
                            <a16:creationId xmlns:a16="http://schemas.microsoft.com/office/drawing/2014/main" id="{A8ECF2E1-92B6-4E7E-8284-2D8925CB22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079625"/>
                        <a:ext cx="74183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1" name="Text Box 21">
            <a:extLst>
              <a:ext uri="{FF2B5EF4-FFF2-40B4-BE49-F238E27FC236}">
                <a16:creationId xmlns:a16="http://schemas.microsoft.com/office/drawing/2014/main" id="{68320D27-EA6F-478A-9341-9560F68D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14650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如果</a:t>
            </a:r>
          </a:p>
        </p:txBody>
      </p:sp>
      <p:graphicFrame>
        <p:nvGraphicFramePr>
          <p:cNvPr id="138262" name="Object 4">
            <a:extLst>
              <a:ext uri="{FF2B5EF4-FFF2-40B4-BE49-F238E27FC236}">
                <a16:creationId xmlns:a16="http://schemas.microsoft.com/office/drawing/2014/main" id="{17E08772-1209-4AF8-90AF-E6C84F021C78}"/>
              </a:ext>
            </a:extLst>
          </p:cNvPr>
          <p:cNvGraphicFramePr>
            <a:graphicFrameLocks/>
          </p:cNvGraphicFramePr>
          <p:nvPr/>
        </p:nvGraphicFramePr>
        <p:xfrm>
          <a:off x="1652588" y="3003550"/>
          <a:ext cx="128905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公式" r:id="rId9" imgW="1228782" imgH="247684" progId="Equation.3">
                  <p:embed/>
                </p:oleObj>
              </mc:Choice>
              <mc:Fallback>
                <p:oleObj name="公式" r:id="rId9" imgW="1228782" imgH="247684" progId="Equation.3">
                  <p:embed/>
                  <p:pic>
                    <p:nvPicPr>
                      <p:cNvPr id="138262" name="Object 4">
                        <a:extLst>
                          <a:ext uri="{FF2B5EF4-FFF2-40B4-BE49-F238E27FC236}">
                            <a16:creationId xmlns:a16="http://schemas.microsoft.com/office/drawing/2014/main" id="{17E08772-1209-4AF8-90AF-E6C84F021C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003550"/>
                        <a:ext cx="128905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5">
            <a:extLst>
              <a:ext uri="{FF2B5EF4-FFF2-40B4-BE49-F238E27FC236}">
                <a16:creationId xmlns:a16="http://schemas.microsoft.com/office/drawing/2014/main" id="{F8327587-5002-4806-8F7D-C096FEF54EB2}"/>
              </a:ext>
            </a:extLst>
          </p:cNvPr>
          <p:cNvGraphicFramePr>
            <a:graphicFrameLocks/>
          </p:cNvGraphicFramePr>
          <p:nvPr/>
        </p:nvGraphicFramePr>
        <p:xfrm>
          <a:off x="1174750" y="3427413"/>
          <a:ext cx="55086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公式" r:id="rId11" imgW="5429212" imgH="771525" progId="Equation.3">
                  <p:embed/>
                </p:oleObj>
              </mc:Choice>
              <mc:Fallback>
                <p:oleObj name="公式" r:id="rId11" imgW="5429212" imgH="771525" progId="Equation.3">
                  <p:embed/>
                  <p:pic>
                    <p:nvPicPr>
                      <p:cNvPr id="138264" name="Object 5">
                        <a:extLst>
                          <a:ext uri="{FF2B5EF4-FFF2-40B4-BE49-F238E27FC236}">
                            <a16:creationId xmlns:a16="http://schemas.microsoft.com/office/drawing/2014/main" id="{F8327587-5002-4806-8F7D-C096FEF54E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427413"/>
                        <a:ext cx="55086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5" name="Object 6">
            <a:extLst>
              <a:ext uri="{FF2B5EF4-FFF2-40B4-BE49-F238E27FC236}">
                <a16:creationId xmlns:a16="http://schemas.microsoft.com/office/drawing/2014/main" id="{BD7F77D8-91CE-4610-ACF0-04745061C68C}"/>
              </a:ext>
            </a:extLst>
          </p:cNvPr>
          <p:cNvGraphicFramePr>
            <a:graphicFrameLocks/>
          </p:cNvGraphicFramePr>
          <p:nvPr/>
        </p:nvGraphicFramePr>
        <p:xfrm>
          <a:off x="6721475" y="3665538"/>
          <a:ext cx="11858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公式" r:id="rId13" imgW="1123886" imgH="333409" progId="Equation.3">
                  <p:embed/>
                </p:oleObj>
              </mc:Choice>
              <mc:Fallback>
                <p:oleObj name="公式" r:id="rId13" imgW="1123886" imgH="333409" progId="Equation.3">
                  <p:embed/>
                  <p:pic>
                    <p:nvPicPr>
                      <p:cNvPr id="138265" name="Object 6">
                        <a:extLst>
                          <a:ext uri="{FF2B5EF4-FFF2-40B4-BE49-F238E27FC236}">
                            <a16:creationId xmlns:a16="http://schemas.microsoft.com/office/drawing/2014/main" id="{BD7F77D8-91CE-4610-ACF0-04745061C6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3665538"/>
                        <a:ext cx="118586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>
            <a:extLst>
              <a:ext uri="{FF2B5EF4-FFF2-40B4-BE49-F238E27FC236}">
                <a16:creationId xmlns:a16="http://schemas.microsoft.com/office/drawing/2014/main" id="{67C59DC1-BB39-43F2-B0AA-6E4484D251E1}"/>
              </a:ext>
            </a:extLst>
          </p:cNvPr>
          <p:cNvGrpSpPr>
            <a:grpSpLocks/>
          </p:cNvGrpSpPr>
          <p:nvPr/>
        </p:nvGrpSpPr>
        <p:grpSpPr bwMode="auto">
          <a:xfrm>
            <a:off x="2967038" y="4954588"/>
            <a:ext cx="515937" cy="1260475"/>
            <a:chOff x="2645" y="3248"/>
            <a:chExt cx="325" cy="794"/>
          </a:xfrm>
        </p:grpSpPr>
        <p:sp>
          <p:nvSpPr>
            <p:cNvPr id="8223" name="Line 26">
              <a:extLst>
                <a:ext uri="{FF2B5EF4-FFF2-40B4-BE49-F238E27FC236}">
                  <a16:creationId xmlns:a16="http://schemas.microsoft.com/office/drawing/2014/main" id="{10C8BA60-9DB7-49C2-A562-9E95F6386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3952"/>
              <a:ext cx="29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Text Box 27">
              <a:extLst>
                <a:ext uri="{FF2B5EF4-FFF2-40B4-BE49-F238E27FC236}">
                  <a16:creationId xmlns:a16="http://schemas.microsoft.com/office/drawing/2014/main" id="{E52C6081-3CFA-4797-8B53-F91D17E3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3709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8225" name="Line 28">
              <a:extLst>
                <a:ext uri="{FF2B5EF4-FFF2-40B4-BE49-F238E27FC236}">
                  <a16:creationId xmlns:a16="http://schemas.microsoft.com/office/drawing/2014/main" id="{C6F923C7-2DA8-4A1F-9E38-0A531C83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3248"/>
              <a:ext cx="0" cy="79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3">
            <a:extLst>
              <a:ext uri="{FF2B5EF4-FFF2-40B4-BE49-F238E27FC236}">
                <a16:creationId xmlns:a16="http://schemas.microsoft.com/office/drawing/2014/main" id="{2AAE7343-AEC6-49CC-A9C2-245D31906D41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5000625"/>
            <a:ext cx="903287" cy="1571625"/>
            <a:chOff x="2659" y="3277"/>
            <a:chExt cx="569" cy="990"/>
          </a:xfrm>
        </p:grpSpPr>
        <p:sp>
          <p:nvSpPr>
            <p:cNvPr id="8220" name="Line 30">
              <a:extLst>
                <a:ext uri="{FF2B5EF4-FFF2-40B4-BE49-F238E27FC236}">
                  <a16:creationId xmlns:a16="http://schemas.microsoft.com/office/drawing/2014/main" id="{21446165-2643-40EE-98FD-114B192DE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9" y="4087"/>
              <a:ext cx="454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31">
              <a:extLst>
                <a:ext uri="{FF2B5EF4-FFF2-40B4-BE49-F238E27FC236}">
                  <a16:creationId xmlns:a16="http://schemas.microsoft.com/office/drawing/2014/main" id="{F5087C53-4D1C-4432-A20D-E63D2F259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3277"/>
              <a:ext cx="0" cy="884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22" name="Object 8">
              <a:extLst>
                <a:ext uri="{FF2B5EF4-FFF2-40B4-BE49-F238E27FC236}">
                  <a16:creationId xmlns:a16="http://schemas.microsoft.com/office/drawing/2014/main" id="{34552FA9-0E9D-439E-86E9-9A209D42F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0" y="4117"/>
            <a:ext cx="52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3" name="公式" r:id="rId15" imgW="885959" imgH="247684" progId="Equation.3">
                    <p:embed/>
                  </p:oleObj>
                </mc:Choice>
                <mc:Fallback>
                  <p:oleObj name="公式" r:id="rId15" imgW="885959" imgH="247684" progId="Equation.3">
                    <p:embed/>
                    <p:pic>
                      <p:nvPicPr>
                        <p:cNvPr id="8222" name="Object 8">
                          <a:extLst>
                            <a:ext uri="{FF2B5EF4-FFF2-40B4-BE49-F238E27FC236}">
                              <a16:creationId xmlns:a16="http://schemas.microsoft.com/office/drawing/2014/main" id="{34552FA9-0E9D-439E-86E9-9A209D42F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4117"/>
                          <a:ext cx="528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74" name="Object 7">
            <a:extLst>
              <a:ext uri="{FF2B5EF4-FFF2-40B4-BE49-F238E27FC236}">
                <a16:creationId xmlns:a16="http://schemas.microsoft.com/office/drawing/2014/main" id="{73E2D42F-7956-4361-8641-559CA5756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6072188"/>
          <a:ext cx="1195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17" imgW="523869" imgH="123689" progId="Equation.3">
                  <p:embed/>
                </p:oleObj>
              </mc:Choice>
              <mc:Fallback>
                <p:oleObj name="公式" r:id="rId17" imgW="523869" imgH="123689" progId="Equation.3">
                  <p:embed/>
                  <p:pic>
                    <p:nvPicPr>
                      <p:cNvPr id="138274" name="Object 7">
                        <a:extLst>
                          <a:ext uri="{FF2B5EF4-FFF2-40B4-BE49-F238E27FC236}">
                            <a16:creationId xmlns:a16="http://schemas.microsoft.com/office/drawing/2014/main" id="{73E2D42F-7956-4361-8641-559CA5756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6072188"/>
                        <a:ext cx="1195388" cy="358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182F47">
                              <a:alpha val="71001"/>
                            </a:srgbClr>
                          </a:gs>
                          <a:gs pos="50000">
                            <a:srgbClr val="336699">
                              <a:alpha val="60999"/>
                            </a:srgbClr>
                          </a:gs>
                          <a:gs pos="100000">
                            <a:srgbClr val="182F47">
                              <a:alpha val="71001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灯片编号占位符 1">
            <a:extLst>
              <a:ext uri="{FF2B5EF4-FFF2-40B4-BE49-F238E27FC236}">
                <a16:creationId xmlns:a16="http://schemas.microsoft.com/office/drawing/2014/main" id="{19E8F2E9-83A5-4014-B993-92A5C494F7B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1BE4E-F68A-4904-AC14-03335BFBE1BA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36" name="下箭头 35">
            <a:extLst>
              <a:ext uri="{FF2B5EF4-FFF2-40B4-BE49-F238E27FC236}">
                <a16:creationId xmlns:a16="http://schemas.microsoft.com/office/drawing/2014/main" id="{FBB4E996-BD65-482E-AA59-98B8F9F2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2786063"/>
            <a:ext cx="285750" cy="8572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E0C22248-306E-4F4F-BB3B-60581CE9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4462463"/>
            <a:ext cx="2428875" cy="2136775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>
                <a:solidFill>
                  <a:srgbClr val="FFFF00"/>
                </a:solidFill>
              </a:rPr>
              <a:t>结论：</a:t>
            </a:r>
            <a:endParaRPr lang="en-US" altLang="zh-CN">
              <a:solidFill>
                <a:srgbClr val="FFFF00"/>
              </a:solidFill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</a:rPr>
              <a:t>        </a:t>
            </a:r>
            <a:r>
              <a:rPr lang="zh-CN" altLang="en-US">
                <a:solidFill>
                  <a:schemeClr val="bg1"/>
                </a:solidFill>
              </a:rPr>
              <a:t>任一振动状态，经过</a:t>
            </a:r>
            <a:r>
              <a:rPr lang="el-GR" altLang="zh-CN">
                <a:solidFill>
                  <a:srgbClr val="FFFF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t </a:t>
            </a:r>
            <a:r>
              <a:rPr lang="zh-CN" altLang="en-US">
                <a:solidFill>
                  <a:schemeClr val="bg1"/>
                </a:solidFill>
              </a:rPr>
              <a:t>时间，就会向前传播</a:t>
            </a:r>
            <a:r>
              <a:rPr lang="el-GR" altLang="zh-CN">
                <a:solidFill>
                  <a:srgbClr val="FFFF00"/>
                </a:solidFill>
                <a:cs typeface="Times New Roman" panose="02020603050405020304" pitchFamily="18" charset="0"/>
              </a:rPr>
              <a:t>Δ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x </a:t>
            </a:r>
            <a:r>
              <a:rPr lang="zh-CN" altLang="en-US">
                <a:solidFill>
                  <a:schemeClr val="bg1"/>
                </a:solidFill>
              </a:rPr>
              <a:t>的距离</a:t>
            </a:r>
          </a:p>
        </p:txBody>
      </p:sp>
      <p:grpSp>
        <p:nvGrpSpPr>
          <p:cNvPr id="8" name="组合 42">
            <a:extLst>
              <a:ext uri="{FF2B5EF4-FFF2-40B4-BE49-F238E27FC236}">
                <a16:creationId xmlns:a16="http://schemas.microsoft.com/office/drawing/2014/main" id="{081C2C0E-44CC-41D8-AF8C-B565EC1CC047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257675"/>
            <a:ext cx="3989387" cy="2266950"/>
            <a:chOff x="1643063" y="4257675"/>
            <a:chExt cx="3989388" cy="2266950"/>
          </a:xfrm>
        </p:grpSpPr>
        <p:grpSp>
          <p:nvGrpSpPr>
            <p:cNvPr id="8211" name="Group 4">
              <a:extLst>
                <a:ext uri="{FF2B5EF4-FFF2-40B4-BE49-F238E27FC236}">
                  <a16:creationId xmlns:a16="http://schemas.microsoft.com/office/drawing/2014/main" id="{76C388BB-E511-4596-8A6A-16A54F1FBF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9452" y="4257675"/>
              <a:ext cx="3682999" cy="2266950"/>
              <a:chOff x="2004" y="2809"/>
              <a:chExt cx="2320" cy="1428"/>
            </a:xfrm>
          </p:grpSpPr>
          <p:sp>
            <p:nvSpPr>
              <p:cNvPr id="8215" name="Line 5">
                <a:extLst>
                  <a:ext uri="{FF2B5EF4-FFF2-40B4-BE49-F238E27FC236}">
                    <a16:creationId xmlns:a16="http://schemas.microsoft.com/office/drawing/2014/main" id="{40511B26-89BD-4F8A-B75B-63C88DFFD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4" y="3555"/>
                <a:ext cx="227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6">
                <a:extLst>
                  <a:ext uri="{FF2B5EF4-FFF2-40B4-BE49-F238E27FC236}">
                    <a16:creationId xmlns:a16="http://schemas.microsoft.com/office/drawing/2014/main" id="{1A235C53-3F06-4FB5-A562-373FEB9BB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59" y="2913"/>
                <a:ext cx="0" cy="132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Text Box 7">
                <a:extLst>
                  <a:ext uri="{FF2B5EF4-FFF2-40B4-BE49-F238E27FC236}">
                    <a16:creationId xmlns:a16="http://schemas.microsoft.com/office/drawing/2014/main" id="{BE9982DF-0E84-4274-BFCC-C68278201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6" y="3307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8218" name="Text Box 8" descr="绿色大理石">
                <a:extLst>
                  <a:ext uri="{FF2B5EF4-FFF2-40B4-BE49-F238E27FC236}">
                    <a16:creationId xmlns:a16="http://schemas.microsoft.com/office/drawing/2014/main" id="{E3030710-D38B-4F19-8B53-B16BABBA9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8" y="2809"/>
                <a:ext cx="2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1"/>
                    </a:solidFill>
                  </a:rPr>
                  <a:t>y</a:t>
                </a:r>
              </a:p>
            </p:txBody>
          </p:sp>
          <p:sp>
            <p:nvSpPr>
              <p:cNvPr id="8219" name="Text Box 9">
                <a:extLst>
                  <a:ext uri="{FF2B5EF4-FFF2-40B4-BE49-F238E27FC236}">
                    <a16:creationId xmlns:a16="http://schemas.microsoft.com/office/drawing/2014/main" id="{D2188490-2774-4B73-860A-80F687071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" y="3494"/>
                <a:ext cx="21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8212" name="Group 35">
              <a:extLst>
                <a:ext uri="{FF2B5EF4-FFF2-40B4-BE49-F238E27FC236}">
                  <a16:creationId xmlns:a16="http://schemas.microsoft.com/office/drawing/2014/main" id="{790A558A-DD8F-41F1-BE49-C48C68773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3063" y="5743575"/>
              <a:ext cx="522287" cy="400050"/>
              <a:chOff x="4116" y="875"/>
              <a:chExt cx="329" cy="252"/>
            </a:xfrm>
          </p:grpSpPr>
          <p:sp>
            <p:nvSpPr>
              <p:cNvPr id="8213" name="Line 36">
                <a:extLst>
                  <a:ext uri="{FF2B5EF4-FFF2-40B4-BE49-F238E27FC236}">
                    <a16:creationId xmlns:a16="http://schemas.microsoft.com/office/drawing/2014/main" id="{8D855EF4-D3FA-4C54-9F6E-3966FF09DA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16" y="1126"/>
                <a:ext cx="329" cy="1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14" name="Object 38">
                <a:extLst>
                  <a:ext uri="{FF2B5EF4-FFF2-40B4-BE49-F238E27FC236}">
                    <a16:creationId xmlns:a16="http://schemas.microsoft.com/office/drawing/2014/main" id="{2056581D-E3FB-4603-A479-26E606E5DD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5" y="875"/>
              <a:ext cx="163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665" name="公式" r:id="rId19" imgW="104896" imgH="123689" progId="Equation.3">
                      <p:embed/>
                    </p:oleObj>
                  </mc:Choice>
                  <mc:Fallback>
                    <p:oleObj name="公式" r:id="rId19" imgW="104896" imgH="123689" progId="Equation.3">
                      <p:embed/>
                      <p:pic>
                        <p:nvPicPr>
                          <p:cNvPr id="8214" name="Object 38">
                            <a:extLst>
                              <a:ext uri="{FF2B5EF4-FFF2-40B4-BE49-F238E27FC236}">
                                <a16:creationId xmlns:a16="http://schemas.microsoft.com/office/drawing/2014/main" id="{2056581D-E3FB-4603-A479-26E606E5DD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5" y="875"/>
                            <a:ext cx="163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/>
      <p:bldP spid="20493" grpId="0"/>
      <p:bldP spid="138261" grpId="0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46E28D6C-5B48-46D5-8716-6D1C46D5EC1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31D7FE-D4FC-4F57-89B3-264121FB90AD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4E096B6-E7EA-48F0-9311-2912DC35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188913"/>
            <a:ext cx="8277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波动图像与振动图像的比较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aphicFrame>
        <p:nvGraphicFramePr>
          <p:cNvPr id="13" name="Group 84">
            <a:extLst>
              <a:ext uri="{FF2B5EF4-FFF2-40B4-BE49-F238E27FC236}">
                <a16:creationId xmlns:a16="http://schemas.microsoft.com/office/drawing/2014/main" id="{4120F16A-B6E3-4A8B-A04D-635BC4465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50669"/>
              </p:ext>
            </p:extLst>
          </p:nvPr>
        </p:nvGraphicFramePr>
        <p:xfrm>
          <a:off x="439738" y="836613"/>
          <a:ext cx="8280400" cy="5719764"/>
        </p:xfrm>
        <a:graphic>
          <a:graphicData uri="http://schemas.openxmlformats.org/drawingml/2006/table">
            <a:tbl>
              <a:tblPr/>
              <a:tblGrid>
                <a:gridCol w="139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振动图像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波动图像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图像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横坐标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研究对象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物理意义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7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提供的物理信息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图像变化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形象比喻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41">
            <a:extLst>
              <a:ext uri="{FF2B5EF4-FFF2-40B4-BE49-F238E27FC236}">
                <a16:creationId xmlns:a16="http://schemas.microsoft.com/office/drawing/2014/main" id="{1D62167B-12BE-4913-B59E-EB789CFE4382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1341438"/>
            <a:ext cx="2514600" cy="815975"/>
            <a:chOff x="3424" y="898"/>
            <a:chExt cx="1584" cy="514"/>
          </a:xfrm>
        </p:grpSpPr>
        <p:sp>
          <p:nvSpPr>
            <p:cNvPr id="9289" name="Rectangle 42">
              <a:extLst>
                <a:ext uri="{FF2B5EF4-FFF2-40B4-BE49-F238E27FC236}">
                  <a16:creationId xmlns:a16="http://schemas.microsoft.com/office/drawing/2014/main" id="{0354D331-EADF-45FB-BF63-BBEB861D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916"/>
              <a:ext cx="145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90" name="Line 43">
              <a:extLst>
                <a:ext uri="{FF2B5EF4-FFF2-40B4-BE49-F238E27FC236}">
                  <a16:creationId xmlns:a16="http://schemas.microsoft.com/office/drawing/2014/main" id="{68948B0F-2772-492C-97C0-4074F7B9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1039"/>
              <a:ext cx="3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1" name="Line 44">
              <a:extLst>
                <a:ext uri="{FF2B5EF4-FFF2-40B4-BE49-F238E27FC236}">
                  <a16:creationId xmlns:a16="http://schemas.microsoft.com/office/drawing/2014/main" id="{1166F95F-51AD-4EFA-982E-138FAB3B7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2" y="903"/>
              <a:ext cx="0" cy="4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2" name="Line 45">
              <a:extLst>
                <a:ext uri="{FF2B5EF4-FFF2-40B4-BE49-F238E27FC236}">
                  <a16:creationId xmlns:a16="http://schemas.microsoft.com/office/drawing/2014/main" id="{57829EFF-36FE-4D4C-B74C-F9C1013A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1200"/>
              <a:ext cx="11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3" name="Rectangle 46">
              <a:extLst>
                <a:ext uri="{FF2B5EF4-FFF2-40B4-BE49-F238E27FC236}">
                  <a16:creationId xmlns:a16="http://schemas.microsoft.com/office/drawing/2014/main" id="{F6CBCC28-945F-4DDE-A0CD-5EB1C040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1127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bg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9294" name="Freeform 47">
              <a:extLst>
                <a:ext uri="{FF2B5EF4-FFF2-40B4-BE49-F238E27FC236}">
                  <a16:creationId xmlns:a16="http://schemas.microsoft.com/office/drawing/2014/main" id="{8D18D30B-EB37-4320-94E8-2AF9D2BA1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1058"/>
              <a:ext cx="833" cy="305"/>
            </a:xfrm>
            <a:custGeom>
              <a:avLst/>
              <a:gdLst>
                <a:gd name="T0" fmla="*/ 0 w 7233"/>
                <a:gd name="T1" fmla="*/ 0 h 4000"/>
                <a:gd name="T2" fmla="*/ 0 w 7233"/>
                <a:gd name="T3" fmla="*/ 0 h 4000"/>
                <a:gd name="T4" fmla="*/ 0 w 7233"/>
                <a:gd name="T5" fmla="*/ 0 h 4000"/>
                <a:gd name="T6" fmla="*/ 0 w 7233"/>
                <a:gd name="T7" fmla="*/ 0 h 4000"/>
                <a:gd name="T8" fmla="*/ 0 w 7233"/>
                <a:gd name="T9" fmla="*/ 0 h 4000"/>
                <a:gd name="T10" fmla="*/ 0 w 7233"/>
                <a:gd name="T11" fmla="*/ 0 h 4000"/>
                <a:gd name="T12" fmla="*/ 0 w 7233"/>
                <a:gd name="T13" fmla="*/ 0 h 4000"/>
                <a:gd name="T14" fmla="*/ 0 w 7233"/>
                <a:gd name="T15" fmla="*/ 0 h 4000"/>
                <a:gd name="T16" fmla="*/ 0 w 7233"/>
                <a:gd name="T17" fmla="*/ 0 h 4000"/>
                <a:gd name="T18" fmla="*/ 0 w 7233"/>
                <a:gd name="T19" fmla="*/ 0 h 4000"/>
                <a:gd name="T20" fmla="*/ 0 w 7233"/>
                <a:gd name="T21" fmla="*/ 0 h 4000"/>
                <a:gd name="T22" fmla="*/ 0 w 7233"/>
                <a:gd name="T23" fmla="*/ 0 h 4000"/>
                <a:gd name="T24" fmla="*/ 0 w 7233"/>
                <a:gd name="T25" fmla="*/ 0 h 4000"/>
                <a:gd name="T26" fmla="*/ 0 w 7233"/>
                <a:gd name="T27" fmla="*/ 0 h 4000"/>
                <a:gd name="T28" fmla="*/ 0 w 7233"/>
                <a:gd name="T29" fmla="*/ 0 h 4000"/>
                <a:gd name="T30" fmla="*/ 0 w 7233"/>
                <a:gd name="T31" fmla="*/ 0 h 4000"/>
                <a:gd name="T32" fmla="*/ 0 w 7233"/>
                <a:gd name="T33" fmla="*/ 0 h 4000"/>
                <a:gd name="T34" fmla="*/ 0 w 7233"/>
                <a:gd name="T35" fmla="*/ 0 h 4000"/>
                <a:gd name="T36" fmla="*/ 0 w 7233"/>
                <a:gd name="T37" fmla="*/ 0 h 4000"/>
                <a:gd name="T38" fmla="*/ 0 w 7233"/>
                <a:gd name="T39" fmla="*/ 0 h 4000"/>
                <a:gd name="T40" fmla="*/ 0 w 7233"/>
                <a:gd name="T41" fmla="*/ 0 h 4000"/>
                <a:gd name="T42" fmla="*/ 0 w 7233"/>
                <a:gd name="T43" fmla="*/ 0 h 4000"/>
                <a:gd name="T44" fmla="*/ 0 w 7233"/>
                <a:gd name="T45" fmla="*/ 0 h 4000"/>
                <a:gd name="T46" fmla="*/ 0 w 7233"/>
                <a:gd name="T47" fmla="*/ 0 h 4000"/>
                <a:gd name="T48" fmla="*/ 0 w 7233"/>
                <a:gd name="T49" fmla="*/ 0 h 4000"/>
                <a:gd name="T50" fmla="*/ 0 w 7233"/>
                <a:gd name="T51" fmla="*/ 0 h 4000"/>
                <a:gd name="T52" fmla="*/ 0 w 7233"/>
                <a:gd name="T53" fmla="*/ 0 h 4000"/>
                <a:gd name="T54" fmla="*/ 0 w 7233"/>
                <a:gd name="T55" fmla="*/ 0 h 4000"/>
                <a:gd name="T56" fmla="*/ 0 w 7233"/>
                <a:gd name="T57" fmla="*/ 0 h 4000"/>
                <a:gd name="T58" fmla="*/ 0 w 7233"/>
                <a:gd name="T59" fmla="*/ 0 h 4000"/>
                <a:gd name="T60" fmla="*/ 0 w 7233"/>
                <a:gd name="T61" fmla="*/ 0 h 4000"/>
                <a:gd name="T62" fmla="*/ 0 w 7233"/>
                <a:gd name="T63" fmla="*/ 0 h 4000"/>
                <a:gd name="T64" fmla="*/ 0 w 7233"/>
                <a:gd name="T65" fmla="*/ 0 h 4000"/>
                <a:gd name="T66" fmla="*/ 0 w 7233"/>
                <a:gd name="T67" fmla="*/ 0 h 4000"/>
                <a:gd name="T68" fmla="*/ 0 w 7233"/>
                <a:gd name="T69" fmla="*/ 0 h 4000"/>
                <a:gd name="T70" fmla="*/ 0 w 7233"/>
                <a:gd name="T71" fmla="*/ 0 h 4000"/>
                <a:gd name="T72" fmla="*/ 0 w 7233"/>
                <a:gd name="T73" fmla="*/ 0 h 4000"/>
                <a:gd name="T74" fmla="*/ 0 w 7233"/>
                <a:gd name="T75" fmla="*/ 0 h 40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33"/>
                <a:gd name="T115" fmla="*/ 0 h 4000"/>
                <a:gd name="T116" fmla="*/ 7233 w 7233"/>
                <a:gd name="T117" fmla="*/ 4000 h 40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67" y="2058"/>
                    <a:pt x="7200" y="2000"/>
                  </a:cubicBezTo>
                  <a:cubicBezTo>
                    <a:pt x="7233" y="1942"/>
                    <a:pt x="7216" y="1971"/>
                    <a:pt x="7200" y="200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95" name="Rectangle 48">
              <a:extLst>
                <a:ext uri="{FF2B5EF4-FFF2-40B4-BE49-F238E27FC236}">
                  <a16:creationId xmlns:a16="http://schemas.microsoft.com/office/drawing/2014/main" id="{84B567A2-958D-45CE-B486-97672F700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1120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96" name="Rectangle 49">
              <a:extLst>
                <a:ext uri="{FF2B5EF4-FFF2-40B4-BE49-F238E27FC236}">
                  <a16:creationId xmlns:a16="http://schemas.microsoft.com/office/drawing/2014/main" id="{AAA4D6C7-46F3-498C-AF9D-8F2276D5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98"/>
              <a:ext cx="18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9297" name="Rectangle 50">
              <a:extLst>
                <a:ext uri="{FF2B5EF4-FFF2-40B4-BE49-F238E27FC236}">
                  <a16:creationId xmlns:a16="http://schemas.microsoft.com/office/drawing/2014/main" id="{03CD0B64-DA5F-4E8E-B77D-C30FFCF1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927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u</a:t>
              </a:r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8BCBCF1F-41FA-4702-BE97-B13320DCF1FD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1312863"/>
            <a:ext cx="2522537" cy="796925"/>
            <a:chOff x="1332" y="898"/>
            <a:chExt cx="1589" cy="502"/>
          </a:xfrm>
        </p:grpSpPr>
        <p:sp>
          <p:nvSpPr>
            <p:cNvPr id="9282" name="Rectangle 52">
              <a:extLst>
                <a:ext uri="{FF2B5EF4-FFF2-40B4-BE49-F238E27FC236}">
                  <a16:creationId xmlns:a16="http://schemas.microsoft.com/office/drawing/2014/main" id="{06A46D24-23FC-4CDB-B616-10135448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" y="919"/>
              <a:ext cx="1407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90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9283" name="Line 53">
              <a:extLst>
                <a:ext uri="{FF2B5EF4-FFF2-40B4-BE49-F238E27FC236}">
                  <a16:creationId xmlns:a16="http://schemas.microsoft.com/office/drawing/2014/main" id="{7EE47C2C-A2CD-4FC8-87B7-A5631E414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5" y="904"/>
              <a:ext cx="0" cy="43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54">
              <a:extLst>
                <a:ext uri="{FF2B5EF4-FFF2-40B4-BE49-F238E27FC236}">
                  <a16:creationId xmlns:a16="http://schemas.microsoft.com/office/drawing/2014/main" id="{03EAA260-EA68-4DA0-A857-0EA8AE23F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7" y="1215"/>
              <a:ext cx="112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Rectangle 55">
              <a:extLst>
                <a:ext uri="{FF2B5EF4-FFF2-40B4-BE49-F238E27FC236}">
                  <a16:creationId xmlns:a16="http://schemas.microsoft.com/office/drawing/2014/main" id="{A2F4C6E9-F574-4801-A0A3-45A5BAB8D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137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bg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9286" name="Freeform 56">
              <a:extLst>
                <a:ext uri="{FF2B5EF4-FFF2-40B4-BE49-F238E27FC236}">
                  <a16:creationId xmlns:a16="http://schemas.microsoft.com/office/drawing/2014/main" id="{6249DEFD-5B42-41BB-9DF1-CDBCD2E7E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066"/>
              <a:ext cx="833" cy="319"/>
            </a:xfrm>
            <a:custGeom>
              <a:avLst/>
              <a:gdLst>
                <a:gd name="T0" fmla="*/ 0 w 7233"/>
                <a:gd name="T1" fmla="*/ 0 h 4000"/>
                <a:gd name="T2" fmla="*/ 0 w 7233"/>
                <a:gd name="T3" fmla="*/ 0 h 4000"/>
                <a:gd name="T4" fmla="*/ 0 w 7233"/>
                <a:gd name="T5" fmla="*/ 0 h 4000"/>
                <a:gd name="T6" fmla="*/ 0 w 7233"/>
                <a:gd name="T7" fmla="*/ 0 h 4000"/>
                <a:gd name="T8" fmla="*/ 0 w 7233"/>
                <a:gd name="T9" fmla="*/ 0 h 4000"/>
                <a:gd name="T10" fmla="*/ 0 w 7233"/>
                <a:gd name="T11" fmla="*/ 0 h 4000"/>
                <a:gd name="T12" fmla="*/ 0 w 7233"/>
                <a:gd name="T13" fmla="*/ 0 h 4000"/>
                <a:gd name="T14" fmla="*/ 0 w 7233"/>
                <a:gd name="T15" fmla="*/ 0 h 4000"/>
                <a:gd name="T16" fmla="*/ 0 w 7233"/>
                <a:gd name="T17" fmla="*/ 0 h 4000"/>
                <a:gd name="T18" fmla="*/ 0 w 7233"/>
                <a:gd name="T19" fmla="*/ 0 h 4000"/>
                <a:gd name="T20" fmla="*/ 0 w 7233"/>
                <a:gd name="T21" fmla="*/ 0 h 4000"/>
                <a:gd name="T22" fmla="*/ 0 w 7233"/>
                <a:gd name="T23" fmla="*/ 0 h 4000"/>
                <a:gd name="T24" fmla="*/ 0 w 7233"/>
                <a:gd name="T25" fmla="*/ 0 h 4000"/>
                <a:gd name="T26" fmla="*/ 0 w 7233"/>
                <a:gd name="T27" fmla="*/ 0 h 4000"/>
                <a:gd name="T28" fmla="*/ 0 w 7233"/>
                <a:gd name="T29" fmla="*/ 0 h 4000"/>
                <a:gd name="T30" fmla="*/ 0 w 7233"/>
                <a:gd name="T31" fmla="*/ 0 h 4000"/>
                <a:gd name="T32" fmla="*/ 0 w 7233"/>
                <a:gd name="T33" fmla="*/ 0 h 4000"/>
                <a:gd name="T34" fmla="*/ 0 w 7233"/>
                <a:gd name="T35" fmla="*/ 0 h 4000"/>
                <a:gd name="T36" fmla="*/ 0 w 7233"/>
                <a:gd name="T37" fmla="*/ 0 h 4000"/>
                <a:gd name="T38" fmla="*/ 0 w 7233"/>
                <a:gd name="T39" fmla="*/ 0 h 4000"/>
                <a:gd name="T40" fmla="*/ 0 w 7233"/>
                <a:gd name="T41" fmla="*/ 0 h 4000"/>
                <a:gd name="T42" fmla="*/ 0 w 7233"/>
                <a:gd name="T43" fmla="*/ 0 h 4000"/>
                <a:gd name="T44" fmla="*/ 0 w 7233"/>
                <a:gd name="T45" fmla="*/ 0 h 4000"/>
                <a:gd name="T46" fmla="*/ 0 w 7233"/>
                <a:gd name="T47" fmla="*/ 0 h 4000"/>
                <a:gd name="T48" fmla="*/ 0 w 7233"/>
                <a:gd name="T49" fmla="*/ 0 h 4000"/>
                <a:gd name="T50" fmla="*/ 0 w 7233"/>
                <a:gd name="T51" fmla="*/ 0 h 4000"/>
                <a:gd name="T52" fmla="*/ 0 w 7233"/>
                <a:gd name="T53" fmla="*/ 0 h 4000"/>
                <a:gd name="T54" fmla="*/ 0 w 7233"/>
                <a:gd name="T55" fmla="*/ 0 h 4000"/>
                <a:gd name="T56" fmla="*/ 0 w 7233"/>
                <a:gd name="T57" fmla="*/ 0 h 4000"/>
                <a:gd name="T58" fmla="*/ 0 w 7233"/>
                <a:gd name="T59" fmla="*/ 0 h 4000"/>
                <a:gd name="T60" fmla="*/ 0 w 7233"/>
                <a:gd name="T61" fmla="*/ 0 h 4000"/>
                <a:gd name="T62" fmla="*/ 0 w 7233"/>
                <a:gd name="T63" fmla="*/ 0 h 4000"/>
                <a:gd name="T64" fmla="*/ 0 w 7233"/>
                <a:gd name="T65" fmla="*/ 0 h 4000"/>
                <a:gd name="T66" fmla="*/ 0 w 7233"/>
                <a:gd name="T67" fmla="*/ 0 h 4000"/>
                <a:gd name="T68" fmla="*/ 0 w 7233"/>
                <a:gd name="T69" fmla="*/ 0 h 4000"/>
                <a:gd name="T70" fmla="*/ 0 w 7233"/>
                <a:gd name="T71" fmla="*/ 0 h 4000"/>
                <a:gd name="T72" fmla="*/ 0 w 7233"/>
                <a:gd name="T73" fmla="*/ 0 h 4000"/>
                <a:gd name="T74" fmla="*/ 0 w 7233"/>
                <a:gd name="T75" fmla="*/ 0 h 40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33"/>
                <a:gd name="T115" fmla="*/ 0 h 4000"/>
                <a:gd name="T116" fmla="*/ 7233 w 7233"/>
                <a:gd name="T117" fmla="*/ 4000 h 40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67" y="2058"/>
                    <a:pt x="7200" y="2000"/>
                  </a:cubicBezTo>
                  <a:cubicBezTo>
                    <a:pt x="7233" y="1942"/>
                    <a:pt x="7216" y="1971"/>
                    <a:pt x="7200" y="20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Rectangle 57">
              <a:extLst>
                <a:ext uri="{FF2B5EF4-FFF2-40B4-BE49-F238E27FC236}">
                  <a16:creationId xmlns:a16="http://schemas.microsoft.com/office/drawing/2014/main" id="{016C7860-B170-47DE-935E-B89D4815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1131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9288" name="Rectangle 58">
              <a:extLst>
                <a:ext uri="{FF2B5EF4-FFF2-40B4-BE49-F238E27FC236}">
                  <a16:creationId xmlns:a16="http://schemas.microsoft.com/office/drawing/2014/main" id="{4D2E527F-81C4-491A-BBE5-4D56FD0BB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898"/>
              <a:ext cx="18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7C966182-2F20-4866-8C95-A84BFF992A69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5094288"/>
            <a:ext cx="2586037" cy="806450"/>
            <a:chOff x="3379" y="3257"/>
            <a:chExt cx="1629" cy="508"/>
          </a:xfrm>
        </p:grpSpPr>
        <p:sp>
          <p:nvSpPr>
            <p:cNvPr id="9271" name="Rectangle 60">
              <a:extLst>
                <a:ext uri="{FF2B5EF4-FFF2-40B4-BE49-F238E27FC236}">
                  <a16:creationId xmlns:a16="http://schemas.microsoft.com/office/drawing/2014/main" id="{26C2E82A-4B2B-4253-B69B-8AB7C402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285"/>
              <a:ext cx="140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2" name="Line 61">
              <a:extLst>
                <a:ext uri="{FF2B5EF4-FFF2-40B4-BE49-F238E27FC236}">
                  <a16:creationId xmlns:a16="http://schemas.microsoft.com/office/drawing/2014/main" id="{953E94CB-4A6C-45A6-8731-78B6AC904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0" y="3405"/>
              <a:ext cx="32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Line 62">
              <a:extLst>
                <a:ext uri="{FF2B5EF4-FFF2-40B4-BE49-F238E27FC236}">
                  <a16:creationId xmlns:a16="http://schemas.microsoft.com/office/drawing/2014/main" id="{2E03397C-6EBD-4B64-9694-92A54545D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2" y="3263"/>
              <a:ext cx="0" cy="4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Line 63">
              <a:extLst>
                <a:ext uri="{FF2B5EF4-FFF2-40B4-BE49-F238E27FC236}">
                  <a16:creationId xmlns:a16="http://schemas.microsoft.com/office/drawing/2014/main" id="{F0BA6E3D-ECE9-48FA-AA41-68B8856ED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3574"/>
              <a:ext cx="11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Rectangle 64">
              <a:extLst>
                <a:ext uri="{FF2B5EF4-FFF2-40B4-BE49-F238E27FC236}">
                  <a16:creationId xmlns:a16="http://schemas.microsoft.com/office/drawing/2014/main" id="{F0986984-F43A-4B48-B7F1-8BFA2D3EC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" y="3498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bg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9276" name="Freeform 65">
              <a:extLst>
                <a:ext uri="{FF2B5EF4-FFF2-40B4-BE49-F238E27FC236}">
                  <a16:creationId xmlns:a16="http://schemas.microsoft.com/office/drawing/2014/main" id="{E6EA5570-ECC0-4E86-8F72-69CEA76E9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" y="3425"/>
              <a:ext cx="833" cy="319"/>
            </a:xfrm>
            <a:custGeom>
              <a:avLst/>
              <a:gdLst>
                <a:gd name="T0" fmla="*/ 0 w 7233"/>
                <a:gd name="T1" fmla="*/ 0 h 4000"/>
                <a:gd name="T2" fmla="*/ 0 w 7233"/>
                <a:gd name="T3" fmla="*/ 0 h 4000"/>
                <a:gd name="T4" fmla="*/ 0 w 7233"/>
                <a:gd name="T5" fmla="*/ 0 h 4000"/>
                <a:gd name="T6" fmla="*/ 0 w 7233"/>
                <a:gd name="T7" fmla="*/ 0 h 4000"/>
                <a:gd name="T8" fmla="*/ 0 w 7233"/>
                <a:gd name="T9" fmla="*/ 0 h 4000"/>
                <a:gd name="T10" fmla="*/ 0 w 7233"/>
                <a:gd name="T11" fmla="*/ 0 h 4000"/>
                <a:gd name="T12" fmla="*/ 0 w 7233"/>
                <a:gd name="T13" fmla="*/ 0 h 4000"/>
                <a:gd name="T14" fmla="*/ 0 w 7233"/>
                <a:gd name="T15" fmla="*/ 0 h 4000"/>
                <a:gd name="T16" fmla="*/ 0 w 7233"/>
                <a:gd name="T17" fmla="*/ 0 h 4000"/>
                <a:gd name="T18" fmla="*/ 0 w 7233"/>
                <a:gd name="T19" fmla="*/ 0 h 4000"/>
                <a:gd name="T20" fmla="*/ 0 w 7233"/>
                <a:gd name="T21" fmla="*/ 0 h 4000"/>
                <a:gd name="T22" fmla="*/ 0 w 7233"/>
                <a:gd name="T23" fmla="*/ 0 h 4000"/>
                <a:gd name="T24" fmla="*/ 0 w 7233"/>
                <a:gd name="T25" fmla="*/ 0 h 4000"/>
                <a:gd name="T26" fmla="*/ 0 w 7233"/>
                <a:gd name="T27" fmla="*/ 0 h 4000"/>
                <a:gd name="T28" fmla="*/ 0 w 7233"/>
                <a:gd name="T29" fmla="*/ 0 h 4000"/>
                <a:gd name="T30" fmla="*/ 0 w 7233"/>
                <a:gd name="T31" fmla="*/ 0 h 4000"/>
                <a:gd name="T32" fmla="*/ 0 w 7233"/>
                <a:gd name="T33" fmla="*/ 0 h 4000"/>
                <a:gd name="T34" fmla="*/ 0 w 7233"/>
                <a:gd name="T35" fmla="*/ 0 h 4000"/>
                <a:gd name="T36" fmla="*/ 0 w 7233"/>
                <a:gd name="T37" fmla="*/ 0 h 4000"/>
                <a:gd name="T38" fmla="*/ 0 w 7233"/>
                <a:gd name="T39" fmla="*/ 0 h 4000"/>
                <a:gd name="T40" fmla="*/ 0 w 7233"/>
                <a:gd name="T41" fmla="*/ 0 h 4000"/>
                <a:gd name="T42" fmla="*/ 0 w 7233"/>
                <a:gd name="T43" fmla="*/ 0 h 4000"/>
                <a:gd name="T44" fmla="*/ 0 w 7233"/>
                <a:gd name="T45" fmla="*/ 0 h 4000"/>
                <a:gd name="T46" fmla="*/ 0 w 7233"/>
                <a:gd name="T47" fmla="*/ 0 h 4000"/>
                <a:gd name="T48" fmla="*/ 0 w 7233"/>
                <a:gd name="T49" fmla="*/ 0 h 4000"/>
                <a:gd name="T50" fmla="*/ 0 w 7233"/>
                <a:gd name="T51" fmla="*/ 0 h 4000"/>
                <a:gd name="T52" fmla="*/ 0 w 7233"/>
                <a:gd name="T53" fmla="*/ 0 h 4000"/>
                <a:gd name="T54" fmla="*/ 0 w 7233"/>
                <a:gd name="T55" fmla="*/ 0 h 4000"/>
                <a:gd name="T56" fmla="*/ 0 w 7233"/>
                <a:gd name="T57" fmla="*/ 0 h 4000"/>
                <a:gd name="T58" fmla="*/ 0 w 7233"/>
                <a:gd name="T59" fmla="*/ 0 h 4000"/>
                <a:gd name="T60" fmla="*/ 0 w 7233"/>
                <a:gd name="T61" fmla="*/ 0 h 4000"/>
                <a:gd name="T62" fmla="*/ 0 w 7233"/>
                <a:gd name="T63" fmla="*/ 0 h 4000"/>
                <a:gd name="T64" fmla="*/ 0 w 7233"/>
                <a:gd name="T65" fmla="*/ 0 h 4000"/>
                <a:gd name="T66" fmla="*/ 0 w 7233"/>
                <a:gd name="T67" fmla="*/ 0 h 4000"/>
                <a:gd name="T68" fmla="*/ 0 w 7233"/>
                <a:gd name="T69" fmla="*/ 0 h 4000"/>
                <a:gd name="T70" fmla="*/ 0 w 7233"/>
                <a:gd name="T71" fmla="*/ 0 h 4000"/>
                <a:gd name="T72" fmla="*/ 0 w 7233"/>
                <a:gd name="T73" fmla="*/ 0 h 4000"/>
                <a:gd name="T74" fmla="*/ 0 w 7233"/>
                <a:gd name="T75" fmla="*/ 0 h 40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33"/>
                <a:gd name="T115" fmla="*/ 0 h 4000"/>
                <a:gd name="T116" fmla="*/ 7233 w 7233"/>
                <a:gd name="T117" fmla="*/ 4000 h 40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67" y="2058"/>
                    <a:pt x="7200" y="2000"/>
                  </a:cubicBezTo>
                  <a:cubicBezTo>
                    <a:pt x="7233" y="1942"/>
                    <a:pt x="7216" y="1971"/>
                    <a:pt x="7200" y="200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Rectangle 66">
              <a:extLst>
                <a:ext uri="{FF2B5EF4-FFF2-40B4-BE49-F238E27FC236}">
                  <a16:creationId xmlns:a16="http://schemas.microsoft.com/office/drawing/2014/main" id="{388902E7-A8C0-40A3-A2E7-F79A4E817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" y="3489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78" name="Rectangle 67">
              <a:extLst>
                <a:ext uri="{FF2B5EF4-FFF2-40B4-BE49-F238E27FC236}">
                  <a16:creationId xmlns:a16="http://schemas.microsoft.com/office/drawing/2014/main" id="{ED98F510-AB08-4F42-92A7-396B8F66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257"/>
              <a:ext cx="18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9279" name="Rectangle 68">
              <a:extLst>
                <a:ext uri="{FF2B5EF4-FFF2-40B4-BE49-F238E27FC236}">
                  <a16:creationId xmlns:a16="http://schemas.microsoft.com/office/drawing/2014/main" id="{FB5F0ED8-3000-4962-BFEB-0706D1764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328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u</a:t>
              </a:r>
            </a:p>
          </p:txBody>
        </p:sp>
        <p:sp>
          <p:nvSpPr>
            <p:cNvPr id="9280" name="Freeform 69">
              <a:extLst>
                <a:ext uri="{FF2B5EF4-FFF2-40B4-BE49-F238E27FC236}">
                  <a16:creationId xmlns:a16="http://schemas.microsoft.com/office/drawing/2014/main" id="{1BB4A8F9-8CDF-4522-A88C-105FB5DE4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" y="3425"/>
              <a:ext cx="833" cy="319"/>
            </a:xfrm>
            <a:custGeom>
              <a:avLst/>
              <a:gdLst>
                <a:gd name="T0" fmla="*/ 0 w 7233"/>
                <a:gd name="T1" fmla="*/ 0 h 4000"/>
                <a:gd name="T2" fmla="*/ 0 w 7233"/>
                <a:gd name="T3" fmla="*/ 0 h 4000"/>
                <a:gd name="T4" fmla="*/ 0 w 7233"/>
                <a:gd name="T5" fmla="*/ 0 h 4000"/>
                <a:gd name="T6" fmla="*/ 0 w 7233"/>
                <a:gd name="T7" fmla="*/ 0 h 4000"/>
                <a:gd name="T8" fmla="*/ 0 w 7233"/>
                <a:gd name="T9" fmla="*/ 0 h 4000"/>
                <a:gd name="T10" fmla="*/ 0 w 7233"/>
                <a:gd name="T11" fmla="*/ 0 h 4000"/>
                <a:gd name="T12" fmla="*/ 0 w 7233"/>
                <a:gd name="T13" fmla="*/ 0 h 4000"/>
                <a:gd name="T14" fmla="*/ 0 w 7233"/>
                <a:gd name="T15" fmla="*/ 0 h 4000"/>
                <a:gd name="T16" fmla="*/ 0 w 7233"/>
                <a:gd name="T17" fmla="*/ 0 h 4000"/>
                <a:gd name="T18" fmla="*/ 0 w 7233"/>
                <a:gd name="T19" fmla="*/ 0 h 4000"/>
                <a:gd name="T20" fmla="*/ 0 w 7233"/>
                <a:gd name="T21" fmla="*/ 0 h 4000"/>
                <a:gd name="T22" fmla="*/ 0 w 7233"/>
                <a:gd name="T23" fmla="*/ 0 h 4000"/>
                <a:gd name="T24" fmla="*/ 0 w 7233"/>
                <a:gd name="T25" fmla="*/ 0 h 4000"/>
                <a:gd name="T26" fmla="*/ 0 w 7233"/>
                <a:gd name="T27" fmla="*/ 0 h 4000"/>
                <a:gd name="T28" fmla="*/ 0 w 7233"/>
                <a:gd name="T29" fmla="*/ 0 h 4000"/>
                <a:gd name="T30" fmla="*/ 0 w 7233"/>
                <a:gd name="T31" fmla="*/ 0 h 4000"/>
                <a:gd name="T32" fmla="*/ 0 w 7233"/>
                <a:gd name="T33" fmla="*/ 0 h 4000"/>
                <a:gd name="T34" fmla="*/ 0 w 7233"/>
                <a:gd name="T35" fmla="*/ 0 h 4000"/>
                <a:gd name="T36" fmla="*/ 0 w 7233"/>
                <a:gd name="T37" fmla="*/ 0 h 4000"/>
                <a:gd name="T38" fmla="*/ 0 w 7233"/>
                <a:gd name="T39" fmla="*/ 0 h 4000"/>
                <a:gd name="T40" fmla="*/ 0 w 7233"/>
                <a:gd name="T41" fmla="*/ 0 h 4000"/>
                <a:gd name="T42" fmla="*/ 0 w 7233"/>
                <a:gd name="T43" fmla="*/ 0 h 4000"/>
                <a:gd name="T44" fmla="*/ 0 w 7233"/>
                <a:gd name="T45" fmla="*/ 0 h 4000"/>
                <a:gd name="T46" fmla="*/ 0 w 7233"/>
                <a:gd name="T47" fmla="*/ 0 h 4000"/>
                <a:gd name="T48" fmla="*/ 0 w 7233"/>
                <a:gd name="T49" fmla="*/ 0 h 4000"/>
                <a:gd name="T50" fmla="*/ 0 w 7233"/>
                <a:gd name="T51" fmla="*/ 0 h 4000"/>
                <a:gd name="T52" fmla="*/ 0 w 7233"/>
                <a:gd name="T53" fmla="*/ 0 h 4000"/>
                <a:gd name="T54" fmla="*/ 0 w 7233"/>
                <a:gd name="T55" fmla="*/ 0 h 4000"/>
                <a:gd name="T56" fmla="*/ 0 w 7233"/>
                <a:gd name="T57" fmla="*/ 0 h 4000"/>
                <a:gd name="T58" fmla="*/ 0 w 7233"/>
                <a:gd name="T59" fmla="*/ 0 h 4000"/>
                <a:gd name="T60" fmla="*/ 0 w 7233"/>
                <a:gd name="T61" fmla="*/ 0 h 4000"/>
                <a:gd name="T62" fmla="*/ 0 w 7233"/>
                <a:gd name="T63" fmla="*/ 0 h 4000"/>
                <a:gd name="T64" fmla="*/ 0 w 7233"/>
                <a:gd name="T65" fmla="*/ 0 h 4000"/>
                <a:gd name="T66" fmla="*/ 0 w 7233"/>
                <a:gd name="T67" fmla="*/ 0 h 4000"/>
                <a:gd name="T68" fmla="*/ 0 w 7233"/>
                <a:gd name="T69" fmla="*/ 0 h 4000"/>
                <a:gd name="T70" fmla="*/ 0 w 7233"/>
                <a:gd name="T71" fmla="*/ 0 h 4000"/>
                <a:gd name="T72" fmla="*/ 0 w 7233"/>
                <a:gd name="T73" fmla="*/ 0 h 4000"/>
                <a:gd name="T74" fmla="*/ 0 w 7233"/>
                <a:gd name="T75" fmla="*/ 0 h 40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33"/>
                <a:gd name="T115" fmla="*/ 0 h 4000"/>
                <a:gd name="T116" fmla="*/ 7233 w 7233"/>
                <a:gd name="T117" fmla="*/ 4000 h 40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67" y="2058"/>
                    <a:pt x="7200" y="2000"/>
                  </a:cubicBezTo>
                  <a:cubicBezTo>
                    <a:pt x="7233" y="1942"/>
                    <a:pt x="7216" y="1971"/>
                    <a:pt x="7200" y="200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Freeform 70">
              <a:extLst>
                <a:ext uri="{FF2B5EF4-FFF2-40B4-BE49-F238E27FC236}">
                  <a16:creationId xmlns:a16="http://schemas.microsoft.com/office/drawing/2014/main" id="{0D825194-7BFF-4DAE-804B-CC2EC4630D3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612" y="3553"/>
              <a:ext cx="230" cy="162"/>
            </a:xfrm>
            <a:custGeom>
              <a:avLst/>
              <a:gdLst>
                <a:gd name="T0" fmla="*/ 0 w 1833"/>
                <a:gd name="T1" fmla="*/ 0 h 2005"/>
                <a:gd name="T2" fmla="*/ 0 w 1833"/>
                <a:gd name="T3" fmla="*/ 0 h 2005"/>
                <a:gd name="T4" fmla="*/ 0 w 1833"/>
                <a:gd name="T5" fmla="*/ 0 h 2005"/>
                <a:gd name="T6" fmla="*/ 0 w 1833"/>
                <a:gd name="T7" fmla="*/ 0 h 2005"/>
                <a:gd name="T8" fmla="*/ 0 w 1833"/>
                <a:gd name="T9" fmla="*/ 0 h 2005"/>
                <a:gd name="T10" fmla="*/ 0 w 1833"/>
                <a:gd name="T11" fmla="*/ 0 h 2005"/>
                <a:gd name="T12" fmla="*/ 0 w 1833"/>
                <a:gd name="T13" fmla="*/ 0 h 2005"/>
                <a:gd name="T14" fmla="*/ 0 w 1833"/>
                <a:gd name="T15" fmla="*/ 0 h 2005"/>
                <a:gd name="T16" fmla="*/ 0 w 1833"/>
                <a:gd name="T17" fmla="*/ 0 h 2005"/>
                <a:gd name="T18" fmla="*/ 0 w 1833"/>
                <a:gd name="T19" fmla="*/ 0 h 2005"/>
                <a:gd name="T20" fmla="*/ 0 w 1833"/>
                <a:gd name="T21" fmla="*/ 0 h 20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3"/>
                <a:gd name="T34" fmla="*/ 0 h 2005"/>
                <a:gd name="T35" fmla="*/ 1833 w 1833"/>
                <a:gd name="T36" fmla="*/ 2005 h 20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3" h="2005">
                  <a:moveTo>
                    <a:pt x="0" y="2005"/>
                  </a:moveTo>
                  <a:cubicBezTo>
                    <a:pt x="66" y="1888"/>
                    <a:pt x="133" y="1772"/>
                    <a:pt x="200" y="1658"/>
                  </a:cubicBezTo>
                  <a:cubicBezTo>
                    <a:pt x="267" y="1544"/>
                    <a:pt x="333" y="1430"/>
                    <a:pt x="400" y="1321"/>
                  </a:cubicBezTo>
                  <a:cubicBezTo>
                    <a:pt x="467" y="1212"/>
                    <a:pt x="533" y="1105"/>
                    <a:pt x="600" y="1005"/>
                  </a:cubicBezTo>
                  <a:cubicBezTo>
                    <a:pt x="667" y="905"/>
                    <a:pt x="733" y="808"/>
                    <a:pt x="800" y="719"/>
                  </a:cubicBezTo>
                  <a:cubicBezTo>
                    <a:pt x="867" y="630"/>
                    <a:pt x="933" y="547"/>
                    <a:pt x="1000" y="473"/>
                  </a:cubicBezTo>
                  <a:cubicBezTo>
                    <a:pt x="1067" y="399"/>
                    <a:pt x="1133" y="331"/>
                    <a:pt x="1200" y="273"/>
                  </a:cubicBezTo>
                  <a:cubicBezTo>
                    <a:pt x="1267" y="215"/>
                    <a:pt x="1333" y="166"/>
                    <a:pt x="1400" y="126"/>
                  </a:cubicBezTo>
                  <a:cubicBezTo>
                    <a:pt x="1467" y="86"/>
                    <a:pt x="1533" y="55"/>
                    <a:pt x="1600" y="35"/>
                  </a:cubicBezTo>
                  <a:cubicBezTo>
                    <a:pt x="1667" y="15"/>
                    <a:pt x="1767" y="10"/>
                    <a:pt x="1800" y="5"/>
                  </a:cubicBezTo>
                  <a:cubicBezTo>
                    <a:pt x="1833" y="0"/>
                    <a:pt x="1816" y="2"/>
                    <a:pt x="1800" y="5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BACDCCC2-2738-4843-9648-3AC4D95EDA50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5084763"/>
            <a:ext cx="2520950" cy="857250"/>
            <a:chOff x="1519" y="3251"/>
            <a:chExt cx="1588" cy="540"/>
          </a:xfrm>
        </p:grpSpPr>
        <p:sp>
          <p:nvSpPr>
            <p:cNvPr id="9262" name="Rectangle 72">
              <a:extLst>
                <a:ext uri="{FF2B5EF4-FFF2-40B4-BE49-F238E27FC236}">
                  <a16:creationId xmlns:a16="http://schemas.microsoft.com/office/drawing/2014/main" id="{309FA624-E6EC-47CC-8566-DB35101F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3251"/>
              <a:ext cx="145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3" name="Line 73">
              <a:extLst>
                <a:ext uri="{FF2B5EF4-FFF2-40B4-BE49-F238E27FC236}">
                  <a16:creationId xmlns:a16="http://schemas.microsoft.com/office/drawing/2014/main" id="{1319AA33-B758-48D5-B27E-0CCF471683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31" y="3259"/>
              <a:ext cx="0" cy="4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74">
              <a:extLst>
                <a:ext uri="{FF2B5EF4-FFF2-40B4-BE49-F238E27FC236}">
                  <a16:creationId xmlns:a16="http://schemas.microsoft.com/office/drawing/2014/main" id="{8ED3AA47-9757-4240-9977-A3753FBC1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" y="3569"/>
              <a:ext cx="112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Rectangle 75">
              <a:extLst>
                <a:ext uri="{FF2B5EF4-FFF2-40B4-BE49-F238E27FC236}">
                  <a16:creationId xmlns:a16="http://schemas.microsoft.com/office/drawing/2014/main" id="{42A3F17E-3486-44AF-B566-CC9F8F06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" y="3493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>
                  <a:solidFill>
                    <a:schemeClr val="bg1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9266" name="Freeform 76">
              <a:extLst>
                <a:ext uri="{FF2B5EF4-FFF2-40B4-BE49-F238E27FC236}">
                  <a16:creationId xmlns:a16="http://schemas.microsoft.com/office/drawing/2014/main" id="{A7473187-10CD-4ED3-9CFA-BA7216A5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3420"/>
              <a:ext cx="833" cy="319"/>
            </a:xfrm>
            <a:custGeom>
              <a:avLst/>
              <a:gdLst>
                <a:gd name="T0" fmla="*/ 0 w 7233"/>
                <a:gd name="T1" fmla="*/ 0 h 4000"/>
                <a:gd name="T2" fmla="*/ 0 w 7233"/>
                <a:gd name="T3" fmla="*/ 0 h 4000"/>
                <a:gd name="T4" fmla="*/ 0 w 7233"/>
                <a:gd name="T5" fmla="*/ 0 h 4000"/>
                <a:gd name="T6" fmla="*/ 0 w 7233"/>
                <a:gd name="T7" fmla="*/ 0 h 4000"/>
                <a:gd name="T8" fmla="*/ 0 w 7233"/>
                <a:gd name="T9" fmla="*/ 0 h 4000"/>
                <a:gd name="T10" fmla="*/ 0 w 7233"/>
                <a:gd name="T11" fmla="*/ 0 h 4000"/>
                <a:gd name="T12" fmla="*/ 0 w 7233"/>
                <a:gd name="T13" fmla="*/ 0 h 4000"/>
                <a:gd name="T14" fmla="*/ 0 w 7233"/>
                <a:gd name="T15" fmla="*/ 0 h 4000"/>
                <a:gd name="T16" fmla="*/ 0 w 7233"/>
                <a:gd name="T17" fmla="*/ 0 h 4000"/>
                <a:gd name="T18" fmla="*/ 0 w 7233"/>
                <a:gd name="T19" fmla="*/ 0 h 4000"/>
                <a:gd name="T20" fmla="*/ 0 w 7233"/>
                <a:gd name="T21" fmla="*/ 0 h 4000"/>
                <a:gd name="T22" fmla="*/ 0 w 7233"/>
                <a:gd name="T23" fmla="*/ 0 h 4000"/>
                <a:gd name="T24" fmla="*/ 0 w 7233"/>
                <a:gd name="T25" fmla="*/ 0 h 4000"/>
                <a:gd name="T26" fmla="*/ 0 w 7233"/>
                <a:gd name="T27" fmla="*/ 0 h 4000"/>
                <a:gd name="T28" fmla="*/ 0 w 7233"/>
                <a:gd name="T29" fmla="*/ 0 h 4000"/>
                <a:gd name="T30" fmla="*/ 0 w 7233"/>
                <a:gd name="T31" fmla="*/ 0 h 4000"/>
                <a:gd name="T32" fmla="*/ 0 w 7233"/>
                <a:gd name="T33" fmla="*/ 0 h 4000"/>
                <a:gd name="T34" fmla="*/ 0 w 7233"/>
                <a:gd name="T35" fmla="*/ 0 h 4000"/>
                <a:gd name="T36" fmla="*/ 0 w 7233"/>
                <a:gd name="T37" fmla="*/ 0 h 4000"/>
                <a:gd name="T38" fmla="*/ 0 w 7233"/>
                <a:gd name="T39" fmla="*/ 0 h 4000"/>
                <a:gd name="T40" fmla="*/ 0 w 7233"/>
                <a:gd name="T41" fmla="*/ 0 h 4000"/>
                <a:gd name="T42" fmla="*/ 0 w 7233"/>
                <a:gd name="T43" fmla="*/ 0 h 4000"/>
                <a:gd name="T44" fmla="*/ 0 w 7233"/>
                <a:gd name="T45" fmla="*/ 0 h 4000"/>
                <a:gd name="T46" fmla="*/ 0 w 7233"/>
                <a:gd name="T47" fmla="*/ 0 h 4000"/>
                <a:gd name="T48" fmla="*/ 0 w 7233"/>
                <a:gd name="T49" fmla="*/ 0 h 4000"/>
                <a:gd name="T50" fmla="*/ 0 w 7233"/>
                <a:gd name="T51" fmla="*/ 0 h 4000"/>
                <a:gd name="T52" fmla="*/ 0 w 7233"/>
                <a:gd name="T53" fmla="*/ 0 h 4000"/>
                <a:gd name="T54" fmla="*/ 0 w 7233"/>
                <a:gd name="T55" fmla="*/ 0 h 4000"/>
                <a:gd name="T56" fmla="*/ 0 w 7233"/>
                <a:gd name="T57" fmla="*/ 0 h 4000"/>
                <a:gd name="T58" fmla="*/ 0 w 7233"/>
                <a:gd name="T59" fmla="*/ 0 h 4000"/>
                <a:gd name="T60" fmla="*/ 0 w 7233"/>
                <a:gd name="T61" fmla="*/ 0 h 4000"/>
                <a:gd name="T62" fmla="*/ 0 w 7233"/>
                <a:gd name="T63" fmla="*/ 0 h 4000"/>
                <a:gd name="T64" fmla="*/ 0 w 7233"/>
                <a:gd name="T65" fmla="*/ 0 h 4000"/>
                <a:gd name="T66" fmla="*/ 0 w 7233"/>
                <a:gd name="T67" fmla="*/ 0 h 4000"/>
                <a:gd name="T68" fmla="*/ 0 w 7233"/>
                <a:gd name="T69" fmla="*/ 0 h 4000"/>
                <a:gd name="T70" fmla="*/ 0 w 7233"/>
                <a:gd name="T71" fmla="*/ 0 h 4000"/>
                <a:gd name="T72" fmla="*/ 0 w 7233"/>
                <a:gd name="T73" fmla="*/ 0 h 4000"/>
                <a:gd name="T74" fmla="*/ 0 w 7233"/>
                <a:gd name="T75" fmla="*/ 0 h 400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233"/>
                <a:gd name="T115" fmla="*/ 0 h 4000"/>
                <a:gd name="T116" fmla="*/ 7233 w 7233"/>
                <a:gd name="T117" fmla="*/ 4000 h 400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233" h="4000">
                  <a:moveTo>
                    <a:pt x="0" y="2000"/>
                  </a:moveTo>
                  <a:cubicBezTo>
                    <a:pt x="66" y="1883"/>
                    <a:pt x="133" y="1767"/>
                    <a:pt x="200" y="1653"/>
                  </a:cubicBezTo>
                  <a:cubicBezTo>
                    <a:pt x="267" y="1539"/>
                    <a:pt x="333" y="1425"/>
                    <a:pt x="400" y="1316"/>
                  </a:cubicBezTo>
                  <a:cubicBezTo>
                    <a:pt x="467" y="1207"/>
                    <a:pt x="533" y="1100"/>
                    <a:pt x="600" y="1000"/>
                  </a:cubicBezTo>
                  <a:cubicBezTo>
                    <a:pt x="667" y="900"/>
                    <a:pt x="733" y="803"/>
                    <a:pt x="800" y="714"/>
                  </a:cubicBezTo>
                  <a:cubicBezTo>
                    <a:pt x="867" y="625"/>
                    <a:pt x="933" y="542"/>
                    <a:pt x="1000" y="468"/>
                  </a:cubicBezTo>
                  <a:cubicBezTo>
                    <a:pt x="1067" y="394"/>
                    <a:pt x="1133" y="326"/>
                    <a:pt x="1200" y="268"/>
                  </a:cubicBezTo>
                  <a:cubicBezTo>
                    <a:pt x="1267" y="210"/>
                    <a:pt x="1333" y="161"/>
                    <a:pt x="1400" y="121"/>
                  </a:cubicBezTo>
                  <a:cubicBezTo>
                    <a:pt x="1467" y="81"/>
                    <a:pt x="1533" y="50"/>
                    <a:pt x="1600" y="30"/>
                  </a:cubicBezTo>
                  <a:cubicBezTo>
                    <a:pt x="1667" y="10"/>
                    <a:pt x="1733" y="0"/>
                    <a:pt x="1800" y="0"/>
                  </a:cubicBezTo>
                  <a:cubicBezTo>
                    <a:pt x="1867" y="0"/>
                    <a:pt x="1933" y="10"/>
                    <a:pt x="2000" y="30"/>
                  </a:cubicBezTo>
                  <a:cubicBezTo>
                    <a:pt x="2067" y="50"/>
                    <a:pt x="2133" y="81"/>
                    <a:pt x="2200" y="121"/>
                  </a:cubicBezTo>
                  <a:cubicBezTo>
                    <a:pt x="2267" y="161"/>
                    <a:pt x="2333" y="210"/>
                    <a:pt x="2400" y="268"/>
                  </a:cubicBezTo>
                  <a:cubicBezTo>
                    <a:pt x="2467" y="326"/>
                    <a:pt x="2533" y="394"/>
                    <a:pt x="2600" y="468"/>
                  </a:cubicBezTo>
                  <a:cubicBezTo>
                    <a:pt x="2667" y="542"/>
                    <a:pt x="2733" y="625"/>
                    <a:pt x="2800" y="714"/>
                  </a:cubicBezTo>
                  <a:cubicBezTo>
                    <a:pt x="2867" y="803"/>
                    <a:pt x="2933" y="900"/>
                    <a:pt x="3000" y="1000"/>
                  </a:cubicBezTo>
                  <a:cubicBezTo>
                    <a:pt x="3067" y="1100"/>
                    <a:pt x="3133" y="1207"/>
                    <a:pt x="3200" y="1316"/>
                  </a:cubicBezTo>
                  <a:cubicBezTo>
                    <a:pt x="3267" y="1425"/>
                    <a:pt x="3333" y="1539"/>
                    <a:pt x="3400" y="1653"/>
                  </a:cubicBezTo>
                  <a:cubicBezTo>
                    <a:pt x="3467" y="1767"/>
                    <a:pt x="3533" y="1884"/>
                    <a:pt x="3600" y="2000"/>
                  </a:cubicBezTo>
                  <a:cubicBezTo>
                    <a:pt x="3667" y="2116"/>
                    <a:pt x="3733" y="2233"/>
                    <a:pt x="3800" y="2347"/>
                  </a:cubicBezTo>
                  <a:cubicBezTo>
                    <a:pt x="3867" y="2461"/>
                    <a:pt x="3933" y="2575"/>
                    <a:pt x="4000" y="2684"/>
                  </a:cubicBezTo>
                  <a:cubicBezTo>
                    <a:pt x="4067" y="2793"/>
                    <a:pt x="4133" y="2900"/>
                    <a:pt x="4200" y="3000"/>
                  </a:cubicBezTo>
                  <a:cubicBezTo>
                    <a:pt x="4267" y="3100"/>
                    <a:pt x="4333" y="3196"/>
                    <a:pt x="4400" y="3285"/>
                  </a:cubicBezTo>
                  <a:cubicBezTo>
                    <a:pt x="4467" y="3374"/>
                    <a:pt x="4533" y="3458"/>
                    <a:pt x="4600" y="3532"/>
                  </a:cubicBezTo>
                  <a:cubicBezTo>
                    <a:pt x="4667" y="3606"/>
                    <a:pt x="4733" y="3674"/>
                    <a:pt x="4800" y="3732"/>
                  </a:cubicBezTo>
                  <a:cubicBezTo>
                    <a:pt x="4867" y="3790"/>
                    <a:pt x="4933" y="3839"/>
                    <a:pt x="5000" y="3879"/>
                  </a:cubicBezTo>
                  <a:cubicBezTo>
                    <a:pt x="5067" y="3919"/>
                    <a:pt x="5133" y="3950"/>
                    <a:pt x="5200" y="3970"/>
                  </a:cubicBezTo>
                  <a:cubicBezTo>
                    <a:pt x="5267" y="3990"/>
                    <a:pt x="5333" y="4000"/>
                    <a:pt x="5400" y="4000"/>
                  </a:cubicBezTo>
                  <a:cubicBezTo>
                    <a:pt x="5467" y="4000"/>
                    <a:pt x="5533" y="3990"/>
                    <a:pt x="5600" y="3970"/>
                  </a:cubicBezTo>
                  <a:cubicBezTo>
                    <a:pt x="5667" y="3950"/>
                    <a:pt x="5733" y="3919"/>
                    <a:pt x="5800" y="3879"/>
                  </a:cubicBezTo>
                  <a:cubicBezTo>
                    <a:pt x="5867" y="3839"/>
                    <a:pt x="5933" y="3790"/>
                    <a:pt x="6000" y="3732"/>
                  </a:cubicBezTo>
                  <a:cubicBezTo>
                    <a:pt x="6067" y="3674"/>
                    <a:pt x="6133" y="3606"/>
                    <a:pt x="6200" y="3532"/>
                  </a:cubicBezTo>
                  <a:cubicBezTo>
                    <a:pt x="6267" y="3458"/>
                    <a:pt x="6333" y="3375"/>
                    <a:pt x="6400" y="3286"/>
                  </a:cubicBezTo>
                  <a:cubicBezTo>
                    <a:pt x="6467" y="3197"/>
                    <a:pt x="6533" y="3100"/>
                    <a:pt x="6600" y="3000"/>
                  </a:cubicBezTo>
                  <a:cubicBezTo>
                    <a:pt x="6667" y="2900"/>
                    <a:pt x="6733" y="2793"/>
                    <a:pt x="6800" y="2684"/>
                  </a:cubicBezTo>
                  <a:cubicBezTo>
                    <a:pt x="6867" y="2575"/>
                    <a:pt x="6933" y="2462"/>
                    <a:pt x="7000" y="2348"/>
                  </a:cubicBezTo>
                  <a:cubicBezTo>
                    <a:pt x="7067" y="2234"/>
                    <a:pt x="7167" y="2058"/>
                    <a:pt x="7200" y="2000"/>
                  </a:cubicBezTo>
                  <a:cubicBezTo>
                    <a:pt x="7233" y="1942"/>
                    <a:pt x="7216" y="1971"/>
                    <a:pt x="7200" y="200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Rectangle 77">
              <a:extLst>
                <a:ext uri="{FF2B5EF4-FFF2-40B4-BE49-F238E27FC236}">
                  <a16:creationId xmlns:a16="http://schemas.microsoft.com/office/drawing/2014/main" id="{4B16116D-E8C4-4C46-9E14-45F4B2BD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485"/>
              <a:ext cx="2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t</a:t>
              </a:r>
            </a:p>
          </p:txBody>
        </p:sp>
        <p:sp>
          <p:nvSpPr>
            <p:cNvPr id="9268" name="Rectangle 78">
              <a:extLst>
                <a:ext uri="{FF2B5EF4-FFF2-40B4-BE49-F238E27FC236}">
                  <a16:creationId xmlns:a16="http://schemas.microsoft.com/office/drawing/2014/main" id="{0FF6A142-FE20-46B0-82F7-E47B61485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253"/>
              <a:ext cx="18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y</a:t>
              </a:r>
            </a:p>
          </p:txBody>
        </p:sp>
        <p:sp>
          <p:nvSpPr>
            <p:cNvPr id="9269" name="Freeform 79">
              <a:extLst>
                <a:ext uri="{FF2B5EF4-FFF2-40B4-BE49-F238E27FC236}">
                  <a16:creationId xmlns:a16="http://schemas.microsoft.com/office/drawing/2014/main" id="{CEF7F3CF-A123-4654-B2DD-535467A22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3415"/>
              <a:ext cx="230" cy="162"/>
            </a:xfrm>
            <a:custGeom>
              <a:avLst/>
              <a:gdLst>
                <a:gd name="T0" fmla="*/ 0 w 1833"/>
                <a:gd name="T1" fmla="*/ 0 h 2005"/>
                <a:gd name="T2" fmla="*/ 0 w 1833"/>
                <a:gd name="T3" fmla="*/ 0 h 2005"/>
                <a:gd name="T4" fmla="*/ 0 w 1833"/>
                <a:gd name="T5" fmla="*/ 0 h 2005"/>
                <a:gd name="T6" fmla="*/ 0 w 1833"/>
                <a:gd name="T7" fmla="*/ 0 h 2005"/>
                <a:gd name="T8" fmla="*/ 0 w 1833"/>
                <a:gd name="T9" fmla="*/ 0 h 2005"/>
                <a:gd name="T10" fmla="*/ 0 w 1833"/>
                <a:gd name="T11" fmla="*/ 0 h 2005"/>
                <a:gd name="T12" fmla="*/ 0 w 1833"/>
                <a:gd name="T13" fmla="*/ 0 h 2005"/>
                <a:gd name="T14" fmla="*/ 0 w 1833"/>
                <a:gd name="T15" fmla="*/ 0 h 2005"/>
                <a:gd name="T16" fmla="*/ 0 w 1833"/>
                <a:gd name="T17" fmla="*/ 0 h 2005"/>
                <a:gd name="T18" fmla="*/ 0 w 1833"/>
                <a:gd name="T19" fmla="*/ 0 h 2005"/>
                <a:gd name="T20" fmla="*/ 0 w 1833"/>
                <a:gd name="T21" fmla="*/ 0 h 20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3"/>
                <a:gd name="T34" fmla="*/ 0 h 2005"/>
                <a:gd name="T35" fmla="*/ 1833 w 1833"/>
                <a:gd name="T36" fmla="*/ 2005 h 200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3" h="2005">
                  <a:moveTo>
                    <a:pt x="0" y="2005"/>
                  </a:moveTo>
                  <a:cubicBezTo>
                    <a:pt x="66" y="1888"/>
                    <a:pt x="133" y="1772"/>
                    <a:pt x="200" y="1658"/>
                  </a:cubicBezTo>
                  <a:cubicBezTo>
                    <a:pt x="267" y="1544"/>
                    <a:pt x="333" y="1430"/>
                    <a:pt x="400" y="1321"/>
                  </a:cubicBezTo>
                  <a:cubicBezTo>
                    <a:pt x="467" y="1212"/>
                    <a:pt x="533" y="1105"/>
                    <a:pt x="600" y="1005"/>
                  </a:cubicBezTo>
                  <a:cubicBezTo>
                    <a:pt x="667" y="905"/>
                    <a:pt x="733" y="808"/>
                    <a:pt x="800" y="719"/>
                  </a:cubicBezTo>
                  <a:cubicBezTo>
                    <a:pt x="867" y="630"/>
                    <a:pt x="933" y="547"/>
                    <a:pt x="1000" y="473"/>
                  </a:cubicBezTo>
                  <a:cubicBezTo>
                    <a:pt x="1067" y="399"/>
                    <a:pt x="1133" y="331"/>
                    <a:pt x="1200" y="273"/>
                  </a:cubicBezTo>
                  <a:cubicBezTo>
                    <a:pt x="1267" y="215"/>
                    <a:pt x="1333" y="166"/>
                    <a:pt x="1400" y="126"/>
                  </a:cubicBezTo>
                  <a:cubicBezTo>
                    <a:pt x="1467" y="86"/>
                    <a:pt x="1533" y="55"/>
                    <a:pt x="1600" y="35"/>
                  </a:cubicBezTo>
                  <a:cubicBezTo>
                    <a:pt x="1667" y="15"/>
                    <a:pt x="1767" y="10"/>
                    <a:pt x="1800" y="5"/>
                  </a:cubicBezTo>
                  <a:cubicBezTo>
                    <a:pt x="1833" y="0"/>
                    <a:pt x="1816" y="2"/>
                    <a:pt x="1800" y="5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Rectangle 80">
              <a:extLst>
                <a:ext uri="{FF2B5EF4-FFF2-40B4-BE49-F238E27FC236}">
                  <a16:creationId xmlns:a16="http://schemas.microsoft.com/office/drawing/2014/main" id="{A69C5837-8A67-40CC-8C85-35512AA0E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551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900" i="1">
                  <a:solidFill>
                    <a:schemeClr val="bg1"/>
                  </a:solidFill>
                  <a:ea typeface="楷体_GB2312" pitchFamily="49" charset="-122"/>
                </a:rPr>
                <a:t>T</a:t>
              </a: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DF0904-B2FB-40A7-AC07-04CBED08C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99971"/>
              </p:ext>
            </p:extLst>
          </p:nvPr>
        </p:nvGraphicFramePr>
        <p:xfrm>
          <a:off x="1834951" y="2128018"/>
          <a:ext cx="3313113" cy="796926"/>
        </p:xfrm>
        <a:graphic>
          <a:graphicData uri="http://schemas.openxmlformats.org/drawingml/2006/table">
            <a:tbl>
              <a:tblPr/>
              <a:tblGrid>
                <a:gridCol w="3313113">
                  <a:extLst>
                    <a:ext uri="{9D8B030D-6E8A-4147-A177-3AD203B41FA5}">
                      <a16:colId xmlns:a16="http://schemas.microsoft.com/office/drawing/2014/main" val="744140198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时 间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22268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一个质点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970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B3D3EE-9CF9-42C7-9F04-31AC1F9D129C}"/>
              </a:ext>
            </a:extLst>
          </p:cNvPr>
          <p:cNvSpPr/>
          <p:nvPr/>
        </p:nvSpPr>
        <p:spPr>
          <a:xfrm>
            <a:off x="1835696" y="2924944"/>
            <a:ext cx="3438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反映一个质点相对平衡位置的位移随时间的变化规律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7B4E3-FDF5-40FE-BA77-CD2E30E573F2}"/>
              </a:ext>
            </a:extLst>
          </p:cNvPr>
          <p:cNvSpPr/>
          <p:nvPr/>
        </p:nvSpPr>
        <p:spPr>
          <a:xfrm>
            <a:off x="1835696" y="3945250"/>
            <a:ext cx="33123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振幅、周期；任一时刻质点的位移、加速度、振动方向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1C7A32-75C1-43DF-BBC5-0B6B802049EB}"/>
              </a:ext>
            </a:extLst>
          </p:cNvPr>
          <p:cNvSpPr/>
          <p:nvPr/>
        </p:nvSpPr>
        <p:spPr>
          <a:xfrm>
            <a:off x="2133600" y="608535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拍一个人跳舞的录像</a:t>
            </a:r>
            <a:endParaRPr lang="zh-CN" altLang="en-US" sz="20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22D589C-975F-4E41-A95E-9B9B10A0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3188"/>
              </p:ext>
            </p:extLst>
          </p:nvPr>
        </p:nvGraphicFramePr>
        <p:xfrm>
          <a:off x="5148064" y="2128018"/>
          <a:ext cx="3571875" cy="796926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339218868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质点的平衡位置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5045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介质中的各个质点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307351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FA24685-83DF-4843-8957-F0F7BD79F273}"/>
              </a:ext>
            </a:extLst>
          </p:cNvPr>
          <p:cNvSpPr/>
          <p:nvPr/>
        </p:nvSpPr>
        <p:spPr>
          <a:xfrm>
            <a:off x="5157663" y="2924944"/>
            <a:ext cx="3546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反映某时刻介质中各质点相对平衡位置的位移值的波形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C287DC-CF81-4A89-8C8C-656584C2361A}"/>
              </a:ext>
            </a:extLst>
          </p:cNvPr>
          <p:cNvSpPr/>
          <p:nvPr/>
        </p:nvSpPr>
        <p:spPr>
          <a:xfrm>
            <a:off x="5164138" y="3650622"/>
            <a:ext cx="35401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振幅、波长；该时刻各质点的位移、速度、加速度；已知波的传播方向确定该时刻各质点的振动方向，反之亦然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142B8D-78FB-438F-BE03-FC5373545F39}"/>
              </a:ext>
            </a:extLst>
          </p:cNvPr>
          <p:cNvSpPr/>
          <p:nvPr/>
        </p:nvSpPr>
        <p:spPr>
          <a:xfrm>
            <a:off x="5364839" y="6093296"/>
            <a:ext cx="3023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拍许多人跳舞的一张照片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  <p:bldP spid="9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1FD5C8F9-7FDA-4597-9697-982E791E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417513"/>
            <a:ext cx="801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一平面简谐波沿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轴正方向传播，已知其波函数为	</a:t>
            </a:r>
          </a:p>
        </p:txBody>
      </p:sp>
      <p:graphicFrame>
        <p:nvGraphicFramePr>
          <p:cNvPr id="178179" name="Object 2">
            <a:extLst>
              <a:ext uri="{FF2B5EF4-FFF2-40B4-BE49-F238E27FC236}">
                <a16:creationId xmlns:a16="http://schemas.microsoft.com/office/drawing/2014/main" id="{34D058DF-D5DB-4D76-A6F7-0D04BFC75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981075"/>
          <a:ext cx="390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9" name="公式" r:id="rId3" imgW="1762131" imgH="142977" progId="Equation.3">
                  <p:embed/>
                </p:oleObj>
              </mc:Choice>
              <mc:Fallback>
                <p:oleObj name="公式" r:id="rId3" imgW="1762131" imgH="142977" progId="Equation.3">
                  <p:embed/>
                  <p:pic>
                    <p:nvPicPr>
                      <p:cNvPr id="178179" name="Object 2">
                        <a:extLst>
                          <a:ext uri="{FF2B5EF4-FFF2-40B4-BE49-F238E27FC236}">
                            <a16:creationId xmlns:a16="http://schemas.microsoft.com/office/drawing/2014/main" id="{34D058DF-D5DB-4D76-A6F7-0D04BFC75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075"/>
                        <a:ext cx="390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3">
            <a:extLst>
              <a:ext uri="{FF2B5EF4-FFF2-40B4-BE49-F238E27FC236}">
                <a16:creationId xmlns:a16="http://schemas.microsoft.com/office/drawing/2014/main" id="{6C4F4AB5-4001-47AA-B087-865F9C9AA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030663"/>
          <a:ext cx="38750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公式" r:id="rId5" imgW="4029171" imgH="771525" progId="Equation.3">
                  <p:embed/>
                </p:oleObj>
              </mc:Choice>
              <mc:Fallback>
                <p:oleObj name="公式" r:id="rId5" imgW="4029171" imgH="771525" progId="Equation.3">
                  <p:embed/>
                  <p:pic>
                    <p:nvPicPr>
                      <p:cNvPr id="178180" name="Object 3">
                        <a:extLst>
                          <a:ext uri="{FF2B5EF4-FFF2-40B4-BE49-F238E27FC236}">
                            <a16:creationId xmlns:a16="http://schemas.microsoft.com/office/drawing/2014/main" id="{6C4F4AB5-4001-47AA-B087-865F9C9AA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30663"/>
                        <a:ext cx="38750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4">
            <a:extLst>
              <a:ext uri="{FF2B5EF4-FFF2-40B4-BE49-F238E27FC236}">
                <a16:creationId xmlns:a16="http://schemas.microsoft.com/office/drawing/2014/main" id="{76CEF4B7-2C86-41F3-8361-A1F74BEBECA3}"/>
              </a:ext>
            </a:extLst>
          </p:cNvPr>
          <p:cNvGraphicFramePr>
            <a:graphicFrameLocks/>
          </p:cNvGraphicFramePr>
          <p:nvPr/>
        </p:nvGraphicFramePr>
        <p:xfrm>
          <a:off x="2968625" y="5127625"/>
          <a:ext cx="15319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公式" r:id="rId7" imgW="1619314" imgH="257175" progId="Equation.3">
                  <p:embed/>
                </p:oleObj>
              </mc:Choice>
              <mc:Fallback>
                <p:oleObj name="公式" r:id="rId7" imgW="1619314" imgH="257175" progId="Equation.3">
                  <p:embed/>
                  <p:pic>
                    <p:nvPicPr>
                      <p:cNvPr id="178181" name="Object 4">
                        <a:extLst>
                          <a:ext uri="{FF2B5EF4-FFF2-40B4-BE49-F238E27FC236}">
                            <a16:creationId xmlns:a16="http://schemas.microsoft.com/office/drawing/2014/main" id="{76CEF4B7-2C86-41F3-8361-A1F74BEBEC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5127625"/>
                        <a:ext cx="15319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5">
            <a:extLst>
              <a:ext uri="{FF2B5EF4-FFF2-40B4-BE49-F238E27FC236}">
                <a16:creationId xmlns:a16="http://schemas.microsoft.com/office/drawing/2014/main" id="{34CEBDBC-0357-493F-9164-20EAE1DD2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4929188"/>
          <a:ext cx="21431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公式" r:id="rId9" imgW="2181104" imgH="771525" progId="Equation.3">
                  <p:embed/>
                </p:oleObj>
              </mc:Choice>
              <mc:Fallback>
                <p:oleObj name="公式" r:id="rId9" imgW="2181104" imgH="771525" progId="Equation.3">
                  <p:embed/>
                  <p:pic>
                    <p:nvPicPr>
                      <p:cNvPr id="178182" name="Object 5">
                        <a:extLst>
                          <a:ext uri="{FF2B5EF4-FFF2-40B4-BE49-F238E27FC236}">
                            <a16:creationId xmlns:a16="http://schemas.microsoft.com/office/drawing/2014/main" id="{34CEBDBC-0357-493F-9164-20EAE1DD2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929188"/>
                        <a:ext cx="21431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6">
            <a:extLst>
              <a:ext uri="{FF2B5EF4-FFF2-40B4-BE49-F238E27FC236}">
                <a16:creationId xmlns:a16="http://schemas.microsoft.com/office/drawing/2014/main" id="{446E16AE-6397-4939-8EA3-07F68532F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786438"/>
          <a:ext cx="21431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公式" r:id="rId11" imgW="2343188" imgH="771525" progId="Equation.3">
                  <p:embed/>
                </p:oleObj>
              </mc:Choice>
              <mc:Fallback>
                <p:oleObj name="公式" r:id="rId11" imgW="2343188" imgH="771525" progId="Equation.3">
                  <p:embed/>
                  <p:pic>
                    <p:nvPicPr>
                      <p:cNvPr id="178183" name="Object 6">
                        <a:extLst>
                          <a:ext uri="{FF2B5EF4-FFF2-40B4-BE49-F238E27FC236}">
                            <a16:creationId xmlns:a16="http://schemas.microsoft.com/office/drawing/2014/main" id="{446E16AE-6397-4939-8EA3-07F68532F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786438"/>
                        <a:ext cx="21431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7">
            <a:extLst>
              <a:ext uri="{FF2B5EF4-FFF2-40B4-BE49-F238E27FC236}">
                <a16:creationId xmlns:a16="http://schemas.microsoft.com/office/drawing/2014/main" id="{E40F8314-711E-415E-A9BD-1A11570E4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5815013"/>
          <a:ext cx="22145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公式" r:id="rId13" imgW="2486006" imgH="771525" progId="Equation.3">
                  <p:embed/>
                </p:oleObj>
              </mc:Choice>
              <mc:Fallback>
                <p:oleObj name="公式" r:id="rId13" imgW="2486006" imgH="771525" progId="Equation.3">
                  <p:embed/>
                  <p:pic>
                    <p:nvPicPr>
                      <p:cNvPr id="178184" name="Object 7">
                        <a:extLst>
                          <a:ext uri="{FF2B5EF4-FFF2-40B4-BE49-F238E27FC236}">
                            <a16:creationId xmlns:a16="http://schemas.microsoft.com/office/drawing/2014/main" id="{E40F8314-711E-415E-A9BD-1A11570E4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815013"/>
                        <a:ext cx="221456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Rectangle 9">
            <a:extLst>
              <a:ext uri="{FF2B5EF4-FFF2-40B4-BE49-F238E27FC236}">
                <a16:creationId xmlns:a16="http://schemas.microsoft.com/office/drawing/2014/main" id="{2B98CE94-B064-40F9-8C52-FD11A40A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25431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en-US" altLang="zh-CN">
                <a:solidFill>
                  <a:srgbClr val="FFFF00"/>
                </a:solidFill>
              </a:rPr>
              <a:t>) </a:t>
            </a:r>
            <a:r>
              <a:rPr lang="zh-CN" altLang="en-US">
                <a:solidFill>
                  <a:srgbClr val="FFFF00"/>
                </a:solidFill>
              </a:rPr>
              <a:t>比较法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（与标准形式比较）</a:t>
            </a:r>
          </a:p>
        </p:txBody>
      </p:sp>
      <p:graphicFrame>
        <p:nvGraphicFramePr>
          <p:cNvPr id="178186" name="Object 8">
            <a:extLst>
              <a:ext uri="{FF2B5EF4-FFF2-40B4-BE49-F238E27FC236}">
                <a16:creationId xmlns:a16="http://schemas.microsoft.com/office/drawing/2014/main" id="{0F66469F-C6D2-4332-B936-D59A2D887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071813"/>
          <a:ext cx="4286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公式" r:id="rId15" imgW="4286365" imgH="771525" progId="Equation.3">
                  <p:embed/>
                </p:oleObj>
              </mc:Choice>
              <mc:Fallback>
                <p:oleObj name="公式" r:id="rId15" imgW="4286365" imgH="771525" progId="Equation.3">
                  <p:embed/>
                  <p:pic>
                    <p:nvPicPr>
                      <p:cNvPr id="178186" name="Object 8">
                        <a:extLst>
                          <a:ext uri="{FF2B5EF4-FFF2-40B4-BE49-F238E27FC236}">
                            <a16:creationId xmlns:a16="http://schemas.microsoft.com/office/drawing/2014/main" id="{0F66469F-C6D2-4332-B936-D59A2D887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4286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7" name="Text Box 11">
            <a:extLst>
              <a:ext uri="{FF2B5EF4-FFF2-40B4-BE49-F238E27FC236}">
                <a16:creationId xmlns:a16="http://schemas.microsoft.com/office/drawing/2014/main" id="{E8C8F549-AB31-4F9C-BE40-7C1CBC1B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2575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标准形式</a:t>
            </a:r>
          </a:p>
        </p:txBody>
      </p:sp>
      <p:sp>
        <p:nvSpPr>
          <p:cNvPr id="178188" name="Text Box 12">
            <a:extLst>
              <a:ext uri="{FF2B5EF4-FFF2-40B4-BE49-F238E27FC236}">
                <a16:creationId xmlns:a16="http://schemas.microsoft.com/office/drawing/2014/main" id="{7E816D7B-D6C4-42E1-8AB8-A05BEA82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513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波函数为</a:t>
            </a:r>
          </a:p>
        </p:txBody>
      </p:sp>
      <p:sp>
        <p:nvSpPr>
          <p:cNvPr id="178189" name="Text Box 13">
            <a:extLst>
              <a:ext uri="{FF2B5EF4-FFF2-40B4-BE49-F238E27FC236}">
                <a16:creationId xmlns:a16="http://schemas.microsoft.com/office/drawing/2014/main" id="{CBE37230-BA42-47B4-8226-3CD32E6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50625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比较可得</a:t>
            </a:r>
          </a:p>
        </p:txBody>
      </p: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789CCBCD-D2C7-4277-BFE2-A218B2CB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013F6849-21C2-4CEA-B709-3AD4821A4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654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178192" name="Rectangle 16">
            <a:extLst>
              <a:ext uri="{FF2B5EF4-FFF2-40B4-BE49-F238E27FC236}">
                <a16:creationId xmlns:a16="http://schemas.microsoft.com/office/drawing/2014/main" id="{1E4FDBCE-D5FB-4567-907C-D14206D9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1447800"/>
            <a:ext cx="64897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7075" indent="-7270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8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波的振幅、波长、周期及波速；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>
                <a:solidFill>
                  <a:schemeClr val="bg1"/>
                </a:solidFill>
              </a:rPr>
              <a:t>          </a:t>
            </a: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质点振动的最大速度。</a:t>
            </a:r>
          </a:p>
        </p:txBody>
      </p:sp>
      <p:sp>
        <p:nvSpPr>
          <p:cNvPr id="178193" name="Rectangle 17">
            <a:extLst>
              <a:ext uri="{FF2B5EF4-FFF2-40B4-BE49-F238E27FC236}">
                <a16:creationId xmlns:a16="http://schemas.microsoft.com/office/drawing/2014/main" id="{1141B4FA-DF8E-4896-B8C9-503DCFDB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001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178194" name="Rectangle 18">
            <a:extLst>
              <a:ext uri="{FF2B5EF4-FFF2-40B4-BE49-F238E27FC236}">
                <a16:creationId xmlns:a16="http://schemas.microsoft.com/office/drawing/2014/main" id="{D34CB25B-6A91-4191-812B-7897EFCF2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428875"/>
            <a:ext cx="539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0259" name="灯片编号占位符 1">
            <a:extLst>
              <a:ext uri="{FF2B5EF4-FFF2-40B4-BE49-F238E27FC236}">
                <a16:creationId xmlns:a16="http://schemas.microsoft.com/office/drawing/2014/main" id="{A3F3D532-9155-46DD-9735-616C8969024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BB62FB-E020-457D-BD61-BCB11A19A6F4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autoUpdateAnimBg="0"/>
      <p:bldP spid="178185" grpId="0" autoUpdateAnimBg="0"/>
      <p:bldP spid="178187" grpId="0" autoUpdateAnimBg="0"/>
      <p:bldP spid="178188" grpId="0" autoUpdateAnimBg="0"/>
      <p:bldP spid="178189" grpId="0" autoUpdateAnimBg="0"/>
      <p:bldP spid="178190" grpId="0" autoUpdateAnimBg="0"/>
      <p:bldP spid="178191" grpId="0" autoUpdateAnimBg="0"/>
      <p:bldP spid="178192" grpId="0" autoUpdateAnimBg="0"/>
      <p:bldP spid="178193" grpId="0" autoUpdateAnimBg="0"/>
      <p:bldP spid="1781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>
            <a:extLst>
              <a:ext uri="{FF2B5EF4-FFF2-40B4-BE49-F238E27FC236}">
                <a16:creationId xmlns:a16="http://schemas.microsoft.com/office/drawing/2014/main" id="{8AD68635-D6B8-4112-A9FA-874CC1742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25" y="2541588"/>
          <a:ext cx="53736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公式" r:id="rId3" imgW="5324622" imgH="361882" progId="Equation.3">
                  <p:embed/>
                </p:oleObj>
              </mc:Choice>
              <mc:Fallback>
                <p:oleObj name="公式" r:id="rId3" imgW="5324622" imgH="361882" progId="Equation.3">
                  <p:embed/>
                  <p:pic>
                    <p:nvPicPr>
                      <p:cNvPr id="179202" name="Object 2">
                        <a:extLst>
                          <a:ext uri="{FF2B5EF4-FFF2-40B4-BE49-F238E27FC236}">
                            <a16:creationId xmlns:a16="http://schemas.microsoft.com/office/drawing/2014/main" id="{8AD68635-D6B8-4112-A9FA-874CC1742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541588"/>
                        <a:ext cx="53736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3" name="Object 3">
            <a:extLst>
              <a:ext uri="{FF2B5EF4-FFF2-40B4-BE49-F238E27FC236}">
                <a16:creationId xmlns:a16="http://schemas.microsoft.com/office/drawing/2014/main" id="{8F8071E8-DFF4-4B83-ACC5-C8F110573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071813"/>
          <a:ext cx="26320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公式" r:id="rId5" imgW="2571635" imgH="361882" progId="Equation.3">
                  <p:embed/>
                </p:oleObj>
              </mc:Choice>
              <mc:Fallback>
                <p:oleObj name="公式" r:id="rId5" imgW="2571635" imgH="361882" progId="Equation.3">
                  <p:embed/>
                  <p:pic>
                    <p:nvPicPr>
                      <p:cNvPr id="179203" name="Object 3">
                        <a:extLst>
                          <a:ext uri="{FF2B5EF4-FFF2-40B4-BE49-F238E27FC236}">
                            <a16:creationId xmlns:a16="http://schemas.microsoft.com/office/drawing/2014/main" id="{8F8071E8-DFF4-4B83-ACC5-C8F1105735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071813"/>
                        <a:ext cx="26320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id="{1FD21197-CB66-4972-A3EA-C9E510DB87E6}"/>
              </a:ext>
            </a:extLst>
          </p:cNvPr>
          <p:cNvGraphicFramePr>
            <a:graphicFrameLocks/>
          </p:cNvGraphicFramePr>
          <p:nvPr/>
        </p:nvGraphicFramePr>
        <p:xfrm>
          <a:off x="2274888" y="1500188"/>
          <a:ext cx="53689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1" name="公式" r:id="rId7" imgW="5324622" imgH="361882" progId="Equation.3">
                  <p:embed/>
                </p:oleObj>
              </mc:Choice>
              <mc:Fallback>
                <p:oleObj name="公式" r:id="rId7" imgW="5324622" imgH="361882" progId="Equation.3">
                  <p:embed/>
                  <p:pic>
                    <p:nvPicPr>
                      <p:cNvPr id="179204" name="Object 4">
                        <a:extLst>
                          <a:ext uri="{FF2B5EF4-FFF2-40B4-BE49-F238E27FC236}">
                            <a16:creationId xmlns:a16="http://schemas.microsoft.com/office/drawing/2014/main" id="{1FD21197-CB66-4972-A3EA-C9E510DB87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500188"/>
                        <a:ext cx="53689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B1B756FD-FD99-476D-8D2E-E8A88C136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2011363"/>
          <a:ext cx="2657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公式" r:id="rId9" imgW="2609863" imgH="361882" progId="Equation.3">
                  <p:embed/>
                </p:oleObj>
              </mc:Choice>
              <mc:Fallback>
                <p:oleObj name="公式" r:id="rId9" imgW="2609863" imgH="361882" progId="Equation.3">
                  <p:embed/>
                  <p:pic>
                    <p:nvPicPr>
                      <p:cNvPr id="179205" name="Object 5">
                        <a:extLst>
                          <a:ext uri="{FF2B5EF4-FFF2-40B4-BE49-F238E27FC236}">
                            <a16:creationId xmlns:a16="http://schemas.microsoft.com/office/drawing/2014/main" id="{B1B756FD-FD99-476D-8D2E-E8A88C136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011363"/>
                        <a:ext cx="26574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>
            <a:extLst>
              <a:ext uri="{FF2B5EF4-FFF2-40B4-BE49-F238E27FC236}">
                <a16:creationId xmlns:a16="http://schemas.microsoft.com/office/drawing/2014/main" id="{65756E55-5227-4B9D-9FBA-4BE3AE498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71875"/>
          <a:ext cx="33289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公式" r:id="rId11" imgW="1543165" imgH="371373" progId="Equation.3">
                  <p:embed/>
                </p:oleObj>
              </mc:Choice>
              <mc:Fallback>
                <p:oleObj name="公式" r:id="rId11" imgW="1543165" imgH="371373" progId="Equation.3">
                  <p:embed/>
                  <p:pic>
                    <p:nvPicPr>
                      <p:cNvPr id="179207" name="Object 7">
                        <a:extLst>
                          <a:ext uri="{FF2B5EF4-FFF2-40B4-BE49-F238E27FC236}">
                            <a16:creationId xmlns:a16="http://schemas.microsoft.com/office/drawing/2014/main" id="{65756E55-5227-4B9D-9FBA-4BE3AE498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71875"/>
                        <a:ext cx="33289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>
            <a:extLst>
              <a:ext uri="{FF2B5EF4-FFF2-40B4-BE49-F238E27FC236}">
                <a16:creationId xmlns:a16="http://schemas.microsoft.com/office/drawing/2014/main" id="{8984FF94-6B9C-40A8-A2A5-6F507FF60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5072063"/>
          <a:ext cx="4711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公式" r:id="rId13" imgW="2409857" imgH="371373" progId="Equation.3">
                  <p:embed/>
                </p:oleObj>
              </mc:Choice>
              <mc:Fallback>
                <p:oleObj name="公式" r:id="rId13" imgW="2409857" imgH="371373" progId="Equation.3">
                  <p:embed/>
                  <p:pic>
                    <p:nvPicPr>
                      <p:cNvPr id="179208" name="Object 8">
                        <a:extLst>
                          <a:ext uri="{FF2B5EF4-FFF2-40B4-BE49-F238E27FC236}">
                            <a16:creationId xmlns:a16="http://schemas.microsoft.com/office/drawing/2014/main" id="{8984FF94-6B9C-40A8-A2A5-6F507FF60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072063"/>
                        <a:ext cx="47117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>
            <a:extLst>
              <a:ext uri="{FF2B5EF4-FFF2-40B4-BE49-F238E27FC236}">
                <a16:creationId xmlns:a16="http://schemas.microsoft.com/office/drawing/2014/main" id="{1AA34988-6A11-4186-8656-E01F04458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926138"/>
          <a:ext cx="3914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公式" r:id="rId15" imgW="4295845" imgH="371373" progId="Equation.3">
                  <p:embed/>
                </p:oleObj>
              </mc:Choice>
              <mc:Fallback>
                <p:oleObj name="公式" r:id="rId15" imgW="4295845" imgH="371373" progId="Equation.3">
                  <p:embed/>
                  <p:pic>
                    <p:nvPicPr>
                      <p:cNvPr id="179209" name="Object 9">
                        <a:extLst>
                          <a:ext uri="{FF2B5EF4-FFF2-40B4-BE49-F238E27FC236}">
                            <a16:creationId xmlns:a16="http://schemas.microsoft.com/office/drawing/2014/main" id="{1AA34988-6A11-4186-8656-E01F04458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926138"/>
                        <a:ext cx="3914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0" name="Rectangle 10">
            <a:extLst>
              <a:ext uri="{FF2B5EF4-FFF2-40B4-BE49-F238E27FC236}">
                <a16:creationId xmlns:a16="http://schemas.microsoft.com/office/drawing/2014/main" id="{6E063AF8-31D1-4A7C-AAB2-834BCD70C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3375"/>
            <a:ext cx="744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i="1" dirty="0">
                <a:solidFill>
                  <a:srgbClr val="FFFF00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) </a:t>
            </a:r>
            <a:r>
              <a:rPr lang="zh-CN" altLang="en-US" dirty="0">
                <a:solidFill>
                  <a:srgbClr val="FFFF00"/>
                </a:solidFill>
                <a:latin typeface="宋体" pitchFamily="2" charset="-122"/>
              </a:rPr>
              <a:t>分析法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（由各量物理意义，分析相位关系）</a:t>
            </a:r>
          </a:p>
        </p:txBody>
      </p:sp>
      <p:graphicFrame>
        <p:nvGraphicFramePr>
          <p:cNvPr id="179211" name="Object 10">
            <a:extLst>
              <a:ext uri="{FF2B5EF4-FFF2-40B4-BE49-F238E27FC236}">
                <a16:creationId xmlns:a16="http://schemas.microsoft.com/office/drawing/2014/main" id="{EA6DCD16-64F3-4A4E-9121-5A4328313AB6}"/>
              </a:ext>
            </a:extLst>
          </p:cNvPr>
          <p:cNvGraphicFramePr>
            <a:graphicFrameLocks/>
          </p:cNvGraphicFramePr>
          <p:nvPr/>
        </p:nvGraphicFramePr>
        <p:xfrm>
          <a:off x="2228850" y="893763"/>
          <a:ext cx="2628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公式" r:id="rId17" imgW="2571635" imgH="371373" progId="Equation.3">
                  <p:embed/>
                </p:oleObj>
              </mc:Choice>
              <mc:Fallback>
                <p:oleObj name="公式" r:id="rId17" imgW="2571635" imgH="371373" progId="Equation.3">
                  <p:embed/>
                  <p:pic>
                    <p:nvPicPr>
                      <p:cNvPr id="179211" name="Object 10">
                        <a:extLst>
                          <a:ext uri="{FF2B5EF4-FFF2-40B4-BE49-F238E27FC236}">
                            <a16:creationId xmlns:a16="http://schemas.microsoft.com/office/drawing/2014/main" id="{EA6DCD16-64F3-4A4E-9121-5A4328313AB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893763"/>
                        <a:ext cx="2628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2" name="Rectangle 12">
            <a:extLst>
              <a:ext uri="{FF2B5EF4-FFF2-40B4-BE49-F238E27FC236}">
                <a16:creationId xmlns:a16="http://schemas.microsoft.com/office/drawing/2014/main" id="{9927B406-1858-478C-B3FC-1315C9F2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865188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振幅：</a:t>
            </a:r>
          </a:p>
        </p:txBody>
      </p:sp>
      <p:sp>
        <p:nvSpPr>
          <p:cNvPr id="179213" name="Rectangle 13">
            <a:extLst>
              <a:ext uri="{FF2B5EF4-FFF2-40B4-BE49-F238E27FC236}">
                <a16:creationId xmlns:a16="http://schemas.microsoft.com/office/drawing/2014/main" id="{484F88A7-49A4-4506-BD7E-FDB76C1E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1428750"/>
            <a:ext cx="1350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波长：</a:t>
            </a:r>
          </a:p>
        </p:txBody>
      </p:sp>
      <p:sp>
        <p:nvSpPr>
          <p:cNvPr id="179214" name="Rectangle 14">
            <a:extLst>
              <a:ext uri="{FF2B5EF4-FFF2-40B4-BE49-F238E27FC236}">
                <a16:creationId xmlns:a16="http://schemas.microsoft.com/office/drawing/2014/main" id="{8E6FB818-ECC7-4CB8-98E4-30D25687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2500313"/>
            <a:ext cx="135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周期：</a:t>
            </a:r>
          </a:p>
        </p:txBody>
      </p:sp>
      <p:sp>
        <p:nvSpPr>
          <p:cNvPr id="179215" name="Rectangle 15">
            <a:extLst>
              <a:ext uri="{FF2B5EF4-FFF2-40B4-BE49-F238E27FC236}">
                <a16:creationId xmlns:a16="http://schemas.microsoft.com/office/drawing/2014/main" id="{CD8E4794-DBD8-4E80-8B8A-82D09980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729038"/>
            <a:ext cx="1482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波速：</a:t>
            </a:r>
          </a:p>
        </p:txBody>
      </p:sp>
      <p:sp>
        <p:nvSpPr>
          <p:cNvPr id="179216" name="Text Box 16">
            <a:extLst>
              <a:ext uri="{FF2B5EF4-FFF2-40B4-BE49-F238E27FC236}">
                <a16:creationId xmlns:a16="http://schemas.microsoft.com/office/drawing/2014/main" id="{A9785447-5815-4172-8DC3-D3865736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500563"/>
            <a:ext cx="568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(2) </a:t>
            </a:r>
            <a:r>
              <a:rPr kumimoji="0" lang="zh-CN" altLang="en-US">
                <a:solidFill>
                  <a:schemeClr val="bg1"/>
                </a:solidFill>
              </a:rPr>
              <a:t>质点振动的最大速度？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79217" name="Object 11">
            <a:extLst>
              <a:ext uri="{FF2B5EF4-FFF2-40B4-BE49-F238E27FC236}">
                <a16:creationId xmlns:a16="http://schemas.microsoft.com/office/drawing/2014/main" id="{DB098D40-3F0C-44DF-A7CD-EA15FEF86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8513" y="5976938"/>
          <a:ext cx="6191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公式" r:id="rId19" imgW="485641" imgH="199923" progId="Equation.3">
                  <p:embed/>
                </p:oleObj>
              </mc:Choice>
              <mc:Fallback>
                <p:oleObj name="公式" r:id="rId19" imgW="485641" imgH="199923" progId="Equation.3">
                  <p:embed/>
                  <p:pic>
                    <p:nvPicPr>
                      <p:cNvPr id="179217" name="Object 11">
                        <a:extLst>
                          <a:ext uri="{FF2B5EF4-FFF2-40B4-BE49-F238E27FC236}">
                            <a16:creationId xmlns:a16="http://schemas.microsoft.com/office/drawing/2014/main" id="{DB098D40-3F0C-44DF-A7CD-EA15FEF86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3" y="5976938"/>
                        <a:ext cx="6191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灯片编号占位符 1">
            <a:extLst>
              <a:ext uri="{FF2B5EF4-FFF2-40B4-BE49-F238E27FC236}">
                <a16:creationId xmlns:a16="http://schemas.microsoft.com/office/drawing/2014/main" id="{6EC35CBE-2460-4A37-86CB-0393A62F191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DFD54F-A97F-4156-915C-3CAA45D0DFB3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 autoUpdateAnimBg="0"/>
      <p:bldP spid="179212" grpId="0" autoUpdateAnimBg="0"/>
      <p:bldP spid="179213" grpId="0" autoUpdateAnimBg="0"/>
      <p:bldP spid="179214" grpId="0" autoUpdateAnimBg="0"/>
      <p:bldP spid="179215" grpId="0" autoUpdateAnimBg="0"/>
      <p:bldP spid="1792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4334BD0-9545-443B-A615-FE6064A2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54013"/>
            <a:ext cx="7626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一列波长为 </a:t>
            </a:r>
            <a:r>
              <a:rPr lang="en-US" altLang="zh-CN" i="1">
                <a:solidFill>
                  <a:srgbClr val="FFFF00"/>
                </a:solidFill>
              </a:rPr>
              <a:t>λ</a:t>
            </a:r>
            <a:r>
              <a:rPr lang="en-US" altLang="zh-CN">
                <a:solidFill>
                  <a:srgbClr val="00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的平面简谐波沿 </a:t>
            </a:r>
            <a:r>
              <a:rPr lang="en-GB" altLang="zh-CN" i="1">
                <a:solidFill>
                  <a:srgbClr val="FFFF00"/>
                </a:solidFill>
              </a:rPr>
              <a:t>x</a:t>
            </a:r>
            <a:r>
              <a:rPr lang="en-GB" altLang="zh-CN" i="1">
                <a:solidFill>
                  <a:srgbClr val="00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轴正方向传播。已知在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 baseline="-25000">
                <a:solidFill>
                  <a:srgbClr val="FFFF00"/>
                </a:solidFill>
              </a:rPr>
              <a:t>0 </a:t>
            </a:r>
            <a:r>
              <a:rPr lang="en-US" altLang="zh-CN">
                <a:solidFill>
                  <a:srgbClr val="FFFF00"/>
                </a:solidFill>
              </a:rPr>
              <a:t>= </a:t>
            </a:r>
            <a:r>
              <a:rPr lang="en-US" altLang="zh-CN" i="1">
                <a:solidFill>
                  <a:srgbClr val="FFFF00"/>
                </a:solidFill>
              </a:rPr>
              <a:t>λ</a:t>
            </a:r>
            <a:r>
              <a:rPr lang="en-US" altLang="zh-CN">
                <a:solidFill>
                  <a:srgbClr val="FFFF00"/>
                </a:solidFill>
              </a:rPr>
              <a:t>/2  C</a:t>
            </a:r>
            <a:r>
              <a:rPr lang="zh-CN" altLang="en-US">
                <a:solidFill>
                  <a:schemeClr val="bg1"/>
                </a:solidFill>
              </a:rPr>
              <a:t>点处振动的方程为                            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4C2BB8C4-9836-4EBE-896D-D3C83FDA2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404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graphicFrame>
        <p:nvGraphicFramePr>
          <p:cNvPr id="80900" name="Object 2">
            <a:extLst>
              <a:ext uri="{FF2B5EF4-FFF2-40B4-BE49-F238E27FC236}">
                <a16:creationId xmlns:a16="http://schemas.microsoft.com/office/drawing/2014/main" id="{11A3FC88-79DB-475A-9F76-3AB64FECD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0275" y="871538"/>
          <a:ext cx="1903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公式" r:id="rId3" imgW="733355" imgH="142977" progId="Equation.3">
                  <p:embed/>
                </p:oleObj>
              </mc:Choice>
              <mc:Fallback>
                <p:oleObj name="公式" r:id="rId3" imgW="733355" imgH="142977" progId="Equation.3">
                  <p:embed/>
                  <p:pic>
                    <p:nvPicPr>
                      <p:cNvPr id="80900" name="Object 2">
                        <a:extLst>
                          <a:ext uri="{FF2B5EF4-FFF2-40B4-BE49-F238E27FC236}">
                            <a16:creationId xmlns:a16="http://schemas.microsoft.com/office/drawing/2014/main" id="{11A3FC88-79DB-475A-9F76-3AB64FECDF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871538"/>
                        <a:ext cx="19034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Rectangle 15">
            <a:extLst>
              <a:ext uri="{FF2B5EF4-FFF2-40B4-BE49-F238E27FC236}">
                <a16:creationId xmlns:a16="http://schemas.microsoft.com/office/drawing/2014/main" id="{0AC9610B-98C1-4850-B1AE-99100758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50653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该平面简谐波的波函数？</a:t>
            </a:r>
          </a:p>
        </p:txBody>
      </p:sp>
      <p:sp>
        <p:nvSpPr>
          <p:cNvPr id="80913" name="Rectangle 17">
            <a:extLst>
              <a:ext uri="{FF2B5EF4-FFF2-40B4-BE49-F238E27FC236}">
                <a16:creationId xmlns:a16="http://schemas.microsoft.com/office/drawing/2014/main" id="{F9207380-3098-4462-BAF8-FE78A71B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15001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9777AF31-5C08-4C63-B431-8EC10D42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21637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80920" name="Line 24">
            <a:extLst>
              <a:ext uri="{FF2B5EF4-FFF2-40B4-BE49-F238E27FC236}">
                <a16:creationId xmlns:a16="http://schemas.microsoft.com/office/drawing/2014/main" id="{3699D2A9-CA6C-4048-AB20-84DD3F84A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1188" y="3327400"/>
            <a:ext cx="0" cy="503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2" name="Line 26">
            <a:extLst>
              <a:ext uri="{FF2B5EF4-FFF2-40B4-BE49-F238E27FC236}">
                <a16:creationId xmlns:a16="http://schemas.microsoft.com/office/drawing/2014/main" id="{84C8FCEA-7247-4FFC-93A3-DC872A0EC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6563" y="3321050"/>
            <a:ext cx="0" cy="5032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23" name="Line 27">
            <a:extLst>
              <a:ext uri="{FF2B5EF4-FFF2-40B4-BE49-F238E27FC236}">
                <a16:creationId xmlns:a16="http://schemas.microsoft.com/office/drawing/2014/main" id="{DD065AFF-924C-4E5B-84D9-75048FA6F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013" y="3457575"/>
            <a:ext cx="1079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925" name="Object 3" descr="绿色大理石">
            <a:extLst>
              <a:ext uri="{FF2B5EF4-FFF2-40B4-BE49-F238E27FC236}">
                <a16:creationId xmlns:a16="http://schemas.microsoft.com/office/drawing/2014/main" id="{52577AC2-F4E9-4229-AF82-DC350B46D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3905250"/>
          <a:ext cx="2762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公式" r:id="rId5" imgW="218967" imgH="257175" progId="Equation.3">
                  <p:embed/>
                </p:oleObj>
              </mc:Choice>
              <mc:Fallback>
                <p:oleObj name="公式" r:id="rId5" imgW="218967" imgH="257175" progId="Equation.3">
                  <p:embed/>
                  <p:pic>
                    <p:nvPicPr>
                      <p:cNvPr id="80925" name="Object 3" descr="绿色大理石">
                        <a:extLst>
                          <a:ext uri="{FF2B5EF4-FFF2-40B4-BE49-F238E27FC236}">
                            <a16:creationId xmlns:a16="http://schemas.microsoft.com/office/drawing/2014/main" id="{52577AC2-F4E9-4229-AF82-DC350B46D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905250"/>
                        <a:ext cx="2762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4" descr="绿色大理石">
            <a:extLst>
              <a:ext uri="{FF2B5EF4-FFF2-40B4-BE49-F238E27FC236}">
                <a16:creationId xmlns:a16="http://schemas.microsoft.com/office/drawing/2014/main" id="{5CD530D4-6E70-49FF-834F-0AF190455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6775" y="3025775"/>
          <a:ext cx="5540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公式" r:id="rId7" imgW="504908" imgH="361882" progId="Equation.3">
                  <p:embed/>
                </p:oleObj>
              </mc:Choice>
              <mc:Fallback>
                <p:oleObj name="公式" r:id="rId7" imgW="504908" imgH="361882" progId="Equation.3">
                  <p:embed/>
                  <p:pic>
                    <p:nvPicPr>
                      <p:cNvPr id="80927" name="Object 4" descr="绿色大理石">
                        <a:extLst>
                          <a:ext uri="{FF2B5EF4-FFF2-40B4-BE49-F238E27FC236}">
                            <a16:creationId xmlns:a16="http://schemas.microsoft.com/office/drawing/2014/main" id="{5CD530D4-6E70-49FF-834F-0AF190455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025775"/>
                        <a:ext cx="5540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>
            <a:extLst>
              <a:ext uri="{FF2B5EF4-FFF2-40B4-BE49-F238E27FC236}">
                <a16:creationId xmlns:a16="http://schemas.microsoft.com/office/drawing/2014/main" id="{742806A6-FFCD-4798-B8BA-EC2CB4849B77}"/>
              </a:ext>
            </a:extLst>
          </p:cNvPr>
          <p:cNvGrpSpPr>
            <a:grpSpLocks/>
          </p:cNvGrpSpPr>
          <p:nvPr/>
        </p:nvGrpSpPr>
        <p:grpSpPr bwMode="auto">
          <a:xfrm>
            <a:off x="4916488" y="3578225"/>
            <a:ext cx="3870325" cy="708025"/>
            <a:chOff x="3713" y="1918"/>
            <a:chExt cx="2438" cy="446"/>
          </a:xfrm>
        </p:grpSpPr>
        <p:sp>
          <p:nvSpPr>
            <p:cNvPr id="12315" name="Line 20">
              <a:extLst>
                <a:ext uri="{FF2B5EF4-FFF2-40B4-BE49-F238E27FC236}">
                  <a16:creationId xmlns:a16="http://schemas.microsoft.com/office/drawing/2014/main" id="{DF79FA4D-C4A5-413C-994E-497B2EB11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3" y="2075"/>
              <a:ext cx="225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Text Box 21">
              <a:extLst>
                <a:ext uri="{FF2B5EF4-FFF2-40B4-BE49-F238E27FC236}">
                  <a16:creationId xmlns:a16="http://schemas.microsoft.com/office/drawing/2014/main" id="{E8DD1454-4A1C-4367-87A7-B27BDE75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3" y="191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2317" name="Text Box 22">
              <a:extLst>
                <a:ext uri="{FF2B5EF4-FFF2-40B4-BE49-F238E27FC236}">
                  <a16:creationId xmlns:a16="http://schemas.microsoft.com/office/drawing/2014/main" id="{89E79741-97D5-4D38-8DFE-E2630077A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0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  <p:graphicFrame>
          <p:nvGraphicFramePr>
            <p:cNvPr id="12318" name="Object 12">
              <a:extLst>
                <a:ext uri="{FF2B5EF4-FFF2-40B4-BE49-F238E27FC236}">
                  <a16:creationId xmlns:a16="http://schemas.microsoft.com/office/drawing/2014/main" id="{EBBCBC49-A2F5-4C9E-96E7-E923A251C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8" y="2016"/>
            <a:ext cx="95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2" name="公式" r:id="rId9" imgW="133337" imgH="133486" progId="Equation.3">
                    <p:embed/>
                  </p:oleObj>
                </mc:Choice>
                <mc:Fallback>
                  <p:oleObj name="公式" r:id="rId9" imgW="133337" imgH="133486" progId="Equation.3">
                    <p:embed/>
                    <p:pic>
                      <p:nvPicPr>
                        <p:cNvPr id="12318" name="Object 12">
                          <a:extLst>
                            <a:ext uri="{FF2B5EF4-FFF2-40B4-BE49-F238E27FC236}">
                              <a16:creationId xmlns:a16="http://schemas.microsoft.com/office/drawing/2014/main" id="{EBBCBC49-A2F5-4C9E-96E7-E923A251CD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2016"/>
                          <a:ext cx="95" cy="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30" name="Object 5">
            <a:extLst>
              <a:ext uri="{FF2B5EF4-FFF2-40B4-BE49-F238E27FC236}">
                <a16:creationId xmlns:a16="http://schemas.microsoft.com/office/drawing/2014/main" id="{87D915FF-69BB-4BE8-87F8-EE13513BF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3746500"/>
          <a:ext cx="150813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公式" r:id="rId11" imgW="133337" imgH="133486" progId="Equation.3">
                  <p:embed/>
                </p:oleObj>
              </mc:Choice>
              <mc:Fallback>
                <p:oleObj name="公式" r:id="rId11" imgW="133337" imgH="133486" progId="Equation.3">
                  <p:embed/>
                  <p:pic>
                    <p:nvPicPr>
                      <p:cNvPr id="80930" name="Object 5">
                        <a:extLst>
                          <a:ext uri="{FF2B5EF4-FFF2-40B4-BE49-F238E27FC236}">
                            <a16:creationId xmlns:a16="http://schemas.microsoft.com/office/drawing/2014/main" id="{87D915FF-69BB-4BE8-87F8-EE13513BF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746500"/>
                        <a:ext cx="150813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1" name="Text Box 35">
            <a:extLst>
              <a:ext uri="{FF2B5EF4-FFF2-40B4-BE49-F238E27FC236}">
                <a16:creationId xmlns:a16="http://schemas.microsoft.com/office/drawing/2014/main" id="{BEB23662-9985-4110-86C4-4EB04A503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000375"/>
            <a:ext cx="500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GB">
                <a:solidFill>
                  <a:schemeClr val="bg1"/>
                </a:solidFill>
              </a:rPr>
              <a:t>原点</a:t>
            </a:r>
            <a:r>
              <a:rPr kumimoji="0" lang="en-GB" altLang="zh-CN" i="1">
                <a:solidFill>
                  <a:srgbClr val="FFFF00"/>
                </a:solidFill>
              </a:rPr>
              <a:t>O</a:t>
            </a:r>
            <a:r>
              <a:rPr kumimoji="0" lang="zh-CN" altLang="en-GB">
                <a:solidFill>
                  <a:schemeClr val="bg1"/>
                </a:solidFill>
              </a:rPr>
              <a:t>处在</a:t>
            </a:r>
            <a:r>
              <a:rPr kumimoji="0" lang="en-GB" altLang="zh-CN" i="1">
                <a:solidFill>
                  <a:srgbClr val="FFFF00"/>
                </a:solidFill>
              </a:rPr>
              <a:t>t</a:t>
            </a:r>
            <a:r>
              <a:rPr kumimoji="0" lang="en-GB" altLang="zh-CN">
                <a:solidFill>
                  <a:srgbClr val="FFFF00"/>
                </a:solidFill>
              </a:rPr>
              <a:t> </a:t>
            </a:r>
            <a:r>
              <a:rPr kumimoji="0" lang="zh-CN" altLang="en-GB">
                <a:solidFill>
                  <a:schemeClr val="bg1"/>
                </a:solidFill>
              </a:rPr>
              <a:t>时刻质点的位移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80932" name="Line 36">
            <a:extLst>
              <a:ext uri="{FF2B5EF4-FFF2-40B4-BE49-F238E27FC236}">
                <a16:creationId xmlns:a16="http://schemas.microsoft.com/office/drawing/2014/main" id="{4821A651-F65D-4C32-8BC0-256D9055A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3192463"/>
            <a:ext cx="4540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0933" name="Object 6">
            <a:extLst>
              <a:ext uri="{FF2B5EF4-FFF2-40B4-BE49-F238E27FC236}">
                <a16:creationId xmlns:a16="http://schemas.microsoft.com/office/drawing/2014/main" id="{BC2F1BD3-E3A3-4E6F-87A2-DA9EA6D17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000375"/>
          <a:ext cx="2587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13" imgW="66669" imgH="104707" progId="Equation.3">
                  <p:embed/>
                </p:oleObj>
              </mc:Choice>
              <mc:Fallback>
                <p:oleObj name="Equation" r:id="rId13" imgW="66669" imgH="104707" progId="Equation.3">
                  <p:embed/>
                  <p:pic>
                    <p:nvPicPr>
                      <p:cNvPr id="80933" name="Object 6">
                        <a:extLst>
                          <a:ext uri="{FF2B5EF4-FFF2-40B4-BE49-F238E27FC236}">
                            <a16:creationId xmlns:a16="http://schemas.microsoft.com/office/drawing/2014/main" id="{BC2F1BD3-E3A3-4E6F-87A2-DA9EA6D17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000375"/>
                        <a:ext cx="25876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4" name="Object 7">
            <a:extLst>
              <a:ext uri="{FF2B5EF4-FFF2-40B4-BE49-F238E27FC236}">
                <a16:creationId xmlns:a16="http://schemas.microsoft.com/office/drawing/2014/main" id="{8F869B96-8D5F-4357-85C9-CA05D929F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3632200"/>
          <a:ext cx="27035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公式" r:id="rId15" imgW="2609863" imgH="771525" progId="Equation.3">
                  <p:embed/>
                </p:oleObj>
              </mc:Choice>
              <mc:Fallback>
                <p:oleObj name="公式" r:id="rId15" imgW="2609863" imgH="771525" progId="Equation.3">
                  <p:embed/>
                  <p:pic>
                    <p:nvPicPr>
                      <p:cNvPr id="80934" name="Object 7">
                        <a:extLst>
                          <a:ext uri="{FF2B5EF4-FFF2-40B4-BE49-F238E27FC236}">
                            <a16:creationId xmlns:a16="http://schemas.microsoft.com/office/drawing/2014/main" id="{8F869B96-8D5F-4357-85C9-CA05D929F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632200"/>
                        <a:ext cx="27035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5" name="Object 8">
            <a:extLst>
              <a:ext uri="{FF2B5EF4-FFF2-40B4-BE49-F238E27FC236}">
                <a16:creationId xmlns:a16="http://schemas.microsoft.com/office/drawing/2014/main" id="{6F767201-ACE8-4A8E-8CA1-63ED4ED40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565650"/>
          <a:ext cx="23891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6" name="公式" r:id="rId17" imgW="1000029" imgH="333409" progId="Equation.3">
                  <p:embed/>
                </p:oleObj>
              </mc:Choice>
              <mc:Fallback>
                <p:oleObj name="公式" r:id="rId17" imgW="1000029" imgH="333409" progId="Equation.3">
                  <p:embed/>
                  <p:pic>
                    <p:nvPicPr>
                      <p:cNvPr id="80935" name="Object 8">
                        <a:extLst>
                          <a:ext uri="{FF2B5EF4-FFF2-40B4-BE49-F238E27FC236}">
                            <a16:creationId xmlns:a16="http://schemas.microsoft.com/office/drawing/2014/main" id="{6F767201-ACE8-4A8E-8CA1-63ED4ED40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565650"/>
                        <a:ext cx="23891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6" name="Object 9">
            <a:extLst>
              <a:ext uri="{FF2B5EF4-FFF2-40B4-BE49-F238E27FC236}">
                <a16:creationId xmlns:a16="http://schemas.microsoft.com/office/drawing/2014/main" id="{987D77AC-8DB5-4A5F-A198-E234D5CD0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729163"/>
          <a:ext cx="24241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7" name="公式" r:id="rId19" imgW="942841" imgH="142977" progId="Equation.3">
                  <p:embed/>
                </p:oleObj>
              </mc:Choice>
              <mc:Fallback>
                <p:oleObj name="公式" r:id="rId19" imgW="942841" imgH="142977" progId="Equation.3">
                  <p:embed/>
                  <p:pic>
                    <p:nvPicPr>
                      <p:cNvPr id="80936" name="Object 9">
                        <a:extLst>
                          <a:ext uri="{FF2B5EF4-FFF2-40B4-BE49-F238E27FC236}">
                            <a16:creationId xmlns:a16="http://schemas.microsoft.com/office/drawing/2014/main" id="{987D77AC-8DB5-4A5F-A198-E234D5CD07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729163"/>
                        <a:ext cx="24241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7" name="Text Box 41">
            <a:extLst>
              <a:ext uri="{FF2B5EF4-FFF2-40B4-BE49-F238E27FC236}">
                <a16:creationId xmlns:a16="http://schemas.microsoft.com/office/drawing/2014/main" id="{12D0EDAC-35AA-4190-84ED-12F29184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197100"/>
            <a:ext cx="679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GB">
                <a:solidFill>
                  <a:schemeClr val="bg1"/>
                </a:solidFill>
              </a:rPr>
              <a:t>时间</a:t>
            </a:r>
            <a:r>
              <a:rPr kumimoji="0" lang="zh-CN" altLang="en-US">
                <a:solidFill>
                  <a:schemeClr val="bg1"/>
                </a:solidFill>
              </a:rPr>
              <a:t>：</a:t>
            </a:r>
            <a:r>
              <a:rPr kumimoji="0" lang="en-GB" altLang="zh-CN" i="1">
                <a:solidFill>
                  <a:srgbClr val="FFFF00"/>
                </a:solidFill>
              </a:rPr>
              <a:t>O</a:t>
            </a:r>
            <a:r>
              <a:rPr kumimoji="0" lang="zh-CN" altLang="en-GB">
                <a:solidFill>
                  <a:schemeClr val="bg1"/>
                </a:solidFill>
              </a:rPr>
              <a:t>点在</a:t>
            </a:r>
            <a:r>
              <a:rPr kumimoji="0" lang="en-GB" altLang="zh-CN" i="1">
                <a:solidFill>
                  <a:srgbClr val="FFFF00"/>
                </a:solidFill>
              </a:rPr>
              <a:t>t</a:t>
            </a:r>
            <a:r>
              <a:rPr kumimoji="0" lang="en-GB" altLang="zh-CN">
                <a:solidFill>
                  <a:srgbClr val="00FFFF"/>
                </a:solidFill>
              </a:rPr>
              <a:t> </a:t>
            </a:r>
            <a:r>
              <a:rPr kumimoji="0" lang="zh-CN" altLang="en-GB">
                <a:solidFill>
                  <a:schemeClr val="bg1"/>
                </a:solidFill>
              </a:rPr>
              <a:t>时刻的位移是</a:t>
            </a:r>
            <a:r>
              <a:rPr kumimoji="0" lang="en-GB" altLang="zh-CN" i="1">
                <a:solidFill>
                  <a:srgbClr val="FFFF00"/>
                </a:solidFill>
              </a:rPr>
              <a:t>C</a:t>
            </a:r>
            <a:r>
              <a:rPr kumimoji="0" lang="zh-CN" altLang="en-GB">
                <a:solidFill>
                  <a:schemeClr val="bg1"/>
                </a:solidFill>
              </a:rPr>
              <a:t>点在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0938" name="Object 10">
            <a:extLst>
              <a:ext uri="{FF2B5EF4-FFF2-40B4-BE49-F238E27FC236}">
                <a16:creationId xmlns:a16="http://schemas.microsoft.com/office/drawing/2014/main" id="{DDA6C996-EAAA-41E1-B50D-8F12E6DA2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175" y="2030413"/>
          <a:ext cx="8223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8" name="公式" r:id="rId21" imgW="752622" imgH="771525" progId="Equation.3">
                  <p:embed/>
                </p:oleObj>
              </mc:Choice>
              <mc:Fallback>
                <p:oleObj name="公式" r:id="rId21" imgW="752622" imgH="771525" progId="Equation.3">
                  <p:embed/>
                  <p:pic>
                    <p:nvPicPr>
                      <p:cNvPr id="80938" name="Object 10">
                        <a:extLst>
                          <a:ext uri="{FF2B5EF4-FFF2-40B4-BE49-F238E27FC236}">
                            <a16:creationId xmlns:a16="http://schemas.microsoft.com/office/drawing/2014/main" id="{DDA6C996-EAAA-41E1-B50D-8F12E6DA2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2030413"/>
                        <a:ext cx="8223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0" name="Rectangle 44">
            <a:extLst>
              <a:ext uri="{FF2B5EF4-FFF2-40B4-BE49-F238E27FC236}">
                <a16:creationId xmlns:a16="http://schemas.microsoft.com/office/drawing/2014/main" id="{877DDA23-5B2D-4442-9CE4-86977EF8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5441950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该平面简谐波的波函数为</a:t>
            </a:r>
          </a:p>
        </p:txBody>
      </p:sp>
      <p:graphicFrame>
        <p:nvGraphicFramePr>
          <p:cNvPr id="80941" name="Object 11">
            <a:extLst>
              <a:ext uri="{FF2B5EF4-FFF2-40B4-BE49-F238E27FC236}">
                <a16:creationId xmlns:a16="http://schemas.microsoft.com/office/drawing/2014/main" id="{25C7C4BD-14F3-4D6B-AA31-C0708070A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5876925"/>
          <a:ext cx="36385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公式" r:id="rId23" imgW="3552704" imgH="771525" progId="Equation.3">
                  <p:embed/>
                </p:oleObj>
              </mc:Choice>
              <mc:Fallback>
                <p:oleObj name="公式" r:id="rId23" imgW="3552704" imgH="771525" progId="Equation.3">
                  <p:embed/>
                  <p:pic>
                    <p:nvPicPr>
                      <p:cNvPr id="80941" name="Object 11">
                        <a:extLst>
                          <a:ext uri="{FF2B5EF4-FFF2-40B4-BE49-F238E27FC236}">
                            <a16:creationId xmlns:a16="http://schemas.microsoft.com/office/drawing/2014/main" id="{25C7C4BD-14F3-4D6B-AA31-C0708070A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876925"/>
                        <a:ext cx="36385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3" name="Rectangle 47">
            <a:extLst>
              <a:ext uri="{FF2B5EF4-FFF2-40B4-BE49-F238E27FC236}">
                <a16:creationId xmlns:a16="http://schemas.microsoft.com/office/drawing/2014/main" id="{1372A26D-7133-4FF2-A304-EB7355421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2214563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时刻位移</a:t>
            </a:r>
          </a:p>
        </p:txBody>
      </p:sp>
      <p:sp>
        <p:nvSpPr>
          <p:cNvPr id="12314" name="灯片编号占位符 1">
            <a:extLst>
              <a:ext uri="{FF2B5EF4-FFF2-40B4-BE49-F238E27FC236}">
                <a16:creationId xmlns:a16="http://schemas.microsoft.com/office/drawing/2014/main" id="{6265B552-F160-41C0-A270-07C595AFA5C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980BF7-192C-4ACA-BF19-CFFD4C88AA0D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11" grpId="0"/>
      <p:bldP spid="80913" grpId="0" autoUpdateAnimBg="0"/>
      <p:bldP spid="80914" grpId="0" autoUpdateAnimBg="0"/>
      <p:bldP spid="80931" grpId="0"/>
      <p:bldP spid="80937" grpId="0"/>
      <p:bldP spid="80940" grpId="0"/>
      <p:bldP spid="8094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14926</TotalTime>
  <Words>627</Words>
  <Application>Microsoft Office PowerPoint</Application>
  <PresentationFormat>全屏显示(4:3)</PresentationFormat>
  <Paragraphs>135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仿宋_GB2312</vt:lpstr>
      <vt:lpstr>华文仿宋</vt:lpstr>
      <vt:lpstr>楷体_GB2312</vt:lpstr>
      <vt:lpstr>宋体</vt:lpstr>
      <vt:lpstr>Arial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1261</cp:revision>
  <cp:lastPrinted>2022-09-19T01:23:46Z</cp:lastPrinted>
  <dcterms:created xsi:type="dcterms:W3CDTF">1998-11-21T01:35:42Z</dcterms:created>
  <dcterms:modified xsi:type="dcterms:W3CDTF">2022-09-20T02:33:46Z</dcterms:modified>
</cp:coreProperties>
</file>