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39" r:id="rId2"/>
    <p:sldId id="623" r:id="rId3"/>
    <p:sldId id="624" r:id="rId4"/>
    <p:sldId id="625" r:id="rId5"/>
    <p:sldId id="626" r:id="rId6"/>
    <p:sldId id="627" r:id="rId7"/>
    <p:sldId id="628" r:id="rId8"/>
    <p:sldId id="629" r:id="rId9"/>
    <p:sldId id="630" r:id="rId10"/>
    <p:sldId id="631" r:id="rId11"/>
    <p:sldId id="648" r:id="rId12"/>
    <p:sldId id="632" r:id="rId13"/>
    <p:sldId id="633" r:id="rId14"/>
    <p:sldId id="634" r:id="rId15"/>
    <p:sldId id="635" r:id="rId16"/>
    <p:sldId id="636" r:id="rId17"/>
    <p:sldId id="637" r:id="rId18"/>
    <p:sldId id="638" r:id="rId19"/>
    <p:sldId id="639" r:id="rId20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4830" autoAdjust="0"/>
  </p:normalViewPr>
  <p:slideViewPr>
    <p:cSldViewPr>
      <p:cViewPr varScale="1">
        <p:scale>
          <a:sx n="114" d="100"/>
          <a:sy n="114" d="100"/>
        </p:scale>
        <p:origin x="1446" y="24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4" Type="http://schemas.openxmlformats.org/officeDocument/2006/relationships/image" Target="../media/image83.png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6.emf"/><Relationship Id="rId7" Type="http://schemas.openxmlformats.org/officeDocument/2006/relationships/image" Target="../media/image90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10" Type="http://schemas.openxmlformats.org/officeDocument/2006/relationships/image" Target="../media/image93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Relationship Id="rId4" Type="http://schemas.openxmlformats.org/officeDocument/2006/relationships/image" Target="../media/image10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51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D6F7211-73BA-4477-B4CC-7043415D772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D51A90B-9FB3-4CB3-BED2-E14BE5D67ECA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A614B42-591F-4220-967F-87F0A8E62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7F959EC-5597-4E5C-905C-E45F41E2B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2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2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6.e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9.e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1.emf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80.emf"/><Relationship Id="rId10" Type="http://schemas.openxmlformats.org/officeDocument/2006/relationships/image" Target="../media/image83.png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91.e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emf"/><Relationship Id="rId20" Type="http://schemas.openxmlformats.org/officeDocument/2006/relationships/image" Target="../media/image92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9.emf"/><Relationship Id="rId22" Type="http://schemas.openxmlformats.org/officeDocument/2006/relationships/image" Target="../media/image9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5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8.e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00.e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9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0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H:\2017&#22823;&#23398;&#29289;&#29702;\&#19979;&#20876;\&#27874;&#29420;&#31435;&#20256;&#25773;&#30340;&#28436;&#31034;4.sw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hyperlink" Target="file:///H:\2017&#22823;&#23398;&#29289;&#29702;\&#19979;&#20876;\&#27874;&#29420;&#31435;&#20256;&#25773;&#30340;&#28436;&#31034;4.swf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5.emf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emf"/><Relationship Id="rId20" Type="http://schemas.openxmlformats.org/officeDocument/2006/relationships/image" Target="../media/image16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0.bin"/><Relationship Id="rId24" Type="http://schemas.openxmlformats.org/officeDocument/2006/relationships/image" Target="../media/image18.emf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16.bin"/><Relationship Id="rId10" Type="http://schemas.openxmlformats.org/officeDocument/2006/relationships/image" Target="../media/image11.e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8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3.emf"/><Relationship Id="rId22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8.e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6.emf"/><Relationship Id="rId22" Type="http://schemas.openxmlformats.org/officeDocument/2006/relationships/image" Target="../media/image4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>
            <a:extLst>
              <a:ext uri="{FF2B5EF4-FFF2-40B4-BE49-F238E27FC236}">
                <a16:creationId xmlns:a16="http://schemas.microsoft.com/office/drawing/2014/main" id="{39AC1C33-7C93-4751-8E4A-D2B679B2F494}"/>
              </a:ext>
            </a:extLst>
          </p:cNvPr>
          <p:cNvGrpSpPr>
            <a:grpSpLocks/>
          </p:cNvGrpSpPr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09835E99-6BDC-4FA0-8AA1-AC6621D38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>
              <a:extLst>
                <a:ext uri="{FF2B5EF4-FFF2-40B4-BE49-F238E27FC236}">
                  <a16:creationId xmlns:a16="http://schemas.microsoft.com/office/drawing/2014/main" id="{52213544-6606-472E-9167-8154BFC9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5909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>
                  <a:solidFill>
                    <a:srgbClr val="FF0000"/>
                  </a:solidFill>
                </a:rPr>
                <a:t>Yosemite National Park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Sep. 23, 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583C432B-27A5-461B-85A5-7C5DABD140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>
            <a:extLst>
              <a:ext uri="{FF2B5EF4-FFF2-40B4-BE49-F238E27FC236}">
                <a16:creationId xmlns:a16="http://schemas.microsoft.com/office/drawing/2014/main" id="{8595C2EE-32BF-4DA7-8EBC-D0D3AFDB7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930275"/>
          <a:ext cx="20335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6" name="公式" r:id="rId3" imgW="1981098" imgH="781016" progId="Equation.3">
                  <p:embed/>
                </p:oleObj>
              </mc:Choice>
              <mc:Fallback>
                <p:oleObj name="公式" r:id="rId3" imgW="1981098" imgH="781016" progId="Equation.3">
                  <p:embed/>
                  <p:pic>
                    <p:nvPicPr>
                      <p:cNvPr id="45058" name="Object 2">
                        <a:extLst>
                          <a:ext uri="{FF2B5EF4-FFF2-40B4-BE49-F238E27FC236}">
                            <a16:creationId xmlns:a16="http://schemas.microsoft.com/office/drawing/2014/main" id="{8595C2EE-32BF-4DA7-8EBC-D0D3AFDB7B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930275"/>
                        <a:ext cx="203358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1404150B-D523-45C1-B473-4BD4D04D57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0388" y="1139825"/>
          <a:ext cx="1803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7" name="公式" r:id="rId5" imgW="1752651" imgH="371373" progId="Equation.3">
                  <p:embed/>
                </p:oleObj>
              </mc:Choice>
              <mc:Fallback>
                <p:oleObj name="公式" r:id="rId5" imgW="1752651" imgH="371373" progId="Equation.3">
                  <p:embed/>
                  <p:pic>
                    <p:nvPicPr>
                      <p:cNvPr id="45059" name="Object 3">
                        <a:extLst>
                          <a:ext uri="{FF2B5EF4-FFF2-40B4-BE49-F238E27FC236}">
                            <a16:creationId xmlns:a16="http://schemas.microsoft.com/office/drawing/2014/main" id="{1404150B-D523-45C1-B473-4BD4D04D57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1139825"/>
                        <a:ext cx="1803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94251F3E-4FA1-469F-9BBE-8DE860E79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25" y="1143000"/>
          <a:ext cx="1695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8" name="公式" r:id="rId7" imgW="647725" imgH="152468" progId="Equation.3">
                  <p:embed/>
                </p:oleObj>
              </mc:Choice>
              <mc:Fallback>
                <p:oleObj name="公式" r:id="rId7" imgW="647725" imgH="152468" progId="Equation.3">
                  <p:embed/>
                  <p:pic>
                    <p:nvPicPr>
                      <p:cNvPr id="45060" name="Object 4">
                        <a:extLst>
                          <a:ext uri="{FF2B5EF4-FFF2-40B4-BE49-F238E27FC236}">
                            <a16:creationId xmlns:a16="http://schemas.microsoft.com/office/drawing/2014/main" id="{94251F3E-4FA1-469F-9BBE-8DE860E79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143000"/>
                        <a:ext cx="1695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5">
            <a:extLst>
              <a:ext uri="{FF2B5EF4-FFF2-40B4-BE49-F238E27FC236}">
                <a16:creationId xmlns:a16="http://schemas.microsoft.com/office/drawing/2014/main" id="{43AF1414-4AF2-43DC-B607-EBAFF815F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138" y="1082675"/>
            <a:ext cx="166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干涉相消</a:t>
            </a:r>
          </a:p>
        </p:txBody>
      </p:sp>
      <p:graphicFrame>
        <p:nvGraphicFramePr>
          <p:cNvPr id="45062" name="Object 5">
            <a:extLst>
              <a:ext uri="{FF2B5EF4-FFF2-40B4-BE49-F238E27FC236}">
                <a16:creationId xmlns:a16="http://schemas.microsoft.com/office/drawing/2014/main" id="{1FA8C75A-4F78-4223-B363-903F5FBECC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1857375"/>
          <a:ext cx="20367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9" name="公式" r:id="rId9" imgW="971588" imgH="171450" progId="Equation.3">
                  <p:embed/>
                </p:oleObj>
              </mc:Choice>
              <mc:Fallback>
                <p:oleObj name="公式" r:id="rId9" imgW="971588" imgH="171450" progId="Equation.3">
                  <p:embed/>
                  <p:pic>
                    <p:nvPicPr>
                      <p:cNvPr id="45062" name="Object 5">
                        <a:extLst>
                          <a:ext uri="{FF2B5EF4-FFF2-40B4-BE49-F238E27FC236}">
                            <a16:creationId xmlns:a16="http://schemas.microsoft.com/office/drawing/2014/main" id="{1FA8C75A-4F78-4223-B363-903F5FBEC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857375"/>
                        <a:ext cx="20367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6">
            <a:extLst>
              <a:ext uri="{FF2B5EF4-FFF2-40B4-BE49-F238E27FC236}">
                <a16:creationId xmlns:a16="http://schemas.microsoft.com/office/drawing/2014/main" id="{AB637E6C-5DDA-4F73-91D5-E922D6F23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1857375"/>
          <a:ext cx="22098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0" name="公式" r:id="rId11" imgW="1095445" imgH="152468" progId="Equation.3">
                  <p:embed/>
                </p:oleObj>
              </mc:Choice>
              <mc:Fallback>
                <p:oleObj name="公式" r:id="rId11" imgW="1095445" imgH="152468" progId="Equation.3">
                  <p:embed/>
                  <p:pic>
                    <p:nvPicPr>
                      <p:cNvPr id="45063" name="Object 6">
                        <a:extLst>
                          <a:ext uri="{FF2B5EF4-FFF2-40B4-BE49-F238E27FC236}">
                            <a16:creationId xmlns:a16="http://schemas.microsoft.com/office/drawing/2014/main" id="{AB637E6C-5DDA-4F73-91D5-E922D6F23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1857375"/>
                        <a:ext cx="22098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Rectangle 8">
            <a:extLst>
              <a:ext uri="{FF2B5EF4-FFF2-40B4-BE49-F238E27FC236}">
                <a16:creationId xmlns:a16="http://schemas.microsoft.com/office/drawing/2014/main" id="{858A757C-1132-453B-BB39-D98194AE7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439988"/>
            <a:ext cx="8358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在</a:t>
            </a:r>
            <a:r>
              <a:rPr kumimoji="0" lang="en-US" altLang="zh-CN" i="1">
                <a:solidFill>
                  <a:schemeClr val="bg1"/>
                </a:solidFill>
              </a:rPr>
              <a:t>A, B </a:t>
            </a:r>
            <a:r>
              <a:rPr kumimoji="0"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之间距离</a:t>
            </a:r>
            <a:r>
              <a:rPr kumimoji="0" lang="en-US" altLang="zh-CN" i="1">
                <a:solidFill>
                  <a:schemeClr val="bg1"/>
                </a:solidFill>
              </a:rPr>
              <a:t>A </a:t>
            </a:r>
            <a:r>
              <a:rPr kumimoji="0"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点为 </a:t>
            </a:r>
            <a:r>
              <a:rPr kumimoji="0" lang="en-US" altLang="zh-CN" i="1">
                <a:solidFill>
                  <a:srgbClr val="FFFF00"/>
                </a:solidFill>
              </a:rPr>
              <a:t>r</a:t>
            </a:r>
            <a:r>
              <a:rPr kumimoji="0" lang="en-US" altLang="zh-CN" baseline="-25000">
                <a:solidFill>
                  <a:srgbClr val="FFFF00"/>
                </a:solidFill>
              </a:rPr>
              <a:t>1 </a:t>
            </a:r>
            <a:r>
              <a:rPr kumimoji="0" lang="en-US" altLang="zh-CN">
                <a:solidFill>
                  <a:srgbClr val="FFFF00"/>
                </a:solidFill>
              </a:rPr>
              <a:t>=1,3,5,…,29 m</a:t>
            </a:r>
            <a:r>
              <a:rPr kumimoji="0"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处出现静止点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57D83E01-99BB-468F-9BFB-3121106CA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68300"/>
            <a:ext cx="2532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</a:rPr>
              <a:t>P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zh-CN" altLang="en-US" i="1">
                <a:solidFill>
                  <a:schemeClr val="bg1"/>
                </a:solidFill>
              </a:rPr>
              <a:t>、</a:t>
            </a:r>
            <a:r>
              <a:rPr lang="en-US" altLang="zh-CN" i="1">
                <a:solidFill>
                  <a:schemeClr val="bg1"/>
                </a:solidFill>
              </a:rPr>
              <a:t>B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中间</a:t>
            </a:r>
          </a:p>
        </p:txBody>
      </p:sp>
      <p:graphicFrame>
        <p:nvGraphicFramePr>
          <p:cNvPr id="45066" name="Object 7">
            <a:extLst>
              <a:ext uri="{FF2B5EF4-FFF2-40B4-BE49-F238E27FC236}">
                <a16:creationId xmlns:a16="http://schemas.microsoft.com/office/drawing/2014/main" id="{1997B91A-692C-4C31-87D7-233CF367AA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3313" y="407988"/>
          <a:ext cx="13430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1" name="公式" r:id="rId13" imgW="1295451" imgH="371373" progId="Equation.3">
                  <p:embed/>
                </p:oleObj>
              </mc:Choice>
              <mc:Fallback>
                <p:oleObj name="公式" r:id="rId13" imgW="1295451" imgH="371373" progId="Equation.3">
                  <p:embed/>
                  <p:pic>
                    <p:nvPicPr>
                      <p:cNvPr id="45066" name="Object 7">
                        <a:extLst>
                          <a:ext uri="{FF2B5EF4-FFF2-40B4-BE49-F238E27FC236}">
                            <a16:creationId xmlns:a16="http://schemas.microsoft.com/office/drawing/2014/main" id="{1997B91A-692C-4C31-87D7-233CF367AA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07988"/>
                        <a:ext cx="13430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8">
            <a:extLst>
              <a:ext uri="{FF2B5EF4-FFF2-40B4-BE49-F238E27FC236}">
                <a16:creationId xmlns:a16="http://schemas.microsoft.com/office/drawing/2014/main" id="{DDAA50B0-52B2-425F-BA6A-7087F35ABB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9363" y="407988"/>
          <a:ext cx="316706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2" name="公式" r:id="rId15" imgW="3124251" imgH="371373" progId="Equation.3">
                  <p:embed/>
                </p:oleObj>
              </mc:Choice>
              <mc:Fallback>
                <p:oleObj name="公式" r:id="rId15" imgW="3124251" imgH="371373" progId="Equation.3">
                  <p:embed/>
                  <p:pic>
                    <p:nvPicPr>
                      <p:cNvPr id="45067" name="Object 8">
                        <a:extLst>
                          <a:ext uri="{FF2B5EF4-FFF2-40B4-BE49-F238E27FC236}">
                            <a16:creationId xmlns:a16="http://schemas.microsoft.com/office/drawing/2014/main" id="{DDAA50B0-52B2-425F-BA6A-7087F35ABB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407988"/>
                        <a:ext cx="316706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Rectangle 12">
            <a:extLst>
              <a:ext uri="{FF2B5EF4-FFF2-40B4-BE49-F238E27FC236}">
                <a16:creationId xmlns:a16="http://schemas.microsoft.com/office/drawing/2014/main" id="{096B370F-9C72-46B7-AEFE-5111DF71E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357188"/>
            <a:ext cx="29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•</a:t>
            </a:r>
          </a:p>
        </p:txBody>
      </p:sp>
      <p:sp>
        <p:nvSpPr>
          <p:cNvPr id="13" name="Line 2057">
            <a:extLst>
              <a:ext uri="{FF2B5EF4-FFF2-40B4-BE49-F238E27FC236}">
                <a16:creationId xmlns:a16="http://schemas.microsoft.com/office/drawing/2014/main" id="{779266ED-4F06-4049-B174-941FE7582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300" y="3148013"/>
            <a:ext cx="0" cy="1828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058">
            <a:extLst>
              <a:ext uri="{FF2B5EF4-FFF2-40B4-BE49-F238E27FC236}">
                <a16:creationId xmlns:a16="http://schemas.microsoft.com/office/drawing/2014/main" id="{24B24A12-F95A-4301-AAF3-7EECBF2BB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300" y="3148013"/>
            <a:ext cx="0" cy="1828800"/>
          </a:xfrm>
          <a:prstGeom prst="line">
            <a:avLst/>
          </a:prstGeom>
          <a:noFill/>
          <a:ln w="19050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059">
            <a:extLst>
              <a:ext uri="{FF2B5EF4-FFF2-40B4-BE49-F238E27FC236}">
                <a16:creationId xmlns:a16="http://schemas.microsoft.com/office/drawing/2014/main" id="{8ACB0205-4596-48D5-B000-FA1329979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3148013"/>
            <a:ext cx="0" cy="1828800"/>
          </a:xfrm>
          <a:prstGeom prst="line">
            <a:avLst/>
          </a:prstGeom>
          <a:noFill/>
          <a:ln w="19050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060">
            <a:extLst>
              <a:ext uri="{FF2B5EF4-FFF2-40B4-BE49-F238E27FC236}">
                <a16:creationId xmlns:a16="http://schemas.microsoft.com/office/drawing/2014/main" id="{00EEC639-398E-4505-9A89-E0BBF1204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7300" y="3148013"/>
            <a:ext cx="0" cy="18288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061">
            <a:extLst>
              <a:ext uri="{FF2B5EF4-FFF2-40B4-BE49-F238E27FC236}">
                <a16:creationId xmlns:a16="http://schemas.microsoft.com/office/drawing/2014/main" id="{BF323210-354D-4997-A99B-BCC38DAC5F9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800850" y="4794250"/>
            <a:ext cx="0" cy="19431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062">
            <a:extLst>
              <a:ext uri="{FF2B5EF4-FFF2-40B4-BE49-F238E27FC236}">
                <a16:creationId xmlns:a16="http://schemas.microsoft.com/office/drawing/2014/main" id="{9AC464FB-8E94-444F-B036-71224F7688DF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800850" y="5175250"/>
            <a:ext cx="0" cy="1943100"/>
          </a:xfrm>
          <a:prstGeom prst="line">
            <a:avLst/>
          </a:prstGeom>
          <a:noFill/>
          <a:ln w="1905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064">
            <a:extLst>
              <a:ext uri="{FF2B5EF4-FFF2-40B4-BE49-F238E27FC236}">
                <a16:creationId xmlns:a16="http://schemas.microsoft.com/office/drawing/2014/main" id="{043F14CE-7425-40EC-8C8C-D36D927DF613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800850" y="5556250"/>
            <a:ext cx="0" cy="19431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063">
            <a:extLst>
              <a:ext uri="{FF2B5EF4-FFF2-40B4-BE49-F238E27FC236}">
                <a16:creationId xmlns:a16="http://schemas.microsoft.com/office/drawing/2014/main" id="{0AE1AE2C-2D74-402B-BCEF-912F52DB759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6800850" y="4413250"/>
            <a:ext cx="0" cy="1943100"/>
          </a:xfrm>
          <a:prstGeom prst="line">
            <a:avLst/>
          </a:prstGeom>
          <a:noFill/>
          <a:ln w="1905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102">
            <a:extLst>
              <a:ext uri="{FF2B5EF4-FFF2-40B4-BE49-F238E27FC236}">
                <a16:creationId xmlns:a16="http://schemas.microsoft.com/office/drawing/2014/main" id="{EFE40D1C-D5D3-4A35-8680-A71BD7C5E08A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3068638"/>
            <a:ext cx="1981200" cy="1981200"/>
            <a:chOff x="3792" y="2064"/>
            <a:chExt cx="1248" cy="1248"/>
          </a:xfrm>
        </p:grpSpPr>
        <p:grpSp>
          <p:nvGrpSpPr>
            <p:cNvPr id="27686" name="Group 2079">
              <a:extLst>
                <a:ext uri="{FF2B5EF4-FFF2-40B4-BE49-F238E27FC236}">
                  <a16:creationId xmlns:a16="http://schemas.microsoft.com/office/drawing/2014/main" id="{CD299E53-7226-4DCA-B4E7-A5223F307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112"/>
              <a:ext cx="1200" cy="1152"/>
              <a:chOff x="4224" y="2112"/>
              <a:chExt cx="1200" cy="1152"/>
            </a:xfrm>
          </p:grpSpPr>
          <p:sp>
            <p:nvSpPr>
              <p:cNvPr id="27694" name="Line 2065">
                <a:extLst>
                  <a:ext uri="{FF2B5EF4-FFF2-40B4-BE49-F238E27FC236}">
                    <a16:creationId xmlns:a16="http://schemas.microsoft.com/office/drawing/2014/main" id="{45AD496E-03A1-4A15-9F49-814267A51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4812" y="1524"/>
                <a:ext cx="0" cy="117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5" name="Line 2069">
                <a:extLst>
                  <a:ext uri="{FF2B5EF4-FFF2-40B4-BE49-F238E27FC236}">
                    <a16:creationId xmlns:a16="http://schemas.microsoft.com/office/drawing/2014/main" id="{0B9AB38A-4B9B-48D5-8C53-9634BD38E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4836" y="1812"/>
                <a:ext cx="0" cy="117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6" name="Line 2070">
                <a:extLst>
                  <a:ext uri="{FF2B5EF4-FFF2-40B4-BE49-F238E27FC236}">
                    <a16:creationId xmlns:a16="http://schemas.microsoft.com/office/drawing/2014/main" id="{E67EB53A-9F4E-4CCB-BCD8-496F8B924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4836" y="2100"/>
                <a:ext cx="0" cy="117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7" name="Line 2071">
                <a:extLst>
                  <a:ext uri="{FF2B5EF4-FFF2-40B4-BE49-F238E27FC236}">
                    <a16:creationId xmlns:a16="http://schemas.microsoft.com/office/drawing/2014/main" id="{A32BEA4E-2810-40C4-866B-A3496981B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4836" y="2388"/>
                <a:ext cx="0" cy="117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8" name="Line 2072">
                <a:extLst>
                  <a:ext uri="{FF2B5EF4-FFF2-40B4-BE49-F238E27FC236}">
                    <a16:creationId xmlns:a16="http://schemas.microsoft.com/office/drawing/2014/main" id="{C1562A4C-8054-4C51-83E5-E15EAD44E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4836" y="2676"/>
                <a:ext cx="0" cy="117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9" name="Line 2073">
                <a:extLst>
                  <a:ext uri="{FF2B5EF4-FFF2-40B4-BE49-F238E27FC236}">
                    <a16:creationId xmlns:a16="http://schemas.microsoft.com/office/drawing/2014/main" id="{3349428C-0A3F-45F7-BB54-2A58F08D49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4248" y="211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0" name="Line 2074">
                <a:extLst>
                  <a:ext uri="{FF2B5EF4-FFF2-40B4-BE49-F238E27FC236}">
                    <a16:creationId xmlns:a16="http://schemas.microsoft.com/office/drawing/2014/main" id="{5FC2D1C3-9FCD-4016-9555-431E4FDF1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4536" y="211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1" name="Line 2075">
                <a:extLst>
                  <a:ext uri="{FF2B5EF4-FFF2-40B4-BE49-F238E27FC236}">
                    <a16:creationId xmlns:a16="http://schemas.microsoft.com/office/drawing/2014/main" id="{5146A620-ED40-485E-82ED-2EA5858ECF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4824" y="211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2" name="Line 2076">
                <a:extLst>
                  <a:ext uri="{FF2B5EF4-FFF2-40B4-BE49-F238E27FC236}">
                    <a16:creationId xmlns:a16="http://schemas.microsoft.com/office/drawing/2014/main" id="{FFC5C466-DC4D-4BD5-83C6-6D3711554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5112" y="211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3" name="Line 2077">
                <a:extLst>
                  <a:ext uri="{FF2B5EF4-FFF2-40B4-BE49-F238E27FC236}">
                    <a16:creationId xmlns:a16="http://schemas.microsoft.com/office/drawing/2014/main" id="{21BC83CE-125A-428D-92CB-DCC38F02FD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V="1">
                <a:off x="5400" y="2112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687" name="Line 2080">
              <a:extLst>
                <a:ext uri="{FF2B5EF4-FFF2-40B4-BE49-F238E27FC236}">
                  <a16:creationId xmlns:a16="http://schemas.microsoft.com/office/drawing/2014/main" id="{45DE9B16-14A4-433F-8961-B4D3569B4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112"/>
              <a:ext cx="1200" cy="1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Line 2081">
              <a:extLst>
                <a:ext uri="{FF2B5EF4-FFF2-40B4-BE49-F238E27FC236}">
                  <a16:creationId xmlns:a16="http://schemas.microsoft.com/office/drawing/2014/main" id="{B2F53A13-53EC-4005-90A2-28BA247DC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064"/>
              <a:ext cx="672" cy="6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9" name="Line 2082">
              <a:extLst>
                <a:ext uri="{FF2B5EF4-FFF2-40B4-BE49-F238E27FC236}">
                  <a16:creationId xmlns:a16="http://schemas.microsoft.com/office/drawing/2014/main" id="{2C0C254E-6AFD-4290-8626-175D29E82F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2448"/>
              <a:ext cx="816" cy="81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Line 2083">
              <a:extLst>
                <a:ext uri="{FF2B5EF4-FFF2-40B4-BE49-F238E27FC236}">
                  <a16:creationId xmlns:a16="http://schemas.microsoft.com/office/drawing/2014/main" id="{13006F88-E6E7-46D5-9503-B986427D2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2112"/>
              <a:ext cx="912" cy="9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1" name="Line 2084">
              <a:extLst>
                <a:ext uri="{FF2B5EF4-FFF2-40B4-BE49-F238E27FC236}">
                  <a16:creationId xmlns:a16="http://schemas.microsoft.com/office/drawing/2014/main" id="{4F9A0E8B-A92A-4C0D-AD26-C4EB449AE1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2688"/>
              <a:ext cx="624" cy="6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2" name="Line 2085">
              <a:extLst>
                <a:ext uri="{FF2B5EF4-FFF2-40B4-BE49-F238E27FC236}">
                  <a16:creationId xmlns:a16="http://schemas.microsoft.com/office/drawing/2014/main" id="{777583DF-1530-4C12-A5F7-A688D3AAD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8" y="2112"/>
              <a:ext cx="288" cy="28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3" name="Line 2086">
              <a:extLst>
                <a:ext uri="{FF2B5EF4-FFF2-40B4-BE49-F238E27FC236}">
                  <a16:creationId xmlns:a16="http://schemas.microsoft.com/office/drawing/2014/main" id="{D34B7F06-31E8-4A5E-8A41-EE6C8DE51A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976"/>
              <a:ext cx="288" cy="28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0" name="AutoShape 2087">
            <a:extLst>
              <a:ext uri="{FF2B5EF4-FFF2-40B4-BE49-F238E27FC236}">
                <a16:creationId xmlns:a16="http://schemas.microsoft.com/office/drawing/2014/main" id="{29A03840-4152-4013-83EB-B9264E0AC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3757613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noFill/>
          <a:ln w="222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1" name="AutoShape 2088">
            <a:extLst>
              <a:ext uri="{FF2B5EF4-FFF2-40B4-BE49-F238E27FC236}">
                <a16:creationId xmlns:a16="http://schemas.microsoft.com/office/drawing/2014/main" id="{032DD83C-381A-48FD-99D5-2C90399A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725" y="5068888"/>
            <a:ext cx="457200" cy="990600"/>
          </a:xfrm>
          <a:prstGeom prst="upArrow">
            <a:avLst>
              <a:gd name="adj1" fmla="val 50000"/>
              <a:gd name="adj2" fmla="val 54167"/>
            </a:avLst>
          </a:prstGeom>
          <a:noFill/>
          <a:ln w="222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2" name="Text Box 2089">
            <a:extLst>
              <a:ext uri="{FF2B5EF4-FFF2-40B4-BE49-F238E27FC236}">
                <a16:creationId xmlns:a16="http://schemas.microsoft.com/office/drawing/2014/main" id="{6A1EEA65-9348-41E6-B9D7-AD68101D7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49164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峰</a:t>
            </a:r>
          </a:p>
        </p:txBody>
      </p:sp>
      <p:sp>
        <p:nvSpPr>
          <p:cNvPr id="43" name="Rectangle 2090">
            <a:extLst>
              <a:ext uri="{FF2B5EF4-FFF2-40B4-BE49-F238E27FC236}">
                <a16:creationId xmlns:a16="http://schemas.microsoft.com/office/drawing/2014/main" id="{0C84E7D1-4A1B-4D2C-A5D1-3CC9BC55A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49164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峰</a:t>
            </a:r>
          </a:p>
        </p:txBody>
      </p:sp>
      <p:sp>
        <p:nvSpPr>
          <p:cNvPr id="44" name="Rectangle 2091">
            <a:extLst>
              <a:ext uri="{FF2B5EF4-FFF2-40B4-BE49-F238E27FC236}">
                <a16:creationId xmlns:a16="http://schemas.microsoft.com/office/drawing/2014/main" id="{75890DD6-FBF0-4CF7-961E-98EA5E79F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55229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峰</a:t>
            </a:r>
          </a:p>
        </p:txBody>
      </p:sp>
      <p:sp>
        <p:nvSpPr>
          <p:cNvPr id="45" name="Rectangle 2092">
            <a:extLst>
              <a:ext uri="{FF2B5EF4-FFF2-40B4-BE49-F238E27FC236}">
                <a16:creationId xmlns:a16="http://schemas.microsoft.com/office/drawing/2014/main" id="{CD62985D-DBE2-4CD6-9310-6C3A0C145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62849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峰</a:t>
            </a:r>
          </a:p>
        </p:txBody>
      </p:sp>
      <p:sp>
        <p:nvSpPr>
          <p:cNvPr id="46" name="Rectangle 2093">
            <a:extLst>
              <a:ext uri="{FF2B5EF4-FFF2-40B4-BE49-F238E27FC236}">
                <a16:creationId xmlns:a16="http://schemas.microsoft.com/office/drawing/2014/main" id="{F4C5B965-A43D-4566-8BBE-74F6C1013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9164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谷</a:t>
            </a:r>
          </a:p>
        </p:txBody>
      </p:sp>
      <p:sp>
        <p:nvSpPr>
          <p:cNvPr id="47" name="Rectangle 2094">
            <a:extLst>
              <a:ext uri="{FF2B5EF4-FFF2-40B4-BE49-F238E27FC236}">
                <a16:creationId xmlns:a16="http://schemas.microsoft.com/office/drawing/2014/main" id="{6A7C211D-AF16-4D57-9C52-4D2D8F40F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49164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谷</a:t>
            </a:r>
          </a:p>
        </p:txBody>
      </p:sp>
      <p:sp>
        <p:nvSpPr>
          <p:cNvPr id="48" name="Rectangle 2095">
            <a:extLst>
              <a:ext uri="{FF2B5EF4-FFF2-40B4-BE49-F238E27FC236}">
                <a16:creationId xmlns:a16="http://schemas.microsoft.com/office/drawing/2014/main" id="{4EF52EE8-08C0-477D-8481-82ED8841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51419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谷</a:t>
            </a:r>
          </a:p>
        </p:txBody>
      </p:sp>
      <p:sp>
        <p:nvSpPr>
          <p:cNvPr id="49" name="Rectangle 2096">
            <a:extLst>
              <a:ext uri="{FF2B5EF4-FFF2-40B4-BE49-F238E27FC236}">
                <a16:creationId xmlns:a16="http://schemas.microsoft.com/office/drawing/2014/main" id="{0A6E1738-0936-4B54-8668-56F710ED7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59039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谷</a:t>
            </a:r>
          </a:p>
        </p:txBody>
      </p:sp>
      <p:sp>
        <p:nvSpPr>
          <p:cNvPr id="50" name="AutoShape 2099">
            <a:extLst>
              <a:ext uri="{FF2B5EF4-FFF2-40B4-BE49-F238E27FC236}">
                <a16:creationId xmlns:a16="http://schemas.microsoft.com/office/drawing/2014/main" id="{405B636B-9ABF-492D-91FC-946210C70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3148013"/>
            <a:ext cx="461963" cy="1676400"/>
          </a:xfrm>
          <a:prstGeom prst="wedgeRectCallout">
            <a:avLst>
              <a:gd name="adj1" fmla="val -155532"/>
              <a:gd name="adj2" fmla="val -35125"/>
            </a:avLst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hlink"/>
                </a:solidFill>
              </a:rPr>
              <a:t>干</a:t>
            </a:r>
          </a:p>
          <a:p>
            <a:pPr algn="ctr" eaLnBrk="1" hangingPunct="1"/>
            <a:r>
              <a:rPr kumimoji="0" lang="zh-CN" altLang="en-US">
                <a:solidFill>
                  <a:schemeClr val="hlink"/>
                </a:solidFill>
              </a:rPr>
              <a:t>涉</a:t>
            </a:r>
          </a:p>
          <a:p>
            <a:pPr algn="ctr" eaLnBrk="1" hangingPunct="1"/>
            <a:r>
              <a:rPr kumimoji="0" lang="zh-CN" altLang="en-US">
                <a:solidFill>
                  <a:schemeClr val="hlink"/>
                </a:solidFill>
              </a:rPr>
              <a:t>条</a:t>
            </a:r>
          </a:p>
          <a:p>
            <a:pPr algn="ctr" eaLnBrk="1" hangingPunct="1"/>
            <a:r>
              <a:rPr kumimoji="0" lang="zh-CN" altLang="en-US">
                <a:solidFill>
                  <a:schemeClr val="hlink"/>
                </a:solidFill>
              </a:rPr>
              <a:t>纹</a:t>
            </a:r>
          </a:p>
        </p:txBody>
      </p:sp>
      <p:sp>
        <p:nvSpPr>
          <p:cNvPr id="51" name="Rectangle 2097">
            <a:extLst>
              <a:ext uri="{FF2B5EF4-FFF2-40B4-BE49-F238E27FC236}">
                <a16:creationId xmlns:a16="http://schemas.microsoft.com/office/drawing/2014/main" id="{086B2923-07A9-4582-98AE-9E9E6E767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3043238"/>
            <a:ext cx="349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例：两个相干平面波</a:t>
            </a:r>
          </a:p>
        </p:txBody>
      </p:sp>
      <p:sp>
        <p:nvSpPr>
          <p:cNvPr id="52" name="Rectangle 2098">
            <a:extLst>
              <a:ext uri="{FF2B5EF4-FFF2-40B4-BE49-F238E27FC236}">
                <a16:creationId xmlns:a16="http://schemas.microsoft.com/office/drawing/2014/main" id="{2278EAB8-2F14-48E7-9C32-C720A06F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62363"/>
            <a:ext cx="314325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200">
                <a:solidFill>
                  <a:schemeClr val="hlink"/>
                </a:solidFill>
              </a:rPr>
              <a:t>        </a:t>
            </a:r>
            <a:r>
              <a:rPr kumimoji="0" lang="zh-CN" altLang="en-US" sz="2200">
                <a:solidFill>
                  <a:schemeClr val="bg1"/>
                </a:solidFill>
              </a:rPr>
              <a:t>峰与峰，谷与谷相交点是</a:t>
            </a:r>
            <a:r>
              <a:rPr kumimoji="0" lang="zh-CN" altLang="en-US" sz="2200">
                <a:solidFill>
                  <a:srgbClr val="FFFF00"/>
                </a:solidFill>
              </a:rPr>
              <a:t>相长点</a:t>
            </a:r>
            <a:r>
              <a:rPr kumimoji="0" lang="zh-CN" altLang="en-US" sz="2200">
                <a:solidFill>
                  <a:schemeClr val="bg1"/>
                </a:solidFill>
              </a:rPr>
              <a:t>，峰与谷相交点是</a:t>
            </a:r>
            <a:r>
              <a:rPr kumimoji="0" lang="zh-CN" altLang="en-US" sz="2200">
                <a:solidFill>
                  <a:srgbClr val="FFFF00"/>
                </a:solidFill>
              </a:rPr>
              <a:t>相消点</a:t>
            </a:r>
            <a:r>
              <a:rPr kumimoji="0" lang="zh-CN" altLang="en-US" sz="2200">
                <a:solidFill>
                  <a:schemeClr val="bg1"/>
                </a:solidFill>
              </a:rPr>
              <a:t>。这些相长点和相消点在空间形成各自的曲面簇，彼此相间排列。</a:t>
            </a:r>
          </a:p>
        </p:txBody>
      </p:sp>
      <p:sp>
        <p:nvSpPr>
          <p:cNvPr id="53" name="Rectangle 2100">
            <a:extLst>
              <a:ext uri="{FF2B5EF4-FFF2-40B4-BE49-F238E27FC236}">
                <a16:creationId xmlns:a16="http://schemas.microsoft.com/office/drawing/2014/main" id="{B2C9C54A-3CF6-4E3B-A2C6-2A0EC9C26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5934075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非相干波的叠加：</a:t>
            </a:r>
          </a:p>
        </p:txBody>
      </p:sp>
      <p:graphicFrame>
        <p:nvGraphicFramePr>
          <p:cNvPr id="54" name="Object 13">
            <a:extLst>
              <a:ext uri="{FF2B5EF4-FFF2-40B4-BE49-F238E27FC236}">
                <a16:creationId xmlns:a16="http://schemas.microsoft.com/office/drawing/2014/main" id="{FE67DE8D-5A9A-4D80-8686-0277A71B43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0863" y="5872163"/>
          <a:ext cx="1981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3" name="Equation" r:id="rId17" imgW="609498" imgH="171450" progId="Equation.3">
                  <p:embed/>
                </p:oleObj>
              </mc:Choice>
              <mc:Fallback>
                <p:oleObj name="Equation" r:id="rId17" imgW="609498" imgH="171450" progId="Equation.3">
                  <p:embed/>
                  <p:pic>
                    <p:nvPicPr>
                      <p:cNvPr id="54" name="Object 13">
                        <a:extLst>
                          <a:ext uri="{FF2B5EF4-FFF2-40B4-BE49-F238E27FC236}">
                            <a16:creationId xmlns:a16="http://schemas.microsoft.com/office/drawing/2014/main" id="{FE67DE8D-5A9A-4D80-8686-0277A71B43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5872163"/>
                        <a:ext cx="1981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5" name="灯片编号占位符 1">
            <a:extLst>
              <a:ext uri="{FF2B5EF4-FFF2-40B4-BE49-F238E27FC236}">
                <a16:creationId xmlns:a16="http://schemas.microsoft.com/office/drawing/2014/main" id="{5878EACD-F29B-43BE-BBA4-157BFB845E92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105EB0-0C83-407C-8A38-59692FB9D942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8" dur="1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4" grpId="0" autoUpdateAnimBg="0"/>
      <p:bldP spid="45065" grpId="0" autoUpdateAnimBg="0"/>
      <p:bldP spid="45068" grpId="0"/>
      <p:bldP spid="40" grpId="0" animBg="1"/>
      <p:bldP spid="41" grpId="0" animBg="1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utoUpdateAnimBg="0"/>
      <p:bldP spid="50" grpId="0" animBg="1" autoUpdateAnimBg="0"/>
      <p:bldP spid="51" grpId="0" autoUpdateAnimBg="0"/>
      <p:bldP spid="52" grpId="0" autoUpdateAnimBg="0"/>
      <p:bldP spid="5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8B1A5C-2181-40F4-BBF5-28DA8AC15A0B}"/>
              </a:ext>
            </a:extLst>
          </p:cNvPr>
          <p:cNvGrpSpPr>
            <a:grpSpLocks/>
          </p:cNvGrpSpPr>
          <p:nvPr/>
        </p:nvGrpSpPr>
        <p:grpSpPr bwMode="auto">
          <a:xfrm>
            <a:off x="5535613" y="1884363"/>
            <a:ext cx="3429000" cy="2538412"/>
            <a:chOff x="624" y="849"/>
            <a:chExt cx="2160" cy="1599"/>
          </a:xfrm>
        </p:grpSpPr>
        <p:grpSp>
          <p:nvGrpSpPr>
            <p:cNvPr id="6161" name="Group 3">
              <a:extLst>
                <a:ext uri="{FF2B5EF4-FFF2-40B4-BE49-F238E27FC236}">
                  <a16:creationId xmlns:a16="http://schemas.microsoft.com/office/drawing/2014/main" id="{DFFB7228-545A-45C6-BA99-92A1BC269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296"/>
              <a:ext cx="2160" cy="1152"/>
              <a:chOff x="1008" y="768"/>
              <a:chExt cx="2160" cy="1152"/>
            </a:xfrm>
          </p:grpSpPr>
          <p:sp>
            <p:nvSpPr>
              <p:cNvPr id="6172" name="Line 4">
                <a:extLst>
                  <a:ext uri="{FF2B5EF4-FFF2-40B4-BE49-F238E27FC236}">
                    <a16:creationId xmlns:a16="http://schemas.microsoft.com/office/drawing/2014/main" id="{AC040B17-FEC6-4797-B7BA-7A9163B46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344"/>
                <a:ext cx="2160" cy="0"/>
              </a:xfrm>
              <a:prstGeom prst="line">
                <a:avLst/>
              </a:prstGeom>
              <a:noFill/>
              <a:ln w="28575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3" name="Line 5">
                <a:extLst>
                  <a:ext uri="{FF2B5EF4-FFF2-40B4-BE49-F238E27FC236}">
                    <a16:creationId xmlns:a16="http://schemas.microsoft.com/office/drawing/2014/main" id="{03F35718-D275-4920-B1E4-F0B565F41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1488"/>
                <a:ext cx="2160" cy="0"/>
              </a:xfrm>
              <a:prstGeom prst="line">
                <a:avLst/>
              </a:prstGeom>
              <a:noFill/>
              <a:ln w="28575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4" name="AutoShape 6">
                <a:extLst>
                  <a:ext uri="{FF2B5EF4-FFF2-40B4-BE49-F238E27FC236}">
                    <a16:creationId xmlns:a16="http://schemas.microsoft.com/office/drawing/2014/main" id="{F5635F20-5A96-48BD-9998-AE9B1EDBC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768"/>
                <a:ext cx="1296" cy="115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0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600" y="10800"/>
                    </a:moveTo>
                    <a:cubicBezTo>
                      <a:pt x="2600" y="6271"/>
                      <a:pt x="6271" y="2600"/>
                      <a:pt x="10800" y="2600"/>
                    </a:cubicBezTo>
                    <a:cubicBezTo>
                      <a:pt x="15328" y="2600"/>
                      <a:pt x="18999" y="6271"/>
                      <a:pt x="18999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lnTo>
                      <a:pt x="2600" y="10800"/>
                    </a:lnTo>
                    <a:close/>
                  </a:path>
                </a:pathLst>
              </a:custGeom>
              <a:noFill/>
              <a:ln w="28575">
                <a:solidFill>
                  <a:srgbClr val="CCCC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5" name="Line 7">
                <a:extLst>
                  <a:ext uri="{FF2B5EF4-FFF2-40B4-BE49-F238E27FC236}">
                    <a16:creationId xmlns:a16="http://schemas.microsoft.com/office/drawing/2014/main" id="{6856065F-454E-484E-8F0B-19976D390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34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6" name="Line 8">
                <a:extLst>
                  <a:ext uri="{FF2B5EF4-FFF2-40B4-BE49-F238E27FC236}">
                    <a16:creationId xmlns:a16="http://schemas.microsoft.com/office/drawing/2014/main" id="{B1B0AC68-B21B-4C8A-9A68-E92E3CE1E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34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62" name="Line 9">
              <a:extLst>
                <a:ext uri="{FF2B5EF4-FFF2-40B4-BE49-F238E27FC236}">
                  <a16:creationId xmlns:a16="http://schemas.microsoft.com/office/drawing/2014/main" id="{C4EE76D6-9B93-402E-9672-C7ED93C22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20"/>
              <a:ext cx="384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Freeform 10">
              <a:extLst>
                <a:ext uri="{FF2B5EF4-FFF2-40B4-BE49-F238E27FC236}">
                  <a16:creationId xmlns:a16="http://schemas.microsoft.com/office/drawing/2014/main" id="{BDCF9A26-470F-4A7F-AE90-74B7E207D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344"/>
              <a:ext cx="1200" cy="528"/>
            </a:xfrm>
            <a:custGeom>
              <a:avLst/>
              <a:gdLst>
                <a:gd name="T0" fmla="*/ 0 w 1008"/>
                <a:gd name="T1" fmla="*/ 4655 h 452"/>
                <a:gd name="T2" fmla="*/ 1530 w 1008"/>
                <a:gd name="T3" fmla="*/ 1937 h 452"/>
                <a:gd name="T4" fmla="*/ 4595 w 1008"/>
                <a:gd name="T5" fmla="*/ 298 h 452"/>
                <a:gd name="T6" fmla="*/ 7886 w 1008"/>
                <a:gd name="T7" fmla="*/ 200 h 452"/>
                <a:gd name="T8" fmla="*/ 11145 w 1008"/>
                <a:gd name="T9" fmla="*/ 1199 h 452"/>
                <a:gd name="T10" fmla="*/ 13127 w 1008"/>
                <a:gd name="T11" fmla="*/ 3179 h 452"/>
                <a:gd name="T12" fmla="*/ 13785 w 1008"/>
                <a:gd name="T13" fmla="*/ 4655 h 4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8"/>
                <a:gd name="T22" fmla="*/ 0 h 452"/>
                <a:gd name="T23" fmla="*/ 1008 w 1008"/>
                <a:gd name="T24" fmla="*/ 452 h 4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8" h="452">
                  <a:moveTo>
                    <a:pt x="0" y="452"/>
                  </a:moveTo>
                  <a:cubicBezTo>
                    <a:pt x="19" y="408"/>
                    <a:pt x="56" y="259"/>
                    <a:pt x="112" y="188"/>
                  </a:cubicBezTo>
                  <a:cubicBezTo>
                    <a:pt x="168" y="117"/>
                    <a:pt x="259" y="56"/>
                    <a:pt x="336" y="28"/>
                  </a:cubicBezTo>
                  <a:cubicBezTo>
                    <a:pt x="413" y="0"/>
                    <a:pt x="496" y="5"/>
                    <a:pt x="576" y="20"/>
                  </a:cubicBezTo>
                  <a:cubicBezTo>
                    <a:pt x="656" y="35"/>
                    <a:pt x="752" y="68"/>
                    <a:pt x="816" y="116"/>
                  </a:cubicBezTo>
                  <a:cubicBezTo>
                    <a:pt x="880" y="164"/>
                    <a:pt x="928" y="252"/>
                    <a:pt x="960" y="308"/>
                  </a:cubicBezTo>
                  <a:cubicBezTo>
                    <a:pt x="992" y="364"/>
                    <a:pt x="1000" y="428"/>
                    <a:pt x="1008" y="452"/>
                  </a:cubicBezTo>
                </a:path>
              </a:pathLst>
            </a:custGeom>
            <a:noFill/>
            <a:ln w="28575">
              <a:solidFill>
                <a:srgbClr val="66FF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4" name="Line 11">
              <a:extLst>
                <a:ext uri="{FF2B5EF4-FFF2-40B4-BE49-F238E27FC236}">
                  <a16:creationId xmlns:a16="http://schemas.microsoft.com/office/drawing/2014/main" id="{54B31A55-B6E5-4123-BE6F-DDE60E5F4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1200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Text Box 12">
              <a:extLst>
                <a:ext uri="{FF2B5EF4-FFF2-40B4-BE49-F238E27FC236}">
                  <a16:creationId xmlns:a16="http://schemas.microsoft.com/office/drawing/2014/main" id="{0C1F2DFF-50A1-4AFE-AC4B-7DA658C74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20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rgbClr val="CCCCFF"/>
                  </a:solidFill>
                </a:rPr>
                <a:t>A</a:t>
              </a:r>
            </a:p>
          </p:txBody>
        </p:sp>
        <p:sp>
          <p:nvSpPr>
            <p:cNvPr id="6166" name="Text Box 13">
              <a:extLst>
                <a:ext uri="{FF2B5EF4-FFF2-40B4-BE49-F238E27FC236}">
                  <a16:creationId xmlns:a16="http://schemas.microsoft.com/office/drawing/2014/main" id="{4EBDDF3E-0F79-45DC-BAEE-38652327F8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209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>
                  <a:solidFill>
                    <a:srgbClr val="CCCCFF"/>
                  </a:solidFill>
                </a:rPr>
                <a:t>B</a:t>
              </a:r>
            </a:p>
          </p:txBody>
        </p:sp>
        <p:sp>
          <p:nvSpPr>
            <p:cNvPr id="6167" name="Line 14">
              <a:extLst>
                <a:ext uri="{FF2B5EF4-FFF2-40B4-BE49-F238E27FC236}">
                  <a16:creationId xmlns:a16="http://schemas.microsoft.com/office/drawing/2014/main" id="{7B288745-40D4-43EC-9C34-3396EA210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0" cy="528"/>
            </a:xfrm>
            <a:prstGeom prst="line">
              <a:avLst/>
            </a:prstGeom>
            <a:noFill/>
            <a:ln w="28575">
              <a:solidFill>
                <a:srgbClr val="CCCC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Line 15">
              <a:extLst>
                <a:ext uri="{FF2B5EF4-FFF2-40B4-BE49-F238E27FC236}">
                  <a16:creationId xmlns:a16="http://schemas.microsoft.com/office/drawing/2014/main" id="{53DDEF3C-54F6-4E83-91E0-3DAB8901D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20"/>
              <a:ext cx="0" cy="528"/>
            </a:xfrm>
            <a:prstGeom prst="line">
              <a:avLst/>
            </a:prstGeom>
            <a:noFill/>
            <a:ln w="28575">
              <a:solidFill>
                <a:srgbClr val="CCCC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9" name="Line 16">
              <a:extLst>
                <a:ext uri="{FF2B5EF4-FFF2-40B4-BE49-F238E27FC236}">
                  <a16:creationId xmlns:a16="http://schemas.microsoft.com/office/drawing/2014/main" id="{4AEE7B95-1530-4B20-9D6B-798EFC817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56"/>
              <a:ext cx="1200" cy="0"/>
            </a:xfrm>
            <a:prstGeom prst="line">
              <a:avLst/>
            </a:prstGeom>
            <a:noFill/>
            <a:ln w="28575">
              <a:solidFill>
                <a:srgbClr val="CCCCFF"/>
              </a:solidFill>
              <a:prstDash val="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70" name="Object 2">
              <a:extLst>
                <a:ext uri="{FF2B5EF4-FFF2-40B4-BE49-F238E27FC236}">
                  <a16:creationId xmlns:a16="http://schemas.microsoft.com/office/drawing/2014/main" id="{B3A85DFC-E3E2-4608-AA70-6B693CE13C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1" y="2070"/>
            <a:ext cx="18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4" name="Equation" r:id="rId3" imgW="126890" imgH="228402" progId="">
                    <p:embed/>
                  </p:oleObj>
                </mc:Choice>
                <mc:Fallback>
                  <p:oleObj name="Equation" r:id="rId3" imgW="126890" imgH="228402" progId="">
                    <p:embed/>
                    <p:pic>
                      <p:nvPicPr>
                        <p:cNvPr id="6170" name="Object 2">
                          <a:extLst>
                            <a:ext uri="{FF2B5EF4-FFF2-40B4-BE49-F238E27FC236}">
                              <a16:creationId xmlns:a16="http://schemas.microsoft.com/office/drawing/2014/main" id="{B3A85DFC-E3E2-4608-AA70-6B693CE13C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" y="2070"/>
                          <a:ext cx="184" cy="331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1" name="Object 3">
              <a:extLst>
                <a:ext uri="{FF2B5EF4-FFF2-40B4-BE49-F238E27FC236}">
                  <a16:creationId xmlns:a16="http://schemas.microsoft.com/office/drawing/2014/main" id="{9FC09872-57B9-47D9-AF15-44BE5DB556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7" y="849"/>
            <a:ext cx="277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5" name="Equation" r:id="rId5" imgW="190335" imgH="317225" progId="Equation.3">
                    <p:embed/>
                  </p:oleObj>
                </mc:Choice>
                <mc:Fallback>
                  <p:oleObj name="Equation" r:id="rId5" imgW="190335" imgH="317225" progId="Equation.3">
                    <p:embed/>
                    <p:pic>
                      <p:nvPicPr>
                        <p:cNvPr id="6171" name="Object 3">
                          <a:extLst>
                            <a:ext uri="{FF2B5EF4-FFF2-40B4-BE49-F238E27FC236}">
                              <a16:creationId xmlns:a16="http://schemas.microsoft.com/office/drawing/2014/main" id="{9FC09872-57B9-47D9-AF15-44BE5DB556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849"/>
                          <a:ext cx="277" cy="3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8035" name="Object 4">
            <a:extLst>
              <a:ext uri="{FF2B5EF4-FFF2-40B4-BE49-F238E27FC236}">
                <a16:creationId xmlns:a16="http://schemas.microsoft.com/office/drawing/2014/main" id="{6C55D252-6B2A-426D-B90E-33BE345D6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0763" y="1958975"/>
          <a:ext cx="39941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6" name="Equation" r:id="rId7" imgW="1816100" imgH="228600" progId="">
                  <p:embed/>
                </p:oleObj>
              </mc:Choice>
              <mc:Fallback>
                <p:oleObj name="Equation" r:id="rId7" imgW="1816100" imgH="228600" progId="">
                  <p:embed/>
                  <p:pic>
                    <p:nvPicPr>
                      <p:cNvPr id="598035" name="Object 4">
                        <a:extLst>
                          <a:ext uri="{FF2B5EF4-FFF2-40B4-BE49-F238E27FC236}">
                            <a16:creationId xmlns:a16="http://schemas.microsoft.com/office/drawing/2014/main" id="{6C55D252-6B2A-426D-B90E-33BE345D68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1958975"/>
                        <a:ext cx="39941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36" name="Object 5">
            <a:extLst>
              <a:ext uri="{FF2B5EF4-FFF2-40B4-BE49-F238E27FC236}">
                <a16:creationId xmlns:a16="http://schemas.microsoft.com/office/drawing/2014/main" id="{156C86B4-8116-4F90-8372-10A4772C93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538" y="4164013"/>
          <a:ext cx="23193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7" name="Equation" r:id="rId9" imgW="1053643" imgH="215806" progId="">
                  <p:embed/>
                </p:oleObj>
              </mc:Choice>
              <mc:Fallback>
                <p:oleObj name="Equation" r:id="rId9" imgW="1053643" imgH="215806" progId="">
                  <p:embed/>
                  <p:pic>
                    <p:nvPicPr>
                      <p:cNvPr id="598036" name="Object 5">
                        <a:extLst>
                          <a:ext uri="{FF2B5EF4-FFF2-40B4-BE49-F238E27FC236}">
                            <a16:creationId xmlns:a16="http://schemas.microsoft.com/office/drawing/2014/main" id="{156C86B4-8116-4F90-8372-10A4772C93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4164013"/>
                        <a:ext cx="23193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37" name="Object 6">
            <a:extLst>
              <a:ext uri="{FF2B5EF4-FFF2-40B4-BE49-F238E27FC236}">
                <a16:creationId xmlns:a16="http://schemas.microsoft.com/office/drawing/2014/main" id="{6DB50961-C13C-4D1C-B4B0-2DB87BF79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538" y="4724400"/>
          <a:ext cx="46672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8" name="Equation" r:id="rId11" imgW="2120900" imgH="393700" progId="">
                  <p:embed/>
                </p:oleObj>
              </mc:Choice>
              <mc:Fallback>
                <p:oleObj name="Equation" r:id="rId11" imgW="2120900" imgH="393700" progId="">
                  <p:embed/>
                  <p:pic>
                    <p:nvPicPr>
                      <p:cNvPr id="598037" name="Object 6">
                        <a:extLst>
                          <a:ext uri="{FF2B5EF4-FFF2-40B4-BE49-F238E27FC236}">
                            <a16:creationId xmlns:a16="http://schemas.microsoft.com/office/drawing/2014/main" id="{6DB50961-C13C-4D1C-B4B0-2DB87BF79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4724400"/>
                        <a:ext cx="46672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2">
            <a:extLst>
              <a:ext uri="{FF2B5EF4-FFF2-40B4-BE49-F238E27FC236}">
                <a16:creationId xmlns:a16="http://schemas.microsoft.com/office/drawing/2014/main" id="{3E6CE7F4-3A1D-4109-839A-54BEAF411B0F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88925"/>
            <a:ext cx="7848600" cy="1568450"/>
            <a:chOff x="685800" y="558800"/>
            <a:chExt cx="7848872" cy="1569660"/>
          </a:xfrm>
        </p:grpSpPr>
        <p:sp>
          <p:nvSpPr>
            <p:cNvPr id="598039" name="Text Box 23">
              <a:extLst>
                <a:ext uri="{FF2B5EF4-FFF2-40B4-BE49-F238E27FC236}">
                  <a16:creationId xmlns:a16="http://schemas.microsoft.com/office/drawing/2014/main" id="{C6558E59-6421-48B3-872B-B0B6D483C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58800"/>
              <a:ext cx="7848872" cy="156966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>
                <a:spcBef>
                  <a:spcPts val="0"/>
                </a:spcBef>
                <a:defRPr/>
              </a:pPr>
              <a:r>
                <a:rPr kumimoji="0" lang="zh-CN" altLang="en-US" dirty="0">
                  <a:solidFill>
                    <a:srgbClr val="CCCCFF"/>
                  </a:solidFill>
                  <a:latin typeface="+mn-lt"/>
                </a:rPr>
                <a:t>干涉消声器结构原理图。当发电机噪声经过排气管达到 </a:t>
              </a:r>
              <a:r>
                <a:rPr kumimoji="0" lang="en-US" altLang="zh-CN" dirty="0">
                  <a:solidFill>
                    <a:srgbClr val="66FFFF"/>
                  </a:solidFill>
                  <a:latin typeface="+mn-lt"/>
                </a:rPr>
                <a:t>A</a:t>
              </a:r>
              <a:r>
                <a:rPr kumimoji="0" lang="en-US" altLang="zh-CN" i="1" dirty="0">
                  <a:solidFill>
                    <a:srgbClr val="CCCCFF"/>
                  </a:solidFill>
                  <a:latin typeface="+mn-lt"/>
                </a:rPr>
                <a:t> </a:t>
              </a:r>
              <a:r>
                <a:rPr kumimoji="0" lang="zh-CN" altLang="en-US" dirty="0">
                  <a:solidFill>
                    <a:srgbClr val="CCCCFF"/>
                  </a:solidFill>
                  <a:latin typeface="+mn-lt"/>
                </a:rPr>
                <a:t>时分成两路在 </a:t>
              </a:r>
              <a:r>
                <a:rPr kumimoji="0" lang="en-US" altLang="zh-CN" dirty="0">
                  <a:solidFill>
                    <a:srgbClr val="66FFFF"/>
                  </a:solidFill>
                  <a:latin typeface="+mn-lt"/>
                </a:rPr>
                <a:t>B</a:t>
              </a:r>
              <a:r>
                <a:rPr kumimoji="0" lang="en-US" altLang="zh-CN" dirty="0">
                  <a:solidFill>
                    <a:srgbClr val="CCCCFF"/>
                  </a:solidFill>
                  <a:latin typeface="+mn-lt"/>
                </a:rPr>
                <a:t> </a:t>
              </a:r>
              <a:r>
                <a:rPr kumimoji="0" lang="zh-CN" altLang="en-US" dirty="0">
                  <a:solidFill>
                    <a:srgbClr val="CCCCFF"/>
                  </a:solidFill>
                  <a:latin typeface="+mn-lt"/>
                </a:rPr>
                <a:t>点相遇，声波相消。若频率                  ，则弯管与直管的长度差至少应为多少？</a:t>
              </a:r>
              <a:endParaRPr kumimoji="0" lang="en-US" altLang="zh-CN" dirty="0">
                <a:solidFill>
                  <a:srgbClr val="CCCCFF"/>
                </a:solidFill>
                <a:latin typeface="+mn-lt"/>
              </a:endParaRPr>
            </a:p>
            <a:p>
              <a:pPr>
                <a:spcBef>
                  <a:spcPts val="0"/>
                </a:spcBef>
                <a:defRPr/>
              </a:pPr>
              <a:r>
                <a:rPr kumimoji="0" lang="en-US" altLang="zh-CN" dirty="0">
                  <a:solidFill>
                    <a:srgbClr val="CCCCFF"/>
                  </a:solidFill>
                  <a:latin typeface="+mn-lt"/>
                </a:rPr>
                <a:t>  (</a:t>
              </a:r>
              <a:r>
                <a:rPr kumimoji="0" lang="zh-CN" altLang="en-US" dirty="0">
                  <a:solidFill>
                    <a:srgbClr val="CCCCFF"/>
                  </a:solidFill>
                  <a:latin typeface="+mn-lt"/>
                </a:rPr>
                <a:t>声波的速度                     </a:t>
              </a:r>
              <a:r>
                <a:rPr kumimoji="0" lang="en-US" altLang="zh-CN" dirty="0">
                  <a:solidFill>
                    <a:srgbClr val="CCCCFF"/>
                  </a:solidFill>
                  <a:latin typeface="+mn-lt"/>
                </a:rPr>
                <a:t>)</a:t>
              </a:r>
              <a:endParaRPr kumimoji="0" lang="zh-CN" altLang="en-US" dirty="0">
                <a:solidFill>
                  <a:srgbClr val="CCCCFF"/>
                </a:solidFill>
                <a:latin typeface="+mn-lt"/>
              </a:endParaRPr>
            </a:p>
          </p:txBody>
        </p:sp>
        <p:graphicFrame>
          <p:nvGraphicFramePr>
            <p:cNvPr id="6159" name="Object 7">
              <a:extLst>
                <a:ext uri="{FF2B5EF4-FFF2-40B4-BE49-F238E27FC236}">
                  <a16:creationId xmlns:a16="http://schemas.microsoft.com/office/drawing/2014/main" id="{ED79BA9D-AE2B-4CEB-92D2-CC3880E398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33478" y="994327"/>
            <a:ext cx="1351026" cy="349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9" name="Equation" r:id="rId13" imgW="685502" imgH="177723" progId="">
                    <p:embed/>
                  </p:oleObj>
                </mc:Choice>
                <mc:Fallback>
                  <p:oleObj name="Equation" r:id="rId13" imgW="685502" imgH="177723" progId="">
                    <p:embed/>
                    <p:pic>
                      <p:nvPicPr>
                        <p:cNvPr id="6159" name="Object 7">
                          <a:extLst>
                            <a:ext uri="{FF2B5EF4-FFF2-40B4-BE49-F238E27FC236}">
                              <a16:creationId xmlns:a16="http://schemas.microsoft.com/office/drawing/2014/main" id="{ED79BA9D-AE2B-4CEB-92D2-CC3880E398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3478" y="994327"/>
                          <a:ext cx="1351026" cy="349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0" name="Object 8">
              <a:extLst>
                <a:ext uri="{FF2B5EF4-FFF2-40B4-BE49-F238E27FC236}">
                  <a16:creationId xmlns:a16="http://schemas.microsoft.com/office/drawing/2014/main" id="{0B59C013-A8DF-4FE3-9CD1-FF74030089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0016" y="1724698"/>
            <a:ext cx="1483380" cy="363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30" name="Equation" r:id="rId15" imgW="723272" imgH="177646" progId="">
                    <p:embed/>
                  </p:oleObj>
                </mc:Choice>
                <mc:Fallback>
                  <p:oleObj name="Equation" r:id="rId15" imgW="723272" imgH="177646" progId="">
                    <p:embed/>
                    <p:pic>
                      <p:nvPicPr>
                        <p:cNvPr id="6160" name="Object 8">
                          <a:extLst>
                            <a:ext uri="{FF2B5EF4-FFF2-40B4-BE49-F238E27FC236}">
                              <a16:creationId xmlns:a16="http://schemas.microsoft.com/office/drawing/2014/main" id="{0B59C013-A8DF-4FE3-9CD1-FF74030089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0016" y="1724698"/>
                          <a:ext cx="1483380" cy="3638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8042" name="Text Box 26">
            <a:extLst>
              <a:ext uri="{FF2B5EF4-FFF2-40B4-BE49-F238E27FC236}">
                <a16:creationId xmlns:a16="http://schemas.microsoft.com/office/drawing/2014/main" id="{058F0749-49D2-4575-BD32-F4E4C0DCF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5775325"/>
            <a:ext cx="712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实际应用时，常将不同频率的消声器串接在一起。</a:t>
            </a:r>
          </a:p>
        </p:txBody>
      </p:sp>
      <p:graphicFrame>
        <p:nvGraphicFramePr>
          <p:cNvPr id="598044" name="Object 9">
            <a:extLst>
              <a:ext uri="{FF2B5EF4-FFF2-40B4-BE49-F238E27FC236}">
                <a16:creationId xmlns:a16="http://schemas.microsoft.com/office/drawing/2014/main" id="{D7E1867A-BF2C-42F7-B48F-DB7A205F0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8538" y="3449638"/>
          <a:ext cx="20113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1" name="Equation" r:id="rId17" imgW="914400" imgH="203200" progId="">
                  <p:embed/>
                </p:oleObj>
              </mc:Choice>
              <mc:Fallback>
                <p:oleObj name="Equation" r:id="rId17" imgW="914400" imgH="203200" progId="">
                  <p:embed/>
                  <p:pic>
                    <p:nvPicPr>
                      <p:cNvPr id="598044" name="Object 9">
                        <a:extLst>
                          <a:ext uri="{FF2B5EF4-FFF2-40B4-BE49-F238E27FC236}">
                            <a16:creationId xmlns:a16="http://schemas.microsoft.com/office/drawing/2014/main" id="{D7E1867A-BF2C-42F7-B48F-DB7A205F0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3449638"/>
                        <a:ext cx="20113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8045" name="Text Box 29">
            <a:extLst>
              <a:ext uri="{FF2B5EF4-FFF2-40B4-BE49-F238E27FC236}">
                <a16:creationId xmlns:a16="http://schemas.microsoft.com/office/drawing/2014/main" id="{A9694FF2-DC2B-45F4-A842-2BCA6D0C6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714625"/>
            <a:ext cx="274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latin typeface="Arial" panose="020B0604020202020204" pitchFamily="34" charset="0"/>
              </a:rPr>
              <a:t> </a:t>
            </a:r>
            <a:r>
              <a:rPr kumimoji="0"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干涉相消时</a:t>
            </a:r>
          </a:p>
        </p:txBody>
      </p:sp>
      <p:graphicFrame>
        <p:nvGraphicFramePr>
          <p:cNvPr id="598046" name="Object 10">
            <a:extLst>
              <a:ext uri="{FF2B5EF4-FFF2-40B4-BE49-F238E27FC236}">
                <a16:creationId xmlns:a16="http://schemas.microsoft.com/office/drawing/2014/main" id="{1410D5C2-8A54-4C35-A97A-0674FA8F1F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8350" y="3449638"/>
          <a:ext cx="20939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32" name="Equation" r:id="rId19" imgW="952087" imgH="203112" progId="">
                  <p:embed/>
                </p:oleObj>
              </mc:Choice>
              <mc:Fallback>
                <p:oleObj name="Equation" r:id="rId19" imgW="952087" imgH="203112" progId="">
                  <p:embed/>
                  <p:pic>
                    <p:nvPicPr>
                      <p:cNvPr id="598046" name="Object 10">
                        <a:extLst>
                          <a:ext uri="{FF2B5EF4-FFF2-40B4-BE49-F238E27FC236}">
                            <a16:creationId xmlns:a16="http://schemas.microsoft.com/office/drawing/2014/main" id="{1410D5C2-8A54-4C35-A97A-0674FA8F1F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449638"/>
                        <a:ext cx="20939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F036BECE-9CAB-4F7D-81B1-FA79D106D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3213"/>
            <a:ext cx="64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例 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719191E-8337-4E9E-BF97-F9E072E8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51038"/>
            <a:ext cx="647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解 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157" name="灯片编号占位符 1">
            <a:extLst>
              <a:ext uri="{FF2B5EF4-FFF2-40B4-BE49-F238E27FC236}">
                <a16:creationId xmlns:a16="http://schemas.microsoft.com/office/drawing/2014/main" id="{61E8BDBF-79D2-4F1E-A4E2-941CFF4BAEF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9C495D-56DD-4AE4-BA3D-ED06DB2B7432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42" grpId="0" autoUpdateAnimBg="0"/>
      <p:bldP spid="598045" grpId="0"/>
      <p:bldP spid="2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6">
            <a:extLst>
              <a:ext uri="{FF2B5EF4-FFF2-40B4-BE49-F238E27FC236}">
                <a16:creationId xmlns:a16="http://schemas.microsoft.com/office/drawing/2014/main" id="{414EDCE8-FB2B-4FB6-BF1B-9AD2D970E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895475"/>
            <a:ext cx="4043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</a:rPr>
              <a:t>一</a:t>
            </a:r>
            <a:r>
              <a:rPr lang="en-US" altLang="zh-CN">
                <a:solidFill>
                  <a:srgbClr val="00FFFF"/>
                </a:solidFill>
              </a:rPr>
              <a:t>.</a:t>
            </a:r>
            <a:r>
              <a:rPr lang="zh-CN" altLang="en-US">
                <a:solidFill>
                  <a:srgbClr val="00FFFF"/>
                </a:solidFill>
              </a:rPr>
              <a:t> 驻波的产生</a:t>
            </a:r>
          </a:p>
        </p:txBody>
      </p:sp>
      <p:sp>
        <p:nvSpPr>
          <p:cNvPr id="4" name="Text Box 23">
            <a:extLst>
              <a:ext uri="{FF2B5EF4-FFF2-40B4-BE49-F238E27FC236}">
                <a16:creationId xmlns:a16="http://schemas.microsoft.com/office/drawing/2014/main" id="{85BBE5C5-0A17-4F34-B88A-620FAA56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142875"/>
            <a:ext cx="4500563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000" dirty="0">
                <a:solidFill>
                  <a:srgbClr val="66FF33"/>
                </a:solidFill>
                <a:latin typeface="+mn-lt"/>
              </a:rPr>
              <a:t>§13.6  </a:t>
            </a:r>
            <a:r>
              <a:rPr lang="zh-CN" altLang="en-US" sz="3000" dirty="0">
                <a:solidFill>
                  <a:srgbClr val="66FF33"/>
                </a:solidFill>
                <a:latin typeface="宋体" pitchFamily="2" charset="-122"/>
              </a:rPr>
              <a:t>驻  波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3EFA7F-2E97-4CCF-89DE-A45D80797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90575"/>
            <a:ext cx="2743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满足相干条件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22A601F-4576-4521-89BE-495B6E0EA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866775"/>
            <a:ext cx="609600" cy="304800"/>
          </a:xfrm>
          <a:prstGeom prst="rightArrow">
            <a:avLst>
              <a:gd name="adj1" fmla="val 50000"/>
              <a:gd name="adj2" fmla="val 75000"/>
            </a:avLst>
          </a:prstGeom>
          <a:noFill/>
          <a:ln w="222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4EE354A-C4C1-444B-B035-2CC5CE9C9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790575"/>
            <a:ext cx="2743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形成波的干涉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C4C770A3-5990-4A68-9F6C-E35BCFD0E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866775"/>
            <a:ext cx="636587" cy="304800"/>
          </a:xfrm>
          <a:prstGeom prst="rightArrow">
            <a:avLst>
              <a:gd name="adj1" fmla="val 50000"/>
              <a:gd name="adj2" fmla="val 74994"/>
            </a:avLst>
          </a:prstGeom>
          <a:noFill/>
          <a:ln w="222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3810D8C-2378-4FF5-8E88-9916E71E5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3463" y="790575"/>
            <a:ext cx="26019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特殊振动状态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0B1989E-2236-4EDC-AFA7-9D05EACFD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1357313"/>
            <a:ext cx="7621587" cy="43021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两列等振幅相干波沿相反方向传播时叠加而形成 </a:t>
            </a:r>
            <a:r>
              <a:rPr lang="en-US" altLang="zh-CN" sz="2200">
                <a:solidFill>
                  <a:schemeClr val="bg1"/>
                </a:solidFill>
              </a:rPr>
              <a:t>—— </a:t>
            </a:r>
            <a:r>
              <a:rPr lang="zh-CN" altLang="en-US" sz="2200">
                <a:solidFill>
                  <a:schemeClr val="bg1"/>
                </a:solidFill>
              </a:rPr>
              <a:t>驻波</a:t>
            </a:r>
          </a:p>
        </p:txBody>
      </p:sp>
      <p:grpSp>
        <p:nvGrpSpPr>
          <p:cNvPr id="2" name="组合 10">
            <a:extLst>
              <a:ext uri="{FF2B5EF4-FFF2-40B4-BE49-F238E27FC236}">
                <a16:creationId xmlns:a16="http://schemas.microsoft.com/office/drawing/2014/main" id="{DEA2F49D-EC08-4B83-B383-6D56F2E514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57813" y="1982788"/>
            <a:ext cx="3143250" cy="2160587"/>
            <a:chOff x="4495800" y="2438400"/>
            <a:chExt cx="4343400" cy="3725863"/>
          </a:xfrm>
        </p:grpSpPr>
        <p:pic>
          <p:nvPicPr>
            <p:cNvPr id="7182" name="Picture 10" descr="驻波">
              <a:extLst>
                <a:ext uri="{FF2B5EF4-FFF2-40B4-BE49-F238E27FC236}">
                  <a16:creationId xmlns:a16="http://schemas.microsoft.com/office/drawing/2014/main" id="{60E7605D-386A-450A-90F6-3A421DBE0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2438400"/>
              <a:ext cx="4343400" cy="3725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3" name="Line 12">
              <a:extLst>
                <a:ext uri="{FF2B5EF4-FFF2-40B4-BE49-F238E27FC236}">
                  <a16:creationId xmlns:a16="http://schemas.microsoft.com/office/drawing/2014/main" id="{FD2185A0-FD63-4344-B582-E8FB06577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2514600"/>
              <a:ext cx="76200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3">
              <a:extLst>
                <a:ext uri="{FF2B5EF4-FFF2-40B4-BE49-F238E27FC236}">
                  <a16:creationId xmlns:a16="http://schemas.microsoft.com/office/drawing/2014/main" id="{937D6336-9A41-44C2-ABA3-E25428059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53200" y="2514600"/>
              <a:ext cx="76200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Rectangle 11">
            <a:extLst>
              <a:ext uri="{FF2B5EF4-FFF2-40B4-BE49-F238E27FC236}">
                <a16:creationId xmlns:a16="http://schemas.microsoft.com/office/drawing/2014/main" id="{6AE4E72A-3711-40E6-BE77-A0457B9EE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2428875"/>
            <a:ext cx="462438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200">
                <a:solidFill>
                  <a:srgbClr val="FFFF00"/>
                </a:solidFill>
              </a:rPr>
              <a:t>实验现象：</a:t>
            </a:r>
            <a:r>
              <a:rPr lang="zh-CN" altLang="en-US" sz="2200">
                <a:solidFill>
                  <a:schemeClr val="bg1"/>
                </a:solidFill>
              </a:rPr>
              <a:t>驻波中，一些介质质点始终保持静止，一些介质质点却始终保持振动最大</a:t>
            </a:r>
          </a:p>
        </p:txBody>
      </p:sp>
      <p:sp>
        <p:nvSpPr>
          <p:cNvPr id="7180" name="灯片编号占位符 1">
            <a:extLst>
              <a:ext uri="{FF2B5EF4-FFF2-40B4-BE49-F238E27FC236}">
                <a16:creationId xmlns:a16="http://schemas.microsoft.com/office/drawing/2014/main" id="{8F334081-72EA-49E3-85E4-15AC4393D242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C0AAD5-E56C-4ED1-9E3D-92FA482F6EB2}" type="slidenum">
              <a:rPr lang="en-US" altLang="zh-CN" b="0">
                <a:solidFill>
                  <a:srgbClr val="FF00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9332" r:id="rId2" imgW="7272343" imgH="2592534"/>
        </mc:Choice>
        <mc:Fallback>
          <p:control r:id="rId2" imgW="7272343" imgH="2592534">
            <p:pic>
              <p:nvPicPr>
                <p:cNvPr id="7181" name="ShockwaveFlash1">
                  <a:extLst>
                    <a:ext uri="{FF2B5EF4-FFF2-40B4-BE49-F238E27FC236}">
                      <a16:creationId xmlns:a16="http://schemas.microsoft.com/office/drawing/2014/main" id="{DA9463C1-BB74-4F24-A45F-2B71074D0EDD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00113" y="4076700"/>
                  <a:ext cx="7272337" cy="25923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4" grpId="0"/>
      <p:bldP spid="5" grpId="0" autoUpdateAnimBg="0"/>
      <p:bldP spid="6" grpId="0" animBg="1"/>
      <p:bldP spid="7" grpId="0" autoUpdateAnimBg="0"/>
      <p:bldP spid="8" grpId="0" animBg="1"/>
      <p:bldP spid="9" grpId="0" autoUpdateAnimBg="0"/>
      <p:bldP spid="10" grpId="0" animBg="1" autoUpdateAnimBg="0"/>
      <p:bldP spid="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30" name="Rectangle 14">
            <a:extLst>
              <a:ext uri="{FF2B5EF4-FFF2-40B4-BE49-F238E27FC236}">
                <a16:creationId xmlns:a16="http://schemas.microsoft.com/office/drawing/2014/main" id="{C480E6A7-BE5B-42A6-B748-AC2E7C3D9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357188"/>
            <a:ext cx="62880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00"/>
                </a:solidFill>
              </a:rPr>
              <a:t>二</a:t>
            </a:r>
            <a:r>
              <a:rPr lang="en-US" altLang="zh-CN" sz="2200">
                <a:solidFill>
                  <a:srgbClr val="FFFF00"/>
                </a:solidFill>
              </a:rPr>
              <a:t>.   </a:t>
            </a:r>
            <a:r>
              <a:rPr lang="zh-CN" altLang="en-US" sz="2200">
                <a:solidFill>
                  <a:srgbClr val="FFFF00"/>
                </a:solidFill>
              </a:rPr>
              <a:t>驻波的定量分析</a:t>
            </a:r>
          </a:p>
        </p:txBody>
      </p:sp>
      <p:graphicFrame>
        <p:nvGraphicFramePr>
          <p:cNvPr id="521231" name="Object 2">
            <a:extLst>
              <a:ext uri="{FF2B5EF4-FFF2-40B4-BE49-F238E27FC236}">
                <a16:creationId xmlns:a16="http://schemas.microsoft.com/office/drawing/2014/main" id="{562F28C3-2A5B-4F01-ADA8-DABE31ECE4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8375" y="1357313"/>
          <a:ext cx="324643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4" name="公式" r:id="rId3" imgW="1285971" imgH="352391" progId="Equation.3">
                  <p:embed/>
                </p:oleObj>
              </mc:Choice>
              <mc:Fallback>
                <p:oleObj name="公式" r:id="rId3" imgW="1285971" imgH="352391" progId="Equation.3">
                  <p:embed/>
                  <p:pic>
                    <p:nvPicPr>
                      <p:cNvPr id="521231" name="Object 2">
                        <a:extLst>
                          <a:ext uri="{FF2B5EF4-FFF2-40B4-BE49-F238E27FC236}">
                            <a16:creationId xmlns:a16="http://schemas.microsoft.com/office/drawing/2014/main" id="{562F28C3-2A5B-4F01-ADA8-DABE31ECE4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1357313"/>
                        <a:ext cx="3246438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1232" name="Object 3">
            <a:extLst>
              <a:ext uri="{FF2B5EF4-FFF2-40B4-BE49-F238E27FC236}">
                <a16:creationId xmlns:a16="http://schemas.microsoft.com/office/drawing/2014/main" id="{51855844-9B80-41D4-A3D8-4C1F1AA05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0" y="1357313"/>
          <a:ext cx="31353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5" name="公式" r:id="rId5" imgW="1295451" imgH="352391" progId="Equation.3">
                  <p:embed/>
                </p:oleObj>
              </mc:Choice>
              <mc:Fallback>
                <p:oleObj name="公式" r:id="rId5" imgW="1295451" imgH="352391" progId="Equation.3">
                  <p:embed/>
                  <p:pic>
                    <p:nvPicPr>
                      <p:cNvPr id="521232" name="Object 3">
                        <a:extLst>
                          <a:ext uri="{FF2B5EF4-FFF2-40B4-BE49-F238E27FC236}">
                            <a16:creationId xmlns:a16="http://schemas.microsoft.com/office/drawing/2014/main" id="{51855844-9B80-41D4-A3D8-4C1F1AA051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1357313"/>
                        <a:ext cx="3135313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1233" name="Rectangle 17">
            <a:extLst>
              <a:ext uri="{FF2B5EF4-FFF2-40B4-BE49-F238E27FC236}">
                <a16:creationId xmlns:a16="http://schemas.microsoft.com/office/drawing/2014/main" id="{5FE22899-03A5-4380-9DFD-ABE3284A0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857250"/>
            <a:ext cx="78898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200">
                <a:solidFill>
                  <a:schemeClr val="bg1"/>
                </a:solidFill>
              </a:rPr>
              <a:t>设两频率相同，振幅相同，初相相同的右行波和左行波：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3B6453AC-67C3-40E2-B070-A713DC7F8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284413"/>
            <a:ext cx="56499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按叠加原理，合成波的波函数</a:t>
            </a: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82C528FF-ECF0-43D0-A024-55209BFF5E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2714625"/>
          <a:ext cx="6881812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6" name="公式" r:id="rId7" imgW="5629218" imgH="685800" progId="Equation.3">
                  <p:embed/>
                </p:oleObj>
              </mc:Choice>
              <mc:Fallback>
                <p:oleObj name="公式" r:id="rId7" imgW="5629218" imgH="685800" progId="Equation.3">
                  <p:embed/>
                  <p:pic>
                    <p:nvPicPr>
                      <p:cNvPr id="16" name="Object 4">
                        <a:extLst>
                          <a:ext uri="{FF2B5EF4-FFF2-40B4-BE49-F238E27FC236}">
                            <a16:creationId xmlns:a16="http://schemas.microsoft.com/office/drawing/2014/main" id="{82C528FF-ECF0-43D0-A024-55209BFF5E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714625"/>
                        <a:ext cx="6881812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F75260CD-2F00-4016-9543-09C6EA10A8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3559175"/>
          <a:ext cx="35052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7" name="公式" r:id="rId9" imgW="3038622" imgH="685800" progId="Equation.3">
                  <p:embed/>
                </p:oleObj>
              </mc:Choice>
              <mc:Fallback>
                <p:oleObj name="公式" r:id="rId9" imgW="3038622" imgH="685800" progId="Equation.3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F75260CD-2F00-4016-9543-09C6EA10A8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559175"/>
                        <a:ext cx="35052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6CAF26A7-574A-4799-94EB-A0908A1D94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4613" y="4568825"/>
          <a:ext cx="20843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8" name="公式" r:id="rId11" imgW="800024" imgH="161959" progId="Equation.3">
                  <p:embed/>
                </p:oleObj>
              </mc:Choice>
              <mc:Fallback>
                <p:oleObj name="公式" r:id="rId11" imgW="800024" imgH="161959" progId="Equation.3">
                  <p:embed/>
                  <p:pic>
                    <p:nvPicPr>
                      <p:cNvPr id="18" name="Object 6">
                        <a:extLst>
                          <a:ext uri="{FF2B5EF4-FFF2-40B4-BE49-F238E27FC236}">
                            <a16:creationId xmlns:a16="http://schemas.microsoft.com/office/drawing/2014/main" id="{6CAF26A7-574A-4799-94EB-A0908A1D94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568825"/>
                        <a:ext cx="20843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6">
            <a:extLst>
              <a:ext uri="{FF2B5EF4-FFF2-40B4-BE49-F238E27FC236}">
                <a16:creationId xmlns:a16="http://schemas.microsoft.com/office/drawing/2014/main" id="{E97E66DC-5CE8-43D9-A28B-D985C4B28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4495800"/>
            <a:ext cx="1600200" cy="1219200"/>
          </a:xfrm>
          <a:prstGeom prst="wedgeRectCallout">
            <a:avLst>
              <a:gd name="adj1" fmla="val -93352"/>
              <a:gd name="adj2" fmla="val -26282"/>
            </a:avLst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>
                <a:solidFill>
                  <a:schemeClr val="bg1"/>
                </a:solidFill>
              </a:rPr>
              <a:t>驻波方程</a:t>
            </a:r>
          </a:p>
          <a:p>
            <a:pPr algn="ctr" eaLnBrk="1" hangingPunct="1"/>
            <a:r>
              <a:rPr lang="zh-CN" altLang="en-US" sz="2200">
                <a:solidFill>
                  <a:schemeClr val="bg1"/>
                </a:solidFill>
              </a:rPr>
              <a:t>＝</a:t>
            </a:r>
          </a:p>
          <a:p>
            <a:pPr algn="ctr" eaLnBrk="1" hangingPunct="1"/>
            <a:r>
              <a:rPr lang="zh-CN" altLang="en-US" sz="2200">
                <a:solidFill>
                  <a:schemeClr val="bg1"/>
                </a:solidFill>
              </a:rPr>
              <a:t>振动方程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BCE4ED1D-D53E-429E-A883-5C812E17A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5859463"/>
            <a:ext cx="72278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00"/>
                </a:solidFill>
              </a:rPr>
              <a:t>结论：</a:t>
            </a:r>
            <a:r>
              <a:rPr lang="zh-CN" altLang="en-US" sz="2200">
                <a:solidFill>
                  <a:schemeClr val="bg1"/>
                </a:solidFill>
              </a:rPr>
              <a:t>驻波实质上是一种特殊的振动，不是行波</a:t>
            </a: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5AEA6AC0-AF66-441D-A392-AC9B79599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5786438"/>
            <a:ext cx="457200" cy="457200"/>
          </a:xfrm>
          <a:prstGeom prst="star5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05" name="灯片编号占位符 1">
            <a:extLst>
              <a:ext uri="{FF2B5EF4-FFF2-40B4-BE49-F238E27FC236}">
                <a16:creationId xmlns:a16="http://schemas.microsoft.com/office/drawing/2014/main" id="{9098C1F8-D508-4D4C-88D5-679820AA7EB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965267-879E-445F-8D11-20B4148739E6}" type="slidenum">
              <a:rPr lang="en-US" altLang="zh-CN" b="0">
                <a:solidFill>
                  <a:srgbClr val="FF00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30" grpId="0" autoUpdateAnimBg="0"/>
      <p:bldP spid="521233" grpId="0" autoUpdateAnimBg="0"/>
      <p:bldP spid="15" grpId="0" autoUpdateAnimBg="0"/>
      <p:bldP spid="19" grpId="0" animBg="1" autoUpdateAnimBg="0"/>
      <p:bldP spid="2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>
            <a:extLst>
              <a:ext uri="{FF2B5EF4-FFF2-40B4-BE49-F238E27FC236}">
                <a16:creationId xmlns:a16="http://schemas.microsoft.com/office/drawing/2014/main" id="{11FC1DF0-22FC-48CD-99ED-B0D137A90D45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214313"/>
            <a:ext cx="954087" cy="838200"/>
            <a:chOff x="240" y="1776"/>
            <a:chExt cx="720" cy="528"/>
          </a:xfrm>
        </p:grpSpPr>
        <p:sp>
          <p:nvSpPr>
            <p:cNvPr id="9248" name="AutoShape 11">
              <a:extLst>
                <a:ext uri="{FF2B5EF4-FFF2-40B4-BE49-F238E27FC236}">
                  <a16:creationId xmlns:a16="http://schemas.microsoft.com/office/drawing/2014/main" id="{FCFCBB6F-6D35-4D36-B8BE-34C247399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776"/>
              <a:ext cx="720" cy="528"/>
            </a:xfrm>
            <a:prstGeom prst="horizontalScroll">
              <a:avLst>
                <a:gd name="adj" fmla="val 12500"/>
              </a:avLst>
            </a:prstGeom>
            <a:solidFill>
              <a:srgbClr val="FFFF99"/>
            </a:solidFill>
            <a:ln w="22225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49" name="Rectangle 12">
              <a:extLst>
                <a:ext uri="{FF2B5EF4-FFF2-40B4-BE49-F238E27FC236}">
                  <a16:creationId xmlns:a16="http://schemas.microsoft.com/office/drawing/2014/main" id="{8D65F893-42F1-4CA6-9BA8-2DEF911FE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06"/>
              <a:ext cx="57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>
                  <a:solidFill>
                    <a:srgbClr val="FF0000"/>
                  </a:solidFill>
                </a:rPr>
                <a:t>分析</a:t>
              </a:r>
            </a:p>
          </p:txBody>
        </p:sp>
      </p:grpSp>
      <p:sp>
        <p:nvSpPr>
          <p:cNvPr id="7" name="Text Box 13">
            <a:extLst>
              <a:ext uri="{FF2B5EF4-FFF2-40B4-BE49-F238E27FC236}">
                <a16:creationId xmlns:a16="http://schemas.microsoft.com/office/drawing/2014/main" id="{1F2DD8C6-EC1C-47BA-AE03-E4973745B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063" y="403225"/>
            <a:ext cx="68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>
                <a:solidFill>
                  <a:schemeClr val="bg1"/>
                </a:solidFill>
              </a:rPr>
              <a:t>①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1F4C5AD5-E413-493A-8788-3B7CDC89C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4250" y="225425"/>
          <a:ext cx="39766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0" name="公式" r:id="rId3" imgW="1609833" imgH="352391" progId="Equation.3">
                  <p:embed/>
                </p:oleObj>
              </mc:Choice>
              <mc:Fallback>
                <p:oleObj name="公式" r:id="rId3" imgW="1609833" imgH="352391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1F4C5AD5-E413-493A-8788-3B7CDC89C4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225425"/>
                        <a:ext cx="397668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5">
            <a:extLst>
              <a:ext uri="{FF2B5EF4-FFF2-40B4-BE49-F238E27FC236}">
                <a16:creationId xmlns:a16="http://schemas.microsoft.com/office/drawing/2014/main" id="{AB5C2EE8-E206-4978-B566-4C2FF6DA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03225"/>
            <a:ext cx="3505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驻波波函数：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A90467C3-27FC-4295-B97B-03CBC6970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1000125"/>
          <a:ext cx="19288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1" name="公式" r:id="rId5" imgW="847731" imgH="390661" progId="Equation.3">
                  <p:embed/>
                </p:oleObj>
              </mc:Choice>
              <mc:Fallback>
                <p:oleObj name="公式" r:id="rId5" imgW="847731" imgH="390661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A90467C3-27FC-4295-B97B-03CBC6970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000125"/>
                        <a:ext cx="19288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7">
            <a:extLst>
              <a:ext uri="{FF2B5EF4-FFF2-40B4-BE49-F238E27FC236}">
                <a16:creationId xmlns:a16="http://schemas.microsoft.com/office/drawing/2014/main" id="{2CA2584E-172A-44E5-995A-34108FB77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1285875"/>
            <a:ext cx="762000" cy="285750"/>
          </a:xfrm>
          <a:prstGeom prst="rightArrow">
            <a:avLst>
              <a:gd name="adj1" fmla="val 50000"/>
              <a:gd name="adj2" fmla="val 62210"/>
            </a:avLst>
          </a:prstGeom>
          <a:solidFill>
            <a:srgbClr val="FF0000"/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35093512-5076-4FE8-9F83-DC9964377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2071688"/>
          <a:ext cx="23574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2" name="公式" r:id="rId7" imgW="1057218" imgH="190432" progId="Equation.3">
                  <p:embed/>
                </p:oleObj>
              </mc:Choice>
              <mc:Fallback>
                <p:oleObj name="公式" r:id="rId7" imgW="1057218" imgH="190432" progId="Equation.3">
                  <p:embed/>
                  <p:pic>
                    <p:nvPicPr>
                      <p:cNvPr id="12" name="Object 7">
                        <a:extLst>
                          <a:ext uri="{FF2B5EF4-FFF2-40B4-BE49-F238E27FC236}">
                            <a16:creationId xmlns:a16="http://schemas.microsoft.com/office/drawing/2014/main" id="{35093512-5076-4FE8-9F83-DC9964377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071688"/>
                        <a:ext cx="23574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9">
            <a:extLst>
              <a:ext uri="{FF2B5EF4-FFF2-40B4-BE49-F238E27FC236}">
                <a16:creationId xmlns:a16="http://schemas.microsoft.com/office/drawing/2014/main" id="{3C1256E0-9702-42CC-A894-D5C966B53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2071688"/>
            <a:ext cx="19859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——</a:t>
            </a:r>
            <a:r>
              <a:rPr lang="zh-CN" altLang="en-US" sz="2200">
                <a:solidFill>
                  <a:schemeClr val="bg1"/>
                </a:solidFill>
              </a:rPr>
              <a:t>波腹</a:t>
            </a:r>
            <a:endParaRPr lang="en-US" altLang="zh-CN" sz="2200">
              <a:solidFill>
                <a:schemeClr val="bg1"/>
              </a:solidFill>
            </a:endParaRPr>
          </a:p>
        </p:txBody>
      </p:sp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A395ED03-2D8B-45B3-9C44-BB2599622B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981075"/>
          <a:ext cx="40497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3" name="公式" r:id="rId9" imgW="1533378" imgH="352391" progId="Equation.3">
                  <p:embed/>
                </p:oleObj>
              </mc:Choice>
              <mc:Fallback>
                <p:oleObj name="公式" r:id="rId9" imgW="1533378" imgH="352391" progId="Equation.3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A395ED03-2D8B-45B3-9C44-BB2599622B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981075"/>
                        <a:ext cx="40497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60" name="Object 6">
            <a:extLst>
              <a:ext uri="{FF2B5EF4-FFF2-40B4-BE49-F238E27FC236}">
                <a16:creationId xmlns:a16="http://schemas.microsoft.com/office/drawing/2014/main" id="{6666A2F3-A12C-42D3-854D-B14799327E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0" y="1857375"/>
          <a:ext cx="34242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4" name="公式" r:id="rId11" imgW="1362120" imgH="352391" progId="Equation.3">
                  <p:embed/>
                </p:oleObj>
              </mc:Choice>
              <mc:Fallback>
                <p:oleObj name="公式" r:id="rId11" imgW="1362120" imgH="352391" progId="Equation.3">
                  <p:embed/>
                  <p:pic>
                    <p:nvPicPr>
                      <p:cNvPr id="522260" name="Object 6">
                        <a:extLst>
                          <a:ext uri="{FF2B5EF4-FFF2-40B4-BE49-F238E27FC236}">
                            <a16:creationId xmlns:a16="http://schemas.microsoft.com/office/drawing/2014/main" id="{6666A2F3-A12C-42D3-854D-B14799327E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1857375"/>
                        <a:ext cx="34242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id="{4A5B5319-22D8-494A-8172-C2299A036C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538" y="2828925"/>
          <a:ext cx="20415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5" name="公式" r:id="rId13" imgW="876173" imgH="390661" progId="Equation.3">
                  <p:embed/>
                </p:oleObj>
              </mc:Choice>
              <mc:Fallback>
                <p:oleObj name="公式" r:id="rId13" imgW="876173" imgH="390661" progId="Equation.3">
                  <p:embed/>
                  <p:pic>
                    <p:nvPicPr>
                      <p:cNvPr id="16" name="Object 9">
                        <a:extLst>
                          <a:ext uri="{FF2B5EF4-FFF2-40B4-BE49-F238E27FC236}">
                            <a16:creationId xmlns:a16="http://schemas.microsoft.com/office/drawing/2014/main" id="{4A5B5319-22D8-494A-8172-C2299A036C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2828925"/>
                        <a:ext cx="20415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22">
            <a:extLst>
              <a:ext uri="{FF2B5EF4-FFF2-40B4-BE49-F238E27FC236}">
                <a16:creationId xmlns:a16="http://schemas.microsoft.com/office/drawing/2014/main" id="{EA99FDBE-C18F-4338-BCAE-CF442EAD1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3071813"/>
            <a:ext cx="762000" cy="285750"/>
          </a:xfrm>
          <a:prstGeom prst="rightArrow">
            <a:avLst>
              <a:gd name="adj1" fmla="val 50000"/>
              <a:gd name="adj2" fmla="val 52679"/>
            </a:avLst>
          </a:prstGeom>
          <a:solidFill>
            <a:srgbClr val="FF0000"/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" name="Object 10">
            <a:extLst>
              <a:ext uri="{FF2B5EF4-FFF2-40B4-BE49-F238E27FC236}">
                <a16:creationId xmlns:a16="http://schemas.microsoft.com/office/drawing/2014/main" id="{12A98C08-3837-4C1B-A32D-1A573FC3F6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2786063"/>
          <a:ext cx="43862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6" name="公式" r:id="rId15" imgW="1971618" imgH="352391" progId="Equation.3">
                  <p:embed/>
                </p:oleObj>
              </mc:Choice>
              <mc:Fallback>
                <p:oleObj name="公式" r:id="rId15" imgW="1971618" imgH="352391" progId="Equation.3">
                  <p:embed/>
                  <p:pic>
                    <p:nvPicPr>
                      <p:cNvPr id="18" name="Object 10">
                        <a:extLst>
                          <a:ext uri="{FF2B5EF4-FFF2-40B4-BE49-F238E27FC236}">
                            <a16:creationId xmlns:a16="http://schemas.microsoft.com/office/drawing/2014/main" id="{12A98C08-3837-4C1B-A32D-1A573FC3F6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786063"/>
                        <a:ext cx="43862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>
            <a:extLst>
              <a:ext uri="{FF2B5EF4-FFF2-40B4-BE49-F238E27FC236}">
                <a16:creationId xmlns:a16="http://schemas.microsoft.com/office/drawing/2014/main" id="{DE0A8DC0-6CFE-4F6B-AF41-84B45A42A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3984625"/>
          <a:ext cx="21717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7" name="公式" r:id="rId17" imgW="923880" imgH="180941" progId="Equation.3">
                  <p:embed/>
                </p:oleObj>
              </mc:Choice>
              <mc:Fallback>
                <p:oleObj name="公式" r:id="rId17" imgW="923880" imgH="180941" progId="Equation.3">
                  <p:embed/>
                  <p:pic>
                    <p:nvPicPr>
                      <p:cNvPr id="19" name="Object 11">
                        <a:extLst>
                          <a:ext uri="{FF2B5EF4-FFF2-40B4-BE49-F238E27FC236}">
                            <a16:creationId xmlns:a16="http://schemas.microsoft.com/office/drawing/2014/main" id="{DE0A8DC0-6CFE-4F6B-AF41-84B45A42AF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984625"/>
                        <a:ext cx="21717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5">
            <a:extLst>
              <a:ext uri="{FF2B5EF4-FFF2-40B4-BE49-F238E27FC236}">
                <a16:creationId xmlns:a16="http://schemas.microsoft.com/office/drawing/2014/main" id="{4F7EC1A5-E514-40A3-8CFA-C9842776E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3994150"/>
            <a:ext cx="17795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——</a:t>
            </a:r>
            <a:r>
              <a:rPr lang="zh-CN" altLang="en-US" sz="2200">
                <a:solidFill>
                  <a:schemeClr val="bg1"/>
                </a:solidFill>
              </a:rPr>
              <a:t>波节</a:t>
            </a:r>
            <a:endParaRPr lang="en-US" altLang="zh-CN" sz="2200">
              <a:solidFill>
                <a:schemeClr val="bg1"/>
              </a:solidFill>
            </a:endParaRPr>
          </a:p>
        </p:txBody>
      </p:sp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1C372096-ED84-45FD-83C6-1638B8287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779838"/>
          <a:ext cx="42560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8" name="公式" r:id="rId19" imgW="1723904" imgH="352391" progId="Equation.3">
                  <p:embed/>
                </p:oleObj>
              </mc:Choice>
              <mc:Fallback>
                <p:oleObj name="公式" r:id="rId19" imgW="1723904" imgH="352391" progId="Equation.3">
                  <p:embed/>
                  <p:pic>
                    <p:nvPicPr>
                      <p:cNvPr id="15" name="Object 10">
                        <a:extLst>
                          <a:ext uri="{FF2B5EF4-FFF2-40B4-BE49-F238E27FC236}">
                            <a16:creationId xmlns:a16="http://schemas.microsoft.com/office/drawing/2014/main" id="{1C372096-ED84-45FD-83C6-1638B8287D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779838"/>
                        <a:ext cx="42560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9">
            <a:extLst>
              <a:ext uri="{FF2B5EF4-FFF2-40B4-BE49-F238E27FC236}">
                <a16:creationId xmlns:a16="http://schemas.microsoft.com/office/drawing/2014/main" id="{DD3AE3FF-CBB6-4316-B29C-C576A0FBF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937125"/>
            <a:ext cx="3429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FFFF00"/>
                </a:solidFill>
              </a:rPr>
              <a:t>相邻波腹间的距离：</a:t>
            </a:r>
          </a:p>
        </p:txBody>
      </p:sp>
      <p:graphicFrame>
        <p:nvGraphicFramePr>
          <p:cNvPr id="23" name="Object 11">
            <a:extLst>
              <a:ext uri="{FF2B5EF4-FFF2-40B4-BE49-F238E27FC236}">
                <a16:creationId xmlns:a16="http://schemas.microsoft.com/office/drawing/2014/main" id="{0A95FCF3-97DB-42FC-9A72-DC22B8542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5708650"/>
          <a:ext cx="57229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9" name="公式" r:id="rId21" imgW="2504967" imgH="352391" progId="Equation.3">
                  <p:embed/>
                </p:oleObj>
              </mc:Choice>
              <mc:Fallback>
                <p:oleObj name="公式" r:id="rId21" imgW="2504967" imgH="352391" progId="Equation.3">
                  <p:embed/>
                  <p:pic>
                    <p:nvPicPr>
                      <p:cNvPr id="23" name="Object 11">
                        <a:extLst>
                          <a:ext uri="{FF2B5EF4-FFF2-40B4-BE49-F238E27FC236}">
                            <a16:creationId xmlns:a16="http://schemas.microsoft.com/office/drawing/2014/main" id="{0A95FCF3-97DB-42FC-9A72-DC22B8542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708650"/>
                        <a:ext cx="57229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>
            <a:extLst>
              <a:ext uri="{FF2B5EF4-FFF2-40B4-BE49-F238E27FC236}">
                <a16:creationId xmlns:a16="http://schemas.microsoft.com/office/drawing/2014/main" id="{4D9E1F5C-4FED-40E1-B4AE-91917A93B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4714875"/>
          <a:ext cx="39798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0" name="公式" r:id="rId23" imgW="1790573" imgH="352391" progId="Equation.3">
                  <p:embed/>
                </p:oleObj>
              </mc:Choice>
              <mc:Fallback>
                <p:oleObj name="公式" r:id="rId23" imgW="1790573" imgH="352391" progId="Equation.3">
                  <p:embed/>
                  <p:pic>
                    <p:nvPicPr>
                      <p:cNvPr id="24" name="Object 12">
                        <a:extLst>
                          <a:ext uri="{FF2B5EF4-FFF2-40B4-BE49-F238E27FC236}">
                            <a16:creationId xmlns:a16="http://schemas.microsoft.com/office/drawing/2014/main" id="{4D9E1F5C-4FED-40E1-B4AE-91917A93BC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714875"/>
                        <a:ext cx="39798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2">
            <a:extLst>
              <a:ext uri="{FF2B5EF4-FFF2-40B4-BE49-F238E27FC236}">
                <a16:creationId xmlns:a16="http://schemas.microsoft.com/office/drawing/2014/main" id="{89065D23-B80B-42E6-8E36-733A32FBF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5930900"/>
            <a:ext cx="5999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00"/>
                </a:solidFill>
              </a:rPr>
              <a:t>相邻波节间的距离：</a:t>
            </a:r>
          </a:p>
        </p:txBody>
      </p:sp>
      <p:sp>
        <p:nvSpPr>
          <p:cNvPr id="26" name="右弧形箭头 25">
            <a:extLst>
              <a:ext uri="{FF2B5EF4-FFF2-40B4-BE49-F238E27FC236}">
                <a16:creationId xmlns:a16="http://schemas.microsoft.com/office/drawing/2014/main" id="{41F28C43-AD4E-4582-AFB3-39ADC9631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8188" y="1428750"/>
            <a:ext cx="428625" cy="1071563"/>
          </a:xfrm>
          <a:prstGeom prst="curvedLeftArrow">
            <a:avLst>
              <a:gd name="adj1" fmla="val 25012"/>
              <a:gd name="adj2" fmla="val 69734"/>
              <a:gd name="adj3" fmla="val 36741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7" name="右弧形箭头 26">
            <a:extLst>
              <a:ext uri="{FF2B5EF4-FFF2-40B4-BE49-F238E27FC236}">
                <a16:creationId xmlns:a16="http://schemas.microsoft.com/office/drawing/2014/main" id="{16A5F1C3-D97C-4CF1-BC3A-9C751FC91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3214688"/>
            <a:ext cx="428625" cy="1071562"/>
          </a:xfrm>
          <a:prstGeom prst="curvedLeftArrow">
            <a:avLst>
              <a:gd name="adj1" fmla="val 25012"/>
              <a:gd name="adj2" fmla="val 69734"/>
              <a:gd name="adj3" fmla="val 36741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8" name="左箭头 27">
            <a:extLst>
              <a:ext uri="{FF2B5EF4-FFF2-40B4-BE49-F238E27FC236}">
                <a16:creationId xmlns:a16="http://schemas.microsoft.com/office/drawing/2014/main" id="{8A55EDCF-A74F-4634-A706-8C76031D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2143125"/>
            <a:ext cx="571500" cy="28575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29" name="左箭头 28">
            <a:extLst>
              <a:ext uri="{FF2B5EF4-FFF2-40B4-BE49-F238E27FC236}">
                <a16:creationId xmlns:a16="http://schemas.microsoft.com/office/drawing/2014/main" id="{4836E3A5-E18F-4763-9773-67430A0BB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4071938"/>
            <a:ext cx="571500" cy="28575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625F564-8DED-4192-BD54-A4616077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4643438"/>
            <a:ext cx="642937" cy="1071562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3F1F1D4-4E6E-4102-8537-B2E339E1A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5" y="5643563"/>
            <a:ext cx="642938" cy="1071562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3" name="组合 37">
            <a:extLst>
              <a:ext uri="{FF2B5EF4-FFF2-40B4-BE49-F238E27FC236}">
                <a16:creationId xmlns:a16="http://schemas.microsoft.com/office/drawing/2014/main" id="{A2E08B46-F1ED-442C-85FD-77163C3FCE2C}"/>
              </a:ext>
            </a:extLst>
          </p:cNvPr>
          <p:cNvGrpSpPr>
            <a:grpSpLocks/>
          </p:cNvGrpSpPr>
          <p:nvPr/>
        </p:nvGrpSpPr>
        <p:grpSpPr bwMode="auto">
          <a:xfrm>
            <a:off x="7358063" y="5143500"/>
            <a:ext cx="1000125" cy="652463"/>
            <a:chOff x="7429520" y="5143512"/>
            <a:chExt cx="1000132" cy="652466"/>
          </a:xfrm>
        </p:grpSpPr>
        <p:cxnSp>
          <p:nvCxnSpPr>
            <p:cNvPr id="9246" name="直接连接符 32">
              <a:extLst>
                <a:ext uri="{FF2B5EF4-FFF2-40B4-BE49-F238E27FC236}">
                  <a16:creationId xmlns:a16="http://schemas.microsoft.com/office/drawing/2014/main" id="{E9DF605F-2B80-4C41-8820-B9AF82A862B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29520" y="5143512"/>
              <a:ext cx="1000132" cy="500066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7" name="直接连接符 36">
              <a:extLst>
                <a:ext uri="{FF2B5EF4-FFF2-40B4-BE49-F238E27FC236}">
                  <a16:creationId xmlns:a16="http://schemas.microsoft.com/office/drawing/2014/main" id="{DF5DFDEA-F6C6-4404-9FF4-DB7061EFA2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29520" y="5295912"/>
              <a:ext cx="1000132" cy="500066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245" name="灯片编号占位符 1">
            <a:extLst>
              <a:ext uri="{FF2B5EF4-FFF2-40B4-BE49-F238E27FC236}">
                <a16:creationId xmlns:a16="http://schemas.microsoft.com/office/drawing/2014/main" id="{0E3B8B6D-432A-4AD1-9D65-E67102A5832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FE1FF2-7786-409A-99C8-C94EF610C15E}" type="slidenum">
              <a:rPr lang="en-US" altLang="zh-CN" b="0">
                <a:solidFill>
                  <a:srgbClr val="FF00FF"/>
                </a:solidFill>
              </a:rPr>
              <a:pPr eaLnBrk="1" hangingPunct="1"/>
              <a:t>14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2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1" grpId="0" animBg="1"/>
      <p:bldP spid="13" grpId="0" autoUpdateAnimBg="0"/>
      <p:bldP spid="17" grpId="0" animBg="1"/>
      <p:bldP spid="20" grpId="0" autoUpdateAnimBg="0"/>
      <p:bldP spid="22" grpId="0" autoUpdateAnimBg="0"/>
      <p:bldP spid="25" grpId="0" autoUpdateAnimBg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2" name="Rectangle 4">
            <a:extLst>
              <a:ext uri="{FF2B5EF4-FFF2-40B4-BE49-F238E27FC236}">
                <a16:creationId xmlns:a16="http://schemas.microsoft.com/office/drawing/2014/main" id="{054D79AE-8B89-4660-A563-216104FA7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887413"/>
            <a:ext cx="2786063" cy="4699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dirty="0"/>
              <a:t>驻 波 的 形 成</a:t>
            </a:r>
          </a:p>
        </p:txBody>
      </p:sp>
      <p:sp>
        <p:nvSpPr>
          <p:cNvPr id="10243" name="灯片编号占位符 1">
            <a:extLst>
              <a:ext uri="{FF2B5EF4-FFF2-40B4-BE49-F238E27FC236}">
                <a16:creationId xmlns:a16="http://schemas.microsoft.com/office/drawing/2014/main" id="{028EE02B-E19F-4369-A219-37E52BF4EDC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C5C9EF0-1CC9-4CAE-A033-8ABA9937E7ED}" type="slidenum">
              <a:rPr lang="en-US" altLang="zh-CN" b="0">
                <a:solidFill>
                  <a:srgbClr val="FF00FF"/>
                </a:solidFill>
              </a:rPr>
              <a:pPr eaLnBrk="1" hangingPunct="1"/>
              <a:t>15</a:t>
            </a:fld>
            <a:r>
              <a:rPr lang="en-US" altLang="zh-CN" b="0">
                <a:solidFill>
                  <a:srgbClr val="FF00FF"/>
                </a:solidFill>
              </a:rPr>
              <a:t>/26</a:t>
            </a:r>
          </a:p>
        </p:txBody>
      </p:sp>
      <p:graphicFrame>
        <p:nvGraphicFramePr>
          <p:cNvPr id="10244" name="Object 2">
            <a:extLst>
              <a:ext uri="{FF2B5EF4-FFF2-40B4-BE49-F238E27FC236}">
                <a16:creationId xmlns:a16="http://schemas.microsoft.com/office/drawing/2014/main" id="{CEEA28F0-8F87-45AC-BFD0-000B28556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7138" y="0"/>
          <a:ext cx="29876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0" name="公式" r:id="rId4" imgW="1285971" imgH="352391" progId="Equation.3">
                  <p:embed/>
                </p:oleObj>
              </mc:Choice>
              <mc:Fallback>
                <p:oleObj name="公式" r:id="rId4" imgW="1285971" imgH="352391" progId="Equation.3">
                  <p:embed/>
                  <p:pic>
                    <p:nvPicPr>
                      <p:cNvPr id="10244" name="Object 2">
                        <a:extLst>
                          <a:ext uri="{FF2B5EF4-FFF2-40B4-BE49-F238E27FC236}">
                            <a16:creationId xmlns:a16="http://schemas.microsoft.com/office/drawing/2014/main" id="{CEEA28F0-8F87-45AC-BFD0-000B28556C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0"/>
                        <a:ext cx="29876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>
            <a:extLst>
              <a:ext uri="{FF2B5EF4-FFF2-40B4-BE49-F238E27FC236}">
                <a16:creationId xmlns:a16="http://schemas.microsoft.com/office/drawing/2014/main" id="{6D72AC3B-59B4-4B93-80ED-C36036DD6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2350" y="0"/>
          <a:ext cx="28829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1" name="公式" r:id="rId6" imgW="1295451" imgH="352391" progId="Equation.3">
                  <p:embed/>
                </p:oleObj>
              </mc:Choice>
              <mc:Fallback>
                <p:oleObj name="公式" r:id="rId6" imgW="1295451" imgH="352391" progId="Equation.3">
                  <p:embed/>
                  <p:pic>
                    <p:nvPicPr>
                      <p:cNvPr id="10245" name="Object 3">
                        <a:extLst>
                          <a:ext uri="{FF2B5EF4-FFF2-40B4-BE49-F238E27FC236}">
                            <a16:creationId xmlns:a16="http://schemas.microsoft.com/office/drawing/2014/main" id="{6D72AC3B-59B4-4B93-80ED-C36036DD66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0"/>
                        <a:ext cx="28829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5">
            <a:extLst>
              <a:ext uri="{FF2B5EF4-FFF2-40B4-BE49-F238E27FC236}">
                <a16:creationId xmlns:a16="http://schemas.microsoft.com/office/drawing/2014/main" id="{D93392A3-170C-4E13-833C-5C422E4C9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714375"/>
          <a:ext cx="474503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2" name="公式" r:id="rId8" imgW="2219331" imgH="352391" progId="Equation.3">
                  <p:embed/>
                </p:oleObj>
              </mc:Choice>
              <mc:Fallback>
                <p:oleObj name="公式" r:id="rId8" imgW="2219331" imgH="352391" progId="Equation.3">
                  <p:embed/>
                  <p:pic>
                    <p:nvPicPr>
                      <p:cNvPr id="10246" name="Object 5">
                        <a:extLst>
                          <a:ext uri="{FF2B5EF4-FFF2-40B4-BE49-F238E27FC236}">
                            <a16:creationId xmlns:a16="http://schemas.microsoft.com/office/drawing/2014/main" id="{D93392A3-170C-4E13-833C-5C422E4C9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714375"/>
                        <a:ext cx="474503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102413" r:id="rId2" imgW="8457143" imgH="4967161"/>
        </mc:Choice>
        <mc:Fallback>
          <p:control r:id="rId2" imgW="8457143" imgH="4967161">
            <p:pic>
              <p:nvPicPr>
                <p:cNvPr id="10247" name="ShockwaveFlash1">
                  <a:extLst>
                    <a:ext uri="{FF2B5EF4-FFF2-40B4-BE49-F238E27FC236}">
                      <a16:creationId xmlns:a16="http://schemas.microsoft.com/office/drawing/2014/main" id="{08515E0B-80CA-4351-BE34-0DCB61A25FA3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3850" y="1484313"/>
                  <a:ext cx="8458200" cy="4967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78" name="Rectangle 14">
            <a:extLst>
              <a:ext uri="{FF2B5EF4-FFF2-40B4-BE49-F238E27FC236}">
                <a16:creationId xmlns:a16="http://schemas.microsoft.com/office/drawing/2014/main" id="{946A7DC9-5A0B-449D-A8C0-B5CB7759A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90513"/>
            <a:ext cx="5105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    </a:t>
            </a:r>
            <a:r>
              <a:rPr lang="zh-CN" altLang="en-US" sz="2200">
                <a:solidFill>
                  <a:schemeClr val="bg1"/>
                </a:solidFill>
              </a:rPr>
              <a:t>所有波节点将媒质划分为长</a:t>
            </a:r>
          </a:p>
        </p:txBody>
      </p:sp>
      <p:sp>
        <p:nvSpPr>
          <p:cNvPr id="523279" name="Rectangle 15">
            <a:extLst>
              <a:ext uri="{FF2B5EF4-FFF2-40B4-BE49-F238E27FC236}">
                <a16:creationId xmlns:a16="http://schemas.microsoft.com/office/drawing/2014/main" id="{8B075856-86AA-46F1-AB6D-61AD00B6C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90513"/>
            <a:ext cx="4683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523280" name="Rectangle 16">
            <a:extLst>
              <a:ext uri="{FF2B5EF4-FFF2-40B4-BE49-F238E27FC236}">
                <a16:creationId xmlns:a16="http://schemas.microsoft.com/office/drawing/2014/main" id="{0E82F4C6-495D-4CC5-A52D-E7D228D45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313" y="290513"/>
            <a:ext cx="42386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的许多段，每段中各质点振动</a:t>
            </a:r>
          </a:p>
        </p:txBody>
      </p:sp>
      <p:graphicFrame>
        <p:nvGraphicFramePr>
          <p:cNvPr id="523281" name="Object 9">
            <a:extLst>
              <a:ext uri="{FF2B5EF4-FFF2-40B4-BE49-F238E27FC236}">
                <a16:creationId xmlns:a16="http://schemas.microsoft.com/office/drawing/2014/main" id="{41F65E93-C9EE-4380-8ABA-B5EF8F7A2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319088"/>
          <a:ext cx="6905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6" name="公式" r:id="rId3" imgW="266675" imgH="142977" progId="Equation.3">
                  <p:embed/>
                </p:oleObj>
              </mc:Choice>
              <mc:Fallback>
                <p:oleObj name="公式" r:id="rId3" imgW="266675" imgH="142977" progId="Equation.3">
                  <p:embed/>
                  <p:pic>
                    <p:nvPicPr>
                      <p:cNvPr id="523281" name="Object 9">
                        <a:extLst>
                          <a:ext uri="{FF2B5EF4-FFF2-40B4-BE49-F238E27FC236}">
                            <a16:creationId xmlns:a16="http://schemas.microsoft.com/office/drawing/2014/main" id="{41F65E93-C9EE-4380-8ABA-B5EF8F7A2F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319088"/>
                        <a:ext cx="6905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82" name="Rectangle 18">
            <a:extLst>
              <a:ext uri="{FF2B5EF4-FFF2-40B4-BE49-F238E27FC236}">
                <a16:creationId xmlns:a16="http://schemas.microsoft.com/office/drawing/2014/main" id="{7EF3C07F-C552-42CD-AB00-A82C08849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706438"/>
            <a:ext cx="342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200">
                <a:solidFill>
                  <a:schemeClr val="bg1"/>
                </a:solidFill>
              </a:rPr>
              <a:t>振幅不同，相位相同；而相邻段间各质点的振动相位相反。</a:t>
            </a:r>
          </a:p>
        </p:txBody>
      </p:sp>
      <p:sp>
        <p:nvSpPr>
          <p:cNvPr id="523284" name="Line 20">
            <a:extLst>
              <a:ext uri="{FF2B5EF4-FFF2-40B4-BE49-F238E27FC236}">
                <a16:creationId xmlns:a16="http://schemas.microsoft.com/office/drawing/2014/main" id="{93F1180E-81A4-4412-B873-C426F3445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300" y="1319213"/>
            <a:ext cx="42672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3285" name="Line 21">
            <a:extLst>
              <a:ext uri="{FF2B5EF4-FFF2-40B4-BE49-F238E27FC236}">
                <a16:creationId xmlns:a16="http://schemas.microsoft.com/office/drawing/2014/main" id="{EB6D3F9A-AAAA-48B8-AE02-2EA9916015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4025" y="785813"/>
            <a:ext cx="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3286" name="Line 22">
            <a:extLst>
              <a:ext uri="{FF2B5EF4-FFF2-40B4-BE49-F238E27FC236}">
                <a16:creationId xmlns:a16="http://schemas.microsoft.com/office/drawing/2014/main" id="{CA543793-D64B-492A-8924-9F567AF576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3025" y="938213"/>
            <a:ext cx="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3287" name="Line 23">
            <a:extLst>
              <a:ext uri="{FF2B5EF4-FFF2-40B4-BE49-F238E27FC236}">
                <a16:creationId xmlns:a16="http://schemas.microsoft.com/office/drawing/2014/main" id="{FFB37502-62DB-4F1F-9161-9F4A2FDF94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15025" y="938213"/>
            <a:ext cx="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3288" name="Line 24">
            <a:extLst>
              <a:ext uri="{FF2B5EF4-FFF2-40B4-BE49-F238E27FC236}">
                <a16:creationId xmlns:a16="http://schemas.microsoft.com/office/drawing/2014/main" id="{C2FA4C71-05B6-460B-8438-AADB6055A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0425" y="1319213"/>
            <a:ext cx="0" cy="5334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3289" name="Line 25">
            <a:extLst>
              <a:ext uri="{FF2B5EF4-FFF2-40B4-BE49-F238E27FC236}">
                <a16:creationId xmlns:a16="http://schemas.microsoft.com/office/drawing/2014/main" id="{0FF7B87E-43E7-4D78-865C-089D0DC46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9425" y="1319213"/>
            <a:ext cx="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3290" name="Line 26">
            <a:extLst>
              <a:ext uri="{FF2B5EF4-FFF2-40B4-BE49-F238E27FC236}">
                <a16:creationId xmlns:a16="http://schemas.microsoft.com/office/drawing/2014/main" id="{341D3BDF-436B-4231-8048-ECD4B52F3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1425" y="1319213"/>
            <a:ext cx="0" cy="381000"/>
          </a:xfrm>
          <a:prstGeom prst="line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3291" name="Freeform 27">
            <a:extLst>
              <a:ext uri="{FF2B5EF4-FFF2-40B4-BE49-F238E27FC236}">
                <a16:creationId xmlns:a16="http://schemas.microsoft.com/office/drawing/2014/main" id="{893CA24D-4E4C-4A91-AEC1-72A8443FCBDC}"/>
              </a:ext>
            </a:extLst>
          </p:cNvPr>
          <p:cNvSpPr>
            <a:spLocks/>
          </p:cNvSpPr>
          <p:nvPr/>
        </p:nvSpPr>
        <p:spPr bwMode="auto">
          <a:xfrm>
            <a:off x="4772025" y="785813"/>
            <a:ext cx="1600200" cy="533400"/>
          </a:xfrm>
          <a:custGeom>
            <a:avLst/>
            <a:gdLst>
              <a:gd name="T0" fmla="*/ 0 w 1008"/>
              <a:gd name="T1" fmla="*/ 2147483646 h 336"/>
              <a:gd name="T2" fmla="*/ 2147483646 w 1008"/>
              <a:gd name="T3" fmla="*/ 2147483646 h 336"/>
              <a:gd name="T4" fmla="*/ 2147483646 w 1008"/>
              <a:gd name="T5" fmla="*/ 2147483646 h 336"/>
              <a:gd name="T6" fmla="*/ 2147483646 w 1008"/>
              <a:gd name="T7" fmla="*/ 0 h 336"/>
              <a:gd name="T8" fmla="*/ 2147483646 w 1008"/>
              <a:gd name="T9" fmla="*/ 2147483646 h 336"/>
              <a:gd name="T10" fmla="*/ 2147483646 w 1008"/>
              <a:gd name="T11" fmla="*/ 2147483646 h 336"/>
              <a:gd name="T12" fmla="*/ 2147483646 w 1008"/>
              <a:gd name="T13" fmla="*/ 2147483646 h 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8"/>
              <a:gd name="T22" fmla="*/ 0 h 336"/>
              <a:gd name="T23" fmla="*/ 1008 w 1008"/>
              <a:gd name="T24" fmla="*/ 336 h 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8" h="336">
                <a:moveTo>
                  <a:pt x="0" y="336"/>
                </a:moveTo>
                <a:cubicBezTo>
                  <a:pt x="44" y="288"/>
                  <a:pt x="88" y="240"/>
                  <a:pt x="144" y="192"/>
                </a:cubicBezTo>
                <a:cubicBezTo>
                  <a:pt x="200" y="144"/>
                  <a:pt x="280" y="80"/>
                  <a:pt x="336" y="48"/>
                </a:cubicBezTo>
                <a:cubicBezTo>
                  <a:pt x="392" y="16"/>
                  <a:pt x="424" y="0"/>
                  <a:pt x="480" y="0"/>
                </a:cubicBezTo>
                <a:cubicBezTo>
                  <a:pt x="536" y="0"/>
                  <a:pt x="600" y="8"/>
                  <a:pt x="672" y="48"/>
                </a:cubicBezTo>
                <a:cubicBezTo>
                  <a:pt x="744" y="88"/>
                  <a:pt x="856" y="192"/>
                  <a:pt x="912" y="240"/>
                </a:cubicBezTo>
                <a:cubicBezTo>
                  <a:pt x="968" y="288"/>
                  <a:pt x="988" y="312"/>
                  <a:pt x="1008" y="336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3292" name="Freeform 28">
            <a:extLst>
              <a:ext uri="{FF2B5EF4-FFF2-40B4-BE49-F238E27FC236}">
                <a16:creationId xmlns:a16="http://schemas.microsoft.com/office/drawing/2014/main" id="{BB6041F2-7CF5-4796-81E2-B11E7C69264B}"/>
              </a:ext>
            </a:extLst>
          </p:cNvPr>
          <p:cNvSpPr>
            <a:spLocks/>
          </p:cNvSpPr>
          <p:nvPr/>
        </p:nvSpPr>
        <p:spPr bwMode="auto">
          <a:xfrm flipV="1">
            <a:off x="6372225" y="1319213"/>
            <a:ext cx="1600200" cy="533400"/>
          </a:xfrm>
          <a:custGeom>
            <a:avLst/>
            <a:gdLst>
              <a:gd name="T0" fmla="*/ 0 w 1008"/>
              <a:gd name="T1" fmla="*/ 2147483646 h 336"/>
              <a:gd name="T2" fmla="*/ 2147483646 w 1008"/>
              <a:gd name="T3" fmla="*/ 2147483646 h 336"/>
              <a:gd name="T4" fmla="*/ 2147483646 w 1008"/>
              <a:gd name="T5" fmla="*/ 2147483646 h 336"/>
              <a:gd name="T6" fmla="*/ 2147483646 w 1008"/>
              <a:gd name="T7" fmla="*/ 0 h 336"/>
              <a:gd name="T8" fmla="*/ 2147483646 w 1008"/>
              <a:gd name="T9" fmla="*/ 2147483646 h 336"/>
              <a:gd name="T10" fmla="*/ 2147483646 w 1008"/>
              <a:gd name="T11" fmla="*/ 2147483646 h 336"/>
              <a:gd name="T12" fmla="*/ 2147483646 w 1008"/>
              <a:gd name="T13" fmla="*/ 2147483646 h 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08"/>
              <a:gd name="T22" fmla="*/ 0 h 336"/>
              <a:gd name="T23" fmla="*/ 1008 w 1008"/>
              <a:gd name="T24" fmla="*/ 336 h 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08" h="336">
                <a:moveTo>
                  <a:pt x="0" y="336"/>
                </a:moveTo>
                <a:cubicBezTo>
                  <a:pt x="44" y="288"/>
                  <a:pt x="88" y="240"/>
                  <a:pt x="144" y="192"/>
                </a:cubicBezTo>
                <a:cubicBezTo>
                  <a:pt x="200" y="144"/>
                  <a:pt x="280" y="80"/>
                  <a:pt x="336" y="48"/>
                </a:cubicBezTo>
                <a:cubicBezTo>
                  <a:pt x="392" y="16"/>
                  <a:pt x="424" y="0"/>
                  <a:pt x="480" y="0"/>
                </a:cubicBezTo>
                <a:cubicBezTo>
                  <a:pt x="536" y="0"/>
                  <a:pt x="600" y="8"/>
                  <a:pt x="672" y="48"/>
                </a:cubicBezTo>
                <a:cubicBezTo>
                  <a:pt x="744" y="88"/>
                  <a:pt x="856" y="192"/>
                  <a:pt x="912" y="240"/>
                </a:cubicBezTo>
                <a:cubicBezTo>
                  <a:pt x="968" y="288"/>
                  <a:pt x="988" y="312"/>
                  <a:pt x="1008" y="336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3293" name="Oval 29">
            <a:extLst>
              <a:ext uri="{FF2B5EF4-FFF2-40B4-BE49-F238E27FC236}">
                <a16:creationId xmlns:a16="http://schemas.microsoft.com/office/drawing/2014/main" id="{BB613DFC-E3AC-42D6-B6DC-407D8145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12430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3294" name="Oval 30">
            <a:extLst>
              <a:ext uri="{FF2B5EF4-FFF2-40B4-BE49-F238E27FC236}">
                <a16:creationId xmlns:a16="http://schemas.microsoft.com/office/drawing/2014/main" id="{A12DE43D-3BDE-4693-A1D4-C660D0095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5" y="12430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3295" name="Oval 31">
            <a:extLst>
              <a:ext uri="{FF2B5EF4-FFF2-40B4-BE49-F238E27FC236}">
                <a16:creationId xmlns:a16="http://schemas.microsoft.com/office/drawing/2014/main" id="{CFE4238C-C4A8-4A66-8DC7-2998E40BF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12430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0CB2F29-35E5-465B-8962-6003AB978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990725"/>
            <a:ext cx="71612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200">
                <a:solidFill>
                  <a:srgbClr val="FFFF00"/>
                </a:solidFill>
                <a:latin typeface="宋体" panose="02010600030101010101" pitchFamily="2" charset="-122"/>
              </a:rPr>
              <a:t>驻波中不存在相位的传播，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这是</a:t>
            </a:r>
            <a:r>
              <a:rPr lang="en-US" altLang="zh-CN" sz="2200">
                <a:solidFill>
                  <a:schemeClr val="bg1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驻”的一层含义</a:t>
            </a:r>
          </a:p>
        </p:txBody>
      </p:sp>
      <p:sp>
        <p:nvSpPr>
          <p:cNvPr id="35" name="Text Box 4">
            <a:extLst>
              <a:ext uri="{FF2B5EF4-FFF2-40B4-BE49-F238E27FC236}">
                <a16:creationId xmlns:a16="http://schemas.microsoft.com/office/drawing/2014/main" id="{B88656A2-7651-4D5F-AE8B-0DE11C67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428875"/>
            <a:ext cx="52054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为何会有这种现象呢？</a:t>
            </a:r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AE9EF0C0-FA52-4772-B46A-688A00509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428875"/>
            <a:ext cx="4752975" cy="430213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相邻段内的质点的振动相位相反</a:t>
            </a:r>
          </a:p>
        </p:txBody>
      </p:sp>
      <p:graphicFrame>
        <p:nvGraphicFramePr>
          <p:cNvPr id="522254" name="Object 5">
            <a:extLst>
              <a:ext uri="{FF2B5EF4-FFF2-40B4-BE49-F238E27FC236}">
                <a16:creationId xmlns:a16="http://schemas.microsoft.com/office/drawing/2014/main" id="{79AA8571-5E6A-4ECF-AB31-E47734C81B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1938" y="2887663"/>
          <a:ext cx="36830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7" name="公式" r:id="rId5" imgW="1667022" imgH="352391" progId="Equation.3">
                  <p:embed/>
                </p:oleObj>
              </mc:Choice>
              <mc:Fallback>
                <p:oleObj name="公式" r:id="rId5" imgW="1667022" imgH="352391" progId="Equation.3">
                  <p:embed/>
                  <p:pic>
                    <p:nvPicPr>
                      <p:cNvPr id="522254" name="Object 5">
                        <a:extLst>
                          <a:ext uri="{FF2B5EF4-FFF2-40B4-BE49-F238E27FC236}">
                            <a16:creationId xmlns:a16="http://schemas.microsoft.com/office/drawing/2014/main" id="{79AA8571-5E6A-4ECF-AB31-E47734C81B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2887663"/>
                        <a:ext cx="36830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Text Box 5">
            <a:extLst>
              <a:ext uri="{FF2B5EF4-FFF2-40B4-BE49-F238E27FC236}">
                <a16:creationId xmlns:a16="http://schemas.microsoft.com/office/drawing/2014/main" id="{25AFE687-D545-4ABF-945C-013C08168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043238"/>
            <a:ext cx="1533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解释：</a:t>
            </a:r>
          </a:p>
        </p:txBody>
      </p:sp>
      <p:sp>
        <p:nvSpPr>
          <p:cNvPr id="39" name="Text Box 6">
            <a:extLst>
              <a:ext uri="{FF2B5EF4-FFF2-40B4-BE49-F238E27FC236}">
                <a16:creationId xmlns:a16="http://schemas.microsoft.com/office/drawing/2014/main" id="{F6870A9F-C741-4D06-A4FD-3E8438C80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3000375"/>
            <a:ext cx="185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设 </a:t>
            </a:r>
            <a:r>
              <a:rPr kumimoji="0" lang="en-US" altLang="zh-CN" i="1">
                <a:solidFill>
                  <a:srgbClr val="FFFF00"/>
                </a:solidFill>
              </a:rPr>
              <a:t>t</a:t>
            </a:r>
            <a:r>
              <a:rPr kumimoji="0" lang="en-US" altLang="zh-CN" i="1">
                <a:solidFill>
                  <a:schemeClr val="bg1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时刻</a:t>
            </a:r>
          </a:p>
        </p:txBody>
      </p:sp>
      <p:graphicFrame>
        <p:nvGraphicFramePr>
          <p:cNvPr id="40" name="Object 2">
            <a:extLst>
              <a:ext uri="{FF2B5EF4-FFF2-40B4-BE49-F238E27FC236}">
                <a16:creationId xmlns:a16="http://schemas.microsoft.com/office/drawing/2014/main" id="{1B104527-2817-40ED-A75C-D052433EC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5425" y="3000375"/>
          <a:ext cx="1987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8" name="公式" r:id="rId7" imgW="790543" imgH="142977" progId="Equation.3">
                  <p:embed/>
                </p:oleObj>
              </mc:Choice>
              <mc:Fallback>
                <p:oleObj name="公式" r:id="rId7" imgW="790543" imgH="142977" progId="Equation.3">
                  <p:embed/>
                  <p:pic>
                    <p:nvPicPr>
                      <p:cNvPr id="40" name="Object 2">
                        <a:extLst>
                          <a:ext uri="{FF2B5EF4-FFF2-40B4-BE49-F238E27FC236}">
                            <a16:creationId xmlns:a16="http://schemas.microsoft.com/office/drawing/2014/main" id="{1B104527-2817-40ED-A75C-D052433ECB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5425" y="3000375"/>
                        <a:ext cx="19875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4">
            <a:extLst>
              <a:ext uri="{FF2B5EF4-FFF2-40B4-BE49-F238E27FC236}">
                <a16:creationId xmlns:a16="http://schemas.microsoft.com/office/drawing/2014/main" id="{B2DD689C-3825-49AB-B163-98E8B91885FB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3684588"/>
            <a:ext cx="4527550" cy="430212"/>
            <a:chOff x="571472" y="3929066"/>
            <a:chExt cx="4527556" cy="430887"/>
          </a:xfrm>
        </p:grpSpPr>
        <p:sp>
          <p:nvSpPr>
            <p:cNvPr id="11308" name="Text Box 8">
              <a:extLst>
                <a:ext uri="{FF2B5EF4-FFF2-40B4-BE49-F238E27FC236}">
                  <a16:creationId xmlns:a16="http://schemas.microsoft.com/office/drawing/2014/main" id="{F8450340-1048-467A-846B-9699A80E6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3929066"/>
              <a:ext cx="452755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2200">
                  <a:solidFill>
                    <a:schemeClr val="bg1"/>
                  </a:solidFill>
                </a:rPr>
                <a:t>在            两侧的两个波节之间</a:t>
              </a:r>
              <a:endParaRPr kumimoji="0" lang="en-US" altLang="zh-CN" sz="2200">
                <a:solidFill>
                  <a:schemeClr val="bg1"/>
                </a:solidFill>
              </a:endParaRPr>
            </a:p>
          </p:txBody>
        </p:sp>
        <p:graphicFrame>
          <p:nvGraphicFramePr>
            <p:cNvPr id="11309" name="Object 3">
              <a:extLst>
                <a:ext uri="{FF2B5EF4-FFF2-40B4-BE49-F238E27FC236}">
                  <a16:creationId xmlns:a16="http://schemas.microsoft.com/office/drawing/2014/main" id="{525E53E5-9163-4655-8C36-FD996E19F2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3756" y="3960819"/>
            <a:ext cx="792162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49" name="公式" r:id="rId9" imgW="314382" imgH="142977" progId="Equation.3">
                    <p:embed/>
                  </p:oleObj>
                </mc:Choice>
                <mc:Fallback>
                  <p:oleObj name="公式" r:id="rId9" imgW="314382" imgH="142977" progId="Equation.3">
                    <p:embed/>
                    <p:pic>
                      <p:nvPicPr>
                        <p:cNvPr id="11309" name="Object 3">
                          <a:extLst>
                            <a:ext uri="{FF2B5EF4-FFF2-40B4-BE49-F238E27FC236}">
                              <a16:creationId xmlns:a16="http://schemas.microsoft.com/office/drawing/2014/main" id="{525E53E5-9163-4655-8C36-FD996E19F2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756" y="3960819"/>
                          <a:ext cx="792162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37">
            <a:extLst>
              <a:ext uri="{FF2B5EF4-FFF2-40B4-BE49-F238E27FC236}">
                <a16:creationId xmlns:a16="http://schemas.microsoft.com/office/drawing/2014/main" id="{C0F72EF2-119C-4867-B1B9-52D2E5EB8F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25" y="3500438"/>
          <a:ext cx="16557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0" name="公式" r:id="rId11" imgW="752622" imgH="352391" progId="Equation.3">
                  <p:embed/>
                </p:oleObj>
              </mc:Choice>
              <mc:Fallback>
                <p:oleObj name="公式" r:id="rId11" imgW="752622" imgH="352391" progId="Equation.3">
                  <p:embed/>
                  <p:pic>
                    <p:nvPicPr>
                      <p:cNvPr id="45" name="Object 37">
                        <a:extLst>
                          <a:ext uri="{FF2B5EF4-FFF2-40B4-BE49-F238E27FC236}">
                            <a16:creationId xmlns:a16="http://schemas.microsoft.com/office/drawing/2014/main" id="{C0F72EF2-119C-4867-B1B9-52D2E5EB8F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3500438"/>
                        <a:ext cx="1655763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6">
            <a:extLst>
              <a:ext uri="{FF2B5EF4-FFF2-40B4-BE49-F238E27FC236}">
                <a16:creationId xmlns:a16="http://schemas.microsoft.com/office/drawing/2014/main" id="{E3FFA3AA-8306-4E8F-BCAB-AEAE2D058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3075" y="3494088"/>
          <a:ext cx="1749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1" name="公式" r:id="rId13" imgW="762102" imgH="352391" progId="Equation.3">
                  <p:embed/>
                </p:oleObj>
              </mc:Choice>
              <mc:Fallback>
                <p:oleObj name="公式" r:id="rId13" imgW="762102" imgH="352391" progId="Equation.3">
                  <p:embed/>
                  <p:pic>
                    <p:nvPicPr>
                      <p:cNvPr id="46" name="Object 6">
                        <a:extLst>
                          <a:ext uri="{FF2B5EF4-FFF2-40B4-BE49-F238E27FC236}">
                            <a16:creationId xmlns:a16="http://schemas.microsoft.com/office/drawing/2014/main" id="{E3FFA3AA-8306-4E8F-BCAB-AEAE2D058C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3494088"/>
                        <a:ext cx="17494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16">
            <a:extLst>
              <a:ext uri="{FF2B5EF4-FFF2-40B4-BE49-F238E27FC236}">
                <a16:creationId xmlns:a16="http://schemas.microsoft.com/office/drawing/2014/main" id="{02B75EAD-C8B7-4D7E-9FAD-427A6D1FE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286250"/>
            <a:ext cx="74295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表明：这两波节间的所有点均在平衡位置的上方</a:t>
            </a:r>
          </a:p>
        </p:txBody>
      </p:sp>
      <p:sp>
        <p:nvSpPr>
          <p:cNvPr id="48" name="Text Box 6">
            <a:extLst>
              <a:ext uri="{FF2B5EF4-FFF2-40B4-BE49-F238E27FC236}">
                <a16:creationId xmlns:a16="http://schemas.microsoft.com/office/drawing/2014/main" id="{25163932-610E-4E10-ABA2-8659172D0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857750"/>
            <a:ext cx="221456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设同一时刻</a:t>
            </a:r>
            <a:r>
              <a:rPr kumimoji="0" lang="zh-CN" altLang="en-US" sz="2200">
                <a:solidFill>
                  <a:schemeClr val="bg1"/>
                </a:solidFill>
              </a:rPr>
              <a:t> </a:t>
            </a:r>
            <a:r>
              <a:rPr kumimoji="0" lang="en-US" altLang="zh-CN" sz="2200" i="1">
                <a:solidFill>
                  <a:srgbClr val="FFFF00"/>
                </a:solidFill>
              </a:rPr>
              <a:t>t</a:t>
            </a:r>
            <a:r>
              <a:rPr kumimoji="0" lang="en-US" altLang="zh-CN" sz="2200" i="1">
                <a:solidFill>
                  <a:schemeClr val="bg1"/>
                </a:solidFill>
              </a:rPr>
              <a:t> </a:t>
            </a:r>
            <a:endParaRPr kumimoji="0" lang="zh-CN" altLang="en-US" sz="2200">
              <a:solidFill>
                <a:schemeClr val="bg1"/>
              </a:solidFill>
            </a:endParaRPr>
          </a:p>
        </p:txBody>
      </p:sp>
      <p:graphicFrame>
        <p:nvGraphicFramePr>
          <p:cNvPr id="49" name="Object 39">
            <a:extLst>
              <a:ext uri="{FF2B5EF4-FFF2-40B4-BE49-F238E27FC236}">
                <a16:creationId xmlns:a16="http://schemas.microsoft.com/office/drawing/2014/main" id="{F8C3F736-8D80-4B80-B1E1-C0154958BF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1425" y="4800600"/>
          <a:ext cx="1987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2" name="公式" r:id="rId15" imgW="790543" imgH="142977" progId="Equation.3">
                  <p:embed/>
                </p:oleObj>
              </mc:Choice>
              <mc:Fallback>
                <p:oleObj name="公式" r:id="rId15" imgW="790543" imgH="142977" progId="Equation.3">
                  <p:embed/>
                  <p:pic>
                    <p:nvPicPr>
                      <p:cNvPr id="49" name="Object 39">
                        <a:extLst>
                          <a:ext uri="{FF2B5EF4-FFF2-40B4-BE49-F238E27FC236}">
                            <a16:creationId xmlns:a16="http://schemas.microsoft.com/office/drawing/2014/main" id="{F8C3F736-8D80-4B80-B1E1-C0154958BF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800600"/>
                        <a:ext cx="19875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55">
            <a:extLst>
              <a:ext uri="{FF2B5EF4-FFF2-40B4-BE49-F238E27FC236}">
                <a16:creationId xmlns:a16="http://schemas.microsoft.com/office/drawing/2014/main" id="{B211B8D4-948E-46BD-BD05-2A8B2749CDAF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5308600"/>
            <a:ext cx="4357687" cy="755650"/>
            <a:chOff x="571472" y="5551488"/>
            <a:chExt cx="4357718" cy="755650"/>
          </a:xfrm>
        </p:grpSpPr>
        <p:sp>
          <p:nvSpPr>
            <p:cNvPr id="11306" name="Text Box 17">
              <a:extLst>
                <a:ext uri="{FF2B5EF4-FFF2-40B4-BE49-F238E27FC236}">
                  <a16:creationId xmlns:a16="http://schemas.microsoft.com/office/drawing/2014/main" id="{7B3727A4-2B98-4944-A5C6-4E97A517C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72" y="5681663"/>
              <a:ext cx="435771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 sz="2200">
                  <a:solidFill>
                    <a:schemeClr val="bg1"/>
                  </a:solidFill>
                  <a:latin typeface="宋体" panose="02010600030101010101" pitchFamily="2" charset="-122"/>
                </a:rPr>
                <a:t>在      与其右侧的波节之间</a:t>
              </a:r>
              <a:endParaRPr kumimoji="0" lang="en-US" altLang="zh-CN" sz="2200">
                <a:solidFill>
                  <a:schemeClr val="bg1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1307" name="Object 8">
              <a:extLst>
                <a:ext uri="{FF2B5EF4-FFF2-40B4-BE49-F238E27FC236}">
                  <a16:creationId xmlns:a16="http://schemas.microsoft.com/office/drawing/2014/main" id="{F1F0F0E4-D75D-4464-9510-02D0CBCE33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58850" y="5551488"/>
            <a:ext cx="755650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53" name="公式" r:id="rId17" imgW="352304" imgH="352391" progId="Equation.3">
                    <p:embed/>
                  </p:oleObj>
                </mc:Choice>
                <mc:Fallback>
                  <p:oleObj name="公式" r:id="rId17" imgW="352304" imgH="352391" progId="Equation.3">
                    <p:embed/>
                    <p:pic>
                      <p:nvPicPr>
                        <p:cNvPr id="11307" name="Object 8">
                          <a:extLst>
                            <a:ext uri="{FF2B5EF4-FFF2-40B4-BE49-F238E27FC236}">
                              <a16:creationId xmlns:a16="http://schemas.microsoft.com/office/drawing/2014/main" id="{F1F0F0E4-D75D-4464-9510-02D0CBCE33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850" y="5551488"/>
                          <a:ext cx="755650" cy="75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32" name="Object 41">
            <a:extLst>
              <a:ext uri="{FF2B5EF4-FFF2-40B4-BE49-F238E27FC236}">
                <a16:creationId xmlns:a16="http://schemas.microsoft.com/office/drawing/2014/main" id="{485A02F4-FC51-457E-9C0E-294C1DCFD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5950" y="5237163"/>
          <a:ext cx="15748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4" name="公式" r:id="rId19" imgW="714394" imgH="352391" progId="Equation.3">
                  <p:embed/>
                </p:oleObj>
              </mc:Choice>
              <mc:Fallback>
                <p:oleObj name="公式" r:id="rId19" imgW="714394" imgH="352391" progId="Equation.3">
                  <p:embed/>
                  <p:pic>
                    <p:nvPicPr>
                      <p:cNvPr id="56332" name="Object 41">
                        <a:extLst>
                          <a:ext uri="{FF2B5EF4-FFF2-40B4-BE49-F238E27FC236}">
                            <a16:creationId xmlns:a16="http://schemas.microsoft.com/office/drawing/2014/main" id="{485A02F4-FC51-457E-9C0E-294C1DCFDA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5237163"/>
                        <a:ext cx="15748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6" name="Object 13">
            <a:extLst>
              <a:ext uri="{FF2B5EF4-FFF2-40B4-BE49-F238E27FC236}">
                <a16:creationId xmlns:a16="http://schemas.microsoft.com/office/drawing/2014/main" id="{3466923F-8CB7-4940-802D-B52E1467B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1650" y="5207000"/>
          <a:ext cx="17208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5" name="公式" r:id="rId21" imgW="752622" imgH="352391" progId="Equation.3">
                  <p:embed/>
                </p:oleObj>
              </mc:Choice>
              <mc:Fallback>
                <p:oleObj name="公式" r:id="rId21" imgW="752622" imgH="352391" progId="Equation.3">
                  <p:embed/>
                  <p:pic>
                    <p:nvPicPr>
                      <p:cNvPr id="56346" name="Object 13">
                        <a:extLst>
                          <a:ext uri="{FF2B5EF4-FFF2-40B4-BE49-F238E27FC236}">
                            <a16:creationId xmlns:a16="http://schemas.microsoft.com/office/drawing/2014/main" id="{3466923F-8CB7-4940-802D-B52E1467B2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5207000"/>
                        <a:ext cx="17208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16">
            <a:extLst>
              <a:ext uri="{FF2B5EF4-FFF2-40B4-BE49-F238E27FC236}">
                <a16:creationId xmlns:a16="http://schemas.microsoft.com/office/drawing/2014/main" id="{AE49155C-96D3-45A3-9F63-17F468362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6070600"/>
            <a:ext cx="74295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表明：这两波节间的所有点均在平衡位置的下方</a:t>
            </a:r>
          </a:p>
        </p:txBody>
      </p:sp>
      <p:sp>
        <p:nvSpPr>
          <p:cNvPr id="41" name="AutoShape 17">
            <a:extLst>
              <a:ext uri="{FF2B5EF4-FFF2-40B4-BE49-F238E27FC236}">
                <a16:creationId xmlns:a16="http://schemas.microsoft.com/office/drawing/2014/main" id="{23521890-ACE9-4B35-85A5-6A1B4626E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5" y="3857625"/>
            <a:ext cx="547688" cy="214313"/>
          </a:xfrm>
          <a:prstGeom prst="rightArrow">
            <a:avLst>
              <a:gd name="adj1" fmla="val 50000"/>
              <a:gd name="adj2" fmla="val 62221"/>
            </a:avLst>
          </a:prstGeom>
          <a:solidFill>
            <a:srgbClr val="FF0000"/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2" name="AutoShape 17">
            <a:extLst>
              <a:ext uri="{FF2B5EF4-FFF2-40B4-BE49-F238E27FC236}">
                <a16:creationId xmlns:a16="http://schemas.microsoft.com/office/drawing/2014/main" id="{3B001082-48EB-45AC-BACF-B37A0D76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5572125"/>
            <a:ext cx="547687" cy="214313"/>
          </a:xfrm>
          <a:prstGeom prst="rightArrow">
            <a:avLst>
              <a:gd name="adj1" fmla="val 50000"/>
              <a:gd name="adj2" fmla="val 62220"/>
            </a:avLst>
          </a:prstGeom>
          <a:solidFill>
            <a:srgbClr val="FF0000"/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02" name="灯片编号占位符 1">
            <a:extLst>
              <a:ext uri="{FF2B5EF4-FFF2-40B4-BE49-F238E27FC236}">
                <a16:creationId xmlns:a16="http://schemas.microsoft.com/office/drawing/2014/main" id="{9AC106E3-7487-4CA7-B661-0033B82D7FB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460823-AC02-4530-B73C-A84E32162C79}" type="slidenum">
              <a:rPr lang="en-US" altLang="zh-CN" b="0">
                <a:solidFill>
                  <a:srgbClr val="FF00FF"/>
                </a:solidFill>
              </a:rPr>
              <a:pPr eaLnBrk="1" hangingPunct="1"/>
              <a:t>16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06C1DC4E-93C9-4465-88BF-7F13157A2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328738"/>
            <a:ext cx="500063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200" i="1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 O</a:t>
            </a:r>
            <a:endParaRPr lang="zh-CN" altLang="en-US" sz="2200" i="1" dirty="0">
              <a:solidFill>
                <a:schemeClr val="bg1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44" name="Oval 30">
            <a:extLst>
              <a:ext uri="{FF2B5EF4-FFF2-40B4-BE49-F238E27FC236}">
                <a16:creationId xmlns:a16="http://schemas.microsoft.com/office/drawing/2014/main" id="{5CEED9D1-D2F3-4BFC-B0F6-26378FF6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1285875"/>
            <a:ext cx="71437" cy="71438"/>
          </a:xfrm>
          <a:prstGeom prst="ellipse">
            <a:avLst/>
          </a:prstGeom>
          <a:solidFill>
            <a:srgbClr val="00FF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Text Box 41">
            <a:extLst>
              <a:ext uri="{FF2B5EF4-FFF2-40B4-BE49-F238E27FC236}">
                <a16:creationId xmlns:a16="http://schemas.microsoft.com/office/drawing/2014/main" id="{9E09D29D-1725-4E43-88AC-A0F6E52A5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1285875"/>
            <a:ext cx="50006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200" i="1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 x</a:t>
            </a:r>
            <a:endParaRPr lang="zh-CN" altLang="en-US" sz="2200" i="1" dirty="0">
              <a:solidFill>
                <a:schemeClr val="bg1"/>
              </a:solidFill>
              <a:latin typeface="+mn-lt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2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2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2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2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2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2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2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78" grpId="0" autoUpdateAnimBg="0"/>
      <p:bldP spid="523279" grpId="0" autoUpdateAnimBg="0"/>
      <p:bldP spid="523280" grpId="0" autoUpdateAnimBg="0"/>
      <p:bldP spid="523282" grpId="0" autoUpdateAnimBg="0"/>
      <p:bldP spid="523293" grpId="0" animBg="1"/>
      <p:bldP spid="523294" grpId="0" animBg="1"/>
      <p:bldP spid="523295" grpId="0" animBg="1"/>
      <p:bldP spid="34" grpId="0"/>
      <p:bldP spid="35" grpId="0"/>
      <p:bldP spid="13344" grpId="0"/>
      <p:bldP spid="39" grpId="0"/>
      <p:bldP spid="47" grpId="0"/>
      <p:bldP spid="48" grpId="0"/>
      <p:bldP spid="54" grpId="0"/>
      <p:bldP spid="41" grpId="0" animBg="1"/>
      <p:bldP spid="42" grpId="0" animBg="1"/>
      <p:bldP spid="43" grpId="0"/>
      <p:bldP spid="44" grpId="0" animBg="1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9FB9C49-1096-42A9-9343-DE0220575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7188"/>
            <a:ext cx="80629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381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  <a:ea typeface="楷体_GB2312" pitchFamily="49" charset="-122"/>
              </a:rPr>
              <a:t>没有能量的定向传播，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能量只是在波节和波腹之间进行势能和动能的转化。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这是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“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驻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”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的另一层含义</a:t>
            </a:r>
            <a:endParaRPr lang="zh-CN" altLang="en-US">
              <a:solidFill>
                <a:schemeClr val="bg1"/>
              </a:solidFill>
              <a:latin typeface="Bookman Old Style" panose="02050604050505020204" pitchFamily="18" charset="0"/>
              <a:ea typeface="楷体_GB2312" pitchFamily="49" charset="-122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3B32628-A85D-4779-8226-ED92E1B42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3714750"/>
            <a:ext cx="81438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各质点都同时达到各自振动的最大值时，</a:t>
            </a:r>
          </a:p>
        </p:txBody>
      </p:sp>
      <p:graphicFrame>
        <p:nvGraphicFramePr>
          <p:cNvPr id="38929" name="Object 2">
            <a:extLst>
              <a:ext uri="{FF2B5EF4-FFF2-40B4-BE49-F238E27FC236}">
                <a16:creationId xmlns:a16="http://schemas.microsoft.com/office/drawing/2014/main" id="{702E7A47-4621-4698-9F7C-CCC87C98025A}"/>
              </a:ext>
            </a:extLst>
          </p:cNvPr>
          <p:cNvGraphicFramePr>
            <a:graphicFrameLocks/>
          </p:cNvGraphicFramePr>
          <p:nvPr/>
        </p:nvGraphicFramePr>
        <p:xfrm>
          <a:off x="2143125" y="2711450"/>
          <a:ext cx="7921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6" name="公式" r:id="rId3" imgW="638245" imgH="276157" progId="Equation.3">
                  <p:embed/>
                </p:oleObj>
              </mc:Choice>
              <mc:Fallback>
                <p:oleObj name="公式" r:id="rId3" imgW="638245" imgH="276157" progId="Equation.3">
                  <p:embed/>
                  <p:pic>
                    <p:nvPicPr>
                      <p:cNvPr id="38929" name="Object 2">
                        <a:extLst>
                          <a:ext uri="{FF2B5EF4-FFF2-40B4-BE49-F238E27FC236}">
                            <a16:creationId xmlns:a16="http://schemas.microsoft.com/office/drawing/2014/main" id="{702E7A47-4621-4698-9F7C-CCC87C98025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711450"/>
                        <a:ext cx="7921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1" name="AutoShape 39">
            <a:extLst>
              <a:ext uri="{FF2B5EF4-FFF2-40B4-BE49-F238E27FC236}">
                <a16:creationId xmlns:a16="http://schemas.microsoft.com/office/drawing/2014/main" id="{CF1C8D23-09CC-4F40-A68F-B513A5FCB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2605088"/>
            <a:ext cx="762000" cy="609600"/>
          </a:xfrm>
          <a:prstGeom prst="wedgeEllipseCallout">
            <a:avLst>
              <a:gd name="adj1" fmla="val -80704"/>
              <a:gd name="adj2" fmla="val 71148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8953" name="Text Box 41">
            <a:extLst>
              <a:ext uri="{FF2B5EF4-FFF2-40B4-BE49-F238E27FC236}">
                <a16:creationId xmlns:a16="http://schemas.microsoft.com/office/drawing/2014/main" id="{35C560A5-30E1-4196-B4E3-25CC29F54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3286125"/>
            <a:ext cx="3286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  <a:ea typeface="楷体_GB2312" pitchFamily="49" charset="-122"/>
              </a:rPr>
              <a:t>波节：势能最大</a:t>
            </a:r>
          </a:p>
        </p:txBody>
      </p:sp>
      <p:sp>
        <p:nvSpPr>
          <p:cNvPr id="38968" name="Rectangle 56">
            <a:extLst>
              <a:ext uri="{FF2B5EF4-FFF2-40B4-BE49-F238E27FC236}">
                <a16:creationId xmlns:a16="http://schemas.microsoft.com/office/drawing/2014/main" id="{A3BF685A-5DD5-4143-A323-87B434094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714750"/>
            <a:ext cx="2643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动能均为零，</a:t>
            </a:r>
          </a:p>
        </p:txBody>
      </p:sp>
      <p:sp>
        <p:nvSpPr>
          <p:cNvPr id="38970" name="Rectangle 58">
            <a:extLst>
              <a:ext uri="{FF2B5EF4-FFF2-40B4-BE49-F238E27FC236}">
                <a16:creationId xmlns:a16="http://schemas.microsoft.com/office/drawing/2014/main" id="{EEECBF29-6675-4D31-A852-D77961F75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4191000"/>
            <a:ext cx="4248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全部能量是势能。</a:t>
            </a:r>
          </a:p>
        </p:txBody>
      </p:sp>
      <p:sp>
        <p:nvSpPr>
          <p:cNvPr id="38972" name="Rectangle 60">
            <a:extLst>
              <a:ext uri="{FF2B5EF4-FFF2-40B4-BE49-F238E27FC236}">
                <a16:creationId xmlns:a16="http://schemas.microsoft.com/office/drawing/2014/main" id="{815C4AC3-032B-42D6-9382-136321192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4794250"/>
            <a:ext cx="70564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但波节处的质元形变最大，弹性势能最大。</a:t>
            </a:r>
          </a:p>
        </p:txBody>
      </p:sp>
      <p:sp>
        <p:nvSpPr>
          <p:cNvPr id="38974" name="Rectangle 62">
            <a:extLst>
              <a:ext uri="{FF2B5EF4-FFF2-40B4-BE49-F238E27FC236}">
                <a16:creationId xmlns:a16="http://schemas.microsoft.com/office/drawing/2014/main" id="{32A792D5-CE5A-4065-99E1-AF4080F0F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5372100"/>
            <a:ext cx="70580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波腹处的质元形变为零，势能为零。</a:t>
            </a:r>
          </a:p>
        </p:txBody>
      </p:sp>
      <p:sp>
        <p:nvSpPr>
          <p:cNvPr id="12299" name="Text Box 63">
            <a:extLst>
              <a:ext uri="{FF2B5EF4-FFF2-40B4-BE49-F238E27FC236}">
                <a16:creationId xmlns:a16="http://schemas.microsoft.com/office/drawing/2014/main" id="{0C6B15F8-A3B7-475E-92C8-CC86A1AFF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5732463"/>
            <a:ext cx="1841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>
              <a:solidFill>
                <a:schemeClr val="bg1"/>
              </a:solidFill>
            </a:endParaRPr>
          </a:p>
          <a:p>
            <a:pPr eaLnBrk="1" hangingPunct="1"/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38976" name="Rectangle 64">
            <a:extLst>
              <a:ext uri="{FF2B5EF4-FFF2-40B4-BE49-F238E27FC236}">
                <a16:creationId xmlns:a16="http://schemas.microsoft.com/office/drawing/2014/main" id="{CF0ADDEB-8CEB-4981-97F4-2E89AE4B1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5946775"/>
            <a:ext cx="74326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因此，能量以势能的形式主要集中波节附近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5212486B-B696-4949-8E1F-755CE7D42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25450"/>
            <a:ext cx="4683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③</a:t>
            </a:r>
          </a:p>
        </p:txBody>
      </p:sp>
      <p:grpSp>
        <p:nvGrpSpPr>
          <p:cNvPr id="2" name="组合 30">
            <a:extLst>
              <a:ext uri="{FF2B5EF4-FFF2-40B4-BE49-F238E27FC236}">
                <a16:creationId xmlns:a16="http://schemas.microsoft.com/office/drawing/2014/main" id="{053F0460-D6FD-4489-B9DB-6FFE469FAC2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362200"/>
            <a:ext cx="4354513" cy="1066800"/>
            <a:chOff x="4503766" y="1933572"/>
            <a:chExt cx="4354514" cy="1066800"/>
          </a:xfrm>
        </p:grpSpPr>
        <p:grpSp>
          <p:nvGrpSpPr>
            <p:cNvPr id="12307" name="Group 4">
              <a:extLst>
                <a:ext uri="{FF2B5EF4-FFF2-40B4-BE49-F238E27FC236}">
                  <a16:creationId xmlns:a16="http://schemas.microsoft.com/office/drawing/2014/main" id="{1867B87E-9AE4-49AF-963A-D3910885E7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3766" y="1933572"/>
              <a:ext cx="4140200" cy="1066800"/>
              <a:chOff x="3216" y="144"/>
              <a:chExt cx="2608" cy="672"/>
            </a:xfrm>
          </p:grpSpPr>
          <p:sp>
            <p:nvSpPr>
              <p:cNvPr id="12311" name="Line 5">
                <a:extLst>
                  <a:ext uri="{FF2B5EF4-FFF2-40B4-BE49-F238E27FC236}">
                    <a16:creationId xmlns:a16="http://schemas.microsoft.com/office/drawing/2014/main" id="{3CC8591C-1A9F-4CAC-9DD5-CB34E091F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480"/>
                <a:ext cx="2608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2" name="Line 6">
                <a:extLst>
                  <a:ext uri="{FF2B5EF4-FFF2-40B4-BE49-F238E27FC236}">
                    <a16:creationId xmlns:a16="http://schemas.microsoft.com/office/drawing/2014/main" id="{40C87621-01FF-40FE-97C5-F76DDE2CE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144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3" name="Line 7">
                <a:extLst>
                  <a:ext uri="{FF2B5EF4-FFF2-40B4-BE49-F238E27FC236}">
                    <a16:creationId xmlns:a16="http://schemas.microsoft.com/office/drawing/2014/main" id="{6EF002A8-A8E6-4D8A-9263-A1416C3A39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8" y="240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4" name="Line 8">
                <a:extLst>
                  <a:ext uri="{FF2B5EF4-FFF2-40B4-BE49-F238E27FC236}">
                    <a16:creationId xmlns:a16="http://schemas.microsoft.com/office/drawing/2014/main" id="{EF77C230-F4FC-4694-B30B-0CCD7BBF4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8" y="240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Line 9">
                <a:extLst>
                  <a:ext uri="{FF2B5EF4-FFF2-40B4-BE49-F238E27FC236}">
                    <a16:creationId xmlns:a16="http://schemas.microsoft.com/office/drawing/2014/main" id="{F65AF250-8386-4A3C-B6ED-975BD1F8A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480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Line 10">
                <a:extLst>
                  <a:ext uri="{FF2B5EF4-FFF2-40B4-BE49-F238E27FC236}">
                    <a16:creationId xmlns:a16="http://schemas.microsoft.com/office/drawing/2014/main" id="{318BB4CE-FBB6-407F-A919-EB2FC6D06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480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7" name="Line 11">
                <a:extLst>
                  <a:ext uri="{FF2B5EF4-FFF2-40B4-BE49-F238E27FC236}">
                    <a16:creationId xmlns:a16="http://schemas.microsoft.com/office/drawing/2014/main" id="{F67584E4-6B83-4AC2-B178-9C6DFD9BD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480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Freeform 12">
                <a:extLst>
                  <a:ext uri="{FF2B5EF4-FFF2-40B4-BE49-F238E27FC236}">
                    <a16:creationId xmlns:a16="http://schemas.microsoft.com/office/drawing/2014/main" id="{49DE000B-F6E8-4456-B1E7-8A482410E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144"/>
                <a:ext cx="1008" cy="336"/>
              </a:xfrm>
              <a:custGeom>
                <a:avLst/>
                <a:gdLst>
                  <a:gd name="T0" fmla="*/ 0 w 1008"/>
                  <a:gd name="T1" fmla="*/ 336 h 336"/>
                  <a:gd name="T2" fmla="*/ 144 w 1008"/>
                  <a:gd name="T3" fmla="*/ 192 h 336"/>
                  <a:gd name="T4" fmla="*/ 336 w 1008"/>
                  <a:gd name="T5" fmla="*/ 48 h 336"/>
                  <a:gd name="T6" fmla="*/ 480 w 1008"/>
                  <a:gd name="T7" fmla="*/ 0 h 336"/>
                  <a:gd name="T8" fmla="*/ 672 w 1008"/>
                  <a:gd name="T9" fmla="*/ 48 h 336"/>
                  <a:gd name="T10" fmla="*/ 912 w 1008"/>
                  <a:gd name="T11" fmla="*/ 240 h 336"/>
                  <a:gd name="T12" fmla="*/ 1008 w 1008"/>
                  <a:gd name="T13" fmla="*/ 336 h 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8"/>
                  <a:gd name="T22" fmla="*/ 0 h 336"/>
                  <a:gd name="T23" fmla="*/ 1008 w 1008"/>
                  <a:gd name="T24" fmla="*/ 336 h 3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8" h="336">
                    <a:moveTo>
                      <a:pt x="0" y="336"/>
                    </a:moveTo>
                    <a:cubicBezTo>
                      <a:pt x="44" y="288"/>
                      <a:pt x="88" y="240"/>
                      <a:pt x="144" y="192"/>
                    </a:cubicBezTo>
                    <a:cubicBezTo>
                      <a:pt x="200" y="144"/>
                      <a:pt x="280" y="80"/>
                      <a:pt x="336" y="48"/>
                    </a:cubicBezTo>
                    <a:cubicBezTo>
                      <a:pt x="392" y="16"/>
                      <a:pt x="424" y="0"/>
                      <a:pt x="480" y="0"/>
                    </a:cubicBezTo>
                    <a:cubicBezTo>
                      <a:pt x="536" y="0"/>
                      <a:pt x="600" y="8"/>
                      <a:pt x="672" y="48"/>
                    </a:cubicBezTo>
                    <a:cubicBezTo>
                      <a:pt x="744" y="88"/>
                      <a:pt x="856" y="192"/>
                      <a:pt x="912" y="240"/>
                    </a:cubicBezTo>
                    <a:cubicBezTo>
                      <a:pt x="968" y="288"/>
                      <a:pt x="988" y="312"/>
                      <a:pt x="1008" y="336"/>
                    </a:cubicBezTo>
                  </a:path>
                </a:pathLst>
              </a:cu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Freeform 13">
                <a:extLst>
                  <a:ext uri="{FF2B5EF4-FFF2-40B4-BE49-F238E27FC236}">
                    <a16:creationId xmlns:a16="http://schemas.microsoft.com/office/drawing/2014/main" id="{D753C387-D0DA-4A88-8299-59EED9F9C2D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416" y="480"/>
                <a:ext cx="1008" cy="336"/>
              </a:xfrm>
              <a:custGeom>
                <a:avLst/>
                <a:gdLst>
                  <a:gd name="T0" fmla="*/ 0 w 1008"/>
                  <a:gd name="T1" fmla="*/ 336 h 336"/>
                  <a:gd name="T2" fmla="*/ 144 w 1008"/>
                  <a:gd name="T3" fmla="*/ 192 h 336"/>
                  <a:gd name="T4" fmla="*/ 336 w 1008"/>
                  <a:gd name="T5" fmla="*/ 48 h 336"/>
                  <a:gd name="T6" fmla="*/ 480 w 1008"/>
                  <a:gd name="T7" fmla="*/ 0 h 336"/>
                  <a:gd name="T8" fmla="*/ 672 w 1008"/>
                  <a:gd name="T9" fmla="*/ 48 h 336"/>
                  <a:gd name="T10" fmla="*/ 912 w 1008"/>
                  <a:gd name="T11" fmla="*/ 240 h 336"/>
                  <a:gd name="T12" fmla="*/ 1008 w 1008"/>
                  <a:gd name="T13" fmla="*/ 336 h 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8"/>
                  <a:gd name="T22" fmla="*/ 0 h 336"/>
                  <a:gd name="T23" fmla="*/ 1008 w 1008"/>
                  <a:gd name="T24" fmla="*/ 336 h 3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8" h="336">
                    <a:moveTo>
                      <a:pt x="0" y="336"/>
                    </a:moveTo>
                    <a:cubicBezTo>
                      <a:pt x="44" y="288"/>
                      <a:pt x="88" y="240"/>
                      <a:pt x="144" y="192"/>
                    </a:cubicBezTo>
                    <a:cubicBezTo>
                      <a:pt x="200" y="144"/>
                      <a:pt x="280" y="80"/>
                      <a:pt x="336" y="48"/>
                    </a:cubicBezTo>
                    <a:cubicBezTo>
                      <a:pt x="392" y="16"/>
                      <a:pt x="424" y="0"/>
                      <a:pt x="480" y="0"/>
                    </a:cubicBezTo>
                    <a:cubicBezTo>
                      <a:pt x="536" y="0"/>
                      <a:pt x="600" y="8"/>
                      <a:pt x="672" y="48"/>
                    </a:cubicBezTo>
                    <a:cubicBezTo>
                      <a:pt x="744" y="88"/>
                      <a:pt x="856" y="192"/>
                      <a:pt x="912" y="240"/>
                    </a:cubicBezTo>
                    <a:cubicBezTo>
                      <a:pt x="968" y="288"/>
                      <a:pt x="988" y="312"/>
                      <a:pt x="1008" y="336"/>
                    </a:cubicBezTo>
                  </a:path>
                </a:pathLst>
              </a:cu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0" name="Oval 14">
                <a:extLst>
                  <a:ext uri="{FF2B5EF4-FFF2-40B4-BE49-F238E27FC236}">
                    <a16:creationId xmlns:a16="http://schemas.microsoft.com/office/drawing/2014/main" id="{72EDB40E-B3F7-4C86-A4AD-72D768993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432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321" name="Oval 15">
                <a:extLst>
                  <a:ext uri="{FF2B5EF4-FFF2-40B4-BE49-F238E27FC236}">
                    <a16:creationId xmlns:a16="http://schemas.microsoft.com/office/drawing/2014/main" id="{23345B08-E327-4866-851D-33D713E90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432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322" name="Oval 16">
                <a:extLst>
                  <a:ext uri="{FF2B5EF4-FFF2-40B4-BE49-F238E27FC236}">
                    <a16:creationId xmlns:a16="http://schemas.microsoft.com/office/drawing/2014/main" id="{E6943B2A-FC3F-4CF3-B69B-6C92E75C3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6" y="432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Text Box 41">
              <a:extLst>
                <a:ext uri="{FF2B5EF4-FFF2-40B4-BE49-F238E27FC236}">
                  <a16:creationId xmlns:a16="http://schemas.microsoft.com/office/drawing/2014/main" id="{CB72496C-F6AE-461C-A430-BCF7F394E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58217" y="2400297"/>
              <a:ext cx="5000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i="1" dirty="0">
                  <a:solidFill>
                    <a:schemeClr val="bg1"/>
                  </a:solidFill>
                  <a:latin typeface="+mn-lt"/>
                  <a:ea typeface="楷体_GB2312" pitchFamily="49" charset="-122"/>
                </a:rPr>
                <a:t>x</a:t>
              </a:r>
              <a:endParaRPr lang="zh-CN" altLang="en-US" i="1" dirty="0">
                <a:solidFill>
                  <a:schemeClr val="bg1"/>
                </a:solidFill>
                <a:latin typeface="+mn-lt"/>
                <a:ea typeface="楷体_GB2312" pitchFamily="49" charset="-122"/>
              </a:endParaRPr>
            </a:p>
          </p:txBody>
        </p:sp>
        <p:sp>
          <p:nvSpPr>
            <p:cNvPr id="29" name="Text Box 41">
              <a:extLst>
                <a:ext uri="{FF2B5EF4-FFF2-40B4-BE49-F238E27FC236}">
                  <a16:creationId xmlns:a16="http://schemas.microsoft.com/office/drawing/2014/main" id="{928166B4-B9F1-4D07-9F48-854D24291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7841" y="2428872"/>
              <a:ext cx="5000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i="1" dirty="0">
                  <a:solidFill>
                    <a:schemeClr val="bg1"/>
                  </a:solidFill>
                  <a:latin typeface="+mn-lt"/>
                  <a:ea typeface="楷体_GB2312" pitchFamily="49" charset="-122"/>
                </a:rPr>
                <a:t>O</a:t>
              </a:r>
              <a:endParaRPr lang="zh-CN" altLang="en-US" i="1" dirty="0">
                <a:solidFill>
                  <a:schemeClr val="bg1"/>
                </a:solidFill>
                <a:latin typeface="+mn-lt"/>
                <a:ea typeface="楷体_GB2312" pitchFamily="49" charset="-122"/>
              </a:endParaRPr>
            </a:p>
          </p:txBody>
        </p:sp>
        <p:sp>
          <p:nvSpPr>
            <p:cNvPr id="12310" name="椭圆 29">
              <a:extLst>
                <a:ext uri="{FF2B5EF4-FFF2-40B4-BE49-F238E27FC236}">
                  <a16:creationId xmlns:a16="http://schemas.microsoft.com/office/drawing/2014/main" id="{94F21457-8A14-4586-8C80-DE5B83E0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00" y="2428868"/>
              <a:ext cx="71438" cy="7143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aphicFrame>
        <p:nvGraphicFramePr>
          <p:cNvPr id="32" name="Object 5">
            <a:extLst>
              <a:ext uri="{FF2B5EF4-FFF2-40B4-BE49-F238E27FC236}">
                <a16:creationId xmlns:a16="http://schemas.microsoft.com/office/drawing/2014/main" id="{51D11DFA-F534-4735-B43F-3C60F3A308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1458913"/>
          <a:ext cx="321468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7" name="公式" r:id="rId5" imgW="1609833" imgH="352391" progId="Equation.3">
                  <p:embed/>
                </p:oleObj>
              </mc:Choice>
              <mc:Fallback>
                <p:oleObj name="公式" r:id="rId5" imgW="1609833" imgH="352391" progId="Equation.3">
                  <p:embed/>
                  <p:pic>
                    <p:nvPicPr>
                      <p:cNvPr id="32" name="Object 5">
                        <a:extLst>
                          <a:ext uri="{FF2B5EF4-FFF2-40B4-BE49-F238E27FC236}">
                            <a16:creationId xmlns:a16="http://schemas.microsoft.com/office/drawing/2014/main" id="{51D11DFA-F534-4735-B43F-3C60F3A308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458913"/>
                        <a:ext cx="3214688" cy="75565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右箭头 32">
            <a:extLst>
              <a:ext uri="{FF2B5EF4-FFF2-40B4-BE49-F238E27FC236}">
                <a16:creationId xmlns:a16="http://schemas.microsoft.com/office/drawing/2014/main" id="{43FDAF63-B0AE-43F3-869C-D18C63C3D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1673225"/>
            <a:ext cx="500062" cy="285750"/>
          </a:xfrm>
          <a:prstGeom prst="rightArrow">
            <a:avLst>
              <a:gd name="adj1" fmla="val 50000"/>
              <a:gd name="adj2" fmla="val 49996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4" name="Object 28">
            <a:extLst>
              <a:ext uri="{FF2B5EF4-FFF2-40B4-BE49-F238E27FC236}">
                <a16:creationId xmlns:a16="http://schemas.microsoft.com/office/drawing/2014/main" id="{820A2996-4083-4C2F-BA2F-E56EDF0232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0725" y="1458913"/>
          <a:ext cx="41846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8" name="公式" r:id="rId7" imgW="2238292" imgH="352391" progId="Equation.3">
                  <p:embed/>
                </p:oleObj>
              </mc:Choice>
              <mc:Fallback>
                <p:oleObj name="公式" r:id="rId7" imgW="2238292" imgH="352391" progId="Equation.3">
                  <p:embed/>
                  <p:pic>
                    <p:nvPicPr>
                      <p:cNvPr id="34" name="Object 28">
                        <a:extLst>
                          <a:ext uri="{FF2B5EF4-FFF2-40B4-BE49-F238E27FC236}">
                            <a16:creationId xmlns:a16="http://schemas.microsoft.com/office/drawing/2014/main" id="{820A2996-4083-4C2F-BA2F-E56EDF023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1458913"/>
                        <a:ext cx="4184650" cy="75565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灯片编号占位符 1">
            <a:extLst>
              <a:ext uri="{FF2B5EF4-FFF2-40B4-BE49-F238E27FC236}">
                <a16:creationId xmlns:a16="http://schemas.microsoft.com/office/drawing/2014/main" id="{4B6C09B1-C88E-4EB2-846A-95A87CD8CA3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02D151-9CB0-4E38-B30A-37BAC539631D}" type="slidenum">
              <a:rPr lang="en-US" altLang="zh-CN" b="0">
                <a:solidFill>
                  <a:srgbClr val="FF00FF"/>
                </a:solidFill>
              </a:rPr>
              <a:pPr eaLnBrk="1" hangingPunct="1"/>
              <a:t>17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utoUpdateAnimBg="0"/>
      <p:bldP spid="38951" grpId="0" animBg="1" autoUpdateAnimBg="0"/>
      <p:bldP spid="38953" grpId="0" autoUpdateAnimBg="0"/>
      <p:bldP spid="38968" grpId="0" autoUpdateAnimBg="0"/>
      <p:bldP spid="38970" grpId="0" autoUpdateAnimBg="0"/>
      <p:bldP spid="38972" grpId="0" autoUpdateAnimBg="0"/>
      <p:bldP spid="38974" grpId="0" autoUpdateAnimBg="0"/>
      <p:bldP spid="38976" grpId="0" autoUpdateAnimBg="0"/>
      <p:bldP spid="27" grpId="0" autoUpdateAnimBg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9" name="Object 2">
            <a:extLst>
              <a:ext uri="{FF2B5EF4-FFF2-40B4-BE49-F238E27FC236}">
                <a16:creationId xmlns:a16="http://schemas.microsoft.com/office/drawing/2014/main" id="{3D62D397-3291-4A2E-89AD-EB82FF58C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0188" y="1816100"/>
          <a:ext cx="8096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2" name="公式" r:id="rId3" imgW="723875" imgH="790507" progId="Equation.3">
                  <p:embed/>
                </p:oleObj>
              </mc:Choice>
              <mc:Fallback>
                <p:oleObj name="公式" r:id="rId3" imgW="723875" imgH="790507" progId="Equation.3">
                  <p:embed/>
                  <p:pic>
                    <p:nvPicPr>
                      <p:cNvPr id="57349" name="Object 2">
                        <a:extLst>
                          <a:ext uri="{FF2B5EF4-FFF2-40B4-BE49-F238E27FC236}">
                            <a16:creationId xmlns:a16="http://schemas.microsoft.com/office/drawing/2014/main" id="{3D62D397-3291-4A2E-89AD-EB82FF58CA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1816100"/>
                        <a:ext cx="8096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0" name="AutoShape 26">
            <a:extLst>
              <a:ext uri="{FF2B5EF4-FFF2-40B4-BE49-F238E27FC236}">
                <a16:creationId xmlns:a16="http://schemas.microsoft.com/office/drawing/2014/main" id="{E315F45A-DEB6-4882-8E2F-F7C3E50E3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709738"/>
            <a:ext cx="609600" cy="679450"/>
          </a:xfrm>
          <a:prstGeom prst="wedgeEllipseCallout">
            <a:avLst>
              <a:gd name="adj1" fmla="val 94856"/>
              <a:gd name="adj2" fmla="val 59014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371" name="Text Box 27">
            <a:extLst>
              <a:ext uri="{FF2B5EF4-FFF2-40B4-BE49-F238E27FC236}">
                <a16:creationId xmlns:a16="http://schemas.microsoft.com/office/drawing/2014/main" id="{C4596764-5680-48F0-B61F-033B4677E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2428875"/>
            <a:ext cx="307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  <a:ea typeface="楷体_GB2312" pitchFamily="49" charset="-122"/>
              </a:rPr>
              <a:t>波腹：动能最大</a:t>
            </a:r>
          </a:p>
        </p:txBody>
      </p:sp>
      <p:sp>
        <p:nvSpPr>
          <p:cNvPr id="57381" name="Rectangle 37">
            <a:extLst>
              <a:ext uri="{FF2B5EF4-FFF2-40B4-BE49-F238E27FC236}">
                <a16:creationId xmlns:a16="http://schemas.microsoft.com/office/drawing/2014/main" id="{72CCA1AD-262B-479C-823B-D0FA999CB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2878138"/>
            <a:ext cx="46085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当各质元同时通过平衡位置时，</a:t>
            </a:r>
          </a:p>
        </p:txBody>
      </p:sp>
      <p:sp>
        <p:nvSpPr>
          <p:cNvPr id="57382" name="Rectangle 38">
            <a:extLst>
              <a:ext uri="{FF2B5EF4-FFF2-40B4-BE49-F238E27FC236}">
                <a16:creationId xmlns:a16="http://schemas.microsoft.com/office/drawing/2014/main" id="{92C3BFBA-1B9C-4418-BF4D-1161CCF4E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2870200"/>
            <a:ext cx="34242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各质元均无形变，</a:t>
            </a:r>
          </a:p>
        </p:txBody>
      </p:sp>
      <p:sp>
        <p:nvSpPr>
          <p:cNvPr id="57383" name="Rectangle 39">
            <a:extLst>
              <a:ext uri="{FF2B5EF4-FFF2-40B4-BE49-F238E27FC236}">
                <a16:creationId xmlns:a16="http://schemas.microsoft.com/office/drawing/2014/main" id="{7A05D2F5-FCE6-4AB2-9902-28CE7D87E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3409950"/>
            <a:ext cx="23749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势能为零，</a:t>
            </a:r>
          </a:p>
        </p:txBody>
      </p:sp>
      <p:sp>
        <p:nvSpPr>
          <p:cNvPr id="57384" name="Rectangle 40">
            <a:extLst>
              <a:ext uri="{FF2B5EF4-FFF2-40B4-BE49-F238E27FC236}">
                <a16:creationId xmlns:a16="http://schemas.microsoft.com/office/drawing/2014/main" id="{088EAA63-D06F-4C7E-8B58-DF901DDD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3409950"/>
            <a:ext cx="4248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能量全部是动能</a:t>
            </a:r>
          </a:p>
        </p:txBody>
      </p:sp>
      <p:sp>
        <p:nvSpPr>
          <p:cNvPr id="57385" name="Rectangle 41">
            <a:extLst>
              <a:ext uri="{FF2B5EF4-FFF2-40B4-BE49-F238E27FC236}">
                <a16:creationId xmlns:a16="http://schemas.microsoft.com/office/drawing/2014/main" id="{813AEAE4-A142-4775-BCD0-41BEEE9A9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3959225"/>
            <a:ext cx="78406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波腹处的质元速率最大，动能最大</a:t>
            </a:r>
          </a:p>
        </p:txBody>
      </p:sp>
      <p:graphicFrame>
        <p:nvGraphicFramePr>
          <p:cNvPr id="57388" name="Object 3">
            <a:extLst>
              <a:ext uri="{FF2B5EF4-FFF2-40B4-BE49-F238E27FC236}">
                <a16:creationId xmlns:a16="http://schemas.microsoft.com/office/drawing/2014/main" id="{3C6369F2-473E-4D3C-9672-801875C01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9550" y="5345113"/>
          <a:ext cx="8064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3" name="公式" r:id="rId5" imgW="723875" imgH="790507" progId="Equation.3">
                  <p:embed/>
                </p:oleObj>
              </mc:Choice>
              <mc:Fallback>
                <p:oleObj name="公式" r:id="rId5" imgW="723875" imgH="790507" progId="Equation.3">
                  <p:embed/>
                  <p:pic>
                    <p:nvPicPr>
                      <p:cNvPr id="57388" name="Object 3">
                        <a:extLst>
                          <a:ext uri="{FF2B5EF4-FFF2-40B4-BE49-F238E27FC236}">
                            <a16:creationId xmlns:a16="http://schemas.microsoft.com/office/drawing/2014/main" id="{3C6369F2-473E-4D3C-9672-801875C013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5345113"/>
                        <a:ext cx="8064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02" name="AutoShape 58">
            <a:extLst>
              <a:ext uri="{FF2B5EF4-FFF2-40B4-BE49-F238E27FC236}">
                <a16:creationId xmlns:a16="http://schemas.microsoft.com/office/drawing/2014/main" id="{764F5923-D97D-46E2-AFDB-E31548DBF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5427663"/>
            <a:ext cx="609600" cy="609600"/>
          </a:xfrm>
          <a:prstGeom prst="wedgeEllipseCallout">
            <a:avLst>
              <a:gd name="adj1" fmla="val 82051"/>
              <a:gd name="adj2" fmla="val 74444"/>
            </a:avLst>
          </a:prstGeom>
          <a:noFill/>
          <a:ln w="222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7403" name="Text Box 59">
            <a:extLst>
              <a:ext uri="{FF2B5EF4-FFF2-40B4-BE49-F238E27FC236}">
                <a16:creationId xmlns:a16="http://schemas.microsoft.com/office/drawing/2014/main" id="{4C093118-1E00-40AA-8300-A278B85AE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6143625"/>
            <a:ext cx="275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  <a:ea typeface="楷体_GB2312" pitchFamily="49" charset="-122"/>
              </a:rPr>
              <a:t>波节：势能最大</a:t>
            </a:r>
          </a:p>
        </p:txBody>
      </p:sp>
      <p:graphicFrame>
        <p:nvGraphicFramePr>
          <p:cNvPr id="522254" name="Object 5">
            <a:extLst>
              <a:ext uri="{FF2B5EF4-FFF2-40B4-BE49-F238E27FC236}">
                <a16:creationId xmlns:a16="http://schemas.microsoft.com/office/drawing/2014/main" id="{B0C4F125-081A-4A1F-8C6A-802DEFE23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571500"/>
          <a:ext cx="32146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4" name="公式" r:id="rId7" imgW="1609833" imgH="352391" progId="Equation.3">
                  <p:embed/>
                </p:oleObj>
              </mc:Choice>
              <mc:Fallback>
                <p:oleObj name="公式" r:id="rId7" imgW="1609833" imgH="352391" progId="Equation.3">
                  <p:embed/>
                  <p:pic>
                    <p:nvPicPr>
                      <p:cNvPr id="522254" name="Object 5">
                        <a:extLst>
                          <a:ext uri="{FF2B5EF4-FFF2-40B4-BE49-F238E27FC236}">
                            <a16:creationId xmlns:a16="http://schemas.microsoft.com/office/drawing/2014/main" id="{B0C4F125-081A-4A1F-8C6A-802DEFE232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571500"/>
                        <a:ext cx="3214687" cy="75565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6">
            <a:extLst>
              <a:ext uri="{FF2B5EF4-FFF2-40B4-BE49-F238E27FC236}">
                <a16:creationId xmlns:a16="http://schemas.microsoft.com/office/drawing/2014/main" id="{D66DB64D-03B2-449F-8FEC-C794F4FCA8BB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928813"/>
            <a:ext cx="4343400" cy="517525"/>
            <a:chOff x="3657600" y="1111241"/>
            <a:chExt cx="4343424" cy="517515"/>
          </a:xfrm>
        </p:grpSpPr>
        <p:grpSp>
          <p:nvGrpSpPr>
            <p:cNvPr id="13348" name="Group 6">
              <a:extLst>
                <a:ext uri="{FF2B5EF4-FFF2-40B4-BE49-F238E27FC236}">
                  <a16:creationId xmlns:a16="http://schemas.microsoft.com/office/drawing/2014/main" id="{FDB7C22E-DDE6-4317-B054-9B3B6F3C8F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1120775"/>
              <a:ext cx="3962400" cy="152400"/>
              <a:chOff x="3216" y="1200"/>
              <a:chExt cx="2496" cy="96"/>
            </a:xfrm>
          </p:grpSpPr>
          <p:sp>
            <p:nvSpPr>
              <p:cNvPr id="13352" name="Line 7">
                <a:extLst>
                  <a:ext uri="{FF2B5EF4-FFF2-40B4-BE49-F238E27FC236}">
                    <a16:creationId xmlns:a16="http://schemas.microsoft.com/office/drawing/2014/main" id="{CF50B793-C869-4810-85CF-42C058884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248"/>
                <a:ext cx="2496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3" name="Line 8">
                <a:extLst>
                  <a:ext uri="{FF2B5EF4-FFF2-40B4-BE49-F238E27FC236}">
                    <a16:creationId xmlns:a16="http://schemas.microsoft.com/office/drawing/2014/main" id="{7F0008D7-41CC-4FD2-81AC-2047A1EF9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248"/>
                <a:ext cx="2064" cy="0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4" name="Oval 9">
                <a:extLst>
                  <a:ext uri="{FF2B5EF4-FFF2-40B4-BE49-F238E27FC236}">
                    <a16:creationId xmlns:a16="http://schemas.microsoft.com/office/drawing/2014/main" id="{D22C9FF0-E589-47FE-A147-052B970F0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20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355" name="Oval 10">
                <a:extLst>
                  <a:ext uri="{FF2B5EF4-FFF2-40B4-BE49-F238E27FC236}">
                    <a16:creationId xmlns:a16="http://schemas.microsoft.com/office/drawing/2014/main" id="{710043F8-FD0A-4D1F-8A17-60A02CA6A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6" y="120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356" name="Oval 11">
                <a:extLst>
                  <a:ext uri="{FF2B5EF4-FFF2-40B4-BE49-F238E27FC236}">
                    <a16:creationId xmlns:a16="http://schemas.microsoft.com/office/drawing/2014/main" id="{1E2F0912-F5CE-4005-A81B-11D9E1C26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1200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B7C135B7-D25D-4022-8C96-29448E22B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0959" y="1142990"/>
              <a:ext cx="500065" cy="457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i="1" dirty="0">
                  <a:solidFill>
                    <a:schemeClr val="bg1"/>
                  </a:solidFill>
                  <a:latin typeface="+mn-lt"/>
                  <a:ea typeface="楷体_GB2312" pitchFamily="49" charset="-122"/>
                </a:rPr>
                <a:t>x</a:t>
              </a:r>
              <a:endParaRPr lang="zh-CN" altLang="en-US" i="1" dirty="0">
                <a:solidFill>
                  <a:schemeClr val="bg1"/>
                </a:solidFill>
                <a:latin typeface="+mn-lt"/>
                <a:ea typeface="楷体_GB2312" pitchFamily="49" charset="-122"/>
              </a:endParaRPr>
            </a:p>
          </p:txBody>
        </p:sp>
        <p:sp>
          <p:nvSpPr>
            <p:cNvPr id="35" name="Text Box 41">
              <a:extLst>
                <a:ext uri="{FF2B5EF4-FFF2-40B4-BE49-F238E27FC236}">
                  <a16:creationId xmlns:a16="http://schemas.microsoft.com/office/drawing/2014/main" id="{F1B49017-61FD-493E-B58A-6A95C7C90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5" y="1171565"/>
              <a:ext cx="500066" cy="457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i="1" dirty="0">
                  <a:solidFill>
                    <a:schemeClr val="bg1"/>
                  </a:solidFill>
                  <a:latin typeface="+mn-lt"/>
                  <a:ea typeface="楷体_GB2312" pitchFamily="49" charset="-122"/>
                </a:rPr>
                <a:t>O</a:t>
              </a:r>
              <a:endParaRPr lang="zh-CN" altLang="en-US" i="1" dirty="0">
                <a:solidFill>
                  <a:schemeClr val="bg1"/>
                </a:solidFill>
                <a:latin typeface="+mn-lt"/>
                <a:ea typeface="楷体_GB2312" pitchFamily="49" charset="-122"/>
              </a:endParaRPr>
            </a:p>
          </p:txBody>
        </p:sp>
        <p:sp>
          <p:nvSpPr>
            <p:cNvPr id="13351" name="椭圆 35">
              <a:extLst>
                <a:ext uri="{FF2B5EF4-FFF2-40B4-BE49-F238E27FC236}">
                  <a16:creationId xmlns:a16="http://schemas.microsoft.com/office/drawing/2014/main" id="{0A09501A-38B3-4266-8271-55B95925F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882" y="1111241"/>
              <a:ext cx="142877" cy="142870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81D07F94-4B62-43D2-B632-5DAE9F26C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4538663"/>
            <a:ext cx="757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因而，能量以动能的形式主要集中于波腹附近</a:t>
            </a:r>
            <a:endParaRPr lang="zh-CN" altLang="en-US"/>
          </a:p>
        </p:txBody>
      </p:sp>
      <p:sp>
        <p:nvSpPr>
          <p:cNvPr id="39" name="右箭头 38">
            <a:extLst>
              <a:ext uri="{FF2B5EF4-FFF2-40B4-BE49-F238E27FC236}">
                <a16:creationId xmlns:a16="http://schemas.microsoft.com/office/drawing/2014/main" id="{378BD90C-965F-456B-9657-8565E9F0A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785813"/>
            <a:ext cx="500063" cy="285750"/>
          </a:xfrm>
          <a:prstGeom prst="rightArrow">
            <a:avLst>
              <a:gd name="adj1" fmla="val 50000"/>
              <a:gd name="adj2" fmla="val 4999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4" name="Object 34">
            <a:extLst>
              <a:ext uri="{FF2B5EF4-FFF2-40B4-BE49-F238E27FC236}">
                <a16:creationId xmlns:a16="http://schemas.microsoft.com/office/drawing/2014/main" id="{523A9A95-ABAC-49C3-A7D4-32655C3457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9288" y="571500"/>
          <a:ext cx="41846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5" name="公式" r:id="rId9" imgW="2238292" imgH="352391" progId="Equation.3">
                  <p:embed/>
                </p:oleObj>
              </mc:Choice>
              <mc:Fallback>
                <p:oleObj name="公式" r:id="rId9" imgW="2238292" imgH="352391" progId="Equation.3">
                  <p:embed/>
                  <p:pic>
                    <p:nvPicPr>
                      <p:cNvPr id="4" name="Object 34">
                        <a:extLst>
                          <a:ext uri="{FF2B5EF4-FFF2-40B4-BE49-F238E27FC236}">
                            <a16:creationId xmlns:a16="http://schemas.microsoft.com/office/drawing/2014/main" id="{523A9A95-ABAC-49C3-A7D4-32655C3457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571500"/>
                        <a:ext cx="4184650" cy="75565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3">
            <a:extLst>
              <a:ext uri="{FF2B5EF4-FFF2-40B4-BE49-F238E27FC236}">
                <a16:creationId xmlns:a16="http://schemas.microsoft.com/office/drawing/2014/main" id="{060ABF29-3395-4832-98A0-9FCF5A7022D9}"/>
              </a:ext>
            </a:extLst>
          </p:cNvPr>
          <p:cNvGrpSpPr>
            <a:grpSpLocks/>
          </p:cNvGrpSpPr>
          <p:nvPr/>
        </p:nvGrpSpPr>
        <p:grpSpPr bwMode="auto">
          <a:xfrm>
            <a:off x="3190875" y="5199063"/>
            <a:ext cx="4343400" cy="1066800"/>
            <a:chOff x="3657600" y="4870450"/>
            <a:chExt cx="4343424" cy="1066800"/>
          </a:xfrm>
        </p:grpSpPr>
        <p:grpSp>
          <p:nvGrpSpPr>
            <p:cNvPr id="13332" name="Group 45">
              <a:extLst>
                <a:ext uri="{FF2B5EF4-FFF2-40B4-BE49-F238E27FC236}">
                  <a16:creationId xmlns:a16="http://schemas.microsoft.com/office/drawing/2014/main" id="{F4B0C7FD-7BE8-496E-A705-67CCEEAB2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4870450"/>
              <a:ext cx="3962400" cy="1066800"/>
              <a:chOff x="3216" y="1680"/>
              <a:chExt cx="2496" cy="672"/>
            </a:xfrm>
          </p:grpSpPr>
          <p:sp>
            <p:nvSpPr>
              <p:cNvPr id="13336" name="Line 46">
                <a:extLst>
                  <a:ext uri="{FF2B5EF4-FFF2-40B4-BE49-F238E27FC236}">
                    <a16:creationId xmlns:a16="http://schemas.microsoft.com/office/drawing/2014/main" id="{0FF28D1E-1948-4676-B62F-41F6571B4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6"/>
                <a:ext cx="2496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7" name="Line 47">
                <a:extLst>
                  <a:ext uri="{FF2B5EF4-FFF2-40B4-BE49-F238E27FC236}">
                    <a16:creationId xmlns:a16="http://schemas.microsoft.com/office/drawing/2014/main" id="{17A6EAFA-5290-4DFB-BDA1-7779C2913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2016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8" name="Line 48">
                <a:extLst>
                  <a:ext uri="{FF2B5EF4-FFF2-40B4-BE49-F238E27FC236}">
                    <a16:creationId xmlns:a16="http://schemas.microsoft.com/office/drawing/2014/main" id="{BDA40642-9D12-4809-8B39-5384E9C45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Line 49">
                <a:extLst>
                  <a:ext uri="{FF2B5EF4-FFF2-40B4-BE49-F238E27FC236}">
                    <a16:creationId xmlns:a16="http://schemas.microsoft.com/office/drawing/2014/main" id="{73AF829D-5916-4FED-94B9-064184FA2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016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0" name="Line 50">
                <a:extLst>
                  <a:ext uri="{FF2B5EF4-FFF2-40B4-BE49-F238E27FC236}">
                    <a16:creationId xmlns:a16="http://schemas.microsoft.com/office/drawing/2014/main" id="{5841E3E5-767C-476E-8C4A-125DC9034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44" y="1680"/>
                <a:ext cx="0" cy="33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1" name="Line 51">
                <a:extLst>
                  <a:ext uri="{FF2B5EF4-FFF2-40B4-BE49-F238E27FC236}">
                    <a16:creationId xmlns:a16="http://schemas.microsoft.com/office/drawing/2014/main" id="{D52632FE-B03E-4335-93EA-F3297E84A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04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2" name="Line 52">
                <a:extLst>
                  <a:ext uri="{FF2B5EF4-FFF2-40B4-BE49-F238E27FC236}">
                    <a16:creationId xmlns:a16="http://schemas.microsoft.com/office/drawing/2014/main" id="{167A98E6-5E42-48EF-9775-659CF4E9B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184" y="1776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3" name="Freeform 53">
                <a:extLst>
                  <a:ext uri="{FF2B5EF4-FFF2-40B4-BE49-F238E27FC236}">
                    <a16:creationId xmlns:a16="http://schemas.microsoft.com/office/drawing/2014/main" id="{B3BB95E5-CDCE-4381-A3A9-2E6ECBAFC5D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16" y="1680"/>
                <a:ext cx="1008" cy="336"/>
              </a:xfrm>
              <a:custGeom>
                <a:avLst/>
                <a:gdLst>
                  <a:gd name="T0" fmla="*/ 0 w 1008"/>
                  <a:gd name="T1" fmla="*/ 336 h 336"/>
                  <a:gd name="T2" fmla="*/ 144 w 1008"/>
                  <a:gd name="T3" fmla="*/ 192 h 336"/>
                  <a:gd name="T4" fmla="*/ 336 w 1008"/>
                  <a:gd name="T5" fmla="*/ 48 h 336"/>
                  <a:gd name="T6" fmla="*/ 480 w 1008"/>
                  <a:gd name="T7" fmla="*/ 0 h 336"/>
                  <a:gd name="T8" fmla="*/ 672 w 1008"/>
                  <a:gd name="T9" fmla="*/ 48 h 336"/>
                  <a:gd name="T10" fmla="*/ 912 w 1008"/>
                  <a:gd name="T11" fmla="*/ 240 h 336"/>
                  <a:gd name="T12" fmla="*/ 1008 w 1008"/>
                  <a:gd name="T13" fmla="*/ 336 h 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8"/>
                  <a:gd name="T22" fmla="*/ 0 h 336"/>
                  <a:gd name="T23" fmla="*/ 1008 w 1008"/>
                  <a:gd name="T24" fmla="*/ 336 h 3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8" h="336">
                    <a:moveTo>
                      <a:pt x="0" y="336"/>
                    </a:moveTo>
                    <a:cubicBezTo>
                      <a:pt x="44" y="288"/>
                      <a:pt x="88" y="240"/>
                      <a:pt x="144" y="192"/>
                    </a:cubicBezTo>
                    <a:cubicBezTo>
                      <a:pt x="200" y="144"/>
                      <a:pt x="280" y="80"/>
                      <a:pt x="336" y="48"/>
                    </a:cubicBezTo>
                    <a:cubicBezTo>
                      <a:pt x="392" y="16"/>
                      <a:pt x="424" y="0"/>
                      <a:pt x="480" y="0"/>
                    </a:cubicBezTo>
                    <a:cubicBezTo>
                      <a:pt x="536" y="0"/>
                      <a:pt x="600" y="8"/>
                      <a:pt x="672" y="48"/>
                    </a:cubicBezTo>
                    <a:cubicBezTo>
                      <a:pt x="744" y="88"/>
                      <a:pt x="856" y="192"/>
                      <a:pt x="912" y="240"/>
                    </a:cubicBezTo>
                    <a:cubicBezTo>
                      <a:pt x="968" y="288"/>
                      <a:pt x="988" y="312"/>
                      <a:pt x="1008" y="336"/>
                    </a:cubicBezTo>
                  </a:path>
                </a:pathLst>
              </a:cu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4" name="Freeform 54">
                <a:extLst>
                  <a:ext uri="{FF2B5EF4-FFF2-40B4-BE49-F238E27FC236}">
                    <a16:creationId xmlns:a16="http://schemas.microsoft.com/office/drawing/2014/main" id="{DEDA538A-744B-47AE-AE0C-B43C0BA2F9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408" y="2016"/>
                <a:ext cx="1008" cy="336"/>
              </a:xfrm>
              <a:custGeom>
                <a:avLst/>
                <a:gdLst>
                  <a:gd name="T0" fmla="*/ 0 w 1008"/>
                  <a:gd name="T1" fmla="*/ 336 h 336"/>
                  <a:gd name="T2" fmla="*/ 144 w 1008"/>
                  <a:gd name="T3" fmla="*/ 192 h 336"/>
                  <a:gd name="T4" fmla="*/ 336 w 1008"/>
                  <a:gd name="T5" fmla="*/ 48 h 336"/>
                  <a:gd name="T6" fmla="*/ 480 w 1008"/>
                  <a:gd name="T7" fmla="*/ 0 h 336"/>
                  <a:gd name="T8" fmla="*/ 672 w 1008"/>
                  <a:gd name="T9" fmla="*/ 48 h 336"/>
                  <a:gd name="T10" fmla="*/ 912 w 1008"/>
                  <a:gd name="T11" fmla="*/ 240 h 336"/>
                  <a:gd name="T12" fmla="*/ 1008 w 1008"/>
                  <a:gd name="T13" fmla="*/ 336 h 3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08"/>
                  <a:gd name="T22" fmla="*/ 0 h 336"/>
                  <a:gd name="T23" fmla="*/ 1008 w 1008"/>
                  <a:gd name="T24" fmla="*/ 336 h 3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08" h="336">
                    <a:moveTo>
                      <a:pt x="0" y="336"/>
                    </a:moveTo>
                    <a:cubicBezTo>
                      <a:pt x="44" y="288"/>
                      <a:pt x="88" y="240"/>
                      <a:pt x="144" y="192"/>
                    </a:cubicBezTo>
                    <a:cubicBezTo>
                      <a:pt x="200" y="144"/>
                      <a:pt x="280" y="80"/>
                      <a:pt x="336" y="48"/>
                    </a:cubicBezTo>
                    <a:cubicBezTo>
                      <a:pt x="392" y="16"/>
                      <a:pt x="424" y="0"/>
                      <a:pt x="480" y="0"/>
                    </a:cubicBezTo>
                    <a:cubicBezTo>
                      <a:pt x="536" y="0"/>
                      <a:pt x="600" y="8"/>
                      <a:pt x="672" y="48"/>
                    </a:cubicBezTo>
                    <a:cubicBezTo>
                      <a:pt x="744" y="88"/>
                      <a:pt x="856" y="192"/>
                      <a:pt x="912" y="240"/>
                    </a:cubicBezTo>
                    <a:cubicBezTo>
                      <a:pt x="968" y="288"/>
                      <a:pt x="988" y="312"/>
                      <a:pt x="1008" y="336"/>
                    </a:cubicBezTo>
                  </a:path>
                </a:pathLst>
              </a:cu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5" name="Oval 55">
                <a:extLst>
                  <a:ext uri="{FF2B5EF4-FFF2-40B4-BE49-F238E27FC236}">
                    <a16:creationId xmlns:a16="http://schemas.microsoft.com/office/drawing/2014/main" id="{32A26607-B751-409E-A8EE-1A95941CF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68" y="196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346" name="Oval 56">
                <a:extLst>
                  <a:ext uri="{FF2B5EF4-FFF2-40B4-BE49-F238E27FC236}">
                    <a16:creationId xmlns:a16="http://schemas.microsoft.com/office/drawing/2014/main" id="{D7244557-67E5-464D-983F-A0D044EF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60" y="196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347" name="Oval 57">
                <a:extLst>
                  <a:ext uri="{FF2B5EF4-FFF2-40B4-BE49-F238E27FC236}">
                    <a16:creationId xmlns:a16="http://schemas.microsoft.com/office/drawing/2014/main" id="{5471EC58-F687-4948-AC41-644370CCE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376" y="196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Text Box 41">
              <a:extLst>
                <a:ext uri="{FF2B5EF4-FFF2-40B4-BE49-F238E27FC236}">
                  <a16:creationId xmlns:a16="http://schemas.microsoft.com/office/drawing/2014/main" id="{9EE42BEE-3326-4B89-8BED-BA93B5CA8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0959" y="5372100"/>
              <a:ext cx="50006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i="1" dirty="0">
                  <a:solidFill>
                    <a:schemeClr val="bg1"/>
                  </a:solidFill>
                  <a:latin typeface="+mn-lt"/>
                  <a:ea typeface="楷体_GB2312" pitchFamily="49" charset="-122"/>
                </a:rPr>
                <a:t>x</a:t>
              </a:r>
              <a:endParaRPr lang="zh-CN" altLang="en-US" i="1" dirty="0">
                <a:solidFill>
                  <a:schemeClr val="bg1"/>
                </a:solidFill>
                <a:latin typeface="+mn-lt"/>
                <a:ea typeface="楷体_GB2312" pitchFamily="49" charset="-122"/>
              </a:endParaRPr>
            </a:p>
          </p:txBody>
        </p:sp>
        <p:sp>
          <p:nvSpPr>
            <p:cNvPr id="42" name="Text Box 41">
              <a:extLst>
                <a:ext uri="{FF2B5EF4-FFF2-40B4-BE49-F238E27FC236}">
                  <a16:creationId xmlns:a16="http://schemas.microsoft.com/office/drawing/2014/main" id="{EA5A1225-4716-498D-9F83-B6A0F0EB2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5" y="4929187"/>
              <a:ext cx="500066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i="1" dirty="0">
                  <a:solidFill>
                    <a:schemeClr val="bg1"/>
                  </a:solidFill>
                  <a:latin typeface="+mn-lt"/>
                  <a:ea typeface="楷体_GB2312" pitchFamily="49" charset="-122"/>
                </a:rPr>
                <a:t>O</a:t>
              </a:r>
              <a:endParaRPr lang="zh-CN" altLang="en-US" i="1" dirty="0">
                <a:solidFill>
                  <a:schemeClr val="bg1"/>
                </a:solidFill>
                <a:latin typeface="+mn-lt"/>
                <a:ea typeface="楷体_GB2312" pitchFamily="49" charset="-122"/>
              </a:endParaRPr>
            </a:p>
          </p:txBody>
        </p:sp>
        <p:sp>
          <p:nvSpPr>
            <p:cNvPr id="13335" name="椭圆 42">
              <a:extLst>
                <a:ext uri="{FF2B5EF4-FFF2-40B4-BE49-F238E27FC236}">
                  <a16:creationId xmlns:a16="http://schemas.microsoft.com/office/drawing/2014/main" id="{5EBDD920-14DE-4AEF-93A5-2456CF87A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182" y="5357826"/>
              <a:ext cx="71438" cy="71438"/>
            </a:xfrm>
            <a:prstGeom prst="ellipse">
              <a:avLst/>
            </a:prstGeom>
            <a:solidFill>
              <a:srgbClr val="00FF00"/>
            </a:solidFill>
            <a:ln w="9525" algn="ctr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13331" name="灯片编号占位符 1">
            <a:extLst>
              <a:ext uri="{FF2B5EF4-FFF2-40B4-BE49-F238E27FC236}">
                <a16:creationId xmlns:a16="http://schemas.microsoft.com/office/drawing/2014/main" id="{9761A031-F9FB-41DA-8035-FC9EB38230D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4EBF4B-038E-4203-AFFA-F5300E5B50B0}" type="slidenum">
              <a:rPr lang="en-US" altLang="zh-CN" b="0">
                <a:solidFill>
                  <a:srgbClr val="FF00FF"/>
                </a:solidFill>
              </a:rPr>
              <a:pPr eaLnBrk="1" hangingPunct="1"/>
              <a:t>18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70" grpId="0" animBg="1" autoUpdateAnimBg="0"/>
      <p:bldP spid="57371" grpId="0" autoUpdateAnimBg="0"/>
      <p:bldP spid="57381" grpId="0" autoUpdateAnimBg="0"/>
      <p:bldP spid="57382" grpId="0" autoUpdateAnimBg="0"/>
      <p:bldP spid="57383" grpId="0" autoUpdateAnimBg="0"/>
      <p:bldP spid="57384" grpId="0" autoUpdateAnimBg="0"/>
      <p:bldP spid="57385" grpId="0" autoUpdateAnimBg="0"/>
      <p:bldP spid="57402" grpId="0" animBg="1" autoUpdateAnimBg="0"/>
      <p:bldP spid="57403" grpId="0" autoUpdateAnimBg="0"/>
      <p:bldP spid="38" grpId="0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>
            <a:extLst>
              <a:ext uri="{FF2B5EF4-FFF2-40B4-BE49-F238E27FC236}">
                <a16:creationId xmlns:a16="http://schemas.microsoft.com/office/drawing/2014/main" id="{991142EC-D1B7-4C6C-BEEA-21483512C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496888"/>
            <a:ext cx="176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结论</a:t>
            </a:r>
          </a:p>
        </p:txBody>
      </p:sp>
      <p:sp>
        <p:nvSpPr>
          <p:cNvPr id="59397" name="AutoShape 5">
            <a:extLst>
              <a:ext uri="{FF2B5EF4-FFF2-40B4-BE49-F238E27FC236}">
                <a16:creationId xmlns:a16="http://schemas.microsoft.com/office/drawing/2014/main" id="{F1FDCBA0-D7EC-41DC-AF57-291A27718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28625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AB90332A-6F59-4F4C-84F6-952656EF3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942975"/>
            <a:ext cx="742315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驻波，没有能量传播；能量仅在相邻的波腹、波节之</a:t>
            </a:r>
            <a:endParaRPr lang="en-US" altLang="zh-CN">
              <a:solidFill>
                <a:schemeClr val="bg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间来回转换，限制在以相邻的波腹和波节为边界的长</a:t>
            </a:r>
            <a:endParaRPr lang="en-US" altLang="zh-CN">
              <a:solidFill>
                <a:schemeClr val="bg1"/>
              </a:solidFill>
              <a:latin typeface="Bookman Old Style" panose="020506040505050202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  <a:ea typeface="楷体_GB2312" pitchFamily="49" charset="-122"/>
              </a:rPr>
              <a:t>为     的区段内</a:t>
            </a: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F94EBD15-5631-4EDE-BBEC-322AEC36E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2565400"/>
            <a:ext cx="72850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波节两侧的媒质互不交换能量，波腹两侧的媒质也互</a:t>
            </a:r>
            <a:endParaRPr kumimoji="0" lang="en-US" altLang="zh-CN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不交换能量。</a:t>
            </a:r>
          </a:p>
        </p:txBody>
      </p:sp>
      <p:graphicFrame>
        <p:nvGraphicFramePr>
          <p:cNvPr id="59404" name="Object 2">
            <a:extLst>
              <a:ext uri="{FF2B5EF4-FFF2-40B4-BE49-F238E27FC236}">
                <a16:creationId xmlns:a16="http://schemas.microsoft.com/office/drawing/2014/main" id="{C274F34B-73D1-455E-9191-B4430D172F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1785938"/>
          <a:ext cx="2984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00" name="公式" r:id="rId3" imgW="123857" imgH="352391" progId="Equation.3">
                  <p:embed/>
                </p:oleObj>
              </mc:Choice>
              <mc:Fallback>
                <p:oleObj name="公式" r:id="rId3" imgW="123857" imgH="352391" progId="Equation.3">
                  <p:embed/>
                  <p:pic>
                    <p:nvPicPr>
                      <p:cNvPr id="59404" name="Object 2">
                        <a:extLst>
                          <a:ext uri="{FF2B5EF4-FFF2-40B4-BE49-F238E27FC236}">
                            <a16:creationId xmlns:a16="http://schemas.microsoft.com/office/drawing/2014/main" id="{C274F34B-73D1-455E-9191-B4430D172F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1785938"/>
                        <a:ext cx="29845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Rectangle 14">
            <a:extLst>
              <a:ext uri="{FF2B5EF4-FFF2-40B4-BE49-F238E27FC236}">
                <a16:creationId xmlns:a16="http://schemas.microsoft.com/office/drawing/2014/main" id="{8CFC8CFC-1D73-4B9B-B3C1-2D304031A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3757613"/>
            <a:ext cx="176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</a:rPr>
              <a:t>问题</a:t>
            </a:r>
          </a:p>
        </p:txBody>
      </p:sp>
      <p:sp>
        <p:nvSpPr>
          <p:cNvPr id="59407" name="AutoShape 15">
            <a:extLst>
              <a:ext uri="{FF2B5EF4-FFF2-40B4-BE49-F238E27FC236}">
                <a16:creationId xmlns:a16="http://schemas.microsoft.com/office/drawing/2014/main" id="{476801EB-4B54-43BF-9D74-05DE7595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3714750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9408" name="Text Box 16">
            <a:extLst>
              <a:ext uri="{FF2B5EF4-FFF2-40B4-BE49-F238E27FC236}">
                <a16:creationId xmlns:a16="http://schemas.microsoft.com/office/drawing/2014/main" id="{0DA79404-D388-464E-A948-883AB7905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3716338"/>
            <a:ext cx="46434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驻波中波的能量都去哪了？</a:t>
            </a:r>
          </a:p>
        </p:txBody>
      </p:sp>
      <p:sp>
        <p:nvSpPr>
          <p:cNvPr id="59409" name="Text Box 17">
            <a:extLst>
              <a:ext uri="{FF2B5EF4-FFF2-40B4-BE49-F238E27FC236}">
                <a16:creationId xmlns:a16="http://schemas.microsoft.com/office/drawing/2014/main" id="{F068DE14-26E1-4B2B-9920-DC6FB0EDA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4322763"/>
            <a:ext cx="74866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 dirty="0">
                <a:solidFill>
                  <a:srgbClr val="FFFF00"/>
                </a:solidFill>
                <a:ea typeface="楷体_GB2312" pitchFamily="49" charset="-122"/>
              </a:rPr>
              <a:t>能流密度</a:t>
            </a:r>
            <a:r>
              <a:rPr kumimoji="0" lang="zh-CN" altLang="en-US" dirty="0">
                <a:solidFill>
                  <a:schemeClr val="bg1"/>
                </a:solidFill>
                <a:ea typeface="楷体_GB2312" pitchFamily="49" charset="-122"/>
              </a:rPr>
              <a:t>（波的强度）：两列波的强度相等，但是方向相反，故叠加后的波强等于零。</a:t>
            </a:r>
            <a:endParaRPr kumimoji="0" lang="en-US" altLang="zh-CN" dirty="0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zh-CN" altLang="en-US" dirty="0">
                <a:solidFill>
                  <a:schemeClr val="bg1"/>
                </a:solidFill>
                <a:ea typeface="楷体_GB2312" pitchFamily="49" charset="-122"/>
              </a:rPr>
              <a:t>因此，</a:t>
            </a:r>
            <a:r>
              <a:rPr kumimoji="0" lang="zh-CN" altLang="en-US" u="sng" dirty="0">
                <a:solidFill>
                  <a:srgbClr val="FFFF00"/>
                </a:solidFill>
                <a:ea typeface="楷体_GB2312" pitchFamily="49" charset="-122"/>
              </a:rPr>
              <a:t>驻波不能传播能量，能量仅在相邻的波腹和波节之间来回运行</a:t>
            </a:r>
            <a:r>
              <a:rPr kumimoji="0" lang="zh-CN" altLang="en-US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4347" name="灯片编号占位符 1">
            <a:extLst>
              <a:ext uri="{FF2B5EF4-FFF2-40B4-BE49-F238E27FC236}">
                <a16:creationId xmlns:a16="http://schemas.microsoft.com/office/drawing/2014/main" id="{04677FA0-8D21-447B-8B01-CE9B5104F12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3148DA4-8174-415B-A8E1-B160E905F28E}" type="slidenum">
              <a:rPr lang="en-US" altLang="zh-CN" b="0">
                <a:solidFill>
                  <a:srgbClr val="FF00FF"/>
                </a:solidFill>
              </a:rPr>
              <a:pPr eaLnBrk="1" hangingPunct="1"/>
              <a:t>19</a:t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7" grpId="0" animBg="1"/>
      <p:bldP spid="59398" grpId="0"/>
      <p:bldP spid="59403" grpId="0"/>
      <p:bldP spid="59406" grpId="0"/>
      <p:bldP spid="59407" grpId="0" animBg="1"/>
      <p:bldP spid="59408" grpId="0"/>
      <p:bldP spid="594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6D37219E-558C-4CED-B97E-5E7521D2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60648"/>
            <a:ext cx="854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回顾：波的能量，介质中各质元的动能和势能同步变化</a:t>
            </a:r>
          </a:p>
        </p:txBody>
      </p:sp>
      <p:sp>
        <p:nvSpPr>
          <p:cNvPr id="5123" name="灯片编号占位符 1">
            <a:extLst>
              <a:ext uri="{FF2B5EF4-FFF2-40B4-BE49-F238E27FC236}">
                <a16:creationId xmlns:a16="http://schemas.microsoft.com/office/drawing/2014/main" id="{CC6B523D-CBA3-4B33-8388-84BA28310BF2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683420-6B8B-4231-96A8-D80CA4A64A93}" type="slidenum">
              <a:rPr lang="en-US" altLang="zh-CN" b="0">
                <a:solidFill>
                  <a:srgbClr val="FF00FF"/>
                </a:solidFill>
              </a:rPr>
              <a:pPr eaLnBrk="1" hangingPunct="1"/>
              <a:t>2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graphicFrame>
        <p:nvGraphicFramePr>
          <p:cNvPr id="23555" name="Object 3">
            <a:extLst>
              <a:ext uri="{FF2B5EF4-FFF2-40B4-BE49-F238E27FC236}">
                <a16:creationId xmlns:a16="http://schemas.microsoft.com/office/drawing/2014/main" id="{CED471F8-4CBF-4941-BE95-84419E896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536167"/>
              </p:ext>
            </p:extLst>
          </p:nvPr>
        </p:nvGraphicFramePr>
        <p:xfrm>
          <a:off x="1785938" y="1700808"/>
          <a:ext cx="44989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0" name="公式" r:id="rId3" imgW="4457624" imgH="781016" progId="Equation.3">
                  <p:embed/>
                </p:oleObj>
              </mc:Choice>
              <mc:Fallback>
                <p:oleObj name="公式" r:id="rId3" imgW="4457624" imgH="781016" progId="Equation.3">
                  <p:embed/>
                  <p:pic>
                    <p:nvPicPr>
                      <p:cNvPr id="23555" name="Object 3">
                        <a:extLst>
                          <a:ext uri="{FF2B5EF4-FFF2-40B4-BE49-F238E27FC236}">
                            <a16:creationId xmlns:a16="http://schemas.microsoft.com/office/drawing/2014/main" id="{CED471F8-4CBF-4941-BE95-84419E896C3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1700808"/>
                        <a:ext cx="44989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>
            <a:extLst>
              <a:ext uri="{FF2B5EF4-FFF2-40B4-BE49-F238E27FC236}">
                <a16:creationId xmlns:a16="http://schemas.microsoft.com/office/drawing/2014/main" id="{E7D630F4-5C41-4E98-B71F-3B821C146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296100"/>
              </p:ext>
            </p:extLst>
          </p:nvPr>
        </p:nvGraphicFramePr>
        <p:xfrm>
          <a:off x="1295400" y="764704"/>
          <a:ext cx="24320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1" name="公式" r:id="rId5" imgW="2314441" imgH="781016" progId="Equation.3">
                  <p:embed/>
                </p:oleObj>
              </mc:Choice>
              <mc:Fallback>
                <p:oleObj name="公式" r:id="rId5" imgW="2314441" imgH="781016" progId="Equation.3">
                  <p:embed/>
                  <p:pic>
                    <p:nvPicPr>
                      <p:cNvPr id="23556" name="Object 4">
                        <a:extLst>
                          <a:ext uri="{FF2B5EF4-FFF2-40B4-BE49-F238E27FC236}">
                            <a16:creationId xmlns:a16="http://schemas.microsoft.com/office/drawing/2014/main" id="{E7D630F4-5C41-4E98-B71F-3B821C146A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764704"/>
                        <a:ext cx="243205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0879B251-AF5A-4A0E-818C-C2CF574B9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955125"/>
              </p:ext>
            </p:extLst>
          </p:nvPr>
        </p:nvGraphicFramePr>
        <p:xfrm>
          <a:off x="3713163" y="788517"/>
          <a:ext cx="300196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2" name="公式" r:id="rId7" imgW="1333373" imgH="342900" progId="Equation.3">
                  <p:embed/>
                </p:oleObj>
              </mc:Choice>
              <mc:Fallback>
                <p:oleObj name="公式" r:id="rId7" imgW="1333373" imgH="342900" progId="Equation.3">
                  <p:embed/>
                  <p:pic>
                    <p:nvPicPr>
                      <p:cNvPr id="23557" name="Object 5">
                        <a:extLst>
                          <a:ext uri="{FF2B5EF4-FFF2-40B4-BE49-F238E27FC236}">
                            <a16:creationId xmlns:a16="http://schemas.microsoft.com/office/drawing/2014/main" id="{0879B251-AF5A-4A0E-818C-C2CF574B9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788517"/>
                        <a:ext cx="300196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>
            <a:extLst>
              <a:ext uri="{FF2B5EF4-FFF2-40B4-BE49-F238E27FC236}">
                <a16:creationId xmlns:a16="http://schemas.microsoft.com/office/drawing/2014/main" id="{1EA9B178-FB0E-44ED-A9B3-AEF6EDF38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474680"/>
              </p:ext>
            </p:extLst>
          </p:nvPr>
        </p:nvGraphicFramePr>
        <p:xfrm>
          <a:off x="2143125" y="2564904"/>
          <a:ext cx="60721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3" name="Equation" r:id="rId9" imgW="6162567" imgH="781016" progId="Equation.3">
                  <p:embed/>
                </p:oleObj>
              </mc:Choice>
              <mc:Fallback>
                <p:oleObj name="Equation" r:id="rId9" imgW="6162567" imgH="781016" progId="Equation.3">
                  <p:embed/>
                  <p:pic>
                    <p:nvPicPr>
                      <p:cNvPr id="20" name="Object 2">
                        <a:extLst>
                          <a:ext uri="{FF2B5EF4-FFF2-40B4-BE49-F238E27FC236}">
                            <a16:creationId xmlns:a16="http://schemas.microsoft.com/office/drawing/2014/main" id="{1EA9B178-FB0E-44ED-A9B3-AEF6EDF3889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2564904"/>
                        <a:ext cx="60721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8">
            <a:extLst>
              <a:ext uri="{FF2B5EF4-FFF2-40B4-BE49-F238E27FC236}">
                <a16:creationId xmlns:a16="http://schemas.microsoft.com/office/drawing/2014/main" id="{34B77074-E7D6-4AB0-B13A-C4C81FC1B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699842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机械能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3" name="Text Box 63">
            <a:extLst>
              <a:ext uri="{FF2B5EF4-FFF2-40B4-BE49-F238E27FC236}">
                <a16:creationId xmlns:a16="http://schemas.microsoft.com/office/drawing/2014/main" id="{C42CD4EB-0769-4A5A-A125-4B39C0BEF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3429000"/>
            <a:ext cx="808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平衡位置：</a:t>
            </a:r>
            <a:r>
              <a:rPr lang="zh-CN" altLang="en-US">
                <a:solidFill>
                  <a:schemeClr val="bg1"/>
                </a:solidFill>
              </a:rPr>
              <a:t>质元速度最大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FFFF00"/>
                </a:solidFill>
              </a:rPr>
              <a:t>W</a:t>
            </a:r>
            <a:r>
              <a:rPr lang="en-US" altLang="zh-CN" baseline="-25000">
                <a:solidFill>
                  <a:srgbClr val="FFFF00"/>
                </a:solidFill>
              </a:rPr>
              <a:t>k</a:t>
            </a:r>
            <a:r>
              <a:rPr lang="zh-CN" altLang="en-US">
                <a:solidFill>
                  <a:schemeClr val="bg1"/>
                </a:solidFill>
              </a:rPr>
              <a:t>最大；形变最大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FFFF00"/>
                </a:solidFill>
              </a:rPr>
              <a:t>W</a:t>
            </a:r>
            <a:r>
              <a:rPr lang="en-US" altLang="zh-CN" baseline="-25000">
                <a:solidFill>
                  <a:srgbClr val="FFFF00"/>
                </a:solidFill>
              </a:rPr>
              <a:t>p</a:t>
            </a:r>
            <a:r>
              <a:rPr lang="zh-CN" altLang="en-US">
                <a:solidFill>
                  <a:schemeClr val="bg1"/>
                </a:solidFill>
              </a:rPr>
              <a:t>最大</a:t>
            </a:r>
          </a:p>
        </p:txBody>
      </p:sp>
      <p:sp>
        <p:nvSpPr>
          <p:cNvPr id="31" name="Text Box 63">
            <a:extLst>
              <a:ext uri="{FF2B5EF4-FFF2-40B4-BE49-F238E27FC236}">
                <a16:creationId xmlns:a16="http://schemas.microsoft.com/office/drawing/2014/main" id="{FE567C66-483F-4AD0-A915-F15E2544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4143375"/>
            <a:ext cx="808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位移最大：</a:t>
            </a:r>
            <a:r>
              <a:rPr lang="zh-CN" altLang="en-US">
                <a:solidFill>
                  <a:schemeClr val="bg1"/>
                </a:solidFill>
              </a:rPr>
              <a:t>质元速度为 </a:t>
            </a:r>
            <a:r>
              <a:rPr lang="en-US" altLang="zh-CN">
                <a:solidFill>
                  <a:schemeClr val="bg1"/>
                </a:solidFill>
              </a:rPr>
              <a:t>0 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FFFF00"/>
                </a:solidFill>
              </a:rPr>
              <a:t>W</a:t>
            </a:r>
            <a:r>
              <a:rPr lang="en-US" altLang="zh-CN" baseline="-25000">
                <a:solidFill>
                  <a:srgbClr val="FFFF00"/>
                </a:solidFill>
              </a:rPr>
              <a:t>k</a:t>
            </a:r>
            <a:r>
              <a:rPr lang="en-US" altLang="zh-CN">
                <a:solidFill>
                  <a:schemeClr val="bg1"/>
                </a:solidFill>
              </a:rPr>
              <a:t>=0</a:t>
            </a:r>
            <a:r>
              <a:rPr lang="zh-CN" altLang="en-US">
                <a:solidFill>
                  <a:schemeClr val="bg1"/>
                </a:solidFill>
              </a:rPr>
              <a:t>；形变为 </a:t>
            </a:r>
            <a:r>
              <a:rPr lang="en-US" altLang="zh-CN">
                <a:solidFill>
                  <a:schemeClr val="bg1"/>
                </a:solidFill>
              </a:rPr>
              <a:t>0 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FFFF00"/>
                </a:solidFill>
              </a:rPr>
              <a:t>W</a:t>
            </a:r>
            <a:r>
              <a:rPr lang="en-US" altLang="zh-CN" baseline="-25000">
                <a:solidFill>
                  <a:srgbClr val="FFFF00"/>
                </a:solidFill>
              </a:rPr>
              <a:t>p</a:t>
            </a:r>
            <a:r>
              <a:rPr lang="en-US" altLang="zh-CN">
                <a:solidFill>
                  <a:schemeClr val="bg1"/>
                </a:solidFill>
              </a:rPr>
              <a:t>=0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0A49E274-CB3B-498E-8C4E-B73A6A2F6291}"/>
              </a:ext>
            </a:extLst>
          </p:cNvPr>
          <p:cNvSpPr>
            <a:spLocks/>
          </p:cNvSpPr>
          <p:nvPr/>
        </p:nvSpPr>
        <p:spPr bwMode="auto">
          <a:xfrm>
            <a:off x="428625" y="3600450"/>
            <a:ext cx="214313" cy="1571625"/>
          </a:xfrm>
          <a:prstGeom prst="leftBrace">
            <a:avLst>
              <a:gd name="adj1" fmla="val 53336"/>
              <a:gd name="adj2" fmla="val 50000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6" name="Text Box 63">
            <a:extLst>
              <a:ext uri="{FF2B5EF4-FFF2-40B4-BE49-F238E27FC236}">
                <a16:creationId xmlns:a16="http://schemas.microsoft.com/office/drawing/2014/main" id="{AC5B0DE3-28F0-4BFD-9480-E06D73C3A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857750"/>
            <a:ext cx="828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其他位置：</a:t>
            </a:r>
            <a:r>
              <a:rPr lang="zh-CN" altLang="en-US">
                <a:solidFill>
                  <a:schemeClr val="bg1"/>
                </a:solidFill>
              </a:rPr>
              <a:t>质元有动能和势能；距平衡位置越近能量越大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9FE478E-FC1E-45A0-8A0D-038DDAE80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83" y="5445224"/>
            <a:ext cx="8545513" cy="115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latin typeface="仿宋_GB2312" pitchFamily="49" charset="-122"/>
                <a:ea typeface="楷体_GB2312" pitchFamily="49" charset="-122"/>
              </a:rPr>
              <a:t>波动过程是能量的传播过程（介质质元不断吸收和放出能量）</a:t>
            </a:r>
            <a:endParaRPr lang="en-US" altLang="zh-CN" dirty="0">
              <a:solidFill>
                <a:srgbClr val="FFFF00"/>
              </a:solidFill>
              <a:latin typeface="仿宋_GB2312" pitchFamily="49" charset="-122"/>
              <a:ea typeface="楷体_GB2312" pitchFamily="49" charset="-122"/>
            </a:endParaRP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仿宋_GB2312" pitchFamily="49" charset="-122"/>
                <a:ea typeface="楷体_GB2312" pitchFamily="49" charset="-122"/>
              </a:rPr>
              <a:t>具有振动状态传递和能量传播的的波称作为</a:t>
            </a:r>
            <a:r>
              <a:rPr lang="zh-CN" altLang="en-US" dirty="0">
                <a:solidFill>
                  <a:srgbClr val="FFFF00"/>
                </a:solidFill>
                <a:latin typeface="仿宋_GB2312" pitchFamily="49" charset="-122"/>
                <a:ea typeface="楷体_GB2312" pitchFamily="49" charset="-122"/>
              </a:rPr>
              <a:t>行波</a:t>
            </a:r>
            <a:endParaRPr lang="zh-CN" altLang="en-US" dirty="0">
              <a:solidFill>
                <a:schemeClr val="bg1"/>
              </a:solidFill>
              <a:latin typeface="仿宋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21" grpId="0" autoUpdateAnimBg="0"/>
      <p:bldP spid="23" grpId="0"/>
      <p:bldP spid="31" grpId="0"/>
      <p:bldP spid="32" grpId="0" animBg="1"/>
      <p:bldP spid="16" grpId="0"/>
      <p:bldP spid="1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8C96802-DAD1-45FE-9079-4771F21D1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28613"/>
            <a:ext cx="46958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000">
                <a:solidFill>
                  <a:srgbClr val="00FF00"/>
                </a:solidFill>
              </a:rPr>
              <a:t>§13.5</a:t>
            </a:r>
            <a:r>
              <a:rPr lang="en-US" altLang="zh-CN" sz="3000">
                <a:solidFill>
                  <a:srgbClr val="00FF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0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波的干涉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1C4BD98-28D6-4528-89FF-135C78FA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" y="890588"/>
            <a:ext cx="4027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波的传播规律</a:t>
            </a:r>
            <a:endParaRPr lang="zh-CN" altLang="en-US" sz="28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89DE74BA-A156-40D7-852D-D461FCE84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1471613"/>
            <a:ext cx="374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波传播的独立性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10581175-401E-4D58-B0F9-88E3C2BCD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3463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叠加原理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8531542D-A8FD-43D2-B4A6-9C58FCAB6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89138"/>
            <a:ext cx="788828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当几列波在传播过程中在某一区域相遇后再行分开，各波的传播情况与未相遇一样，仍保持它们各自的</a:t>
            </a: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</a:rPr>
              <a:t>频率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、</a:t>
            </a: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</a:rPr>
              <a:t>波长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、</a:t>
            </a: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</a:rPr>
              <a:t>振动方向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等特性继续沿原来的传播方向前进。</a:t>
            </a: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D39E8188-A407-40BC-A1DB-296EB5C37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125913"/>
            <a:ext cx="82153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0500" indent="-1905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  <a:latin typeface="Bookman Old Style" panose="02050604050505020204" pitchFamily="18" charset="0"/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在波相遇区域内，任一质点的振动，为各波单独存在时所引起的</a:t>
            </a:r>
            <a:r>
              <a:rPr lang="zh-CN" altLang="en-US">
                <a:solidFill>
                  <a:srgbClr val="00FFFF"/>
                </a:solidFill>
                <a:latin typeface="Bookman Old Style" panose="02050604050505020204" pitchFamily="18" charset="0"/>
              </a:rPr>
              <a:t>振动的合振动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。</a:t>
            </a:r>
          </a:p>
        </p:txBody>
      </p:sp>
      <p:sp>
        <p:nvSpPr>
          <p:cNvPr id="38933" name="Rectangle 21">
            <a:extLst>
              <a:ext uri="{FF2B5EF4-FFF2-40B4-BE49-F238E27FC236}">
                <a16:creationId xmlns:a16="http://schemas.microsoft.com/office/drawing/2014/main" id="{AA737EF4-E267-441C-AEC3-EDB1AD0E9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5749925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</a:rPr>
              <a:t>注意：</a:t>
            </a:r>
          </a:p>
        </p:txBody>
      </p:sp>
      <p:sp>
        <p:nvSpPr>
          <p:cNvPr id="38934" name="Rectangle 22">
            <a:extLst>
              <a:ext uri="{FF2B5EF4-FFF2-40B4-BE49-F238E27FC236}">
                <a16:creationId xmlns:a16="http://schemas.microsoft.com/office/drawing/2014/main" id="{0E5AA8E2-3C26-4149-8AED-A6604E2C1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5757863"/>
            <a:ext cx="6234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波的叠加原理仅适用于线性波的问题 </a:t>
            </a:r>
          </a:p>
        </p:txBody>
      </p:sp>
      <p:sp>
        <p:nvSpPr>
          <p:cNvPr id="38935" name="AutoShape 23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22FBB96C-77C4-41D7-9757-CBAA50979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5300663"/>
            <a:ext cx="431800" cy="360362"/>
          </a:xfrm>
          <a:prstGeom prst="actionButtonForwardNex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9467" name="灯片编号占位符 1">
            <a:extLst>
              <a:ext uri="{FF2B5EF4-FFF2-40B4-BE49-F238E27FC236}">
                <a16:creationId xmlns:a16="http://schemas.microsoft.com/office/drawing/2014/main" id="{7963F866-41B9-40E7-BC3A-A4E6158C4CF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2316E8-2BC6-4D49-BE8C-92D71E489E3A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utoUpdateAnimBg="0"/>
      <p:bldP spid="38916" grpId="0" autoUpdateAnimBg="0"/>
      <p:bldP spid="38917" grpId="0" autoUpdateAnimBg="0"/>
      <p:bldP spid="38918" grpId="0" autoUpdateAnimBg="0"/>
      <p:bldP spid="38919" grpId="0" autoUpdateAnimBg="0"/>
      <p:bldP spid="38933" grpId="0" autoUpdateAnimBg="0"/>
      <p:bldP spid="38934" grpId="0" autoUpdateAnimBg="0"/>
      <p:bldP spid="389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49697AA-9635-40CA-84AD-9A197781A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333375"/>
            <a:ext cx="3122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相干波与相干条件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A13FDC3-36CF-4EF5-840F-689614332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863600"/>
            <a:ext cx="193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干涉现象 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D1FC20FA-DA75-4E33-A5C3-EC4B5AA47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805488"/>
            <a:ext cx="164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相干波：</a:t>
            </a: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653FEBD4-F28A-42AF-ADD1-8802CD4D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5072063"/>
            <a:ext cx="2255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相干条件：</a:t>
            </a:r>
          </a:p>
        </p:txBody>
      </p:sp>
      <p:graphicFrame>
        <p:nvGraphicFramePr>
          <p:cNvPr id="21510" name="Object 2">
            <a:extLst>
              <a:ext uri="{FF2B5EF4-FFF2-40B4-BE49-F238E27FC236}">
                <a16:creationId xmlns:a16="http://schemas.microsoft.com/office/drawing/2014/main" id="{CF0D9A59-E82E-49AA-8BC9-A224CF4311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8863" y="54070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21510" name="Object 2">
                        <a:extLst>
                          <a:ext uri="{FF2B5EF4-FFF2-40B4-BE49-F238E27FC236}">
                            <a16:creationId xmlns:a16="http://schemas.microsoft.com/office/drawing/2014/main" id="{CF0D9A59-E82E-49AA-8BC9-A224CF4311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5407025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7">
            <a:extLst>
              <a:ext uri="{FF2B5EF4-FFF2-40B4-BE49-F238E27FC236}">
                <a16:creationId xmlns:a16="http://schemas.microsoft.com/office/drawing/2014/main" id="{8AB70606-B36A-4755-A0BD-36F9D1881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5072063"/>
            <a:ext cx="6316662" cy="4667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1, </a:t>
            </a:r>
            <a:r>
              <a:rPr lang="zh-CN" altLang="en-US">
                <a:solidFill>
                  <a:srgbClr val="FFFF00"/>
                </a:solidFill>
              </a:rPr>
              <a:t>频率相同  </a:t>
            </a:r>
            <a:r>
              <a:rPr lang="en-US" altLang="zh-CN">
                <a:solidFill>
                  <a:srgbClr val="FFFF00"/>
                </a:solidFill>
              </a:rPr>
              <a:t>2, </a:t>
            </a:r>
            <a:r>
              <a:rPr lang="zh-CN" altLang="en-US">
                <a:solidFill>
                  <a:srgbClr val="FFFF00"/>
                </a:solidFill>
              </a:rPr>
              <a:t>振动方向相同  </a:t>
            </a:r>
            <a:r>
              <a:rPr lang="en-US" altLang="zh-CN">
                <a:solidFill>
                  <a:srgbClr val="FFFF00"/>
                </a:solidFill>
              </a:rPr>
              <a:t>3, </a:t>
            </a:r>
            <a:r>
              <a:rPr lang="zh-CN" altLang="en-US">
                <a:solidFill>
                  <a:srgbClr val="FFFF00"/>
                </a:solidFill>
              </a:rPr>
              <a:t>相位差恒定</a:t>
            </a:r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D3D2BD12-B1C1-4763-B647-2A7E6AEE3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57313"/>
            <a:ext cx="8382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Bookman Old Style" panose="02050604050505020204" pitchFamily="18" charset="0"/>
              </a:rPr>
              <a:t>一般情况下，各个波的振动方向和频率均不同，相位关系不确定，叠加的合成波较为复杂。</a:t>
            </a:r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71C2EE78-6807-404F-846B-20C65D328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492375"/>
            <a:ext cx="4643438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当两列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或多列</a:t>
            </a:r>
            <a:r>
              <a:rPr lang="en-US" altLang="zh-CN">
                <a:solidFill>
                  <a:schemeClr val="bg1"/>
                </a:solidFill>
              </a:rPr>
              <a:t>) 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相干波叠加的结果，其合振幅 </a:t>
            </a:r>
            <a:r>
              <a:rPr lang="en-US" altLang="zh-CN" i="1">
                <a:solidFill>
                  <a:srgbClr val="00FFFF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和合强度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00FFFF"/>
                </a:solidFill>
              </a:rPr>
              <a:t>I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将在空间形成一种</a:t>
            </a:r>
            <a:r>
              <a:rPr lang="zh-CN" altLang="en-US">
                <a:solidFill>
                  <a:srgbClr val="FFFF66"/>
                </a:solidFill>
                <a:latin typeface="Bookman Old Style" panose="02050604050505020204" pitchFamily="18" charset="0"/>
              </a:rPr>
              <a:t>稳定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的分布，即某些点上的振动</a:t>
            </a:r>
            <a:r>
              <a:rPr lang="zh-CN" altLang="en-US">
                <a:solidFill>
                  <a:srgbClr val="FFFF66"/>
                </a:solidFill>
                <a:latin typeface="Bookman Old Style" panose="02050604050505020204" pitchFamily="18" charset="0"/>
              </a:rPr>
              <a:t>始终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加强，某些点上的振动</a:t>
            </a:r>
            <a:r>
              <a:rPr lang="zh-CN" altLang="en-US">
                <a:solidFill>
                  <a:srgbClr val="FFFF66"/>
                </a:solidFill>
                <a:latin typeface="Bookman Old Style" panose="02050604050505020204" pitchFamily="18" charset="0"/>
              </a:rPr>
              <a:t>始终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减弱</a:t>
            </a:r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957BCAEB-DEBC-4B2D-B8DC-BAC4E31C9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00550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66"/>
                </a:solidFill>
              </a:rPr>
              <a:t>—— </a:t>
            </a:r>
            <a:r>
              <a:rPr lang="zh-CN" altLang="en-US">
                <a:solidFill>
                  <a:srgbClr val="FFFF66"/>
                </a:solidFill>
                <a:latin typeface="Bookman Old Style" panose="02050604050505020204" pitchFamily="18" charset="0"/>
              </a:rPr>
              <a:t>波的干涉</a:t>
            </a:r>
          </a:p>
        </p:txBody>
      </p:sp>
      <p:sp>
        <p:nvSpPr>
          <p:cNvPr id="39950" name="Rectangle 14">
            <a:extLst>
              <a:ext uri="{FF2B5EF4-FFF2-40B4-BE49-F238E27FC236}">
                <a16:creationId xmlns:a16="http://schemas.microsoft.com/office/drawing/2014/main" id="{8AD2AA4A-9046-4D87-AB93-6D573382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805488"/>
            <a:ext cx="1909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相干波源：</a:t>
            </a:r>
          </a:p>
        </p:txBody>
      </p:sp>
      <p:sp>
        <p:nvSpPr>
          <p:cNvPr id="39951" name="Rectangle 15">
            <a:extLst>
              <a:ext uri="{FF2B5EF4-FFF2-40B4-BE49-F238E27FC236}">
                <a16:creationId xmlns:a16="http://schemas.microsoft.com/office/drawing/2014/main" id="{E23B3C49-068A-4D7B-824F-7D8C5D482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5824538"/>
            <a:ext cx="362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满足相干条件的波</a:t>
            </a:r>
          </a:p>
        </p:txBody>
      </p:sp>
      <p:sp>
        <p:nvSpPr>
          <p:cNvPr id="39952" name="Rectangle 16">
            <a:extLst>
              <a:ext uri="{FF2B5EF4-FFF2-40B4-BE49-F238E27FC236}">
                <a16:creationId xmlns:a16="http://schemas.microsoft.com/office/drawing/2014/main" id="{E8497E88-2F8B-4894-9A65-98559923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5805488"/>
            <a:ext cx="279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产生相干波的波源</a:t>
            </a:r>
          </a:p>
        </p:txBody>
      </p:sp>
      <p:pic>
        <p:nvPicPr>
          <p:cNvPr id="18" name="Picture 28" descr="02">
            <a:extLst>
              <a:ext uri="{FF2B5EF4-FFF2-40B4-BE49-F238E27FC236}">
                <a16:creationId xmlns:a16="http://schemas.microsoft.com/office/drawing/2014/main" id="{E933EF14-AC31-4D51-B016-E6692D643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88" y="2511425"/>
            <a:ext cx="3143250" cy="2357438"/>
          </a:xfrm>
          <a:prstGeom prst="rect">
            <a:avLst/>
          </a:prstGeom>
          <a:noFill/>
          <a:ln w="28575">
            <a:solidFill>
              <a:srgbClr val="00FFFF">
                <a:alpha val="39999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21" name="AutoShape 17">
            <a:extLst>
              <a:ext uri="{FF2B5EF4-FFF2-40B4-BE49-F238E27FC236}">
                <a16:creationId xmlns:a16="http://schemas.microsoft.com/office/drawing/2014/main" id="{2422DD87-BE44-49DA-A200-0BEA6D961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084763"/>
            <a:ext cx="360363" cy="358775"/>
          </a:xfrm>
          <a:prstGeom prst="star5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520" name="灯片编号占位符 1">
            <a:extLst>
              <a:ext uri="{FF2B5EF4-FFF2-40B4-BE49-F238E27FC236}">
                <a16:creationId xmlns:a16="http://schemas.microsoft.com/office/drawing/2014/main" id="{2D0D41CC-4F15-4595-8A34-0FD13C68634C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DCE002-0BA3-4F84-8E89-160F1CBFA35B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sp>
        <p:nvSpPr>
          <p:cNvPr id="17" name="AutoShape 23">
            <a:hlinkClick r:id="rId6" action="ppaction://hlinkfile" highlightClick="1"/>
            <a:extLst>
              <a:ext uri="{FF2B5EF4-FFF2-40B4-BE49-F238E27FC236}">
                <a16:creationId xmlns:a16="http://schemas.microsoft.com/office/drawing/2014/main" id="{41C8E0AF-1BF1-4BAD-A668-E93E9910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1928813"/>
            <a:ext cx="431800" cy="360362"/>
          </a:xfrm>
          <a:prstGeom prst="actionButtonForwardNex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utoUpdateAnimBg="0"/>
      <p:bldP spid="39940" grpId="0" autoUpdateAnimBg="0"/>
      <p:bldP spid="39941" grpId="0" autoUpdateAnimBg="0"/>
      <p:bldP spid="39943" grpId="0" animBg="1" autoUpdateAnimBg="0"/>
      <p:bldP spid="39944" grpId="0" autoUpdateAnimBg="0"/>
      <p:bldP spid="39946" grpId="0" autoUpdateAnimBg="0"/>
      <p:bldP spid="39950" grpId="0" autoUpdateAnimBg="0"/>
      <p:bldP spid="39951" grpId="0" autoUpdateAnimBg="0"/>
      <p:bldP spid="39952" grpId="0" autoUpdateAnimBg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3327AB6-5045-4D39-8D52-888F83BD6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07975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</a:rPr>
              <a:t>三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</a:rPr>
              <a:t>干涉规律</a:t>
            </a:r>
          </a:p>
        </p:txBody>
      </p:sp>
      <p:graphicFrame>
        <p:nvGraphicFramePr>
          <p:cNvPr id="40963" name="Object 2">
            <a:extLst>
              <a:ext uri="{FF2B5EF4-FFF2-40B4-BE49-F238E27FC236}">
                <a16:creationId xmlns:a16="http://schemas.microsoft.com/office/drawing/2014/main" id="{9FF0E068-1500-4860-94B2-02CB282BC7E6}"/>
              </a:ext>
            </a:extLst>
          </p:cNvPr>
          <p:cNvGraphicFramePr>
            <a:graphicFrameLocks/>
          </p:cNvGraphicFramePr>
          <p:nvPr/>
        </p:nvGraphicFramePr>
        <p:xfrm>
          <a:off x="1403350" y="860425"/>
          <a:ext cx="28654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4" name="Equation" r:id="rId3" imgW="2819349" imgH="380864" progId="Equation.3">
                  <p:embed/>
                </p:oleObj>
              </mc:Choice>
              <mc:Fallback>
                <p:oleObj name="Equation" r:id="rId3" imgW="2819349" imgH="380864" progId="Equation.3">
                  <p:embed/>
                  <p:pic>
                    <p:nvPicPr>
                      <p:cNvPr id="40963" name="Object 2">
                        <a:extLst>
                          <a:ext uri="{FF2B5EF4-FFF2-40B4-BE49-F238E27FC236}">
                            <a16:creationId xmlns:a16="http://schemas.microsoft.com/office/drawing/2014/main" id="{9FF0E068-1500-4860-94B2-02CB282BC7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860425"/>
                        <a:ext cx="28654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3">
            <a:extLst>
              <a:ext uri="{FF2B5EF4-FFF2-40B4-BE49-F238E27FC236}">
                <a16:creationId xmlns:a16="http://schemas.microsoft.com/office/drawing/2014/main" id="{19A34F7B-65EA-4D9C-AB1C-0AA22EB2FC98}"/>
              </a:ext>
            </a:extLst>
          </p:cNvPr>
          <p:cNvGraphicFramePr>
            <a:graphicFrameLocks/>
          </p:cNvGraphicFramePr>
          <p:nvPr/>
        </p:nvGraphicFramePr>
        <p:xfrm>
          <a:off x="1549400" y="1976438"/>
          <a:ext cx="37353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5" name="Equation" r:id="rId5" imgW="3686041" imgH="781016" progId="Equation.3">
                  <p:embed/>
                </p:oleObj>
              </mc:Choice>
              <mc:Fallback>
                <p:oleObj name="Equation" r:id="rId5" imgW="3686041" imgH="781016" progId="Equation.3">
                  <p:embed/>
                  <p:pic>
                    <p:nvPicPr>
                      <p:cNvPr id="40964" name="Object 3">
                        <a:extLst>
                          <a:ext uri="{FF2B5EF4-FFF2-40B4-BE49-F238E27FC236}">
                            <a16:creationId xmlns:a16="http://schemas.microsoft.com/office/drawing/2014/main" id="{19A34F7B-65EA-4D9C-AB1C-0AA22EB2FC9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976438"/>
                        <a:ext cx="373538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4">
            <a:extLst>
              <a:ext uri="{FF2B5EF4-FFF2-40B4-BE49-F238E27FC236}">
                <a16:creationId xmlns:a16="http://schemas.microsoft.com/office/drawing/2014/main" id="{A2BC0F5F-6D42-4954-B021-B15252AD1A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7363" y="5053013"/>
          <a:ext cx="65182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6" name="Equation" r:id="rId7" imgW="6439027" imgH="781016" progId="Equation.3">
                  <p:embed/>
                </p:oleObj>
              </mc:Choice>
              <mc:Fallback>
                <p:oleObj name="Equation" r:id="rId7" imgW="6439027" imgH="781016" progId="Equation.3">
                  <p:embed/>
                  <p:pic>
                    <p:nvPicPr>
                      <p:cNvPr id="40965" name="Object 4">
                        <a:extLst>
                          <a:ext uri="{FF2B5EF4-FFF2-40B4-BE49-F238E27FC236}">
                            <a16:creationId xmlns:a16="http://schemas.microsoft.com/office/drawing/2014/main" id="{A2BC0F5F-6D42-4954-B021-B15252AD1A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5053013"/>
                        <a:ext cx="651827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5">
            <a:extLst>
              <a:ext uri="{FF2B5EF4-FFF2-40B4-BE49-F238E27FC236}">
                <a16:creationId xmlns:a16="http://schemas.microsoft.com/office/drawing/2014/main" id="{28559F97-33B1-4072-9997-F36D17EDFF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149725"/>
          <a:ext cx="37719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7" name="公式" r:id="rId9" imgW="3733749" imgH="371373" progId="Equation.3">
                  <p:embed/>
                </p:oleObj>
              </mc:Choice>
              <mc:Fallback>
                <p:oleObj name="公式" r:id="rId9" imgW="3733749" imgH="371373" progId="Equation.3">
                  <p:embed/>
                  <p:pic>
                    <p:nvPicPr>
                      <p:cNvPr id="40966" name="Object 5">
                        <a:extLst>
                          <a:ext uri="{FF2B5EF4-FFF2-40B4-BE49-F238E27FC236}">
                            <a16:creationId xmlns:a16="http://schemas.microsoft.com/office/drawing/2014/main" id="{28559F97-33B1-4072-9997-F36D17EDFF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149725"/>
                        <a:ext cx="37719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7">
            <a:extLst>
              <a:ext uri="{FF2B5EF4-FFF2-40B4-BE49-F238E27FC236}">
                <a16:creationId xmlns:a16="http://schemas.microsoft.com/office/drawing/2014/main" id="{E1C20FC4-2083-410F-8BFE-91B7562BA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576638"/>
            <a:ext cx="589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latin typeface="Bookman Old Style" panose="02050604050505020204" pitchFamily="18" charset="0"/>
              </a:rPr>
              <a:t>根据叠加原理，</a:t>
            </a:r>
            <a:r>
              <a:rPr lang="en-US" altLang="zh-CN" i="1">
                <a:solidFill>
                  <a:srgbClr val="FFFF00"/>
                </a:solidFill>
              </a:rPr>
              <a:t>P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点的合振动方程</a:t>
            </a:r>
          </a:p>
        </p:txBody>
      </p:sp>
      <p:graphicFrame>
        <p:nvGraphicFramePr>
          <p:cNvPr id="40968" name="Object 6">
            <a:extLst>
              <a:ext uri="{FF2B5EF4-FFF2-40B4-BE49-F238E27FC236}">
                <a16:creationId xmlns:a16="http://schemas.microsoft.com/office/drawing/2014/main" id="{9A2E8682-B74D-4153-8A4C-9F9FE1E9B3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1650" y="1268413"/>
          <a:ext cx="3111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8" name="Equation" r:id="rId11" imgW="76149" imgH="171450" progId="Equation.3">
                  <p:embed/>
                </p:oleObj>
              </mc:Choice>
              <mc:Fallback>
                <p:oleObj name="Equation" r:id="rId11" imgW="76149" imgH="171450" progId="Equation.3">
                  <p:embed/>
                  <p:pic>
                    <p:nvPicPr>
                      <p:cNvPr id="40968" name="Object 6">
                        <a:extLst>
                          <a:ext uri="{FF2B5EF4-FFF2-40B4-BE49-F238E27FC236}">
                            <a16:creationId xmlns:a16="http://schemas.microsoft.com/office/drawing/2014/main" id="{9A2E8682-B74D-4153-8A4C-9F9FE1E9B3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650" y="1268413"/>
                        <a:ext cx="3111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7">
            <a:extLst>
              <a:ext uri="{FF2B5EF4-FFF2-40B4-BE49-F238E27FC236}">
                <a16:creationId xmlns:a16="http://schemas.microsoft.com/office/drawing/2014/main" id="{FBE83F2D-FCE7-47DA-BBD5-B52AE5A0B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2128838"/>
          <a:ext cx="3952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9" name="Equation" r:id="rId13" imgW="95110" imgH="171450" progId="Equation.3">
                  <p:embed/>
                </p:oleObj>
              </mc:Choice>
              <mc:Fallback>
                <p:oleObj name="Equation" r:id="rId13" imgW="95110" imgH="171450" progId="Equation.3">
                  <p:embed/>
                  <p:pic>
                    <p:nvPicPr>
                      <p:cNvPr id="40969" name="Object 7">
                        <a:extLst>
                          <a:ext uri="{FF2B5EF4-FFF2-40B4-BE49-F238E27FC236}">
                            <a16:creationId xmlns:a16="http://schemas.microsoft.com/office/drawing/2014/main" id="{FBE83F2D-FCE7-47DA-BBD5-B52AE5A0B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128838"/>
                        <a:ext cx="3952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0" name="Line 10">
            <a:extLst>
              <a:ext uri="{FF2B5EF4-FFF2-40B4-BE49-F238E27FC236}">
                <a16:creationId xmlns:a16="http://schemas.microsoft.com/office/drawing/2014/main" id="{52A7C5C4-DB3D-4006-849C-290DD9E821DB}"/>
              </a:ext>
            </a:extLst>
          </p:cNvPr>
          <p:cNvSpPr>
            <a:spLocks noChangeShapeType="1"/>
          </p:cNvSpPr>
          <p:nvPr/>
        </p:nvSpPr>
        <p:spPr bwMode="auto">
          <a:xfrm rot="1117454" flipV="1">
            <a:off x="6454775" y="1293813"/>
            <a:ext cx="1524000" cy="92551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1" name="Line 11">
            <a:extLst>
              <a:ext uri="{FF2B5EF4-FFF2-40B4-BE49-F238E27FC236}">
                <a16:creationId xmlns:a16="http://schemas.microsoft.com/office/drawing/2014/main" id="{C08B9392-1F5E-4719-97D6-2A3F94557072}"/>
              </a:ext>
            </a:extLst>
          </p:cNvPr>
          <p:cNvSpPr>
            <a:spLocks noChangeShapeType="1"/>
          </p:cNvSpPr>
          <p:nvPr/>
        </p:nvSpPr>
        <p:spPr bwMode="auto">
          <a:xfrm rot="1115349" flipV="1">
            <a:off x="6577013" y="1300163"/>
            <a:ext cx="1309687" cy="162401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72" name="Object 8">
            <a:extLst>
              <a:ext uri="{FF2B5EF4-FFF2-40B4-BE49-F238E27FC236}">
                <a16:creationId xmlns:a16="http://schemas.microsoft.com/office/drawing/2014/main" id="{C96F4AD1-3E5D-48EE-B02F-1CAEC6AC8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4238" y="1674813"/>
          <a:ext cx="328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0" name="Equation" r:id="rId15" imgW="114376" imgH="171450" progId="Equation.3">
                  <p:embed/>
                </p:oleObj>
              </mc:Choice>
              <mc:Fallback>
                <p:oleObj name="Equation" r:id="rId15" imgW="114376" imgH="171450" progId="Equation.3">
                  <p:embed/>
                  <p:pic>
                    <p:nvPicPr>
                      <p:cNvPr id="40972" name="Object 8">
                        <a:extLst>
                          <a:ext uri="{FF2B5EF4-FFF2-40B4-BE49-F238E27FC236}">
                            <a16:creationId xmlns:a16="http://schemas.microsoft.com/office/drawing/2014/main" id="{C96F4AD1-3E5D-48EE-B02F-1CAEC6AC8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238" y="1674813"/>
                        <a:ext cx="328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Oval 13">
            <a:extLst>
              <a:ext uri="{FF2B5EF4-FFF2-40B4-BE49-F238E27FC236}">
                <a16:creationId xmlns:a16="http://schemas.microsoft.com/office/drawing/2014/main" id="{C63A83D1-4393-4DC0-81EF-228BB5C9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8" y="1879600"/>
            <a:ext cx="149225" cy="152400"/>
          </a:xfrm>
          <a:prstGeom prst="ellipse">
            <a:avLst/>
          </a:prstGeom>
          <a:solidFill>
            <a:srgbClr val="00FF00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0974" name="Object 9">
            <a:extLst>
              <a:ext uri="{FF2B5EF4-FFF2-40B4-BE49-F238E27FC236}">
                <a16:creationId xmlns:a16="http://schemas.microsoft.com/office/drawing/2014/main" id="{E349AB2F-B4FD-4DA2-ABC6-BCC1EF922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9788" y="2360613"/>
          <a:ext cx="3952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1" name="Equation" r:id="rId17" imgW="133337" imgH="171450" progId="Equation.3">
                  <p:embed/>
                </p:oleObj>
              </mc:Choice>
              <mc:Fallback>
                <p:oleObj name="Equation" r:id="rId17" imgW="133337" imgH="171450" progId="Equation.3">
                  <p:embed/>
                  <p:pic>
                    <p:nvPicPr>
                      <p:cNvPr id="40974" name="Object 9">
                        <a:extLst>
                          <a:ext uri="{FF2B5EF4-FFF2-40B4-BE49-F238E27FC236}">
                            <a16:creationId xmlns:a16="http://schemas.microsoft.com/office/drawing/2014/main" id="{E349AB2F-B4FD-4DA2-ABC6-BCC1EF922E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2360613"/>
                        <a:ext cx="3952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5" name="Oval 15">
            <a:extLst>
              <a:ext uri="{FF2B5EF4-FFF2-40B4-BE49-F238E27FC236}">
                <a16:creationId xmlns:a16="http://schemas.microsoft.com/office/drawing/2014/main" id="{23A14DD5-EA25-4920-BF46-D5CBF67D6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8" y="2565400"/>
            <a:ext cx="149225" cy="152400"/>
          </a:xfrm>
          <a:prstGeom prst="ellipse">
            <a:avLst/>
          </a:prstGeom>
          <a:solidFill>
            <a:srgbClr val="66FF33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0976" name="Text Box 16">
            <a:extLst>
              <a:ext uri="{FF2B5EF4-FFF2-40B4-BE49-F238E27FC236}">
                <a16:creationId xmlns:a16="http://schemas.microsoft.com/office/drawing/2014/main" id="{11112B3D-15C0-4D6F-9471-A05DB5E4B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822325"/>
            <a:ext cx="86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S</a:t>
            </a:r>
            <a:r>
              <a:rPr lang="en-US" altLang="zh-CN" sz="2800" baseline="-25000">
                <a:solidFill>
                  <a:schemeClr val="bg1"/>
                </a:solidFill>
              </a:rPr>
              <a:t>1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5C6D1125-430E-4151-AA52-789F6389F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412875"/>
            <a:ext cx="86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S</a:t>
            </a:r>
            <a:r>
              <a:rPr lang="en-US" altLang="zh-CN" sz="2800" baseline="-25000">
                <a:solidFill>
                  <a:schemeClr val="bg1"/>
                </a:solidFill>
              </a:rPr>
              <a:t>2</a:t>
            </a:r>
            <a:r>
              <a:rPr lang="zh-CN" altLang="en-US" sz="280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2546" name="Rectangle 18">
            <a:extLst>
              <a:ext uri="{FF2B5EF4-FFF2-40B4-BE49-F238E27FC236}">
                <a16:creationId xmlns:a16="http://schemas.microsoft.com/office/drawing/2014/main" id="{557426E2-4070-47EB-97A6-0BCB7CEEC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2047875"/>
            <a:ext cx="727392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0979" name="Object 10">
            <a:extLst>
              <a:ext uri="{FF2B5EF4-FFF2-40B4-BE49-F238E27FC236}">
                <a16:creationId xmlns:a16="http://schemas.microsoft.com/office/drawing/2014/main" id="{8668C544-5DD1-4D94-8400-4021E6AABBF5}"/>
              </a:ext>
            </a:extLst>
          </p:cNvPr>
          <p:cNvGraphicFramePr>
            <a:graphicFrameLocks/>
          </p:cNvGraphicFramePr>
          <p:nvPr/>
        </p:nvGraphicFramePr>
        <p:xfrm>
          <a:off x="1547813" y="2738438"/>
          <a:ext cx="3886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2" name="Equation" r:id="rId19" imgW="3838645" imgH="781016" progId="Equation.3">
                  <p:embed/>
                </p:oleObj>
              </mc:Choice>
              <mc:Fallback>
                <p:oleObj name="Equation" r:id="rId19" imgW="3838645" imgH="781016" progId="Equation.3">
                  <p:embed/>
                  <p:pic>
                    <p:nvPicPr>
                      <p:cNvPr id="40979" name="Object 10">
                        <a:extLst>
                          <a:ext uri="{FF2B5EF4-FFF2-40B4-BE49-F238E27FC236}">
                            <a16:creationId xmlns:a16="http://schemas.microsoft.com/office/drawing/2014/main" id="{8668C544-5DD1-4D94-8400-4021E6AABBF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38438"/>
                        <a:ext cx="38862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0" name="Rectangle 20">
            <a:extLst>
              <a:ext uri="{FF2B5EF4-FFF2-40B4-BE49-F238E27FC236}">
                <a16:creationId xmlns:a16="http://schemas.microsoft.com/office/drawing/2014/main" id="{DBB32DC9-E958-4A01-A59B-258868C01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4627563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  <a:latin typeface="Bookman Old Style" panose="02050604050505020204" pitchFamily="18" charset="0"/>
              </a:rPr>
              <a:t>• </a:t>
            </a: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</a:rPr>
              <a:t>合振动的振幅</a:t>
            </a:r>
          </a:p>
        </p:txBody>
      </p:sp>
      <p:sp>
        <p:nvSpPr>
          <p:cNvPr id="40981" name="Oval 21">
            <a:extLst>
              <a:ext uri="{FF2B5EF4-FFF2-40B4-BE49-F238E27FC236}">
                <a16:creationId xmlns:a16="http://schemas.microsoft.com/office/drawing/2014/main" id="{B97E1CE6-6264-4074-A4B5-2C130AE56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850" y="1446213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0982" name="Object 11">
            <a:extLst>
              <a:ext uri="{FF2B5EF4-FFF2-40B4-BE49-F238E27FC236}">
                <a16:creationId xmlns:a16="http://schemas.microsoft.com/office/drawing/2014/main" id="{484F2990-1617-4C44-BC2D-3C3D61DC4B23}"/>
              </a:ext>
            </a:extLst>
          </p:cNvPr>
          <p:cNvGraphicFramePr>
            <a:graphicFrameLocks/>
          </p:cNvGraphicFramePr>
          <p:nvPr/>
        </p:nvGraphicFramePr>
        <p:xfrm>
          <a:off x="1403350" y="1470025"/>
          <a:ext cx="2965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3" name="Equation" r:id="rId21" imgW="2924245" imgH="380864" progId="Equation.3">
                  <p:embed/>
                </p:oleObj>
              </mc:Choice>
              <mc:Fallback>
                <p:oleObj name="Equation" r:id="rId21" imgW="2924245" imgH="380864" progId="Equation.3">
                  <p:embed/>
                  <p:pic>
                    <p:nvPicPr>
                      <p:cNvPr id="40982" name="Object 11">
                        <a:extLst>
                          <a:ext uri="{FF2B5EF4-FFF2-40B4-BE49-F238E27FC236}">
                            <a16:creationId xmlns:a16="http://schemas.microsoft.com/office/drawing/2014/main" id="{484F2990-1617-4C44-BC2D-3C3D61DC4B2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70025"/>
                        <a:ext cx="2965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3" name="Text Box 23">
            <a:extLst>
              <a:ext uri="{FF2B5EF4-FFF2-40B4-BE49-F238E27FC236}">
                <a16:creationId xmlns:a16="http://schemas.microsoft.com/office/drawing/2014/main" id="{0A7B0269-998D-4D29-937C-7D41947C1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13160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40984" name="Text Box 24">
            <a:extLst>
              <a:ext uri="{FF2B5EF4-FFF2-40B4-BE49-F238E27FC236}">
                <a16:creationId xmlns:a16="http://schemas.microsoft.com/office/drawing/2014/main" id="{9E79491E-4AB9-4F0E-8326-1F0A18915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205038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P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27" name="AutoShape 28">
            <a:extLst>
              <a:ext uri="{FF2B5EF4-FFF2-40B4-BE49-F238E27FC236}">
                <a16:creationId xmlns:a16="http://schemas.microsoft.com/office/drawing/2014/main" id="{59218F66-328E-4C30-9240-493AA41A6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50850"/>
            <a:ext cx="4248150" cy="817563"/>
          </a:xfrm>
          <a:prstGeom prst="wedgeRectCallout">
            <a:avLst>
              <a:gd name="adj1" fmla="val -60366"/>
              <a:gd name="adj2" fmla="val 57769"/>
            </a:avLst>
          </a:prstGeom>
          <a:solidFill>
            <a:schemeClr val="accent1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满足相干条件（频率相同、振动方向相同、相位差恒定）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38401EBE-35DD-418B-ADE4-65A4F68D6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5881688"/>
            <a:ext cx="2016125" cy="647700"/>
          </a:xfrm>
          <a:prstGeom prst="rect">
            <a:avLst/>
          </a:prstGeom>
          <a:solidFill>
            <a:srgbClr val="00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9" name="Object 27">
            <a:extLst>
              <a:ext uri="{FF2B5EF4-FFF2-40B4-BE49-F238E27FC236}">
                <a16:creationId xmlns:a16="http://schemas.microsoft.com/office/drawing/2014/main" id="{18EA7571-7031-4AA2-B07A-7537C15FB9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25" y="5989638"/>
          <a:ext cx="372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4" name="公式" r:id="rId23" imgW="3676561" imgH="409643" progId="Equation.3">
                  <p:embed/>
                </p:oleObj>
              </mc:Choice>
              <mc:Fallback>
                <p:oleObj name="公式" r:id="rId23" imgW="3676561" imgH="409643" progId="Equation.3">
                  <p:embed/>
                  <p:pic>
                    <p:nvPicPr>
                      <p:cNvPr id="29" name="Object 27">
                        <a:extLst>
                          <a:ext uri="{FF2B5EF4-FFF2-40B4-BE49-F238E27FC236}">
                            <a16:creationId xmlns:a16="http://schemas.microsoft.com/office/drawing/2014/main" id="{18EA7571-7031-4AA2-B07A-7537C15FB9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5989638"/>
                        <a:ext cx="3721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7">
            <a:extLst>
              <a:ext uri="{FF2B5EF4-FFF2-40B4-BE49-F238E27FC236}">
                <a16:creationId xmlns:a16="http://schemas.microsoft.com/office/drawing/2014/main" id="{E842FDFE-F5DB-4FAF-B0C0-9C3EE4D2D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6000750"/>
            <a:ext cx="287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FFFF00"/>
                </a:solidFill>
              </a:rPr>
              <a:t>•</a:t>
            </a:r>
            <a:r>
              <a:rPr kumimoji="0" lang="en-US" altLang="zh-CN" i="1">
                <a:solidFill>
                  <a:srgbClr val="FFFF00"/>
                </a:solidFill>
              </a:rPr>
              <a:t> P </a:t>
            </a:r>
            <a:r>
              <a:rPr kumimoji="0" lang="zh-CN" altLang="en-US">
                <a:solidFill>
                  <a:srgbClr val="FFFF00"/>
                </a:solidFill>
              </a:rPr>
              <a:t>点处波的强度</a:t>
            </a:r>
          </a:p>
        </p:txBody>
      </p:sp>
      <p:sp>
        <p:nvSpPr>
          <p:cNvPr id="31" name="AutoShape 29">
            <a:extLst>
              <a:ext uri="{FF2B5EF4-FFF2-40B4-BE49-F238E27FC236}">
                <a16:creationId xmlns:a16="http://schemas.microsoft.com/office/drawing/2014/main" id="{8C6CD64B-686F-4D26-83CC-125059CE3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775" y="5954713"/>
            <a:ext cx="1331913" cy="504825"/>
          </a:xfrm>
          <a:prstGeom prst="wedgeRectCallout">
            <a:avLst>
              <a:gd name="adj1" fmla="val -93028"/>
              <a:gd name="adj2" fmla="val -28931"/>
            </a:avLst>
          </a:prstGeom>
          <a:solidFill>
            <a:schemeClr val="accent1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FFFFFF"/>
                  </a:outerShdw>
                </a:effectLst>
              </a:rPr>
              <a:t>干涉项</a:t>
            </a:r>
          </a:p>
        </p:txBody>
      </p:sp>
      <p:sp>
        <p:nvSpPr>
          <p:cNvPr id="22558" name="灯片编号占位符 1">
            <a:extLst>
              <a:ext uri="{FF2B5EF4-FFF2-40B4-BE49-F238E27FC236}">
                <a16:creationId xmlns:a16="http://schemas.microsoft.com/office/drawing/2014/main" id="{8EF7E8BF-DAAF-4EA4-ADC4-E966A6BF95E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647754-BD02-4AA6-B6A4-E8355614267F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7" grpId="0" autoUpdateAnimBg="0"/>
      <p:bldP spid="40973" grpId="0" animBg="1"/>
      <p:bldP spid="40975" grpId="0" animBg="1"/>
      <p:bldP spid="40976" grpId="0" autoUpdateAnimBg="0"/>
      <p:bldP spid="40977" grpId="0" autoUpdateAnimBg="0"/>
      <p:bldP spid="40980" grpId="0" autoUpdateAnimBg="0"/>
      <p:bldP spid="40981" grpId="0" animBg="1"/>
      <p:bldP spid="40983" grpId="0" autoUpdateAnimBg="0"/>
      <p:bldP spid="40984" grpId="0" autoUpdateAnimBg="0"/>
      <p:bldP spid="27" grpId="0" animBg="1"/>
      <p:bldP spid="28" grpId="0" animBg="1"/>
      <p:bldP spid="30" grpId="0" autoUpdateAnimBg="0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>
            <a:extLst>
              <a:ext uri="{FF2B5EF4-FFF2-40B4-BE49-F238E27FC236}">
                <a16:creationId xmlns:a16="http://schemas.microsoft.com/office/drawing/2014/main" id="{2B37F1DF-76E9-42DA-9D8B-402539772D5C}"/>
              </a:ext>
            </a:extLst>
          </p:cNvPr>
          <p:cNvGraphicFramePr>
            <a:graphicFrameLocks/>
          </p:cNvGraphicFramePr>
          <p:nvPr/>
        </p:nvGraphicFramePr>
        <p:xfrm>
          <a:off x="1285875" y="1714500"/>
          <a:ext cx="705326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2" name="公式" r:id="rId3" imgW="7029565" imgH="781016" progId="Equation.3">
                  <p:embed/>
                </p:oleObj>
              </mc:Choice>
              <mc:Fallback>
                <p:oleObj name="公式" r:id="rId3" imgW="7029565" imgH="781016" progId="Equation.3">
                  <p:embed/>
                  <p:pic>
                    <p:nvPicPr>
                      <p:cNvPr id="41986" name="Object 2">
                        <a:extLst>
                          <a:ext uri="{FF2B5EF4-FFF2-40B4-BE49-F238E27FC236}">
                            <a16:creationId xmlns:a16="http://schemas.microsoft.com/office/drawing/2014/main" id="{2B37F1DF-76E9-42DA-9D8B-402539772D5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714500"/>
                        <a:ext cx="705326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497EDD89-05E5-443C-B9E1-35CECB8C0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4838" y="2825750"/>
          <a:ext cx="56499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3" name="公式" r:id="rId5" imgW="5619737" imgH="409643" progId="Equation.3">
                  <p:embed/>
                </p:oleObj>
              </mc:Choice>
              <mc:Fallback>
                <p:oleObj name="公式" r:id="rId5" imgW="5619737" imgH="409643" progId="Equation.3">
                  <p:embed/>
                  <p:pic>
                    <p:nvPicPr>
                      <p:cNvPr id="41987" name="Object 3">
                        <a:extLst>
                          <a:ext uri="{FF2B5EF4-FFF2-40B4-BE49-F238E27FC236}">
                            <a16:creationId xmlns:a16="http://schemas.microsoft.com/office/drawing/2014/main" id="{497EDD89-05E5-443C-B9E1-35CECB8C0D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2825750"/>
                        <a:ext cx="56499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BB5B9828-8D1A-4FBB-9C0D-0B5D1454D8D2}"/>
              </a:ext>
            </a:extLst>
          </p:cNvPr>
          <p:cNvGraphicFramePr>
            <a:graphicFrameLocks/>
          </p:cNvGraphicFramePr>
          <p:nvPr/>
        </p:nvGraphicFramePr>
        <p:xfrm>
          <a:off x="1331913" y="4114800"/>
          <a:ext cx="7488237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4" name="公式" r:id="rId7" imgW="7715212" imgH="781016" progId="Equation.3">
                  <p:embed/>
                </p:oleObj>
              </mc:Choice>
              <mc:Fallback>
                <p:oleObj name="公式" r:id="rId7" imgW="7715212" imgH="781016" progId="Equation.3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:a16="http://schemas.microsoft.com/office/drawing/2014/main" id="{BB5B9828-8D1A-4FBB-9C0D-0B5D1454D8D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14800"/>
                        <a:ext cx="7488237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1275CA0A-AD94-4C25-987A-7D6297F909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084763"/>
          <a:ext cx="566896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5" name="公式" r:id="rId9" imgW="2457565" imgH="209414" progId="Equation.3">
                  <p:embed/>
                </p:oleObj>
              </mc:Choice>
              <mc:Fallback>
                <p:oleObj name="公式" r:id="rId9" imgW="2457565" imgH="209414" progId="Equation.3">
                  <p:embed/>
                  <p:pic>
                    <p:nvPicPr>
                      <p:cNvPr id="41989" name="Object 5">
                        <a:extLst>
                          <a:ext uri="{FF2B5EF4-FFF2-40B4-BE49-F238E27FC236}">
                            <a16:creationId xmlns:a16="http://schemas.microsoft.com/office/drawing/2014/main" id="{1275CA0A-AD94-4C25-987A-7D6297F909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084763"/>
                        <a:ext cx="566896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id="{A6229601-59CA-493C-B9FB-34B4910E7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41325"/>
          <a:ext cx="33004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6" name="公式" r:id="rId11" imgW="3562490" imgH="781016" progId="Equation.3">
                  <p:embed/>
                </p:oleObj>
              </mc:Choice>
              <mc:Fallback>
                <p:oleObj name="公式" r:id="rId11" imgW="3562490" imgH="781016" progId="Equation.3">
                  <p:embed/>
                  <p:pic>
                    <p:nvPicPr>
                      <p:cNvPr id="41990" name="Object 6">
                        <a:extLst>
                          <a:ext uri="{FF2B5EF4-FFF2-40B4-BE49-F238E27FC236}">
                            <a16:creationId xmlns:a16="http://schemas.microsoft.com/office/drawing/2014/main" id="{A6229601-59CA-493C-B9FB-34B4910E7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41325"/>
                        <a:ext cx="3300412" cy="755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CC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Rectangle 7">
            <a:extLst>
              <a:ext uri="{FF2B5EF4-FFF2-40B4-BE49-F238E27FC236}">
                <a16:creationId xmlns:a16="http://schemas.microsoft.com/office/drawing/2014/main" id="{D09E2E4B-A51E-4B69-969D-4CD71DCF6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95313"/>
            <a:ext cx="168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相位差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3777615D-17B7-451A-93E4-109064C4E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18923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当</a:t>
            </a:r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id="{1BE22395-F6E0-418A-A971-5B95384A9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548063"/>
            <a:ext cx="3313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</a:rPr>
              <a:t>干涉相长（加强）</a:t>
            </a:r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id="{6883A8F7-799D-4F1F-8934-F188F3A52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42957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当</a:t>
            </a:r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C9176794-1530-4A1F-9E84-F53232EED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876925"/>
            <a:ext cx="3673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Bookman Old Style" panose="02050604050505020204" pitchFamily="18" charset="0"/>
              </a:rPr>
              <a:t>干涉相消（减弱）</a:t>
            </a:r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2B1EA574-E6C1-4F30-8F63-1057F418E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1243013"/>
            <a:ext cx="517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Bookman Old Style" panose="02050604050505020204" pitchFamily="18" charset="0"/>
              </a:rPr>
              <a:t>• </a:t>
            </a:r>
            <a:r>
              <a:rPr lang="zh-CN" altLang="en-US">
                <a:solidFill>
                  <a:schemeClr val="bg1"/>
                </a:solidFill>
                <a:latin typeface="Bookman Old Style" panose="02050604050505020204" pitchFamily="18" charset="0"/>
              </a:rPr>
              <a:t>空间点振动的情况分析</a:t>
            </a:r>
          </a:p>
        </p:txBody>
      </p:sp>
      <p:sp>
        <p:nvSpPr>
          <p:cNvPr id="23565" name="灯片编号占位符 1">
            <a:extLst>
              <a:ext uri="{FF2B5EF4-FFF2-40B4-BE49-F238E27FC236}">
                <a16:creationId xmlns:a16="http://schemas.microsoft.com/office/drawing/2014/main" id="{F9AC37D4-25C3-495C-90E9-908894B10FE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B022B1-2EBF-4484-9608-1145DBF7EEEA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 autoUpdateAnimBg="0"/>
      <p:bldP spid="41992" grpId="0" autoUpdateAnimBg="0"/>
      <p:bldP spid="41993" grpId="0" autoUpdateAnimBg="0"/>
      <p:bldP spid="41994" grpId="0" autoUpdateAnimBg="0"/>
      <p:bldP spid="41995" grpId="0" autoUpdateAnimBg="0"/>
      <p:bldP spid="4199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51099F4B-1CDA-4354-A28B-A4DDF3034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307975"/>
            <a:ext cx="1660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讨论</a:t>
            </a:r>
          </a:p>
        </p:txBody>
      </p:sp>
      <p:graphicFrame>
        <p:nvGraphicFramePr>
          <p:cNvPr id="43011" name="Object 2">
            <a:extLst>
              <a:ext uri="{FF2B5EF4-FFF2-40B4-BE49-F238E27FC236}">
                <a16:creationId xmlns:a16="http://schemas.microsoft.com/office/drawing/2014/main" id="{EF041708-980A-4C7E-A265-7A399BE871E0}"/>
              </a:ext>
            </a:extLst>
          </p:cNvPr>
          <p:cNvGraphicFramePr>
            <a:graphicFrameLocks/>
          </p:cNvGraphicFramePr>
          <p:nvPr/>
        </p:nvGraphicFramePr>
        <p:xfrm>
          <a:off x="1962150" y="1341438"/>
          <a:ext cx="47402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8" name="公式" r:id="rId3" imgW="4686376" imgH="371373" progId="Equation.3">
                  <p:embed/>
                </p:oleObj>
              </mc:Choice>
              <mc:Fallback>
                <p:oleObj name="公式" r:id="rId3" imgW="4686376" imgH="371373" progId="Equation.3">
                  <p:embed/>
                  <p:pic>
                    <p:nvPicPr>
                      <p:cNvPr id="43011" name="Object 2">
                        <a:extLst>
                          <a:ext uri="{FF2B5EF4-FFF2-40B4-BE49-F238E27FC236}">
                            <a16:creationId xmlns:a16="http://schemas.microsoft.com/office/drawing/2014/main" id="{EF041708-980A-4C7E-A265-7A399BE871E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150" y="1341438"/>
                        <a:ext cx="47402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3">
            <a:extLst>
              <a:ext uri="{FF2B5EF4-FFF2-40B4-BE49-F238E27FC236}">
                <a16:creationId xmlns:a16="http://schemas.microsoft.com/office/drawing/2014/main" id="{F5DBFD56-12CB-44B4-A52F-7F28CF92D4FA}"/>
              </a:ext>
            </a:extLst>
          </p:cNvPr>
          <p:cNvGraphicFramePr>
            <a:graphicFrameLocks/>
          </p:cNvGraphicFramePr>
          <p:nvPr/>
        </p:nvGraphicFramePr>
        <p:xfrm>
          <a:off x="1666875" y="779463"/>
          <a:ext cx="10334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29" name="公式" r:id="rId5" imgW="981069" imgH="371373" progId="Equation.3">
                  <p:embed/>
                </p:oleObj>
              </mc:Choice>
              <mc:Fallback>
                <p:oleObj name="公式" r:id="rId5" imgW="981069" imgH="371373" progId="Equation.3">
                  <p:embed/>
                  <p:pic>
                    <p:nvPicPr>
                      <p:cNvPr id="43012" name="Object 3">
                        <a:extLst>
                          <a:ext uri="{FF2B5EF4-FFF2-40B4-BE49-F238E27FC236}">
                            <a16:creationId xmlns:a16="http://schemas.microsoft.com/office/drawing/2014/main" id="{F5DBFD56-12CB-44B4-A52F-7F28CF92D4F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779463"/>
                        <a:ext cx="10334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Rectangle 5">
            <a:extLst>
              <a:ext uri="{FF2B5EF4-FFF2-40B4-BE49-F238E27FC236}">
                <a16:creationId xmlns:a16="http://schemas.microsoft.com/office/drawing/2014/main" id="{00A5110D-3DDD-47B8-96A5-B417D61DA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975" y="1341438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干涉相长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54449F05-220F-49AA-A812-AAF59F1BA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811213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(1)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6F47A06A-047D-4C5E-8213-750AC3B95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2613025"/>
            <a:ext cx="187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43016" name="Object 4">
            <a:extLst>
              <a:ext uri="{FF2B5EF4-FFF2-40B4-BE49-F238E27FC236}">
                <a16:creationId xmlns:a16="http://schemas.microsoft.com/office/drawing/2014/main" id="{C547FC85-7174-442B-AF86-6F7A0C03A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2649538"/>
          <a:ext cx="16779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0" name="公式" r:id="rId7" imgW="1628794" imgH="371373" progId="Equation.3">
                  <p:embed/>
                </p:oleObj>
              </mc:Choice>
              <mc:Fallback>
                <p:oleObj name="公式" r:id="rId7" imgW="1628794" imgH="371373" progId="Equation.3">
                  <p:embed/>
                  <p:pic>
                    <p:nvPicPr>
                      <p:cNvPr id="43016" name="Object 4">
                        <a:extLst>
                          <a:ext uri="{FF2B5EF4-FFF2-40B4-BE49-F238E27FC236}">
                            <a16:creationId xmlns:a16="http://schemas.microsoft.com/office/drawing/2014/main" id="{C547FC85-7174-442B-AF86-6F7A0C03A9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649538"/>
                        <a:ext cx="16779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5">
            <a:extLst>
              <a:ext uri="{FF2B5EF4-FFF2-40B4-BE49-F238E27FC236}">
                <a16:creationId xmlns:a16="http://schemas.microsoft.com/office/drawing/2014/main" id="{4A8F0A36-EB8B-40D7-BA13-3F17BB67C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812925"/>
          <a:ext cx="56864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1" name="公式" r:id="rId9" imgW="5667445" imgH="781016" progId="Equation.3">
                  <p:embed/>
                </p:oleObj>
              </mc:Choice>
              <mc:Fallback>
                <p:oleObj name="公式" r:id="rId9" imgW="5667445" imgH="781016" progId="Equation.3">
                  <p:embed/>
                  <p:pic>
                    <p:nvPicPr>
                      <p:cNvPr id="43017" name="Object 5">
                        <a:extLst>
                          <a:ext uri="{FF2B5EF4-FFF2-40B4-BE49-F238E27FC236}">
                            <a16:creationId xmlns:a16="http://schemas.microsoft.com/office/drawing/2014/main" id="{4A8F0A36-EB8B-40D7-BA13-3F17BB67C3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812925"/>
                        <a:ext cx="568642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Rectangle 10">
            <a:extLst>
              <a:ext uri="{FF2B5EF4-FFF2-40B4-BE49-F238E27FC236}">
                <a16:creationId xmlns:a16="http://schemas.microsoft.com/office/drawing/2014/main" id="{A56D391E-4AAB-4C19-BD6D-88DD1E46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1963738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干涉相消</a:t>
            </a:r>
          </a:p>
        </p:txBody>
      </p:sp>
      <p:graphicFrame>
        <p:nvGraphicFramePr>
          <p:cNvPr id="43019" name="Object 6">
            <a:extLst>
              <a:ext uri="{FF2B5EF4-FFF2-40B4-BE49-F238E27FC236}">
                <a16:creationId xmlns:a16="http://schemas.microsoft.com/office/drawing/2014/main" id="{8FB52E8B-4ED7-4161-9F23-870BC21AAFD1}"/>
              </a:ext>
            </a:extLst>
          </p:cNvPr>
          <p:cNvGraphicFramePr>
            <a:graphicFrameLocks/>
          </p:cNvGraphicFramePr>
          <p:nvPr/>
        </p:nvGraphicFramePr>
        <p:xfrm>
          <a:off x="2484438" y="3789363"/>
          <a:ext cx="31908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2" name="公式" r:id="rId11" imgW="3105290" imgH="371373" progId="Equation.3">
                  <p:embed/>
                </p:oleObj>
              </mc:Choice>
              <mc:Fallback>
                <p:oleObj name="公式" r:id="rId11" imgW="3105290" imgH="371373" progId="Equation.3">
                  <p:embed/>
                  <p:pic>
                    <p:nvPicPr>
                      <p:cNvPr id="43019" name="Object 6">
                        <a:extLst>
                          <a:ext uri="{FF2B5EF4-FFF2-40B4-BE49-F238E27FC236}">
                            <a16:creationId xmlns:a16="http://schemas.microsoft.com/office/drawing/2014/main" id="{8FB52E8B-4ED7-4161-9F23-870BC21AAFD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789363"/>
                        <a:ext cx="31908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7">
            <a:extLst>
              <a:ext uri="{FF2B5EF4-FFF2-40B4-BE49-F238E27FC236}">
                <a16:creationId xmlns:a16="http://schemas.microsoft.com/office/drawing/2014/main" id="{64E61F22-5494-460F-99B8-7E1F09558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3950" y="3214688"/>
          <a:ext cx="3546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3" name="公式" r:id="rId13" imgW="3495822" imgH="380864" progId="Equation.3">
                  <p:embed/>
                </p:oleObj>
              </mc:Choice>
              <mc:Fallback>
                <p:oleObj name="公式" r:id="rId13" imgW="3495822" imgH="380864" progId="Equation.3">
                  <p:embed/>
                  <p:pic>
                    <p:nvPicPr>
                      <p:cNvPr id="43020" name="Object 7">
                        <a:extLst>
                          <a:ext uri="{FF2B5EF4-FFF2-40B4-BE49-F238E27FC236}">
                            <a16:creationId xmlns:a16="http://schemas.microsoft.com/office/drawing/2014/main" id="{64E61F22-5494-460F-99B8-7E1F09558A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3214688"/>
                        <a:ext cx="35464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Rectangle 13">
            <a:extLst>
              <a:ext uri="{FF2B5EF4-FFF2-40B4-BE49-F238E27FC236}">
                <a16:creationId xmlns:a16="http://schemas.microsoft.com/office/drawing/2014/main" id="{6ABAC68F-BC5A-4FB3-A1E2-2EA54F069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141663"/>
            <a:ext cx="184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干涉相长</a:t>
            </a:r>
          </a:p>
        </p:txBody>
      </p:sp>
      <p:sp>
        <p:nvSpPr>
          <p:cNvPr id="43022" name="Rectangle 14">
            <a:extLst>
              <a:ext uri="{FF2B5EF4-FFF2-40B4-BE49-F238E27FC236}">
                <a16:creationId xmlns:a16="http://schemas.microsoft.com/office/drawing/2014/main" id="{ED2AC3FB-A3B4-47DD-959E-23498993C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3789363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干涉相消</a:t>
            </a: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43329BDB-BCF2-4A60-8F24-9402DE5C5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4500563"/>
            <a:ext cx="7808912" cy="1936750"/>
          </a:xfrm>
          <a:prstGeom prst="rect">
            <a:avLst/>
          </a:prstGeom>
          <a:noFill/>
          <a:ln w="1587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能量：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当两相干波发生干涉时，在两波交叠的区域，合成波在空间各处的强度并不等于两个分波强度之和，而是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发生重新分布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。这种新的强度分布是时间上稳定的、空间上强弱相间具有周期性的一种分布。</a:t>
            </a:r>
          </a:p>
        </p:txBody>
      </p:sp>
      <p:sp>
        <p:nvSpPr>
          <p:cNvPr id="43024" name="AutoShape 16">
            <a:extLst>
              <a:ext uri="{FF2B5EF4-FFF2-40B4-BE49-F238E27FC236}">
                <a16:creationId xmlns:a16="http://schemas.microsoft.com/office/drawing/2014/main" id="{95AE7321-AB8B-414C-A132-9BB7F2B2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60350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24593" name="Object 17">
            <a:extLst>
              <a:ext uri="{FF2B5EF4-FFF2-40B4-BE49-F238E27FC236}">
                <a16:creationId xmlns:a16="http://schemas.microsoft.com/office/drawing/2014/main" id="{0BCC5C12-3CD1-46F9-BDBC-69C1A7B6E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73063"/>
          <a:ext cx="35988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4" name="公式" r:id="rId15" imgW="3562490" imgH="781016" progId="Equation.3">
                  <p:embed/>
                </p:oleObj>
              </mc:Choice>
              <mc:Fallback>
                <p:oleObj name="公式" r:id="rId15" imgW="3562490" imgH="781016" progId="Equation.3">
                  <p:embed/>
                  <p:pic>
                    <p:nvPicPr>
                      <p:cNvPr id="24593" name="Object 17">
                        <a:extLst>
                          <a:ext uri="{FF2B5EF4-FFF2-40B4-BE49-F238E27FC236}">
                            <a16:creationId xmlns:a16="http://schemas.microsoft.com/office/drawing/2014/main" id="{0BCC5C12-3CD1-46F9-BDBC-69C1A7B6E0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73063"/>
                        <a:ext cx="3598863" cy="8239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灯片编号占位符 1">
            <a:extLst>
              <a:ext uri="{FF2B5EF4-FFF2-40B4-BE49-F238E27FC236}">
                <a16:creationId xmlns:a16="http://schemas.microsoft.com/office/drawing/2014/main" id="{65334428-59EE-4150-93D9-6A5142BB40E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E74E9E-8B43-447E-82D0-AD4C3640A1E2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3" grpId="0" autoUpdateAnimBg="0"/>
      <p:bldP spid="43014" grpId="0" autoUpdateAnimBg="0"/>
      <p:bldP spid="43015" grpId="0" autoUpdateAnimBg="0"/>
      <p:bldP spid="43018" grpId="0" autoUpdateAnimBg="0"/>
      <p:bldP spid="43021" grpId="0" autoUpdateAnimBg="0"/>
      <p:bldP spid="43022" grpId="0" autoUpdateAnimBg="0"/>
      <p:bldP spid="43023" grpId="0" animBg="1"/>
      <p:bldP spid="430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Line 2">
            <a:extLst>
              <a:ext uri="{FF2B5EF4-FFF2-40B4-BE49-F238E27FC236}">
                <a16:creationId xmlns:a16="http://schemas.microsoft.com/office/drawing/2014/main" id="{5ECC6BFD-5D74-461B-A8AE-3BF0497B8E15}"/>
              </a:ext>
            </a:extLst>
          </p:cNvPr>
          <p:cNvSpPr>
            <a:spLocks noChangeShapeType="1"/>
          </p:cNvSpPr>
          <p:nvPr/>
        </p:nvSpPr>
        <p:spPr bwMode="auto">
          <a:xfrm rot="1117454" flipV="1">
            <a:off x="6084888" y="2097088"/>
            <a:ext cx="2016125" cy="20161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0675" name="Text Box 3">
            <a:extLst>
              <a:ext uri="{FF2B5EF4-FFF2-40B4-BE49-F238E27FC236}">
                <a16:creationId xmlns:a16="http://schemas.microsoft.com/office/drawing/2014/main" id="{6524E0FD-0DDC-469B-A73F-83B0162BF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57188"/>
            <a:ext cx="7929563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800"/>
              </a:lnSpc>
            </a:pPr>
            <a:r>
              <a:rPr kumimoji="0" lang="zh-CN" altLang="en-US">
                <a:solidFill>
                  <a:schemeClr val="bg1"/>
                </a:solidFill>
              </a:rPr>
              <a:t>如图：</a:t>
            </a:r>
            <a:r>
              <a:rPr kumimoji="0" lang="en-US" altLang="zh-CN" i="1">
                <a:solidFill>
                  <a:srgbClr val="FFFF00"/>
                </a:solidFill>
              </a:rPr>
              <a:t>S</a:t>
            </a:r>
            <a:r>
              <a:rPr kumimoji="0" lang="en-US" altLang="zh-CN" baseline="-25000">
                <a:solidFill>
                  <a:srgbClr val="FFFF00"/>
                </a:solidFill>
              </a:rPr>
              <a:t>1</a:t>
            </a:r>
            <a:r>
              <a:rPr kumimoji="0" lang="zh-CN" altLang="en-US">
                <a:solidFill>
                  <a:schemeClr val="bg1"/>
                </a:solidFill>
              </a:rPr>
              <a:t>、</a:t>
            </a:r>
            <a:r>
              <a:rPr kumimoji="0" lang="en-US" altLang="zh-CN" i="1">
                <a:solidFill>
                  <a:srgbClr val="FFFF00"/>
                </a:solidFill>
              </a:rPr>
              <a:t>S</a:t>
            </a:r>
            <a:r>
              <a:rPr kumimoji="0" lang="en-US" altLang="zh-CN" baseline="-25000">
                <a:solidFill>
                  <a:srgbClr val="FFFF00"/>
                </a:solidFill>
              </a:rPr>
              <a:t>2</a:t>
            </a:r>
            <a:r>
              <a:rPr kumimoji="0" lang="zh-CN" altLang="en-US">
                <a:solidFill>
                  <a:schemeClr val="bg1"/>
                </a:solidFill>
              </a:rPr>
              <a:t>为两相干波源，振幅均为</a:t>
            </a:r>
            <a:r>
              <a:rPr kumimoji="0" lang="en-US" altLang="zh-CN">
                <a:solidFill>
                  <a:srgbClr val="FFFF00"/>
                </a:solidFill>
              </a:rPr>
              <a:t>10 cm</a:t>
            </a:r>
            <a:r>
              <a:rPr kumimoji="0" lang="zh-CN" altLang="en-US">
                <a:solidFill>
                  <a:schemeClr val="bg1"/>
                </a:solidFill>
              </a:rPr>
              <a:t>，波强为 </a:t>
            </a:r>
            <a:r>
              <a:rPr kumimoji="0" lang="en-US" altLang="zh-CN" i="1">
                <a:solidFill>
                  <a:srgbClr val="FFFF00"/>
                </a:solidFill>
              </a:rPr>
              <a:t>I</a:t>
            </a:r>
            <a:r>
              <a:rPr kumimoji="0" lang="en-US" altLang="zh-CN" baseline="-25000">
                <a:solidFill>
                  <a:srgbClr val="FFFF00"/>
                </a:solidFill>
              </a:rPr>
              <a:t>0</a:t>
            </a:r>
            <a:r>
              <a:rPr kumimoji="0" lang="zh-CN" altLang="en-US">
                <a:solidFill>
                  <a:schemeClr val="bg1"/>
                </a:solidFill>
              </a:rPr>
              <a:t>，频率为</a:t>
            </a:r>
            <a:r>
              <a:rPr kumimoji="0" lang="en-US" altLang="zh-CN">
                <a:solidFill>
                  <a:srgbClr val="FFFF00"/>
                </a:solidFill>
              </a:rPr>
              <a:t>75 Hz</a:t>
            </a:r>
            <a:r>
              <a:rPr kumimoji="0" lang="zh-CN" altLang="en-US">
                <a:solidFill>
                  <a:schemeClr val="bg1"/>
                </a:solidFill>
              </a:rPr>
              <a:t>已知两波源的相位差为 </a:t>
            </a:r>
            <a:r>
              <a:rPr kumimoji="0" lang="en-US" altLang="zh-CN">
                <a:solidFill>
                  <a:srgbClr val="FFFF00"/>
                </a:solidFill>
              </a:rPr>
              <a:t>2</a:t>
            </a:r>
            <a:r>
              <a:rPr kumimoji="0"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</a:t>
            </a:r>
            <a:r>
              <a:rPr kumimoji="0" lang="en-US" altLang="zh-CN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，波速为 </a:t>
            </a:r>
            <a:r>
              <a:rPr kumimoji="0"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15 m</a:t>
            </a:r>
            <a:r>
              <a:rPr kumimoji="0" lang="en-US" altLang="zh-CN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kumimoji="0"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s</a:t>
            </a:r>
            <a:r>
              <a:rPr kumimoji="0" lang="en-US" altLang="zh-CN" baseline="30000">
                <a:solidFill>
                  <a:srgbClr val="FFFF00"/>
                </a:solidFill>
                <a:sym typeface="Symbol" panose="05050102010706020507" pitchFamily="18" charset="2"/>
              </a:rPr>
              <a:t>-1</a:t>
            </a:r>
            <a:r>
              <a:rPr kumimoji="0" lang="en-US" altLang="zh-CN">
                <a:solidFill>
                  <a:schemeClr val="bg1"/>
                </a:solidFill>
                <a:sym typeface="Symbol" panose="05050102010706020507" pitchFamily="18" charset="2"/>
              </a:rPr>
              <a:t>, </a:t>
            </a:r>
            <a:r>
              <a:rPr kumimoji="0" lang="zh-CN" altLang="en-US">
                <a:solidFill>
                  <a:schemeClr val="bg1"/>
                </a:solidFill>
                <a:sym typeface="Symbol" panose="05050102010706020507" pitchFamily="18" charset="2"/>
              </a:rPr>
              <a:t>试确定两列波到达 </a:t>
            </a:r>
            <a:r>
              <a:rPr kumimoji="0" lang="en-US" altLang="zh-CN" i="1">
                <a:solidFill>
                  <a:srgbClr val="FFFF00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i="1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>
                <a:solidFill>
                  <a:schemeClr val="bg1"/>
                </a:solidFill>
                <a:sym typeface="Symbol" panose="05050102010706020507" pitchFamily="18" charset="2"/>
              </a:rPr>
              <a:t>点时相干结果。</a:t>
            </a:r>
            <a:endParaRPr kumimoji="0" lang="en-US" altLang="zh-CN">
              <a:solidFill>
                <a:srgbClr val="FFCC00"/>
              </a:solidFill>
            </a:endParaRPr>
          </a:p>
        </p:txBody>
      </p:sp>
      <p:sp>
        <p:nvSpPr>
          <p:cNvPr id="540676" name="Text Box 4">
            <a:extLst>
              <a:ext uri="{FF2B5EF4-FFF2-40B4-BE49-F238E27FC236}">
                <a16:creationId xmlns:a16="http://schemas.microsoft.com/office/drawing/2014/main" id="{8B1AD82B-72D5-4BDC-B143-219461EB4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2862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rgbClr val="FFCC00"/>
                </a:solidFill>
              </a:rPr>
              <a:t>例</a:t>
            </a:r>
          </a:p>
        </p:txBody>
      </p:sp>
      <p:sp>
        <p:nvSpPr>
          <p:cNvPr id="540678" name="Rectangle 6">
            <a:extLst>
              <a:ext uri="{FF2B5EF4-FFF2-40B4-BE49-F238E27FC236}">
                <a16:creationId xmlns:a16="http://schemas.microsoft.com/office/drawing/2014/main" id="{EBA302C2-EE9B-4705-84B8-2672AD92D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2484438"/>
            <a:ext cx="215900" cy="217487"/>
          </a:xfrm>
          <a:prstGeom prst="rect">
            <a:avLst/>
          </a:prstGeom>
          <a:noFill/>
          <a:ln w="9525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40679" name="Line 7">
            <a:extLst>
              <a:ext uri="{FF2B5EF4-FFF2-40B4-BE49-F238E27FC236}">
                <a16:creationId xmlns:a16="http://schemas.microsoft.com/office/drawing/2014/main" id="{9508D56A-3F9D-44C1-BB9D-7C92C4B8D3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2459038"/>
            <a:ext cx="1588" cy="1295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0680" name="Line 8">
            <a:extLst>
              <a:ext uri="{FF2B5EF4-FFF2-40B4-BE49-F238E27FC236}">
                <a16:creationId xmlns:a16="http://schemas.microsoft.com/office/drawing/2014/main" id="{6508AB37-A0D8-4084-B849-9108AE1B0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4063" y="2484438"/>
            <a:ext cx="252095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0681" name="Object 2">
            <a:extLst>
              <a:ext uri="{FF2B5EF4-FFF2-40B4-BE49-F238E27FC236}">
                <a16:creationId xmlns:a16="http://schemas.microsoft.com/office/drawing/2014/main" id="{0E2E2F28-FD35-441E-AC72-9880F14F45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9925" y="2008188"/>
          <a:ext cx="2381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0" name="公式" r:id="rId3" imgW="218967" imgH="323918" progId="Equation.3">
                  <p:embed/>
                </p:oleObj>
              </mc:Choice>
              <mc:Fallback>
                <p:oleObj name="公式" r:id="rId3" imgW="218967" imgH="323918" progId="Equation.3">
                  <p:embed/>
                  <p:pic>
                    <p:nvPicPr>
                      <p:cNvPr id="540681" name="Object 2">
                        <a:extLst>
                          <a:ext uri="{FF2B5EF4-FFF2-40B4-BE49-F238E27FC236}">
                            <a16:creationId xmlns:a16="http://schemas.microsoft.com/office/drawing/2014/main" id="{0E2E2F28-FD35-441E-AC72-9880F14F45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2008188"/>
                        <a:ext cx="2381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2" name="Oval 10">
            <a:extLst>
              <a:ext uri="{FF2B5EF4-FFF2-40B4-BE49-F238E27FC236}">
                <a16:creationId xmlns:a16="http://schemas.microsoft.com/office/drawing/2014/main" id="{2F4B1787-F804-404F-BCB4-F130D458F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3900" y="2416175"/>
            <a:ext cx="149225" cy="152400"/>
          </a:xfrm>
          <a:prstGeom prst="ellipse">
            <a:avLst/>
          </a:prstGeom>
          <a:solidFill>
            <a:srgbClr val="00FFFF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40683" name="Object 3">
            <a:extLst>
              <a:ext uri="{FF2B5EF4-FFF2-40B4-BE49-F238E27FC236}">
                <a16:creationId xmlns:a16="http://schemas.microsoft.com/office/drawing/2014/main" id="{4C6A665F-F097-4CF5-ABFA-183B840CD8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5150" y="2057400"/>
          <a:ext cx="2746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1" name="公式" r:id="rId5" imgW="257194" imgH="323918" progId="Equation.3">
                  <p:embed/>
                </p:oleObj>
              </mc:Choice>
              <mc:Fallback>
                <p:oleObj name="公式" r:id="rId5" imgW="257194" imgH="323918" progId="Equation.3">
                  <p:embed/>
                  <p:pic>
                    <p:nvPicPr>
                      <p:cNvPr id="540683" name="Object 3">
                        <a:extLst>
                          <a:ext uri="{FF2B5EF4-FFF2-40B4-BE49-F238E27FC236}">
                            <a16:creationId xmlns:a16="http://schemas.microsoft.com/office/drawing/2014/main" id="{4C6A665F-F097-4CF5-ABFA-183B840CD8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5150" y="2057400"/>
                        <a:ext cx="27463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4" name="Oval 12">
            <a:extLst>
              <a:ext uri="{FF2B5EF4-FFF2-40B4-BE49-F238E27FC236}">
                <a16:creationId xmlns:a16="http://schemas.microsoft.com/office/drawing/2014/main" id="{BBEFC838-38EC-4627-922E-C95DA23F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75" y="2416175"/>
            <a:ext cx="149225" cy="152400"/>
          </a:xfrm>
          <a:prstGeom prst="ellipse">
            <a:avLst/>
          </a:prstGeom>
          <a:solidFill>
            <a:srgbClr val="00FFFF"/>
          </a:solidFill>
          <a:ln w="635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40685" name="Object 4">
            <a:extLst>
              <a:ext uri="{FF2B5EF4-FFF2-40B4-BE49-F238E27FC236}">
                <a16:creationId xmlns:a16="http://schemas.microsoft.com/office/drawing/2014/main" id="{D3B8E5CA-58FF-401E-98DC-3C764D915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3538" y="2065338"/>
          <a:ext cx="6016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2" name="公式" r:id="rId7" imgW="257194" imgH="114198" progId="Equation.3">
                  <p:embed/>
                </p:oleObj>
              </mc:Choice>
              <mc:Fallback>
                <p:oleObj name="公式" r:id="rId7" imgW="257194" imgH="114198" progId="Equation.3">
                  <p:embed/>
                  <p:pic>
                    <p:nvPicPr>
                      <p:cNvPr id="540685" name="Object 4">
                        <a:extLst>
                          <a:ext uri="{FF2B5EF4-FFF2-40B4-BE49-F238E27FC236}">
                            <a16:creationId xmlns:a16="http://schemas.microsoft.com/office/drawing/2014/main" id="{D3B8E5CA-58FF-401E-98DC-3C764D915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3538" y="2065338"/>
                        <a:ext cx="60166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6" name="Oval 14">
            <a:extLst>
              <a:ext uri="{FF2B5EF4-FFF2-40B4-BE49-F238E27FC236}">
                <a16:creationId xmlns:a16="http://schemas.microsoft.com/office/drawing/2014/main" id="{C44EB9E8-517E-4D3C-B681-FCAA6062E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621088"/>
            <a:ext cx="152400" cy="152400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540687" name="Text Box 15">
            <a:extLst>
              <a:ext uri="{FF2B5EF4-FFF2-40B4-BE49-F238E27FC236}">
                <a16:creationId xmlns:a16="http://schemas.microsoft.com/office/drawing/2014/main" id="{729E84B3-469F-4D47-B420-C03744CBF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37639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0" lang="en-US" altLang="zh-CN" i="1">
                <a:solidFill>
                  <a:schemeClr val="bg1"/>
                </a:solidFill>
              </a:rPr>
              <a:t>P</a:t>
            </a:r>
          </a:p>
        </p:txBody>
      </p:sp>
      <p:graphicFrame>
        <p:nvGraphicFramePr>
          <p:cNvPr id="540688" name="Object 5">
            <a:extLst>
              <a:ext uri="{FF2B5EF4-FFF2-40B4-BE49-F238E27FC236}">
                <a16:creationId xmlns:a16="http://schemas.microsoft.com/office/drawing/2014/main" id="{3CC1F2BD-FCE9-4C23-9B9A-C7CB10FEED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1088" y="2779713"/>
          <a:ext cx="9652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3" name="公式" r:id="rId9" imgW="438239" imgH="171450" progId="Equation.3">
                  <p:embed/>
                </p:oleObj>
              </mc:Choice>
              <mc:Fallback>
                <p:oleObj name="公式" r:id="rId9" imgW="438239" imgH="171450" progId="Equation.3">
                  <p:embed/>
                  <p:pic>
                    <p:nvPicPr>
                      <p:cNvPr id="540688" name="Object 5">
                        <a:extLst>
                          <a:ext uri="{FF2B5EF4-FFF2-40B4-BE49-F238E27FC236}">
                            <a16:creationId xmlns:a16="http://schemas.microsoft.com/office/drawing/2014/main" id="{3CC1F2BD-FCE9-4C23-9B9A-C7CB10FEED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2779713"/>
                        <a:ext cx="9652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89" name="Object 6">
            <a:extLst>
              <a:ext uri="{FF2B5EF4-FFF2-40B4-BE49-F238E27FC236}">
                <a16:creationId xmlns:a16="http://schemas.microsoft.com/office/drawing/2014/main" id="{34783078-9EE6-48ED-AE2D-F03A39731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4388" y="3179763"/>
          <a:ext cx="22383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4" name="公式" r:id="rId11" imgW="181045" imgH="323918" progId="Equation.3">
                  <p:embed/>
                </p:oleObj>
              </mc:Choice>
              <mc:Fallback>
                <p:oleObj name="公式" r:id="rId11" imgW="181045" imgH="323918" progId="Equation.3">
                  <p:embed/>
                  <p:pic>
                    <p:nvPicPr>
                      <p:cNvPr id="540689" name="Object 6">
                        <a:extLst>
                          <a:ext uri="{FF2B5EF4-FFF2-40B4-BE49-F238E27FC236}">
                            <a16:creationId xmlns:a16="http://schemas.microsoft.com/office/drawing/2014/main" id="{34783078-9EE6-48ED-AE2D-F03A397316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3179763"/>
                        <a:ext cx="223837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90" name="Object 7">
            <a:extLst>
              <a:ext uri="{FF2B5EF4-FFF2-40B4-BE49-F238E27FC236}">
                <a16:creationId xmlns:a16="http://schemas.microsoft.com/office/drawing/2014/main" id="{7BEC0093-0ECE-46E1-A1C0-741E1F4B9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2124075"/>
          <a:ext cx="7127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5" name="公式" r:id="rId13" imgW="666686" imgH="676309" progId="Equation.3">
                  <p:embed/>
                </p:oleObj>
              </mc:Choice>
              <mc:Fallback>
                <p:oleObj name="公式" r:id="rId13" imgW="666686" imgH="676309" progId="Equation.3">
                  <p:embed/>
                  <p:pic>
                    <p:nvPicPr>
                      <p:cNvPr id="540690" name="Object 7">
                        <a:extLst>
                          <a:ext uri="{FF2B5EF4-FFF2-40B4-BE49-F238E27FC236}">
                            <a16:creationId xmlns:a16="http://schemas.microsoft.com/office/drawing/2014/main" id="{7BEC0093-0ECE-46E1-A1C0-741E1F4B9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124075"/>
                        <a:ext cx="7127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1" name="Text Box 19">
            <a:extLst>
              <a:ext uri="{FF2B5EF4-FFF2-40B4-BE49-F238E27FC236}">
                <a16:creationId xmlns:a16="http://schemas.microsoft.com/office/drawing/2014/main" id="{E5F506FC-5AE2-471F-9B04-FF21E243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21456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rgbClr val="FFCC00"/>
                </a:solidFill>
              </a:rPr>
              <a:t>解</a:t>
            </a:r>
          </a:p>
        </p:txBody>
      </p:sp>
      <p:graphicFrame>
        <p:nvGraphicFramePr>
          <p:cNvPr id="540692" name="Object 8">
            <a:extLst>
              <a:ext uri="{FF2B5EF4-FFF2-40B4-BE49-F238E27FC236}">
                <a16:creationId xmlns:a16="http://schemas.microsoft.com/office/drawing/2014/main" id="{F5CF4010-7251-4D2F-9E2F-0AD8456C6F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5813" y="2138363"/>
          <a:ext cx="14684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6" name="公式" r:id="rId15" imgW="752622" imgH="342900" progId="Equation.3">
                  <p:embed/>
                </p:oleObj>
              </mc:Choice>
              <mc:Fallback>
                <p:oleObj name="公式" r:id="rId15" imgW="752622" imgH="342900" progId="Equation.3">
                  <p:embed/>
                  <p:pic>
                    <p:nvPicPr>
                      <p:cNvPr id="540692" name="Object 8">
                        <a:extLst>
                          <a:ext uri="{FF2B5EF4-FFF2-40B4-BE49-F238E27FC236}">
                            <a16:creationId xmlns:a16="http://schemas.microsoft.com/office/drawing/2014/main" id="{F5CF4010-7251-4D2F-9E2F-0AD8456C6F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138363"/>
                        <a:ext cx="146843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93" name="Object 9">
            <a:extLst>
              <a:ext uri="{FF2B5EF4-FFF2-40B4-BE49-F238E27FC236}">
                <a16:creationId xmlns:a16="http://schemas.microsoft.com/office/drawing/2014/main" id="{9F2A7030-E238-4844-9762-4FD0C24AC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3963" y="3143250"/>
          <a:ext cx="27765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7" name="公式" r:id="rId17" imgW="2724239" imgH="380864" progId="Equation.3">
                  <p:embed/>
                </p:oleObj>
              </mc:Choice>
              <mc:Fallback>
                <p:oleObj name="公式" r:id="rId17" imgW="2724239" imgH="380864" progId="Equation.3">
                  <p:embed/>
                  <p:pic>
                    <p:nvPicPr>
                      <p:cNvPr id="540693" name="Object 9">
                        <a:extLst>
                          <a:ext uri="{FF2B5EF4-FFF2-40B4-BE49-F238E27FC236}">
                            <a16:creationId xmlns:a16="http://schemas.microsoft.com/office/drawing/2014/main" id="{9F2A7030-E238-4844-9762-4FD0C24ACD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3143250"/>
                        <a:ext cx="27765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4" name="Rectangle 22">
            <a:extLst>
              <a:ext uri="{FF2B5EF4-FFF2-40B4-BE49-F238E27FC236}">
                <a16:creationId xmlns:a16="http://schemas.microsoft.com/office/drawing/2014/main" id="{45926B1C-B52B-4544-8709-C9DC3B770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3857625"/>
            <a:ext cx="509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两列波到达</a:t>
            </a:r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0" lang="en-US" altLang="zh-CN" i="1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P </a:t>
            </a:r>
            <a:r>
              <a:rPr kumimoji="0"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点的相位差：</a:t>
            </a:r>
          </a:p>
        </p:txBody>
      </p:sp>
      <p:graphicFrame>
        <p:nvGraphicFramePr>
          <p:cNvPr id="540695" name="Object 10">
            <a:extLst>
              <a:ext uri="{FF2B5EF4-FFF2-40B4-BE49-F238E27FC236}">
                <a16:creationId xmlns:a16="http://schemas.microsoft.com/office/drawing/2014/main" id="{40C1CC6D-D9CB-42B4-AD78-0FEC450CD15D}"/>
              </a:ext>
            </a:extLst>
          </p:cNvPr>
          <p:cNvGraphicFramePr>
            <a:graphicFrameLocks/>
          </p:cNvGraphicFramePr>
          <p:nvPr/>
        </p:nvGraphicFramePr>
        <p:xfrm>
          <a:off x="1187450" y="4459288"/>
          <a:ext cx="60166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8" name="Equation" r:id="rId19" imgW="6619767" imgH="790507" progId="Equation.DSMT4">
                  <p:embed/>
                </p:oleObj>
              </mc:Choice>
              <mc:Fallback>
                <p:oleObj name="Equation" r:id="rId19" imgW="6619767" imgH="790507" progId="Equation.DSMT4">
                  <p:embed/>
                  <p:pic>
                    <p:nvPicPr>
                      <p:cNvPr id="540695" name="Object 10">
                        <a:extLst>
                          <a:ext uri="{FF2B5EF4-FFF2-40B4-BE49-F238E27FC236}">
                            <a16:creationId xmlns:a16="http://schemas.microsoft.com/office/drawing/2014/main" id="{40C1CC6D-D9CB-42B4-AD78-0FEC450CD15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459288"/>
                        <a:ext cx="60166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6" name="Rectangle 24">
            <a:extLst>
              <a:ext uri="{FF2B5EF4-FFF2-40B4-BE49-F238E27FC236}">
                <a16:creationId xmlns:a16="http://schemas.microsoft.com/office/drawing/2014/main" id="{8C20EA8B-716D-40EA-803E-BF9B11772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188" y="5400675"/>
            <a:ext cx="706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相位差为</a:t>
            </a:r>
            <a:r>
              <a:rPr kumimoji="0" lang="zh-CN" altLang="en-US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的偶数倍，</a:t>
            </a:r>
            <a:r>
              <a:rPr kumimoji="0" lang="en-US" altLang="zh-CN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P</a:t>
            </a:r>
            <a:r>
              <a:rPr kumimoji="0" lang="zh-CN" altLang="en-US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点为两波干涉相长</a:t>
            </a:r>
            <a:endParaRPr kumimoji="0" lang="en-US" altLang="zh-CN">
              <a:solidFill>
                <a:srgbClr val="FFFF00"/>
              </a:solidFill>
              <a:latin typeface="仿宋_GB2312" pitchFamily="49" charset="-122"/>
              <a:ea typeface="仿宋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1987" name="Object 25">
            <a:extLst>
              <a:ext uri="{FF2B5EF4-FFF2-40B4-BE49-F238E27FC236}">
                <a16:creationId xmlns:a16="http://schemas.microsoft.com/office/drawing/2014/main" id="{499CAE98-83D2-4DB9-90F9-2B98028DD3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6000750"/>
          <a:ext cx="61436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9" name="公式" r:id="rId21" imgW="3076543" imgH="209414" progId="Equation.3">
                  <p:embed/>
                </p:oleObj>
              </mc:Choice>
              <mc:Fallback>
                <p:oleObj name="公式" r:id="rId21" imgW="3076543" imgH="209414" progId="Equation.3">
                  <p:embed/>
                  <p:pic>
                    <p:nvPicPr>
                      <p:cNvPr id="41987" name="Object 25">
                        <a:extLst>
                          <a:ext uri="{FF2B5EF4-FFF2-40B4-BE49-F238E27FC236}">
                            <a16:creationId xmlns:a16="http://schemas.microsoft.com/office/drawing/2014/main" id="{499CAE98-83D2-4DB9-90F9-2B98028DD3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6000750"/>
                        <a:ext cx="61436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灯片编号占位符 1">
            <a:extLst>
              <a:ext uri="{FF2B5EF4-FFF2-40B4-BE49-F238E27FC236}">
                <a16:creationId xmlns:a16="http://schemas.microsoft.com/office/drawing/2014/main" id="{9676AE06-90C5-416C-8A11-B066F02C2A04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ECA215-216E-4909-99F6-A2F3278B5114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4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4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4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4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4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4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5" grpId="0" autoUpdateAnimBg="0"/>
      <p:bldP spid="540676" grpId="0" autoUpdateAnimBg="0"/>
      <p:bldP spid="540678" grpId="0" animBg="1"/>
      <p:bldP spid="540682" grpId="0" animBg="1"/>
      <p:bldP spid="540684" grpId="0" animBg="1"/>
      <p:bldP spid="540686" grpId="0" animBg="1"/>
      <p:bldP spid="540687" grpId="0" autoUpdateAnimBg="0"/>
      <p:bldP spid="540691" grpId="0" autoUpdateAnimBg="0"/>
      <p:bldP spid="540694" grpId="0"/>
      <p:bldP spid="5406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EC55B1D-3391-4749-BAE4-07DD52DF0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357188"/>
            <a:ext cx="7991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i="1">
                <a:solidFill>
                  <a:srgbClr val="FFFF00"/>
                </a:solidFill>
              </a:rPr>
              <a:t>A</a:t>
            </a:r>
            <a:r>
              <a:rPr lang="zh-CN" altLang="en-US" i="1">
                <a:solidFill>
                  <a:schemeClr val="bg1"/>
                </a:solidFill>
              </a:rPr>
              <a:t>、</a:t>
            </a:r>
            <a:r>
              <a:rPr lang="en-US" altLang="zh-CN" i="1">
                <a:solidFill>
                  <a:srgbClr val="FFFF00"/>
                </a:solidFill>
              </a:rPr>
              <a:t>B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为两相干波源，距离为 </a:t>
            </a:r>
            <a:r>
              <a:rPr lang="en-US" altLang="zh-CN">
                <a:solidFill>
                  <a:srgbClr val="FFFF00"/>
                </a:solidFill>
              </a:rPr>
              <a:t>30 m</a:t>
            </a:r>
            <a:r>
              <a:rPr lang="en-US" altLang="zh-CN">
                <a:solidFill>
                  <a:srgbClr val="FFFF66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>
                <a:solidFill>
                  <a:schemeClr val="bg1"/>
                </a:solidFill>
              </a:rPr>
              <a:t>振幅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相同，</a:t>
            </a:r>
            <a:r>
              <a:rPr lang="zh-CN" altLang="en-US" i="1">
                <a:solidFill>
                  <a:srgbClr val="FFFF00"/>
                </a:solidFill>
                <a:sym typeface="Symbol" panose="05050102010706020507" pitchFamily="18" charset="2"/>
              </a:rPr>
              <a:t></a:t>
            </a:r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相同，初相差为</a:t>
            </a:r>
            <a:r>
              <a:rPr lang="zh-CN" altLang="en-US">
                <a:solidFill>
                  <a:srgbClr val="FFFF00"/>
                </a:solidFill>
                <a:sym typeface="Symbol" panose="05050102010706020507" pitchFamily="18" charset="2"/>
              </a:rPr>
              <a:t>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,</a:t>
            </a:r>
            <a:r>
              <a:rPr lang="en-US" altLang="zh-CN" i="1">
                <a:solidFill>
                  <a:srgbClr val="FFFF00"/>
                </a:solidFill>
              </a:rPr>
              <a:t>u </a:t>
            </a:r>
            <a:r>
              <a:rPr lang="en-US" altLang="zh-CN">
                <a:solidFill>
                  <a:srgbClr val="FFFF00"/>
                </a:solidFill>
              </a:rPr>
              <a:t>= 400 m/s</a:t>
            </a:r>
            <a:r>
              <a:rPr lang="en-US" altLang="zh-CN">
                <a:solidFill>
                  <a:srgbClr val="66FFFF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　</a:t>
            </a:r>
            <a:r>
              <a:rPr lang="en-US" altLang="zh-CN" i="1">
                <a:solidFill>
                  <a:srgbClr val="FFFF00"/>
                </a:solidFill>
              </a:rPr>
              <a:t>f  </a:t>
            </a:r>
            <a:r>
              <a:rPr lang="en-US" altLang="zh-CN">
                <a:solidFill>
                  <a:srgbClr val="FFFF00"/>
                </a:solidFill>
              </a:rPr>
              <a:t>=100 Hz</a:t>
            </a:r>
            <a:r>
              <a:rPr lang="en-US" altLang="zh-CN">
                <a:solidFill>
                  <a:srgbClr val="66FFFF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EC1650ED-6D30-483F-AED3-704834B00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44C79CB3-7FBE-40C0-A372-AB72E5265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400175"/>
            <a:ext cx="6269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zh-CN" altLang="en-US" i="1">
                <a:solidFill>
                  <a:schemeClr val="bg1"/>
                </a:solidFill>
              </a:rPr>
              <a:t>、</a:t>
            </a:r>
            <a:r>
              <a:rPr lang="en-US" altLang="zh-CN" i="1">
                <a:solidFill>
                  <a:schemeClr val="bg1"/>
                </a:solidFill>
              </a:rPr>
              <a:t>B </a:t>
            </a:r>
            <a:r>
              <a:rPr lang="zh-CN" altLang="en-US">
                <a:solidFill>
                  <a:schemeClr val="bg1"/>
                </a:solidFill>
              </a:rPr>
              <a:t>连线上因干涉而静止的各点位置？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D4FCE634-0E01-43EC-93FF-F12951CD6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4128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</a:p>
        </p:txBody>
      </p:sp>
      <p:graphicFrame>
        <p:nvGraphicFramePr>
          <p:cNvPr id="44038" name="Object 2">
            <a:extLst>
              <a:ext uri="{FF2B5EF4-FFF2-40B4-BE49-F238E27FC236}">
                <a16:creationId xmlns:a16="http://schemas.microsoft.com/office/drawing/2014/main" id="{4D9BE985-8F24-4E13-B133-9F3C80F07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857625"/>
          <a:ext cx="27257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8" name="公式" r:id="rId3" imgW="2686012" imgH="371373" progId="Equation.3">
                  <p:embed/>
                </p:oleObj>
              </mc:Choice>
              <mc:Fallback>
                <p:oleObj name="公式" r:id="rId3" imgW="2686012" imgH="371373" progId="Equation.3">
                  <p:embed/>
                  <p:pic>
                    <p:nvPicPr>
                      <p:cNvPr id="44038" name="Object 2">
                        <a:extLst>
                          <a:ext uri="{FF2B5EF4-FFF2-40B4-BE49-F238E27FC236}">
                            <a16:creationId xmlns:a16="http://schemas.microsoft.com/office/drawing/2014/main" id="{4D9BE985-8F24-4E13-B133-9F3C80F07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57625"/>
                        <a:ext cx="27257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>
            <a:extLst>
              <a:ext uri="{FF2B5EF4-FFF2-40B4-BE49-F238E27FC236}">
                <a16:creationId xmlns:a16="http://schemas.microsoft.com/office/drawing/2014/main" id="{AB942D1D-6D12-4AD2-9B70-CE2E03B83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605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374536F5-C59A-435E-9267-32E73DA49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6688" y="3271838"/>
            <a:ext cx="3429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Oval 9">
            <a:extLst>
              <a:ext uri="{FF2B5EF4-FFF2-40B4-BE49-F238E27FC236}">
                <a16:creationId xmlns:a16="http://schemas.microsoft.com/office/drawing/2014/main" id="{C02EFF56-6B2C-40B9-9CAF-C878613C76F3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837488" y="3195638"/>
            <a:ext cx="76200" cy="152400"/>
          </a:xfrm>
          <a:prstGeom prst="ellipse">
            <a:avLst/>
          </a:prstGeom>
          <a:solidFill>
            <a:srgbClr val="00FFFF"/>
          </a:solidFill>
          <a:ln w="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B6A47F49-D1ED-4C23-8741-CA1432D2F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32718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i="1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9660FE23-A203-4D5D-9FC1-56031E4D2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688" y="32718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i="1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44044" name="Line 12">
            <a:extLst>
              <a:ext uri="{FF2B5EF4-FFF2-40B4-BE49-F238E27FC236}">
                <a16:creationId xmlns:a16="http://schemas.microsoft.com/office/drawing/2014/main" id="{4ECEC6EE-1ADE-4011-892C-C0CDED89BB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4213" y="2890838"/>
            <a:ext cx="0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CB3E3CDA-42EA-452D-A6CF-91993EE72A45}"/>
              </a:ext>
            </a:extLst>
          </p:cNvPr>
          <p:cNvGrpSpPr>
            <a:grpSpLocks/>
          </p:cNvGrpSpPr>
          <p:nvPr/>
        </p:nvGrpSpPr>
        <p:grpSpPr bwMode="auto">
          <a:xfrm>
            <a:off x="5399088" y="3195638"/>
            <a:ext cx="609600" cy="533400"/>
            <a:chOff x="3264" y="864"/>
            <a:chExt cx="384" cy="336"/>
          </a:xfrm>
        </p:grpSpPr>
        <p:sp>
          <p:nvSpPr>
            <p:cNvPr id="26662" name="Oval 14">
              <a:extLst>
                <a:ext uri="{FF2B5EF4-FFF2-40B4-BE49-F238E27FC236}">
                  <a16:creationId xmlns:a16="http://schemas.microsoft.com/office/drawing/2014/main" id="{1AFAEE79-982E-4FFC-98D0-E4CF1C73A2E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408" y="864"/>
              <a:ext cx="48" cy="96"/>
            </a:xfrm>
            <a:prstGeom prst="ellipse">
              <a:avLst/>
            </a:pr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663" name="Text Box 15">
              <a:extLst>
                <a:ext uri="{FF2B5EF4-FFF2-40B4-BE49-F238E27FC236}">
                  <a16:creationId xmlns:a16="http://schemas.microsoft.com/office/drawing/2014/main" id="{FE183AC0-725C-4B3F-BF5C-1EED9F4F3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91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FF00"/>
                  </a:solidFill>
                </a:rPr>
                <a:t>P</a:t>
              </a:r>
            </a:p>
          </p:txBody>
        </p:sp>
      </p:grpSp>
      <p:sp>
        <p:nvSpPr>
          <p:cNvPr id="44048" name="Line 16">
            <a:extLst>
              <a:ext uri="{FF2B5EF4-FFF2-40B4-BE49-F238E27FC236}">
                <a16:creationId xmlns:a16="http://schemas.microsoft.com/office/drawing/2014/main" id="{6C9EF42D-C1F6-4C9A-9281-CC8614344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51675" y="3043238"/>
            <a:ext cx="8128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47F03599-8E24-4975-A0C7-60B06192E9EC}"/>
              </a:ext>
            </a:extLst>
          </p:cNvPr>
          <p:cNvGrpSpPr>
            <a:grpSpLocks/>
          </p:cNvGrpSpPr>
          <p:nvPr/>
        </p:nvGrpSpPr>
        <p:grpSpPr bwMode="auto">
          <a:xfrm>
            <a:off x="5675313" y="3043238"/>
            <a:ext cx="1350962" cy="69850"/>
            <a:chOff x="3438" y="768"/>
            <a:chExt cx="867" cy="0"/>
          </a:xfrm>
        </p:grpSpPr>
        <p:sp>
          <p:nvSpPr>
            <p:cNvPr id="26660" name="Line 18">
              <a:extLst>
                <a:ext uri="{FF2B5EF4-FFF2-40B4-BE49-F238E27FC236}">
                  <a16:creationId xmlns:a16="http://schemas.microsoft.com/office/drawing/2014/main" id="{121FF9A1-8BE4-4716-BA81-F4CAD1969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3" y="768"/>
              <a:ext cx="432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1" name="Line 19">
              <a:extLst>
                <a:ext uri="{FF2B5EF4-FFF2-40B4-BE49-F238E27FC236}">
                  <a16:creationId xmlns:a16="http://schemas.microsoft.com/office/drawing/2014/main" id="{34B5759B-7900-4F3A-978A-76F779B7B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8" y="768"/>
              <a:ext cx="24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52" name="Line 20">
            <a:extLst>
              <a:ext uri="{FF2B5EF4-FFF2-40B4-BE49-F238E27FC236}">
                <a16:creationId xmlns:a16="http://schemas.microsoft.com/office/drawing/2014/main" id="{6C40731B-F302-4759-8E7C-7490227513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75313" y="2357438"/>
            <a:ext cx="0" cy="839787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3" name="Oval 21">
            <a:extLst>
              <a:ext uri="{FF2B5EF4-FFF2-40B4-BE49-F238E27FC236}">
                <a16:creationId xmlns:a16="http://schemas.microsoft.com/office/drawing/2014/main" id="{0A6265FF-64FF-4DDB-814C-36AFA13A4218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6999288" y="3195638"/>
            <a:ext cx="76200" cy="152400"/>
          </a:xfrm>
          <a:prstGeom prst="ellipse">
            <a:avLst/>
          </a:prstGeom>
          <a:solidFill>
            <a:srgbClr val="00FFFF"/>
          </a:solidFill>
          <a:ln w="0">
            <a:solidFill>
              <a:srgbClr val="00FFFF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4054" name="Line 22">
            <a:extLst>
              <a:ext uri="{FF2B5EF4-FFF2-40B4-BE49-F238E27FC236}">
                <a16:creationId xmlns:a16="http://schemas.microsoft.com/office/drawing/2014/main" id="{380119FA-4A78-4FA4-90DC-6CF3ACDCD7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83525" y="2357438"/>
            <a:ext cx="0" cy="838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5" name="Text Box 23">
            <a:extLst>
              <a:ext uri="{FF2B5EF4-FFF2-40B4-BE49-F238E27FC236}">
                <a16:creationId xmlns:a16="http://schemas.microsoft.com/office/drawing/2014/main" id="{9282E4CE-40A3-491B-8C23-27519128A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586038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</a:rPr>
              <a:t>30m</a:t>
            </a: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13CBA0A1-9008-47B9-B3F8-EF146ADDF18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80075" y="2511425"/>
            <a:ext cx="2184400" cy="69850"/>
            <a:chOff x="3441" y="432"/>
            <a:chExt cx="1392" cy="0"/>
          </a:xfrm>
        </p:grpSpPr>
        <p:sp>
          <p:nvSpPr>
            <p:cNvPr id="26658" name="Line 25">
              <a:extLst>
                <a:ext uri="{FF2B5EF4-FFF2-40B4-BE49-F238E27FC236}">
                  <a16:creationId xmlns:a16="http://schemas.microsoft.com/office/drawing/2014/main" id="{AD491878-56F9-4A73-BBBF-180A50BE2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432"/>
              <a:ext cx="57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9" name="Line 26">
              <a:extLst>
                <a:ext uri="{FF2B5EF4-FFF2-40B4-BE49-F238E27FC236}">
                  <a16:creationId xmlns:a16="http://schemas.microsoft.com/office/drawing/2014/main" id="{5037E7B0-A46A-40F6-8E63-034F776D5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1" y="432"/>
              <a:ext cx="432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4059" name="Object 3">
            <a:extLst>
              <a:ext uri="{FF2B5EF4-FFF2-40B4-BE49-F238E27FC236}">
                <a16:creationId xmlns:a16="http://schemas.microsoft.com/office/drawing/2014/main" id="{70263F38-E685-4AD5-B53C-B17AEB33C5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857375"/>
          <a:ext cx="184308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9" name="公式" r:id="rId5" imgW="752622" imgH="371373" progId="Equation.3">
                  <p:embed/>
                </p:oleObj>
              </mc:Choice>
              <mc:Fallback>
                <p:oleObj name="公式" r:id="rId5" imgW="752622" imgH="371373" progId="Equation.3">
                  <p:embed/>
                  <p:pic>
                    <p:nvPicPr>
                      <p:cNvPr id="44059" name="Object 3">
                        <a:extLst>
                          <a:ext uri="{FF2B5EF4-FFF2-40B4-BE49-F238E27FC236}">
                            <a16:creationId xmlns:a16="http://schemas.microsoft.com/office/drawing/2014/main" id="{70263F38-E685-4AD5-B53C-B17AEB33C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57375"/>
                        <a:ext cx="1843087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0" name="Object 4">
            <a:extLst>
              <a:ext uri="{FF2B5EF4-FFF2-40B4-BE49-F238E27FC236}">
                <a16:creationId xmlns:a16="http://schemas.microsoft.com/office/drawing/2014/main" id="{DC33A113-14C5-4B7A-83B1-8A80B2678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4814888"/>
          <a:ext cx="52784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0" name="公式" r:id="rId7" imgW="5219725" imgH="914502" progId="Equation.3">
                  <p:embed/>
                </p:oleObj>
              </mc:Choice>
              <mc:Fallback>
                <p:oleObj name="公式" r:id="rId7" imgW="5219725" imgH="914502" progId="Equation.3">
                  <p:embed/>
                  <p:pic>
                    <p:nvPicPr>
                      <p:cNvPr id="44060" name="Object 4">
                        <a:extLst>
                          <a:ext uri="{FF2B5EF4-FFF2-40B4-BE49-F238E27FC236}">
                            <a16:creationId xmlns:a16="http://schemas.microsoft.com/office/drawing/2014/main" id="{DC33A113-14C5-4B7A-83B1-8A80B2678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814888"/>
                        <a:ext cx="52784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1" name="Text Box 29">
            <a:extLst>
              <a:ext uri="{FF2B5EF4-FFF2-40B4-BE49-F238E27FC236}">
                <a16:creationId xmlns:a16="http://schemas.microsoft.com/office/drawing/2014/main" id="{00A52F37-D62D-48BF-87BB-D1372E2DC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863" y="5286375"/>
            <a:ext cx="253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i="1">
                <a:solidFill>
                  <a:schemeClr val="bg1"/>
                </a:solidFill>
              </a:rPr>
              <a:t>P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i="1">
                <a:solidFill>
                  <a:schemeClr val="bg1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左侧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4062" name="Text Box 30">
            <a:extLst>
              <a:ext uri="{FF2B5EF4-FFF2-40B4-BE49-F238E27FC236}">
                <a16:creationId xmlns:a16="http://schemas.microsoft.com/office/drawing/2014/main" id="{F8563A4C-CF57-4350-8EB0-1FAA500DA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4714875"/>
            <a:ext cx="253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i="1">
                <a:solidFill>
                  <a:schemeClr val="bg1"/>
                </a:solidFill>
                <a:ea typeface="黑体" panose="02010609060101010101" pitchFamily="49" charset="-122"/>
              </a:rPr>
              <a:t>P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i="1">
                <a:solidFill>
                  <a:schemeClr val="bg1"/>
                </a:solidFill>
              </a:rPr>
              <a:t>B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右侧</a:t>
            </a:r>
            <a:r>
              <a:rPr lang="en-US" altLang="zh-CN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44063" name="Object 5">
            <a:extLst>
              <a:ext uri="{FF2B5EF4-FFF2-40B4-BE49-F238E27FC236}">
                <a16:creationId xmlns:a16="http://schemas.microsoft.com/office/drawing/2014/main" id="{D5F13D7A-0C2D-48C9-8DB1-AB60EEAFA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995988"/>
          <a:ext cx="1090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1" name="公式" r:id="rId9" imgW="1047737" imgH="380864" progId="Equation.3">
                  <p:embed/>
                </p:oleObj>
              </mc:Choice>
              <mc:Fallback>
                <p:oleObj name="公式" r:id="rId9" imgW="1047737" imgH="380864" progId="Equation.3">
                  <p:embed/>
                  <p:pic>
                    <p:nvPicPr>
                      <p:cNvPr id="44063" name="Object 5">
                        <a:extLst>
                          <a:ext uri="{FF2B5EF4-FFF2-40B4-BE49-F238E27FC236}">
                            <a16:creationId xmlns:a16="http://schemas.microsoft.com/office/drawing/2014/main" id="{D5F13D7A-0C2D-48C9-8DB1-AB60EEAFA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995988"/>
                        <a:ext cx="10906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4" name="Text Box 32">
            <a:extLst>
              <a:ext uri="{FF2B5EF4-FFF2-40B4-BE49-F238E27FC236}">
                <a16:creationId xmlns:a16="http://schemas.microsoft.com/office/drawing/2014/main" id="{392E130E-9B15-49D0-8B40-B805FBC12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5972175"/>
            <a:ext cx="5900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即在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两侧干涉相长，不会出现静止点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4065" name="Text Box 33">
            <a:extLst>
              <a:ext uri="{FF2B5EF4-FFF2-40B4-BE49-F238E27FC236}">
                <a16:creationId xmlns:a16="http://schemas.microsoft.com/office/drawing/2014/main" id="{EF08921F-3B75-436C-BCF5-A5D408F29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688" y="2676525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chemeClr val="bg1"/>
                </a:solidFill>
              </a:rPr>
              <a:t>r</a:t>
            </a:r>
            <a:r>
              <a:rPr lang="en-US" altLang="zh-CN" sz="2800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066" name="Rectangle 34">
            <a:extLst>
              <a:ext uri="{FF2B5EF4-FFF2-40B4-BE49-F238E27FC236}">
                <a16:creationId xmlns:a16="http://schemas.microsoft.com/office/drawing/2014/main" id="{6ED55D21-7A4B-47F7-BAFB-2860F1052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5" y="2266950"/>
            <a:ext cx="442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chemeClr val="bg1"/>
                </a:solidFill>
              </a:rPr>
              <a:t>r</a:t>
            </a:r>
            <a:r>
              <a:rPr lang="en-US" altLang="zh-CN" sz="2800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067" name="Text Box 35">
            <a:extLst>
              <a:ext uri="{FF2B5EF4-FFF2-40B4-BE49-F238E27FC236}">
                <a16:creationId xmlns:a16="http://schemas.microsoft.com/office/drawing/2014/main" id="{1303BA30-E3D0-439E-B765-8448A2B23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781300"/>
            <a:ext cx="375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FFFF"/>
                </a:solidFill>
              </a:rPr>
              <a:t>P</a:t>
            </a:r>
            <a:r>
              <a:rPr lang="en-US" altLang="zh-CN" i="1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i="1">
                <a:solidFill>
                  <a:schemeClr val="bg1"/>
                </a:solidFill>
              </a:rPr>
              <a:t>A</a:t>
            </a:r>
            <a:r>
              <a:rPr lang="zh-CN" altLang="en-US" i="1">
                <a:solidFill>
                  <a:schemeClr val="bg1"/>
                </a:solidFill>
              </a:rPr>
              <a:t>、</a:t>
            </a:r>
            <a:r>
              <a:rPr lang="en-US" altLang="zh-CN" i="1">
                <a:solidFill>
                  <a:schemeClr val="bg1"/>
                </a:solidFill>
              </a:rPr>
              <a:t>B </a:t>
            </a:r>
            <a:r>
              <a:rPr lang="zh-CN" altLang="en-US">
                <a:solidFill>
                  <a:schemeClr val="bg1"/>
                </a:solidFill>
              </a:rPr>
              <a:t>两侧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4070" name="Text Box 38">
            <a:extLst>
              <a:ext uri="{FF2B5EF4-FFF2-40B4-BE49-F238E27FC236}">
                <a16:creationId xmlns:a16="http://schemas.microsoft.com/office/drawing/2014/main" id="{4DA5C8EE-49DC-4DE3-AE89-42BD50F9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3286125"/>
            <a:ext cx="42846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两波到</a:t>
            </a:r>
            <a:r>
              <a:rPr kumimoji="0" lang="en-US" altLang="zh-CN">
                <a:solidFill>
                  <a:schemeClr val="bg1"/>
                </a:solidFill>
              </a:rPr>
              <a:t>P</a:t>
            </a:r>
            <a:r>
              <a:rPr kumimoji="0" lang="zh-CN" altLang="en-US">
                <a:solidFill>
                  <a:schemeClr val="bg1"/>
                </a:solidFill>
              </a:rPr>
              <a:t>点的波程差</a:t>
            </a:r>
          </a:p>
        </p:txBody>
      </p:sp>
      <p:sp>
        <p:nvSpPr>
          <p:cNvPr id="44071" name="Rectangle 39">
            <a:extLst>
              <a:ext uri="{FF2B5EF4-FFF2-40B4-BE49-F238E27FC236}">
                <a16:creationId xmlns:a16="http://schemas.microsoft.com/office/drawing/2014/main" id="{8CB7705D-119B-4EBE-8A7D-78482AA36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4341813"/>
            <a:ext cx="4691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对应的相位差</a:t>
            </a:r>
          </a:p>
        </p:txBody>
      </p:sp>
      <p:sp>
        <p:nvSpPr>
          <p:cNvPr id="44072" name="Rectangle 40">
            <a:extLst>
              <a:ext uri="{FF2B5EF4-FFF2-40B4-BE49-F238E27FC236}">
                <a16:creationId xmlns:a16="http://schemas.microsoft.com/office/drawing/2014/main" id="{5F96312B-F05A-4554-8FFD-B3220D200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2765425"/>
            <a:ext cx="290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•</a:t>
            </a:r>
          </a:p>
        </p:txBody>
      </p:sp>
      <p:sp>
        <p:nvSpPr>
          <p:cNvPr id="26657" name="灯片编号占位符 1">
            <a:extLst>
              <a:ext uri="{FF2B5EF4-FFF2-40B4-BE49-F238E27FC236}">
                <a16:creationId xmlns:a16="http://schemas.microsoft.com/office/drawing/2014/main" id="{9A1F17DB-DF02-490D-8AD4-CB6DA25CF82B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FFD1DB-E8F2-48F6-A6B2-AF79783141C4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  <p:bldP spid="44035" grpId="0" autoUpdateAnimBg="0"/>
      <p:bldP spid="44036" grpId="0" autoUpdateAnimBg="0"/>
      <p:bldP spid="44037" grpId="0" autoUpdateAnimBg="0"/>
      <p:bldP spid="44039" grpId="0" autoUpdateAnimBg="0"/>
      <p:bldP spid="44041" grpId="0" animBg="1"/>
      <p:bldP spid="44042" grpId="0" autoUpdateAnimBg="0"/>
      <p:bldP spid="44043" grpId="0" autoUpdateAnimBg="0"/>
      <p:bldP spid="44053" grpId="0" animBg="1"/>
      <p:bldP spid="44055" grpId="0" autoUpdateAnimBg="0"/>
      <p:bldP spid="44061" grpId="0" autoUpdateAnimBg="0"/>
      <p:bldP spid="44062" grpId="0" autoUpdateAnimBg="0"/>
      <p:bldP spid="44064" grpId="0" autoUpdateAnimBg="0"/>
      <p:bldP spid="44065" grpId="0" autoUpdateAnimBg="0"/>
      <p:bldP spid="44066" grpId="0" autoUpdateAnimBg="0"/>
      <p:bldP spid="44067" grpId="0" autoUpdateAnimBg="0"/>
      <p:bldP spid="44070" grpId="0"/>
      <p:bldP spid="44071" grpId="0"/>
      <p:bldP spid="4407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16624</TotalTime>
  <Words>1358</Words>
  <Application>Microsoft Office PowerPoint</Application>
  <PresentationFormat>全屏显示(4:3)</PresentationFormat>
  <Paragraphs>197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仿宋_GB2312</vt:lpstr>
      <vt:lpstr>黑体</vt:lpstr>
      <vt:lpstr>华文仿宋</vt:lpstr>
      <vt:lpstr>楷体_GB2312</vt:lpstr>
      <vt:lpstr>宋体</vt:lpstr>
      <vt:lpstr>Arial</vt:lpstr>
      <vt:lpstr>Bookman Old Style</vt:lpstr>
      <vt:lpstr>Symbol</vt:lpstr>
      <vt:lpstr>Times New Roman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yzhang</cp:lastModifiedBy>
  <cp:revision>1267</cp:revision>
  <cp:lastPrinted>2022-09-22T09:14:10Z</cp:lastPrinted>
  <dcterms:created xsi:type="dcterms:W3CDTF">1998-11-21T01:35:42Z</dcterms:created>
  <dcterms:modified xsi:type="dcterms:W3CDTF">2022-09-23T06:52:34Z</dcterms:modified>
</cp:coreProperties>
</file>