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39" r:id="rId2"/>
    <p:sldId id="669" r:id="rId3"/>
    <p:sldId id="670" r:id="rId4"/>
    <p:sldId id="685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64" r:id="rId15"/>
    <p:sldId id="665" r:id="rId16"/>
    <p:sldId id="666" r:id="rId17"/>
    <p:sldId id="667" r:id="rId18"/>
    <p:sldId id="668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44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6" Type="http://schemas.openxmlformats.org/officeDocument/2006/relationships/image" Target="../media/image37.w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4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7.png"/><Relationship Id="rId4" Type="http://schemas.openxmlformats.org/officeDocument/2006/relationships/hyperlink" Target="file:///H:\2017&#22823;&#23398;&#29289;&#29702;\&#19979;&#20876;\&#27874;&#23494;-&#27874;&#30095;.SW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emf"/><Relationship Id="rId11" Type="http://schemas.openxmlformats.org/officeDocument/2006/relationships/image" Target="../media/image72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0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98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96.emf"/><Relationship Id="rId35" Type="http://schemas.openxmlformats.org/officeDocument/2006/relationships/image" Target="../media/image99.png"/><Relationship Id="rId8" Type="http://schemas.openxmlformats.org/officeDocument/2006/relationships/image" Target="../media/image8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32.emf"/><Relationship Id="rId3" Type="http://schemas.openxmlformats.org/officeDocument/2006/relationships/image" Target="../media/image38.png"/><Relationship Id="rId21" Type="http://schemas.openxmlformats.org/officeDocument/2006/relationships/image" Target="../media/image30.emf"/><Relationship Id="rId34" Type="http://schemas.openxmlformats.org/officeDocument/2006/relationships/image" Target="../media/image36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emf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24" Type="http://schemas.openxmlformats.org/officeDocument/2006/relationships/image" Target="../media/image31.emf"/><Relationship Id="rId32" Type="http://schemas.openxmlformats.org/officeDocument/2006/relationships/image" Target="../media/image35.w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3.emf"/><Relationship Id="rId36" Type="http://schemas.openxmlformats.org/officeDocument/2006/relationships/image" Target="../media/image3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emf"/><Relationship Id="rId31" Type="http://schemas.openxmlformats.org/officeDocument/2006/relationships/oleObject" Target="../embeddings/oleObject3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39.jpeg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4.emf"/><Relationship Id="rId35" Type="http://schemas.openxmlformats.org/officeDocument/2006/relationships/oleObject" Target="../embeddings/oleObject37.bin"/><Relationship Id="rId8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e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png"/><Relationship Id="rId5" Type="http://schemas.openxmlformats.org/officeDocument/2006/relationships/image" Target="../media/image40.wmf"/><Relationship Id="rId10" Type="http://schemas.openxmlformats.org/officeDocument/2006/relationships/hyperlink" Target="file:///H:\2017&#22823;&#23398;&#29289;&#29702;\&#19979;&#20876;\ZHUBO-&#22522;&#39057;.SWF" TargetMode="External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8.wmf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2.png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4.emf"/><Relationship Id="rId9" Type="http://schemas.openxmlformats.org/officeDocument/2006/relationships/image" Target="../media/image46.wmf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gi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62.gi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file:///H:\2017&#22823;&#23398;&#29289;&#29702;\&#19979;&#20876;\&#27874;&#30095;-&#27874;&#23494;.SWF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5.e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909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FF0000"/>
                  </a:solidFill>
                </a:rPr>
                <a:t>Yosemite National Park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27,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B13047CD-F1EF-4D00-BC03-BA12792A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530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          </a:t>
            </a:r>
            <a:r>
              <a:rPr kumimoji="0" lang="zh-CN" altLang="en-US">
                <a:solidFill>
                  <a:schemeClr val="bg1"/>
                </a:solidFill>
              </a:rPr>
              <a:t>当波从波密介质垂直入射到波疏介质， 被反射到波密介质时形成</a:t>
            </a:r>
            <a:r>
              <a:rPr kumimoji="0" lang="zh-CN" altLang="en-US">
                <a:solidFill>
                  <a:srgbClr val="00FFFF"/>
                </a:solidFill>
              </a:rPr>
              <a:t>波腹</a:t>
            </a:r>
            <a:r>
              <a:rPr kumimoji="0" lang="en-US" altLang="zh-CN">
                <a:solidFill>
                  <a:schemeClr val="bg1"/>
                </a:solidFill>
              </a:rPr>
              <a:t>. </a:t>
            </a:r>
            <a:r>
              <a:rPr kumimoji="0" lang="zh-CN" altLang="en-US">
                <a:solidFill>
                  <a:schemeClr val="bg1"/>
                </a:solidFill>
              </a:rPr>
              <a:t>入射波与反射波在反射点处的相位</a:t>
            </a:r>
            <a:r>
              <a:rPr kumimoji="0" lang="zh-CN" altLang="en-US">
                <a:solidFill>
                  <a:srgbClr val="00FFFF"/>
                </a:solidFill>
              </a:rPr>
              <a:t>相同</a:t>
            </a:r>
            <a:r>
              <a:rPr kumimoji="0" lang="zh-CN" altLang="en-US">
                <a:solidFill>
                  <a:schemeClr val="bg1"/>
                </a:solidFill>
              </a:rPr>
              <a:t>，即反射波在分界处</a:t>
            </a:r>
            <a:r>
              <a:rPr kumimoji="0" lang="zh-CN" altLang="en-US">
                <a:solidFill>
                  <a:srgbClr val="00FFFF"/>
                </a:solidFill>
              </a:rPr>
              <a:t>不产生</a:t>
            </a:r>
            <a:r>
              <a:rPr kumimoji="0" lang="zh-CN" altLang="en-US">
                <a:solidFill>
                  <a:schemeClr val="bg1"/>
                </a:solidFill>
              </a:rPr>
              <a:t>相位突变</a:t>
            </a:r>
            <a:r>
              <a:rPr kumimoji="0"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483" name="Rectangle 83">
            <a:extLst>
              <a:ext uri="{FF2B5EF4-FFF2-40B4-BE49-F238E27FC236}">
                <a16:creationId xmlns:a16="http://schemas.microsoft.com/office/drawing/2014/main" id="{4ABAE2D5-93D2-4FCB-A778-2F6A4C66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6781800" cy="3962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6E41374C-D334-4D5C-99C8-56A613D80A4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9AD048-8F33-40C2-AB9F-62F93AAC9A19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20485" name="Rectangle 33">
            <a:extLst>
              <a:ext uri="{FF2B5EF4-FFF2-40B4-BE49-F238E27FC236}">
                <a16:creationId xmlns:a16="http://schemas.microsoft.com/office/drawing/2014/main" id="{90BFCD86-32AA-412B-8885-CF18F3C0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928813"/>
            <a:ext cx="554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波密介质</a:t>
            </a:r>
          </a:p>
        </p:txBody>
      </p:sp>
      <p:sp>
        <p:nvSpPr>
          <p:cNvPr id="20486" name="Rectangle 33">
            <a:extLst>
              <a:ext uri="{FF2B5EF4-FFF2-40B4-BE49-F238E27FC236}">
                <a16:creationId xmlns:a16="http://schemas.microsoft.com/office/drawing/2014/main" id="{3EDC1E1A-8E4A-4E4C-A894-4ED72064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1928813"/>
            <a:ext cx="554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波疏介质</a:t>
            </a:r>
          </a:p>
        </p:txBody>
      </p:sp>
      <p:sp>
        <p:nvSpPr>
          <p:cNvPr id="20487" name="AutoShape 77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1596C24F-725B-4D0B-BA0C-5F5E2B0F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8625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723" r:id="rId2" imgW="6628571" imgH="3809524"/>
        </mc:Choice>
        <mc:Fallback>
          <p:control r:id="rId2" imgW="6628571" imgH="3809524">
            <p:pic>
              <p:nvPicPr>
                <p:cNvPr id="20488" name="ShockwaveFlash1">
                  <a:extLst>
                    <a:ext uri="{FF2B5EF4-FFF2-40B4-BE49-F238E27FC236}">
                      <a16:creationId xmlns:a16="http://schemas.microsoft.com/office/drawing/2014/main" id="{FF61EF86-170D-4792-A1E6-62EE560437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8888" y="914400"/>
                  <a:ext cx="6629400" cy="381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2" name="Text Box 6">
            <a:extLst>
              <a:ext uri="{FF2B5EF4-FFF2-40B4-BE49-F238E27FC236}">
                <a16:creationId xmlns:a16="http://schemas.microsoft.com/office/drawing/2014/main" id="{720DEA80-E0D7-4A80-9EC7-1E898B5E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43238"/>
            <a:ext cx="814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(3)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以</a:t>
            </a:r>
            <a:r>
              <a:rPr kumimoji="0" lang="en-US" altLang="zh-CN" i="1">
                <a:solidFill>
                  <a:srgbClr val="59E2FD"/>
                </a:solidFill>
                <a:ea typeface="仿宋_GB2312" pitchFamily="49" charset="-122"/>
              </a:rPr>
              <a:t>B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为坐标原点求合成波，求波节，波腹的位置坐标</a:t>
            </a:r>
            <a:endParaRPr kumimoji="0"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7063" name="Rectangle 7">
            <a:extLst>
              <a:ext uri="{FF2B5EF4-FFF2-40B4-BE49-F238E27FC236}">
                <a16:creationId xmlns:a16="http://schemas.microsoft.com/office/drawing/2014/main" id="{1F308088-D5D2-448D-A399-EBD2ADAF7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557338"/>
            <a:ext cx="4941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以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D</a:t>
            </a:r>
            <a:r>
              <a:rPr kumimoji="0"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为坐标原点，写出波函数；</a:t>
            </a:r>
          </a:p>
        </p:txBody>
      </p:sp>
      <p:sp>
        <p:nvSpPr>
          <p:cNvPr id="557064" name="Rectangle 8">
            <a:extLst>
              <a:ext uri="{FF2B5EF4-FFF2-40B4-BE49-F238E27FC236}">
                <a16:creationId xmlns:a16="http://schemas.microsoft.com/office/drawing/2014/main" id="{E1A3BDDD-FB21-408D-B960-3137196B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73075"/>
            <a:ext cx="79740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平面简谐波</a:t>
            </a:r>
            <a:r>
              <a:rPr kumimoji="0" lang="zh-CN" altLang="en-US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t = </a:t>
            </a:r>
            <a:r>
              <a:rPr kumimoji="0" lang="en-US" altLang="zh-CN">
                <a:solidFill>
                  <a:srgbClr val="00FFFF"/>
                </a:solidFill>
                <a:ea typeface="仿宋_GB2312" pitchFamily="49" charset="-122"/>
              </a:rPr>
              <a:t>0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时刻的波形如图，此波波速为</a:t>
            </a:r>
            <a:r>
              <a:rPr kumimoji="0" lang="zh-CN" altLang="en-US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u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，沿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x</a:t>
            </a:r>
            <a:r>
              <a:rPr kumimoji="0"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方向传播，振幅为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A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，频率为</a:t>
            </a:r>
            <a:r>
              <a:rPr kumimoji="0" lang="zh-CN" altLang="en-US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en-US" altLang="zh-CN" sz="2800" i="1">
                <a:solidFill>
                  <a:srgbClr val="00FFFF"/>
                </a:solidFill>
                <a:ea typeface="仿宋_GB2312" pitchFamily="49" charset="-122"/>
              </a:rPr>
              <a:t>v</a:t>
            </a:r>
            <a:r>
              <a:rPr kumimoji="0" lang="en-US" altLang="zh-CN" sz="2800" i="1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kumimoji="0" lang="en-US" altLang="zh-CN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557065" name="Rectangle 9">
            <a:extLst>
              <a:ext uri="{FF2B5EF4-FFF2-40B4-BE49-F238E27FC236}">
                <a16:creationId xmlns:a16="http://schemas.microsoft.com/office/drawing/2014/main" id="{126BAD6B-E430-482E-8903-076AACD1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071688"/>
            <a:ext cx="7843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</a:pPr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以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B</a:t>
            </a:r>
            <a:r>
              <a:rPr kumimoji="0"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为反射点，且为波节，若以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B </a:t>
            </a:r>
            <a:r>
              <a:rPr kumimoji="0"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为</a:t>
            </a:r>
            <a:r>
              <a:rPr kumimoji="0" lang="zh-CN" altLang="en-US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00FFFF"/>
                </a:solidFill>
                <a:ea typeface="仿宋_GB2312" pitchFamily="49" charset="-122"/>
              </a:rPr>
              <a:t>x</a:t>
            </a:r>
            <a:r>
              <a:rPr kumimoji="0"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轴坐标原点，写出入射波，反射波函数；</a:t>
            </a:r>
          </a:p>
        </p:txBody>
      </p:sp>
      <p:sp>
        <p:nvSpPr>
          <p:cNvPr id="557066" name="Text Box 10">
            <a:extLst>
              <a:ext uri="{FF2B5EF4-FFF2-40B4-BE49-F238E27FC236}">
                <a16:creationId xmlns:a16="http://schemas.microsoft.com/office/drawing/2014/main" id="{B9FDC080-5C84-4892-8101-2F31391C4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71488"/>
            <a:ext cx="60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CC00"/>
                </a:solidFill>
                <a:ea typeface="仿宋_GB2312" pitchFamily="49" charset="-122"/>
              </a:rPr>
              <a:t>例</a:t>
            </a:r>
          </a:p>
        </p:txBody>
      </p:sp>
      <p:sp>
        <p:nvSpPr>
          <p:cNvPr id="557067" name="Rectangle 11">
            <a:extLst>
              <a:ext uri="{FF2B5EF4-FFF2-40B4-BE49-F238E27FC236}">
                <a16:creationId xmlns:a16="http://schemas.microsoft.com/office/drawing/2014/main" id="{CB35F8DC-9CA8-4F7E-B050-2D53DF24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71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CC00"/>
                </a:solidFill>
                <a:ea typeface="仿宋_GB2312" pitchFamily="49" charset="-122"/>
              </a:rPr>
              <a:t>求</a:t>
            </a:r>
          </a:p>
        </p:txBody>
      </p:sp>
      <p:sp>
        <p:nvSpPr>
          <p:cNvPr id="557068" name="Line 12">
            <a:extLst>
              <a:ext uri="{FF2B5EF4-FFF2-40B4-BE49-F238E27FC236}">
                <a16:creationId xmlns:a16="http://schemas.microsoft.com/office/drawing/2014/main" id="{A466C4EB-B755-4537-BFA7-714E55405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113" y="4429125"/>
            <a:ext cx="0" cy="18796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69" name="Line 13">
            <a:extLst>
              <a:ext uri="{FF2B5EF4-FFF2-40B4-BE49-F238E27FC236}">
                <a16:creationId xmlns:a16="http://schemas.microsoft.com/office/drawing/2014/main" id="{76F39E8E-E6C8-4498-AC94-446F4B3A8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4511675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0" name="Line 14">
            <a:extLst>
              <a:ext uri="{FF2B5EF4-FFF2-40B4-BE49-F238E27FC236}">
                <a16:creationId xmlns:a16="http://schemas.microsoft.com/office/drawing/2014/main" id="{FFF65165-E5D4-445F-8E3F-66EC8D9F56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4756150"/>
            <a:ext cx="117475" cy="246063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1" name="Line 15">
            <a:extLst>
              <a:ext uri="{FF2B5EF4-FFF2-40B4-BE49-F238E27FC236}">
                <a16:creationId xmlns:a16="http://schemas.microsoft.com/office/drawing/2014/main" id="{E2792BDE-E7AB-4E3B-B173-C4EAEBC04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5002213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2" name="Line 16">
            <a:extLst>
              <a:ext uri="{FF2B5EF4-FFF2-40B4-BE49-F238E27FC236}">
                <a16:creationId xmlns:a16="http://schemas.microsoft.com/office/drawing/2014/main" id="{8EB9C122-5E91-46B3-9E45-608EEE6AF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5246688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3" name="Line 17">
            <a:extLst>
              <a:ext uri="{FF2B5EF4-FFF2-40B4-BE49-F238E27FC236}">
                <a16:creationId xmlns:a16="http://schemas.microsoft.com/office/drawing/2014/main" id="{76D0CC63-6F62-484C-8280-1585ABBED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5491163"/>
            <a:ext cx="117475" cy="24606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4" name="Line 18">
            <a:extLst>
              <a:ext uri="{FF2B5EF4-FFF2-40B4-BE49-F238E27FC236}">
                <a16:creationId xmlns:a16="http://schemas.microsoft.com/office/drawing/2014/main" id="{C92DA6C7-A2B6-4FB5-AA41-65FA51DAB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5981700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5" name="Line 19">
            <a:extLst>
              <a:ext uri="{FF2B5EF4-FFF2-40B4-BE49-F238E27FC236}">
                <a16:creationId xmlns:a16="http://schemas.microsoft.com/office/drawing/2014/main" id="{09CD7F40-C307-41C7-98E4-24FF03643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4184650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6" name="Line 20">
            <a:extLst>
              <a:ext uri="{FF2B5EF4-FFF2-40B4-BE49-F238E27FC236}">
                <a16:creationId xmlns:a16="http://schemas.microsoft.com/office/drawing/2014/main" id="{3EED9D6F-1168-4A3D-B615-90CF2CF3A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5737225"/>
            <a:ext cx="117475" cy="244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7" name="Line 21">
            <a:extLst>
              <a:ext uri="{FF2B5EF4-FFF2-40B4-BE49-F238E27FC236}">
                <a16:creationId xmlns:a16="http://schemas.microsoft.com/office/drawing/2014/main" id="{BCD17CF2-47A8-4DBE-9FD1-78FF8575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5287963"/>
            <a:ext cx="27654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7078" name="Object 2">
            <a:extLst>
              <a:ext uri="{FF2B5EF4-FFF2-40B4-BE49-F238E27FC236}">
                <a16:creationId xmlns:a16="http://schemas.microsoft.com/office/drawing/2014/main" id="{4AC57936-6637-49FD-AD65-33C672E19B9A}"/>
              </a:ext>
            </a:extLst>
          </p:cNvPr>
          <p:cNvGraphicFramePr>
            <a:graphicFrameLocks/>
          </p:cNvGraphicFramePr>
          <p:nvPr/>
        </p:nvGraphicFramePr>
        <p:xfrm>
          <a:off x="1322388" y="3714750"/>
          <a:ext cx="360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公式" r:id="rId3" imgW="3552704" imgH="685800" progId="Equation.3">
                  <p:embed/>
                </p:oleObj>
              </mc:Choice>
              <mc:Fallback>
                <p:oleObj name="公式" r:id="rId3" imgW="3552704" imgH="685800" progId="Equation.3">
                  <p:embed/>
                  <p:pic>
                    <p:nvPicPr>
                      <p:cNvPr id="557078" name="Object 2">
                        <a:extLst>
                          <a:ext uri="{FF2B5EF4-FFF2-40B4-BE49-F238E27FC236}">
                            <a16:creationId xmlns:a16="http://schemas.microsoft.com/office/drawing/2014/main" id="{4AC57936-6637-49FD-AD65-33C672E19B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714750"/>
                        <a:ext cx="360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9" name="Object 3">
            <a:extLst>
              <a:ext uri="{FF2B5EF4-FFF2-40B4-BE49-F238E27FC236}">
                <a16:creationId xmlns:a16="http://schemas.microsoft.com/office/drawing/2014/main" id="{8356E909-DB9B-4905-8F55-C4D249C3E4D6}"/>
              </a:ext>
            </a:extLst>
          </p:cNvPr>
          <p:cNvGraphicFramePr>
            <a:graphicFrameLocks/>
          </p:cNvGraphicFramePr>
          <p:nvPr/>
        </p:nvGraphicFramePr>
        <p:xfrm>
          <a:off x="1285875" y="4562475"/>
          <a:ext cx="3836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公式" r:id="rId5" imgW="3781457" imgH="685800" progId="Equation.3">
                  <p:embed/>
                </p:oleObj>
              </mc:Choice>
              <mc:Fallback>
                <p:oleObj name="公式" r:id="rId5" imgW="3781457" imgH="685800" progId="Equation.3">
                  <p:embed/>
                  <p:pic>
                    <p:nvPicPr>
                      <p:cNvPr id="557079" name="Object 3">
                        <a:extLst>
                          <a:ext uri="{FF2B5EF4-FFF2-40B4-BE49-F238E27FC236}">
                            <a16:creationId xmlns:a16="http://schemas.microsoft.com/office/drawing/2014/main" id="{8356E909-DB9B-4905-8F55-C4D249C3E4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562475"/>
                        <a:ext cx="38369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0" name="Object 4">
            <a:extLst>
              <a:ext uri="{FF2B5EF4-FFF2-40B4-BE49-F238E27FC236}">
                <a16:creationId xmlns:a16="http://schemas.microsoft.com/office/drawing/2014/main" id="{BE1CB1E7-00A8-4B8C-B31B-3564A7B6E888}"/>
              </a:ext>
            </a:extLst>
          </p:cNvPr>
          <p:cNvGraphicFramePr>
            <a:graphicFrameLocks/>
          </p:cNvGraphicFramePr>
          <p:nvPr/>
        </p:nvGraphicFramePr>
        <p:xfrm>
          <a:off x="1285875" y="5586413"/>
          <a:ext cx="38481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公式" r:id="rId7" imgW="3800418" imgH="685800" progId="Equation.3">
                  <p:embed/>
                </p:oleObj>
              </mc:Choice>
              <mc:Fallback>
                <p:oleObj name="公式" r:id="rId7" imgW="3800418" imgH="685800" progId="Equation.3">
                  <p:embed/>
                  <p:pic>
                    <p:nvPicPr>
                      <p:cNvPr id="557080" name="Object 4">
                        <a:extLst>
                          <a:ext uri="{FF2B5EF4-FFF2-40B4-BE49-F238E27FC236}">
                            <a16:creationId xmlns:a16="http://schemas.microsoft.com/office/drawing/2014/main" id="{BE1CB1E7-00A8-4B8C-B31B-3564A7B6E8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586413"/>
                        <a:ext cx="38481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Text Box 25">
            <a:extLst>
              <a:ext uri="{FF2B5EF4-FFF2-40B4-BE49-F238E27FC236}">
                <a16:creationId xmlns:a16="http://schemas.microsoft.com/office/drawing/2014/main" id="{BA127D89-2BCE-4517-B8C7-A0A0EF80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8528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CC00"/>
                </a:solidFill>
              </a:rPr>
              <a:t>解</a:t>
            </a:r>
          </a:p>
        </p:txBody>
      </p:sp>
      <p:sp>
        <p:nvSpPr>
          <p:cNvPr id="557082" name="Rectangle 26">
            <a:extLst>
              <a:ext uri="{FF2B5EF4-FFF2-40B4-BE49-F238E27FC236}">
                <a16:creationId xmlns:a16="http://schemas.microsoft.com/office/drawing/2014/main" id="{811E459C-B3E5-4FFB-895D-6275DDA8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338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557083" name="Rectangle 27">
            <a:extLst>
              <a:ext uri="{FF2B5EF4-FFF2-40B4-BE49-F238E27FC236}">
                <a16:creationId xmlns:a16="http://schemas.microsoft.com/office/drawing/2014/main" id="{3F124E23-DF45-4EB1-9FC8-FEE6B108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6847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557084" name="Rectangle 28">
            <a:extLst>
              <a:ext uri="{FF2B5EF4-FFF2-40B4-BE49-F238E27FC236}">
                <a16:creationId xmlns:a16="http://schemas.microsoft.com/office/drawing/2014/main" id="{3D2EDADC-F0CB-4DFE-A7EB-8DD99050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5287963"/>
            <a:ext cx="3873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7085" name="Rectangle 29">
            <a:extLst>
              <a:ext uri="{FF2B5EF4-FFF2-40B4-BE49-F238E27FC236}">
                <a16:creationId xmlns:a16="http://schemas.microsoft.com/office/drawing/2014/main" id="{1A14960C-17A3-4413-8A88-EFC4E2DA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4859338"/>
            <a:ext cx="4048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7086" name="Line 30">
            <a:extLst>
              <a:ext uri="{FF2B5EF4-FFF2-40B4-BE49-F238E27FC236}">
                <a16:creationId xmlns:a16="http://schemas.microsoft.com/office/drawing/2014/main" id="{4A94A4D6-E548-4AE9-83BA-606A8A1F9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5349875"/>
            <a:ext cx="0" cy="482600"/>
          </a:xfrm>
          <a:prstGeom prst="line">
            <a:avLst/>
          </a:prstGeom>
          <a:noFill/>
          <a:ln w="28575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7087" name="Object 5">
            <a:extLst>
              <a:ext uri="{FF2B5EF4-FFF2-40B4-BE49-F238E27FC236}">
                <a16:creationId xmlns:a16="http://schemas.microsoft.com/office/drawing/2014/main" id="{3A08F825-9062-408D-A8E3-572C3F727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75" y="4175125"/>
          <a:ext cx="301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9" imgW="85629" imgH="123689" progId="Equation.3">
                  <p:embed/>
                </p:oleObj>
              </mc:Choice>
              <mc:Fallback>
                <p:oleObj name="Equation" r:id="rId9" imgW="85629" imgH="123689" progId="Equation.3">
                  <p:embed/>
                  <p:pic>
                    <p:nvPicPr>
                      <p:cNvPr id="557087" name="Object 5">
                        <a:extLst>
                          <a:ext uri="{FF2B5EF4-FFF2-40B4-BE49-F238E27FC236}">
                            <a16:creationId xmlns:a16="http://schemas.microsoft.com/office/drawing/2014/main" id="{3A08F825-9062-408D-A8E3-572C3F727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175125"/>
                        <a:ext cx="3016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8" name="Line 32">
            <a:extLst>
              <a:ext uri="{FF2B5EF4-FFF2-40B4-BE49-F238E27FC236}">
                <a16:creationId xmlns:a16="http://schemas.microsoft.com/office/drawing/2014/main" id="{978C8DB3-DAE1-44FC-951F-B734195EB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419600"/>
            <a:ext cx="3476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89" name="Text Box 33">
            <a:extLst>
              <a:ext uri="{FF2B5EF4-FFF2-40B4-BE49-F238E27FC236}">
                <a16:creationId xmlns:a16="http://schemas.microsoft.com/office/drawing/2014/main" id="{8DB145CB-0855-48C7-8AA4-06CDE07EC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226050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557090" name="Picture 34" descr="图形7">
            <a:extLst>
              <a:ext uri="{FF2B5EF4-FFF2-40B4-BE49-F238E27FC236}">
                <a16:creationId xmlns:a16="http://schemas.microsoft.com/office/drawing/2014/main" id="{E6B9B45A-0F75-4877-B753-55A66ED8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4719638"/>
            <a:ext cx="21828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7091" name="Rectangle 35">
            <a:extLst>
              <a:ext uri="{FF2B5EF4-FFF2-40B4-BE49-F238E27FC236}">
                <a16:creationId xmlns:a16="http://schemas.microsoft.com/office/drawing/2014/main" id="{98F8EF36-1A6E-45CE-B236-C55D37B2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4556125"/>
            <a:ext cx="407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6000">
                <a:solidFill>
                  <a:srgbClr val="66FF33"/>
                </a:solidFill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557092" name="Rectangle 36">
            <a:extLst>
              <a:ext uri="{FF2B5EF4-FFF2-40B4-BE49-F238E27FC236}">
                <a16:creationId xmlns:a16="http://schemas.microsoft.com/office/drawing/2014/main" id="{273BBAF1-9A58-4793-A37B-DC0EF793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4524375"/>
            <a:ext cx="407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6000">
                <a:solidFill>
                  <a:srgbClr val="66FF33"/>
                </a:solidFill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557093" name="Line 37">
            <a:extLst>
              <a:ext uri="{FF2B5EF4-FFF2-40B4-BE49-F238E27FC236}">
                <a16:creationId xmlns:a16="http://schemas.microsoft.com/office/drawing/2014/main" id="{534D893D-2C33-44E9-A3B2-AF6EAE099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6913" y="4217988"/>
            <a:ext cx="0" cy="7921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94" name="Text Box 38">
            <a:extLst>
              <a:ext uri="{FF2B5EF4-FFF2-40B4-BE49-F238E27FC236}">
                <a16:creationId xmlns:a16="http://schemas.microsoft.com/office/drawing/2014/main" id="{BBBA8C41-42E4-4459-89B2-BF24068A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4073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539" name="灯片编号占位符 1">
            <a:extLst>
              <a:ext uri="{FF2B5EF4-FFF2-40B4-BE49-F238E27FC236}">
                <a16:creationId xmlns:a16="http://schemas.microsoft.com/office/drawing/2014/main" id="{C8D36877-24D8-42EB-8E0E-8EA75A3887C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0EA4BC-1996-44C4-971F-470AEDBE4D27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5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5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81" grpId="0" autoUpdateAnimBg="0"/>
      <p:bldP spid="557082" grpId="0" autoUpdateAnimBg="0"/>
      <p:bldP spid="557083" grpId="0" autoUpdateAnimBg="0"/>
      <p:bldP spid="557084" grpId="0" autoUpdateAnimBg="0"/>
      <p:bldP spid="557085" grpId="0" autoUpdateAnimBg="0"/>
      <p:bldP spid="557089" grpId="0" autoUpdateAnimBg="0"/>
      <p:bldP spid="557091" grpId="0" autoUpdateAnimBg="0"/>
      <p:bldP spid="557092" grpId="0" autoUpdateAnimBg="0"/>
      <p:bldP spid="5570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51551FC5-FF58-4FCD-B57A-526541C4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78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</a:rPr>
              <a:t>(3)</a:t>
            </a:r>
          </a:p>
        </p:txBody>
      </p:sp>
      <p:graphicFrame>
        <p:nvGraphicFramePr>
          <p:cNvPr id="558083" name="Object 2">
            <a:extLst>
              <a:ext uri="{FF2B5EF4-FFF2-40B4-BE49-F238E27FC236}">
                <a16:creationId xmlns:a16="http://schemas.microsoft.com/office/drawing/2014/main" id="{0521535E-72BB-46AE-A19B-47E042765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60363"/>
          <a:ext cx="56546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2" name="公式" r:id="rId3" imgW="5610257" imgH="685800" progId="Equation.3">
                  <p:embed/>
                </p:oleObj>
              </mc:Choice>
              <mc:Fallback>
                <p:oleObj name="公式" r:id="rId3" imgW="5610257" imgH="685800" progId="Equation.3">
                  <p:embed/>
                  <p:pic>
                    <p:nvPicPr>
                      <p:cNvPr id="558083" name="Object 2">
                        <a:extLst>
                          <a:ext uri="{FF2B5EF4-FFF2-40B4-BE49-F238E27FC236}">
                            <a16:creationId xmlns:a16="http://schemas.microsoft.com/office/drawing/2014/main" id="{0521535E-72BB-46AE-A19B-47E042765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60363"/>
                        <a:ext cx="56546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3">
            <a:extLst>
              <a:ext uri="{FF2B5EF4-FFF2-40B4-BE49-F238E27FC236}">
                <a16:creationId xmlns:a16="http://schemas.microsoft.com/office/drawing/2014/main" id="{CD48EB5D-88BE-45D1-940D-15A09939BE47}"/>
              </a:ext>
            </a:extLst>
          </p:cNvPr>
          <p:cNvGraphicFramePr>
            <a:graphicFrameLocks/>
          </p:cNvGraphicFramePr>
          <p:nvPr/>
        </p:nvGraphicFramePr>
        <p:xfrm>
          <a:off x="2220913" y="1130300"/>
          <a:ext cx="31019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" name="公式" r:id="rId5" imgW="3076543" imgH="685800" progId="Equation.3">
                  <p:embed/>
                </p:oleObj>
              </mc:Choice>
              <mc:Fallback>
                <p:oleObj name="公式" r:id="rId5" imgW="3076543" imgH="685800" progId="Equation.3">
                  <p:embed/>
                  <p:pic>
                    <p:nvPicPr>
                      <p:cNvPr id="558084" name="Object 3">
                        <a:extLst>
                          <a:ext uri="{FF2B5EF4-FFF2-40B4-BE49-F238E27FC236}">
                            <a16:creationId xmlns:a16="http://schemas.microsoft.com/office/drawing/2014/main" id="{CD48EB5D-88BE-45D1-940D-15A09939BE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130300"/>
                        <a:ext cx="31019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5" name="Object 4">
            <a:extLst>
              <a:ext uri="{FF2B5EF4-FFF2-40B4-BE49-F238E27FC236}">
                <a16:creationId xmlns:a16="http://schemas.microsoft.com/office/drawing/2014/main" id="{F612B4CE-1387-47CA-839D-8B80E0EC7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065338"/>
          <a:ext cx="15287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4" name="公式" r:id="rId7" imgW="1552645" imgH="752543" progId="Equation.3">
                  <p:embed/>
                </p:oleObj>
              </mc:Choice>
              <mc:Fallback>
                <p:oleObj name="公式" r:id="rId7" imgW="1552645" imgH="752543" progId="Equation.3">
                  <p:embed/>
                  <p:pic>
                    <p:nvPicPr>
                      <p:cNvPr id="558085" name="Object 4">
                        <a:extLst>
                          <a:ext uri="{FF2B5EF4-FFF2-40B4-BE49-F238E27FC236}">
                            <a16:creationId xmlns:a16="http://schemas.microsoft.com/office/drawing/2014/main" id="{F612B4CE-1387-47CA-839D-8B80E0EC7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5338"/>
                        <a:ext cx="15287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6" name="Object 5">
            <a:extLst>
              <a:ext uri="{FF2B5EF4-FFF2-40B4-BE49-F238E27FC236}">
                <a16:creationId xmlns:a16="http://schemas.microsoft.com/office/drawing/2014/main" id="{405F72DD-02F2-4484-84D4-3D2FE7AEB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2000250"/>
          <a:ext cx="2152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5" name="公式" r:id="rId9" imgW="1095445" imgH="352391" progId="Equation.3">
                  <p:embed/>
                </p:oleObj>
              </mc:Choice>
              <mc:Fallback>
                <p:oleObj name="公式" r:id="rId9" imgW="1095445" imgH="352391" progId="Equation.3">
                  <p:embed/>
                  <p:pic>
                    <p:nvPicPr>
                      <p:cNvPr id="558086" name="Object 5">
                        <a:extLst>
                          <a:ext uri="{FF2B5EF4-FFF2-40B4-BE49-F238E27FC236}">
                            <a16:creationId xmlns:a16="http://schemas.microsoft.com/office/drawing/2014/main" id="{405F72DD-02F2-4484-84D4-3D2FE7AEB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000250"/>
                        <a:ext cx="21526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7" name="Object 6">
            <a:extLst>
              <a:ext uri="{FF2B5EF4-FFF2-40B4-BE49-F238E27FC236}">
                <a16:creationId xmlns:a16="http://schemas.microsoft.com/office/drawing/2014/main" id="{5B912D59-6885-483E-AB98-EE51EC065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3173413"/>
          <a:ext cx="30114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6" name="公式" r:id="rId11" imgW="1523898" imgH="352391" progId="Equation.3">
                  <p:embed/>
                </p:oleObj>
              </mc:Choice>
              <mc:Fallback>
                <p:oleObj name="公式" r:id="rId11" imgW="1523898" imgH="352391" progId="Equation.3">
                  <p:embed/>
                  <p:pic>
                    <p:nvPicPr>
                      <p:cNvPr id="558087" name="Object 6">
                        <a:extLst>
                          <a:ext uri="{FF2B5EF4-FFF2-40B4-BE49-F238E27FC236}">
                            <a16:creationId xmlns:a16="http://schemas.microsoft.com/office/drawing/2014/main" id="{5B912D59-6885-483E-AB98-EE51EC065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173413"/>
                        <a:ext cx="30114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8" name="Text Box 8">
            <a:extLst>
              <a:ext uri="{FF2B5EF4-FFF2-40B4-BE49-F238E27FC236}">
                <a16:creationId xmlns:a16="http://schemas.microsoft.com/office/drawing/2014/main" id="{35C46478-ADD2-4FFA-9F32-C44FD3681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220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波腹</a:t>
            </a:r>
          </a:p>
        </p:txBody>
      </p:sp>
      <p:sp>
        <p:nvSpPr>
          <p:cNvPr id="558089" name="Text Box 9">
            <a:extLst>
              <a:ext uri="{FF2B5EF4-FFF2-40B4-BE49-F238E27FC236}">
                <a16:creationId xmlns:a16="http://schemas.microsoft.com/office/drawing/2014/main" id="{297854F7-3228-4F17-96A3-80FDE426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5085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波节</a:t>
            </a:r>
          </a:p>
        </p:txBody>
      </p:sp>
      <p:graphicFrame>
        <p:nvGraphicFramePr>
          <p:cNvPr id="558090" name="Object 7">
            <a:extLst>
              <a:ext uri="{FF2B5EF4-FFF2-40B4-BE49-F238E27FC236}">
                <a16:creationId xmlns:a16="http://schemas.microsoft.com/office/drawing/2014/main" id="{E2EC3601-6938-49A7-A7A2-5239461CCECD}"/>
              </a:ext>
            </a:extLst>
          </p:cNvPr>
          <p:cNvGraphicFramePr>
            <a:graphicFrameLocks/>
          </p:cNvGraphicFramePr>
          <p:nvPr/>
        </p:nvGraphicFramePr>
        <p:xfrm>
          <a:off x="5429250" y="3386138"/>
          <a:ext cx="18796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7" name="公式" r:id="rId13" imgW="1838280" imgH="295139" progId="Equation.3">
                  <p:embed/>
                </p:oleObj>
              </mc:Choice>
              <mc:Fallback>
                <p:oleObj name="公式" r:id="rId13" imgW="1838280" imgH="295139" progId="Equation.3">
                  <p:embed/>
                  <p:pic>
                    <p:nvPicPr>
                      <p:cNvPr id="558090" name="Object 7">
                        <a:extLst>
                          <a:ext uri="{FF2B5EF4-FFF2-40B4-BE49-F238E27FC236}">
                            <a16:creationId xmlns:a16="http://schemas.microsoft.com/office/drawing/2014/main" id="{E2EC3601-6938-49A7-A7A2-5239461CCE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386138"/>
                        <a:ext cx="18796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1" name="Object 8">
            <a:extLst>
              <a:ext uri="{FF2B5EF4-FFF2-40B4-BE49-F238E27FC236}">
                <a16:creationId xmlns:a16="http://schemas.microsoft.com/office/drawing/2014/main" id="{2405121B-ADD7-47D3-8DC8-5896BCAAA971}"/>
              </a:ext>
            </a:extLst>
          </p:cNvPr>
          <p:cNvGraphicFramePr>
            <a:graphicFrameLocks/>
          </p:cNvGraphicFramePr>
          <p:nvPr/>
        </p:nvGraphicFramePr>
        <p:xfrm>
          <a:off x="2079625" y="4343400"/>
          <a:ext cx="1628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8" name="公式" r:id="rId15" imgW="1600353" imgH="752543" progId="Equation.3">
                  <p:embed/>
                </p:oleObj>
              </mc:Choice>
              <mc:Fallback>
                <p:oleObj name="公式" r:id="rId15" imgW="1600353" imgH="752543" progId="Equation.3">
                  <p:embed/>
                  <p:pic>
                    <p:nvPicPr>
                      <p:cNvPr id="558091" name="Object 8">
                        <a:extLst>
                          <a:ext uri="{FF2B5EF4-FFF2-40B4-BE49-F238E27FC236}">
                            <a16:creationId xmlns:a16="http://schemas.microsoft.com/office/drawing/2014/main" id="{2405121B-ADD7-47D3-8DC8-5896BCAAA9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343400"/>
                        <a:ext cx="16287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2" name="Object 9">
            <a:extLst>
              <a:ext uri="{FF2B5EF4-FFF2-40B4-BE49-F238E27FC236}">
                <a16:creationId xmlns:a16="http://schemas.microsoft.com/office/drawing/2014/main" id="{DB9A24A4-3186-493C-90FF-5950BFF208D3}"/>
              </a:ext>
            </a:extLst>
          </p:cNvPr>
          <p:cNvGraphicFramePr>
            <a:graphicFrameLocks/>
          </p:cNvGraphicFramePr>
          <p:nvPr/>
        </p:nvGraphicFramePr>
        <p:xfrm>
          <a:off x="5418138" y="4343400"/>
          <a:ext cx="1314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" name="公式" r:id="rId17" imgW="1285971" imgH="685800" progId="Equation.3">
                  <p:embed/>
                </p:oleObj>
              </mc:Choice>
              <mc:Fallback>
                <p:oleObj name="公式" r:id="rId17" imgW="1285971" imgH="685800" progId="Equation.3">
                  <p:embed/>
                  <p:pic>
                    <p:nvPicPr>
                      <p:cNvPr id="558092" name="Object 9">
                        <a:extLst>
                          <a:ext uri="{FF2B5EF4-FFF2-40B4-BE49-F238E27FC236}">
                            <a16:creationId xmlns:a16="http://schemas.microsoft.com/office/drawing/2014/main" id="{DB9A24A4-3186-493C-90FF-5950BFF208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4343400"/>
                        <a:ext cx="13144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3" name="Object 10">
            <a:extLst>
              <a:ext uri="{FF2B5EF4-FFF2-40B4-BE49-F238E27FC236}">
                <a16:creationId xmlns:a16="http://schemas.microsoft.com/office/drawing/2014/main" id="{59372FAE-598F-428B-8259-E1DFA517000D}"/>
              </a:ext>
            </a:extLst>
          </p:cNvPr>
          <p:cNvGraphicFramePr>
            <a:graphicFrameLocks/>
          </p:cNvGraphicFramePr>
          <p:nvPr/>
        </p:nvGraphicFramePr>
        <p:xfrm>
          <a:off x="2116138" y="5424488"/>
          <a:ext cx="17351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0" name="公式" r:id="rId19" imgW="1685982" imgH="685800" progId="Equation.3">
                  <p:embed/>
                </p:oleObj>
              </mc:Choice>
              <mc:Fallback>
                <p:oleObj name="公式" r:id="rId19" imgW="1685982" imgH="685800" progId="Equation.3">
                  <p:embed/>
                  <p:pic>
                    <p:nvPicPr>
                      <p:cNvPr id="558093" name="Object 10">
                        <a:extLst>
                          <a:ext uri="{FF2B5EF4-FFF2-40B4-BE49-F238E27FC236}">
                            <a16:creationId xmlns:a16="http://schemas.microsoft.com/office/drawing/2014/main" id="{59372FAE-598F-428B-8259-E1DFA51700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5424488"/>
                        <a:ext cx="173513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4" name="Object 11">
            <a:extLst>
              <a:ext uri="{FF2B5EF4-FFF2-40B4-BE49-F238E27FC236}">
                <a16:creationId xmlns:a16="http://schemas.microsoft.com/office/drawing/2014/main" id="{020BBD25-AD9F-44CA-9248-2EDD6EF28A32}"/>
              </a:ext>
            </a:extLst>
          </p:cNvPr>
          <p:cNvGraphicFramePr>
            <a:graphicFrameLocks/>
          </p:cNvGraphicFramePr>
          <p:nvPr/>
        </p:nvGraphicFramePr>
        <p:xfrm>
          <a:off x="4214813" y="5643563"/>
          <a:ext cx="2106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1" name="公式" r:id="rId21" imgW="2067033" imgH="295139" progId="Equation.3">
                  <p:embed/>
                </p:oleObj>
              </mc:Choice>
              <mc:Fallback>
                <p:oleObj name="公式" r:id="rId21" imgW="2067033" imgH="295139" progId="Equation.3">
                  <p:embed/>
                  <p:pic>
                    <p:nvPicPr>
                      <p:cNvPr id="558094" name="Object 11">
                        <a:extLst>
                          <a:ext uri="{FF2B5EF4-FFF2-40B4-BE49-F238E27FC236}">
                            <a16:creationId xmlns:a16="http://schemas.microsoft.com/office/drawing/2014/main" id="{020BBD25-AD9F-44CA-9248-2EDD6EF28A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643563"/>
                        <a:ext cx="2106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灯片编号占位符 1">
            <a:extLst>
              <a:ext uri="{FF2B5EF4-FFF2-40B4-BE49-F238E27FC236}">
                <a16:creationId xmlns:a16="http://schemas.microsoft.com/office/drawing/2014/main" id="{D6CC3DB8-597A-45E8-806F-F0C647DCDE8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C2C2C8-9A92-415F-B6E7-9F23913934E8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  <p:bldP spid="558088" grpId="0" autoUpdateAnimBg="0"/>
      <p:bldP spid="5580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2" name="Rectangle 20">
            <a:extLst>
              <a:ext uri="{FF2B5EF4-FFF2-40B4-BE49-F238E27FC236}">
                <a16:creationId xmlns:a16="http://schemas.microsoft.com/office/drawing/2014/main" id="{AAB5B130-B247-48DC-998C-9B4BBA54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986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CC00"/>
                </a:solidFill>
              </a:rPr>
              <a:t>例</a:t>
            </a:r>
            <a:r>
              <a:rPr kumimoji="0" lang="en-US" altLang="zh-CN" b="0">
                <a:solidFill>
                  <a:srgbClr val="FFCC00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如图所示，</a:t>
            </a:r>
            <a:r>
              <a:rPr kumimoji="0" lang="en-US" altLang="zh-CN">
                <a:solidFill>
                  <a:schemeClr val="bg1"/>
                </a:solidFill>
              </a:rPr>
              <a:t>P</a:t>
            </a:r>
            <a:r>
              <a:rPr kumimoji="0" lang="zh-CN" altLang="en-US">
                <a:solidFill>
                  <a:schemeClr val="bg1"/>
                </a:solidFill>
              </a:rPr>
              <a:t>点位置</a:t>
            </a:r>
          </a:p>
        </p:txBody>
      </p:sp>
      <p:graphicFrame>
        <p:nvGraphicFramePr>
          <p:cNvPr id="52224" name="Object 2">
            <a:extLst>
              <a:ext uri="{FF2B5EF4-FFF2-40B4-BE49-F238E27FC236}">
                <a16:creationId xmlns:a16="http://schemas.microsoft.com/office/drawing/2014/main" id="{6F753616-E059-45FD-8D20-974E99CC7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214313"/>
          <a:ext cx="11731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6" name="公式" r:id="rId3" imgW="418973" imgH="152468" progId="Equation.3">
                  <p:embed/>
                </p:oleObj>
              </mc:Choice>
              <mc:Fallback>
                <p:oleObj name="公式" r:id="rId3" imgW="418973" imgH="152468" progId="Equation.3">
                  <p:embed/>
                  <p:pic>
                    <p:nvPicPr>
                      <p:cNvPr id="52224" name="Object 2">
                        <a:extLst>
                          <a:ext uri="{FF2B5EF4-FFF2-40B4-BE49-F238E27FC236}">
                            <a16:creationId xmlns:a16="http://schemas.microsoft.com/office/drawing/2014/main" id="{6F753616-E059-45FD-8D20-974E99CC7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214313"/>
                        <a:ext cx="11731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2">
            <a:extLst>
              <a:ext uri="{FF2B5EF4-FFF2-40B4-BE49-F238E27FC236}">
                <a16:creationId xmlns:a16="http://schemas.microsoft.com/office/drawing/2014/main" id="{B1F3D367-C483-41A3-9941-5E7175B3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524000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求反射波和驻波的波节，波腹点？</a:t>
            </a:r>
          </a:p>
        </p:txBody>
      </p:sp>
      <p:graphicFrame>
        <p:nvGraphicFramePr>
          <p:cNvPr id="52225" name="Object 3">
            <a:extLst>
              <a:ext uri="{FF2B5EF4-FFF2-40B4-BE49-F238E27FC236}">
                <a16:creationId xmlns:a16="http://schemas.microsoft.com/office/drawing/2014/main" id="{0BA6703F-0B34-4C57-8F20-C58A39294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635000"/>
          <a:ext cx="3635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7" name="公式" r:id="rId5" imgW="1428788" imgH="361882" progId="Equation.3">
                  <p:embed/>
                </p:oleObj>
              </mc:Choice>
              <mc:Fallback>
                <p:oleObj name="公式" r:id="rId5" imgW="1428788" imgH="361882" progId="Equation.3">
                  <p:embed/>
                  <p:pic>
                    <p:nvPicPr>
                      <p:cNvPr id="52225" name="Object 3">
                        <a:extLst>
                          <a:ext uri="{FF2B5EF4-FFF2-40B4-BE49-F238E27FC236}">
                            <a16:creationId xmlns:a16="http://schemas.microsoft.com/office/drawing/2014/main" id="{0BA6703F-0B34-4C57-8F20-C58A39294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635000"/>
                        <a:ext cx="3635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Line 24">
            <a:extLst>
              <a:ext uri="{FF2B5EF4-FFF2-40B4-BE49-F238E27FC236}">
                <a16:creationId xmlns:a16="http://schemas.microsoft.com/office/drawing/2014/main" id="{FE646D0B-7155-4FEB-8B40-FE5D6C5E3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685800"/>
            <a:ext cx="0" cy="1524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A9F5525-E2ED-4B65-A2B7-D48A8FD0D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0" y="247650"/>
          <a:ext cx="1714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8" name="公式" r:id="rId7" imgW="762102" imgH="171450" progId="Equation.3">
                  <p:embed/>
                </p:oleObj>
              </mc:Choice>
              <mc:Fallback>
                <p:oleObj name="公式" r:id="rId7" imgW="762102" imgH="1714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A9F5525-E2ED-4B65-A2B7-D48A8FD0D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47650"/>
                        <a:ext cx="1714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Line 26">
            <a:extLst>
              <a:ext uri="{FF2B5EF4-FFF2-40B4-BE49-F238E27FC236}">
                <a16:creationId xmlns:a16="http://schemas.microsoft.com/office/drawing/2014/main" id="{11F0DDB1-F4CC-4F7E-B8AE-4EFDF8223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990600"/>
            <a:ext cx="9144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523411D4-8595-4FB6-85E1-6EB10087C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828800"/>
            <a:ext cx="8382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7807CE58-FAE2-402D-80E4-F8026404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85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入射波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096DAE79-1DAF-4210-B394-52D91A8D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00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反射波</a:t>
            </a:r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BDCEF873-BE70-4F8A-9A11-54A65F028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447800"/>
            <a:ext cx="411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5C5D3B98-403A-4E73-B04A-897747AC8B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04800"/>
            <a:ext cx="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27" name="Object 5">
            <a:extLst>
              <a:ext uri="{FF2B5EF4-FFF2-40B4-BE49-F238E27FC236}">
                <a16:creationId xmlns:a16="http://schemas.microsoft.com/office/drawing/2014/main" id="{2437B8E4-E961-4595-BD9C-EC9B5697D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990600"/>
          <a:ext cx="3349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9" name="Equation" r:id="rId9" imgW="95110" imgH="114198" progId="Equation.3">
                  <p:embed/>
                </p:oleObj>
              </mc:Choice>
              <mc:Fallback>
                <p:oleObj name="Equation" r:id="rId9" imgW="95110" imgH="114198" progId="Equation.3">
                  <p:embed/>
                  <p:pic>
                    <p:nvPicPr>
                      <p:cNvPr id="52227" name="Object 5">
                        <a:extLst>
                          <a:ext uri="{FF2B5EF4-FFF2-40B4-BE49-F238E27FC236}">
                            <a16:creationId xmlns:a16="http://schemas.microsoft.com/office/drawing/2014/main" id="{2437B8E4-E961-4595-BD9C-EC9B5697D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990600"/>
                        <a:ext cx="3349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6">
            <a:extLst>
              <a:ext uri="{FF2B5EF4-FFF2-40B4-BE49-F238E27FC236}">
                <a16:creationId xmlns:a16="http://schemas.microsoft.com/office/drawing/2014/main" id="{DE64C1AB-C39B-4AC6-9623-686C72EA9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066800"/>
          <a:ext cx="401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0" name="Equation" r:id="rId11" imgW="123857" imgH="133486" progId="Equation.3">
                  <p:embed/>
                </p:oleObj>
              </mc:Choice>
              <mc:Fallback>
                <p:oleObj name="Equation" r:id="rId11" imgW="123857" imgH="133486" progId="Equation.3">
                  <p:embed/>
                  <p:pic>
                    <p:nvPicPr>
                      <p:cNvPr id="52228" name="Object 6">
                        <a:extLst>
                          <a:ext uri="{FF2B5EF4-FFF2-40B4-BE49-F238E27FC236}">
                            <a16:creationId xmlns:a16="http://schemas.microsoft.com/office/drawing/2014/main" id="{DE64C1AB-C39B-4AC6-9623-686C72EA9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66800"/>
                        <a:ext cx="4016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Oval 34">
            <a:extLst>
              <a:ext uri="{FF2B5EF4-FFF2-40B4-BE49-F238E27FC236}">
                <a16:creationId xmlns:a16="http://schemas.microsoft.com/office/drawing/2014/main" id="{95F7E1AD-403B-4AC4-932A-4FF7E8D0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371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2229" name="Object 7">
            <a:extLst>
              <a:ext uri="{FF2B5EF4-FFF2-40B4-BE49-F238E27FC236}">
                <a16:creationId xmlns:a16="http://schemas.microsoft.com/office/drawing/2014/main" id="{10481CB6-8284-4657-966A-609234B87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8600"/>
          <a:ext cx="368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1" name="Equation" r:id="rId13" imgW="114376" imgH="133486" progId="Equation.3">
                  <p:embed/>
                </p:oleObj>
              </mc:Choice>
              <mc:Fallback>
                <p:oleObj name="Equation" r:id="rId13" imgW="114376" imgH="133486" progId="Equation.3">
                  <p:embed/>
                  <p:pic>
                    <p:nvPicPr>
                      <p:cNvPr id="52229" name="Object 7">
                        <a:extLst>
                          <a:ext uri="{FF2B5EF4-FFF2-40B4-BE49-F238E27FC236}">
                            <a16:creationId xmlns:a16="http://schemas.microsoft.com/office/drawing/2014/main" id="{10481CB6-8284-4657-966A-609234B87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368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8">
            <a:extLst>
              <a:ext uri="{FF2B5EF4-FFF2-40B4-BE49-F238E27FC236}">
                <a16:creationId xmlns:a16="http://schemas.microsoft.com/office/drawing/2014/main" id="{03374D55-CBC1-49F7-A3A3-199A5B9AC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24000"/>
          <a:ext cx="3349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2" name="Equation" r:id="rId15" imgW="95110" imgH="114198" progId="Equation.3">
                  <p:embed/>
                </p:oleObj>
              </mc:Choice>
              <mc:Fallback>
                <p:oleObj name="Equation" r:id="rId15" imgW="95110" imgH="114198" progId="Equation.3">
                  <p:embed/>
                  <p:pic>
                    <p:nvPicPr>
                      <p:cNvPr id="52230" name="Object 8">
                        <a:extLst>
                          <a:ext uri="{FF2B5EF4-FFF2-40B4-BE49-F238E27FC236}">
                            <a16:creationId xmlns:a16="http://schemas.microsoft.com/office/drawing/2014/main" id="{03374D55-CBC1-49F7-A3A3-199A5B9AC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3349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9" name="Rectangle 37">
            <a:extLst>
              <a:ext uri="{FF2B5EF4-FFF2-40B4-BE49-F238E27FC236}">
                <a16:creationId xmlns:a16="http://schemas.microsoft.com/office/drawing/2014/main" id="{6FE105B1-D18A-4D7B-BC84-DD4EBE7D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14312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CC00"/>
                </a:solidFill>
              </a:rPr>
              <a:t>解：</a:t>
            </a:r>
          </a:p>
        </p:txBody>
      </p:sp>
      <p:graphicFrame>
        <p:nvGraphicFramePr>
          <p:cNvPr id="52231" name="Object 9">
            <a:extLst>
              <a:ext uri="{FF2B5EF4-FFF2-40B4-BE49-F238E27FC236}">
                <a16:creationId xmlns:a16="http://schemas.microsoft.com/office/drawing/2014/main" id="{A57F7713-DD34-49CD-9E7B-0420FAB19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1865313"/>
          <a:ext cx="39322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3" name="公式" r:id="rId17" imgW="1609833" imgH="361882" progId="Equation.3">
                  <p:embed/>
                </p:oleObj>
              </mc:Choice>
              <mc:Fallback>
                <p:oleObj name="公式" r:id="rId17" imgW="1609833" imgH="361882" progId="Equation.3">
                  <p:embed/>
                  <p:pic>
                    <p:nvPicPr>
                      <p:cNvPr id="52231" name="Object 9">
                        <a:extLst>
                          <a:ext uri="{FF2B5EF4-FFF2-40B4-BE49-F238E27FC236}">
                            <a16:creationId xmlns:a16="http://schemas.microsoft.com/office/drawing/2014/main" id="{A57F7713-DD34-49CD-9E7B-0420FAB19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865313"/>
                        <a:ext cx="39322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">
            <a:extLst>
              <a:ext uri="{FF2B5EF4-FFF2-40B4-BE49-F238E27FC236}">
                <a16:creationId xmlns:a16="http://schemas.microsoft.com/office/drawing/2014/main" id="{3CAA211B-8091-43A4-8546-4C7D04790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794000"/>
          <a:ext cx="39290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4" name="公式" r:id="rId19" imgW="1600353" imgH="361882" progId="Equation.3">
                  <p:embed/>
                </p:oleObj>
              </mc:Choice>
              <mc:Fallback>
                <p:oleObj name="公式" r:id="rId19" imgW="1600353" imgH="361882" progId="Equation.3">
                  <p:embed/>
                  <p:pic>
                    <p:nvPicPr>
                      <p:cNvPr id="52232" name="Object 10">
                        <a:extLst>
                          <a:ext uri="{FF2B5EF4-FFF2-40B4-BE49-F238E27FC236}">
                            <a16:creationId xmlns:a16="http://schemas.microsoft.com/office/drawing/2014/main" id="{3CAA211B-8091-43A4-8546-4C7D04790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94000"/>
                        <a:ext cx="39290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1">
            <a:extLst>
              <a:ext uri="{FF2B5EF4-FFF2-40B4-BE49-F238E27FC236}">
                <a16:creationId xmlns:a16="http://schemas.microsoft.com/office/drawing/2014/main" id="{B231FD88-00E3-427F-A89C-B1357E449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722688"/>
          <a:ext cx="39909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5" name="公式" r:id="rId21" imgW="1619314" imgH="361882" progId="Equation.3">
                  <p:embed/>
                </p:oleObj>
              </mc:Choice>
              <mc:Fallback>
                <p:oleObj name="公式" r:id="rId21" imgW="1619314" imgH="361882" progId="Equation.3">
                  <p:embed/>
                  <p:pic>
                    <p:nvPicPr>
                      <p:cNvPr id="52233" name="Object 11">
                        <a:extLst>
                          <a:ext uri="{FF2B5EF4-FFF2-40B4-BE49-F238E27FC236}">
                            <a16:creationId xmlns:a16="http://schemas.microsoft.com/office/drawing/2014/main" id="{B231FD88-00E3-427F-A89C-B1357E449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722688"/>
                        <a:ext cx="39909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2">
            <a:extLst>
              <a:ext uri="{FF2B5EF4-FFF2-40B4-BE49-F238E27FC236}">
                <a16:creationId xmlns:a16="http://schemas.microsoft.com/office/drawing/2014/main" id="{6400FE55-9E68-48DB-B80C-81C266001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651375"/>
          <a:ext cx="44513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6" name="公式" r:id="rId23" imgW="1809839" imgH="361882" progId="Equation.3">
                  <p:embed/>
                </p:oleObj>
              </mc:Choice>
              <mc:Fallback>
                <p:oleObj name="公式" r:id="rId23" imgW="1809839" imgH="361882" progId="Equation.3">
                  <p:embed/>
                  <p:pic>
                    <p:nvPicPr>
                      <p:cNvPr id="52234" name="Object 12">
                        <a:extLst>
                          <a:ext uri="{FF2B5EF4-FFF2-40B4-BE49-F238E27FC236}">
                            <a16:creationId xmlns:a16="http://schemas.microsoft.com/office/drawing/2014/main" id="{6400FE55-9E68-48DB-B80C-81C266001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651375"/>
                        <a:ext cx="44513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3">
            <a:extLst>
              <a:ext uri="{FF2B5EF4-FFF2-40B4-BE49-F238E27FC236}">
                <a16:creationId xmlns:a16="http://schemas.microsoft.com/office/drawing/2014/main" id="{9CCD0387-E231-4ADD-9727-AB3C543DF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943600"/>
          <a:ext cx="18716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7" name="Equation" r:id="rId25" imgW="742835" imgH="199923" progId="Equation.3">
                  <p:embed/>
                </p:oleObj>
              </mc:Choice>
              <mc:Fallback>
                <p:oleObj name="Equation" r:id="rId25" imgW="742835" imgH="199923" progId="Equation.3">
                  <p:embed/>
                  <p:pic>
                    <p:nvPicPr>
                      <p:cNvPr id="52235" name="Object 13">
                        <a:extLst>
                          <a:ext uri="{FF2B5EF4-FFF2-40B4-BE49-F238E27FC236}">
                            <a16:creationId xmlns:a16="http://schemas.microsoft.com/office/drawing/2014/main" id="{9CCD0387-E231-4ADD-9727-AB3C543DF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43600"/>
                        <a:ext cx="18716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4">
            <a:extLst>
              <a:ext uri="{FF2B5EF4-FFF2-40B4-BE49-F238E27FC236}">
                <a16:creationId xmlns:a16="http://schemas.microsoft.com/office/drawing/2014/main" id="{6DDDAED7-B3E3-4404-A346-75A363B77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5715000"/>
          <a:ext cx="35274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8" name="公式" r:id="rId27" imgW="1314412" imgH="361882" progId="Equation.3">
                  <p:embed/>
                </p:oleObj>
              </mc:Choice>
              <mc:Fallback>
                <p:oleObj name="公式" r:id="rId27" imgW="1314412" imgH="361882" progId="Equation.3">
                  <p:embed/>
                  <p:pic>
                    <p:nvPicPr>
                      <p:cNvPr id="52236" name="Object 14">
                        <a:extLst>
                          <a:ext uri="{FF2B5EF4-FFF2-40B4-BE49-F238E27FC236}">
                            <a16:creationId xmlns:a16="http://schemas.microsoft.com/office/drawing/2014/main" id="{6DDDAED7-B3E3-4404-A346-75A363B77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715000"/>
                        <a:ext cx="35274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7" name="Rectangle 45">
            <a:extLst>
              <a:ext uri="{FF2B5EF4-FFF2-40B4-BE49-F238E27FC236}">
                <a16:creationId xmlns:a16="http://schemas.microsoft.com/office/drawing/2014/main" id="{6B713200-0E7A-4E93-A9D7-9AC26DF8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35238"/>
            <a:ext cx="168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•  </a:t>
            </a:r>
            <a:r>
              <a:rPr kumimoji="0" lang="zh-CN" altLang="en-US">
                <a:solidFill>
                  <a:srgbClr val="00FFFF"/>
                </a:solidFill>
              </a:rPr>
              <a:t>波节点：</a:t>
            </a:r>
          </a:p>
        </p:txBody>
      </p:sp>
      <p:sp>
        <p:nvSpPr>
          <p:cNvPr id="38958" name="Rectangle 46">
            <a:extLst>
              <a:ext uri="{FF2B5EF4-FFF2-40B4-BE49-F238E27FC236}">
                <a16:creationId xmlns:a16="http://schemas.microsoft.com/office/drawing/2014/main" id="{C445C564-28B8-4DFD-A3F2-0648D527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68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•  </a:t>
            </a:r>
            <a:r>
              <a:rPr kumimoji="0" lang="zh-CN" altLang="en-US">
                <a:solidFill>
                  <a:srgbClr val="00FFFF"/>
                </a:solidFill>
              </a:rPr>
              <a:t>波腹点：</a:t>
            </a:r>
          </a:p>
        </p:txBody>
      </p:sp>
      <p:graphicFrame>
        <p:nvGraphicFramePr>
          <p:cNvPr id="52237" name="Object 15">
            <a:extLst>
              <a:ext uri="{FF2B5EF4-FFF2-40B4-BE49-F238E27FC236}">
                <a16:creationId xmlns:a16="http://schemas.microsoft.com/office/drawing/2014/main" id="{DBA35633-73FF-405D-A5E3-CF0BCE9D2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7238" y="3043238"/>
          <a:ext cx="12350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9" name="公式" r:id="rId29" imgW="438239" imgH="361882" progId="Equation.3">
                  <p:embed/>
                </p:oleObj>
              </mc:Choice>
              <mc:Fallback>
                <p:oleObj name="公式" r:id="rId29" imgW="438239" imgH="361882" progId="Equation.3">
                  <p:embed/>
                  <p:pic>
                    <p:nvPicPr>
                      <p:cNvPr id="52237" name="Object 15">
                        <a:extLst>
                          <a:ext uri="{FF2B5EF4-FFF2-40B4-BE49-F238E27FC236}">
                            <a16:creationId xmlns:a16="http://schemas.microsoft.com/office/drawing/2014/main" id="{DBA35633-73FF-405D-A5E3-CF0BCE9D2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3043238"/>
                        <a:ext cx="12350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6">
            <a:extLst>
              <a:ext uri="{FF2B5EF4-FFF2-40B4-BE49-F238E27FC236}">
                <a16:creationId xmlns:a16="http://schemas.microsoft.com/office/drawing/2014/main" id="{7F33E860-0645-42D2-B3B4-7A7F2B8C5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4419600"/>
          <a:ext cx="21018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0" name="公式" r:id="rId31" imgW="895439" imgH="361882" progId="Equation.3">
                  <p:embed/>
                </p:oleObj>
              </mc:Choice>
              <mc:Fallback>
                <p:oleObj name="公式" r:id="rId31" imgW="895439" imgH="361882" progId="Equation.3">
                  <p:embed/>
                  <p:pic>
                    <p:nvPicPr>
                      <p:cNvPr id="52238" name="Object 16">
                        <a:extLst>
                          <a:ext uri="{FF2B5EF4-FFF2-40B4-BE49-F238E27FC236}">
                            <a16:creationId xmlns:a16="http://schemas.microsoft.com/office/drawing/2014/main" id="{7F33E860-0645-42D2-B3B4-7A7F2B8C5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419600"/>
                        <a:ext cx="21018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2" name="Rectangle 50">
            <a:extLst>
              <a:ext uri="{FF2B5EF4-FFF2-40B4-BE49-F238E27FC236}">
                <a16:creationId xmlns:a16="http://schemas.microsoft.com/office/drawing/2014/main" id="{C7AE853A-1817-4D43-8227-9FD9A6CA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362200"/>
            <a:ext cx="2971800" cy="32004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8963" name="Rectangle 51">
            <a:extLst>
              <a:ext uri="{FF2B5EF4-FFF2-40B4-BE49-F238E27FC236}">
                <a16:creationId xmlns:a16="http://schemas.microsoft.com/office/drawing/2014/main" id="{BE9F9F31-70BC-484E-B077-D1A12F0E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741988"/>
            <a:ext cx="228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</a:rPr>
              <a:t>  </a:t>
            </a:r>
            <a:r>
              <a:rPr kumimoji="0" lang="zh-CN" altLang="en-US">
                <a:solidFill>
                  <a:srgbClr val="00FFFF"/>
                </a:solidFill>
              </a:rPr>
              <a:t>入射波与反射</a:t>
            </a:r>
            <a:endParaRPr kumimoji="0" lang="en-US" altLang="zh-CN">
              <a:solidFill>
                <a:srgbClr val="00FFFF"/>
              </a:solidFill>
            </a:endParaRPr>
          </a:p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           </a:t>
            </a:r>
            <a:r>
              <a:rPr kumimoji="0" lang="zh-CN" altLang="en-US">
                <a:solidFill>
                  <a:srgbClr val="00FFFF"/>
                </a:solidFill>
              </a:rPr>
              <a:t> 波叠加：</a:t>
            </a:r>
          </a:p>
        </p:txBody>
      </p:sp>
      <p:sp>
        <p:nvSpPr>
          <p:cNvPr id="7200" name="灯片编号占位符 1">
            <a:extLst>
              <a:ext uri="{FF2B5EF4-FFF2-40B4-BE49-F238E27FC236}">
                <a16:creationId xmlns:a16="http://schemas.microsoft.com/office/drawing/2014/main" id="{ED8E52D4-0FAB-48A4-9E5E-2C4AD4AFFF4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764C76-FC63-4510-BA08-7BBA14AB3F49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2" name="Object 33">
            <a:extLst>
              <a:ext uri="{FF2B5EF4-FFF2-40B4-BE49-F238E27FC236}">
                <a16:creationId xmlns:a16="http://schemas.microsoft.com/office/drawing/2014/main" id="{A8538CA4-DC3C-4AD0-852E-18344784E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2571750"/>
          <a:ext cx="1335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1" name="公式" r:id="rId33" imgW="476161" imgH="152468" progId="Equation.3">
                  <p:embed/>
                </p:oleObj>
              </mc:Choice>
              <mc:Fallback>
                <p:oleObj name="公式" r:id="rId33" imgW="476161" imgH="152468" progId="Equation.3">
                  <p:embed/>
                  <p:pic>
                    <p:nvPicPr>
                      <p:cNvPr id="2" name="Object 33">
                        <a:extLst>
                          <a:ext uri="{FF2B5EF4-FFF2-40B4-BE49-F238E27FC236}">
                            <a16:creationId xmlns:a16="http://schemas.microsoft.com/office/drawing/2014/main" id="{A8538CA4-DC3C-4AD0-852E-18344784E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571750"/>
                        <a:ext cx="1335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02" name="图片 3">
            <a:extLst>
              <a:ext uri="{FF2B5EF4-FFF2-40B4-BE49-F238E27FC236}">
                <a16:creationId xmlns:a16="http://schemas.microsoft.com/office/drawing/2014/main" id="{E5C48234-10B2-46D5-9A3D-00678FC2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4478338"/>
            <a:ext cx="158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autoUpdateAnimBg="0"/>
      <p:bldP spid="38934" grpId="0" autoUpdateAnimBg="0"/>
      <p:bldP spid="38940" grpId="0" autoUpdateAnimBg="0"/>
      <p:bldP spid="38941" grpId="0" autoUpdateAnimBg="0"/>
      <p:bldP spid="38946" grpId="0" animBg="1"/>
      <p:bldP spid="38949" grpId="0" autoUpdateAnimBg="0"/>
      <p:bldP spid="38957" grpId="0" autoUpdateAnimBg="0"/>
      <p:bldP spid="38958" grpId="0" autoUpdateAnimBg="0"/>
      <p:bldP spid="38962" grpId="0" animBg="1"/>
      <p:bldP spid="389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 Box 6">
            <a:extLst>
              <a:ext uri="{FF2B5EF4-FFF2-40B4-BE49-F238E27FC236}">
                <a16:creationId xmlns:a16="http://schemas.microsoft.com/office/drawing/2014/main" id="{6AA828F0-99D7-4E71-B597-509F1D5C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11163"/>
            <a:ext cx="7070725" cy="1190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00FF00"/>
                </a:solidFill>
                <a:latin typeface="+mj-ea"/>
                <a:ea typeface="+mj-ea"/>
              </a:rPr>
              <a:t>拓展：入射波、反射波、透射波的</a:t>
            </a:r>
            <a:endParaRPr lang="en-US" altLang="zh-CN" sz="3600" dirty="0">
              <a:solidFill>
                <a:srgbClr val="00FF00"/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FF00"/>
                </a:solidFill>
                <a:latin typeface="+mj-ea"/>
                <a:ea typeface="+mj-ea"/>
              </a:rPr>
              <a:t>     </a:t>
            </a:r>
            <a:r>
              <a:rPr lang="zh-CN" altLang="en-US" sz="3600" dirty="0">
                <a:solidFill>
                  <a:srgbClr val="00FF00"/>
                </a:solidFill>
                <a:latin typeface="+mj-ea"/>
                <a:ea typeface="+mj-ea"/>
              </a:rPr>
              <a:t>振幅关系和位相关系</a:t>
            </a:r>
          </a:p>
        </p:txBody>
      </p:sp>
      <p:sp>
        <p:nvSpPr>
          <p:cNvPr id="8195" name="Text Box 7">
            <a:extLst>
              <a:ext uri="{FF2B5EF4-FFF2-40B4-BE49-F238E27FC236}">
                <a16:creationId xmlns:a16="http://schemas.microsoft.com/office/drawing/2014/main" id="{42D9FFD2-F02F-4A98-B612-07B592B9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31975"/>
            <a:ext cx="821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只讨论波垂直界面入射的情形，此情形的折射波常称透射波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09080407-8897-4E8A-B8BC-11EEA6D1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492375"/>
            <a:ext cx="35814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一</a:t>
            </a:r>
            <a:r>
              <a:rPr lang="en-US" altLang="zh-CN" dirty="0">
                <a:solidFill>
                  <a:srgbClr val="FFFF00"/>
                </a:solidFill>
                <a:latin typeface="+mj-ea"/>
                <a:ea typeface="+mj-ea"/>
              </a:rPr>
              <a:t>. </a:t>
            </a: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振幅关系</a:t>
            </a:r>
          </a:p>
        </p:txBody>
      </p:sp>
      <p:sp>
        <p:nvSpPr>
          <p:cNvPr id="8197" name="Text Box 9">
            <a:extLst>
              <a:ext uri="{FF2B5EF4-FFF2-40B4-BE49-F238E27FC236}">
                <a16:creationId xmlns:a16="http://schemas.microsoft.com/office/drawing/2014/main" id="{D9B48043-4DAF-4ABC-B338-FA84CF4B5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068638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1.  </a:t>
            </a:r>
            <a:r>
              <a:rPr lang="zh-CN" altLang="en-US">
                <a:solidFill>
                  <a:srgbClr val="66FFFF"/>
                </a:solidFill>
              </a:rPr>
              <a:t>波的表达式</a:t>
            </a:r>
          </a:p>
        </p:txBody>
      </p:sp>
      <p:grpSp>
        <p:nvGrpSpPr>
          <p:cNvPr id="8198" name="Group 34">
            <a:extLst>
              <a:ext uri="{FF2B5EF4-FFF2-40B4-BE49-F238E27FC236}">
                <a16:creationId xmlns:a16="http://schemas.microsoft.com/office/drawing/2014/main" id="{6CFAE437-8FC7-469E-B888-85886D7C71D9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3543300"/>
            <a:ext cx="3657600" cy="2597150"/>
            <a:chOff x="3284" y="2232"/>
            <a:chExt cx="2304" cy="1636"/>
          </a:xfrm>
        </p:grpSpPr>
        <p:sp>
          <p:nvSpPr>
            <p:cNvPr id="8203" name="Line 17">
              <a:extLst>
                <a:ext uri="{FF2B5EF4-FFF2-40B4-BE49-F238E27FC236}">
                  <a16:creationId xmlns:a16="http://schemas.microsoft.com/office/drawing/2014/main" id="{E9A6A7A4-3FD8-44A5-8CE3-72670764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433"/>
              <a:ext cx="0" cy="123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8">
              <a:extLst>
                <a:ext uri="{FF2B5EF4-FFF2-40B4-BE49-F238E27FC236}">
                  <a16:creationId xmlns:a16="http://schemas.microsoft.com/office/drawing/2014/main" id="{8450E214-C44D-4700-AA91-23DCAA4DC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3074"/>
              <a:ext cx="2132" cy="1"/>
            </a:xfrm>
            <a:prstGeom prst="line">
              <a:avLst/>
            </a:prstGeom>
            <a:noFill/>
            <a:ln w="25400">
              <a:solidFill>
                <a:srgbClr val="CCCC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9">
              <a:extLst>
                <a:ext uri="{FF2B5EF4-FFF2-40B4-BE49-F238E27FC236}">
                  <a16:creationId xmlns:a16="http://schemas.microsoft.com/office/drawing/2014/main" id="{3D7735A7-B299-42CC-B595-B5CCA7C04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2894"/>
              <a:ext cx="662" cy="0"/>
            </a:xfrm>
            <a:prstGeom prst="line">
              <a:avLst/>
            </a:prstGeom>
            <a:noFill/>
            <a:ln w="63500">
              <a:solidFill>
                <a:srgbClr val="00FF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20">
              <a:extLst>
                <a:ext uri="{FF2B5EF4-FFF2-40B4-BE49-F238E27FC236}">
                  <a16:creationId xmlns:a16="http://schemas.microsoft.com/office/drawing/2014/main" id="{E9D7AFD7-EC2A-4D16-A61C-491E94CC7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2894"/>
              <a:ext cx="463" cy="0"/>
            </a:xfrm>
            <a:prstGeom prst="line">
              <a:avLst/>
            </a:prstGeom>
            <a:noFill/>
            <a:ln w="25400">
              <a:solidFill>
                <a:srgbClr val="FF99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21">
              <a:extLst>
                <a:ext uri="{FF2B5EF4-FFF2-40B4-BE49-F238E27FC236}">
                  <a16:creationId xmlns:a16="http://schemas.microsoft.com/office/drawing/2014/main" id="{077986C3-1507-4ED5-B64F-3AD83A61B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5" y="3246"/>
              <a:ext cx="463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22">
              <a:extLst>
                <a:ext uri="{FF2B5EF4-FFF2-40B4-BE49-F238E27FC236}">
                  <a16:creationId xmlns:a16="http://schemas.microsoft.com/office/drawing/2014/main" id="{12208F5A-D00F-4CAE-8656-75A76CCE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34"/>
              <a:ext cx="6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入射波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8209" name="Rectangle 23">
              <a:extLst>
                <a:ext uri="{FF2B5EF4-FFF2-40B4-BE49-F238E27FC236}">
                  <a16:creationId xmlns:a16="http://schemas.microsoft.com/office/drawing/2014/main" id="{D577814E-4FB7-4ECA-B2E2-A7FF56A3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638"/>
              <a:ext cx="6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透射波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8210" name="Rectangle 24">
              <a:extLst>
                <a:ext uri="{FF2B5EF4-FFF2-40B4-BE49-F238E27FC236}">
                  <a16:creationId xmlns:a16="http://schemas.microsoft.com/office/drawing/2014/main" id="{6D0B4792-8AED-4343-A41F-BDC7A14D5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3307"/>
              <a:ext cx="6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反射波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8211" name="Rectangle 25">
              <a:extLst>
                <a:ext uri="{FF2B5EF4-FFF2-40B4-BE49-F238E27FC236}">
                  <a16:creationId xmlns:a16="http://schemas.microsoft.com/office/drawing/2014/main" id="{21BA6775-F805-499A-886C-9BD11C289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037"/>
              <a:ext cx="26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sz="1800" b="0" i="1">
                <a:solidFill>
                  <a:schemeClr val="bg1"/>
                </a:solidFill>
              </a:endParaRPr>
            </a:p>
          </p:txBody>
        </p:sp>
        <p:sp>
          <p:nvSpPr>
            <p:cNvPr id="8212" name="Rectangle 26">
              <a:extLst>
                <a:ext uri="{FF2B5EF4-FFF2-40B4-BE49-F238E27FC236}">
                  <a16:creationId xmlns:a16="http://schemas.microsoft.com/office/drawing/2014/main" id="{2D8CCAC4-89D2-492E-8576-8D86464CE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3046"/>
              <a:ext cx="30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 i="1">
                <a:solidFill>
                  <a:schemeClr val="bg1"/>
                </a:solidFill>
              </a:endParaRPr>
            </a:p>
          </p:txBody>
        </p:sp>
        <p:sp>
          <p:nvSpPr>
            <p:cNvPr id="8213" name="Rectangle 27">
              <a:extLst>
                <a:ext uri="{FF2B5EF4-FFF2-40B4-BE49-F238E27FC236}">
                  <a16:creationId xmlns:a16="http://schemas.microsoft.com/office/drawing/2014/main" id="{95DEE485-368E-4FB8-944F-456480DE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292"/>
              <a:ext cx="67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8214" name="Rectangle 28">
              <a:extLst>
                <a:ext uri="{FF2B5EF4-FFF2-40B4-BE49-F238E27FC236}">
                  <a16:creationId xmlns:a16="http://schemas.microsoft.com/office/drawing/2014/main" id="{41BF534F-E53F-4D97-9AB6-42D89E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92"/>
              <a:ext cx="66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8215" name="Rectangle 29">
              <a:extLst>
                <a:ext uri="{FF2B5EF4-FFF2-40B4-BE49-F238E27FC236}">
                  <a16:creationId xmlns:a16="http://schemas.microsoft.com/office/drawing/2014/main" id="{D2214B13-B54A-440E-8153-EB18108C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232"/>
              <a:ext cx="49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界面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8216" name="Rectangle 30">
              <a:extLst>
                <a:ext uri="{FF2B5EF4-FFF2-40B4-BE49-F238E27FC236}">
                  <a16:creationId xmlns:a16="http://schemas.microsoft.com/office/drawing/2014/main" id="{7D40AE6B-B4CE-478B-BF74-04265395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660"/>
              <a:ext cx="92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0">
                <a:solidFill>
                  <a:srgbClr val="CCCCFF"/>
                </a:solidFill>
              </a:endParaRPr>
            </a:p>
          </p:txBody>
        </p:sp>
      </p:grpSp>
      <p:sp>
        <p:nvSpPr>
          <p:cNvPr id="45088" name="Text Box 32">
            <a:extLst>
              <a:ext uri="{FF2B5EF4-FFF2-40B4-BE49-F238E27FC236}">
                <a16:creationId xmlns:a16="http://schemas.microsoft.com/office/drawing/2014/main" id="{663B812A-6F4D-4340-A4EE-0EF24F0A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644900"/>
            <a:ext cx="4797425" cy="908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设   入射波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66FFFF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 i="1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 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= 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A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cos(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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t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-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k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) </a:t>
            </a:r>
            <a:r>
              <a:rPr lang="zh-CN" altLang="en-US" dirty="0">
                <a:solidFill>
                  <a:srgbClr val="FFCC00"/>
                </a:solidFill>
                <a:latin typeface="+mn-lt"/>
              </a:rPr>
              <a:t>，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 (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0)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8081D38D-F0A1-4E80-B301-98F60D84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5543550"/>
            <a:ext cx="4545012" cy="908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透射波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i="1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2 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= 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A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2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cos(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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t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 -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k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2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)  ,   (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0) 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CE16A1DA-D274-4149-B48B-C8EC72D5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608513"/>
            <a:ext cx="4229100" cy="908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反射波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i="1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= 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A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cos(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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t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+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k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</a:rPr>
              <a:t>1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)  ,   (</a:t>
            </a:r>
            <a:r>
              <a:rPr lang="en-US" altLang="zh-CN" i="1" dirty="0">
                <a:solidFill>
                  <a:srgbClr val="FFCC00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FFCC00"/>
                </a:solidFill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CC00"/>
                </a:solidFill>
                <a:latin typeface="+mn-lt"/>
              </a:rPr>
              <a:t>0)</a:t>
            </a:r>
          </a:p>
        </p:txBody>
      </p:sp>
      <p:sp>
        <p:nvSpPr>
          <p:cNvPr id="8202" name="灯片编号占位符 1">
            <a:extLst>
              <a:ext uri="{FF2B5EF4-FFF2-40B4-BE49-F238E27FC236}">
                <a16:creationId xmlns:a16="http://schemas.microsoft.com/office/drawing/2014/main" id="{00E39CC8-5569-499E-9E35-EE924A8012C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C5E342-8B0E-4624-9D50-693491A5D9EE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6DF035F3-A4A1-41E5-807A-CF295B36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33375"/>
            <a:ext cx="693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边界条件 </a:t>
            </a:r>
            <a:r>
              <a:rPr lang="en-US" altLang="zh-CN">
                <a:solidFill>
                  <a:srgbClr val="66FFFF"/>
                </a:solidFill>
              </a:rPr>
              <a:t>(</a:t>
            </a:r>
            <a:r>
              <a:rPr lang="zh-CN" altLang="en-US">
                <a:solidFill>
                  <a:srgbClr val="66FFFF"/>
                </a:solidFill>
              </a:rPr>
              <a:t>边界上存在的物理条件</a:t>
            </a:r>
            <a:r>
              <a:rPr lang="en-US" altLang="zh-CN">
                <a:solidFill>
                  <a:srgbClr val="66FFFF"/>
                </a:solidFill>
              </a:rPr>
              <a:t>)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170224BC-0997-4C05-96F7-12A2891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90805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(1) </a:t>
            </a:r>
            <a:r>
              <a:rPr lang="zh-CN" altLang="en-US">
                <a:solidFill>
                  <a:srgbClr val="FFFF00"/>
                </a:solidFill>
              </a:rPr>
              <a:t>振动位移连续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37E1ED37-5EED-4364-B872-439A0B49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1844675"/>
            <a:ext cx="4062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CC00"/>
                </a:solidFill>
              </a:rPr>
              <a:t> [</a:t>
            </a:r>
            <a:r>
              <a:rPr lang="en-US" altLang="zh-CN" i="1">
                <a:solidFill>
                  <a:srgbClr val="FFCC00"/>
                </a:solidFill>
                <a:sym typeface="Symbol" panose="05050102010706020507" pitchFamily="18" charset="2"/>
              </a:rPr>
              <a:t>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+</a:t>
            </a:r>
            <a:r>
              <a:rPr lang="en-US" altLang="zh-CN" i="1">
                <a:solidFill>
                  <a:srgbClr val="FFCC00"/>
                </a:solidFill>
                <a:sym typeface="Symbol" panose="05050102010706020507" pitchFamily="18" charset="2"/>
              </a:rPr>
              <a:t>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FFCC00"/>
                </a:solidFill>
              </a:rPr>
              <a:t>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  </a:t>
            </a:r>
            <a:r>
              <a:rPr lang="en-US" altLang="zh-CN">
                <a:solidFill>
                  <a:srgbClr val="FFCC00"/>
                </a:solidFill>
              </a:rPr>
              <a:t>=  [</a:t>
            </a:r>
            <a:r>
              <a:rPr lang="en-US" altLang="zh-CN" i="1">
                <a:solidFill>
                  <a:srgbClr val="FFCC00"/>
                </a:solidFill>
                <a:sym typeface="Symbol" panose="05050102010706020507" pitchFamily="18" charset="2"/>
              </a:rPr>
              <a:t>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 </a:t>
            </a:r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D44E89C1-34B1-4FED-88EC-B67A0035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1412875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表明两媒质始终保持接触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2" name="矩形 1">
            <a:extLst>
              <a:ext uri="{FF2B5EF4-FFF2-40B4-BE49-F238E27FC236}">
                <a16:creationId xmlns:a16="http://schemas.microsoft.com/office/drawing/2014/main" id="{43A80411-B059-4F8C-A94B-E2E07C94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836738"/>
            <a:ext cx="544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(</a:t>
            </a:r>
            <a:r>
              <a:rPr lang="en-US" altLang="zh-CN" i="1">
                <a:solidFill>
                  <a:srgbClr val="66FFFF"/>
                </a:solidFill>
                <a:sym typeface="Monotype Sorts"/>
              </a:rPr>
              <a:t>a</a:t>
            </a:r>
            <a:r>
              <a:rPr lang="en-US" altLang="zh-CN">
                <a:solidFill>
                  <a:srgbClr val="66FFFF"/>
                </a:solidFill>
              </a:rPr>
              <a:t>)</a:t>
            </a:r>
          </a:p>
        </p:txBody>
      </p:sp>
      <p:sp>
        <p:nvSpPr>
          <p:cNvPr id="9223" name="Rectangle 28">
            <a:extLst>
              <a:ext uri="{FF2B5EF4-FFF2-40B4-BE49-F238E27FC236}">
                <a16:creationId xmlns:a16="http://schemas.microsoft.com/office/drawing/2014/main" id="{8B5FAFC7-82CE-4489-94D1-3113B05E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349500"/>
            <a:ext cx="2100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(2) </a:t>
            </a:r>
            <a:r>
              <a:rPr lang="zh-CN" altLang="en-US">
                <a:solidFill>
                  <a:srgbClr val="FFFF00"/>
                </a:solidFill>
              </a:rPr>
              <a:t>应力连续</a:t>
            </a:r>
          </a:p>
        </p:txBody>
      </p:sp>
      <p:sp>
        <p:nvSpPr>
          <p:cNvPr id="9224" name="Rectangle 29">
            <a:extLst>
              <a:ext uri="{FF2B5EF4-FFF2-40B4-BE49-F238E27FC236}">
                <a16:creationId xmlns:a16="http://schemas.microsoft.com/office/drawing/2014/main" id="{CF68664C-06D9-432D-82A7-D0393F99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416300"/>
            <a:ext cx="5954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表明两媒质之间的相互作用力相等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5" name="Rectangle 24">
            <a:extLst>
              <a:ext uri="{FF2B5EF4-FFF2-40B4-BE49-F238E27FC236}">
                <a16:creationId xmlns:a16="http://schemas.microsoft.com/office/drawing/2014/main" id="{83F34AEB-B699-42F5-A13A-4BB6E27D0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285273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CC00"/>
                </a:solidFill>
              </a:rPr>
              <a:t>[(</a:t>
            </a:r>
            <a:r>
              <a:rPr lang="en-US" altLang="zh-CN" i="1">
                <a:solidFill>
                  <a:srgbClr val="FFCC00"/>
                </a:solidFill>
              </a:rPr>
              <a:t>F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 i="1">
                <a:solidFill>
                  <a:srgbClr val="FFCC00"/>
                </a:solidFill>
              </a:rPr>
              <a:t>S</a:t>
            </a:r>
            <a:r>
              <a:rPr lang="en-US" altLang="zh-CN">
                <a:solidFill>
                  <a:srgbClr val="FFCC00"/>
                </a:solidFill>
              </a:rPr>
              <a:t>) +(</a:t>
            </a:r>
            <a:r>
              <a:rPr lang="en-US" altLang="zh-CN" i="1">
                <a:solidFill>
                  <a:srgbClr val="FFCC00"/>
                </a:solidFill>
              </a:rPr>
              <a:t>F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 i="1">
                <a:solidFill>
                  <a:srgbClr val="FFCC00"/>
                </a:solidFill>
              </a:rPr>
              <a:t>S</a:t>
            </a:r>
            <a:r>
              <a:rPr lang="en-US" altLang="zh-CN">
                <a:solidFill>
                  <a:srgbClr val="FFCC00"/>
                </a:solidFill>
              </a:rPr>
              <a:t>)]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</a:t>
            </a:r>
            <a:r>
              <a:rPr lang="en-US" altLang="zh-CN">
                <a:solidFill>
                  <a:srgbClr val="FFCC00"/>
                </a:solidFill>
              </a:rPr>
              <a:t> = [</a:t>
            </a:r>
            <a:r>
              <a:rPr lang="en-US" altLang="zh-CN" i="1">
                <a:solidFill>
                  <a:srgbClr val="FFCC00"/>
                </a:solidFill>
              </a:rPr>
              <a:t>F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 i="1">
                <a:solidFill>
                  <a:srgbClr val="FFCC00"/>
                </a:solidFill>
              </a:rPr>
              <a:t>S</a:t>
            </a:r>
            <a:r>
              <a:rPr lang="en-US" altLang="zh-CN">
                <a:solidFill>
                  <a:srgbClr val="FFCC00"/>
                </a:solidFill>
              </a:rPr>
              <a:t>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</a:t>
            </a:r>
          </a:p>
        </p:txBody>
      </p:sp>
      <p:sp>
        <p:nvSpPr>
          <p:cNvPr id="9226" name="Rectangle 25">
            <a:extLst>
              <a:ext uri="{FF2B5EF4-FFF2-40B4-BE49-F238E27FC236}">
                <a16:creationId xmlns:a16="http://schemas.microsoft.com/office/drawing/2014/main" id="{CC38C6BB-95C5-4912-8194-01E60E89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916363"/>
            <a:ext cx="541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CC00"/>
                </a:solidFill>
              </a:rPr>
              <a:t>Y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[(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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</a:t>
            </a:r>
            <a:r>
              <a:rPr lang="en-US" altLang="zh-CN" i="1">
                <a:solidFill>
                  <a:srgbClr val="FFCC00"/>
                </a:solidFill>
              </a:rPr>
              <a:t>x</a:t>
            </a:r>
            <a:r>
              <a:rPr lang="en-US" altLang="zh-CN">
                <a:solidFill>
                  <a:srgbClr val="FFCC00"/>
                </a:solidFill>
              </a:rPr>
              <a:t>) + (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</a:t>
            </a:r>
            <a:r>
              <a:rPr lang="en-US" altLang="zh-CN" i="1">
                <a:solidFill>
                  <a:srgbClr val="FFCC00"/>
                </a:solidFill>
                <a:sym typeface="Symbol" panose="05050102010706020507" pitchFamily="18" charset="2"/>
              </a:rPr>
              <a:t> 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</a:t>
            </a:r>
            <a:r>
              <a:rPr lang="en-US" altLang="zh-CN" i="1">
                <a:solidFill>
                  <a:srgbClr val="FFCC00"/>
                </a:solidFill>
              </a:rPr>
              <a:t>x</a:t>
            </a:r>
            <a:r>
              <a:rPr lang="en-US" altLang="zh-CN">
                <a:solidFill>
                  <a:srgbClr val="FFCC00"/>
                </a:solidFill>
              </a:rPr>
              <a:t>)]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</a:t>
            </a:r>
            <a:r>
              <a:rPr lang="en-US" altLang="zh-CN">
                <a:solidFill>
                  <a:srgbClr val="FFCC00"/>
                </a:solidFill>
              </a:rPr>
              <a:t> = </a:t>
            </a:r>
            <a:r>
              <a:rPr lang="en-US" altLang="zh-CN" i="1">
                <a:solidFill>
                  <a:srgbClr val="FFCC00"/>
                </a:solidFill>
              </a:rPr>
              <a:t>Y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[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</a:t>
            </a:r>
            <a:r>
              <a:rPr lang="en-US" altLang="zh-CN" i="1">
                <a:solidFill>
                  <a:srgbClr val="FFCC00"/>
                </a:solidFill>
                <a:sym typeface="Symbol" panose="05050102010706020507" pitchFamily="18" charset="2"/>
              </a:rPr>
              <a:t>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</a:t>
            </a:r>
            <a:r>
              <a:rPr lang="en-US" altLang="zh-CN" i="1">
                <a:solidFill>
                  <a:srgbClr val="FFCC00"/>
                </a:solidFill>
              </a:rPr>
              <a:t>x</a:t>
            </a:r>
            <a:r>
              <a:rPr lang="en-US" altLang="zh-CN">
                <a:solidFill>
                  <a:srgbClr val="FFCC00"/>
                </a:solidFill>
              </a:rPr>
              <a:t>]</a:t>
            </a:r>
            <a:r>
              <a:rPr lang="en-US" altLang="zh-CN" i="1" baseline="-25000">
                <a:solidFill>
                  <a:srgbClr val="FFCC00"/>
                </a:solidFill>
              </a:rPr>
              <a:t>x</a:t>
            </a:r>
            <a:r>
              <a:rPr lang="en-US" altLang="zh-CN" baseline="-25000">
                <a:solidFill>
                  <a:srgbClr val="FFCC00"/>
                </a:solidFill>
              </a:rPr>
              <a:t>=0</a:t>
            </a:r>
          </a:p>
        </p:txBody>
      </p:sp>
      <p:sp>
        <p:nvSpPr>
          <p:cNvPr id="9227" name="Rectangle 26">
            <a:extLst>
              <a:ext uri="{FF2B5EF4-FFF2-40B4-BE49-F238E27FC236}">
                <a16:creationId xmlns:a16="http://schemas.microsoft.com/office/drawing/2014/main" id="{7E6BE159-08D5-4B45-AEA9-BC209F6E7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392906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即</a:t>
            </a:r>
          </a:p>
        </p:txBody>
      </p:sp>
      <p:sp>
        <p:nvSpPr>
          <p:cNvPr id="9228" name="矩形 2">
            <a:extLst>
              <a:ext uri="{FF2B5EF4-FFF2-40B4-BE49-F238E27FC236}">
                <a16:creationId xmlns:a16="http://schemas.microsoft.com/office/drawing/2014/main" id="{9E497E36-E156-4DDD-A3F1-A92CCD8B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916363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(</a:t>
            </a:r>
            <a:r>
              <a:rPr lang="en-US" altLang="zh-CN" i="1">
                <a:solidFill>
                  <a:srgbClr val="66FFFF"/>
                </a:solidFill>
                <a:sym typeface="Monotype Sorts"/>
              </a:rPr>
              <a:t>b</a:t>
            </a:r>
            <a:r>
              <a:rPr lang="en-US" altLang="zh-CN">
                <a:solidFill>
                  <a:srgbClr val="66FFFF"/>
                </a:solidFill>
              </a:rPr>
              <a:t>)</a:t>
            </a:r>
            <a:endParaRPr lang="zh-CN" altLang="en-US"/>
          </a:p>
        </p:txBody>
      </p:sp>
      <p:sp>
        <p:nvSpPr>
          <p:cNvPr id="9229" name="Text Box 2054">
            <a:extLst>
              <a:ext uri="{FF2B5EF4-FFF2-40B4-BE49-F238E27FC236}">
                <a16:creationId xmlns:a16="http://schemas.microsoft.com/office/drawing/2014/main" id="{44B6024C-CBE6-47DD-BC08-5FDDB8AD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460875"/>
            <a:ext cx="35052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</a:rPr>
              <a:t>振幅关系</a:t>
            </a:r>
          </a:p>
        </p:txBody>
      </p:sp>
      <p:sp>
        <p:nvSpPr>
          <p:cNvPr id="9230" name="Text Box 2055">
            <a:extLst>
              <a:ext uri="{FF2B5EF4-FFF2-40B4-BE49-F238E27FC236}">
                <a16:creationId xmlns:a16="http://schemas.microsoft.com/office/drawing/2014/main" id="{199D2559-F67F-402C-9C66-5F9AAA72E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983163"/>
            <a:ext cx="806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将各表达式代入上面（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）、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  <a:sym typeface="Monotype Sorts"/>
              </a:rPr>
              <a:t>b</a:t>
            </a:r>
            <a:r>
              <a:rPr lang="zh-CN" altLang="en-US">
                <a:solidFill>
                  <a:schemeClr val="bg1"/>
                </a:solidFill>
                <a:sym typeface="Monotype Sorts"/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两式，并用  </a:t>
            </a:r>
            <a:r>
              <a:rPr lang="en-US" altLang="zh-CN" i="1">
                <a:solidFill>
                  <a:srgbClr val="FFC000"/>
                </a:solidFill>
              </a:rPr>
              <a:t>Y</a:t>
            </a:r>
            <a:r>
              <a:rPr lang="en-US" altLang="zh-CN">
                <a:solidFill>
                  <a:srgbClr val="FFC000"/>
                </a:solidFill>
              </a:rPr>
              <a:t>=</a:t>
            </a:r>
            <a:r>
              <a:rPr lang="en-US" altLang="zh-CN" i="1">
                <a:solidFill>
                  <a:srgbClr val="FFC000"/>
                </a:solidFill>
                <a:sym typeface="Symbol" panose="05050102010706020507" pitchFamily="18" charset="2"/>
              </a:rPr>
              <a:t></a:t>
            </a:r>
            <a:r>
              <a:rPr lang="en-US" altLang="zh-CN" i="1">
                <a:solidFill>
                  <a:srgbClr val="FFC000"/>
                </a:solidFill>
              </a:rPr>
              <a:t>u</a:t>
            </a:r>
            <a:r>
              <a:rPr lang="en-US" altLang="zh-CN" baseline="30000">
                <a:solidFill>
                  <a:srgbClr val="FFC000"/>
                </a:solidFill>
              </a:rPr>
              <a:t>2</a:t>
            </a:r>
            <a:r>
              <a:rPr lang="en-US" altLang="zh-CN" baseline="30000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可得 </a:t>
            </a:r>
          </a:p>
        </p:txBody>
      </p:sp>
      <p:sp>
        <p:nvSpPr>
          <p:cNvPr id="9231" name="Text Box 2058">
            <a:extLst>
              <a:ext uri="{FF2B5EF4-FFF2-40B4-BE49-F238E27FC236}">
                <a16:creationId xmlns:a16="http://schemas.microsoft.com/office/drawing/2014/main" id="{16203E58-E4D4-437C-9C10-23656536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5616575"/>
            <a:ext cx="284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66FFFF"/>
                </a:solidFill>
              </a:rPr>
              <a:t>这里：</a:t>
            </a:r>
            <a:r>
              <a:rPr lang="en-US" altLang="zh-CN" sz="2000" i="1">
                <a:solidFill>
                  <a:srgbClr val="66FFFF"/>
                </a:solidFill>
              </a:rPr>
              <a:t>Z</a:t>
            </a:r>
            <a:r>
              <a:rPr lang="en-US" altLang="zh-CN" sz="2000" baseline="-25000">
                <a:solidFill>
                  <a:srgbClr val="66FFFF"/>
                </a:solidFill>
              </a:rPr>
              <a:t>1</a:t>
            </a:r>
            <a:r>
              <a:rPr lang="en-US" altLang="zh-CN" sz="2000">
                <a:solidFill>
                  <a:srgbClr val="66FFFF"/>
                </a:solidFill>
              </a:rPr>
              <a:t>=</a:t>
            </a:r>
            <a:r>
              <a:rPr lang="en-US" altLang="zh-CN" sz="2000" i="1">
                <a:solidFill>
                  <a:srgbClr val="66FFFF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2000" baseline="-25000">
                <a:solidFill>
                  <a:srgbClr val="66FFFF"/>
                </a:solidFill>
              </a:rPr>
              <a:t>1</a:t>
            </a:r>
            <a:r>
              <a:rPr lang="en-US" altLang="zh-CN" sz="2000" i="1">
                <a:solidFill>
                  <a:srgbClr val="66FFFF"/>
                </a:solidFill>
              </a:rPr>
              <a:t>u</a:t>
            </a:r>
            <a:r>
              <a:rPr lang="en-US" altLang="zh-CN" sz="2000" baseline="-25000">
                <a:solidFill>
                  <a:srgbClr val="66FFFF"/>
                </a:solidFill>
              </a:rPr>
              <a:t>1</a:t>
            </a:r>
            <a:endParaRPr lang="en-US" altLang="zh-CN" sz="2000">
              <a:solidFill>
                <a:srgbClr val="66FF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66FFFF"/>
                </a:solidFill>
              </a:rPr>
              <a:t>            </a:t>
            </a:r>
            <a:r>
              <a:rPr lang="en-US" altLang="zh-CN" sz="2000" i="1">
                <a:solidFill>
                  <a:srgbClr val="66FFFF"/>
                </a:solidFill>
              </a:rPr>
              <a:t>Z</a:t>
            </a:r>
            <a:r>
              <a:rPr lang="en-US" altLang="zh-CN" sz="2000" baseline="-25000">
                <a:solidFill>
                  <a:srgbClr val="66FFFF"/>
                </a:solidFill>
              </a:rPr>
              <a:t>2</a:t>
            </a:r>
            <a:r>
              <a:rPr lang="en-US" altLang="zh-CN" sz="2000">
                <a:solidFill>
                  <a:srgbClr val="66FFFF"/>
                </a:solidFill>
              </a:rPr>
              <a:t>=</a:t>
            </a:r>
            <a:r>
              <a:rPr lang="en-US" altLang="zh-CN" sz="2000" i="1">
                <a:solidFill>
                  <a:srgbClr val="66FFFF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2000" baseline="-25000">
                <a:solidFill>
                  <a:srgbClr val="66FFFF"/>
                </a:solidFill>
              </a:rPr>
              <a:t>2</a:t>
            </a:r>
            <a:r>
              <a:rPr lang="en-US" altLang="zh-CN" sz="2000" i="1">
                <a:solidFill>
                  <a:srgbClr val="66FFFF"/>
                </a:solidFill>
              </a:rPr>
              <a:t>u</a:t>
            </a:r>
            <a:r>
              <a:rPr lang="en-US" altLang="zh-CN" sz="2000" baseline="-25000">
                <a:solidFill>
                  <a:srgbClr val="66FFFF"/>
                </a:solidFill>
              </a:rPr>
              <a:t>2</a:t>
            </a:r>
            <a:endParaRPr lang="en-US" altLang="zh-CN" sz="2000">
              <a:solidFill>
                <a:srgbClr val="66FFFF"/>
              </a:solidFill>
            </a:endParaRPr>
          </a:p>
        </p:txBody>
      </p:sp>
      <p:graphicFrame>
        <p:nvGraphicFramePr>
          <p:cNvPr id="9232" name="Object 2">
            <a:extLst>
              <a:ext uri="{FF2B5EF4-FFF2-40B4-BE49-F238E27FC236}">
                <a16:creationId xmlns:a16="http://schemas.microsoft.com/office/drawing/2014/main" id="{E08B4D68-B495-4927-A666-98CFE703A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5446713"/>
          <a:ext cx="1900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3" imgW="863225" imgH="431613" progId="">
                  <p:embed/>
                </p:oleObj>
              </mc:Choice>
              <mc:Fallback>
                <p:oleObj name="Equation" r:id="rId3" imgW="863225" imgH="431613" progId="">
                  <p:embed/>
                  <p:pic>
                    <p:nvPicPr>
                      <p:cNvPr id="9232" name="Object 2">
                        <a:extLst>
                          <a:ext uri="{FF2B5EF4-FFF2-40B4-BE49-F238E27FC236}">
                            <a16:creationId xmlns:a16="http://schemas.microsoft.com/office/drawing/2014/main" id="{E08B4D68-B495-4927-A666-98CFE703A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446713"/>
                        <a:ext cx="19002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3">
            <a:extLst>
              <a:ext uri="{FF2B5EF4-FFF2-40B4-BE49-F238E27FC236}">
                <a16:creationId xmlns:a16="http://schemas.microsoft.com/office/drawing/2014/main" id="{B16879E4-C4BD-4764-BFD2-E43BAF6FB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5446713"/>
          <a:ext cx="18430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5" imgW="837836" imgH="431613" progId="">
                  <p:embed/>
                </p:oleObj>
              </mc:Choice>
              <mc:Fallback>
                <p:oleObj name="Equation" r:id="rId5" imgW="837836" imgH="431613" progId="">
                  <p:embed/>
                  <p:pic>
                    <p:nvPicPr>
                      <p:cNvPr id="9233" name="Object 3">
                        <a:extLst>
                          <a:ext uri="{FF2B5EF4-FFF2-40B4-BE49-F238E27FC236}">
                            <a16:creationId xmlns:a16="http://schemas.microsoft.com/office/drawing/2014/main" id="{B16879E4-C4BD-4764-BFD2-E43BAF6FB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5446713"/>
                        <a:ext cx="18430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4" name="Group 34">
            <a:extLst>
              <a:ext uri="{FF2B5EF4-FFF2-40B4-BE49-F238E27FC236}">
                <a16:creationId xmlns:a16="http://schemas.microsoft.com/office/drawing/2014/main" id="{919ACAC9-F81F-4534-B904-1C82296E623E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596900"/>
            <a:ext cx="3657600" cy="2597150"/>
            <a:chOff x="3284" y="2232"/>
            <a:chExt cx="2304" cy="1636"/>
          </a:xfrm>
        </p:grpSpPr>
        <p:sp>
          <p:nvSpPr>
            <p:cNvPr id="9236" name="Line 17">
              <a:extLst>
                <a:ext uri="{FF2B5EF4-FFF2-40B4-BE49-F238E27FC236}">
                  <a16:creationId xmlns:a16="http://schemas.microsoft.com/office/drawing/2014/main" id="{2B8C9CBC-1508-45BF-A02F-59445679C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433"/>
              <a:ext cx="0" cy="123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8">
              <a:extLst>
                <a:ext uri="{FF2B5EF4-FFF2-40B4-BE49-F238E27FC236}">
                  <a16:creationId xmlns:a16="http://schemas.microsoft.com/office/drawing/2014/main" id="{02AE380A-9AB2-4CAF-AF34-4E1362841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3074"/>
              <a:ext cx="2132" cy="1"/>
            </a:xfrm>
            <a:prstGeom prst="line">
              <a:avLst/>
            </a:prstGeom>
            <a:noFill/>
            <a:ln w="25400">
              <a:solidFill>
                <a:srgbClr val="CCCC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9">
              <a:extLst>
                <a:ext uri="{FF2B5EF4-FFF2-40B4-BE49-F238E27FC236}">
                  <a16:creationId xmlns:a16="http://schemas.microsoft.com/office/drawing/2014/main" id="{631DF52C-F8FF-49D1-B94B-5BB820184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2894"/>
              <a:ext cx="662" cy="0"/>
            </a:xfrm>
            <a:prstGeom prst="line">
              <a:avLst/>
            </a:prstGeom>
            <a:noFill/>
            <a:ln w="63500">
              <a:solidFill>
                <a:srgbClr val="00FF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0">
              <a:extLst>
                <a:ext uri="{FF2B5EF4-FFF2-40B4-BE49-F238E27FC236}">
                  <a16:creationId xmlns:a16="http://schemas.microsoft.com/office/drawing/2014/main" id="{63B4440D-08AE-48CE-949F-B4116CD93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2894"/>
              <a:ext cx="463" cy="0"/>
            </a:xfrm>
            <a:prstGeom prst="line">
              <a:avLst/>
            </a:prstGeom>
            <a:noFill/>
            <a:ln w="25400">
              <a:solidFill>
                <a:srgbClr val="FF99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1">
              <a:extLst>
                <a:ext uri="{FF2B5EF4-FFF2-40B4-BE49-F238E27FC236}">
                  <a16:creationId xmlns:a16="http://schemas.microsoft.com/office/drawing/2014/main" id="{5FF5CD94-B433-4BFE-AC6A-C849C035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5" y="3246"/>
              <a:ext cx="463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Rectangle 22">
              <a:extLst>
                <a:ext uri="{FF2B5EF4-FFF2-40B4-BE49-F238E27FC236}">
                  <a16:creationId xmlns:a16="http://schemas.microsoft.com/office/drawing/2014/main" id="{1506D456-4BC7-423B-976D-5B0B3A69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34"/>
              <a:ext cx="6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入射波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42" name="Rectangle 23">
              <a:extLst>
                <a:ext uri="{FF2B5EF4-FFF2-40B4-BE49-F238E27FC236}">
                  <a16:creationId xmlns:a16="http://schemas.microsoft.com/office/drawing/2014/main" id="{26844AD9-2D11-4E0D-B7F5-8CDA7D19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638"/>
              <a:ext cx="6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透射波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43" name="Rectangle 24">
              <a:extLst>
                <a:ext uri="{FF2B5EF4-FFF2-40B4-BE49-F238E27FC236}">
                  <a16:creationId xmlns:a16="http://schemas.microsoft.com/office/drawing/2014/main" id="{8A08E8A2-71F3-4F42-B2C5-F6F84EB1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3307"/>
              <a:ext cx="6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反射波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44" name="Rectangle 25">
              <a:extLst>
                <a:ext uri="{FF2B5EF4-FFF2-40B4-BE49-F238E27FC236}">
                  <a16:creationId xmlns:a16="http://schemas.microsoft.com/office/drawing/2014/main" id="{EA5805DF-6C54-4BD1-A974-BDEF04C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037"/>
              <a:ext cx="26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CCCCFF"/>
                  </a:solidFill>
                </a:rPr>
                <a:t>o</a:t>
              </a:r>
              <a:endParaRPr lang="en-US" altLang="zh-CN" sz="1800" b="0" i="1">
                <a:solidFill>
                  <a:srgbClr val="CCCCFF"/>
                </a:solidFill>
              </a:endParaRPr>
            </a:p>
          </p:txBody>
        </p:sp>
        <p:sp>
          <p:nvSpPr>
            <p:cNvPr id="9245" name="Rectangle 26">
              <a:extLst>
                <a:ext uri="{FF2B5EF4-FFF2-40B4-BE49-F238E27FC236}">
                  <a16:creationId xmlns:a16="http://schemas.microsoft.com/office/drawing/2014/main" id="{E02E2DD7-4010-4F36-A2E9-1FADF7CF4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3046"/>
              <a:ext cx="30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 i="1">
                <a:solidFill>
                  <a:schemeClr val="bg1"/>
                </a:solidFill>
              </a:endParaRPr>
            </a:p>
          </p:txBody>
        </p:sp>
        <p:sp>
          <p:nvSpPr>
            <p:cNvPr id="9246" name="Rectangle 27">
              <a:extLst>
                <a:ext uri="{FF2B5EF4-FFF2-40B4-BE49-F238E27FC236}">
                  <a16:creationId xmlns:a16="http://schemas.microsoft.com/office/drawing/2014/main" id="{753B1D6A-2A89-4076-AD04-EE927053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292"/>
              <a:ext cx="67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9247" name="Rectangle 28">
              <a:extLst>
                <a:ext uri="{FF2B5EF4-FFF2-40B4-BE49-F238E27FC236}">
                  <a16:creationId xmlns:a16="http://schemas.microsoft.com/office/drawing/2014/main" id="{FB6117A1-49D3-4005-AAAF-562BE8F16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92"/>
              <a:ext cx="66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9248" name="Rectangle 29">
              <a:extLst>
                <a:ext uri="{FF2B5EF4-FFF2-40B4-BE49-F238E27FC236}">
                  <a16:creationId xmlns:a16="http://schemas.microsoft.com/office/drawing/2014/main" id="{A96A096B-6693-4D04-B74D-1CD6AADF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232"/>
              <a:ext cx="49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界面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49" name="Rectangle 30">
              <a:extLst>
                <a:ext uri="{FF2B5EF4-FFF2-40B4-BE49-F238E27FC236}">
                  <a16:creationId xmlns:a16="http://schemas.microsoft.com/office/drawing/2014/main" id="{45031E58-F42E-4BBB-A72A-705DDFE1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660"/>
              <a:ext cx="92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0">
                <a:solidFill>
                  <a:srgbClr val="CCCCFF"/>
                </a:solidFill>
              </a:endParaRPr>
            </a:p>
          </p:txBody>
        </p:sp>
      </p:grpSp>
      <p:sp>
        <p:nvSpPr>
          <p:cNvPr id="9235" name="灯片编号占位符 1">
            <a:extLst>
              <a:ext uri="{FF2B5EF4-FFF2-40B4-BE49-F238E27FC236}">
                <a16:creationId xmlns:a16="http://schemas.microsoft.com/office/drawing/2014/main" id="{09F7D9FE-366C-454E-A2B3-02146FD69C6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AD2AC3-D2C1-46ED-83A7-2C6AB40FB00D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1">
            <a:extLst>
              <a:ext uri="{FF2B5EF4-FFF2-40B4-BE49-F238E27FC236}">
                <a16:creationId xmlns:a16="http://schemas.microsoft.com/office/drawing/2014/main" id="{F02375EA-36EE-408D-BD54-AF53369E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1950"/>
            <a:ext cx="441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4.  </a:t>
            </a:r>
            <a:r>
              <a:rPr lang="zh-CN" altLang="en-US">
                <a:solidFill>
                  <a:srgbClr val="66FFFF"/>
                </a:solidFill>
              </a:rPr>
              <a:t>反射系数与透射系数</a:t>
            </a:r>
          </a:p>
        </p:txBody>
      </p:sp>
      <p:sp>
        <p:nvSpPr>
          <p:cNvPr id="10243" name="Text Box 12">
            <a:extLst>
              <a:ext uri="{FF2B5EF4-FFF2-40B4-BE49-F238E27FC236}">
                <a16:creationId xmlns:a16="http://schemas.microsoft.com/office/drawing/2014/main" id="{B21B93D1-3C4E-4781-92B2-4954CECD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950913"/>
            <a:ext cx="7191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反射系数</a:t>
            </a:r>
          </a:p>
        </p:txBody>
      </p:sp>
      <p:sp>
        <p:nvSpPr>
          <p:cNvPr id="10244" name="Text Box 13">
            <a:extLst>
              <a:ext uri="{FF2B5EF4-FFF2-40B4-BE49-F238E27FC236}">
                <a16:creationId xmlns:a16="http://schemas.microsoft.com/office/drawing/2014/main" id="{3289B7AB-CA09-4308-AB88-414B233E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950913"/>
            <a:ext cx="576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反射波强度与入射波强度之比</a:t>
            </a:r>
          </a:p>
        </p:txBody>
      </p:sp>
      <p:sp>
        <p:nvSpPr>
          <p:cNvPr id="10245" name="Text Box 14">
            <a:extLst>
              <a:ext uri="{FF2B5EF4-FFF2-40B4-BE49-F238E27FC236}">
                <a16:creationId xmlns:a16="http://schemas.microsoft.com/office/drawing/2014/main" id="{730462F5-C730-480A-9BD2-13DE037E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CC00"/>
                </a:solidFill>
              </a:rPr>
              <a:t>∵I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=(1/2)Z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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A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,  I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FFCC00"/>
                </a:solidFill>
              </a:rPr>
              <a:t>=(1/2)Z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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A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endParaRPr lang="en-US" altLang="zh-CN">
              <a:solidFill>
                <a:srgbClr val="FFCC00"/>
              </a:solidFill>
            </a:endParaRPr>
          </a:p>
        </p:txBody>
      </p:sp>
      <p:sp>
        <p:nvSpPr>
          <p:cNvPr id="10246" name="矩形 1">
            <a:extLst>
              <a:ext uri="{FF2B5EF4-FFF2-40B4-BE49-F238E27FC236}">
                <a16:creationId xmlns:a16="http://schemas.microsoft.com/office/drawing/2014/main" id="{911DB13F-8BB4-4B63-BC29-F56FEC4D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76475"/>
            <a:ext cx="3625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CC00"/>
                </a:solidFill>
              </a:rPr>
              <a:t>⸫ </a:t>
            </a:r>
            <a:r>
              <a:rPr lang="en-US" altLang="zh-CN">
                <a:solidFill>
                  <a:srgbClr val="FFCC00"/>
                </a:solidFill>
              </a:rPr>
              <a:t>R = (I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/I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) = (A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  <a:sym typeface="Symbol" panose="05050102010706020507" pitchFamily="18" charset="2"/>
              </a:rPr>
              <a:t>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/A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</a:t>
            </a: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8308BB28-0AFB-4FA2-AE2D-4474BF82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333625"/>
            <a:ext cx="374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CC0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FFCC00"/>
                </a:solidFill>
              </a:rPr>
              <a:t>R = [(Z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-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)/( 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+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)]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endParaRPr lang="en-US" altLang="zh-CN">
              <a:solidFill>
                <a:srgbClr val="FFCC00"/>
              </a:solidFill>
            </a:endParaRPr>
          </a:p>
        </p:txBody>
      </p:sp>
      <p:sp>
        <p:nvSpPr>
          <p:cNvPr id="10248" name="Text Box 5">
            <a:extLst>
              <a:ext uri="{FF2B5EF4-FFF2-40B4-BE49-F238E27FC236}">
                <a16:creationId xmlns:a16="http://schemas.microsoft.com/office/drawing/2014/main" id="{E608813A-F95F-4AB5-9DE2-33AC58F0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43238"/>
            <a:ext cx="289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透射系数</a:t>
            </a:r>
          </a:p>
        </p:txBody>
      </p:sp>
      <p:sp>
        <p:nvSpPr>
          <p:cNvPr id="10249" name="Text Box 6">
            <a:extLst>
              <a:ext uri="{FF2B5EF4-FFF2-40B4-BE49-F238E27FC236}">
                <a16:creationId xmlns:a16="http://schemas.microsoft.com/office/drawing/2014/main" id="{C301BBB4-4477-4349-AA2C-D6F8387F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2997200"/>
            <a:ext cx="56864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透射波强度与入射波强度之比</a:t>
            </a:r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1628EF13-3AC9-463A-873D-700A56F1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4292600"/>
            <a:ext cx="408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CC00"/>
                </a:solidFill>
                <a:cs typeface="Times New Roman" panose="02020603050405020304" pitchFamily="18" charset="0"/>
              </a:rPr>
              <a:t>⸫</a:t>
            </a:r>
            <a:r>
              <a:rPr lang="en-US" altLang="zh-CN">
                <a:solidFill>
                  <a:srgbClr val="FFCC00"/>
                </a:solidFill>
              </a:rPr>
              <a:t>T = (I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/I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) = (Z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A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)/ (Z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A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</a:t>
            </a:r>
          </a:p>
        </p:txBody>
      </p:sp>
      <p:grpSp>
        <p:nvGrpSpPr>
          <p:cNvPr id="10251" name="Group 22">
            <a:extLst>
              <a:ext uri="{FF2B5EF4-FFF2-40B4-BE49-F238E27FC236}">
                <a16:creationId xmlns:a16="http://schemas.microsoft.com/office/drawing/2014/main" id="{B1DB9506-E8C8-421D-97FB-EC3A5BA1A19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716338"/>
            <a:ext cx="4719637" cy="463550"/>
            <a:chOff x="960" y="1334"/>
            <a:chExt cx="2973" cy="292"/>
          </a:xfrm>
        </p:grpSpPr>
        <p:sp>
          <p:nvSpPr>
            <p:cNvPr id="10258" name="Text Box 14">
              <a:extLst>
                <a:ext uri="{FF2B5EF4-FFF2-40B4-BE49-F238E27FC236}">
                  <a16:creationId xmlns:a16="http://schemas.microsoft.com/office/drawing/2014/main" id="{5F22E065-14C4-4812-95B4-AEF621B35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35"/>
              <a:ext cx="16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CC00"/>
                  </a:solidFill>
                </a:rPr>
                <a:t>∵I</a:t>
              </a:r>
              <a:r>
                <a:rPr lang="en-US" altLang="zh-CN" baseline="-25000">
                  <a:solidFill>
                    <a:srgbClr val="FFCC00"/>
                  </a:solidFill>
                </a:rPr>
                <a:t>2</a:t>
              </a:r>
              <a:r>
                <a:rPr lang="en-US" altLang="zh-CN">
                  <a:solidFill>
                    <a:srgbClr val="FFCC00"/>
                  </a:solidFill>
                </a:rPr>
                <a:t>=(1/2)Z</a:t>
              </a:r>
              <a:r>
                <a:rPr lang="en-US" altLang="zh-CN" baseline="-25000">
                  <a:solidFill>
                    <a:srgbClr val="FFCC00"/>
                  </a:solidFill>
                </a:rPr>
                <a:t>2</a:t>
              </a:r>
              <a:r>
                <a:rPr lang="en-US" altLang="zh-CN">
                  <a:solidFill>
                    <a:srgbClr val="FFCC00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>
                  <a:solidFill>
                    <a:srgbClr val="FFCC00"/>
                  </a:solidFill>
                </a:rPr>
                <a:t>A</a:t>
              </a:r>
              <a:r>
                <a:rPr lang="en-US" altLang="zh-CN" baseline="-25000">
                  <a:solidFill>
                    <a:srgbClr val="FFCC00"/>
                  </a:solidFill>
                </a:rPr>
                <a:t>2</a:t>
              </a:r>
              <a:r>
                <a:rPr lang="en-US" altLang="zh-CN" baseline="30000">
                  <a:solidFill>
                    <a:srgbClr val="FFCC00"/>
                  </a:solidFill>
                </a:rPr>
                <a:t>2</a:t>
              </a:r>
              <a:r>
                <a:rPr lang="en-US" altLang="zh-CN">
                  <a:solidFill>
                    <a:srgbClr val="FFCC00"/>
                  </a:solidFill>
                </a:rPr>
                <a:t>;</a:t>
              </a:r>
            </a:p>
          </p:txBody>
        </p:sp>
        <p:sp>
          <p:nvSpPr>
            <p:cNvPr id="10259" name="Text Box 18">
              <a:extLst>
                <a:ext uri="{FF2B5EF4-FFF2-40B4-BE49-F238E27FC236}">
                  <a16:creationId xmlns:a16="http://schemas.microsoft.com/office/drawing/2014/main" id="{5542C58F-1DE6-457A-8B8A-D220A1DE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334"/>
              <a:ext cx="14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CC00"/>
                  </a:solidFill>
                </a:rPr>
                <a:t>I</a:t>
              </a:r>
              <a:r>
                <a:rPr lang="en-US" altLang="zh-CN" baseline="-25000">
                  <a:solidFill>
                    <a:srgbClr val="FFCC00"/>
                  </a:solidFill>
                </a:rPr>
                <a:t>1</a:t>
              </a:r>
              <a:r>
                <a:rPr lang="en-US" altLang="zh-CN">
                  <a:solidFill>
                    <a:srgbClr val="FFCC00"/>
                  </a:solidFill>
                </a:rPr>
                <a:t>=(1/2)Z</a:t>
              </a:r>
              <a:r>
                <a:rPr lang="en-US" altLang="zh-CN" baseline="-25000">
                  <a:solidFill>
                    <a:srgbClr val="FFCC00"/>
                  </a:solidFill>
                </a:rPr>
                <a:t>1</a:t>
              </a:r>
              <a:r>
                <a:rPr lang="en-US" altLang="zh-CN">
                  <a:solidFill>
                    <a:srgbClr val="FFCC00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baseline="30000">
                  <a:solidFill>
                    <a:srgbClr val="FFCC00"/>
                  </a:solidFill>
                </a:rPr>
                <a:t>2</a:t>
              </a:r>
              <a:r>
                <a:rPr lang="en-US" altLang="zh-CN">
                  <a:solidFill>
                    <a:srgbClr val="FFCC00"/>
                  </a:solidFill>
                </a:rPr>
                <a:t>A</a:t>
              </a:r>
              <a:r>
                <a:rPr lang="en-US" altLang="zh-CN" baseline="-25000">
                  <a:solidFill>
                    <a:srgbClr val="FFCC00"/>
                  </a:solidFill>
                </a:rPr>
                <a:t>1</a:t>
              </a:r>
              <a:r>
                <a:rPr lang="en-US" altLang="zh-CN" baseline="30000">
                  <a:solidFill>
                    <a:srgbClr val="FFCC00"/>
                  </a:solidFill>
                </a:rPr>
                <a:t>2</a:t>
              </a:r>
            </a:p>
          </p:txBody>
        </p:sp>
      </p:grpSp>
      <p:sp>
        <p:nvSpPr>
          <p:cNvPr id="10252" name="矩形 3">
            <a:extLst>
              <a:ext uri="{FF2B5EF4-FFF2-40B4-BE49-F238E27FC236}">
                <a16:creationId xmlns:a16="http://schemas.microsoft.com/office/drawing/2014/main" id="{2DA7BFE2-E176-4CBB-A979-D4BE3976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395788"/>
            <a:ext cx="320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CC00"/>
                </a:solidFill>
              </a:rPr>
              <a:t> </a:t>
            </a:r>
            <a:r>
              <a:rPr lang="en-US" altLang="zh-CN">
                <a:solidFill>
                  <a:srgbClr val="FFCC0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FFCC00"/>
                </a:solidFill>
              </a:rPr>
              <a:t>T = 4Z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/(Z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+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endParaRPr lang="zh-CN" altLang="en-US">
              <a:solidFill>
                <a:srgbClr val="FFCC00"/>
              </a:solidFill>
            </a:endParaRPr>
          </a:p>
        </p:txBody>
      </p:sp>
      <p:sp>
        <p:nvSpPr>
          <p:cNvPr id="10253" name="Text Box 16">
            <a:extLst>
              <a:ext uri="{FF2B5EF4-FFF2-40B4-BE49-F238E27FC236}">
                <a16:creationId xmlns:a16="http://schemas.microsoft.com/office/drawing/2014/main" id="{E4789515-C56F-41D9-9BBA-5DD44916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5121275"/>
            <a:ext cx="441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FF"/>
                </a:solidFill>
                <a:sym typeface="Symbol" panose="05050102010706020507" pitchFamily="18" charset="2"/>
              </a:rPr>
              <a:t></a:t>
            </a:r>
            <a:r>
              <a:rPr lang="en-US" altLang="zh-CN">
                <a:solidFill>
                  <a:srgbClr val="CCCCFF"/>
                </a:solidFill>
              </a:rPr>
              <a:t>   </a:t>
            </a:r>
            <a:r>
              <a:rPr lang="en-US" altLang="zh-CN">
                <a:solidFill>
                  <a:srgbClr val="66FFFF"/>
                </a:solidFill>
              </a:rPr>
              <a:t>R+T=1  </a:t>
            </a:r>
            <a:r>
              <a:rPr lang="en-US" altLang="zh-CN">
                <a:solidFill>
                  <a:schemeClr val="bg1"/>
                </a:solidFill>
              </a:rPr>
              <a:t>( </a:t>
            </a:r>
            <a:r>
              <a:rPr lang="zh-CN" altLang="en-US">
                <a:solidFill>
                  <a:schemeClr val="bg1"/>
                </a:solidFill>
              </a:rPr>
              <a:t>能量守恒 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254" name="Text Box 17">
            <a:extLst>
              <a:ext uri="{FF2B5EF4-FFF2-40B4-BE49-F238E27FC236}">
                <a16:creationId xmlns:a16="http://schemas.microsoft.com/office/drawing/2014/main" id="{70C5B86B-A309-4B46-9140-6359E25C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5700713"/>
            <a:ext cx="594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FF"/>
                </a:solidFill>
                <a:sym typeface="Symbol" panose="05050102010706020507" pitchFamily="18" charset="2"/>
              </a:rPr>
              <a:t></a:t>
            </a:r>
            <a:r>
              <a:rPr lang="en-US" altLang="zh-CN">
                <a:solidFill>
                  <a:srgbClr val="CCCCFF"/>
                </a:solidFill>
              </a:rPr>
              <a:t>  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zh-CN" altLang="en-US" baseline="-25000">
                <a:solidFill>
                  <a:srgbClr val="CCCCFF"/>
                </a:solidFill>
              </a:rPr>
              <a:t>、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互换</a:t>
            </a:r>
            <a:r>
              <a:rPr lang="zh-CN" altLang="en-US">
                <a:solidFill>
                  <a:srgbClr val="CCCCFF"/>
                </a:solidFill>
              </a:rPr>
              <a:t>，</a:t>
            </a:r>
            <a:r>
              <a:rPr lang="en-US" altLang="zh-CN">
                <a:solidFill>
                  <a:srgbClr val="66FFFF"/>
                </a:solidFill>
              </a:rPr>
              <a:t>R</a:t>
            </a:r>
            <a:r>
              <a:rPr lang="zh-CN" altLang="en-US">
                <a:solidFill>
                  <a:srgbClr val="CCCCFF"/>
                </a:solidFill>
              </a:rPr>
              <a:t>、</a:t>
            </a:r>
            <a:r>
              <a:rPr lang="en-US" altLang="zh-CN">
                <a:solidFill>
                  <a:srgbClr val="66FFFF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不变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55" name="Text Box 4">
            <a:extLst>
              <a:ext uri="{FF2B5EF4-FFF2-40B4-BE49-F238E27FC236}">
                <a16:creationId xmlns:a16="http://schemas.microsoft.com/office/drawing/2014/main" id="{BA6F3A27-D68A-499A-B7B5-9D12EC6C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5075238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讨论</a:t>
            </a:r>
          </a:p>
        </p:txBody>
      </p:sp>
      <p:sp>
        <p:nvSpPr>
          <p:cNvPr id="10256" name="AutoShape 5">
            <a:extLst>
              <a:ext uri="{FF2B5EF4-FFF2-40B4-BE49-F238E27FC236}">
                <a16:creationId xmlns:a16="http://schemas.microsoft.com/office/drawing/2014/main" id="{1BFBE182-ECDC-488C-91EE-00AC591D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01650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hlink"/>
              </a:solidFill>
              <a:ea typeface="华文中宋" panose="02010600040101010101" pitchFamily="2" charset="-122"/>
            </a:endParaRPr>
          </a:p>
        </p:txBody>
      </p:sp>
      <p:sp>
        <p:nvSpPr>
          <p:cNvPr id="10257" name="灯片编号占位符 1">
            <a:extLst>
              <a:ext uri="{FF2B5EF4-FFF2-40B4-BE49-F238E27FC236}">
                <a16:creationId xmlns:a16="http://schemas.microsoft.com/office/drawing/2014/main" id="{4DE44B86-03CA-42AF-BF14-413BEB853F8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218791-8485-4CF9-91DA-5A744C3E8EFD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7B6A88F-6550-447C-B212-F9B4DCAC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413"/>
            <a:ext cx="4979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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如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en-US" altLang="zh-CN">
                <a:solidFill>
                  <a:srgbClr val="66FFFF"/>
                </a:solidFill>
              </a:rPr>
              <a:t>&gt;&gt; Z</a:t>
            </a:r>
            <a:r>
              <a:rPr lang="en-US" altLang="zh-CN" baseline="-25000">
                <a:solidFill>
                  <a:srgbClr val="66FFFF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，或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2 </a:t>
            </a:r>
            <a:r>
              <a:rPr lang="en-US" altLang="zh-CN">
                <a:solidFill>
                  <a:srgbClr val="66FFFF"/>
                </a:solidFill>
              </a:rPr>
              <a:t>&gt;&gt; Z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6E86CC0-7FD7-40F0-89C9-D443E9DB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97200"/>
            <a:ext cx="5419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 </a:t>
            </a:r>
            <a:r>
              <a:rPr lang="zh-CN" altLang="en-US">
                <a:solidFill>
                  <a:schemeClr val="bg1"/>
                </a:solidFill>
              </a:rPr>
              <a:t>如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</a:t>
            </a:r>
            <a:r>
              <a:rPr lang="en-US" altLang="zh-CN">
                <a:solidFill>
                  <a:srgbClr val="66FFFF"/>
                </a:solidFill>
              </a:rPr>
              <a:t> Z</a:t>
            </a:r>
            <a:r>
              <a:rPr lang="en-US" altLang="zh-CN" baseline="-25000">
                <a:solidFill>
                  <a:srgbClr val="66FFFF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，则     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   </a:t>
            </a:r>
            <a:r>
              <a:rPr lang="en-US" altLang="zh-CN">
                <a:solidFill>
                  <a:srgbClr val="66FFFF"/>
                </a:solidFill>
              </a:rPr>
              <a:t>R 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</a:t>
            </a:r>
            <a:r>
              <a:rPr lang="en-US" altLang="zh-CN">
                <a:solidFill>
                  <a:srgbClr val="66FFFF"/>
                </a:solidFill>
              </a:rPr>
              <a:t> 0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无反射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CCCCFF"/>
                </a:solidFill>
              </a:rPr>
              <a:t>         </a:t>
            </a:r>
            <a:r>
              <a:rPr lang="en-US" altLang="zh-CN">
                <a:solidFill>
                  <a:srgbClr val="66FFFF"/>
                </a:solidFill>
              </a:rPr>
              <a:t>T 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</a:t>
            </a:r>
            <a:r>
              <a:rPr lang="en-US" altLang="zh-CN">
                <a:solidFill>
                  <a:srgbClr val="66FFFF"/>
                </a:solidFill>
              </a:rPr>
              <a:t> 1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能量几乎全部透射</a:t>
            </a:r>
            <a:r>
              <a:rPr lang="en-US" altLang="zh-CN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1268" name="Text Box 10">
            <a:extLst>
              <a:ext uri="{FF2B5EF4-FFF2-40B4-BE49-F238E27FC236}">
                <a16:creationId xmlns:a16="http://schemas.microsoft.com/office/drawing/2014/main" id="{E39D9EAF-DA0C-4E41-B5C9-F32B33CB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785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R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 </a:t>
            </a:r>
            <a:r>
              <a:rPr lang="en-US" altLang="zh-CN">
                <a:solidFill>
                  <a:srgbClr val="66FFFF"/>
                </a:solidFill>
              </a:rPr>
              <a:t>1 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能量几乎全部反射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269" name="Text Box 11">
            <a:extLst>
              <a:ext uri="{FF2B5EF4-FFF2-40B4-BE49-F238E27FC236}">
                <a16:creationId xmlns:a16="http://schemas.microsoft.com/office/drawing/2014/main" id="{AC25BC1F-F63B-4991-8328-64BDDF26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00313"/>
            <a:ext cx="3886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 </a:t>
            </a:r>
            <a:r>
              <a:rPr lang="en-US" altLang="zh-CN">
                <a:solidFill>
                  <a:srgbClr val="66FFFF"/>
                </a:solidFill>
              </a:rPr>
              <a:t>0 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无透射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270" name="Text Box 12">
            <a:extLst>
              <a:ext uri="{FF2B5EF4-FFF2-40B4-BE49-F238E27FC236}">
                <a16:creationId xmlns:a16="http://schemas.microsoft.com/office/drawing/2014/main" id="{7275DC7C-1326-4011-B249-EF77F75C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21250"/>
            <a:ext cx="7593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例如： 空气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水  </a:t>
            </a:r>
            <a:r>
              <a:rPr lang="en-US" altLang="zh-CN">
                <a:solidFill>
                  <a:srgbClr val="66FFFF"/>
                </a:solidFill>
              </a:rPr>
              <a:t>T=0.1 %</a:t>
            </a:r>
          </a:p>
          <a:p>
            <a:pPr eaLnBrk="1" hangingPunct="1"/>
            <a:r>
              <a:rPr lang="en-US" altLang="zh-CN"/>
              <a:t>             </a:t>
            </a:r>
            <a:r>
              <a:rPr lang="zh-CN" altLang="en-US">
                <a:solidFill>
                  <a:schemeClr val="bg1"/>
                </a:solidFill>
              </a:rPr>
              <a:t>空气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钢  </a:t>
            </a:r>
            <a:r>
              <a:rPr lang="en-US" altLang="zh-CN">
                <a:solidFill>
                  <a:srgbClr val="66FFFF"/>
                </a:solidFill>
              </a:rPr>
              <a:t>T=0.004 %</a:t>
            </a:r>
          </a:p>
          <a:p>
            <a:pPr eaLnBrk="1" hangingPunct="1"/>
            <a:r>
              <a:rPr lang="en-US" altLang="zh-CN"/>
              <a:t>             </a:t>
            </a:r>
            <a:r>
              <a:rPr lang="zh-CN" altLang="en-US">
                <a:solidFill>
                  <a:schemeClr val="bg1"/>
                </a:solidFill>
              </a:rPr>
              <a:t>水 </a:t>
            </a:r>
            <a:r>
              <a:rPr lang="en-US" altLang="zh-CN">
                <a:solidFill>
                  <a:schemeClr val="bg1"/>
                </a:solidFill>
              </a:rPr>
              <a:t>--   </a:t>
            </a:r>
            <a:r>
              <a:rPr lang="zh-CN" altLang="en-US">
                <a:solidFill>
                  <a:schemeClr val="bg1"/>
                </a:solidFill>
              </a:rPr>
              <a:t>钢  </a:t>
            </a:r>
            <a:r>
              <a:rPr lang="en-US" altLang="zh-CN">
                <a:solidFill>
                  <a:srgbClr val="66FFFF"/>
                </a:solidFill>
              </a:rPr>
              <a:t>T=12 %</a:t>
            </a:r>
          </a:p>
        </p:txBody>
      </p:sp>
      <p:sp>
        <p:nvSpPr>
          <p:cNvPr id="11271" name="Text Box 17">
            <a:extLst>
              <a:ext uri="{FF2B5EF4-FFF2-40B4-BE49-F238E27FC236}">
                <a16:creationId xmlns:a16="http://schemas.microsoft.com/office/drawing/2014/main" id="{4B747878-F019-4681-B01C-AD47569D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604838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CC00"/>
                </a:solidFill>
              </a:rPr>
              <a:t>T = 4Z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/(Z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+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  <a:endParaRPr lang="en-US" altLang="zh-CN">
              <a:solidFill>
                <a:srgbClr val="FFCC00"/>
              </a:solidFill>
            </a:endParaRPr>
          </a:p>
        </p:txBody>
      </p:sp>
      <p:sp>
        <p:nvSpPr>
          <p:cNvPr id="11272" name="Text Box 18">
            <a:extLst>
              <a:ext uri="{FF2B5EF4-FFF2-40B4-BE49-F238E27FC236}">
                <a16:creationId xmlns:a16="http://schemas.microsoft.com/office/drawing/2014/main" id="{BAAA1A03-3474-49CE-BC12-7F4877907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343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CC00"/>
                </a:solidFill>
              </a:rPr>
              <a:t>R = [(Z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-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)/( Z</a:t>
            </a:r>
            <a:r>
              <a:rPr lang="en-US" altLang="zh-CN" baseline="-25000">
                <a:solidFill>
                  <a:srgbClr val="FFCC00"/>
                </a:solidFill>
              </a:rPr>
              <a:t>1</a:t>
            </a:r>
            <a:r>
              <a:rPr lang="en-US" altLang="zh-CN">
                <a:solidFill>
                  <a:srgbClr val="FFCC00"/>
                </a:solidFill>
              </a:rPr>
              <a:t> + Z</a:t>
            </a:r>
            <a:r>
              <a:rPr lang="en-US" altLang="zh-CN" baseline="-25000">
                <a:solidFill>
                  <a:srgbClr val="FFCC00"/>
                </a:solidFill>
              </a:rPr>
              <a:t>2</a:t>
            </a:r>
            <a:r>
              <a:rPr lang="en-US" altLang="zh-CN">
                <a:solidFill>
                  <a:srgbClr val="FFCC00"/>
                </a:solidFill>
              </a:rPr>
              <a:t>)]</a:t>
            </a:r>
            <a:r>
              <a:rPr lang="en-US" altLang="zh-CN" baseline="30000">
                <a:solidFill>
                  <a:srgbClr val="FFCC00"/>
                </a:solidFill>
              </a:rPr>
              <a:t>2</a:t>
            </a:r>
          </a:p>
        </p:txBody>
      </p:sp>
      <p:grpSp>
        <p:nvGrpSpPr>
          <p:cNvPr id="11273" name="Group 34">
            <a:extLst>
              <a:ext uri="{FF2B5EF4-FFF2-40B4-BE49-F238E27FC236}">
                <a16:creationId xmlns:a16="http://schemas.microsoft.com/office/drawing/2014/main" id="{9BB5220C-A40B-4024-98B5-DFF990A1B13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0050"/>
            <a:ext cx="3657600" cy="2597150"/>
            <a:chOff x="3284" y="2232"/>
            <a:chExt cx="2304" cy="1636"/>
          </a:xfrm>
        </p:grpSpPr>
        <p:sp>
          <p:nvSpPr>
            <p:cNvPr id="11275" name="Line 17">
              <a:extLst>
                <a:ext uri="{FF2B5EF4-FFF2-40B4-BE49-F238E27FC236}">
                  <a16:creationId xmlns:a16="http://schemas.microsoft.com/office/drawing/2014/main" id="{FBAE4FBC-30EF-4AB8-B360-EFA7C5AAA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433"/>
              <a:ext cx="0" cy="123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8">
              <a:extLst>
                <a:ext uri="{FF2B5EF4-FFF2-40B4-BE49-F238E27FC236}">
                  <a16:creationId xmlns:a16="http://schemas.microsoft.com/office/drawing/2014/main" id="{28FB8FB4-F9AD-4F4C-B4F8-8E9B9E9AF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3074"/>
              <a:ext cx="2132" cy="1"/>
            </a:xfrm>
            <a:prstGeom prst="line">
              <a:avLst/>
            </a:prstGeom>
            <a:noFill/>
            <a:ln w="25400">
              <a:solidFill>
                <a:srgbClr val="CCCC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9">
              <a:extLst>
                <a:ext uri="{FF2B5EF4-FFF2-40B4-BE49-F238E27FC236}">
                  <a16:creationId xmlns:a16="http://schemas.microsoft.com/office/drawing/2014/main" id="{14FD44D2-6F9D-4FF6-AEF4-BE0D31F09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2894"/>
              <a:ext cx="662" cy="0"/>
            </a:xfrm>
            <a:prstGeom prst="line">
              <a:avLst/>
            </a:prstGeom>
            <a:noFill/>
            <a:ln w="63500">
              <a:solidFill>
                <a:srgbClr val="00FF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20">
              <a:extLst>
                <a:ext uri="{FF2B5EF4-FFF2-40B4-BE49-F238E27FC236}">
                  <a16:creationId xmlns:a16="http://schemas.microsoft.com/office/drawing/2014/main" id="{78136172-2A3E-497B-A868-CDF800FF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2894"/>
              <a:ext cx="463" cy="0"/>
            </a:xfrm>
            <a:prstGeom prst="line">
              <a:avLst/>
            </a:prstGeom>
            <a:noFill/>
            <a:ln w="25400">
              <a:solidFill>
                <a:srgbClr val="FF99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21">
              <a:extLst>
                <a:ext uri="{FF2B5EF4-FFF2-40B4-BE49-F238E27FC236}">
                  <a16:creationId xmlns:a16="http://schemas.microsoft.com/office/drawing/2014/main" id="{96D3746F-B31A-4864-9BBD-61C99B6D4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5" y="3246"/>
              <a:ext cx="463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22">
              <a:extLst>
                <a:ext uri="{FF2B5EF4-FFF2-40B4-BE49-F238E27FC236}">
                  <a16:creationId xmlns:a16="http://schemas.microsoft.com/office/drawing/2014/main" id="{E4D76C7F-3C47-4EC2-B150-73BA6110E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34"/>
              <a:ext cx="6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入射波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11281" name="Rectangle 23">
              <a:extLst>
                <a:ext uri="{FF2B5EF4-FFF2-40B4-BE49-F238E27FC236}">
                  <a16:creationId xmlns:a16="http://schemas.microsoft.com/office/drawing/2014/main" id="{CF229560-FDB9-46C3-8D7D-7A4C325C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638"/>
              <a:ext cx="6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透射波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11282" name="Rectangle 24">
              <a:extLst>
                <a:ext uri="{FF2B5EF4-FFF2-40B4-BE49-F238E27FC236}">
                  <a16:creationId xmlns:a16="http://schemas.microsoft.com/office/drawing/2014/main" id="{9DDEAA31-64A3-4C2E-B6C5-12079FC1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3307"/>
              <a:ext cx="6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反射波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11283" name="Rectangle 25">
              <a:extLst>
                <a:ext uri="{FF2B5EF4-FFF2-40B4-BE49-F238E27FC236}">
                  <a16:creationId xmlns:a16="http://schemas.microsoft.com/office/drawing/2014/main" id="{03D8E523-2479-466F-991C-FD04DF88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037"/>
              <a:ext cx="26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CCCCFF"/>
                  </a:solidFill>
                </a:rPr>
                <a:t>o</a:t>
              </a:r>
              <a:endParaRPr lang="en-US" altLang="zh-CN" sz="1800" b="0" i="1">
                <a:solidFill>
                  <a:srgbClr val="CCCCFF"/>
                </a:solidFill>
              </a:endParaRPr>
            </a:p>
          </p:txBody>
        </p:sp>
        <p:sp>
          <p:nvSpPr>
            <p:cNvPr id="11284" name="Rectangle 26">
              <a:extLst>
                <a:ext uri="{FF2B5EF4-FFF2-40B4-BE49-F238E27FC236}">
                  <a16:creationId xmlns:a16="http://schemas.microsoft.com/office/drawing/2014/main" id="{D61128DD-29F0-4C04-9D5E-5A1E7931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3046"/>
              <a:ext cx="30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 i="1">
                <a:solidFill>
                  <a:schemeClr val="bg1"/>
                </a:solidFill>
              </a:endParaRPr>
            </a:p>
          </p:txBody>
        </p:sp>
        <p:sp>
          <p:nvSpPr>
            <p:cNvPr id="11285" name="Rectangle 27">
              <a:extLst>
                <a:ext uri="{FF2B5EF4-FFF2-40B4-BE49-F238E27FC236}">
                  <a16:creationId xmlns:a16="http://schemas.microsoft.com/office/drawing/2014/main" id="{2BB35C32-73C1-498B-88FA-F3E989D2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292"/>
              <a:ext cx="67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11286" name="Rectangle 28">
              <a:extLst>
                <a:ext uri="{FF2B5EF4-FFF2-40B4-BE49-F238E27FC236}">
                  <a16:creationId xmlns:a16="http://schemas.microsoft.com/office/drawing/2014/main" id="{FC8AC8AD-3006-436C-8FA4-5E4831A6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92"/>
              <a:ext cx="66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媒质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11287" name="Rectangle 29">
              <a:extLst>
                <a:ext uri="{FF2B5EF4-FFF2-40B4-BE49-F238E27FC236}">
                  <a16:creationId xmlns:a16="http://schemas.microsoft.com/office/drawing/2014/main" id="{D6C1AA50-83F4-47D0-8BAF-FB42C8910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232"/>
              <a:ext cx="49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界面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11288" name="Rectangle 30">
              <a:extLst>
                <a:ext uri="{FF2B5EF4-FFF2-40B4-BE49-F238E27FC236}">
                  <a16:creationId xmlns:a16="http://schemas.microsoft.com/office/drawing/2014/main" id="{F9697580-C12D-412B-82D2-3EF14DCF6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660"/>
              <a:ext cx="92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0">
                <a:solidFill>
                  <a:srgbClr val="CCCCFF"/>
                </a:solidFill>
              </a:endParaRPr>
            </a:p>
          </p:txBody>
        </p:sp>
      </p:grpSp>
      <p:sp>
        <p:nvSpPr>
          <p:cNvPr id="11274" name="灯片编号占位符 1">
            <a:extLst>
              <a:ext uri="{FF2B5EF4-FFF2-40B4-BE49-F238E27FC236}">
                <a16:creationId xmlns:a16="http://schemas.microsoft.com/office/drawing/2014/main" id="{7BB678EF-F576-443F-9116-CAC4704A8F9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D9C2C6-C848-486C-9F69-0829228419BD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5C096A18-B744-4027-8336-BBE689C7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38225"/>
            <a:ext cx="2819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反射波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F2D33CA3-34B3-406F-84B1-90D4465EC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01638"/>
            <a:ext cx="2819400" cy="590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lang="en-US" altLang="zh-CN" dirty="0">
                <a:solidFill>
                  <a:srgbClr val="FFFF00"/>
                </a:solidFill>
                <a:latin typeface="+mj-ea"/>
                <a:ea typeface="+mj-ea"/>
              </a:rPr>
              <a:t>. </a:t>
            </a: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相位关系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AECC3550-B7EB-4AD3-B445-7C3BB4ED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771650"/>
            <a:ext cx="7467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若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</a:rPr>
              <a:t>&gt;Z</a:t>
            </a:r>
            <a:r>
              <a:rPr lang="en-US" altLang="zh-CN" baseline="-25000">
                <a:solidFill>
                  <a:srgbClr val="66FFFF"/>
                </a:solidFill>
              </a:rPr>
              <a:t>2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66FFFF"/>
                </a:solidFill>
              </a:rPr>
              <a:t>波密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zh-CN" altLang="en-US">
                <a:solidFill>
                  <a:srgbClr val="66FFFF"/>
                </a:solidFill>
              </a:rPr>
              <a:t>波疏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>
                <a:solidFill>
                  <a:srgbClr val="CCCCFF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CCCCFF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则</a:t>
            </a:r>
            <a:r>
              <a:rPr lang="en-US" altLang="zh-CN">
                <a:solidFill>
                  <a:srgbClr val="66FFFF"/>
                </a:solidFill>
              </a:rPr>
              <a:t>A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CCCCFF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rgbClr val="66FFFF"/>
                </a:solidFill>
              </a:rPr>
              <a:t>A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zh-CN" altLang="en-US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同号</a:t>
            </a:r>
            <a:r>
              <a:rPr lang="en-US" altLang="zh-CN">
                <a:solidFill>
                  <a:schemeClr val="bg1"/>
                </a:solidFill>
              </a:rPr>
              <a:t>,   </a:t>
            </a:r>
            <a:r>
              <a:rPr lang="zh-CN" altLang="en-US">
                <a:solidFill>
                  <a:schemeClr val="bg1"/>
                </a:solidFill>
              </a:rPr>
              <a:t>说明在界面处，两波的振动同相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351D42BB-23AF-46AB-87B8-3E7FF73B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722563"/>
            <a:ext cx="4672013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反射波无位相损失、无位相突变</a:t>
            </a:r>
            <a:r>
              <a:rPr lang="en-US" altLang="zh-CN" dirty="0">
                <a:solidFill>
                  <a:srgbClr val="FFFF00"/>
                </a:solidFill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12294" name="Object 2">
            <a:extLst>
              <a:ext uri="{FF2B5EF4-FFF2-40B4-BE49-F238E27FC236}">
                <a16:creationId xmlns:a16="http://schemas.microsoft.com/office/drawing/2014/main" id="{C2A11FA0-DF52-42E8-8A47-D13E1BB7F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4163" y="247650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3" imgW="863225" imgH="431613" progId="">
                  <p:embed/>
                </p:oleObj>
              </mc:Choice>
              <mc:Fallback>
                <p:oleObj name="Equation" r:id="rId3" imgW="863225" imgH="431613" progId="">
                  <p:embed/>
                  <p:pic>
                    <p:nvPicPr>
                      <p:cNvPr id="12294" name="Object 2">
                        <a:extLst>
                          <a:ext uri="{FF2B5EF4-FFF2-40B4-BE49-F238E27FC236}">
                            <a16:creationId xmlns:a16="http://schemas.microsoft.com/office/drawing/2014/main" id="{C2A11FA0-DF52-42E8-8A47-D13E1BB7F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47650"/>
                        <a:ext cx="1898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">
            <a:extLst>
              <a:ext uri="{FF2B5EF4-FFF2-40B4-BE49-F238E27FC236}">
                <a16:creationId xmlns:a16="http://schemas.microsoft.com/office/drawing/2014/main" id="{FAA9AF28-4471-4DCF-92AA-65ECBB39F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254000"/>
          <a:ext cx="184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5" imgW="837836" imgH="431613" progId="">
                  <p:embed/>
                </p:oleObj>
              </mc:Choice>
              <mc:Fallback>
                <p:oleObj name="Equation" r:id="rId5" imgW="837836" imgH="431613" progId="">
                  <p:embed/>
                  <p:pic>
                    <p:nvPicPr>
                      <p:cNvPr id="12295" name="Object 3">
                        <a:extLst>
                          <a:ext uri="{FF2B5EF4-FFF2-40B4-BE49-F238E27FC236}">
                            <a16:creationId xmlns:a16="http://schemas.microsoft.com/office/drawing/2014/main" id="{FAA9AF28-4471-4DCF-92AA-65ECBB39F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54000"/>
                        <a:ext cx="1844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2">
            <a:extLst>
              <a:ext uri="{FF2B5EF4-FFF2-40B4-BE49-F238E27FC236}">
                <a16:creationId xmlns:a16="http://schemas.microsoft.com/office/drawing/2014/main" id="{F79185EC-8C9B-4EFB-830F-00A458FA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3260725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(2)  </a:t>
            </a:r>
            <a:r>
              <a:rPr lang="zh-CN" altLang="en-US">
                <a:solidFill>
                  <a:schemeClr val="bg1"/>
                </a:solidFill>
              </a:rPr>
              <a:t>若 </a:t>
            </a:r>
            <a:r>
              <a:rPr lang="en-US" altLang="zh-CN">
                <a:solidFill>
                  <a:srgbClr val="66FFFF"/>
                </a:solidFill>
              </a:rPr>
              <a:t>Z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en-US" altLang="zh-CN">
                <a:solidFill>
                  <a:srgbClr val="66FFFF"/>
                </a:solidFill>
              </a:rPr>
              <a:t>&lt; Z</a:t>
            </a:r>
            <a:r>
              <a:rPr lang="en-US" altLang="zh-CN" baseline="-25000">
                <a:solidFill>
                  <a:srgbClr val="66FFFF"/>
                </a:solidFill>
              </a:rPr>
              <a:t>2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66FFFF"/>
                </a:solidFill>
              </a:rPr>
              <a:t>波疏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zh-CN" altLang="en-US">
                <a:solidFill>
                  <a:srgbClr val="66FFFF"/>
                </a:solidFill>
              </a:rPr>
              <a:t>波密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 baseline="-2500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aseline="-25000">
                <a:solidFill>
                  <a:schemeClr val="bg1"/>
                </a:solidFill>
              </a:rPr>
              <a:t>          </a:t>
            </a:r>
            <a:r>
              <a:rPr lang="zh-CN" altLang="en-US">
                <a:solidFill>
                  <a:schemeClr val="bg1"/>
                </a:solidFill>
              </a:rPr>
              <a:t>则 </a:t>
            </a:r>
            <a:r>
              <a:rPr lang="en-US" altLang="zh-CN">
                <a:solidFill>
                  <a:srgbClr val="66FFFF"/>
                </a:solidFill>
              </a:rPr>
              <a:t>A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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rgbClr val="CCCC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A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zh-CN" altLang="en-US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反号</a:t>
            </a:r>
          </a:p>
        </p:txBody>
      </p:sp>
      <p:sp>
        <p:nvSpPr>
          <p:cNvPr id="12297" name="Text Box 3">
            <a:extLst>
              <a:ext uri="{FF2B5EF4-FFF2-40B4-BE49-F238E27FC236}">
                <a16:creationId xmlns:a16="http://schemas.microsoft.com/office/drawing/2014/main" id="{83EA8E77-E490-43C4-A70A-4C9E1B0E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889375"/>
            <a:ext cx="450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反射波</a:t>
            </a:r>
            <a:r>
              <a:rPr lang="zh-CN" altLang="en-US"/>
              <a:t>    </a:t>
            </a:r>
            <a:r>
              <a:rPr lang="zh-CN" altLang="en-US">
                <a:solidFill>
                  <a:srgbClr val="66FFFF"/>
                </a:solidFill>
                <a:sym typeface="Symbol" panose="05050102010706020507" pitchFamily="18" charset="2"/>
              </a:rPr>
              <a:t>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66FFFF"/>
                </a:solidFill>
              </a:rPr>
              <a:t>=|A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</a:t>
            </a:r>
            <a:r>
              <a:rPr lang="en-US" altLang="zh-CN">
                <a:solidFill>
                  <a:srgbClr val="66FFFF"/>
                </a:solidFill>
              </a:rPr>
              <a:t>|cos(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</a:t>
            </a:r>
            <a:r>
              <a:rPr lang="en-US" altLang="zh-CN">
                <a:solidFill>
                  <a:srgbClr val="66FFFF"/>
                </a:solidFill>
              </a:rPr>
              <a:t>t+k</a:t>
            </a:r>
            <a:r>
              <a:rPr lang="en-US" altLang="zh-CN" baseline="-25000">
                <a:solidFill>
                  <a:srgbClr val="66FFFF"/>
                </a:solidFill>
              </a:rPr>
              <a:t>1</a:t>
            </a:r>
            <a:r>
              <a:rPr lang="en-US" altLang="zh-CN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FF99FF"/>
                </a:solidFill>
              </a:rPr>
              <a:t>+</a:t>
            </a:r>
            <a:r>
              <a:rPr lang="en-US" altLang="zh-CN">
                <a:solidFill>
                  <a:srgbClr val="FF99FF"/>
                </a:solidFill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66FFFF"/>
                </a:solidFill>
              </a:rPr>
              <a:t>)</a:t>
            </a:r>
          </a:p>
        </p:txBody>
      </p:sp>
      <p:sp>
        <p:nvSpPr>
          <p:cNvPr id="12298" name="Text Box 4">
            <a:extLst>
              <a:ext uri="{FF2B5EF4-FFF2-40B4-BE49-F238E27FC236}">
                <a16:creationId xmlns:a16="http://schemas.microsoft.com/office/drawing/2014/main" id="{5BD9D12C-D49C-4A26-8DBB-96C613441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4478338"/>
            <a:ext cx="701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说明在界面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rgbClr val="FFFF00"/>
                </a:solidFill>
              </a:rPr>
              <a:t>=0 </a:t>
            </a:r>
            <a:r>
              <a:rPr lang="zh-CN" altLang="en-US">
                <a:solidFill>
                  <a:srgbClr val="FFFF00"/>
                </a:solidFill>
              </a:rPr>
              <a:t>处，两波的振动反相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E5C4F18-BBF0-45D4-A8E0-F4D09D0C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057775"/>
            <a:ext cx="33909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99FF"/>
                </a:solidFill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rgbClr val="FF99FF"/>
                </a:solidFill>
                <a:latin typeface="+mj-ea"/>
                <a:ea typeface="+mj-ea"/>
              </a:rPr>
              <a:t>反射波有位相突变</a:t>
            </a:r>
            <a:r>
              <a:rPr lang="zh-CN" altLang="en-US" dirty="0">
                <a:solidFill>
                  <a:srgbClr val="FF99FF"/>
                </a:solidFill>
                <a:latin typeface="+mj-ea"/>
                <a:ea typeface="+mj-ea"/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7180" name="Text Box 6">
            <a:extLst>
              <a:ext uri="{FF2B5EF4-FFF2-40B4-BE49-F238E27FC236}">
                <a16:creationId xmlns:a16="http://schemas.microsoft.com/office/drawing/2014/main" id="{38914009-471C-421E-ADFE-567BDAF5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5057775"/>
            <a:ext cx="3876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或</a:t>
            </a:r>
            <a:r>
              <a:rPr lang="zh-CN" altLang="en-US" dirty="0">
                <a:solidFill>
                  <a:srgbClr val="CCCCFF"/>
                </a:solidFill>
                <a:latin typeface="+mj-ea"/>
                <a:ea typeface="+mj-ea"/>
              </a:rPr>
              <a:t> </a:t>
            </a:r>
            <a:r>
              <a:rPr lang="zh-CN" altLang="en-US" i="1" dirty="0">
                <a:solidFill>
                  <a:srgbClr val="CCCCFF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FF99FF"/>
                </a:solidFill>
                <a:latin typeface="+mj-ea"/>
                <a:ea typeface="+mj-ea"/>
              </a:rPr>
              <a:t>波在反射时有半波损失</a:t>
            </a:r>
            <a:r>
              <a:rPr lang="en-US" altLang="zh-CN" dirty="0">
                <a:solidFill>
                  <a:srgbClr val="FF99FF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12301" name="Text Box 7">
            <a:extLst>
              <a:ext uri="{FF2B5EF4-FFF2-40B4-BE49-F238E27FC236}">
                <a16:creationId xmlns:a16="http://schemas.microsoft.com/office/drawing/2014/main" id="{AAD5B418-109E-4BF5-8490-3456CE6A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38800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2.   </a:t>
            </a:r>
            <a:r>
              <a:rPr lang="zh-CN" altLang="en-US">
                <a:solidFill>
                  <a:srgbClr val="66FFFF"/>
                </a:solidFill>
              </a:rPr>
              <a:t>透射波</a:t>
            </a:r>
          </a:p>
        </p:txBody>
      </p:sp>
      <p:sp>
        <p:nvSpPr>
          <p:cNvPr id="7182" name="Text Box 8">
            <a:extLst>
              <a:ext uri="{FF2B5EF4-FFF2-40B4-BE49-F238E27FC236}">
                <a16:creationId xmlns:a16="http://schemas.microsoft.com/office/drawing/2014/main" id="{2F465905-2C6D-44C6-90FB-40C4AD54A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6075363"/>
            <a:ext cx="609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CCFF"/>
                </a:solidFill>
              </a:rPr>
              <a:t>     </a:t>
            </a:r>
            <a:r>
              <a:rPr lang="en-US" altLang="zh-CN" dirty="0">
                <a:solidFill>
                  <a:srgbClr val="66FFFF"/>
                </a:solidFill>
              </a:rPr>
              <a:t>A</a:t>
            </a:r>
            <a:r>
              <a:rPr lang="en-US" altLang="zh-CN" baseline="-25000" dirty="0">
                <a:solidFill>
                  <a:srgbClr val="66FFFF"/>
                </a:solidFill>
              </a:rPr>
              <a:t>2</a:t>
            </a:r>
            <a:r>
              <a:rPr lang="en-US" altLang="zh-CN" baseline="-25000" dirty="0">
                <a:solidFill>
                  <a:srgbClr val="CCCCFF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总与</a:t>
            </a:r>
            <a:r>
              <a:rPr lang="zh-CN" altLang="en-US" dirty="0">
                <a:solidFill>
                  <a:srgbClr val="CCCCFF"/>
                </a:solidFill>
              </a:rPr>
              <a:t> </a:t>
            </a:r>
            <a:r>
              <a:rPr lang="en-US" altLang="zh-CN" dirty="0">
                <a:solidFill>
                  <a:srgbClr val="66FFFF"/>
                </a:solidFill>
              </a:rPr>
              <a:t>A</a:t>
            </a:r>
            <a:r>
              <a:rPr lang="en-US" altLang="zh-CN" baseline="-25000" dirty="0">
                <a:solidFill>
                  <a:srgbClr val="66FFFF"/>
                </a:solidFill>
              </a:rPr>
              <a:t>1 </a:t>
            </a:r>
            <a:r>
              <a:rPr lang="zh-CN" altLang="en-US" dirty="0">
                <a:solidFill>
                  <a:srgbClr val="FF99FF"/>
                </a:solidFill>
                <a:latin typeface="+mj-ea"/>
                <a:ea typeface="+mj-ea"/>
              </a:rPr>
              <a:t>同号</a:t>
            </a:r>
            <a:r>
              <a:rPr lang="zh-CN" altLang="en-US" dirty="0">
                <a:solidFill>
                  <a:srgbClr val="CCCCFF"/>
                </a:solidFill>
                <a:latin typeface="+mj-ea"/>
                <a:ea typeface="+mj-ea"/>
              </a:rPr>
              <a:t>，</a:t>
            </a:r>
            <a:r>
              <a:rPr lang="zh-CN" altLang="en-US" dirty="0">
                <a:solidFill>
                  <a:srgbClr val="FF99FF"/>
                </a:solidFill>
                <a:latin typeface="+mj-ea"/>
                <a:ea typeface="+mj-ea"/>
              </a:rPr>
              <a:t>无位相突变！</a:t>
            </a:r>
            <a:endParaRPr lang="en-US" altLang="zh-CN" dirty="0">
              <a:solidFill>
                <a:srgbClr val="CCCCFF"/>
              </a:solidFill>
              <a:latin typeface="+mj-ea"/>
              <a:ea typeface="+mj-ea"/>
            </a:endParaRPr>
          </a:p>
        </p:txBody>
      </p:sp>
      <p:sp>
        <p:nvSpPr>
          <p:cNvPr id="12303" name="灯片编号占位符 1">
            <a:extLst>
              <a:ext uri="{FF2B5EF4-FFF2-40B4-BE49-F238E27FC236}">
                <a16:creationId xmlns:a16="http://schemas.microsoft.com/office/drawing/2014/main" id="{EAD794FC-9078-4212-A0EA-9FB1471E911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6F0B1-8C01-4D69-BC54-4DB582A6F151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8ED4657E-9331-4146-8941-B25B73D0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642938"/>
            <a:ext cx="3567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回顾：波的干涉条件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446D3AFD-7142-4C13-8C30-ABF023CD173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6B1237-5C44-4991-8393-732B2BB42A6B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F2582E4-F06D-472A-98D0-334BD061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390650"/>
            <a:ext cx="6357937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频率相同   </a:t>
            </a:r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振动方向相同  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相位差恒定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260255B-4471-454F-BC30-9E6047BD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071688"/>
            <a:ext cx="417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Bookman Old Style" panose="02050604050505020204" pitchFamily="18" charset="0"/>
              </a:rPr>
              <a:t>干涉相长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（振动始终加强）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C198C4E-012C-4B43-ACB9-43113E41A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3328988"/>
            <a:ext cx="438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Bookman Old Style" panose="02050604050505020204" pitchFamily="18" charset="0"/>
              </a:rPr>
              <a:t>干涉相消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（振动始终减弱）</a:t>
            </a:r>
            <a:endParaRPr lang="zh-CN" altLang="en-US">
              <a:solidFill>
                <a:srgbClr val="66FFFF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CB93A078-478F-48F1-BF1A-E5EC58EF5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2571750"/>
          <a:ext cx="554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9" name="公式" r:id="rId3" imgW="7000818" imgH="752543" progId="Equation.3">
                  <p:embed/>
                </p:oleObj>
              </mc:Choice>
              <mc:Fallback>
                <p:oleObj name="公式" r:id="rId3" imgW="7000818" imgH="752543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CB93A078-478F-48F1-BF1A-E5EC58EF5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571750"/>
                        <a:ext cx="5549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F3994660-4BBE-45F7-ABD6-9A1ED3BB9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3857625"/>
          <a:ext cx="5859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0" name="公式" r:id="rId5" imgW="7686771" imgH="752543" progId="Equation.3">
                  <p:embed/>
                </p:oleObj>
              </mc:Choice>
              <mc:Fallback>
                <p:oleObj name="公式" r:id="rId5" imgW="7686771" imgH="752543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F3994660-4BBE-45F7-ABD6-9A1ED3BB9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857625"/>
                        <a:ext cx="58594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五角星 21">
            <a:extLst>
              <a:ext uri="{FF2B5EF4-FFF2-40B4-BE49-F238E27FC236}">
                <a16:creationId xmlns:a16="http://schemas.microsoft.com/office/drawing/2014/main" id="{39D01D9F-FD8E-4B66-9178-2262865AF9C0}"/>
              </a:ext>
            </a:extLst>
          </p:cNvPr>
          <p:cNvSpPr/>
          <p:nvPr/>
        </p:nvSpPr>
        <p:spPr bwMode="auto">
          <a:xfrm>
            <a:off x="3495675" y="500063"/>
            <a:ext cx="571500" cy="5715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097011D4-D184-4734-AAE5-01E7DC773B34}"/>
              </a:ext>
            </a:extLst>
          </p:cNvPr>
          <p:cNvSpPr>
            <a:spLocks/>
          </p:cNvSpPr>
          <p:nvPr/>
        </p:nvSpPr>
        <p:spPr bwMode="auto">
          <a:xfrm>
            <a:off x="571500" y="2419350"/>
            <a:ext cx="285750" cy="1081088"/>
          </a:xfrm>
          <a:prstGeom prst="leftBrace">
            <a:avLst>
              <a:gd name="adj1" fmla="val 45680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D6A8C2DA-ECE0-457D-9D09-64FC9112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4543425"/>
            <a:ext cx="417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波源初相差为零，</a:t>
            </a:r>
          </a:p>
        </p:txBody>
      </p:sp>
      <p:graphicFrame>
        <p:nvGraphicFramePr>
          <p:cNvPr id="43012" name="Object 3">
            <a:extLst>
              <a:ext uri="{FF2B5EF4-FFF2-40B4-BE49-F238E27FC236}">
                <a16:creationId xmlns:a16="http://schemas.microsoft.com/office/drawing/2014/main" id="{930E13C7-9866-42A7-A9DD-7E6DEF8326B2}"/>
              </a:ext>
            </a:extLst>
          </p:cNvPr>
          <p:cNvGraphicFramePr>
            <a:graphicFrameLocks/>
          </p:cNvGraphicFramePr>
          <p:nvPr/>
        </p:nvGraphicFramePr>
        <p:xfrm>
          <a:off x="3365500" y="4583113"/>
          <a:ext cx="10334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1" name="公式" r:id="rId7" imgW="952627" imgH="342900" progId="Equation.3">
                  <p:embed/>
                </p:oleObj>
              </mc:Choice>
              <mc:Fallback>
                <p:oleObj name="公式" r:id="rId7" imgW="952627" imgH="342900" progId="Equation.3">
                  <p:embed/>
                  <p:pic>
                    <p:nvPicPr>
                      <p:cNvPr id="43012" name="Object 3">
                        <a:extLst>
                          <a:ext uri="{FF2B5EF4-FFF2-40B4-BE49-F238E27FC236}">
                            <a16:creationId xmlns:a16="http://schemas.microsoft.com/office/drawing/2014/main" id="{930E13C7-9866-42A7-A9DD-7E6DEF8326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583113"/>
                        <a:ext cx="10334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>
            <a:extLst>
              <a:ext uri="{FF2B5EF4-FFF2-40B4-BE49-F238E27FC236}">
                <a16:creationId xmlns:a16="http://schemas.microsoft.com/office/drawing/2014/main" id="{8C6585F1-CDA6-4439-9FC2-4EC926B37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5170488"/>
          <a:ext cx="40846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2" name="公式" r:id="rId9" imgW="4657629" imgH="342900" progId="Equation.3">
                  <p:embed/>
                </p:oleObj>
              </mc:Choice>
              <mc:Fallback>
                <p:oleObj name="公式" r:id="rId9" imgW="4657629" imgH="342900" progId="Equation.3">
                  <p:embed/>
                  <p:pic>
                    <p:nvPicPr>
                      <p:cNvPr id="26" name="Object 20">
                        <a:extLst>
                          <a:ext uri="{FF2B5EF4-FFF2-40B4-BE49-F238E27FC236}">
                            <a16:creationId xmlns:a16="http://schemas.microsoft.com/office/drawing/2014/main" id="{8C6585F1-CDA6-4439-9FC2-4EC926B37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170488"/>
                        <a:ext cx="40846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">
            <a:extLst>
              <a:ext uri="{FF2B5EF4-FFF2-40B4-BE49-F238E27FC236}">
                <a16:creationId xmlns:a16="http://schemas.microsoft.com/office/drawing/2014/main" id="{EF3564AA-041B-4B16-8642-213B0E33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09746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干涉相长</a:t>
            </a:r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8ADE17BD-94CC-46D9-9297-51904F5CD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5602288"/>
          <a:ext cx="47212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3" name="公式" r:id="rId11" imgW="5638698" imgH="752543" progId="Equation.3">
                  <p:embed/>
                </p:oleObj>
              </mc:Choice>
              <mc:Fallback>
                <p:oleObj name="公式" r:id="rId11" imgW="5638698" imgH="752543" progId="Equation.3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8ADE17BD-94CC-46D9-9297-51904F5CD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602288"/>
                        <a:ext cx="47212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">
            <a:extLst>
              <a:ext uri="{FF2B5EF4-FFF2-40B4-BE49-F238E27FC236}">
                <a16:creationId xmlns:a16="http://schemas.microsoft.com/office/drawing/2014/main" id="{76FABB9B-97F0-41C8-9D2D-A8588BA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746750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干涉相消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A97906FB-B075-41E4-8C3E-D88158D89952}"/>
              </a:ext>
            </a:extLst>
          </p:cNvPr>
          <p:cNvSpPr>
            <a:spLocks/>
          </p:cNvSpPr>
          <p:nvPr/>
        </p:nvSpPr>
        <p:spPr bwMode="auto">
          <a:xfrm>
            <a:off x="1071563" y="5314950"/>
            <a:ext cx="187325" cy="714375"/>
          </a:xfrm>
          <a:prstGeom prst="leftBrace">
            <a:avLst>
              <a:gd name="adj1" fmla="val 66843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" grpId="0" animBg="1" autoUpdateAnimBg="0"/>
      <p:bldP spid="18" grpId="0" autoUpdateAnimBg="0"/>
      <p:bldP spid="19" grpId="0" autoUpdateAnimBg="0"/>
      <p:bldP spid="24" grpId="0" animBg="1"/>
      <p:bldP spid="25" grpId="0" autoUpdateAnimBg="0"/>
      <p:bldP spid="27" grpId="0" autoUpdateAnimBg="0"/>
      <p:bldP spid="29" grpId="0" autoUpdateAnimBg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049EA46-CEFE-45C6-BE53-57850F6D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8163"/>
            <a:ext cx="1479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驻波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7E3C1798-A858-4F1B-B801-29CD37C4D9A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FC3DCE-6694-4564-995E-F7BDC3190138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77F9C6F-B628-4D34-ADCA-E237FEFC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71500"/>
            <a:ext cx="471487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等振幅、传播方向相反的相干波</a:t>
            </a:r>
          </a:p>
        </p:txBody>
      </p:sp>
      <p:sp>
        <p:nvSpPr>
          <p:cNvPr id="22" name="五角星 21">
            <a:extLst>
              <a:ext uri="{FF2B5EF4-FFF2-40B4-BE49-F238E27FC236}">
                <a16:creationId xmlns:a16="http://schemas.microsoft.com/office/drawing/2014/main" id="{E5828E80-C6D4-4C64-84DB-FF0326C78087}"/>
              </a:ext>
            </a:extLst>
          </p:cNvPr>
          <p:cNvSpPr/>
          <p:nvPr/>
        </p:nvSpPr>
        <p:spPr bwMode="auto">
          <a:xfrm>
            <a:off x="1500188" y="571500"/>
            <a:ext cx="428625" cy="428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521231" name="Object 7">
            <a:extLst>
              <a:ext uri="{FF2B5EF4-FFF2-40B4-BE49-F238E27FC236}">
                <a16:creationId xmlns:a16="http://schemas.microsoft.com/office/drawing/2014/main" id="{F4EEEAE7-BCD0-4B54-9EB9-C337E3732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1293813"/>
          <a:ext cx="25955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9" name="公式" r:id="rId3" imgW="1295451" imgH="361882" progId="Equation.3">
                  <p:embed/>
                </p:oleObj>
              </mc:Choice>
              <mc:Fallback>
                <p:oleObj name="公式" r:id="rId3" imgW="1295451" imgH="361882" progId="Equation.3">
                  <p:embed/>
                  <p:pic>
                    <p:nvPicPr>
                      <p:cNvPr id="521231" name="Object 7">
                        <a:extLst>
                          <a:ext uri="{FF2B5EF4-FFF2-40B4-BE49-F238E27FC236}">
                            <a16:creationId xmlns:a16="http://schemas.microsoft.com/office/drawing/2014/main" id="{F4EEEAE7-BCD0-4B54-9EB9-C337E3732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293813"/>
                        <a:ext cx="25955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2" name="Object 8">
            <a:extLst>
              <a:ext uri="{FF2B5EF4-FFF2-40B4-BE49-F238E27FC236}">
                <a16:creationId xmlns:a16="http://schemas.microsoft.com/office/drawing/2014/main" id="{5C5DF8F8-4966-4AC3-9487-BD6E2CDFA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063" y="1285875"/>
          <a:ext cx="2508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0" name="公式" r:id="rId5" imgW="1304931" imgH="361882" progId="Equation.3">
                  <p:embed/>
                </p:oleObj>
              </mc:Choice>
              <mc:Fallback>
                <p:oleObj name="公式" r:id="rId5" imgW="1304931" imgH="361882" progId="Equation.3">
                  <p:embed/>
                  <p:pic>
                    <p:nvPicPr>
                      <p:cNvPr id="521232" name="Object 8">
                        <a:extLst>
                          <a:ext uri="{FF2B5EF4-FFF2-40B4-BE49-F238E27FC236}">
                            <a16:creationId xmlns:a16="http://schemas.microsoft.com/office/drawing/2014/main" id="{5C5DF8F8-4966-4AC3-9487-BD6E2CDFA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1285875"/>
                        <a:ext cx="25082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9C1628B4-F440-4861-9F6A-4142A2710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2071688"/>
          <a:ext cx="43354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公式" r:id="rId7" imgW="2267039" imgH="581093" progId="Equation.3">
                  <p:embed/>
                </p:oleObj>
              </mc:Choice>
              <mc:Fallback>
                <p:oleObj name="公式" r:id="rId7" imgW="2267039" imgH="581093" progId="Equation.3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9C1628B4-F440-4861-9F6A-4142A2710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071688"/>
                        <a:ext cx="43354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">
            <a:extLst>
              <a:ext uri="{FF2B5EF4-FFF2-40B4-BE49-F238E27FC236}">
                <a16:creationId xmlns:a16="http://schemas.microsoft.com/office/drawing/2014/main" id="{4969066B-1D26-4D3A-86DB-549288CD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986088"/>
            <a:ext cx="3340100" cy="44291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bg1"/>
                </a:solidFill>
              </a:rPr>
              <a:t>驻波是振动，不是行波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AF88BCA-FED0-4532-BAB7-4E3717298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3786188"/>
          <a:ext cx="1928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公式" r:id="rId9" imgW="857212" imgH="400152" progId="Equation.3">
                  <p:embed/>
                </p:oleObj>
              </mc:Choice>
              <mc:Fallback>
                <p:oleObj name="公式" r:id="rId9" imgW="857212" imgH="400152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FAF88BCA-FED0-4532-BAB7-4E3717298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86188"/>
                        <a:ext cx="1928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7">
            <a:extLst>
              <a:ext uri="{FF2B5EF4-FFF2-40B4-BE49-F238E27FC236}">
                <a16:creationId xmlns:a16="http://schemas.microsoft.com/office/drawing/2014/main" id="{8C36B3F5-EB65-4673-B726-A55DC380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071938"/>
            <a:ext cx="762000" cy="285750"/>
          </a:xfrm>
          <a:prstGeom prst="rightArrow">
            <a:avLst>
              <a:gd name="adj1" fmla="val 50000"/>
              <a:gd name="adj2" fmla="val 62210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60" name="Object 11">
            <a:extLst>
              <a:ext uri="{FF2B5EF4-FFF2-40B4-BE49-F238E27FC236}">
                <a16:creationId xmlns:a16="http://schemas.microsoft.com/office/drawing/2014/main" id="{97FDA98A-D3BC-4B75-8F5A-695413A82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779838"/>
          <a:ext cx="314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3" name="公式" r:id="rId11" imgW="1371600" imgH="361882" progId="Equation.3">
                  <p:embed/>
                </p:oleObj>
              </mc:Choice>
              <mc:Fallback>
                <p:oleObj name="公式" r:id="rId11" imgW="1371600" imgH="361882" progId="Equation.3">
                  <p:embed/>
                  <p:pic>
                    <p:nvPicPr>
                      <p:cNvPr id="522260" name="Object 11">
                        <a:extLst>
                          <a:ext uri="{FF2B5EF4-FFF2-40B4-BE49-F238E27FC236}">
                            <a16:creationId xmlns:a16="http://schemas.microsoft.com/office/drawing/2014/main" id="{97FDA98A-D3BC-4B75-8F5A-695413A82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779838"/>
                        <a:ext cx="3143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E1958F8-C294-41F7-B465-5870CDB28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75" y="3929063"/>
          <a:ext cx="1398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4" name="公式" r:id="rId13" imgW="618978" imgH="199923" progId="Equation.3">
                  <p:embed/>
                </p:oleObj>
              </mc:Choice>
              <mc:Fallback>
                <p:oleObj name="公式" r:id="rId13" imgW="618978" imgH="199923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E1958F8-C294-41F7-B465-5870CDB28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929063"/>
                        <a:ext cx="1398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9">
            <a:extLst>
              <a:ext uri="{FF2B5EF4-FFF2-40B4-BE49-F238E27FC236}">
                <a16:creationId xmlns:a16="http://schemas.microsoft.com/office/drawing/2014/main" id="{4571B48F-2B89-4114-BCE8-3C8ED6AB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4572000"/>
            <a:ext cx="1500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</a:t>
            </a:r>
            <a:r>
              <a:rPr lang="zh-CN" altLang="en-US" sz="2200">
                <a:solidFill>
                  <a:schemeClr val="bg1"/>
                </a:solidFill>
              </a:rPr>
              <a:t>波腹</a:t>
            </a:r>
            <a:endParaRPr lang="en-US" altLang="zh-CN" sz="2200">
              <a:solidFill>
                <a:schemeClr val="bg1"/>
              </a:solidFill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527EBB9F-8204-44B3-A2E8-3716231A9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5214938"/>
          <a:ext cx="2041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公式" r:id="rId15" imgW="885959" imgH="400152" progId="Equation.3">
                  <p:embed/>
                </p:oleObj>
              </mc:Choice>
              <mc:Fallback>
                <p:oleObj name="公式" r:id="rId15" imgW="885959" imgH="400152" progId="Equation.3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527EBB9F-8204-44B3-A2E8-3716231A9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214938"/>
                        <a:ext cx="2041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2">
            <a:extLst>
              <a:ext uri="{FF2B5EF4-FFF2-40B4-BE49-F238E27FC236}">
                <a16:creationId xmlns:a16="http://schemas.microsoft.com/office/drawing/2014/main" id="{84D678E2-961F-4A2E-AC19-DA6420B0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5457825"/>
            <a:ext cx="762000" cy="285750"/>
          </a:xfrm>
          <a:prstGeom prst="rightArrow">
            <a:avLst>
              <a:gd name="adj1" fmla="val 50000"/>
              <a:gd name="adj2" fmla="val 52679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09D088D5-8115-4F51-AD59-781D65279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5143500"/>
          <a:ext cx="3613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公式" r:id="rId17" imgW="1733690" imgH="361882" progId="Equation.3">
                  <p:embed/>
                </p:oleObj>
              </mc:Choice>
              <mc:Fallback>
                <p:oleObj name="公式" r:id="rId17" imgW="1733690" imgH="361882" progId="Equation.3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09D088D5-8115-4F51-AD59-781D65279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143500"/>
                        <a:ext cx="3613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9AA27928-0353-45D3-851B-FDBC03E45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2350" y="5286375"/>
          <a:ext cx="1200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公式" r:id="rId19" imgW="504908" imgH="190432" progId="Equation.3">
                  <p:embed/>
                </p:oleObj>
              </mc:Choice>
              <mc:Fallback>
                <p:oleObj name="公式" r:id="rId19" imgW="504908" imgH="190432" progId="Equation.3">
                  <p:embed/>
                  <p:pic>
                    <p:nvPicPr>
                      <p:cNvPr id="18" name="Object 10">
                        <a:extLst>
                          <a:ext uri="{FF2B5EF4-FFF2-40B4-BE49-F238E27FC236}">
                            <a16:creationId xmlns:a16="http://schemas.microsoft.com/office/drawing/2014/main" id="{9AA27928-0353-45D3-851B-FDBC03E45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5286375"/>
                        <a:ext cx="1200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5">
            <a:extLst>
              <a:ext uri="{FF2B5EF4-FFF2-40B4-BE49-F238E27FC236}">
                <a16:creationId xmlns:a16="http://schemas.microsoft.com/office/drawing/2014/main" id="{F5021FEB-D37C-438B-9749-9C603979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6073775"/>
            <a:ext cx="1428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</a:t>
            </a:r>
            <a:r>
              <a:rPr lang="zh-CN" altLang="en-US" sz="2200">
                <a:solidFill>
                  <a:schemeClr val="bg1"/>
                </a:solidFill>
              </a:rPr>
              <a:t>波节</a:t>
            </a:r>
            <a:endParaRPr lang="en-US" altLang="zh-CN" sz="2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" grpId="0" animBg="1" autoUpdateAnimBg="0"/>
      <p:bldP spid="20" grpId="0" animBg="1" autoUpdateAnimBg="0"/>
      <p:bldP spid="11" grpId="0" animBg="1"/>
      <p:bldP spid="14" grpId="0" autoUpdateAnimBg="0"/>
      <p:bldP spid="16" grpId="0" animBg="1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A976854-81A1-417C-ADCB-5879258F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8070"/>
            <a:ext cx="414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驻波没有能量的传递</a:t>
            </a:r>
          </a:p>
        </p:txBody>
      </p:sp>
      <p:graphicFrame>
        <p:nvGraphicFramePr>
          <p:cNvPr id="6147" name="Object 2">
            <a:extLst>
              <a:ext uri="{FF2B5EF4-FFF2-40B4-BE49-F238E27FC236}">
                <a16:creationId xmlns:a16="http://schemas.microsoft.com/office/drawing/2014/main" id="{337CAACB-4500-4489-8F1A-D5B6D3536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40203"/>
              </p:ext>
            </p:extLst>
          </p:nvPr>
        </p:nvGraphicFramePr>
        <p:xfrm>
          <a:off x="6203414" y="3284644"/>
          <a:ext cx="1860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Equation" r:id="rId3" imgW="812447" imgH="393529" progId="Equation.3">
                  <p:embed/>
                </p:oleObj>
              </mc:Choice>
              <mc:Fallback>
                <p:oleObj name="Equation" r:id="rId3" imgW="812447" imgH="393529" progId="Equation.3">
                  <p:embed/>
                  <p:pic>
                    <p:nvPicPr>
                      <p:cNvPr id="6147" name="Object 2">
                        <a:extLst>
                          <a:ext uri="{FF2B5EF4-FFF2-40B4-BE49-F238E27FC236}">
                            <a16:creationId xmlns:a16="http://schemas.microsoft.com/office/drawing/2014/main" id="{337CAACB-4500-4489-8F1A-D5B6D3536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414" y="3284644"/>
                        <a:ext cx="186055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>
            <a:extLst>
              <a:ext uri="{FF2B5EF4-FFF2-40B4-BE49-F238E27FC236}">
                <a16:creationId xmlns:a16="http://schemas.microsoft.com/office/drawing/2014/main" id="{A970B0F4-8D04-465F-864B-7F6EB6F34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62731"/>
              </p:ext>
            </p:extLst>
          </p:nvPr>
        </p:nvGraphicFramePr>
        <p:xfrm>
          <a:off x="6185849" y="925884"/>
          <a:ext cx="1860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6"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6148" name="Object 3">
                        <a:extLst>
                          <a:ext uri="{FF2B5EF4-FFF2-40B4-BE49-F238E27FC236}">
                            <a16:creationId xmlns:a16="http://schemas.microsoft.com/office/drawing/2014/main" id="{A970B0F4-8D04-465F-864B-7F6EB6F34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849" y="925884"/>
                        <a:ext cx="186055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FEC2CB5-756E-41F5-AA38-E210A336F52F}"/>
              </a:ext>
            </a:extLst>
          </p:cNvPr>
          <p:cNvGrpSpPr/>
          <p:nvPr/>
        </p:nvGrpSpPr>
        <p:grpSpPr>
          <a:xfrm>
            <a:off x="762000" y="908720"/>
            <a:ext cx="5048423" cy="3294112"/>
            <a:chOff x="747713" y="1143000"/>
            <a:chExt cx="5561012" cy="3471863"/>
          </a:xfrm>
        </p:grpSpPr>
        <p:sp>
          <p:nvSpPr>
            <p:cNvPr id="6149" name="Rectangle 29">
              <a:extLst>
                <a:ext uri="{FF2B5EF4-FFF2-40B4-BE49-F238E27FC236}">
                  <a16:creationId xmlns:a16="http://schemas.microsoft.com/office/drawing/2014/main" id="{A330C5E0-DED4-4C4C-B41D-4131176F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143000"/>
              <a:ext cx="5486400" cy="3471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Line 40">
              <a:extLst>
                <a:ext uri="{FF2B5EF4-FFF2-40B4-BE49-F238E27FC236}">
                  <a16:creationId xmlns:a16="http://schemas.microsoft.com/office/drawing/2014/main" id="{449C1828-ABDB-4126-8C48-88412820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293813"/>
              <a:ext cx="0" cy="324485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Line 37">
              <a:extLst>
                <a:ext uri="{FF2B5EF4-FFF2-40B4-BE49-F238E27FC236}">
                  <a16:creationId xmlns:a16="http://schemas.microsoft.com/office/drawing/2014/main" id="{40505952-D2E6-4A4F-8F3F-D69FC5B2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038" y="3935413"/>
              <a:ext cx="4346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Freeform 3">
              <a:extLst>
                <a:ext uri="{FF2B5EF4-FFF2-40B4-BE49-F238E27FC236}">
                  <a16:creationId xmlns:a16="http://schemas.microsoft.com/office/drawing/2014/main" id="{C08A4B8A-6350-40D9-AEA8-A385B091C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463" y="1595438"/>
              <a:ext cx="3802062" cy="2038350"/>
            </a:xfrm>
            <a:custGeom>
              <a:avLst/>
              <a:gdLst>
                <a:gd name="T0" fmla="*/ 0 w 2435"/>
                <a:gd name="T1" fmla="*/ 2147483646 h 1296"/>
                <a:gd name="T2" fmla="*/ 2147483646 w 2435"/>
                <a:gd name="T3" fmla="*/ 2147483646 h 1296"/>
                <a:gd name="T4" fmla="*/ 2147483646 w 2435"/>
                <a:gd name="T5" fmla="*/ 2147483646 h 1296"/>
                <a:gd name="T6" fmla="*/ 2147483646 w 2435"/>
                <a:gd name="T7" fmla="*/ 2147483646 h 1296"/>
                <a:gd name="T8" fmla="*/ 2147483646 w 2435"/>
                <a:gd name="T9" fmla="*/ 2147483646 h 1296"/>
                <a:gd name="T10" fmla="*/ 2147483646 w 2435"/>
                <a:gd name="T11" fmla="*/ 2147483646 h 1296"/>
                <a:gd name="T12" fmla="*/ 2147483646 w 2435"/>
                <a:gd name="T13" fmla="*/ 2147483646 h 1296"/>
                <a:gd name="T14" fmla="*/ 2147483646 w 2435"/>
                <a:gd name="T15" fmla="*/ 2147483646 h 1296"/>
                <a:gd name="T16" fmla="*/ 2147483646 w 2435"/>
                <a:gd name="T17" fmla="*/ 2147483646 h 1296"/>
                <a:gd name="T18" fmla="*/ 2147483646 w 2435"/>
                <a:gd name="T19" fmla="*/ 2147483646 h 12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35"/>
                <a:gd name="T31" fmla="*/ 0 h 1296"/>
                <a:gd name="T32" fmla="*/ 2435 w 2435"/>
                <a:gd name="T33" fmla="*/ 1296 h 12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35" h="1296">
                  <a:moveTo>
                    <a:pt x="0" y="646"/>
                  </a:moveTo>
                  <a:cubicBezTo>
                    <a:pt x="52" y="564"/>
                    <a:pt x="214" y="259"/>
                    <a:pt x="315" y="152"/>
                  </a:cubicBezTo>
                  <a:cubicBezTo>
                    <a:pt x="416" y="45"/>
                    <a:pt x="513" y="2"/>
                    <a:pt x="609" y="1"/>
                  </a:cubicBezTo>
                  <a:cubicBezTo>
                    <a:pt x="705" y="0"/>
                    <a:pt x="810" y="72"/>
                    <a:pt x="891" y="145"/>
                  </a:cubicBezTo>
                  <a:cubicBezTo>
                    <a:pt x="972" y="218"/>
                    <a:pt x="1040" y="356"/>
                    <a:pt x="1095" y="440"/>
                  </a:cubicBezTo>
                  <a:cubicBezTo>
                    <a:pt x="1150" y="524"/>
                    <a:pt x="1148" y="531"/>
                    <a:pt x="1218" y="646"/>
                  </a:cubicBezTo>
                  <a:cubicBezTo>
                    <a:pt x="1288" y="761"/>
                    <a:pt x="1413" y="1021"/>
                    <a:pt x="1514" y="1128"/>
                  </a:cubicBezTo>
                  <a:cubicBezTo>
                    <a:pt x="1615" y="1235"/>
                    <a:pt x="1721" y="1286"/>
                    <a:pt x="1826" y="1291"/>
                  </a:cubicBezTo>
                  <a:cubicBezTo>
                    <a:pt x="1931" y="1296"/>
                    <a:pt x="2041" y="1265"/>
                    <a:pt x="2142" y="1158"/>
                  </a:cubicBezTo>
                  <a:cubicBezTo>
                    <a:pt x="2243" y="1051"/>
                    <a:pt x="2374" y="753"/>
                    <a:pt x="2435" y="64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4">
              <a:extLst>
                <a:ext uri="{FF2B5EF4-FFF2-40B4-BE49-F238E27FC236}">
                  <a16:creationId xmlns:a16="http://schemas.microsoft.com/office/drawing/2014/main" id="{B61C660F-A550-4A3B-A4A4-AF439C3C7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263" y="3935413"/>
              <a:ext cx="3898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5">
              <a:extLst>
                <a:ext uri="{FF2B5EF4-FFF2-40B4-BE49-F238E27FC236}">
                  <a16:creationId xmlns:a16="http://schemas.microsoft.com/office/drawing/2014/main" id="{0A5FBF7C-223E-41FD-A55A-ED427FCB1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288" y="2176463"/>
              <a:ext cx="0" cy="173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6">
              <a:extLst>
                <a:ext uri="{FF2B5EF4-FFF2-40B4-BE49-F238E27FC236}">
                  <a16:creationId xmlns:a16="http://schemas.microsoft.com/office/drawing/2014/main" id="{998EF021-300E-489C-A19D-53CC91590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063" y="1982788"/>
              <a:ext cx="0" cy="1952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7">
              <a:extLst>
                <a:ext uri="{FF2B5EF4-FFF2-40B4-BE49-F238E27FC236}">
                  <a16:creationId xmlns:a16="http://schemas.microsoft.com/office/drawing/2014/main" id="{FBEF32E8-834F-46D2-AD4A-9E65688FA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2465388"/>
              <a:ext cx="0" cy="144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8">
              <a:extLst>
                <a:ext uri="{FF2B5EF4-FFF2-40B4-BE49-F238E27FC236}">
                  <a16:creationId xmlns:a16="http://schemas.microsoft.com/office/drawing/2014/main" id="{3B39F700-B3C9-42FB-8D0E-F01B46192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3425" y="272732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9">
              <a:extLst>
                <a:ext uri="{FF2B5EF4-FFF2-40B4-BE49-F238E27FC236}">
                  <a16:creationId xmlns:a16="http://schemas.microsoft.com/office/drawing/2014/main" id="{903AC03E-63BC-454E-BA9D-30CCCA2AF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1595438"/>
              <a:ext cx="0" cy="231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0">
              <a:extLst>
                <a:ext uri="{FF2B5EF4-FFF2-40B4-BE49-F238E27FC236}">
                  <a16:creationId xmlns:a16="http://schemas.microsoft.com/office/drawing/2014/main" id="{75E54AC8-50EE-43FB-9DA8-EB73DD8F0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625" y="1595438"/>
              <a:ext cx="0" cy="231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1">
              <a:extLst>
                <a:ext uri="{FF2B5EF4-FFF2-40B4-BE49-F238E27FC236}">
                  <a16:creationId xmlns:a16="http://schemas.microsoft.com/office/drawing/2014/main" id="{2AEF54D5-B2AD-4A9E-AB8F-1575FE521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1595438"/>
              <a:ext cx="15081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2">
              <a:extLst>
                <a:ext uri="{FF2B5EF4-FFF2-40B4-BE49-F238E27FC236}">
                  <a16:creationId xmlns:a16="http://schemas.microsoft.com/office/drawing/2014/main" id="{976D9778-5227-4935-BA7A-89400CD5E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063" y="1973263"/>
              <a:ext cx="149225" cy="2270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3">
              <a:extLst>
                <a:ext uri="{FF2B5EF4-FFF2-40B4-BE49-F238E27FC236}">
                  <a16:creationId xmlns:a16="http://schemas.microsoft.com/office/drawing/2014/main" id="{834E53E2-3DEB-4DD3-9AA0-53BD370D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2425700"/>
              <a:ext cx="223838" cy="3778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4">
              <a:extLst>
                <a:ext uri="{FF2B5EF4-FFF2-40B4-BE49-F238E27FC236}">
                  <a16:creationId xmlns:a16="http://schemas.microsoft.com/office/drawing/2014/main" id="{1575DCF1-2447-4BE5-B42A-F2326FB79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3935413"/>
              <a:ext cx="15081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15">
              <a:extLst>
                <a:ext uri="{FF2B5EF4-FFF2-40B4-BE49-F238E27FC236}">
                  <a16:creationId xmlns:a16="http://schemas.microsoft.com/office/drawing/2014/main" id="{C470D9DD-4DFB-4F45-8122-2BBCDC48F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063" y="3935413"/>
              <a:ext cx="14922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16">
              <a:extLst>
                <a:ext uri="{FF2B5EF4-FFF2-40B4-BE49-F238E27FC236}">
                  <a16:creationId xmlns:a16="http://schemas.microsoft.com/office/drawing/2014/main" id="{8D7A99D2-7D6D-46C0-9BD2-B628D36A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3935413"/>
              <a:ext cx="1905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19">
              <a:extLst>
                <a:ext uri="{FF2B5EF4-FFF2-40B4-BE49-F238E27FC236}">
                  <a16:creationId xmlns:a16="http://schemas.microsoft.com/office/drawing/2014/main" id="{649B15AC-6EB6-4FB6-A5E0-EA23DF92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563" y="3935413"/>
              <a:ext cx="401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/>
                <a:t>A</a:t>
              </a:r>
            </a:p>
          </p:txBody>
        </p:sp>
        <p:sp>
          <p:nvSpPr>
            <p:cNvPr id="6167" name="Text Box 20">
              <a:extLst>
                <a:ext uri="{FF2B5EF4-FFF2-40B4-BE49-F238E27FC236}">
                  <a16:creationId xmlns:a16="http://schemas.microsoft.com/office/drawing/2014/main" id="{84817E08-0588-49CD-A282-B83308FB5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250" y="3935413"/>
              <a:ext cx="401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/>
                <a:t>B</a:t>
              </a:r>
            </a:p>
          </p:txBody>
        </p:sp>
        <p:sp>
          <p:nvSpPr>
            <p:cNvPr id="6168" name="Text Box 21">
              <a:extLst>
                <a:ext uri="{FF2B5EF4-FFF2-40B4-BE49-F238E27FC236}">
                  <a16:creationId xmlns:a16="http://schemas.microsoft.com/office/drawing/2014/main" id="{F078EDF3-B0C0-4501-BA42-2534B88BD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25" y="3949700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/>
                <a:t>C</a:t>
              </a:r>
            </a:p>
          </p:txBody>
        </p:sp>
        <p:sp>
          <p:nvSpPr>
            <p:cNvPr id="6169" name="Line 23">
              <a:extLst>
                <a:ext uri="{FF2B5EF4-FFF2-40B4-BE49-F238E27FC236}">
                  <a16:creationId xmlns:a16="http://schemas.microsoft.com/office/drawing/2014/main" id="{EB6C33F0-AEC9-40F8-AC42-405CADD05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038" y="2616200"/>
              <a:ext cx="4346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25">
              <a:extLst>
                <a:ext uri="{FF2B5EF4-FFF2-40B4-BE49-F238E27FC236}">
                  <a16:creationId xmlns:a16="http://schemas.microsoft.com/office/drawing/2014/main" id="{D1BD0962-1A93-4C56-8A51-0C36593B5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600" y="1293813"/>
              <a:ext cx="0" cy="32448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Text Box 26">
              <a:extLst>
                <a:ext uri="{FF2B5EF4-FFF2-40B4-BE49-F238E27FC236}">
                  <a16:creationId xmlns:a16="http://schemas.microsoft.com/office/drawing/2014/main" id="{32DDB440-3E70-46E5-AF99-5EEC08E35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5" y="1616075"/>
              <a:ext cx="525463" cy="955675"/>
            </a:xfrm>
            <a:prstGeom prst="rect">
              <a:avLst/>
            </a:prstGeom>
            <a:gradFill rotWithShape="0">
              <a:gsLst>
                <a:gs pos="0">
                  <a:srgbClr val="FDE9FC"/>
                </a:gs>
                <a:gs pos="50000">
                  <a:srgbClr val="FFFFFF"/>
                </a:gs>
                <a:gs pos="100000">
                  <a:srgbClr val="FDE9FC"/>
                </a:gs>
              </a:gsLst>
              <a:lin ang="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波节</a:t>
              </a:r>
            </a:p>
          </p:txBody>
        </p:sp>
        <p:sp>
          <p:nvSpPr>
            <p:cNvPr id="345115" name="Text Box 27">
              <a:extLst>
                <a:ext uri="{FF2B5EF4-FFF2-40B4-BE49-F238E27FC236}">
                  <a16:creationId xmlns:a16="http://schemas.microsoft.com/office/drawing/2014/main" id="{3A1F34C2-108E-4DAF-B2E5-F29A8DC0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663" y="2652713"/>
              <a:ext cx="525462" cy="95567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/>
                <a:t>波腹</a:t>
              </a:r>
            </a:p>
          </p:txBody>
        </p:sp>
        <p:graphicFrame>
          <p:nvGraphicFramePr>
            <p:cNvPr id="6173" name="Object 4">
              <a:extLst>
                <a:ext uri="{FF2B5EF4-FFF2-40B4-BE49-F238E27FC236}">
                  <a16:creationId xmlns:a16="http://schemas.microsoft.com/office/drawing/2014/main" id="{87875664-234E-4610-9C4C-61DE82EA5E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25964"/>
                </p:ext>
              </p:extLst>
            </p:nvPr>
          </p:nvGraphicFramePr>
          <p:xfrm>
            <a:off x="5033963" y="2200275"/>
            <a:ext cx="3048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7" name="Equation" r:id="rId7" imgW="190417" imgH="203112" progId="Equation.3">
                    <p:embed/>
                  </p:oleObj>
                </mc:Choice>
                <mc:Fallback>
                  <p:oleObj name="Equation" r:id="rId7" imgW="190417" imgH="203112" progId="Equation.3">
                    <p:embed/>
                    <p:pic>
                      <p:nvPicPr>
                        <p:cNvPr id="6173" name="Object 4">
                          <a:extLst>
                            <a:ext uri="{FF2B5EF4-FFF2-40B4-BE49-F238E27FC236}">
                              <a16:creationId xmlns:a16="http://schemas.microsoft.com/office/drawing/2014/main" id="{87875664-234E-4610-9C4C-61DE82EA5E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2200275"/>
                          <a:ext cx="3048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5">
              <a:extLst>
                <a:ext uri="{FF2B5EF4-FFF2-40B4-BE49-F238E27FC236}">
                  <a16:creationId xmlns:a16="http://schemas.microsoft.com/office/drawing/2014/main" id="{E2F4A396-6A4D-4CF2-90BC-B33255934A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677957"/>
                </p:ext>
              </p:extLst>
            </p:nvPr>
          </p:nvGraphicFramePr>
          <p:xfrm>
            <a:off x="5110163" y="3557588"/>
            <a:ext cx="3032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8" name="Equation" r:id="rId9" imgW="190417" imgH="203112" progId="Equation.3">
                    <p:embed/>
                  </p:oleObj>
                </mc:Choice>
                <mc:Fallback>
                  <p:oleObj name="Equation" r:id="rId9" imgW="190417" imgH="203112" progId="Equation.3">
                    <p:embed/>
                    <p:pic>
                      <p:nvPicPr>
                        <p:cNvPr id="6174" name="Object 5">
                          <a:extLst>
                            <a:ext uri="{FF2B5EF4-FFF2-40B4-BE49-F238E27FC236}">
                              <a16:creationId xmlns:a16="http://schemas.microsoft.com/office/drawing/2014/main" id="{E2F4A396-6A4D-4CF2-90BC-B33255934A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163" y="3557588"/>
                          <a:ext cx="303212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5" name="Text Box 41">
              <a:extLst>
                <a:ext uri="{FF2B5EF4-FFF2-40B4-BE49-F238E27FC236}">
                  <a16:creationId xmlns:a16="http://schemas.microsoft.com/office/drawing/2014/main" id="{8CA53409-3D00-4EBA-B8F4-80424BC2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625" y="1231900"/>
              <a:ext cx="2324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位移最大时</a:t>
              </a:r>
            </a:p>
          </p:txBody>
        </p:sp>
        <p:sp>
          <p:nvSpPr>
            <p:cNvPr id="6176" name="Text Box 42">
              <a:extLst>
                <a:ext uri="{FF2B5EF4-FFF2-40B4-BE49-F238E27FC236}">
                  <a16:creationId xmlns:a16="http://schemas.microsoft.com/office/drawing/2014/main" id="{AC3B91B8-C2EC-4901-8328-34B1FCB42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071938"/>
              <a:ext cx="2324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平衡位置时</a:t>
              </a:r>
            </a:p>
          </p:txBody>
        </p:sp>
        <p:sp>
          <p:nvSpPr>
            <p:cNvPr id="6177" name="Text Box 41">
              <a:extLst>
                <a:ext uri="{FF2B5EF4-FFF2-40B4-BE49-F238E27FC236}">
                  <a16:creationId xmlns:a16="http://schemas.microsoft.com/office/drawing/2014/main" id="{357FFDDA-EC18-43E6-9EFA-D42ADF2DD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3" y="1206500"/>
              <a:ext cx="2324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t=0: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178" name="Text Box 41">
              <a:extLst>
                <a:ext uri="{FF2B5EF4-FFF2-40B4-BE49-F238E27FC236}">
                  <a16:creationId xmlns:a16="http://schemas.microsoft.com/office/drawing/2014/main" id="{0E0460EE-7DD3-4953-B1BB-B1C37638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3" y="4071938"/>
              <a:ext cx="2324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t=T/4: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179" name="Object 6">
            <a:extLst>
              <a:ext uri="{FF2B5EF4-FFF2-40B4-BE49-F238E27FC236}">
                <a16:creationId xmlns:a16="http://schemas.microsoft.com/office/drawing/2014/main" id="{E6EFC3E6-B6CB-47DE-A974-39C004A9E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38065"/>
              </p:ext>
            </p:extLst>
          </p:nvPr>
        </p:nvGraphicFramePr>
        <p:xfrm>
          <a:off x="4471988" y="116632"/>
          <a:ext cx="33861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9" name="公式" r:id="rId10" imgW="1676502" imgH="361882" progId="Equation.3">
                  <p:embed/>
                </p:oleObj>
              </mc:Choice>
              <mc:Fallback>
                <p:oleObj name="公式" r:id="rId10" imgW="1676502" imgH="361882" progId="Equation.3">
                  <p:embed/>
                  <p:pic>
                    <p:nvPicPr>
                      <p:cNvPr id="6179" name="Object 6">
                        <a:extLst>
                          <a:ext uri="{FF2B5EF4-FFF2-40B4-BE49-F238E27FC236}">
                            <a16:creationId xmlns:a16="http://schemas.microsoft.com/office/drawing/2014/main" id="{E6EFC3E6-B6CB-47DE-A974-39C004A9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116632"/>
                        <a:ext cx="33861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D2E85B75-433F-4BEA-B8C3-78EA528D3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61651"/>
              </p:ext>
            </p:extLst>
          </p:nvPr>
        </p:nvGraphicFramePr>
        <p:xfrm>
          <a:off x="714375" y="4684191"/>
          <a:ext cx="6492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0" name="公式" r:id="rId12" imgW="647725" imgH="285648" progId="Equation.3">
                  <p:embed/>
                </p:oleObj>
              </mc:Choice>
              <mc:Fallback>
                <p:oleObj name="公式" r:id="rId12" imgW="647725" imgH="285648" progId="Equation.3">
                  <p:embed/>
                  <p:pic>
                    <p:nvPicPr>
                      <p:cNvPr id="37" name="Object 7">
                        <a:extLst>
                          <a:ext uri="{FF2B5EF4-FFF2-40B4-BE49-F238E27FC236}">
                            <a16:creationId xmlns:a16="http://schemas.microsoft.com/office/drawing/2014/main" id="{D2E85B75-433F-4BEA-B8C3-78EA528D39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684191"/>
                        <a:ext cx="6492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4">
            <a:extLst>
              <a:ext uri="{FF2B5EF4-FFF2-40B4-BE49-F238E27FC236}">
                <a16:creationId xmlns:a16="http://schemas.microsoft.com/office/drawing/2014/main" id="{0D181223-8419-4364-8F5C-EB94E930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365104"/>
            <a:ext cx="72120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能量以势能的形式主要集中波节附近，所有质点的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76250" indent="-476250"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动能均为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；</a:t>
            </a:r>
          </a:p>
        </p:txBody>
      </p:sp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49713099-577D-4489-8B52-A378B1BF2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97075"/>
              </p:ext>
            </p:extLst>
          </p:nvPr>
        </p:nvGraphicFramePr>
        <p:xfrm>
          <a:off x="636588" y="5579541"/>
          <a:ext cx="863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1" name="公式" r:id="rId14" imgW="476161" imgH="152468" progId="Equation.3">
                  <p:embed/>
                </p:oleObj>
              </mc:Choice>
              <mc:Fallback>
                <p:oleObj name="公式" r:id="rId14" imgW="476161" imgH="152468" progId="Equation.3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49713099-577D-4489-8B52-A378B1BF2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579541"/>
                        <a:ext cx="8636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64">
            <a:extLst>
              <a:ext uri="{FF2B5EF4-FFF2-40B4-BE49-F238E27FC236}">
                <a16:creationId xmlns:a16="http://schemas.microsoft.com/office/drawing/2014/main" id="{B320F76C-7690-446C-A43F-B7521C6B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293791"/>
            <a:ext cx="7143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Bookman Old Style" pitchFamily="18" charset="0"/>
                <a:ea typeface="楷体_GB2312" pitchFamily="49" charset="-122"/>
              </a:rPr>
              <a:t>能量以动能的形式主要集中波腹附近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，所有质点的</a:t>
            </a:r>
            <a:endParaRPr lang="en-US" altLang="zh-CN" dirty="0">
              <a:solidFill>
                <a:schemeClr val="bg1"/>
              </a:solidFill>
              <a:latin typeface="+mj-ea"/>
            </a:endParaRPr>
          </a:p>
          <a:p>
            <a:pPr marL="476250" indent="-476250"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势能均为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。</a:t>
            </a:r>
          </a:p>
        </p:txBody>
      </p:sp>
      <p:sp>
        <p:nvSpPr>
          <p:cNvPr id="6184" name="灯片编号占位符 1">
            <a:extLst>
              <a:ext uri="{FF2B5EF4-FFF2-40B4-BE49-F238E27FC236}">
                <a16:creationId xmlns:a16="http://schemas.microsoft.com/office/drawing/2014/main" id="{36E72D65-F0B7-4FBB-AE92-31B91BC0DE8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07D681-41A3-4F82-B85B-C77C45ABD459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50585-A0A6-48E5-86CC-C8143A83362E}"/>
              </a:ext>
            </a:extLst>
          </p:cNvPr>
          <p:cNvSpPr/>
          <p:nvPr/>
        </p:nvSpPr>
        <p:spPr>
          <a:xfrm>
            <a:off x="834008" y="6221596"/>
            <a:ext cx="813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300" u="sng" dirty="0">
                <a:solidFill>
                  <a:srgbClr val="FFFF00"/>
                </a:solidFill>
                <a:ea typeface="楷体_GB2312" pitchFamily="49" charset="-122"/>
              </a:rPr>
              <a:t>能量仅在相邻的波腹和波节之间做动能和势能的相互转化</a:t>
            </a:r>
            <a:endParaRPr lang="zh-CN" altLang="en-US" sz="23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7" name="Picture 31">
            <a:extLst>
              <a:ext uri="{FF2B5EF4-FFF2-40B4-BE49-F238E27FC236}">
                <a16:creationId xmlns:a16="http://schemas.microsoft.com/office/drawing/2014/main" id="{3D300F9F-954C-4DEE-BADE-E8634A51901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279650"/>
            <a:ext cx="25923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6034" name="Rectangle 2">
            <a:extLst>
              <a:ext uri="{FF2B5EF4-FFF2-40B4-BE49-F238E27FC236}">
                <a16:creationId xmlns:a16="http://schemas.microsoft.com/office/drawing/2014/main" id="{6566946F-18FD-4F44-8C92-B0963F03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85750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三</a:t>
            </a:r>
            <a:r>
              <a:rPr kumimoji="0" lang="en-US" altLang="zh-CN">
                <a:solidFill>
                  <a:srgbClr val="FFFF00"/>
                </a:solidFill>
              </a:rPr>
              <a:t>. </a:t>
            </a:r>
            <a:r>
              <a:rPr kumimoji="0" lang="zh-CN" altLang="en-US">
                <a:solidFill>
                  <a:srgbClr val="FFFF00"/>
                </a:solidFill>
              </a:rPr>
              <a:t>绳上的驻波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A969A89E-898F-4311-8F80-CAC39307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828675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长为 </a:t>
            </a:r>
            <a:r>
              <a:rPr kumimoji="0" lang="en-US" altLang="zh-CN" i="1">
                <a:solidFill>
                  <a:srgbClr val="FFCC00"/>
                </a:solidFill>
                <a:ea typeface="仿宋_GB2312" pitchFamily="49" charset="-122"/>
              </a:rPr>
              <a:t>L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绳子</a:t>
            </a:r>
            <a:r>
              <a:rPr kumimoji="0" lang="zh-CN" altLang="en-US">
                <a:solidFill>
                  <a:srgbClr val="FFFF00"/>
                </a:solidFill>
                <a:ea typeface="仿宋_GB2312" pitchFamily="49" charset="-122"/>
                <a:cs typeface="Times New Roman" panose="02020603050405020304" pitchFamily="18" charset="0"/>
              </a:rPr>
              <a:t>两端固定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，</a:t>
            </a:r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线密度为 </a:t>
            </a:r>
            <a:r>
              <a:rPr kumimoji="0" lang="el-GR" altLang="zh-CN" i="1">
                <a:solidFill>
                  <a:srgbClr val="FFCC00"/>
                </a:solidFill>
                <a:ea typeface="仿宋_GB2312" pitchFamily="49" charset="-122"/>
              </a:rPr>
              <a:t>μ</a:t>
            </a:r>
            <a:r>
              <a:rPr kumimoji="0" lang="zh-CN" altLang="el-GR">
                <a:solidFill>
                  <a:schemeClr val="bg1"/>
                </a:solidFill>
                <a:ea typeface="仿宋_GB2312" pitchFamily="49" charset="-122"/>
              </a:rPr>
              <a:t>，张力为</a:t>
            </a:r>
            <a:r>
              <a:rPr kumimoji="0"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0" lang="en-US" altLang="zh-CN" i="1">
                <a:solidFill>
                  <a:srgbClr val="FFCC00"/>
                </a:solidFill>
                <a:ea typeface="仿宋_GB2312" pitchFamily="49" charset="-122"/>
              </a:rPr>
              <a:t>T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，实验发现：</a:t>
            </a:r>
            <a:endParaRPr kumimoji="0" lang="el-GR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B9EB18DD-27E0-455C-89AA-18415D04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357313"/>
            <a:ext cx="619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在两端固定的绳中，形成驻波的条件：</a:t>
            </a:r>
          </a:p>
        </p:txBody>
      </p:sp>
      <p:graphicFrame>
        <p:nvGraphicFramePr>
          <p:cNvPr id="556038" name="Object 2">
            <a:extLst>
              <a:ext uri="{FF2B5EF4-FFF2-40B4-BE49-F238E27FC236}">
                <a16:creationId xmlns:a16="http://schemas.microsoft.com/office/drawing/2014/main" id="{E524524F-E8D2-47AD-80F7-6AC328AF3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3082925"/>
          <a:ext cx="71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8" name="公式" r:id="rId4" imgW="409492" imgH="266666" progId="Equation.3">
                  <p:embed/>
                </p:oleObj>
              </mc:Choice>
              <mc:Fallback>
                <p:oleObj name="公式" r:id="rId4" imgW="409492" imgH="266666" progId="Equation.3">
                  <p:embed/>
                  <p:pic>
                    <p:nvPicPr>
                      <p:cNvPr id="556038" name="Object 2">
                        <a:extLst>
                          <a:ext uri="{FF2B5EF4-FFF2-40B4-BE49-F238E27FC236}">
                            <a16:creationId xmlns:a16="http://schemas.microsoft.com/office/drawing/2014/main" id="{E524524F-E8D2-47AD-80F7-6AC328AF3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3082925"/>
                        <a:ext cx="7143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39" name="Object 3">
            <a:extLst>
              <a:ext uri="{FF2B5EF4-FFF2-40B4-BE49-F238E27FC236}">
                <a16:creationId xmlns:a16="http://schemas.microsoft.com/office/drawing/2014/main" id="{F630A5D6-0956-429C-8800-240D9954F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4214813"/>
          <a:ext cx="684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9" name="公式" r:id="rId6" imgW="304902" imgH="142977" progId="Equation.3">
                  <p:embed/>
                </p:oleObj>
              </mc:Choice>
              <mc:Fallback>
                <p:oleObj name="公式" r:id="rId6" imgW="304902" imgH="142977" progId="Equation.3">
                  <p:embed/>
                  <p:pic>
                    <p:nvPicPr>
                      <p:cNvPr id="556039" name="Object 3">
                        <a:extLst>
                          <a:ext uri="{FF2B5EF4-FFF2-40B4-BE49-F238E27FC236}">
                            <a16:creationId xmlns:a16="http://schemas.microsoft.com/office/drawing/2014/main" id="{F630A5D6-0956-429C-8800-240D9954F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214813"/>
                        <a:ext cx="684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0" name="Object 4">
            <a:extLst>
              <a:ext uri="{FF2B5EF4-FFF2-40B4-BE49-F238E27FC236}">
                <a16:creationId xmlns:a16="http://schemas.microsoft.com/office/drawing/2014/main" id="{C1C18E6C-6046-4CD3-AD41-33E8EECCF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5357813"/>
          <a:ext cx="857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0" name="公式" r:id="rId8" imgW="466680" imgH="266666" progId="Equation.3">
                  <p:embed/>
                </p:oleObj>
              </mc:Choice>
              <mc:Fallback>
                <p:oleObj name="公式" r:id="rId8" imgW="466680" imgH="266666" progId="Equation.3">
                  <p:embed/>
                  <p:pic>
                    <p:nvPicPr>
                      <p:cNvPr id="556040" name="Object 4">
                        <a:extLst>
                          <a:ext uri="{FF2B5EF4-FFF2-40B4-BE49-F238E27FC236}">
                            <a16:creationId xmlns:a16="http://schemas.microsoft.com/office/drawing/2014/main" id="{C1C18E6C-6046-4CD3-AD41-33E8EECCF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5357813"/>
                        <a:ext cx="857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2" name="Object 5">
            <a:extLst>
              <a:ext uri="{FF2B5EF4-FFF2-40B4-BE49-F238E27FC236}">
                <a16:creationId xmlns:a16="http://schemas.microsoft.com/office/drawing/2014/main" id="{23B7AAAF-2A35-42C0-B3B3-39DF62A9B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2424113"/>
          <a:ext cx="2778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1" name="公式" r:id="rId10" imgW="200006" imgH="228702" progId="Equation.3">
                  <p:embed/>
                </p:oleObj>
              </mc:Choice>
              <mc:Fallback>
                <p:oleObj name="公式" r:id="rId10" imgW="200006" imgH="228702" progId="Equation.3">
                  <p:embed/>
                  <p:pic>
                    <p:nvPicPr>
                      <p:cNvPr id="556042" name="Object 5">
                        <a:extLst>
                          <a:ext uri="{FF2B5EF4-FFF2-40B4-BE49-F238E27FC236}">
                            <a16:creationId xmlns:a16="http://schemas.microsoft.com/office/drawing/2014/main" id="{23B7AAAF-2A35-42C0-B3B3-39DF62A9B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424113"/>
                        <a:ext cx="2778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3" name="Object 6">
            <a:extLst>
              <a:ext uri="{FF2B5EF4-FFF2-40B4-BE49-F238E27FC236}">
                <a16:creationId xmlns:a16="http://schemas.microsoft.com/office/drawing/2014/main" id="{C25941C6-A4E4-48D0-B4C6-0A88E011D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4891088"/>
          <a:ext cx="2778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2" name="公式" r:id="rId12" imgW="200006" imgH="228702" progId="Equation.3">
                  <p:embed/>
                </p:oleObj>
              </mc:Choice>
              <mc:Fallback>
                <p:oleObj name="公式" r:id="rId12" imgW="200006" imgH="228702" progId="Equation.3">
                  <p:embed/>
                  <p:pic>
                    <p:nvPicPr>
                      <p:cNvPr id="556043" name="Object 6">
                        <a:extLst>
                          <a:ext uri="{FF2B5EF4-FFF2-40B4-BE49-F238E27FC236}">
                            <a16:creationId xmlns:a16="http://schemas.microsoft.com/office/drawing/2014/main" id="{C25941C6-A4E4-48D0-B4C6-0A88E011D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891088"/>
                        <a:ext cx="2778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4" name="Object 7">
            <a:extLst>
              <a:ext uri="{FF2B5EF4-FFF2-40B4-BE49-F238E27FC236}">
                <a16:creationId xmlns:a16="http://schemas.microsoft.com/office/drawing/2014/main" id="{09525DCA-AA48-45D0-AF07-39D0FA0B8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8188" y="2424113"/>
          <a:ext cx="2778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3" name="公式" r:id="rId14" imgW="200006" imgH="228702" progId="Equation.3">
                  <p:embed/>
                </p:oleObj>
              </mc:Choice>
              <mc:Fallback>
                <p:oleObj name="公式" r:id="rId14" imgW="200006" imgH="228702" progId="Equation.3">
                  <p:embed/>
                  <p:pic>
                    <p:nvPicPr>
                      <p:cNvPr id="556044" name="Object 7">
                        <a:extLst>
                          <a:ext uri="{FF2B5EF4-FFF2-40B4-BE49-F238E27FC236}">
                            <a16:creationId xmlns:a16="http://schemas.microsoft.com/office/drawing/2014/main" id="{09525DCA-AA48-45D0-AF07-39D0FA0B8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2424113"/>
                        <a:ext cx="2778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5" name="Object 8">
            <a:extLst>
              <a:ext uri="{FF2B5EF4-FFF2-40B4-BE49-F238E27FC236}">
                <a16:creationId xmlns:a16="http://schemas.microsoft.com/office/drawing/2014/main" id="{A0074A7E-5DEF-4417-9F84-65198A3C1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8350" y="4872038"/>
          <a:ext cx="2778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4" name="公式" r:id="rId16" imgW="200006" imgH="228702" progId="Equation.3">
                  <p:embed/>
                </p:oleObj>
              </mc:Choice>
              <mc:Fallback>
                <p:oleObj name="公式" r:id="rId16" imgW="200006" imgH="228702" progId="Equation.3">
                  <p:embed/>
                  <p:pic>
                    <p:nvPicPr>
                      <p:cNvPr id="556045" name="Object 8">
                        <a:extLst>
                          <a:ext uri="{FF2B5EF4-FFF2-40B4-BE49-F238E27FC236}">
                            <a16:creationId xmlns:a16="http://schemas.microsoft.com/office/drawing/2014/main" id="{A0074A7E-5DEF-4417-9F84-65198A3C1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4872038"/>
                        <a:ext cx="2778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6" name="Object 9">
            <a:extLst>
              <a:ext uri="{FF2B5EF4-FFF2-40B4-BE49-F238E27FC236}">
                <a16:creationId xmlns:a16="http://schemas.microsoft.com/office/drawing/2014/main" id="{908EE9AF-513A-4A0E-8C5B-96445DB28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8350" y="3741738"/>
          <a:ext cx="2778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5" name="公式" r:id="rId18" imgW="200006" imgH="228702" progId="Equation.3">
                  <p:embed/>
                </p:oleObj>
              </mc:Choice>
              <mc:Fallback>
                <p:oleObj name="公式" r:id="rId18" imgW="200006" imgH="228702" progId="Equation.3">
                  <p:embed/>
                  <p:pic>
                    <p:nvPicPr>
                      <p:cNvPr id="556046" name="Object 9">
                        <a:extLst>
                          <a:ext uri="{FF2B5EF4-FFF2-40B4-BE49-F238E27FC236}">
                            <a16:creationId xmlns:a16="http://schemas.microsoft.com/office/drawing/2014/main" id="{908EE9AF-513A-4A0E-8C5B-96445DB28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741738"/>
                        <a:ext cx="2778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0">
            <a:extLst>
              <a:ext uri="{FF2B5EF4-FFF2-40B4-BE49-F238E27FC236}">
                <a16:creationId xmlns:a16="http://schemas.microsoft.com/office/drawing/2014/main" id="{3E3FB5EA-20CF-45EE-B132-C78E8CDB8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3741738"/>
          <a:ext cx="2778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6" name="公式" r:id="rId20" imgW="200006" imgH="228702" progId="Equation.3">
                  <p:embed/>
                </p:oleObj>
              </mc:Choice>
              <mc:Fallback>
                <p:oleObj name="公式" r:id="rId20" imgW="200006" imgH="228702" progId="Equation.3">
                  <p:embed/>
                  <p:pic>
                    <p:nvPicPr>
                      <p:cNvPr id="556047" name="Object 10">
                        <a:extLst>
                          <a:ext uri="{FF2B5EF4-FFF2-40B4-BE49-F238E27FC236}">
                            <a16:creationId xmlns:a16="http://schemas.microsoft.com/office/drawing/2014/main" id="{3E3FB5EA-20CF-45EE-B132-C78E8CDB8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741738"/>
                        <a:ext cx="2778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6048" name="Picture 16" descr="图形1">
            <a:extLst>
              <a:ext uri="{FF2B5EF4-FFF2-40B4-BE49-F238E27FC236}">
                <a16:creationId xmlns:a16="http://schemas.microsoft.com/office/drawing/2014/main" id="{FB88DB29-25C5-4D5A-A46C-170684F6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65196" r="2849" b="2206"/>
          <a:stretch>
            <a:fillRect/>
          </a:stretch>
        </p:blipFill>
        <p:spPr bwMode="auto">
          <a:xfrm>
            <a:off x="5662613" y="4656138"/>
            <a:ext cx="26289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6049" name="Picture 17" descr="图形1">
            <a:extLst>
              <a:ext uri="{FF2B5EF4-FFF2-40B4-BE49-F238E27FC236}">
                <a16:creationId xmlns:a16="http://schemas.microsoft.com/office/drawing/2014/main" id="{B414BEAE-BF35-46F2-9D97-72835BE1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31863" r="2849" b="27370"/>
          <a:stretch>
            <a:fillRect/>
          </a:stretch>
        </p:blipFill>
        <p:spPr bwMode="auto">
          <a:xfrm>
            <a:off x="5662613" y="3576638"/>
            <a:ext cx="26289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6050" name="Text Box 18">
            <a:extLst>
              <a:ext uri="{FF2B5EF4-FFF2-40B4-BE49-F238E27FC236}">
                <a16:creationId xmlns:a16="http://schemas.microsoft.com/office/drawing/2014/main" id="{507FB9A3-4BA6-4C4F-B15C-72C9921E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0019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bg1"/>
                </a:solidFill>
              </a:rPr>
              <a:t>或</a:t>
            </a:r>
          </a:p>
        </p:txBody>
      </p:sp>
      <p:graphicFrame>
        <p:nvGraphicFramePr>
          <p:cNvPr id="556053" name="Object 13">
            <a:extLst>
              <a:ext uri="{FF2B5EF4-FFF2-40B4-BE49-F238E27FC236}">
                <a16:creationId xmlns:a16="http://schemas.microsoft.com/office/drawing/2014/main" id="{71237605-5CD8-47C7-A311-754645266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927350"/>
          <a:ext cx="10826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7" name="公式" r:id="rId23" imgW="457200" imgH="352391" progId="Equation.3">
                  <p:embed/>
                </p:oleObj>
              </mc:Choice>
              <mc:Fallback>
                <p:oleObj name="公式" r:id="rId23" imgW="457200" imgH="352391" progId="Equation.3">
                  <p:embed/>
                  <p:pic>
                    <p:nvPicPr>
                      <p:cNvPr id="556053" name="Object 13">
                        <a:extLst>
                          <a:ext uri="{FF2B5EF4-FFF2-40B4-BE49-F238E27FC236}">
                            <a16:creationId xmlns:a16="http://schemas.microsoft.com/office/drawing/2014/main" id="{71237605-5CD8-47C7-A311-754645266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927350"/>
                        <a:ext cx="10826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4" name="Object 14">
            <a:extLst>
              <a:ext uri="{FF2B5EF4-FFF2-40B4-BE49-F238E27FC236}">
                <a16:creationId xmlns:a16="http://schemas.microsoft.com/office/drawing/2014/main" id="{5E2A80EF-C1F9-4AC3-8DFF-F1A94940147B}"/>
              </a:ext>
            </a:extLst>
          </p:cNvPr>
          <p:cNvGraphicFramePr>
            <a:graphicFrameLocks/>
          </p:cNvGraphicFramePr>
          <p:nvPr/>
        </p:nvGraphicFramePr>
        <p:xfrm>
          <a:off x="3030538" y="3068638"/>
          <a:ext cx="1398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8" name="公式" r:id="rId25" imgW="657206" imgH="161959" progId="Equation.3">
                  <p:embed/>
                </p:oleObj>
              </mc:Choice>
              <mc:Fallback>
                <p:oleObj name="公式" r:id="rId25" imgW="657206" imgH="161959" progId="Equation.3">
                  <p:embed/>
                  <p:pic>
                    <p:nvPicPr>
                      <p:cNvPr id="556054" name="Object 14">
                        <a:extLst>
                          <a:ext uri="{FF2B5EF4-FFF2-40B4-BE49-F238E27FC236}">
                            <a16:creationId xmlns:a16="http://schemas.microsoft.com/office/drawing/2014/main" id="{5E2A80EF-C1F9-4AC3-8DFF-F1A9494014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068638"/>
                        <a:ext cx="1398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5" name="Object 15">
            <a:extLst>
              <a:ext uri="{FF2B5EF4-FFF2-40B4-BE49-F238E27FC236}">
                <a16:creationId xmlns:a16="http://schemas.microsoft.com/office/drawing/2014/main" id="{13E74FCF-CD1B-4C0C-832A-85F713897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3773488"/>
          <a:ext cx="15081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9" name="公式" r:id="rId27" imgW="723875" imgH="228702" progId="Equation.3">
                  <p:embed/>
                </p:oleObj>
              </mc:Choice>
              <mc:Fallback>
                <p:oleObj name="公式" r:id="rId27" imgW="723875" imgH="228702" progId="Equation.3">
                  <p:embed/>
                  <p:pic>
                    <p:nvPicPr>
                      <p:cNvPr id="556055" name="Object 15">
                        <a:extLst>
                          <a:ext uri="{FF2B5EF4-FFF2-40B4-BE49-F238E27FC236}">
                            <a16:creationId xmlns:a16="http://schemas.microsoft.com/office/drawing/2014/main" id="{13E74FCF-CD1B-4C0C-832A-85F713897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773488"/>
                        <a:ext cx="15081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6" name="Text Box 24">
            <a:extLst>
              <a:ext uri="{FF2B5EF4-FFF2-40B4-BE49-F238E27FC236}">
                <a16:creationId xmlns:a16="http://schemas.microsoft.com/office/drawing/2014/main" id="{B145D8E7-E847-4888-A4C7-425B13CF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822700"/>
            <a:ext cx="141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bg1"/>
                </a:solidFill>
              </a:rPr>
              <a:t>由</a:t>
            </a:r>
          </a:p>
        </p:txBody>
      </p:sp>
      <p:sp>
        <p:nvSpPr>
          <p:cNvPr id="556057" name="Text Box 25">
            <a:extLst>
              <a:ext uri="{FF2B5EF4-FFF2-40B4-BE49-F238E27FC236}">
                <a16:creationId xmlns:a16="http://schemas.microsoft.com/office/drawing/2014/main" id="{060C0F58-B971-496C-A036-99AE4B1D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8258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bg1"/>
                </a:solidFill>
              </a:rPr>
              <a:t>有</a:t>
            </a:r>
          </a:p>
        </p:txBody>
      </p:sp>
      <p:graphicFrame>
        <p:nvGraphicFramePr>
          <p:cNvPr id="556059" name="Object 17">
            <a:extLst>
              <a:ext uri="{FF2B5EF4-FFF2-40B4-BE49-F238E27FC236}">
                <a16:creationId xmlns:a16="http://schemas.microsoft.com/office/drawing/2014/main" id="{A8BE954A-CD86-4E95-AA3A-63534D1DCF7B}"/>
              </a:ext>
            </a:extLst>
          </p:cNvPr>
          <p:cNvGraphicFramePr>
            <a:graphicFrameLocks/>
          </p:cNvGraphicFramePr>
          <p:nvPr/>
        </p:nvGraphicFramePr>
        <p:xfrm>
          <a:off x="3705225" y="4754563"/>
          <a:ext cx="12239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0" name="公式" r:id="rId29" imgW="657206" imgH="161959" progId="Equation.3">
                  <p:embed/>
                </p:oleObj>
              </mc:Choice>
              <mc:Fallback>
                <p:oleObj name="公式" r:id="rId29" imgW="657206" imgH="161959" progId="Equation.3">
                  <p:embed/>
                  <p:pic>
                    <p:nvPicPr>
                      <p:cNvPr id="556059" name="Object 17">
                        <a:extLst>
                          <a:ext uri="{FF2B5EF4-FFF2-40B4-BE49-F238E27FC236}">
                            <a16:creationId xmlns:a16="http://schemas.microsoft.com/office/drawing/2014/main" id="{A8BE954A-CD86-4E95-AA3A-63534D1DCF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754563"/>
                        <a:ext cx="12239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E3A3E8F0-7E2F-4902-AC84-3313CDB68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28813"/>
          <a:ext cx="15001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1" name="公式" r:id="rId31" imgW="520474" imgH="393529" progId="Equation.3">
                  <p:embed/>
                </p:oleObj>
              </mc:Choice>
              <mc:Fallback>
                <p:oleObj name="公式" r:id="rId31" imgW="520474" imgH="393529" progId="Equation.3">
                  <p:embed/>
                  <p:pic>
                    <p:nvPicPr>
                      <p:cNvPr id="6175" name="Object 31">
                        <a:extLst>
                          <a:ext uri="{FF2B5EF4-FFF2-40B4-BE49-F238E27FC236}">
                            <a16:creationId xmlns:a16="http://schemas.microsoft.com/office/drawing/2014/main" id="{E3A3E8F0-7E2F-4902-AC84-3313CDB68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28813"/>
                        <a:ext cx="1500188" cy="857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11A9A7F2-B11D-4844-8EE5-78D940AAB40F}"/>
              </a:ext>
            </a:extLst>
          </p:cNvPr>
          <p:cNvGraphicFramePr>
            <a:graphicFrameLocks/>
          </p:cNvGraphicFramePr>
          <p:nvPr/>
        </p:nvGraphicFramePr>
        <p:xfrm>
          <a:off x="3000375" y="2135188"/>
          <a:ext cx="1428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2" name="公式" r:id="rId33" imgW="657206" imgH="161959" progId="Equation.3">
                  <p:embed/>
                </p:oleObj>
              </mc:Choice>
              <mc:Fallback>
                <p:oleObj name="公式" r:id="rId33" imgW="657206" imgH="161959" progId="Equation.3">
                  <p:embed/>
                  <p:pic>
                    <p:nvPicPr>
                      <p:cNvPr id="2" name="Object 32">
                        <a:extLst>
                          <a:ext uri="{FF2B5EF4-FFF2-40B4-BE49-F238E27FC236}">
                            <a16:creationId xmlns:a16="http://schemas.microsoft.com/office/drawing/2014/main" id="{11A9A7F2-B11D-4844-8EE5-78D940AAB4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135188"/>
                        <a:ext cx="1428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>
            <a:extLst>
              <a:ext uri="{FF2B5EF4-FFF2-40B4-BE49-F238E27FC236}">
                <a16:creationId xmlns:a16="http://schemas.microsoft.com/office/drawing/2014/main" id="{B34D3977-9859-43F0-AA43-591765120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4500563"/>
          <a:ext cx="25050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3" name="公式" r:id="rId35" imgW="1143000" imgH="469900" progId="Equation.3">
                  <p:embed/>
                </p:oleObj>
              </mc:Choice>
              <mc:Fallback>
                <p:oleObj name="公式" r:id="rId35" imgW="1143000" imgH="469900" progId="Equation.3">
                  <p:embed/>
                  <p:pic>
                    <p:nvPicPr>
                      <p:cNvPr id="6177" name="Object 33">
                        <a:extLst>
                          <a:ext uri="{FF2B5EF4-FFF2-40B4-BE49-F238E27FC236}">
                            <a16:creationId xmlns:a16="http://schemas.microsoft.com/office/drawing/2014/main" id="{B34D3977-9859-43F0-AA43-591765120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500563"/>
                        <a:ext cx="2505075" cy="8842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8">
            <a:extLst>
              <a:ext uri="{FF2B5EF4-FFF2-40B4-BE49-F238E27FC236}">
                <a16:creationId xmlns:a16="http://schemas.microsoft.com/office/drawing/2014/main" id="{7029F9F9-FC0A-4B63-BE19-08AD3375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500688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Font typeface="Wingdings" panose="05000000000000000000" pitchFamily="2" charset="2"/>
              <a:buNone/>
            </a:pPr>
            <a:r>
              <a:rPr kumimoji="0" lang="zh-CN" altLang="el-GR" i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0" lang="en-US" altLang="zh-CN" i="1" baseline="-25000">
                <a:solidFill>
                  <a:srgbClr val="00FFFF"/>
                </a:solidFill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baseline="-250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本征频率</a:t>
            </a:r>
            <a:r>
              <a:rPr kumimoji="0" lang="en-US" altLang="zh-CN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l-GR" altLang="zh-CN" i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0" lang="en-US" altLang="zh-CN" baseline="-2500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baseline="-250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称为基频；</a:t>
            </a:r>
            <a:endParaRPr kumimoji="0" lang="el-GR" altLang="zh-CN" baseline="-25000">
              <a:solidFill>
                <a:schemeClr val="bg1"/>
              </a:solidFill>
              <a:latin typeface="仿宋_GB2312" pitchFamily="49" charset="-122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4ECDAECA-D426-4CDC-A144-871DBB7E3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043613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CCFF"/>
              </a:buClr>
              <a:buFont typeface="Wingdings" panose="05000000000000000000" pitchFamily="2" charset="2"/>
              <a:buNone/>
            </a:pPr>
            <a:r>
              <a:rPr kumimoji="0" lang="zh-CN" altLang="el-GR" i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0" lang="en-US" altLang="zh-CN" baseline="-2500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l-GR" i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，</a:t>
            </a:r>
            <a:r>
              <a:rPr kumimoji="0" lang="en-US" altLang="zh-CN" baseline="-2500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l-GR" i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i="1">
                <a:solidFill>
                  <a:schemeClr val="bg1"/>
                </a:solidFill>
                <a:latin typeface="宋体" panose="02010600030101010101" pitchFamily="2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0" lang="en-US" altLang="zh-CN" i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分别称为二次，三次谐频等</a:t>
            </a:r>
            <a:endParaRPr kumimoji="0" lang="el-GR" altLang="zh-CN">
              <a:solidFill>
                <a:schemeClr val="bg1"/>
              </a:solidFill>
              <a:latin typeface="仿宋_GB2312" pitchFamily="49" charset="-122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89" name="灯片编号占位符 1">
            <a:extLst>
              <a:ext uri="{FF2B5EF4-FFF2-40B4-BE49-F238E27FC236}">
                <a16:creationId xmlns:a16="http://schemas.microsoft.com/office/drawing/2014/main" id="{D8F38806-92F9-4089-AD91-40DD6B8AB83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627F9B-B0EA-444D-BC42-DF5CC1442BF6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5" grpId="0" autoUpdateAnimBg="0"/>
      <p:bldP spid="556036" grpId="0" autoUpdateAnimBg="0"/>
      <p:bldP spid="556050" grpId="0" autoUpdateAnimBg="0"/>
      <p:bldP spid="556056" grpId="0" autoUpdateAnimBg="0"/>
      <p:bldP spid="556057" grpId="0" autoUpdateAnimBg="0"/>
      <p:bldP spid="35" grpId="0" autoUpdateAnimBg="0"/>
      <p:bldP spid="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2F605A17-4007-4F1D-97D2-CC5C5E0E2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5308600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0" name="公式" r:id="rId4" imgW="520474" imgH="393529" progId="Equation.3">
                  <p:embed/>
                </p:oleObj>
              </mc:Choice>
              <mc:Fallback>
                <p:oleObj name="公式" r:id="rId4" imgW="520474" imgH="393529" progId="Equation.3">
                  <p:embed/>
                  <p:pic>
                    <p:nvPicPr>
                      <p:cNvPr id="16386" name="Object 3">
                        <a:extLst>
                          <a:ext uri="{FF2B5EF4-FFF2-40B4-BE49-F238E27FC236}">
                            <a16:creationId xmlns:a16="http://schemas.microsoft.com/office/drawing/2014/main" id="{2F605A17-4007-4F1D-97D2-CC5C5E0E2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308600"/>
                        <a:ext cx="1600200" cy="928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>
            <a:extLst>
              <a:ext uri="{FF2B5EF4-FFF2-40B4-BE49-F238E27FC236}">
                <a16:creationId xmlns:a16="http://schemas.microsoft.com/office/drawing/2014/main" id="{ECAB0744-B12E-4BE5-B89D-34D50296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00050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FF00"/>
                </a:solidFill>
              </a:rPr>
              <a:t>绳上的驻波   </a:t>
            </a:r>
          </a:p>
        </p:txBody>
      </p:sp>
      <p:graphicFrame>
        <p:nvGraphicFramePr>
          <p:cNvPr id="16388" name="Object 17">
            <a:extLst>
              <a:ext uri="{FF2B5EF4-FFF2-40B4-BE49-F238E27FC236}">
                <a16:creationId xmlns:a16="http://schemas.microsoft.com/office/drawing/2014/main" id="{E09F8B32-3A60-4295-99BA-E5198153701D}"/>
              </a:ext>
            </a:extLst>
          </p:cNvPr>
          <p:cNvGraphicFramePr>
            <a:graphicFrameLocks/>
          </p:cNvGraphicFramePr>
          <p:nvPr/>
        </p:nvGraphicFramePr>
        <p:xfrm>
          <a:off x="6429375" y="5522913"/>
          <a:ext cx="1214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1" name="公式" r:id="rId6" imgW="657206" imgH="161959" progId="Equation.3">
                  <p:embed/>
                </p:oleObj>
              </mc:Choice>
              <mc:Fallback>
                <p:oleObj name="公式" r:id="rId6" imgW="657206" imgH="161959" progId="Equation.3">
                  <p:embed/>
                  <p:pic>
                    <p:nvPicPr>
                      <p:cNvPr id="16388" name="Object 17">
                        <a:extLst>
                          <a:ext uri="{FF2B5EF4-FFF2-40B4-BE49-F238E27FC236}">
                            <a16:creationId xmlns:a16="http://schemas.microsoft.com/office/drawing/2014/main" id="{E09F8B32-3A60-4295-99BA-E519815370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522913"/>
                        <a:ext cx="1214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9">
            <a:extLst>
              <a:ext uri="{FF2B5EF4-FFF2-40B4-BE49-F238E27FC236}">
                <a16:creationId xmlns:a16="http://schemas.microsoft.com/office/drawing/2014/main" id="{3AD5E207-6B2B-405B-9994-DF0611737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5308600"/>
          <a:ext cx="18383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2" name="公式" r:id="rId8" imgW="749300" imgH="469900" progId="Equation.3">
                  <p:embed/>
                </p:oleObj>
              </mc:Choice>
              <mc:Fallback>
                <p:oleObj name="公式" r:id="rId8" imgW="749300" imgH="469900" progId="Equation.3">
                  <p:embed/>
                  <p:pic>
                    <p:nvPicPr>
                      <p:cNvPr id="16389" name="Object 19">
                        <a:extLst>
                          <a:ext uri="{FF2B5EF4-FFF2-40B4-BE49-F238E27FC236}">
                            <a16:creationId xmlns:a16="http://schemas.microsoft.com/office/drawing/2014/main" id="{3AD5E207-6B2B-405B-9994-DF0611737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308600"/>
                        <a:ext cx="1838325" cy="8842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11">
            <a:extLst>
              <a:ext uri="{FF2B5EF4-FFF2-40B4-BE49-F238E27FC236}">
                <a16:creationId xmlns:a16="http://schemas.microsoft.com/office/drawing/2014/main" id="{670C816C-04CB-48EB-AFFD-7A073CE5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052513"/>
            <a:ext cx="844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每一种频率决定的各种振动方式称为弦线振动的</a:t>
            </a:r>
            <a:r>
              <a:rPr kumimoji="0" lang="zh-CN" altLang="en-US">
                <a:solidFill>
                  <a:srgbClr val="FFFF00"/>
                </a:solidFill>
              </a:rPr>
              <a:t>简正模式</a:t>
            </a:r>
            <a:endParaRPr kumimoji="0" lang="en-US" altLang="zh-CN">
              <a:solidFill>
                <a:srgbClr val="FFFF00"/>
              </a:solidFill>
            </a:endParaRPr>
          </a:p>
        </p:txBody>
      </p:sp>
      <p:sp>
        <p:nvSpPr>
          <p:cNvPr id="16391" name="灯片编号占位符 1">
            <a:extLst>
              <a:ext uri="{FF2B5EF4-FFF2-40B4-BE49-F238E27FC236}">
                <a16:creationId xmlns:a16="http://schemas.microsoft.com/office/drawing/2014/main" id="{9433EADF-6A03-4112-87BE-3A032B766A9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52B369-6E30-4A2D-ABFF-9AEE35A679D1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16392" name="AutoShape 77">
            <a:hlinkClick r:id="rId10" action="ppaction://hlinkfile" highlightClick="1"/>
            <a:extLst>
              <a:ext uri="{FF2B5EF4-FFF2-40B4-BE49-F238E27FC236}">
                <a16:creationId xmlns:a16="http://schemas.microsoft.com/office/drawing/2014/main" id="{119A18CC-337E-4760-8ADE-836FE1F9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00063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593" r:id="rId2" imgW="7163800" imgH="2971429"/>
        </mc:Choice>
        <mc:Fallback>
          <p:control r:id="rId2" imgW="7163800" imgH="2971429">
            <p:pic>
              <p:nvPicPr>
                <p:cNvPr id="16393" name="ShockwaveFlash1">
                  <a:extLst>
                    <a:ext uri="{FF2B5EF4-FFF2-40B4-BE49-F238E27FC236}">
                      <a16:creationId xmlns:a16="http://schemas.microsoft.com/office/drawing/2014/main" id="{109EEB1C-75D3-48D4-BE26-A7A9FA7CC6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1860550"/>
                  <a:ext cx="7162800" cy="297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94">
            <a:extLst>
              <a:ext uri="{FF2B5EF4-FFF2-40B4-BE49-F238E27FC236}">
                <a16:creationId xmlns:a16="http://schemas.microsoft.com/office/drawing/2014/main" id="{AEFD8683-E0C7-4571-8194-CEED59C08919}"/>
              </a:ext>
            </a:extLst>
          </p:cNvPr>
          <p:cNvGrpSpPr>
            <a:grpSpLocks/>
          </p:cNvGrpSpPr>
          <p:nvPr/>
        </p:nvGrpSpPr>
        <p:grpSpPr bwMode="auto">
          <a:xfrm>
            <a:off x="5148014" y="548680"/>
            <a:ext cx="2957513" cy="1854200"/>
            <a:chOff x="612" y="432"/>
            <a:chExt cx="1863" cy="1168"/>
          </a:xfrm>
        </p:grpSpPr>
        <p:graphicFrame>
          <p:nvGraphicFramePr>
            <p:cNvPr id="17468" name="Object 9">
              <a:extLst>
                <a:ext uri="{FF2B5EF4-FFF2-40B4-BE49-F238E27FC236}">
                  <a16:creationId xmlns:a16="http://schemas.microsoft.com/office/drawing/2014/main" id="{C7ABD573-14DD-4C60-B613-E3548EA3B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056"/>
            <a:ext cx="186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58" name="公式" r:id="rId3" imgW="2590902" imgH="790507" progId="Equation.3">
                    <p:embed/>
                  </p:oleObj>
                </mc:Choice>
                <mc:Fallback>
                  <p:oleObj name="公式" r:id="rId3" imgW="2590902" imgH="790507" progId="Equation.3">
                    <p:embed/>
                    <p:pic>
                      <p:nvPicPr>
                        <p:cNvPr id="17468" name="Object 9">
                          <a:extLst>
                            <a:ext uri="{FF2B5EF4-FFF2-40B4-BE49-F238E27FC236}">
                              <a16:creationId xmlns:a16="http://schemas.microsoft.com/office/drawing/2014/main" id="{C7ABD573-14DD-4C60-B613-E3548EA3B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056"/>
                          <a:ext cx="186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62" name="Text Box 26">
              <a:extLst>
                <a:ext uri="{FF2B5EF4-FFF2-40B4-BE49-F238E27FC236}">
                  <a16:creationId xmlns:a16="http://schemas.microsoft.com/office/drawing/2014/main" id="{4FA16E18-F2A0-4AA6-B169-99D0FFFC7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432"/>
              <a:ext cx="1806" cy="52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ea typeface="宋体" charset="-122"/>
                </a:rPr>
                <a:t>  </a:t>
              </a:r>
              <a:r>
                <a:rPr kumimoji="0" lang="zh-CN" altLang="en-US" dirty="0">
                  <a:ea typeface="宋体" charset="-122"/>
                </a:rPr>
                <a:t>两端</a:t>
              </a:r>
              <a:r>
                <a:rPr kumimoji="0" lang="zh-CN" altLang="en-US" dirty="0">
                  <a:solidFill>
                    <a:srgbClr val="CC0000"/>
                  </a:solidFill>
                  <a:ea typeface="宋体" charset="-122"/>
                </a:rPr>
                <a:t>固定</a:t>
              </a:r>
              <a:r>
                <a:rPr kumimoji="0" lang="zh-CN" altLang="en-US" dirty="0">
                  <a:ea typeface="宋体" charset="-122"/>
                </a:rPr>
                <a:t>的弦振动的简正模式</a:t>
              </a:r>
            </a:p>
          </p:txBody>
        </p:sp>
      </p:grpSp>
      <p:sp>
        <p:nvSpPr>
          <p:cNvPr id="347185" name="Rectangle 49">
            <a:extLst>
              <a:ext uri="{FF2B5EF4-FFF2-40B4-BE49-F238E27FC236}">
                <a16:creationId xmlns:a16="http://schemas.microsoft.com/office/drawing/2014/main" id="{B1114559-A564-4C5E-928C-0D9A6A28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48680"/>
            <a:ext cx="3733800" cy="830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CC0000"/>
                </a:solidFill>
                <a:ea typeface="宋体" charset="-122"/>
              </a:rPr>
              <a:t>    </a:t>
            </a:r>
            <a:r>
              <a:rPr kumimoji="0" lang="zh-CN" altLang="en-US" dirty="0">
                <a:ea typeface="宋体" charset="-122"/>
              </a:rPr>
              <a:t>一端</a:t>
            </a:r>
            <a:r>
              <a:rPr kumimoji="0" lang="zh-CN" altLang="en-US" dirty="0">
                <a:solidFill>
                  <a:srgbClr val="CC0000"/>
                </a:solidFill>
                <a:ea typeface="宋体" charset="-122"/>
              </a:rPr>
              <a:t>固定</a:t>
            </a:r>
            <a:r>
              <a:rPr kumimoji="0" lang="zh-CN" altLang="en-US" dirty="0">
                <a:ea typeface="宋体" charset="-122"/>
              </a:rPr>
              <a:t>一端</a:t>
            </a:r>
            <a:r>
              <a:rPr kumimoji="0" lang="zh-CN" altLang="en-US" dirty="0">
                <a:solidFill>
                  <a:srgbClr val="CC0000"/>
                </a:solidFill>
                <a:ea typeface="宋体" charset="-122"/>
              </a:rPr>
              <a:t>自由</a:t>
            </a:r>
            <a:r>
              <a:rPr kumimoji="0" lang="zh-CN" altLang="en-US" dirty="0">
                <a:ea typeface="宋体" charset="-122"/>
              </a:rPr>
              <a:t>的弦振动的简正模式</a:t>
            </a:r>
          </a:p>
        </p:txBody>
      </p:sp>
      <p:graphicFrame>
        <p:nvGraphicFramePr>
          <p:cNvPr id="361472" name="Object 2">
            <a:extLst>
              <a:ext uri="{FF2B5EF4-FFF2-40B4-BE49-F238E27FC236}">
                <a16:creationId xmlns:a16="http://schemas.microsoft.com/office/drawing/2014/main" id="{51B624D8-45DA-4C7F-933B-DB7782A50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59342"/>
              </p:ext>
            </p:extLst>
          </p:nvPr>
        </p:nvGraphicFramePr>
        <p:xfrm>
          <a:off x="568127" y="1539280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9" name="Equation" r:id="rId5" imgW="3352698" imgH="790507" progId="Equation.3">
                  <p:embed/>
                </p:oleObj>
              </mc:Choice>
              <mc:Fallback>
                <p:oleObj name="Equation" r:id="rId5" imgW="3352698" imgH="790507" progId="Equation.3">
                  <p:embed/>
                  <p:pic>
                    <p:nvPicPr>
                      <p:cNvPr id="361472" name="Object 2">
                        <a:extLst>
                          <a:ext uri="{FF2B5EF4-FFF2-40B4-BE49-F238E27FC236}">
                            <a16:creationId xmlns:a16="http://schemas.microsoft.com/office/drawing/2014/main" id="{51B624D8-45DA-4C7F-933B-DB7782A50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27" y="1539280"/>
                        <a:ext cx="375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Group 91">
            <a:extLst>
              <a:ext uri="{FF2B5EF4-FFF2-40B4-BE49-F238E27FC236}">
                <a16:creationId xmlns:a16="http://schemas.microsoft.com/office/drawing/2014/main" id="{EA737996-E8FA-4F7F-ADEB-D2978D370A2A}"/>
              </a:ext>
            </a:extLst>
          </p:cNvPr>
          <p:cNvGrpSpPr>
            <a:grpSpLocks/>
          </p:cNvGrpSpPr>
          <p:nvPr/>
        </p:nvGrpSpPr>
        <p:grpSpPr bwMode="auto">
          <a:xfrm>
            <a:off x="4705102" y="2529880"/>
            <a:ext cx="4043362" cy="3733800"/>
            <a:chOff x="288" y="1680"/>
            <a:chExt cx="2640" cy="2352"/>
          </a:xfrm>
        </p:grpSpPr>
        <p:sp>
          <p:nvSpPr>
            <p:cNvPr id="17444" name="Rectangle 54">
              <a:extLst>
                <a:ext uri="{FF2B5EF4-FFF2-40B4-BE49-F238E27FC236}">
                  <a16:creationId xmlns:a16="http://schemas.microsoft.com/office/drawing/2014/main" id="{09C64B1E-F921-442E-85F7-9FA77B85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80"/>
              <a:ext cx="2640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45" name="Rectangle 10" descr="深色下对角线">
              <a:extLst>
                <a:ext uri="{FF2B5EF4-FFF2-40B4-BE49-F238E27FC236}">
                  <a16:creationId xmlns:a16="http://schemas.microsoft.com/office/drawing/2014/main" id="{78DAAE09-7942-48B6-9DB2-112727C7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46" name="Rectangle 11" descr="深色下对角线">
              <a:extLst>
                <a:ext uri="{FF2B5EF4-FFF2-40B4-BE49-F238E27FC236}">
                  <a16:creationId xmlns:a16="http://schemas.microsoft.com/office/drawing/2014/main" id="{AF147A51-1D1D-4499-9E2F-A785022A2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47" name="Line 12">
              <a:extLst>
                <a:ext uri="{FF2B5EF4-FFF2-40B4-BE49-F238E27FC236}">
                  <a16:creationId xmlns:a16="http://schemas.microsoft.com/office/drawing/2014/main" id="{DC13AD29-2FB2-4FF5-87AB-34B69D5E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Rectangle 17" descr="深色下对角线">
              <a:extLst>
                <a:ext uri="{FF2B5EF4-FFF2-40B4-BE49-F238E27FC236}">
                  <a16:creationId xmlns:a16="http://schemas.microsoft.com/office/drawing/2014/main" id="{008C83F1-8CB7-4F7D-80CD-DB0D7B93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49" name="Rectangle 18" descr="深色下对角线">
              <a:extLst>
                <a:ext uri="{FF2B5EF4-FFF2-40B4-BE49-F238E27FC236}">
                  <a16:creationId xmlns:a16="http://schemas.microsoft.com/office/drawing/2014/main" id="{CCA59111-1DA8-4A58-BD84-908545A14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44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50" name="Rectangle 20" descr="深色下对角线">
              <a:extLst>
                <a:ext uri="{FF2B5EF4-FFF2-40B4-BE49-F238E27FC236}">
                  <a16:creationId xmlns:a16="http://schemas.microsoft.com/office/drawing/2014/main" id="{064BA443-F9A5-415A-94DF-752C17A7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12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51" name="Rectangle 21" descr="深色下对角线">
              <a:extLst>
                <a:ext uri="{FF2B5EF4-FFF2-40B4-BE49-F238E27FC236}">
                  <a16:creationId xmlns:a16="http://schemas.microsoft.com/office/drawing/2014/main" id="{A1EE8130-0335-49BB-8B41-924C8F35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96" cy="62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52" name="Line 22">
              <a:extLst>
                <a:ext uri="{FF2B5EF4-FFF2-40B4-BE49-F238E27FC236}">
                  <a16:creationId xmlns:a16="http://schemas.microsoft.com/office/drawing/2014/main" id="{F22F3EA3-774A-4428-A341-107153040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6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3" name="Object 6">
              <a:extLst>
                <a:ext uri="{FF2B5EF4-FFF2-40B4-BE49-F238E27FC236}">
                  <a16:creationId xmlns:a16="http://schemas.microsoft.com/office/drawing/2014/main" id="{166A3CD5-980D-4672-AD9C-4D52478131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0813581"/>
                </p:ext>
              </p:extLst>
            </p:nvPr>
          </p:nvGraphicFramePr>
          <p:xfrm>
            <a:off x="2160" y="1824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60" name="Equation" r:id="rId8" imgW="609600" imgH="609600" progId="Equation.3">
                    <p:embed/>
                  </p:oleObj>
                </mc:Choice>
                <mc:Fallback>
                  <p:oleObj name="Equation" r:id="rId8" imgW="609600" imgH="609600" progId="Equation.3">
                    <p:embed/>
                    <p:pic>
                      <p:nvPicPr>
                        <p:cNvPr id="17453" name="Object 6">
                          <a:extLst>
                            <a:ext uri="{FF2B5EF4-FFF2-40B4-BE49-F238E27FC236}">
                              <a16:creationId xmlns:a16="http://schemas.microsoft.com/office/drawing/2014/main" id="{166A3CD5-980D-4672-AD9C-4D52478131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4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4" name="Object 7">
              <a:extLst>
                <a:ext uri="{FF2B5EF4-FFF2-40B4-BE49-F238E27FC236}">
                  <a16:creationId xmlns:a16="http://schemas.microsoft.com/office/drawing/2014/main" id="{A4F301F4-517C-4CBF-9BC7-6B3FC85926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544"/>
            <a:ext cx="7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61" name="Equation" r:id="rId10" imgW="761669" imgH="609336" progId="Equation.3">
                    <p:embed/>
                  </p:oleObj>
                </mc:Choice>
                <mc:Fallback>
                  <p:oleObj name="Equation" r:id="rId10" imgW="761669" imgH="609336" progId="Equation.3">
                    <p:embed/>
                    <p:pic>
                      <p:nvPicPr>
                        <p:cNvPr id="17454" name="Object 7">
                          <a:extLst>
                            <a:ext uri="{FF2B5EF4-FFF2-40B4-BE49-F238E27FC236}">
                              <a16:creationId xmlns:a16="http://schemas.microsoft.com/office/drawing/2014/main" id="{A4F301F4-517C-4CBF-9BC7-6B3FC85926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72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5" name="Object 8">
              <a:extLst>
                <a:ext uri="{FF2B5EF4-FFF2-40B4-BE49-F238E27FC236}">
                  <a16:creationId xmlns:a16="http://schemas.microsoft.com/office/drawing/2014/main" id="{32F2327F-9BE6-43CA-8DFF-10BB22BCB4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312"/>
            <a:ext cx="724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62" name="Equation" r:id="rId12" imgW="736600" imgH="609600" progId="Equation.3">
                    <p:embed/>
                  </p:oleObj>
                </mc:Choice>
                <mc:Fallback>
                  <p:oleObj name="Equation" r:id="rId12" imgW="736600" imgH="609600" progId="Equation.3">
                    <p:embed/>
                    <p:pic>
                      <p:nvPicPr>
                        <p:cNvPr id="17455" name="Object 8">
                          <a:extLst>
                            <a:ext uri="{FF2B5EF4-FFF2-40B4-BE49-F238E27FC236}">
                              <a16:creationId xmlns:a16="http://schemas.microsoft.com/office/drawing/2014/main" id="{32F2327F-9BE6-43CA-8DFF-10BB22BCB4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724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6" name="Freeform 63">
              <a:extLst>
                <a:ext uri="{FF2B5EF4-FFF2-40B4-BE49-F238E27FC236}">
                  <a16:creationId xmlns:a16="http://schemas.microsoft.com/office/drawing/2014/main" id="{F09B5BC9-5559-4373-913F-86EB2C5F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832"/>
              <a:ext cx="1488" cy="232"/>
            </a:xfrm>
            <a:custGeom>
              <a:avLst/>
              <a:gdLst>
                <a:gd name="T0" fmla="*/ 0 w 864"/>
                <a:gd name="T1" fmla="*/ 0 h 477"/>
                <a:gd name="T2" fmla="*/ 2147483646 w 864"/>
                <a:gd name="T3" fmla="*/ 0 h 477"/>
                <a:gd name="T4" fmla="*/ 2147483646 w 864"/>
                <a:gd name="T5" fmla="*/ 0 h 477"/>
                <a:gd name="T6" fmla="*/ 2147483646 w 864"/>
                <a:gd name="T7" fmla="*/ 0 h 477"/>
                <a:gd name="T8" fmla="*/ 2147483646 w 864"/>
                <a:gd name="T9" fmla="*/ 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Freeform 64">
              <a:extLst>
                <a:ext uri="{FF2B5EF4-FFF2-40B4-BE49-F238E27FC236}">
                  <a16:creationId xmlns:a16="http://schemas.microsoft.com/office/drawing/2014/main" id="{06425288-EED9-47A0-AE26-93E1D85889E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8" y="2064"/>
              <a:ext cx="1488" cy="240"/>
            </a:xfrm>
            <a:custGeom>
              <a:avLst/>
              <a:gdLst>
                <a:gd name="T0" fmla="*/ 0 w 864"/>
                <a:gd name="T1" fmla="*/ 1 h 477"/>
                <a:gd name="T2" fmla="*/ 2147483646 w 864"/>
                <a:gd name="T3" fmla="*/ 1 h 477"/>
                <a:gd name="T4" fmla="*/ 2147483646 w 864"/>
                <a:gd name="T5" fmla="*/ 0 h 477"/>
                <a:gd name="T6" fmla="*/ 2147483646 w 864"/>
                <a:gd name="T7" fmla="*/ 1 h 477"/>
                <a:gd name="T8" fmla="*/ 2147483646 w 864"/>
                <a:gd name="T9" fmla="*/ 1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58" name="Group 78">
              <a:extLst>
                <a:ext uri="{FF2B5EF4-FFF2-40B4-BE49-F238E27FC236}">
                  <a16:creationId xmlns:a16="http://schemas.microsoft.com/office/drawing/2014/main" id="{5910AF35-57D8-42A2-B9E6-422B80390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592"/>
              <a:ext cx="1488" cy="480"/>
              <a:chOff x="528" y="2592"/>
              <a:chExt cx="1488" cy="480"/>
            </a:xfrm>
          </p:grpSpPr>
          <p:sp>
            <p:nvSpPr>
              <p:cNvPr id="17465" name="Line 19">
                <a:extLst>
                  <a:ext uri="{FF2B5EF4-FFF2-40B4-BE49-F238E27FC236}">
                    <a16:creationId xmlns:a16="http://schemas.microsoft.com/office/drawing/2014/main" id="{234606E6-E994-4BF2-B34A-95DE76FEC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6" name="Freeform 65">
                <a:extLst>
                  <a:ext uri="{FF2B5EF4-FFF2-40B4-BE49-F238E27FC236}">
                    <a16:creationId xmlns:a16="http://schemas.microsoft.com/office/drawing/2014/main" id="{C79B404B-0E31-478E-9C0A-097FE6E13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0 h 973"/>
                  <a:gd name="T2" fmla="*/ 3 w 1735"/>
                  <a:gd name="T3" fmla="*/ 0 h 973"/>
                  <a:gd name="T4" fmla="*/ 3 w 1735"/>
                  <a:gd name="T5" fmla="*/ 0 h 973"/>
                  <a:gd name="T6" fmla="*/ 3 w 1735"/>
                  <a:gd name="T7" fmla="*/ 0 h 973"/>
                  <a:gd name="T8" fmla="*/ 3 w 1735"/>
                  <a:gd name="T9" fmla="*/ 0 h 973"/>
                  <a:gd name="T10" fmla="*/ 3 w 1735"/>
                  <a:gd name="T11" fmla="*/ 0 h 973"/>
                  <a:gd name="T12" fmla="*/ 3 w 1735"/>
                  <a:gd name="T13" fmla="*/ 0 h 973"/>
                  <a:gd name="T14" fmla="*/ 3 w 1735"/>
                  <a:gd name="T15" fmla="*/ 0 h 973"/>
                  <a:gd name="T16" fmla="*/ 3 w 1735"/>
                  <a:gd name="T17" fmla="*/ 0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Freeform 66">
                <a:extLst>
                  <a:ext uri="{FF2B5EF4-FFF2-40B4-BE49-F238E27FC236}">
                    <a16:creationId xmlns:a16="http://schemas.microsoft.com/office/drawing/2014/main" id="{7DD6206F-0BAC-4E34-BBAE-F55E9ACA293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0 h 973"/>
                  <a:gd name="T2" fmla="*/ 3 w 1735"/>
                  <a:gd name="T3" fmla="*/ 0 h 973"/>
                  <a:gd name="T4" fmla="*/ 3 w 1735"/>
                  <a:gd name="T5" fmla="*/ 0 h 973"/>
                  <a:gd name="T6" fmla="*/ 3 w 1735"/>
                  <a:gd name="T7" fmla="*/ 0 h 973"/>
                  <a:gd name="T8" fmla="*/ 3 w 1735"/>
                  <a:gd name="T9" fmla="*/ 0 h 973"/>
                  <a:gd name="T10" fmla="*/ 3 w 1735"/>
                  <a:gd name="T11" fmla="*/ 0 h 973"/>
                  <a:gd name="T12" fmla="*/ 3 w 1735"/>
                  <a:gd name="T13" fmla="*/ 0 h 973"/>
                  <a:gd name="T14" fmla="*/ 3 w 1735"/>
                  <a:gd name="T15" fmla="*/ 0 h 973"/>
                  <a:gd name="T16" fmla="*/ 3 w 1735"/>
                  <a:gd name="T17" fmla="*/ 0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9" name="Group 67">
              <a:extLst>
                <a:ext uri="{FF2B5EF4-FFF2-40B4-BE49-F238E27FC236}">
                  <a16:creationId xmlns:a16="http://schemas.microsoft.com/office/drawing/2014/main" id="{54DC04EB-5DA9-44F3-B799-4CADFBFEB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17463" name="Freeform 68">
                <a:extLst>
                  <a:ext uri="{FF2B5EF4-FFF2-40B4-BE49-F238E27FC236}">
                    <a16:creationId xmlns:a16="http://schemas.microsoft.com/office/drawing/2014/main" id="{235FE31E-19A5-4094-83A1-72352F407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Freeform 69">
                <a:extLst>
                  <a:ext uri="{FF2B5EF4-FFF2-40B4-BE49-F238E27FC236}">
                    <a16:creationId xmlns:a16="http://schemas.microsoft.com/office/drawing/2014/main" id="{D845061B-A518-4873-8873-8E14FCA55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277 h 973"/>
                  <a:gd name="T2" fmla="*/ 136 w 1735"/>
                  <a:gd name="T3" fmla="*/ 105 h 973"/>
                  <a:gd name="T4" fmla="*/ 365 w 1735"/>
                  <a:gd name="T5" fmla="*/ 4 h 973"/>
                  <a:gd name="T6" fmla="*/ 593 w 1735"/>
                  <a:gd name="T7" fmla="*/ 113 h 973"/>
                  <a:gd name="T8" fmla="*/ 744 w 1735"/>
                  <a:gd name="T9" fmla="*/ 280 h 973"/>
                  <a:gd name="T10" fmla="*/ 867 w 1735"/>
                  <a:gd name="T11" fmla="*/ 439 h 973"/>
                  <a:gd name="T12" fmla="*/ 1103 w 1735"/>
                  <a:gd name="T13" fmla="*/ 552 h 973"/>
                  <a:gd name="T14" fmla="*/ 1325 w 1735"/>
                  <a:gd name="T15" fmla="*/ 448 h 973"/>
                  <a:gd name="T16" fmla="*/ 1465 w 1735"/>
                  <a:gd name="T17" fmla="*/ 276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60" name="Group 70">
              <a:extLst>
                <a:ext uri="{FF2B5EF4-FFF2-40B4-BE49-F238E27FC236}">
                  <a16:creationId xmlns:a16="http://schemas.microsoft.com/office/drawing/2014/main" id="{4D5700DA-DE5D-4C70-B72E-64EFAE64F64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17461" name="Freeform 71">
                <a:extLst>
                  <a:ext uri="{FF2B5EF4-FFF2-40B4-BE49-F238E27FC236}">
                    <a16:creationId xmlns:a16="http://schemas.microsoft.com/office/drawing/2014/main" id="{DE49C098-1D76-4AA4-8C45-AE4727622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2" name="Freeform 72">
                <a:extLst>
                  <a:ext uri="{FF2B5EF4-FFF2-40B4-BE49-F238E27FC236}">
                    <a16:creationId xmlns:a16="http://schemas.microsoft.com/office/drawing/2014/main" id="{6A1A098A-7BD8-40C9-8383-5EB8E49C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277 h 973"/>
                  <a:gd name="T2" fmla="*/ 136 w 1735"/>
                  <a:gd name="T3" fmla="*/ 105 h 973"/>
                  <a:gd name="T4" fmla="*/ 365 w 1735"/>
                  <a:gd name="T5" fmla="*/ 4 h 973"/>
                  <a:gd name="T6" fmla="*/ 593 w 1735"/>
                  <a:gd name="T7" fmla="*/ 113 h 973"/>
                  <a:gd name="T8" fmla="*/ 744 w 1735"/>
                  <a:gd name="T9" fmla="*/ 280 h 973"/>
                  <a:gd name="T10" fmla="*/ 867 w 1735"/>
                  <a:gd name="T11" fmla="*/ 439 h 973"/>
                  <a:gd name="T12" fmla="*/ 1103 w 1735"/>
                  <a:gd name="T13" fmla="*/ 552 h 973"/>
                  <a:gd name="T14" fmla="*/ 1325 w 1735"/>
                  <a:gd name="T15" fmla="*/ 448 h 973"/>
                  <a:gd name="T16" fmla="*/ 1465 w 1735"/>
                  <a:gd name="T17" fmla="*/ 276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92">
            <a:extLst>
              <a:ext uri="{FF2B5EF4-FFF2-40B4-BE49-F238E27FC236}">
                <a16:creationId xmlns:a16="http://schemas.microsoft.com/office/drawing/2014/main" id="{125FC51C-788E-43BD-A093-D6D00B8B5BBA}"/>
              </a:ext>
            </a:extLst>
          </p:cNvPr>
          <p:cNvGrpSpPr>
            <a:grpSpLocks/>
          </p:cNvGrpSpPr>
          <p:nvPr/>
        </p:nvGrpSpPr>
        <p:grpSpPr bwMode="auto">
          <a:xfrm>
            <a:off x="563364" y="2529880"/>
            <a:ext cx="3733800" cy="3733800"/>
            <a:chOff x="3120" y="1680"/>
            <a:chExt cx="2352" cy="2352"/>
          </a:xfrm>
        </p:grpSpPr>
        <p:sp>
          <p:nvSpPr>
            <p:cNvPr id="17416" name="Rectangle 56">
              <a:extLst>
                <a:ext uri="{FF2B5EF4-FFF2-40B4-BE49-F238E27FC236}">
                  <a16:creationId xmlns:a16="http://schemas.microsoft.com/office/drawing/2014/main" id="{EB17B4AA-EC6A-4651-B181-D18AF996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2352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17" name="Rectangle 28" descr="深色下对角线">
              <a:extLst>
                <a:ext uri="{FF2B5EF4-FFF2-40B4-BE49-F238E27FC236}">
                  <a16:creationId xmlns:a16="http://schemas.microsoft.com/office/drawing/2014/main" id="{18771B7A-1D52-430E-83E9-96C3797DF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96" cy="62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18" name="Rectangle 29" descr="深色下对角线">
              <a:extLst>
                <a:ext uri="{FF2B5EF4-FFF2-40B4-BE49-F238E27FC236}">
                  <a16:creationId xmlns:a16="http://schemas.microsoft.com/office/drawing/2014/main" id="{2C57D49F-D5E5-4A10-9740-E0DF310C7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96" cy="62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19" name="Rectangle 34" descr="深色下对角线">
              <a:extLst>
                <a:ext uri="{FF2B5EF4-FFF2-40B4-BE49-F238E27FC236}">
                  <a16:creationId xmlns:a16="http://schemas.microsoft.com/office/drawing/2014/main" id="{3DCF58CC-59F5-4976-8E8C-BB08E39DC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312"/>
              <a:ext cx="96" cy="62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20" name="Line 35">
              <a:extLst>
                <a:ext uri="{FF2B5EF4-FFF2-40B4-BE49-F238E27FC236}">
                  <a16:creationId xmlns:a16="http://schemas.microsoft.com/office/drawing/2014/main" id="{4D209A85-06AF-49FB-B515-BC375762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6">
              <a:extLst>
                <a:ext uri="{FF2B5EF4-FFF2-40B4-BE49-F238E27FC236}">
                  <a16:creationId xmlns:a16="http://schemas.microsoft.com/office/drawing/2014/main" id="{B5B60CA3-DC89-4EEF-B38D-631A273BA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0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22" name="Group 77">
              <a:extLst>
                <a:ext uri="{FF2B5EF4-FFF2-40B4-BE49-F238E27FC236}">
                  <a16:creationId xmlns:a16="http://schemas.microsoft.com/office/drawing/2014/main" id="{69A80F7F-9617-4553-8132-1E608A323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824"/>
              <a:ext cx="2064" cy="472"/>
              <a:chOff x="3264" y="336"/>
              <a:chExt cx="2064" cy="472"/>
            </a:xfrm>
          </p:grpSpPr>
          <p:sp>
            <p:nvSpPr>
              <p:cNvPr id="17440" name="Line 32">
                <a:extLst>
                  <a:ext uri="{FF2B5EF4-FFF2-40B4-BE49-F238E27FC236}">
                    <a16:creationId xmlns:a16="http://schemas.microsoft.com/office/drawing/2014/main" id="{E00B789E-86AD-4518-95B6-6672AE79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57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441" name="Group 75">
                <a:extLst>
                  <a:ext uri="{FF2B5EF4-FFF2-40B4-BE49-F238E27FC236}">
                    <a16:creationId xmlns:a16="http://schemas.microsoft.com/office/drawing/2014/main" id="{F6F5AC19-22DB-45CB-8FD9-83D0DD9F0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36"/>
                <a:ext cx="2064" cy="472"/>
                <a:chOff x="624" y="1928"/>
                <a:chExt cx="1488" cy="472"/>
              </a:xfrm>
            </p:grpSpPr>
            <p:sp>
              <p:nvSpPr>
                <p:cNvPr id="17442" name="Freeform 73">
                  <a:extLst>
                    <a:ext uri="{FF2B5EF4-FFF2-40B4-BE49-F238E27FC236}">
                      <a16:creationId xmlns:a16="http://schemas.microsoft.com/office/drawing/2014/main" id="{54479D01-43F8-483D-B66D-CAFA2CB9B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" y="1928"/>
                  <a:ext cx="1488" cy="232"/>
                </a:xfrm>
                <a:custGeom>
                  <a:avLst/>
                  <a:gdLst>
                    <a:gd name="T0" fmla="*/ 0 w 864"/>
                    <a:gd name="T1" fmla="*/ 0 h 477"/>
                    <a:gd name="T2" fmla="*/ 2147483646 w 864"/>
                    <a:gd name="T3" fmla="*/ 0 h 477"/>
                    <a:gd name="T4" fmla="*/ 2147483646 w 864"/>
                    <a:gd name="T5" fmla="*/ 0 h 477"/>
                    <a:gd name="T6" fmla="*/ 2147483646 w 864"/>
                    <a:gd name="T7" fmla="*/ 0 h 477"/>
                    <a:gd name="T8" fmla="*/ 2147483646 w 864"/>
                    <a:gd name="T9" fmla="*/ 0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3" name="Freeform 74">
                  <a:extLst>
                    <a:ext uri="{FF2B5EF4-FFF2-40B4-BE49-F238E27FC236}">
                      <a16:creationId xmlns:a16="http://schemas.microsoft.com/office/drawing/2014/main" id="{2CA76A16-9FBD-4B5C-BDBA-4F8285641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624" y="2160"/>
                  <a:ext cx="1488" cy="240"/>
                </a:xfrm>
                <a:custGeom>
                  <a:avLst/>
                  <a:gdLst>
                    <a:gd name="T0" fmla="*/ 0 w 864"/>
                    <a:gd name="T1" fmla="*/ 1 h 477"/>
                    <a:gd name="T2" fmla="*/ 2147483646 w 864"/>
                    <a:gd name="T3" fmla="*/ 1 h 477"/>
                    <a:gd name="T4" fmla="*/ 2147483646 w 864"/>
                    <a:gd name="T5" fmla="*/ 0 h 477"/>
                    <a:gd name="T6" fmla="*/ 2147483646 w 864"/>
                    <a:gd name="T7" fmla="*/ 1 h 477"/>
                    <a:gd name="T8" fmla="*/ 2147483646 w 864"/>
                    <a:gd name="T9" fmla="*/ 1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23" name="Group 79">
              <a:extLst>
                <a:ext uri="{FF2B5EF4-FFF2-40B4-BE49-F238E27FC236}">
                  <a16:creationId xmlns:a16="http://schemas.microsoft.com/office/drawing/2014/main" id="{E656104D-AFEF-400B-8BD7-B1A1E8CC3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592"/>
              <a:ext cx="1344" cy="480"/>
              <a:chOff x="528" y="2592"/>
              <a:chExt cx="1488" cy="480"/>
            </a:xfrm>
          </p:grpSpPr>
          <p:sp>
            <p:nvSpPr>
              <p:cNvPr id="17437" name="Line 80">
                <a:extLst>
                  <a:ext uri="{FF2B5EF4-FFF2-40B4-BE49-F238E27FC236}">
                    <a16:creationId xmlns:a16="http://schemas.microsoft.com/office/drawing/2014/main" id="{AE15C71B-546B-4379-AF41-AA9CC09F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8" name="Freeform 81">
                <a:extLst>
                  <a:ext uri="{FF2B5EF4-FFF2-40B4-BE49-F238E27FC236}">
                    <a16:creationId xmlns:a16="http://schemas.microsoft.com/office/drawing/2014/main" id="{C3F6D7BF-BDB0-49ED-9238-D26CC83F3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0 h 973"/>
                  <a:gd name="T2" fmla="*/ 3 w 1735"/>
                  <a:gd name="T3" fmla="*/ 0 h 973"/>
                  <a:gd name="T4" fmla="*/ 3 w 1735"/>
                  <a:gd name="T5" fmla="*/ 0 h 973"/>
                  <a:gd name="T6" fmla="*/ 3 w 1735"/>
                  <a:gd name="T7" fmla="*/ 0 h 973"/>
                  <a:gd name="T8" fmla="*/ 3 w 1735"/>
                  <a:gd name="T9" fmla="*/ 0 h 973"/>
                  <a:gd name="T10" fmla="*/ 3 w 1735"/>
                  <a:gd name="T11" fmla="*/ 0 h 973"/>
                  <a:gd name="T12" fmla="*/ 3 w 1735"/>
                  <a:gd name="T13" fmla="*/ 0 h 973"/>
                  <a:gd name="T14" fmla="*/ 3 w 1735"/>
                  <a:gd name="T15" fmla="*/ 0 h 973"/>
                  <a:gd name="T16" fmla="*/ 3 w 1735"/>
                  <a:gd name="T17" fmla="*/ 0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9" name="Freeform 82">
                <a:extLst>
                  <a:ext uri="{FF2B5EF4-FFF2-40B4-BE49-F238E27FC236}">
                    <a16:creationId xmlns:a16="http://schemas.microsoft.com/office/drawing/2014/main" id="{A8A6FC6D-2BF3-409A-AFEC-7A2DE059149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0 h 973"/>
                  <a:gd name="T2" fmla="*/ 3 w 1735"/>
                  <a:gd name="T3" fmla="*/ 0 h 973"/>
                  <a:gd name="T4" fmla="*/ 3 w 1735"/>
                  <a:gd name="T5" fmla="*/ 0 h 973"/>
                  <a:gd name="T6" fmla="*/ 3 w 1735"/>
                  <a:gd name="T7" fmla="*/ 0 h 973"/>
                  <a:gd name="T8" fmla="*/ 3 w 1735"/>
                  <a:gd name="T9" fmla="*/ 0 h 973"/>
                  <a:gd name="T10" fmla="*/ 3 w 1735"/>
                  <a:gd name="T11" fmla="*/ 0 h 973"/>
                  <a:gd name="T12" fmla="*/ 3 w 1735"/>
                  <a:gd name="T13" fmla="*/ 0 h 973"/>
                  <a:gd name="T14" fmla="*/ 3 w 1735"/>
                  <a:gd name="T15" fmla="*/ 0 h 973"/>
                  <a:gd name="T16" fmla="*/ 3 w 1735"/>
                  <a:gd name="T17" fmla="*/ 0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24" name="Group 90">
              <a:extLst>
                <a:ext uri="{FF2B5EF4-FFF2-40B4-BE49-F238E27FC236}">
                  <a16:creationId xmlns:a16="http://schemas.microsoft.com/office/drawing/2014/main" id="{4DAEB065-5E1E-47AC-8E18-AEADEEA34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312"/>
              <a:ext cx="1200" cy="576"/>
              <a:chOff x="1680" y="864"/>
              <a:chExt cx="1488" cy="576"/>
            </a:xfrm>
          </p:grpSpPr>
          <p:sp>
            <p:nvSpPr>
              <p:cNvPr id="17430" name="Line 83">
                <a:extLst>
                  <a:ext uri="{FF2B5EF4-FFF2-40B4-BE49-F238E27FC236}">
                    <a16:creationId xmlns:a16="http://schemas.microsoft.com/office/drawing/2014/main" id="{20B3B82D-DB80-4C50-9A56-45BF68FCA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15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431" name="Group 84">
                <a:extLst>
                  <a:ext uri="{FF2B5EF4-FFF2-40B4-BE49-F238E27FC236}">
                    <a16:creationId xmlns:a16="http://schemas.microsoft.com/office/drawing/2014/main" id="{9E3172B5-33CB-45F6-A20C-76D9D353FA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17435" name="Freeform 85">
                  <a:extLst>
                    <a:ext uri="{FF2B5EF4-FFF2-40B4-BE49-F238E27FC236}">
                      <a16:creationId xmlns:a16="http://schemas.microsoft.com/office/drawing/2014/main" id="{3936BFD5-8C4A-48B7-B2F7-B0321F83B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6" name="Freeform 86">
                  <a:extLst>
                    <a:ext uri="{FF2B5EF4-FFF2-40B4-BE49-F238E27FC236}">
                      <a16:creationId xmlns:a16="http://schemas.microsoft.com/office/drawing/2014/main" id="{5E1D64C6-49AD-4D32-BC16-3AA88ACB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277 h 973"/>
                    <a:gd name="T2" fmla="*/ 136 w 1735"/>
                    <a:gd name="T3" fmla="*/ 105 h 973"/>
                    <a:gd name="T4" fmla="*/ 365 w 1735"/>
                    <a:gd name="T5" fmla="*/ 4 h 973"/>
                    <a:gd name="T6" fmla="*/ 593 w 1735"/>
                    <a:gd name="T7" fmla="*/ 113 h 973"/>
                    <a:gd name="T8" fmla="*/ 744 w 1735"/>
                    <a:gd name="T9" fmla="*/ 280 h 973"/>
                    <a:gd name="T10" fmla="*/ 867 w 1735"/>
                    <a:gd name="T11" fmla="*/ 439 h 973"/>
                    <a:gd name="T12" fmla="*/ 1103 w 1735"/>
                    <a:gd name="T13" fmla="*/ 552 h 973"/>
                    <a:gd name="T14" fmla="*/ 1325 w 1735"/>
                    <a:gd name="T15" fmla="*/ 448 h 973"/>
                    <a:gd name="T16" fmla="*/ 1465 w 1735"/>
                    <a:gd name="T17" fmla="*/ 276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2" name="Group 87">
                <a:extLst>
                  <a:ext uri="{FF2B5EF4-FFF2-40B4-BE49-F238E27FC236}">
                    <a16:creationId xmlns:a16="http://schemas.microsoft.com/office/drawing/2014/main" id="{9F90A92E-EE26-466B-A5D7-62576A0166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17433" name="Freeform 88">
                  <a:extLst>
                    <a:ext uri="{FF2B5EF4-FFF2-40B4-BE49-F238E27FC236}">
                      <a16:creationId xmlns:a16="http://schemas.microsoft.com/office/drawing/2014/main" id="{ADDAF88F-F30A-4A89-BD94-4097F4383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4" name="Freeform 89">
                  <a:extLst>
                    <a:ext uri="{FF2B5EF4-FFF2-40B4-BE49-F238E27FC236}">
                      <a16:creationId xmlns:a16="http://schemas.microsoft.com/office/drawing/2014/main" id="{3EF46355-3F38-4902-9A3E-B1E72E086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277 h 973"/>
                    <a:gd name="T2" fmla="*/ 136 w 1735"/>
                    <a:gd name="T3" fmla="*/ 105 h 973"/>
                    <a:gd name="T4" fmla="*/ 365 w 1735"/>
                    <a:gd name="T5" fmla="*/ 4 h 973"/>
                    <a:gd name="T6" fmla="*/ 593 w 1735"/>
                    <a:gd name="T7" fmla="*/ 113 h 973"/>
                    <a:gd name="T8" fmla="*/ 744 w 1735"/>
                    <a:gd name="T9" fmla="*/ 280 h 973"/>
                    <a:gd name="T10" fmla="*/ 867 w 1735"/>
                    <a:gd name="T11" fmla="*/ 439 h 973"/>
                    <a:gd name="T12" fmla="*/ 1103 w 1735"/>
                    <a:gd name="T13" fmla="*/ 552 h 973"/>
                    <a:gd name="T14" fmla="*/ 1325 w 1735"/>
                    <a:gd name="T15" fmla="*/ 448 h 973"/>
                    <a:gd name="T16" fmla="*/ 1465 w 1735"/>
                    <a:gd name="T17" fmla="*/ 276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25" name="Group 76">
              <a:extLst>
                <a:ext uri="{FF2B5EF4-FFF2-40B4-BE49-F238E27FC236}">
                  <a16:creationId xmlns:a16="http://schemas.microsoft.com/office/drawing/2014/main" id="{AF8799EF-3A45-4BC5-84C6-2CFB803F9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728"/>
              <a:ext cx="1056" cy="2208"/>
              <a:chOff x="4368" y="1728"/>
              <a:chExt cx="1056" cy="2208"/>
            </a:xfrm>
          </p:grpSpPr>
          <p:sp>
            <p:nvSpPr>
              <p:cNvPr id="17426" name="Rectangle 45">
                <a:extLst>
                  <a:ext uri="{FF2B5EF4-FFF2-40B4-BE49-F238E27FC236}">
                    <a16:creationId xmlns:a16="http://schemas.microsoft.com/office/drawing/2014/main" id="{044147A5-1BBE-45BE-B59B-70CF15C6B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056" cy="22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17427" name="Object 3">
                <a:extLst>
                  <a:ext uri="{FF2B5EF4-FFF2-40B4-BE49-F238E27FC236}">
                    <a16:creationId xmlns:a16="http://schemas.microsoft.com/office/drawing/2014/main" id="{44FB6E85-4449-41FB-805D-D990B89487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8" y="1776"/>
              <a:ext cx="68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63" name="Equation" r:id="rId15" imgW="609600" imgH="609600" progId="Equation.3">
                      <p:embed/>
                    </p:oleObj>
                  </mc:Choice>
                  <mc:Fallback>
                    <p:oleObj name="Equation" r:id="rId15" imgW="609600" imgH="609600" progId="Equation.3">
                      <p:embed/>
                      <p:pic>
                        <p:nvPicPr>
                          <p:cNvPr id="17427" name="Object 3">
                            <a:extLst>
                              <a:ext uri="{FF2B5EF4-FFF2-40B4-BE49-F238E27FC236}">
                                <a16:creationId xmlns:a16="http://schemas.microsoft.com/office/drawing/2014/main" id="{44FB6E85-4449-41FB-805D-D990B89487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1776"/>
                            <a:ext cx="68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4">
                <a:extLst>
                  <a:ext uri="{FF2B5EF4-FFF2-40B4-BE49-F238E27FC236}">
                    <a16:creationId xmlns:a16="http://schemas.microsoft.com/office/drawing/2014/main" id="{D0AAA560-5ED7-46AF-8567-D045474A8E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6" y="254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64" name="Equation" r:id="rId17" imgW="749300" imgH="609600" progId="Equation.3">
                      <p:embed/>
                    </p:oleObj>
                  </mc:Choice>
                  <mc:Fallback>
                    <p:oleObj name="Equation" r:id="rId17" imgW="749300" imgH="609600" progId="Equation.3">
                      <p:embed/>
                      <p:pic>
                        <p:nvPicPr>
                          <p:cNvPr id="17428" name="Object 4">
                            <a:extLst>
                              <a:ext uri="{FF2B5EF4-FFF2-40B4-BE49-F238E27FC236}">
                                <a16:creationId xmlns:a16="http://schemas.microsoft.com/office/drawing/2014/main" id="{D0AAA560-5ED7-46AF-8567-D045474A8E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254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5">
                <a:extLst>
                  <a:ext uri="{FF2B5EF4-FFF2-40B4-BE49-F238E27FC236}">
                    <a16:creationId xmlns:a16="http://schemas.microsoft.com/office/drawing/2014/main" id="{122250A2-EA1B-4FA1-AE65-709270FD62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6" y="326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65" name="Equation" r:id="rId19" imgW="736600" imgH="609600" progId="Equation.3">
                      <p:embed/>
                    </p:oleObj>
                  </mc:Choice>
                  <mc:Fallback>
                    <p:oleObj name="Equation" r:id="rId19" imgW="736600" imgH="609600" progId="Equation.3">
                      <p:embed/>
                      <p:pic>
                        <p:nvPicPr>
                          <p:cNvPr id="17429" name="Object 5">
                            <a:extLst>
                              <a:ext uri="{FF2B5EF4-FFF2-40B4-BE49-F238E27FC236}">
                                <a16:creationId xmlns:a16="http://schemas.microsoft.com/office/drawing/2014/main" id="{122250A2-EA1B-4FA1-AE65-709270FD62E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326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15" name="灯片编号占位符 1">
            <a:extLst>
              <a:ext uri="{FF2B5EF4-FFF2-40B4-BE49-F238E27FC236}">
                <a16:creationId xmlns:a16="http://schemas.microsoft.com/office/drawing/2014/main" id="{0C72B46A-D258-4514-BE2B-B4256FD7B2D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747786-32CE-4559-95CD-966A9934D387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8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>
            <a:extLst>
              <a:ext uri="{FF2B5EF4-FFF2-40B4-BE49-F238E27FC236}">
                <a16:creationId xmlns:a16="http://schemas.microsoft.com/office/drawing/2014/main" id="{BF0C34AB-A32D-4025-B584-6CB69152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25266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有半波损失（波节）</a:t>
            </a:r>
          </a:p>
        </p:txBody>
      </p:sp>
      <p:sp>
        <p:nvSpPr>
          <p:cNvPr id="572420" name="AutoShape 4">
            <a:extLst>
              <a:ext uri="{FF2B5EF4-FFF2-40B4-BE49-F238E27FC236}">
                <a16:creationId xmlns:a16="http://schemas.microsoft.com/office/drawing/2014/main" id="{E49AC52D-5D48-4AFF-9D35-685BAFC1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1143000"/>
            <a:ext cx="1074737" cy="215900"/>
          </a:xfrm>
          <a:prstGeom prst="rightArrow">
            <a:avLst>
              <a:gd name="adj1" fmla="val 50000"/>
              <a:gd name="adj2" fmla="val 90041"/>
            </a:avLst>
          </a:prstGeom>
          <a:solidFill>
            <a:srgbClr val="FF0000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72421" name="Object 3">
            <a:extLst>
              <a:ext uri="{FF2B5EF4-FFF2-40B4-BE49-F238E27FC236}">
                <a16:creationId xmlns:a16="http://schemas.microsoft.com/office/drawing/2014/main" id="{0BD4ED10-EE7A-43A9-8DED-F9C26808E1CF}"/>
              </a:ext>
            </a:extLst>
          </p:cNvPr>
          <p:cNvGraphicFramePr>
            <a:graphicFrameLocks/>
          </p:cNvGraphicFramePr>
          <p:nvPr/>
        </p:nvGraphicFramePr>
        <p:xfrm>
          <a:off x="1574800" y="1055688"/>
          <a:ext cx="1065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Equation" r:id="rId3" imgW="1028776" imgH="342900" progId="Equation.3">
                  <p:embed/>
                </p:oleObj>
              </mc:Choice>
              <mc:Fallback>
                <p:oleObj name="Equation" r:id="rId3" imgW="1028776" imgH="342900" progId="Equation.3">
                  <p:embed/>
                  <p:pic>
                    <p:nvPicPr>
                      <p:cNvPr id="572421" name="Object 3">
                        <a:extLst>
                          <a:ext uri="{FF2B5EF4-FFF2-40B4-BE49-F238E27FC236}">
                            <a16:creationId xmlns:a16="http://schemas.microsoft.com/office/drawing/2014/main" id="{0BD4ED10-EE7A-43A9-8DED-F9C26808E1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055688"/>
                        <a:ext cx="1065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3" name="Object 4">
            <a:extLst>
              <a:ext uri="{FF2B5EF4-FFF2-40B4-BE49-F238E27FC236}">
                <a16:creationId xmlns:a16="http://schemas.microsoft.com/office/drawing/2014/main" id="{1983DA6B-6E19-475E-953B-2530C5BA4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7988" y="857250"/>
          <a:ext cx="9255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9" name="Equation" r:id="rId5" imgW="981069" imgH="790507" progId="Equation.3">
                  <p:embed/>
                </p:oleObj>
              </mc:Choice>
              <mc:Fallback>
                <p:oleObj name="Equation" r:id="rId5" imgW="981069" imgH="790507" progId="Equation.3">
                  <p:embed/>
                  <p:pic>
                    <p:nvPicPr>
                      <p:cNvPr id="572423" name="Object 4">
                        <a:extLst>
                          <a:ext uri="{FF2B5EF4-FFF2-40B4-BE49-F238E27FC236}">
                            <a16:creationId xmlns:a16="http://schemas.microsoft.com/office/drawing/2014/main" id="{1983DA6B-6E19-475E-953B-2530C5BA4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857250"/>
                        <a:ext cx="9255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4" name="Rectangle 8">
            <a:extLst>
              <a:ext uri="{FF2B5EF4-FFF2-40B4-BE49-F238E27FC236}">
                <a16:creationId xmlns:a16="http://schemas.microsoft.com/office/drawing/2014/main" id="{D014E536-35CA-4D8E-84D9-7AF786FA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685925"/>
            <a:ext cx="788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相当于入射波与反射波之间附加了半个波长的波程差</a:t>
            </a:r>
          </a:p>
        </p:txBody>
      </p:sp>
      <p:sp>
        <p:nvSpPr>
          <p:cNvPr id="572425" name="Rectangle 9">
            <a:extLst>
              <a:ext uri="{FF2B5EF4-FFF2-40B4-BE49-F238E27FC236}">
                <a16:creationId xmlns:a16="http://schemas.microsoft.com/office/drawing/2014/main" id="{EBFE3CD5-2C1F-4950-A49E-FF58033A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27559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无半波损失（波腹）</a:t>
            </a:r>
          </a:p>
        </p:txBody>
      </p:sp>
      <p:sp>
        <p:nvSpPr>
          <p:cNvPr id="572426" name="Line 10">
            <a:extLst>
              <a:ext uri="{FF2B5EF4-FFF2-40B4-BE49-F238E27FC236}">
                <a16:creationId xmlns:a16="http://schemas.microsoft.com/office/drawing/2014/main" id="{3D06A047-F837-4C1A-A901-9D4EC2F53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2260600"/>
            <a:ext cx="0" cy="1600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2427" name="Object 5">
            <a:extLst>
              <a:ext uri="{FF2B5EF4-FFF2-40B4-BE49-F238E27FC236}">
                <a16:creationId xmlns:a16="http://schemas.microsoft.com/office/drawing/2014/main" id="{A0B058B9-1346-4FE4-AC16-6317F4A35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525" y="2146300"/>
          <a:ext cx="312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name="Equation" r:id="rId7" imgW="238233" imgH="380864" progId="Equation.3">
                  <p:embed/>
                </p:oleObj>
              </mc:Choice>
              <mc:Fallback>
                <p:oleObj name="Equation" r:id="rId7" imgW="238233" imgH="380864" progId="Equation.3">
                  <p:embed/>
                  <p:pic>
                    <p:nvPicPr>
                      <p:cNvPr id="572427" name="Object 5">
                        <a:extLst>
                          <a:ext uri="{FF2B5EF4-FFF2-40B4-BE49-F238E27FC236}">
                            <a16:creationId xmlns:a16="http://schemas.microsoft.com/office/drawing/2014/main" id="{A0B058B9-1346-4FE4-AC16-6317F4A35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146300"/>
                        <a:ext cx="3127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8" name="Object 6">
            <a:extLst>
              <a:ext uri="{FF2B5EF4-FFF2-40B4-BE49-F238E27FC236}">
                <a16:creationId xmlns:a16="http://schemas.microsoft.com/office/drawing/2014/main" id="{21D64B1E-664B-4884-942C-645BE5E7F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99208"/>
              </p:ext>
            </p:extLst>
          </p:nvPr>
        </p:nvGraphicFramePr>
        <p:xfrm>
          <a:off x="7650527" y="2161855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Equation" r:id="rId9" imgW="276155" imgH="380864" progId="Equation.3">
                  <p:embed/>
                </p:oleObj>
              </mc:Choice>
              <mc:Fallback>
                <p:oleObj name="Equation" r:id="rId9" imgW="276155" imgH="380864" progId="Equation.3">
                  <p:embed/>
                  <p:pic>
                    <p:nvPicPr>
                      <p:cNvPr id="572428" name="Object 6">
                        <a:extLst>
                          <a:ext uri="{FF2B5EF4-FFF2-40B4-BE49-F238E27FC236}">
                            <a16:creationId xmlns:a16="http://schemas.microsoft.com/office/drawing/2014/main" id="{21D64B1E-664B-4884-942C-645BE5E7F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527" y="2161855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9" name="Line 13">
            <a:extLst>
              <a:ext uri="{FF2B5EF4-FFF2-40B4-BE49-F238E27FC236}">
                <a16:creationId xmlns:a16="http://schemas.microsoft.com/office/drawing/2014/main" id="{E15D5D52-74D6-4038-872C-957D209F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794000"/>
            <a:ext cx="1219200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0" name="Line 14">
            <a:extLst>
              <a:ext uri="{FF2B5EF4-FFF2-40B4-BE49-F238E27FC236}">
                <a16:creationId xmlns:a16="http://schemas.microsoft.com/office/drawing/2014/main" id="{A4848C10-31CB-42B6-B187-79A8FEAF0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6925" y="3251200"/>
            <a:ext cx="12192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1" name="Line 15">
            <a:extLst>
              <a:ext uri="{FF2B5EF4-FFF2-40B4-BE49-F238E27FC236}">
                <a16:creationId xmlns:a16="http://schemas.microsoft.com/office/drawing/2014/main" id="{57192D94-A4AA-4797-8172-B71EE38CE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1575" y="2794000"/>
            <a:ext cx="1066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2" name="Text Box 16">
            <a:extLst>
              <a:ext uri="{FF2B5EF4-FFF2-40B4-BE49-F238E27FC236}">
                <a16:creationId xmlns:a16="http://schemas.microsoft.com/office/drawing/2014/main" id="{8FFCFFDA-2C69-4ED6-945B-6252AAB3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2184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FF00"/>
                </a:solidFill>
                <a:ea typeface="楷体_GB2312" pitchFamily="49" charset="-122"/>
              </a:rPr>
              <a:t>入射波</a:t>
            </a:r>
          </a:p>
        </p:txBody>
      </p:sp>
      <p:sp>
        <p:nvSpPr>
          <p:cNvPr id="572433" name="Text Box 17">
            <a:extLst>
              <a:ext uri="{FF2B5EF4-FFF2-40B4-BE49-F238E27FC236}">
                <a16:creationId xmlns:a16="http://schemas.microsoft.com/office/drawing/2014/main" id="{3A24EA80-46EB-4F21-AD62-8DB59D652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3327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FF00"/>
                </a:solidFill>
                <a:ea typeface="楷体_GB2312" pitchFamily="49" charset="-122"/>
              </a:rPr>
              <a:t>反射波</a:t>
            </a:r>
          </a:p>
        </p:txBody>
      </p:sp>
      <p:sp>
        <p:nvSpPr>
          <p:cNvPr id="572434" name="Text Box 18">
            <a:extLst>
              <a:ext uri="{FF2B5EF4-FFF2-40B4-BE49-F238E27FC236}">
                <a16:creationId xmlns:a16="http://schemas.microsoft.com/office/drawing/2014/main" id="{E25D3179-01F2-4028-8B64-0854C2BFB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2870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FF00"/>
                </a:solidFill>
                <a:ea typeface="楷体_GB2312" pitchFamily="49" charset="-122"/>
              </a:rPr>
              <a:t>透射波</a:t>
            </a:r>
          </a:p>
        </p:txBody>
      </p:sp>
      <p:graphicFrame>
        <p:nvGraphicFramePr>
          <p:cNvPr id="572435" name="Object 7">
            <a:extLst>
              <a:ext uri="{FF2B5EF4-FFF2-40B4-BE49-F238E27FC236}">
                <a16:creationId xmlns:a16="http://schemas.microsoft.com/office/drawing/2014/main" id="{4FE40603-6E11-4B95-8500-5B86326D9270}"/>
              </a:ext>
            </a:extLst>
          </p:cNvPr>
          <p:cNvGraphicFramePr>
            <a:graphicFrameLocks/>
          </p:cNvGraphicFramePr>
          <p:nvPr/>
        </p:nvGraphicFramePr>
        <p:xfrm>
          <a:off x="1071563" y="2767013"/>
          <a:ext cx="9604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2" name="Equation" r:id="rId11" imgW="923880" imgH="380864" progId="Equation.3">
                  <p:embed/>
                </p:oleObj>
              </mc:Choice>
              <mc:Fallback>
                <p:oleObj name="Equation" r:id="rId11" imgW="923880" imgH="380864" progId="Equation.3">
                  <p:embed/>
                  <p:pic>
                    <p:nvPicPr>
                      <p:cNvPr id="572435" name="Object 7">
                        <a:extLst>
                          <a:ext uri="{FF2B5EF4-FFF2-40B4-BE49-F238E27FC236}">
                            <a16:creationId xmlns:a16="http://schemas.microsoft.com/office/drawing/2014/main" id="{4FE40603-6E11-4B95-8500-5B86326D92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67013"/>
                        <a:ext cx="96043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6" name="Object 8">
            <a:extLst>
              <a:ext uri="{FF2B5EF4-FFF2-40B4-BE49-F238E27FC236}">
                <a16:creationId xmlns:a16="http://schemas.microsoft.com/office/drawing/2014/main" id="{FA5587C3-CCEE-4425-A4B0-D0BEF77C7D35}"/>
              </a:ext>
            </a:extLst>
          </p:cNvPr>
          <p:cNvGraphicFramePr>
            <a:graphicFrameLocks/>
          </p:cNvGraphicFramePr>
          <p:nvPr/>
        </p:nvGraphicFramePr>
        <p:xfrm>
          <a:off x="1050925" y="2271713"/>
          <a:ext cx="949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3" name="Equation" r:id="rId13" imgW="914400" imgH="380864" progId="Equation.3">
                  <p:embed/>
                </p:oleObj>
              </mc:Choice>
              <mc:Fallback>
                <p:oleObj name="Equation" r:id="rId13" imgW="914400" imgH="380864" progId="Equation.3">
                  <p:embed/>
                  <p:pic>
                    <p:nvPicPr>
                      <p:cNvPr id="572436" name="Object 8">
                        <a:extLst>
                          <a:ext uri="{FF2B5EF4-FFF2-40B4-BE49-F238E27FC236}">
                            <a16:creationId xmlns:a16="http://schemas.microsoft.com/office/drawing/2014/main" id="{FA5587C3-CCEE-4425-A4B0-D0BEF77C7D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71713"/>
                        <a:ext cx="9493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37" name="Text Box 21">
            <a:extLst>
              <a:ext uri="{FF2B5EF4-FFF2-40B4-BE49-F238E27FC236}">
                <a16:creationId xmlns:a16="http://schemas.microsoft.com/office/drawing/2014/main" id="{94CA9C89-F158-4A9F-9B9D-97D128CA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6072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透射波没有半波损失</a:t>
            </a:r>
          </a:p>
        </p:txBody>
      </p:sp>
      <p:sp>
        <p:nvSpPr>
          <p:cNvPr id="572438" name="Rectangle 22">
            <a:extLst>
              <a:ext uri="{FF2B5EF4-FFF2-40B4-BE49-F238E27FC236}">
                <a16:creationId xmlns:a16="http://schemas.microsoft.com/office/drawing/2014/main" id="{E3E5D61C-2569-4D58-B720-46522645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57188"/>
            <a:ext cx="8501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00"/>
              </a:buClr>
            </a:pP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半波损失：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驻波实验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反射点为波节</a:t>
            </a:r>
            <a:r>
              <a:rPr kumimoji="0" lang="en-US" altLang="zh-CN">
                <a:solidFill>
                  <a:srgbClr val="FF0000"/>
                </a:solidFill>
                <a:ea typeface="楷体_GB2312" pitchFamily="49" charset="-122"/>
              </a:rPr>
              <a:t>?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   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572439" name="Picture 23" descr="hard">
            <a:extLst>
              <a:ext uri="{FF2B5EF4-FFF2-40B4-BE49-F238E27FC236}">
                <a16:creationId xmlns:a16="http://schemas.microsoft.com/office/drawing/2014/main" id="{4ECB3D87-DF02-42A1-924A-50306EDC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005263"/>
            <a:ext cx="1944688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2442" name="Picture 26" descr="reflect1">
            <a:extLst>
              <a:ext uri="{FF2B5EF4-FFF2-40B4-BE49-F238E27FC236}">
                <a16:creationId xmlns:a16="http://schemas.microsoft.com/office/drawing/2014/main" id="{7FE88FB2-A25E-4448-9B5A-E9511912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4000500"/>
            <a:ext cx="201612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6" name="Line 28">
            <a:extLst>
              <a:ext uri="{FF2B5EF4-FFF2-40B4-BE49-F238E27FC236}">
                <a16:creationId xmlns:a16="http://schemas.microsoft.com/office/drawing/2014/main" id="{AC6FF2A7-4DC3-4594-9D88-04839DA8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9113" y="4489450"/>
            <a:ext cx="0" cy="1512888"/>
          </a:xfrm>
          <a:prstGeom prst="line">
            <a:avLst/>
          </a:prstGeom>
          <a:noFill/>
          <a:ln w="28575">
            <a:solidFill>
              <a:srgbClr val="001B3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C854676C-CE22-4F96-A6BE-2E69FC0D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764213"/>
            <a:ext cx="2070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001B3B"/>
                </a:solidFill>
              </a:rPr>
              <a:t>固定端为波节，反射有半波损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BA9F191E-B48E-477B-875D-4CABDD685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5786438"/>
            <a:ext cx="1855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001B3B"/>
                </a:solidFill>
              </a:rPr>
              <a:t>波疏到波密，反射有半波损</a:t>
            </a:r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CD745355-19DE-4539-89DE-E1AC8EEEF713}"/>
              </a:ext>
            </a:extLst>
          </p:cNvPr>
          <p:cNvSpPr>
            <a:spLocks/>
          </p:cNvSpPr>
          <p:nvPr/>
        </p:nvSpPr>
        <p:spPr bwMode="auto">
          <a:xfrm>
            <a:off x="428625" y="4767263"/>
            <a:ext cx="847725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9936AC77-B411-4DE4-9D38-6F09BDCE340B}"/>
              </a:ext>
            </a:extLst>
          </p:cNvPr>
          <p:cNvSpPr>
            <a:spLocks/>
          </p:cNvSpPr>
          <p:nvPr/>
        </p:nvSpPr>
        <p:spPr bwMode="auto">
          <a:xfrm flipV="1">
            <a:off x="1276350" y="5300663"/>
            <a:ext cx="798513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25810B91-C7DD-4A14-8F32-A0C54D07B59A}"/>
              </a:ext>
            </a:extLst>
          </p:cNvPr>
          <p:cNvSpPr>
            <a:spLocks/>
          </p:cNvSpPr>
          <p:nvPr/>
        </p:nvSpPr>
        <p:spPr bwMode="auto">
          <a:xfrm>
            <a:off x="2074863" y="4767263"/>
            <a:ext cx="796925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314B7CE1-B1F9-4CFC-8C35-0838C08E7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4614863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9FF59CB3-5F6E-4BFF-A7F5-8F2C44A05D11}"/>
              </a:ext>
            </a:extLst>
          </p:cNvPr>
          <p:cNvSpPr>
            <a:spLocks/>
          </p:cNvSpPr>
          <p:nvPr/>
        </p:nvSpPr>
        <p:spPr bwMode="auto">
          <a:xfrm flipV="1">
            <a:off x="2871788" y="5300663"/>
            <a:ext cx="798512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046FD647-4398-45F6-853A-8CA0B776852A}"/>
              </a:ext>
            </a:extLst>
          </p:cNvPr>
          <p:cNvSpPr>
            <a:spLocks/>
          </p:cNvSpPr>
          <p:nvPr/>
        </p:nvSpPr>
        <p:spPr bwMode="auto">
          <a:xfrm>
            <a:off x="3657600" y="4767263"/>
            <a:ext cx="914400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D823B54B-037F-4FCA-A2BF-00430707B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4614863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29C74500-D69F-4D92-9395-7D40BE1AB824}"/>
              </a:ext>
            </a:extLst>
          </p:cNvPr>
          <p:cNvSpPr>
            <a:spLocks/>
          </p:cNvSpPr>
          <p:nvPr/>
        </p:nvSpPr>
        <p:spPr bwMode="auto">
          <a:xfrm flipH="1">
            <a:off x="1571625" y="4767263"/>
            <a:ext cx="801688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>
            <a:extLst>
              <a:ext uri="{FF2B5EF4-FFF2-40B4-BE49-F238E27FC236}">
                <a16:creationId xmlns:a16="http://schemas.microsoft.com/office/drawing/2014/main" id="{C1A30B7D-410E-4694-9E6B-7AC0789C1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24463"/>
            <a:ext cx="304800" cy="5334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57B6497A-9E19-40BB-BCBF-5B4E01CA2189}"/>
              </a:ext>
            </a:extLst>
          </p:cNvPr>
          <p:cNvSpPr>
            <a:spLocks/>
          </p:cNvSpPr>
          <p:nvPr/>
        </p:nvSpPr>
        <p:spPr bwMode="auto">
          <a:xfrm flipH="1" flipV="1">
            <a:off x="657225" y="5300663"/>
            <a:ext cx="914400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AD5AE737-3B15-4CEF-814E-5A8F15648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5300663"/>
            <a:ext cx="4500562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" name="Object 33">
            <a:extLst>
              <a:ext uri="{FF2B5EF4-FFF2-40B4-BE49-F238E27FC236}">
                <a16:creationId xmlns:a16="http://schemas.microsoft.com/office/drawing/2014/main" id="{9367BD98-05C7-4EC2-A8DA-7F048E193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83406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4" name="Equation" r:id="rId17" imgW="295422" imgH="142977" progId="Equation.3">
                  <p:embed/>
                </p:oleObj>
              </mc:Choice>
              <mc:Fallback>
                <p:oleObj name="Equation" r:id="rId17" imgW="295422" imgH="142977" progId="Equation.3">
                  <p:embed/>
                  <p:pic>
                    <p:nvPicPr>
                      <p:cNvPr id="44" name="Object 33">
                        <a:extLst>
                          <a:ext uri="{FF2B5EF4-FFF2-40B4-BE49-F238E27FC236}">
                            <a16:creationId xmlns:a16="http://schemas.microsoft.com/office/drawing/2014/main" id="{9367BD98-05C7-4EC2-A8DA-7F048E193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834063"/>
                        <a:ext cx="68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4">
            <a:extLst>
              <a:ext uri="{FF2B5EF4-FFF2-40B4-BE49-F238E27FC236}">
                <a16:creationId xmlns:a16="http://schemas.microsoft.com/office/drawing/2014/main" id="{D13D9551-C4AF-4F5A-902D-2DA221158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286250"/>
          <a:ext cx="1266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5" name="公式" r:id="rId19" imgW="714394" imgH="161959" progId="Equation.3">
                  <p:embed/>
                </p:oleObj>
              </mc:Choice>
              <mc:Fallback>
                <p:oleObj name="公式" r:id="rId19" imgW="714394" imgH="161959" progId="Equation.3">
                  <p:embed/>
                  <p:pic>
                    <p:nvPicPr>
                      <p:cNvPr id="45" name="Object 34">
                        <a:extLst>
                          <a:ext uri="{FF2B5EF4-FFF2-40B4-BE49-F238E27FC236}">
                            <a16:creationId xmlns:a16="http://schemas.microsoft.com/office/drawing/2014/main" id="{D13D9551-C4AF-4F5A-902D-2DA22115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286250"/>
                        <a:ext cx="12668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29">
            <a:extLst>
              <a:ext uri="{FF2B5EF4-FFF2-40B4-BE49-F238E27FC236}">
                <a16:creationId xmlns:a16="http://schemas.microsoft.com/office/drawing/2014/main" id="{D8CB75A4-1323-48DE-9BDA-FD7E6A07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6000750"/>
            <a:ext cx="1152525" cy="428625"/>
          </a:xfrm>
          <a:prstGeom prst="wedgeRectCallout">
            <a:avLst>
              <a:gd name="adj1" fmla="val 12838"/>
              <a:gd name="adj2" fmla="val -87926"/>
            </a:avLst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</a:rPr>
              <a:t>反射波</a:t>
            </a:r>
          </a:p>
        </p:txBody>
      </p:sp>
      <p:sp>
        <p:nvSpPr>
          <p:cNvPr id="47" name="AutoShape 38">
            <a:extLst>
              <a:ext uri="{FF2B5EF4-FFF2-40B4-BE49-F238E27FC236}">
                <a16:creationId xmlns:a16="http://schemas.microsoft.com/office/drawing/2014/main" id="{6BF43EF8-5003-4CD5-B6FC-A34A4795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214813"/>
            <a:ext cx="1122362" cy="428625"/>
          </a:xfrm>
          <a:prstGeom prst="wedgeRectCallout">
            <a:avLst>
              <a:gd name="adj1" fmla="val 176"/>
              <a:gd name="adj2" fmla="val 83472"/>
            </a:avLst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</a:rPr>
              <a:t>入射波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5EDF090F-2E26-4036-B11D-9F4272A0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787775"/>
            <a:ext cx="45291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</a:rPr>
              <a:t>例：如何画出反射波的波形图？</a:t>
            </a:r>
          </a:p>
        </p:txBody>
      </p:sp>
      <p:sp>
        <p:nvSpPr>
          <p:cNvPr id="18474" name="灯片编号占位符 1">
            <a:extLst>
              <a:ext uri="{FF2B5EF4-FFF2-40B4-BE49-F238E27FC236}">
                <a16:creationId xmlns:a16="http://schemas.microsoft.com/office/drawing/2014/main" id="{1A3908CF-9E8F-493B-A7AC-14C9BD35D78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CC7D4D-ADAA-4B54-B58E-EE31E9FE0C5E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E9BBF63C-FFC3-4C61-9C1E-1A8F4217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8"/>
            <a:ext cx="871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00"/>
              </a:buClr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                                                       入射波与反射波在该点反相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utoUpdateAnimBg="0"/>
      <p:bldP spid="572420" grpId="0" animBg="1"/>
      <p:bldP spid="572424" grpId="0" autoUpdateAnimBg="0"/>
      <p:bldP spid="572425" grpId="0" autoUpdateAnimBg="0"/>
      <p:bldP spid="572432" grpId="0" autoUpdateAnimBg="0"/>
      <p:bldP spid="572433" grpId="0" autoUpdateAnimBg="0"/>
      <p:bldP spid="572434" grpId="0" autoUpdateAnimBg="0"/>
      <p:bldP spid="572437" grpId="0" autoUpdateAnimBg="0"/>
      <p:bldP spid="572438" grpId="0" autoUpdateAnimBg="0"/>
      <p:bldP spid="7197" grpId="0"/>
      <p:bldP spid="7200" grpId="0"/>
      <p:bldP spid="46" grpId="0" animBg="1" autoUpdateAnimBg="0"/>
      <p:bldP spid="47" grpId="0" animBg="1" autoUpdateAnimBg="0"/>
      <p:bldP spid="48" grpId="0" autoUpdateAnimBg="0"/>
      <p:bldP spid="4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8">
            <a:extLst>
              <a:ext uri="{FF2B5EF4-FFF2-40B4-BE49-F238E27FC236}">
                <a16:creationId xmlns:a16="http://schemas.microsoft.com/office/drawing/2014/main" id="{825127D4-5EC1-4F61-A298-7C595DA4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066800"/>
            <a:ext cx="6781800" cy="3657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59" name="Text Box 30">
            <a:extLst>
              <a:ext uri="{FF2B5EF4-FFF2-40B4-BE49-F238E27FC236}">
                <a16:creationId xmlns:a16="http://schemas.microsoft.com/office/drawing/2014/main" id="{0E44E88D-7336-4424-93C4-937F52FB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0063"/>
            <a:ext cx="327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相位突变（</a:t>
            </a:r>
            <a:r>
              <a:rPr kumimoji="0" lang="zh-CN" altLang="en-US">
                <a:solidFill>
                  <a:srgbClr val="FFFF00"/>
                </a:solidFill>
              </a:rPr>
              <a:t>半波损失</a:t>
            </a:r>
            <a:r>
              <a:rPr kumimoji="0"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9460" name="Text Box 38">
            <a:extLst>
              <a:ext uri="{FF2B5EF4-FFF2-40B4-BE49-F238E27FC236}">
                <a16:creationId xmlns:a16="http://schemas.microsoft.com/office/drawing/2014/main" id="{5E9109BC-50F3-4B42-933C-3584BE3C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845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/>
              <a:t>         </a:t>
            </a:r>
            <a:r>
              <a:rPr kumimoji="0" lang="zh-CN" altLang="en-US">
                <a:solidFill>
                  <a:schemeClr val="bg1"/>
                </a:solidFill>
              </a:rPr>
              <a:t>当波从波疏介质垂直入射到波密介质， 被反射到波疏介质时形成</a:t>
            </a:r>
            <a:r>
              <a:rPr kumimoji="0" lang="zh-CN" altLang="en-US">
                <a:solidFill>
                  <a:srgbClr val="00FFFF"/>
                </a:solidFill>
              </a:rPr>
              <a:t>波节</a:t>
            </a:r>
            <a:r>
              <a:rPr kumimoji="0" lang="en-US" altLang="zh-CN">
                <a:solidFill>
                  <a:schemeClr val="bg1"/>
                </a:solidFill>
              </a:rPr>
              <a:t>. </a:t>
            </a:r>
            <a:r>
              <a:rPr kumimoji="0" lang="zh-CN" altLang="en-US">
                <a:solidFill>
                  <a:schemeClr val="bg1"/>
                </a:solidFill>
              </a:rPr>
              <a:t>入射波与反射波在反射点处的相位</a:t>
            </a:r>
            <a:r>
              <a:rPr kumimoji="0" lang="zh-CN" altLang="en-US">
                <a:solidFill>
                  <a:srgbClr val="00FFFF"/>
                </a:solidFill>
              </a:rPr>
              <a:t>相反</a:t>
            </a:r>
            <a:r>
              <a:rPr kumimoji="0" lang="zh-CN" altLang="en-US">
                <a:solidFill>
                  <a:schemeClr val="bg1"/>
                </a:solidFill>
              </a:rPr>
              <a:t>，即反射波在</a:t>
            </a:r>
            <a:r>
              <a:rPr kumimoji="0" lang="zh-CN" altLang="en-US">
                <a:solidFill>
                  <a:srgbClr val="00FFFF"/>
                </a:solidFill>
              </a:rPr>
              <a:t>分界处</a:t>
            </a:r>
            <a:r>
              <a:rPr kumimoji="0" lang="zh-CN" altLang="en-US">
                <a:solidFill>
                  <a:schemeClr val="bg1"/>
                </a:solidFill>
              </a:rPr>
              <a:t>产生      的相位跃变，相当于出现了半个波长的波程差，称</a:t>
            </a:r>
            <a:r>
              <a:rPr kumimoji="0" lang="zh-CN" altLang="en-US">
                <a:solidFill>
                  <a:srgbClr val="00FFFF"/>
                </a:solidFill>
              </a:rPr>
              <a:t>半波损失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461" name="Rectangle 32">
            <a:extLst>
              <a:ext uri="{FF2B5EF4-FFF2-40B4-BE49-F238E27FC236}">
                <a16:creationId xmlns:a16="http://schemas.microsoft.com/office/drawing/2014/main" id="{85C127CE-2408-49D6-9AD4-C6340A6E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1985963"/>
            <a:ext cx="55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波密介质</a:t>
            </a:r>
          </a:p>
        </p:txBody>
      </p:sp>
      <p:graphicFrame>
        <p:nvGraphicFramePr>
          <p:cNvPr id="19462" name="Object 16">
            <a:extLst>
              <a:ext uri="{FF2B5EF4-FFF2-40B4-BE49-F238E27FC236}">
                <a16:creationId xmlns:a16="http://schemas.microsoft.com/office/drawing/2014/main" id="{18A88048-0D01-4A16-8878-D799B6A1E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公式" r:id="rId4" imgW="126835" imgH="139518" progId="Equation.3">
                  <p:embed/>
                </p:oleObj>
              </mc:Choice>
              <mc:Fallback>
                <p:oleObj name="公式" r:id="rId4" imgW="126835" imgH="139518" progId="Equation.3">
                  <p:embed/>
                  <p:pic>
                    <p:nvPicPr>
                      <p:cNvPr id="19462" name="Object 16">
                        <a:extLst>
                          <a:ext uri="{FF2B5EF4-FFF2-40B4-BE49-F238E27FC236}">
                            <a16:creationId xmlns:a16="http://schemas.microsoft.com/office/drawing/2014/main" id="{18A88048-0D01-4A16-8878-D799B6A1E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9">
            <a:extLst>
              <a:ext uri="{FF2B5EF4-FFF2-40B4-BE49-F238E27FC236}">
                <a16:creationId xmlns:a16="http://schemas.microsoft.com/office/drawing/2014/main" id="{68A402BC-F03C-4709-AD28-E7A524A7B8A6}"/>
              </a:ext>
            </a:extLst>
          </p:cNvPr>
          <p:cNvGraphicFramePr>
            <a:graphicFrameLocks/>
          </p:cNvGraphicFramePr>
          <p:nvPr/>
        </p:nvGraphicFramePr>
        <p:xfrm>
          <a:off x="2919413" y="557212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公式" r:id="rId6" imgW="85629" imgH="104707" progId="Equation.3">
                  <p:embed/>
                </p:oleObj>
              </mc:Choice>
              <mc:Fallback>
                <p:oleObj name="公式" r:id="rId6" imgW="85629" imgH="104707" progId="Equation.3">
                  <p:embed/>
                  <p:pic>
                    <p:nvPicPr>
                      <p:cNvPr id="19463" name="Object 19">
                        <a:extLst>
                          <a:ext uri="{FF2B5EF4-FFF2-40B4-BE49-F238E27FC236}">
                            <a16:creationId xmlns:a16="http://schemas.microsoft.com/office/drawing/2014/main" id="{68A402BC-F03C-4709-AD28-E7A524A7B8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5572125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灯片编号占位符 1">
            <a:extLst>
              <a:ext uri="{FF2B5EF4-FFF2-40B4-BE49-F238E27FC236}">
                <a16:creationId xmlns:a16="http://schemas.microsoft.com/office/drawing/2014/main" id="{641C3B7B-5154-491B-B182-86CB2B70722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7CEF08-A84F-4829-A49C-DB7AA27599C4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19465" name="Rectangle 33">
            <a:extLst>
              <a:ext uri="{FF2B5EF4-FFF2-40B4-BE49-F238E27FC236}">
                <a16:creationId xmlns:a16="http://schemas.microsoft.com/office/drawing/2014/main" id="{B51739D5-1F0B-49F7-A6DC-C880C0C5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2000250"/>
            <a:ext cx="554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波疏介质</a:t>
            </a:r>
          </a:p>
        </p:txBody>
      </p:sp>
      <p:sp>
        <p:nvSpPr>
          <p:cNvPr id="19466" name="AutoShape 77">
            <a:hlinkClick r:id="rId8" action="ppaction://hlinkfile" highlightClick="1"/>
            <a:extLst>
              <a:ext uri="{FF2B5EF4-FFF2-40B4-BE49-F238E27FC236}">
                <a16:creationId xmlns:a16="http://schemas.microsoft.com/office/drawing/2014/main" id="{41799D1E-687C-4825-9BE4-E57231B6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571500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719" r:id="rId2" imgW="6477904" imgH="3584746"/>
        </mc:Choice>
        <mc:Fallback>
          <p:control r:id="rId2" imgW="6477904" imgH="3584746">
            <p:pic>
              <p:nvPicPr>
                <p:cNvPr id="19467" name="ShockwaveFlash1">
                  <a:extLst>
                    <a:ext uri="{FF2B5EF4-FFF2-40B4-BE49-F238E27FC236}">
                      <a16:creationId xmlns:a16="http://schemas.microsoft.com/office/drawing/2014/main" id="{9BE43A55-4343-4A8C-A35F-3865A099641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5088" y="1125538"/>
                  <a:ext cx="6477000" cy="3584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17267</TotalTime>
  <Words>1274</Words>
  <Application>Microsoft Office PowerPoint</Application>
  <PresentationFormat>全屏显示(4:3)</PresentationFormat>
  <Paragraphs>199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Monotype Sorts</vt:lpstr>
      <vt:lpstr>仿宋_GB2312</vt:lpstr>
      <vt:lpstr>华文仿宋</vt:lpstr>
      <vt:lpstr>华文中宋</vt:lpstr>
      <vt:lpstr>楷体_GB2312</vt:lpstr>
      <vt:lpstr>宋体</vt:lpstr>
      <vt:lpstr>微软雅黑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1276</cp:revision>
  <cp:lastPrinted>2022-09-23T09:41:43Z</cp:lastPrinted>
  <dcterms:created xsi:type="dcterms:W3CDTF">1998-11-21T01:35:42Z</dcterms:created>
  <dcterms:modified xsi:type="dcterms:W3CDTF">2022-09-27T02:38:47Z</dcterms:modified>
</cp:coreProperties>
</file>