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57" r:id="rId7"/>
    <p:sldId id="295" r:id="rId8"/>
    <p:sldId id="473" r:id="rId9"/>
    <p:sldId id="319" r:id="rId10"/>
    <p:sldId id="470" r:id="rId11"/>
    <p:sldId id="422" r:id="rId12"/>
    <p:sldId id="474" r:id="rId13"/>
    <p:sldId id="320" r:id="rId14"/>
    <p:sldId id="343" r:id="rId15"/>
    <p:sldId id="437" r:id="rId16"/>
    <p:sldId id="336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11C"/>
    <a:srgbClr val="FF8810"/>
    <a:srgbClr val="BB7677"/>
    <a:srgbClr val="F2F2F2"/>
    <a:srgbClr val="1A3172"/>
    <a:srgbClr val="3491CA"/>
    <a:srgbClr val="FF9C00"/>
    <a:srgbClr val="FECB30"/>
    <a:srgbClr val="B23AF9"/>
    <a:srgbClr val="6F4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9957-232C-4C23-BD71-3CF7C12B4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09880"/>
            <a:ext cx="10850563" cy="663575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book-and-cd_43679"/>
          <p:cNvSpPr>
            <a:spLocks noChangeAspect="1"/>
          </p:cNvSpPr>
          <p:nvPr userDrawn="1"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588D6-15B0-4D34-B160-748A245039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D2218-D929-41A1-9A96-21586A0BD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848100"/>
          </a:xfrm>
          <a:prstGeom prst="rect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slow"/>
  <p:hf sldNum="0"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1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2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5.png"/><Relationship Id="rId6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8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 flipH="1">
            <a:off x="758699" y="598161"/>
            <a:ext cx="10825884" cy="5667826"/>
          </a:xfrm>
          <a:prstGeom prst="rect">
            <a:avLst/>
          </a:prstGeom>
          <a:blipFill dpi="0" rotWithShape="1">
            <a:blip r:embed="rId1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9" name="组合 148"/>
          <p:cNvGrpSpPr/>
          <p:nvPr/>
        </p:nvGrpSpPr>
        <p:grpSpPr>
          <a:xfrm>
            <a:off x="1508469" y="2125994"/>
            <a:ext cx="8959850" cy="4139565"/>
            <a:chOff x="1508469" y="2040904"/>
            <a:chExt cx="8959850" cy="4139565"/>
          </a:xfrm>
        </p:grpSpPr>
        <p:sp>
          <p:nvSpPr>
            <p:cNvPr id="123" name="标题 1104"/>
            <p:cNvSpPr txBox="1"/>
            <p:nvPr/>
          </p:nvSpPr>
          <p:spPr>
            <a:xfrm>
              <a:off x="2204429" y="2040904"/>
              <a:ext cx="8263890" cy="1071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r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08A0E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uLnTx/>
                  <a:uFillTx/>
                  <a:latin typeface="黑体" panose="02010609060101010101" charset="-122"/>
                  <a:ea typeface="黑体" panose="02010609060101010101" charset="-122"/>
                </a:rPr>
                <a:t>智能车实验答辩</a:t>
              </a:r>
              <a:endParaRPr kumimoji="0" lang="zh-CN" altLang="en-US" sz="6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08469" y="3308709"/>
              <a:ext cx="3098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948649" y="4341509"/>
              <a:ext cx="6281420" cy="183896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汇报人：马茂原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自动化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2104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班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113635" y="31311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1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03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跟踪</a:t>
            </a: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乒乓球</a:t>
            </a:r>
            <a:endParaRPr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ïṧlîḓê"/>
          <p:cNvSpPr/>
          <p:nvPr/>
        </p:nvSpPr>
        <p:spPr>
          <a:xfrm>
            <a:off x="3164185" y="2558283"/>
            <a:ext cx="347557" cy="331463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247650"/>
            <a:ext cx="2851785" cy="663575"/>
          </a:xfrm>
        </p:spPr>
        <p:txBody>
          <a:bodyPr/>
          <a:lstStyle/>
          <a:p>
            <a:r>
              <a:rPr lang="en-US" altLang="zh-CN" sz="2800" dirty="0"/>
              <a:t>BGR——&gt;HSV</a:t>
            </a:r>
            <a:endParaRPr lang="zh-CN" altLang="en-US" sz="2800" dirty="0"/>
          </a:p>
        </p:txBody>
      </p:sp>
      <p:sp>
        <p:nvSpPr>
          <p:cNvPr id="4" name="îš1iḑé"/>
          <p:cNvSpPr txBox="1"/>
          <p:nvPr>
            <p:custDataLst>
              <p:tags r:id="rId1"/>
            </p:custDataLst>
          </p:nvPr>
        </p:nvSpPr>
        <p:spPr>
          <a:xfrm>
            <a:off x="10937240" y="3763645"/>
            <a:ext cx="735330" cy="346900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îš1iḑé"/>
          <p:cNvSpPr txBox="1"/>
          <p:nvPr>
            <p:custDataLst>
              <p:tags r:id="rId2"/>
            </p:custDataLst>
          </p:nvPr>
        </p:nvSpPr>
        <p:spPr>
          <a:xfrm>
            <a:off x="347980" y="1084580"/>
            <a:ext cx="11593830" cy="29343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在光照变化较大的情况下，BGR分量的值也会随之变化，这可能导致颜色分割不稳定。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HSV颜色空间更接近人类对颜色的感知方式，使得颜色分割更加鲁棒。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imgHsv = cv2.cvtColor(img, cv2.COLOR_BGR2HSV)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光照变化影响较小: 在HSV颜色空间中，色调（Hue）主要受颜色本身的影响，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不容易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受到光照条件的影响。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当光照条件变化时，物体的颜色在HSV空间中的色调变化相对较小，因此可以更稳定地识别目标颜色。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49" name="book-and-cd_43679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520658" y="247663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íśḻíḍe"/>
          <p:cNvSpPr/>
          <p:nvPr/>
        </p:nvSpPr>
        <p:spPr>
          <a:xfrm>
            <a:off x="8690298" y="2558283"/>
            <a:ext cx="347557" cy="331463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47980"/>
            <a:ext cx="10850563" cy="663575"/>
          </a:xfrm>
        </p:spPr>
        <p:txBody>
          <a:bodyPr/>
          <a:lstStyle/>
          <a:p>
            <a:r>
              <a:rPr lang="zh-CN" altLang="en-US" sz="2800" dirty="0"/>
              <a:t>颜色分割</a:t>
            </a:r>
            <a:r>
              <a:rPr lang="en-US" altLang="zh-CN" sz="2800" dirty="0"/>
              <a:t> VS </a:t>
            </a:r>
            <a:r>
              <a:rPr lang="zh-CN" altLang="en-US" sz="2800" dirty="0"/>
              <a:t>形状</a:t>
            </a:r>
            <a:r>
              <a:rPr lang="zh-CN" altLang="en-US" sz="2800" dirty="0"/>
              <a:t>分割</a:t>
            </a:r>
            <a:endParaRPr lang="zh-CN" altLang="en-US" sz="2800" dirty="0"/>
          </a:p>
        </p:txBody>
      </p:sp>
      <p:sp>
        <p:nvSpPr>
          <p:cNvPr id="12" name="îš1iḑé"/>
          <p:cNvSpPr txBox="1"/>
          <p:nvPr>
            <p:custDataLst>
              <p:tags r:id="rId1"/>
            </p:custDataLst>
          </p:nvPr>
        </p:nvSpPr>
        <p:spPr>
          <a:xfrm>
            <a:off x="150495" y="1310005"/>
            <a:ext cx="12041505" cy="47923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marL="0" marR="0" lvl="0" indent="0" algn="just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circles = cv2.HoughCircles(img, cv2.HOUGH_GRADIENT, 1, 200, param1=20, param2=50, minRadius=30, maxRadius=70)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just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just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运动影响: 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当物体运动时，霍夫变换可能无法准确跟踪圆的位置</a:t>
            </a:r>
            <a:r>
              <a:rPr kumimoji="0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kumimoji="0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just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霍夫变换需要稳定的边缘信息来累积投票，而运动会导致边缘信息不稳定。</a:t>
            </a:r>
            <a:endParaRPr kumimoji="0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just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计算复杂度: 霍夫变换的计算量较大，尤其是当参数设置不当或图像分辨率较高时，可能导致检测速度较慢。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 flipH="1">
            <a:off x="677419" y="598161"/>
            <a:ext cx="10825884" cy="5667826"/>
          </a:xfrm>
          <a:prstGeom prst="rect">
            <a:avLst/>
          </a:prstGeom>
          <a:blipFill dpi="0" rotWithShape="1">
            <a:blip r:embed="rId1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9" name="组合 148"/>
          <p:cNvGrpSpPr/>
          <p:nvPr/>
        </p:nvGrpSpPr>
        <p:grpSpPr>
          <a:xfrm>
            <a:off x="2832959" y="2195830"/>
            <a:ext cx="6672991" cy="1536065"/>
            <a:chOff x="1468804" y="2385709"/>
            <a:chExt cx="7769860" cy="1536065"/>
          </a:xfrm>
        </p:grpSpPr>
        <p:sp>
          <p:nvSpPr>
            <p:cNvPr id="123" name="标题 1104"/>
            <p:cNvSpPr txBox="1"/>
            <p:nvPr/>
          </p:nvSpPr>
          <p:spPr>
            <a:xfrm>
              <a:off x="1468804" y="2385709"/>
              <a:ext cx="7769860" cy="153606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r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08A0E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6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uLnTx/>
                  <a:uFillTx/>
                  <a:latin typeface="黑体" panose="02010609060101010101" charset="-122"/>
                  <a:ea typeface="黑体" panose="02010609060101010101" charset="-122"/>
                </a:rPr>
                <a:t>感谢！</a:t>
              </a:r>
              <a:endParaRPr kumimoji="0" lang="zh-CN" altLang="en-US" sz="6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08469" y="3308709"/>
              <a:ext cx="30988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832444" y="4215144"/>
            <a:ext cx="6281420" cy="1838960"/>
          </a:xfrm>
          <a:prstGeom prst="rect">
            <a:avLst/>
          </a:prstGeom>
        </p:spPr>
        <p:txBody>
          <a:bodyPr wrap="square">
            <a:noAutofit/>
          </a:bodyPr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汇报人：马茂原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自动化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2104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班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71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0377" y="381635"/>
            <a:ext cx="10033350" cy="611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33378" y="1405691"/>
            <a:ext cx="4216744" cy="4311372"/>
            <a:chOff x="1329535" y="2086986"/>
            <a:chExt cx="2851930" cy="2999852"/>
          </a:xfrm>
        </p:grpSpPr>
        <p:sp>
          <p:nvSpPr>
            <p:cNvPr id="9" name="矩形 8"/>
            <p:cNvSpPr/>
            <p:nvPr/>
          </p:nvSpPr>
          <p:spPr>
            <a:xfrm>
              <a:off x="1485000" y="2799000"/>
              <a:ext cx="2541000" cy="562912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en-US" altLang="zh-CN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6" name="菱形 55"/>
            <p:cNvSpPr/>
            <p:nvPr/>
          </p:nvSpPr>
          <p:spPr bwMode="auto">
            <a:xfrm>
              <a:off x="1329535" y="2086986"/>
              <a:ext cx="2851930" cy="299985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40557" y="3361912"/>
              <a:ext cx="900000" cy="450000"/>
            </a:xfrm>
            <a:prstGeom prst="rect">
              <a:avLst/>
            </a:prstGeom>
            <a:noFill/>
          </p:spPr>
          <p:txBody>
            <a:bodyPr wrap="none" rtlCol="0" anchor="ctr">
              <a:normAutofit fontScale="90000" lnSpcReduction="10000"/>
            </a:bodyPr>
            <a:lstStyle/>
            <a:p>
              <a:pPr algn="ctr"/>
              <a:r>
                <a:rPr lang="zh-CN" altLang="en-US" sz="4400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目录</a:t>
              </a:r>
              <a:endParaRPr lang="en-US" altLang="zh-CN" sz="44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cxnSp>
          <p:nvCxnSpPr>
            <p:cNvPr id="12" name="直接连接符 11"/>
            <p:cNvCxnSpPr>
              <a:stCxn id="10" idx="1"/>
            </p:cNvCxnSpPr>
            <p:nvPr/>
          </p:nvCxnSpPr>
          <p:spPr>
            <a:xfrm flipH="1">
              <a:off x="1655557" y="3586912"/>
              <a:ext cx="5850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</p:cNvCxnSpPr>
            <p:nvPr/>
          </p:nvCxnSpPr>
          <p:spPr>
            <a:xfrm>
              <a:off x="3140557" y="3586912"/>
              <a:ext cx="5868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 flipH="1">
            <a:off x="1407501" y="568813"/>
            <a:ext cx="1034249" cy="112395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2003458" y="1034216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389134" y="5524259"/>
            <a:ext cx="1034249" cy="112395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2490345" y="5650502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277610" y="1612265"/>
            <a:ext cx="4478655" cy="3514706"/>
            <a:chOff x="9885" y="1949"/>
            <a:chExt cx="7053" cy="5535"/>
          </a:xfrm>
        </p:grpSpPr>
        <p:grpSp>
          <p:nvGrpSpPr>
            <p:cNvPr id="17" name="组合 16"/>
            <p:cNvGrpSpPr/>
            <p:nvPr/>
          </p:nvGrpSpPr>
          <p:grpSpPr>
            <a:xfrm>
              <a:off x="9885" y="1949"/>
              <a:ext cx="6901" cy="3247"/>
              <a:chOff x="6277005" y="1170611"/>
              <a:chExt cx="4382083" cy="2061787"/>
            </a:xfrm>
          </p:grpSpPr>
          <p:sp>
            <p:nvSpPr>
              <p:cNvPr id="16" name="菱形 15"/>
              <p:cNvSpPr/>
              <p:nvPr/>
            </p:nvSpPr>
            <p:spPr bwMode="auto">
              <a:xfrm>
                <a:off x="6277005" y="1235563"/>
                <a:ext cx="771282" cy="771282"/>
              </a:xfrm>
              <a:prstGeom prst="diamond">
                <a:avLst/>
              </a:prstGeom>
              <a:solidFill>
                <a:srgbClr val="1A3172"/>
              </a:solidFill>
              <a:ln w="38100">
                <a:noFill/>
              </a:ln>
              <a:effectLst>
                <a:outerShdw blurRad="355600" dist="88900" dir="2700000" algn="tl" rotWithShape="0">
                  <a:srgbClr val="1A3172">
                    <a:alpha val="27000"/>
                  </a:srgb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9" name="TextBox 31"/>
              <p:cNvSpPr txBox="1"/>
              <p:nvPr/>
            </p:nvSpPr>
            <p:spPr bwMode="auto">
              <a:xfrm>
                <a:off x="6538402" y="1170611"/>
                <a:ext cx="4120686" cy="749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3200" b="1" spc="600" dirty="0">
                    <a:solidFill>
                      <a:srgbClr val="1A3172"/>
                    </a:solidFill>
                    <a:latin typeface="黑体" panose="02010609060101010101" charset="-122"/>
                    <a:ea typeface="黑体" panose="02010609060101010101" charset="-122"/>
                  </a:rPr>
                  <a:t>配置</a:t>
                </a:r>
                <a:r>
                  <a:rPr lang="zh-CN" altLang="en-US" sz="3200" b="1" spc="600" dirty="0">
                    <a:solidFill>
                      <a:srgbClr val="1A3172"/>
                    </a:solidFill>
                    <a:latin typeface="黑体" panose="02010609060101010101" charset="-122"/>
                    <a:ea typeface="黑体" panose="02010609060101010101" charset="-122"/>
                  </a:rPr>
                  <a:t>环境</a:t>
                </a:r>
                <a:endParaRPr lang="zh-CN" altLang="en-US" sz="3200" b="1" spc="600" dirty="0">
                  <a:solidFill>
                    <a:srgbClr val="1A3172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flipV="1">
                <a:off x="7627709" y="3209538"/>
                <a:ext cx="2536825" cy="22860"/>
              </a:xfrm>
              <a:prstGeom prst="line">
                <a:avLst/>
              </a:prstGeom>
              <a:ln w="6350" cap="rnd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9885" y="4109"/>
              <a:ext cx="6901" cy="1230"/>
              <a:chOff x="6277005" y="2587729"/>
              <a:chExt cx="4382083" cy="780806"/>
            </a:xfrm>
          </p:grpSpPr>
          <p:sp>
            <p:nvSpPr>
              <p:cNvPr id="22" name="菱形 21"/>
              <p:cNvSpPr/>
              <p:nvPr/>
            </p:nvSpPr>
            <p:spPr bwMode="auto">
              <a:xfrm>
                <a:off x="6277005" y="2597253"/>
                <a:ext cx="771282" cy="771282"/>
              </a:xfrm>
              <a:prstGeom prst="diamond">
                <a:avLst/>
              </a:prstGeom>
              <a:solidFill>
                <a:srgbClr val="1A3172"/>
              </a:solidFill>
              <a:ln w="38100">
                <a:noFill/>
              </a:ln>
              <a:effectLst>
                <a:outerShdw blurRad="355600" dist="88900" dir="2700000" algn="tl" rotWithShape="0">
                  <a:srgbClr val="1A3172">
                    <a:alpha val="27000"/>
                  </a:srgb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TextBox 31"/>
              <p:cNvSpPr txBox="1"/>
              <p:nvPr/>
            </p:nvSpPr>
            <p:spPr bwMode="auto">
              <a:xfrm>
                <a:off x="6538622" y="2587729"/>
                <a:ext cx="4120466" cy="5770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3200" b="1" spc="600" dirty="0">
                    <a:solidFill>
                      <a:srgbClr val="1A3172"/>
                    </a:solidFill>
                    <a:latin typeface="黑体" panose="02010609060101010101" charset="-122"/>
                    <a:ea typeface="黑体" panose="02010609060101010101" charset="-122"/>
                  </a:rPr>
                  <a:t>八字</a:t>
                </a:r>
                <a:r>
                  <a:rPr lang="zh-CN" altLang="en-US" sz="3200" b="1" spc="600" dirty="0">
                    <a:solidFill>
                      <a:srgbClr val="1A3172"/>
                    </a:solidFill>
                    <a:latin typeface="黑体" panose="02010609060101010101" charset="-122"/>
                    <a:ea typeface="黑体" panose="02010609060101010101" charset="-122"/>
                  </a:rPr>
                  <a:t>循迹</a:t>
                </a:r>
                <a:endParaRPr lang="zh-CN" altLang="en-US" sz="3200" b="1" spc="600" dirty="0">
                  <a:solidFill>
                    <a:srgbClr val="1A3172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9885" y="6269"/>
              <a:ext cx="7053" cy="1215"/>
              <a:chOff x="6277005" y="3958943"/>
              <a:chExt cx="4478603" cy="771282"/>
            </a:xfrm>
          </p:grpSpPr>
          <p:sp>
            <p:nvSpPr>
              <p:cNvPr id="26" name="菱形 25"/>
              <p:cNvSpPr/>
              <p:nvPr/>
            </p:nvSpPr>
            <p:spPr bwMode="auto">
              <a:xfrm>
                <a:off x="6277005" y="3958943"/>
                <a:ext cx="771282" cy="771282"/>
              </a:xfrm>
              <a:prstGeom prst="diamond">
                <a:avLst/>
              </a:prstGeom>
              <a:solidFill>
                <a:srgbClr val="1A3172"/>
              </a:solidFill>
              <a:ln w="38100">
                <a:noFill/>
              </a:ln>
              <a:effectLst>
                <a:outerShdw blurRad="355600" dist="88900" dir="2700000" algn="tl" rotWithShape="0">
                  <a:srgbClr val="1A3172">
                    <a:alpha val="27000"/>
                  </a:srgb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TextBox 31"/>
              <p:cNvSpPr txBox="1"/>
              <p:nvPr/>
            </p:nvSpPr>
            <p:spPr bwMode="auto">
              <a:xfrm>
                <a:off x="6635141" y="4045278"/>
                <a:ext cx="4120467" cy="553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3600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3200" spc="600" dirty="0">
                    <a:solidFill>
                      <a:srgbClr val="1A3172"/>
                    </a:solidFill>
                    <a:latin typeface="黑体" panose="02010609060101010101" charset="-122"/>
                    <a:ea typeface="黑体" panose="02010609060101010101" charset="-122"/>
                  </a:rPr>
                  <a:t> </a:t>
                </a:r>
                <a:r>
                  <a:rPr lang="zh-CN" altLang="en-US" sz="3200" b="1" spc="600" dirty="0">
                    <a:solidFill>
                      <a:srgbClr val="1A3172"/>
                    </a:solidFill>
                    <a:latin typeface="黑体" panose="02010609060101010101" charset="-122"/>
                    <a:ea typeface="黑体" panose="02010609060101010101" charset="-122"/>
                  </a:rPr>
                  <a:t>跟踪乒乓球</a:t>
                </a:r>
                <a:endParaRPr lang="zh-CN" altLang="en-US" sz="3200" b="1" spc="600" dirty="0">
                  <a:solidFill>
                    <a:srgbClr val="1A3172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cxnSp>
          <p:nvCxnSpPr>
            <p:cNvPr id="14" name="直接连接符 13"/>
            <p:cNvCxnSpPr/>
            <p:nvPr>
              <p:custDataLst>
                <p:tags r:id="rId1"/>
              </p:custDataLst>
            </p:nvPr>
          </p:nvCxnSpPr>
          <p:spPr>
            <a:xfrm flipV="1">
              <a:off x="12012" y="3266"/>
              <a:ext cx="3995" cy="36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2"/>
              </p:custDataLst>
            </p:nvPr>
          </p:nvCxnSpPr>
          <p:spPr>
            <a:xfrm flipV="1">
              <a:off x="12012" y="7226"/>
              <a:ext cx="3995" cy="36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1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01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49700" y="3743491"/>
            <a:ext cx="626009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配置</a:t>
            </a: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环境</a:t>
            </a:r>
            <a:endParaRPr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60980" y="4910084"/>
            <a:ext cx="6281320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177165" y="1530985"/>
            <a:ext cx="1156017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sz="26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执行命令： sudo nano /etc/apt/sources.list </a:t>
            </a:r>
            <a:endParaRPr sz="26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sz="26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进入文件后注释掉所有行，在开头添加：</a:t>
            </a:r>
            <a:endParaRPr sz="26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sz="26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deb http://mirrors.tuna.tsinghua.edu.cn/raspbian/raspbian/</a:t>
            </a:r>
            <a:r>
              <a:rPr sz="26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bullseye</a:t>
            </a:r>
            <a:r>
              <a:rPr sz="26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main non-free contrib rpi deb-src http://mirrors.tuna.tsinghua.edu.cn/raspbian/raspbian/</a:t>
            </a:r>
            <a:r>
              <a:rPr sz="26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bullseye</a:t>
            </a:r>
            <a:r>
              <a:rPr sz="26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main non-free contrib rpi ctrl+o ctrl +x 保存退出</a:t>
            </a:r>
            <a:endParaRPr sz="26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sz="26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执行命令： sudo nano /etc/apt/sources.list.d/raspi.list</a:t>
            </a:r>
            <a:endParaRPr sz="26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sz="26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同样注释后添加：</a:t>
            </a:r>
            <a:endParaRPr sz="26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sz="26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deb http://mirrors.tuna.tsinghua.edu.cn/raspberrypi/bullseye/main</a:t>
            </a:r>
            <a:r>
              <a:rPr sz="24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sz="24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>
              <a:lnSpc>
                <a:spcPct val="150000"/>
              </a:lnSpc>
              <a:defRPr/>
            </a:pPr>
            <a:endParaRPr sz="24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41120" y="260350"/>
            <a:ext cx="3883025" cy="699770"/>
          </a:xfrm>
        </p:spPr>
        <p:txBody>
          <a:bodyPr/>
          <a:lstStyle/>
          <a:p>
            <a:r>
              <a:rPr lang="zh-CN" altLang="en-US" sz="2800" dirty="0">
                <a:latin typeface="+mj-ea"/>
              </a:rPr>
              <a:t>下载</a:t>
            </a:r>
            <a:r>
              <a:rPr lang="en-US" altLang="zh-CN" sz="2800" dirty="0">
                <a:latin typeface="+mj-ea"/>
              </a:rPr>
              <a:t>opencv</a:t>
            </a:r>
            <a:r>
              <a:rPr lang="zh-CN" altLang="en-US" sz="2800" dirty="0">
                <a:latin typeface="+mj-ea"/>
              </a:rPr>
              <a:t>关键</a:t>
            </a:r>
            <a:r>
              <a:rPr lang="zh-CN" altLang="en-US" sz="2800" dirty="0">
                <a:latin typeface="+mj-ea"/>
              </a:rPr>
              <a:t>点</a:t>
            </a:r>
            <a:endParaRPr lang="zh-CN" altLang="en-US" sz="2800" dirty="0">
              <a:latin typeface="+mj-ea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177165" y="579755"/>
            <a:ext cx="11560175" cy="611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sz="24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运行命令安装opencv:</a:t>
            </a:r>
            <a:endParaRPr sz="24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</a:t>
            </a:r>
            <a:r>
              <a:rPr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ip install python3-opencv</a:t>
            </a:r>
            <a:endParaRPr sz="24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sz="24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执行命令： sudo nano /etc/apt/sources.list</a:t>
            </a:r>
            <a:endParaRPr sz="24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sz="24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pip install opencv-python</a:t>
            </a:r>
            <a:endParaRPr sz="24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sz="24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安装 OpenCV 的核心模块（cv2）</a:t>
            </a:r>
            <a:endParaRPr sz="24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sz="24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 pip install opencv-contrib-python</a:t>
            </a:r>
            <a:endParaRPr sz="24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sz="24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安装 OpenCV 的完整版，包括所有可用的模块和功能。</a:t>
            </a:r>
            <a:endParaRPr sz="24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sz="24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 pip install opencv-python-headless</a:t>
            </a:r>
            <a:endParaRPr sz="24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sz="24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安装一个无 GUI 版本的 OpenCV</a:t>
            </a:r>
            <a:r>
              <a:rPr lang="zh-CN" sz="24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sz="24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适用于不需要图形界面的应用场景</a:t>
            </a:r>
            <a:endParaRPr sz="24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41120" y="260350"/>
            <a:ext cx="3883025" cy="699770"/>
          </a:xfrm>
        </p:spPr>
        <p:txBody>
          <a:bodyPr/>
          <a:lstStyle/>
          <a:p>
            <a:r>
              <a:rPr lang="zh-CN" altLang="en-US" sz="2800" dirty="0">
                <a:latin typeface="+mj-ea"/>
              </a:rPr>
              <a:t>下载</a:t>
            </a:r>
            <a:r>
              <a:rPr lang="en-US" altLang="zh-CN" sz="2800" dirty="0">
                <a:latin typeface="+mj-ea"/>
              </a:rPr>
              <a:t>opencv</a:t>
            </a:r>
            <a:r>
              <a:rPr lang="zh-CN" altLang="en-US" sz="2800" dirty="0">
                <a:latin typeface="+mj-ea"/>
              </a:rPr>
              <a:t>关键</a:t>
            </a:r>
            <a:r>
              <a:rPr lang="zh-CN" altLang="en-US" sz="2800" dirty="0">
                <a:latin typeface="+mj-ea"/>
              </a:rPr>
              <a:t>点</a:t>
            </a:r>
            <a:endParaRPr lang="zh-CN" altLang="en-US" sz="2800" dirty="0">
              <a:latin typeface="+mj-ea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1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02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八字</a:t>
            </a: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循迹</a:t>
            </a:r>
            <a:endParaRPr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矩形 547"/>
          <p:cNvSpPr/>
          <p:nvPr/>
        </p:nvSpPr>
        <p:spPr bwMode="auto">
          <a:xfrm>
            <a:off x="-1" y="10385"/>
            <a:ext cx="12192001" cy="682028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pic>
        <p:nvPicPr>
          <p:cNvPr id="2" name="图片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255" y="334010"/>
            <a:ext cx="4830445" cy="2954655"/>
          </a:xfrm>
          <a:prstGeom prst="rect">
            <a:avLst/>
          </a:prstGeom>
        </p:spPr>
      </p:pic>
      <p:pic>
        <p:nvPicPr>
          <p:cNvPr id="4" name="图片 8" descr="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83070" y="334010"/>
            <a:ext cx="4831080" cy="2954655"/>
          </a:xfrm>
          <a:prstGeom prst="rect">
            <a:avLst/>
          </a:prstGeom>
        </p:spPr>
      </p:pic>
      <p:pic>
        <p:nvPicPr>
          <p:cNvPr id="6" name="图片 10" descr="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51255" y="3569970"/>
            <a:ext cx="4830445" cy="2954020"/>
          </a:xfrm>
          <a:prstGeom prst="rect">
            <a:avLst/>
          </a:prstGeom>
        </p:spPr>
      </p:pic>
      <p:pic>
        <p:nvPicPr>
          <p:cNvPr id="7" name="图片 11" descr="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83070" y="3569970"/>
            <a:ext cx="4850765" cy="296735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7335" y="0"/>
            <a:ext cx="4036695" cy="6858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41120" y="260350"/>
            <a:ext cx="3883025" cy="699770"/>
          </a:xfrm>
        </p:spPr>
        <p:txBody>
          <a:bodyPr/>
          <a:p>
            <a:r>
              <a:rPr lang="zh-CN" altLang="en-US" sz="2800" dirty="0">
                <a:latin typeface="+mj-ea"/>
              </a:rPr>
              <a:t>避免重复</a:t>
            </a:r>
            <a:r>
              <a:rPr lang="zh-CN" altLang="en-US" sz="2800" dirty="0">
                <a:latin typeface="+mj-ea"/>
              </a:rPr>
              <a:t>检测</a:t>
            </a:r>
            <a:endParaRPr lang="zh-CN" altLang="en-US" sz="2800" dirty="0"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3555" y="706120"/>
            <a:ext cx="11597005" cy="54457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50000"/>
          </a:bodyPr>
          <a:p>
            <a:pPr algn="ctr"/>
            <a:r>
              <a:rPr lang="zh-CN" altLang="en-US" sz="5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设置两个标志</a:t>
            </a:r>
            <a:r>
              <a:rPr lang="en-US" altLang="zh-CN" sz="5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——flag_black </a:t>
            </a:r>
            <a:r>
              <a:rPr lang="zh-CN" altLang="en-US" sz="5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5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red_black</a:t>
            </a:r>
            <a:endParaRPr lang="en-US" altLang="zh-CN" sz="5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en-US" altLang="zh-CN" sz="5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只有当</a:t>
            </a:r>
            <a:r>
              <a:rPr lang="en-US" altLang="zh-CN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flag_black=1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时，智能车才有可能因为检测到黑色叉而停止；</a:t>
            </a:r>
            <a:endParaRPr lang="zh-CN" altLang="en-US" sz="5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只有当</a:t>
            </a:r>
            <a:r>
              <a:rPr lang="en-US" altLang="zh-CN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flag_red=1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时，智能车才有可能因为检测到红色叉而停止；</a:t>
            </a:r>
            <a:endParaRPr lang="zh-CN" altLang="en-US" sz="5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5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当智能车因为黑色叉停止后，设定</a:t>
            </a:r>
            <a:r>
              <a:rPr lang="en-US" altLang="zh-CN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flag_black=0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flag_red=1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endParaRPr lang="zh-CN" altLang="en-US" sz="5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当智能车因为红色叉停止后，设定</a:t>
            </a:r>
            <a:r>
              <a:rPr lang="en-US" altLang="zh-CN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flag_black=1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flag_red=0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5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5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这种方法适用于</a:t>
            </a:r>
            <a:r>
              <a:rPr lang="zh-CN" altLang="en-US" sz="5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红色叉和黑色叉交替出现</a:t>
            </a:r>
            <a:r>
              <a:rPr lang="zh-CN" altLang="en-US" sz="5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的情况，符合要求</a:t>
            </a:r>
            <a:endParaRPr lang="zh-CN" altLang="en-US" sz="5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/>
            <a:endParaRPr lang="zh-CN" altLang="en-US" sz="2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ISPRING_PRESENTATION_TITLE" val="简约毕业答辩设计论文答辩PPT模板"/>
  <p:tag name="ISPRING_FIRST_PUBLISH" val="1"/>
  <p:tag name="KSO_WPP_MARK_KEY" val="8601b336-5e11-443b-9faa-53aba212f98a"/>
  <p:tag name="COMMONDATA" val="eyJoZGlkIjoiOGQzNzI3ODYxZGU5ZmExN2U4ZTQ2ZWZjMTViYzEzOTQifQ=="/>
  <p:tag name="commondata" val="eyJoZGlkIjoiMmIwYzQ5OGVmZTA4ODUxN2YzMzlkZWFkMmE4MDk0OT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千图网拥有20W+精美PPT模板 更多PPT模板下载至：www.58pic.com/office/ppt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 123">
  <a:themeElements>
    <a:clrScheme name="答辩宝典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wmzyb4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38100">
          <a:noFill/>
        </a:ln>
      </a:spPr>
      <a:bodyPr rtlCol="0" anchor="ctr"/>
      <a:lstStyle>
        <a:defPPr algn="ctr">
          <a:defRPr dirty="0" smtClean="0">
            <a:solidFill>
              <a:schemeClr val="dk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" cap="rnd">
          <a:solidFill>
            <a:schemeClr val="bg1">
              <a:lumMod val="75000"/>
            </a:schemeClr>
          </a:solidFill>
          <a:round/>
          <a:headEnd type="none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90000" tIns="46800" rIns="90000" bIns="46800" rtlCol="0" anchor="ctr" anchorCtr="0">
        <a:normAutofit/>
      </a:bodyPr>
      <a:lstStyle>
        <a:defPPr algn="ctr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1443</Words>
  <Application>WPS 演示</Application>
  <PresentationFormat>宽屏</PresentationFormat>
  <Paragraphs>92</Paragraphs>
  <Slides>13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黑体</vt:lpstr>
      <vt:lpstr>站酷快乐体2016修订版</vt:lpstr>
      <vt:lpstr>微软雅黑</vt:lpstr>
      <vt:lpstr>Arial</vt:lpstr>
      <vt:lpstr>Calibri</vt:lpstr>
      <vt:lpstr>Gill Sans</vt:lpstr>
      <vt:lpstr>Arial Unicode MS</vt:lpstr>
      <vt:lpstr>等线</vt:lpstr>
      <vt:lpstr>Gill Sans MT</vt:lpstr>
      <vt:lpstr>千图网拥有20W+精美PPT模板 更多PPT模板下载至：www.58pic.com/office/ppt</vt:lpstr>
      <vt:lpstr> 123</vt:lpstr>
      <vt:lpstr>PowerPoint 演示文稿</vt:lpstr>
      <vt:lpstr>PowerPoint 演示文稿</vt:lpstr>
      <vt:lpstr>PowerPoint 演示文稿</vt:lpstr>
      <vt:lpstr>研究背景</vt:lpstr>
      <vt:lpstr>下载opencv关键点</vt:lpstr>
      <vt:lpstr>PowerPoint 演示文稿</vt:lpstr>
      <vt:lpstr>关键部位识别</vt:lpstr>
      <vt:lpstr>研究内容                          算法与模型</vt:lpstr>
      <vt:lpstr>下载opencv关键点</vt:lpstr>
      <vt:lpstr>PowerPoint 演示文稿</vt:lpstr>
      <vt:lpstr>时间配准对比</vt:lpstr>
      <vt:lpstr>空间配准效果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简约毕业答辩设计论文答辩PPT模板</dc:title>
  <dc:creator/>
  <cp:lastModifiedBy>pc</cp:lastModifiedBy>
  <cp:revision>420</cp:revision>
  <dcterms:created xsi:type="dcterms:W3CDTF">2018-04-25T14:27:00Z</dcterms:created>
  <dcterms:modified xsi:type="dcterms:W3CDTF">2025-01-05T12:40:01Z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2052-11.1.0.14650</vt:lpwstr>
  </property>
  <property fmtid="{D5CDD505-2E9C-101B-9397-08002B2CF9AE}" pid="4" name="ICV">
    <vt:lpwstr>301D5CD0C8D040FF9F2A4BBC4DCF7FBC</vt:lpwstr>
  </property>
</Properties>
</file>