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7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31" r:id="rId33"/>
    <p:sldId id="332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3" r:id="rId46"/>
    <p:sldId id="334" r:id="rId47"/>
    <p:sldId id="276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1BD"/>
    <a:srgbClr val="969696"/>
    <a:srgbClr val="B2B2B2"/>
    <a:srgbClr val="000000"/>
    <a:srgbClr val="CC0000"/>
    <a:srgbClr val="46ACAE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5"/>
    <p:restoredTop sz="94815"/>
  </p:normalViewPr>
  <p:slideViewPr>
    <p:cSldViewPr showGuides="1">
      <p:cViewPr varScale="1">
        <p:scale>
          <a:sx n="106" d="100"/>
          <a:sy n="106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B467D6-05AB-4260-AD7D-27EF891F410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873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38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68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0F2063-DDFE-4A3F-96A9-4B44594822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428625"/>
            <a:ext cx="2133600" cy="5819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428625"/>
            <a:ext cx="6248400" cy="5819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319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8229600" cy="47164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D05310-4D17-4079-809A-9BF86B8B8AC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152400" y="42862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7.xml"/><Relationship Id="rId7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457200" y="620713"/>
            <a:ext cx="7715250" cy="2087562"/>
          </a:xfrm>
          <a:ln/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zh-CN" altLang="en-US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  <a:cs typeface="+mj-cs"/>
              </a:rPr>
              <a:t>数据结构与算法</a:t>
            </a:r>
            <a:r>
              <a:rPr lang="en-US" altLang="zh-CN" sz="6000" dirty="0">
                <a:latin typeface="+mj-lt"/>
                <a:ea typeface="宋体" panose="02010600030101010101" pitchFamily="2" charset="-122"/>
                <a:cs typeface="+mj-cs"/>
              </a:rPr>
              <a:t/>
            </a:r>
            <a:br>
              <a:rPr lang="en-US" altLang="zh-CN" sz="60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各章复习例题</a:t>
            </a:r>
            <a:endParaRPr lang="zh-CN" altLang="en-US" sz="6000" b="0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4099" name="Line 5"/>
          <p:cNvSpPr/>
          <p:nvPr/>
        </p:nvSpPr>
        <p:spPr>
          <a:xfrm>
            <a:off x="304800" y="2590800"/>
            <a:ext cx="556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/>
          <p:nvPr/>
        </p:nvSpPr>
        <p:spPr>
          <a:xfrm>
            <a:off x="323850" y="1268413"/>
            <a:ext cx="8458200" cy="293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、下述哪一条是顺序存储方式的优点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?(   )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A)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存储密度大         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插入运算方便       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C)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删除运算方便 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可方便地用于各种逻辑结构的存储表示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8547" name="Text Box 3"/>
          <p:cNvSpPr txBox="1"/>
          <p:nvPr/>
        </p:nvSpPr>
        <p:spPr>
          <a:xfrm>
            <a:off x="4140200" y="188913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】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2400" dirty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="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316" name="Rectangle 4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  <p:sp>
        <p:nvSpPr>
          <p:cNvPr id="13317" name="Rectangle 5"/>
          <p:cNvSpPr/>
          <p:nvPr/>
        </p:nvSpPr>
        <p:spPr>
          <a:xfrm>
            <a:off x="323850" y="3716338"/>
            <a:ext cx="8497888" cy="2611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、以下关于链式存储结构的叙述中哪一条是不正确的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A)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结点除自身信息外还包括指针域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因此存储密度小		    于顺序存储结构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逻辑上相邻的结点物理上不必邻接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可以通过计算直接确定第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个结点的存储地址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插入、删除运算操作方便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不必移动结点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/>
          <p:nvPr/>
        </p:nvSpPr>
        <p:spPr>
          <a:xfrm>
            <a:off x="395288" y="1484313"/>
            <a:ext cx="8353425" cy="3671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75000"/>
              </a:spcBef>
              <a:spcAft>
                <a:spcPct val="40000"/>
              </a:spcAft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、单链表的每个结点中包括一个指针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，它指向该结点的后继结点。现要将指针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指向的新结点插入到指针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指向的单链表结点之后，下面的操作序列中哪一个是正确的？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  )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lvl="0" indent="0" eaLnBrk="1" hangingPunct="1">
              <a:lnSpc>
                <a:spcPct val="135000"/>
              </a:lnSpc>
              <a:spcBef>
                <a:spcPct val="45000"/>
              </a:spcBef>
              <a:spcAft>
                <a:spcPct val="40000"/>
              </a:spcAft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q = p-&gt;next;		 p-&gt;next=q-&gt;next </a:t>
            </a:r>
            <a:b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	B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p-&gt;next=q-&gt;next;	 q=p-&gt;next </a:t>
            </a:r>
            <a:b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	C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q-&gt;next=p-&gt;next; 	 p-&gt;next=q; </a:t>
            </a:r>
            <a:b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	D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p-&gt;next=q; 		q-&gt;next=p-&gt;next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9571" name="Text Box 3"/>
          <p:cNvSpPr txBox="1"/>
          <p:nvPr/>
        </p:nvSpPr>
        <p:spPr>
          <a:xfrm>
            <a:off x="1187450" y="594995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7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  <p:sp>
        <p:nvSpPr>
          <p:cNvPr id="14341" name="AutoShape 8">
            <a:hlinkClick r:id="" action="ppaction://hlinkshowjump?jump=lastslide"/>
          </p:cNvPr>
          <p:cNvSpPr/>
          <p:nvPr/>
        </p:nvSpPr>
        <p:spPr>
          <a:xfrm>
            <a:off x="8532813" y="6237288"/>
            <a:ext cx="431800" cy="431800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AutoShape 9">
            <a:hlinkClick r:id="rId2" action="ppaction://hlinksldjump"/>
          </p:cNvPr>
          <p:cNvSpPr/>
          <p:nvPr/>
        </p:nvSpPr>
        <p:spPr>
          <a:xfrm>
            <a:off x="8101013" y="6237288"/>
            <a:ext cx="431800" cy="431800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114693" name="Text Box 5"/>
          <p:cNvSpPr txBox="1"/>
          <p:nvPr/>
        </p:nvSpPr>
        <p:spPr>
          <a:xfrm>
            <a:off x="323850" y="1412875"/>
            <a:ext cx="8458200" cy="4911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、有６个元素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6,5,4,3,2,1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的顺序进栈，问下列哪一个不是合法的出栈序列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:(   ) </a:t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A)5,4,3,6,2,1           B) 4,5,3,1,2,6 </a:t>
            </a:r>
            <a:b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C)3,4,6,5,2,1           D) 2,3,4,1,5,6 </a:t>
            </a:r>
          </a:p>
          <a:p>
            <a:pPr marL="0" lvl="0" indent="0"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、以下哪一个不是栈的基本运算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?(   ) </a:t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A)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删除栈顶元素  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删除栈底元素 </a:t>
            </a:r>
          </a:p>
          <a:p>
            <a:pPr marL="0" lvl="0" indent="0" eaLnBrk="1" hangingPunct="1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判断栈是否为空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将栈置为空栈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4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、以下哪一个不是队列的基本运算？ 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   )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）从队尾插入一个新元素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）读取队头元素的值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）判断一个队列是否为空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）从队列中删除第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</a:p>
        </p:txBody>
      </p:sp>
      <p:sp>
        <p:nvSpPr>
          <p:cNvPr id="114694" name="Text Box 6"/>
          <p:cNvSpPr txBox="1"/>
          <p:nvPr/>
        </p:nvSpPr>
        <p:spPr>
          <a:xfrm>
            <a:off x="3419475" y="188913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/>
          <p:nvPr/>
        </p:nvSpPr>
        <p:spPr>
          <a:xfrm>
            <a:off x="395288" y="1628775"/>
            <a:ext cx="8458200" cy="4911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、设栈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的初始状态为空，队列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的初始状态为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________________ 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a1  a2  a3  a4 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___________________________ </a:t>
            </a:r>
            <a:b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↑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          ↑ </a:t>
            </a:r>
            <a:b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　队头     队尾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和队列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进行下列两步操作：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、删除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中的元素，将删除的元素插入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，直至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为空。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、依次将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中的元素插入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Q,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直至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为空。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在上述两步操作后，队列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的状态是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________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7" name="Rectangle 5"/>
          <p:cNvSpPr>
            <a:spLocks noGrp="1"/>
          </p:cNvSpPr>
          <p:nvPr>
            <p:ph type="title"/>
          </p:nvPr>
        </p:nvSpPr>
        <p:spPr>
          <a:xfrm>
            <a:off x="152400" y="428625"/>
            <a:ext cx="4635500" cy="563563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116742" name="Text Box 6"/>
          <p:cNvSpPr txBox="1"/>
          <p:nvPr/>
        </p:nvSpPr>
        <p:spPr>
          <a:xfrm>
            <a:off x="4716463" y="188913"/>
            <a:ext cx="4248150" cy="457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a4 a3 a2 a1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/>
          <p:nvPr/>
        </p:nvSpPr>
        <p:spPr>
          <a:xfrm>
            <a:off x="250825" y="1196975"/>
            <a:ext cx="8458200" cy="5373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、判断一个循环队列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（元素最多为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）为空的条件是（  ）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Q-&gt;rear==Q-&gt;front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Q-&gt;front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Q-&gt;front ==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Q-&gt;rear+1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% n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Q-&gt;front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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(Q-&gt;rear+1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% n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、判断一个循环队列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（元素最多为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）为满的条件是（  ）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 == Q-&gt;front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Q-&gt;front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Q-&gt;front ==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Q-&gt;rear+1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% n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Q-&gt;front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Q-&gt;rear+1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% n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、设有一个单端受限的双端队列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，元素入队序列为：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ABCD,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问不可能的输出序列有哪些？</a:t>
            </a:r>
          </a:p>
        </p:txBody>
      </p:sp>
      <p:sp>
        <p:nvSpPr>
          <p:cNvPr id="17411" name="Rectangle 5"/>
          <p:cNvSpPr>
            <a:spLocks noGrp="1"/>
          </p:cNvSpPr>
          <p:nvPr>
            <p:ph type="title"/>
          </p:nvPr>
        </p:nvSpPr>
        <p:spPr>
          <a:xfrm>
            <a:off x="152400" y="428625"/>
            <a:ext cx="4635500" cy="563563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117766" name="Text Box 6"/>
          <p:cNvSpPr txBox="1"/>
          <p:nvPr/>
        </p:nvSpPr>
        <p:spPr>
          <a:xfrm>
            <a:off x="3060700" y="0"/>
            <a:ext cx="6083300" cy="100488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5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       7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、输入受限：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DBCA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             6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     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输出受限：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DBCA</a:t>
            </a:r>
          </a:p>
        </p:txBody>
      </p:sp>
      <p:sp>
        <p:nvSpPr>
          <p:cNvPr id="17413" name="AutoShape 13">
            <a:hlinkClick r:id="" action="ppaction://hlinkshowjump?jump=lastslide"/>
          </p:cNvPr>
          <p:cNvSpPr/>
          <p:nvPr/>
        </p:nvSpPr>
        <p:spPr>
          <a:xfrm>
            <a:off x="8532813" y="6308725"/>
            <a:ext cx="431800" cy="360363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AutoShape 14">
            <a:hlinkClick r:id="rId2" action="ppaction://hlinksldjump"/>
          </p:cNvPr>
          <p:cNvSpPr/>
          <p:nvPr/>
        </p:nvSpPr>
        <p:spPr>
          <a:xfrm>
            <a:off x="8101013" y="6308725"/>
            <a:ext cx="431800" cy="360363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/>
          <p:nvPr/>
        </p:nvSpPr>
        <p:spPr>
          <a:xfrm>
            <a:off x="395288" y="1125538"/>
            <a:ext cx="8458200" cy="249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、在结点个数为</a:t>
            </a:r>
            <a:r>
              <a:rPr lang="en-US" altLang="zh-CN" sz="2400" b="0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en-US" altLang="zh-CN" sz="2400" b="0" dirty="0">
                <a:solidFill>
                  <a:schemeClr val="tx1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的各棵树中，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）高度最小的树的高度是多少？它有多少个叶结点？多少个分支结点？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）高度最大的树的高度是多少？它有多少个叶结点？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多少个分支结点？ </a:t>
            </a:r>
          </a:p>
        </p:txBody>
      </p:sp>
      <p:sp>
        <p:nvSpPr>
          <p:cNvPr id="120835" name="Text Box 3"/>
          <p:cNvSpPr txBox="1"/>
          <p:nvPr/>
        </p:nvSpPr>
        <p:spPr>
          <a:xfrm>
            <a:off x="323850" y="3789363"/>
            <a:ext cx="83820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）结点个数为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时，高度最小的树的高度为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，有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层；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         它有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n-1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个叶结点，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个分支结点；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）高度最大的树的高度为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，有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层；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          它有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个叶结点，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n-1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个分支结点。</a:t>
            </a:r>
          </a:p>
        </p:txBody>
      </p:sp>
      <p:sp>
        <p:nvSpPr>
          <p:cNvPr id="20484" name="Rectangle 4"/>
          <p:cNvSpPr/>
          <p:nvPr/>
        </p:nvSpPr>
        <p:spPr>
          <a:xfrm>
            <a:off x="152400" y="428625"/>
            <a:ext cx="46355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/>
          <p:nvPr/>
        </p:nvSpPr>
        <p:spPr>
          <a:xfrm>
            <a:off x="0" y="1196975"/>
            <a:ext cx="8915400" cy="1881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、试分别找出满足以下条件的所有二叉树：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二叉树的前序序列与中序序列相同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(2)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二叉树的中序序列与后序序列相同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(3)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二叉树的前序序列与后序序列相同。</a:t>
            </a:r>
          </a:p>
        </p:txBody>
      </p:sp>
      <p:sp>
        <p:nvSpPr>
          <p:cNvPr id="121859" name="Text Box 3"/>
          <p:cNvSpPr txBox="1"/>
          <p:nvPr/>
        </p:nvSpPr>
        <p:spPr>
          <a:xfrm>
            <a:off x="179388" y="3357563"/>
            <a:ext cx="8610600" cy="3341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(1)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二叉树的前序序列与中序序列相同：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     空树或缺左子树的单支树；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二叉树的中序序列与后序序列相同：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空树或缺右子树的单支树；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二叉树的前序序列与后序序列相同：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空树或只有根结点的二叉树。</a:t>
            </a:r>
          </a:p>
        </p:txBody>
      </p:sp>
      <p:sp>
        <p:nvSpPr>
          <p:cNvPr id="21508" name="Rectangle 4"/>
          <p:cNvSpPr/>
          <p:nvPr/>
        </p:nvSpPr>
        <p:spPr>
          <a:xfrm>
            <a:off x="152400" y="428625"/>
            <a:ext cx="46355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/>
          <p:nvPr/>
        </p:nvSpPr>
        <p:spPr>
          <a:xfrm>
            <a:off x="250825" y="1341438"/>
            <a:ext cx="8458200" cy="1223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、深度为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（根的层次为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）的完全二叉树至少有多少个结点？至多有多少个结点？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与结点数目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之间的关系是什么？</a:t>
            </a:r>
          </a:p>
          <a:p>
            <a:pPr marL="0" lvl="0" indent="0" eaLnBrk="1" hangingPunct="1">
              <a:spcBef>
                <a:spcPct val="1000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</p:txBody>
      </p:sp>
      <p:sp>
        <p:nvSpPr>
          <p:cNvPr id="122883" name="Text Box 3"/>
          <p:cNvSpPr txBox="1"/>
          <p:nvPr/>
        </p:nvSpPr>
        <p:spPr>
          <a:xfrm>
            <a:off x="395288" y="2492375"/>
            <a:ext cx="8458200" cy="1414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由完全二叉树的定义可知，对于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层的完全二叉树，上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层是一棵深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的满二叉树。所以对深度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的完全二叉树，它们之间的结点数目之差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==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各树最后一层的结点数目之差。</a:t>
            </a:r>
          </a:p>
        </p:txBody>
      </p:sp>
      <p:sp>
        <p:nvSpPr>
          <p:cNvPr id="2055" name="Text Box 5"/>
          <p:cNvSpPr txBox="1"/>
          <p:nvPr/>
        </p:nvSpPr>
        <p:spPr>
          <a:xfrm>
            <a:off x="323850" y="4076700"/>
            <a:ext cx="8610600" cy="2382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深度为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的完全二叉树</a:t>
            </a:r>
            <a:endParaRPr lang="en-US" altLang="zh-CN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最少结点数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深度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k-1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的满二叉树结点数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+1 =       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最多结点数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深度为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的满二叉树的结点数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    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的关系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6588125" y="5057775"/>
          <a:ext cx="1752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1047750" imgH="190500" progId="Equation.3">
                  <p:embed/>
                </p:oleObj>
              </mc:Choice>
              <mc:Fallback>
                <p:oleObj r:id="rId3" imgW="1047750" imgH="190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25" y="5057775"/>
                        <a:ext cx="1752600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6559550" y="5494338"/>
          <a:ext cx="7921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5" imgW="381000" imgH="190500" progId="">
                  <p:embed/>
                </p:oleObj>
              </mc:Choice>
              <mc:Fallback>
                <p:oleObj r:id="rId5" imgW="381000" imgH="1905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9550" y="5494338"/>
                        <a:ext cx="792163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2771775" y="5989638"/>
          <a:ext cx="2362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7" imgW="952500" imgH="228600" progId="">
                  <p:embed/>
                </p:oleObj>
              </mc:Choice>
              <mc:Fallback>
                <p:oleObj r:id="rId7" imgW="952500" imgH="2286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5989638"/>
                        <a:ext cx="23622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9"/>
          <p:cNvSpPr/>
          <p:nvPr/>
        </p:nvSpPr>
        <p:spPr>
          <a:xfrm>
            <a:off x="152400" y="428625"/>
            <a:ext cx="46355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/>
      <p:bldP spid="20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/>
          <p:nvPr/>
        </p:nvSpPr>
        <p:spPr>
          <a:xfrm>
            <a:off x="179388" y="1557338"/>
            <a:ext cx="8610600" cy="1681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、对于深度为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，且只有度为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的结点的二叉树，结点数</a:t>
            </a:r>
          </a:p>
          <a:p>
            <a:pPr marL="0" lvl="0" indent="0" algn="just" eaLnBrk="1" hangingPunct="1">
              <a:spcBef>
                <a:spcPct val="1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至少有多少？至多有多少？</a:t>
            </a: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algn="just" eaLnBrk="1" hangingPunct="1">
              <a:spcBef>
                <a:spcPct val="10000"/>
              </a:spcBef>
              <a:buClrTx/>
              <a:buFontTx/>
              <a:buNone/>
            </a:pPr>
            <a:endParaRPr lang="en-US" altLang="zh-CN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907" name="Text Box 3"/>
          <p:cNvSpPr txBox="1"/>
          <p:nvPr/>
        </p:nvSpPr>
        <p:spPr>
          <a:xfrm>
            <a:off x="407988" y="5445125"/>
            <a:ext cx="8153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结点数至多有：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2400" b="0" baseline="3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  <a:endParaRPr lang="en-US" altLang="zh-CN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结点数至少有：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2k-1</a:t>
            </a:r>
          </a:p>
        </p:txBody>
      </p:sp>
      <p:sp>
        <p:nvSpPr>
          <p:cNvPr id="123908" name="Text Box 4"/>
          <p:cNvSpPr txBox="1"/>
          <p:nvPr/>
        </p:nvSpPr>
        <p:spPr>
          <a:xfrm>
            <a:off x="250825" y="2852738"/>
            <a:ext cx="8686800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结点数至多为多少？满二叉树。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结点数至少为多少？</a:t>
            </a:r>
            <a:endParaRPr lang="en-US" altLang="zh-CN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树中只存在度为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的结点，即对一个结点而言，要么它没有子结点，要么就有两个子结点，所以树中，除第一层（根所在的层）外，每一层至少有两个结点。</a:t>
            </a:r>
          </a:p>
        </p:txBody>
      </p:sp>
      <p:sp>
        <p:nvSpPr>
          <p:cNvPr id="23557" name="Rectangle 5"/>
          <p:cNvSpPr/>
          <p:nvPr/>
        </p:nvSpPr>
        <p:spPr>
          <a:xfrm>
            <a:off x="152400" y="428625"/>
            <a:ext cx="46355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/>
      <p:bldP spid="1239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23850" y="1341438"/>
            <a:ext cx="86106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、已知一棵二叉树的中序序列为 </a:t>
            </a:r>
            <a:r>
              <a:rPr kumimoji="1" lang="en-US" altLang="zh-CN" sz="2400" b="1" i="0" u="none" strike="noStrike" kern="1200" cap="none" spc="1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BDCEAFHG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后序序列为 </a:t>
            </a:r>
            <a:r>
              <a:rPr kumimoji="1" lang="en-US" altLang="zh-CN" sz="2400" b="1" i="0" u="none" strike="noStrike" kern="1200" cap="none" spc="14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DECBHGFA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，求对应的二叉树。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【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分析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】</a:t>
            </a:r>
          </a:p>
        </p:txBody>
      </p:sp>
      <p:sp>
        <p:nvSpPr>
          <p:cNvPr id="124931" name="Text Box 3"/>
          <p:cNvSpPr txBox="1"/>
          <p:nvPr/>
        </p:nvSpPr>
        <p:spPr>
          <a:xfrm>
            <a:off x="250825" y="2708275"/>
            <a:ext cx="8686800" cy="281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根据各种遍历方法的定义，可知：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二叉树先序序列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左子树先序序列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右子树先序序列；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二叉树中序序列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左子树中序序列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右子树中序序列；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二叉树后序序列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左子树后序序列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右子树后序序列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根；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先序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后序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根，中序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左、右子树。</a:t>
            </a:r>
            <a:endParaRPr lang="en-US" altLang="zh-CN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递归得到整棵二叉树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2286000" y="0"/>
            <a:ext cx="6858000" cy="1228725"/>
            <a:chOff x="1350" y="3354"/>
            <a:chExt cx="2030" cy="432"/>
          </a:xfrm>
        </p:grpSpPr>
        <p:sp>
          <p:nvSpPr>
            <p:cNvPr id="24582" name="Text Box 18"/>
            <p:cNvSpPr txBox="1"/>
            <p:nvPr/>
          </p:nvSpPr>
          <p:spPr>
            <a:xfrm>
              <a:off x="1351" y="3354"/>
              <a:ext cx="384" cy="138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中序序列</a:t>
              </a:r>
            </a:p>
            <a:p>
              <a:pPr marL="0" lvl="0" indent="0" algn="just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Text Box 19"/>
            <p:cNvSpPr txBox="1"/>
            <p:nvPr/>
          </p:nvSpPr>
          <p:spPr>
            <a:xfrm>
              <a:off x="1776" y="3360"/>
              <a:ext cx="1603" cy="138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左子树中序序列    根    右子树中序序列</a:t>
              </a:r>
            </a:p>
            <a:p>
              <a:pPr marL="0" lvl="0" indent="0" algn="just">
                <a:spcBef>
                  <a:spcPct val="0"/>
                </a:spcBef>
                <a:buClrTx/>
                <a:buFontTx/>
                <a:buNone/>
              </a:pPr>
              <a:endParaRPr lang="zh-CN" altLang="en-US" sz="1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Text Box 20"/>
            <p:cNvSpPr txBox="1"/>
            <p:nvPr/>
          </p:nvSpPr>
          <p:spPr>
            <a:xfrm>
              <a:off x="1350" y="3642"/>
              <a:ext cx="384" cy="138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前序序列</a:t>
              </a:r>
            </a:p>
            <a:p>
              <a:pPr marL="0" lvl="0" indent="0" algn="just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Text Box 21"/>
            <p:cNvSpPr txBox="1"/>
            <p:nvPr/>
          </p:nvSpPr>
          <p:spPr>
            <a:xfrm>
              <a:off x="1775" y="3648"/>
              <a:ext cx="1603" cy="138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根   左子树前序序列    右子树前序序列</a:t>
              </a:r>
            </a:p>
            <a:p>
              <a:pPr marL="0" lvl="0" indent="0" algn="just">
                <a:spcBef>
                  <a:spcPct val="0"/>
                </a:spcBef>
                <a:buClr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Line 22"/>
            <p:cNvSpPr/>
            <p:nvPr/>
          </p:nvSpPr>
          <p:spPr>
            <a:xfrm>
              <a:off x="2473" y="3366"/>
              <a:ext cx="1" cy="13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7" name="Line 23"/>
            <p:cNvSpPr/>
            <p:nvPr/>
          </p:nvSpPr>
          <p:spPr>
            <a:xfrm>
              <a:off x="2689" y="3366"/>
              <a:ext cx="1" cy="132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8" name="Line 24"/>
            <p:cNvSpPr/>
            <p:nvPr/>
          </p:nvSpPr>
          <p:spPr>
            <a:xfrm>
              <a:off x="2689" y="3642"/>
              <a:ext cx="1" cy="144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9" name="Line 25"/>
            <p:cNvSpPr/>
            <p:nvPr/>
          </p:nvSpPr>
          <p:spPr>
            <a:xfrm>
              <a:off x="1963" y="3648"/>
              <a:ext cx="1" cy="13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0" name="Line 26"/>
            <p:cNvSpPr/>
            <p:nvPr/>
          </p:nvSpPr>
          <p:spPr>
            <a:xfrm>
              <a:off x="1777" y="3498"/>
              <a:ext cx="186" cy="150"/>
            </a:xfrm>
            <a:prstGeom prst="line">
              <a:avLst/>
            </a:prstGeom>
            <a:ln w="9525" cap="rnd" cmpd="sng">
              <a:solidFill>
                <a:srgbClr val="FFFF99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591" name="Line 27"/>
            <p:cNvSpPr/>
            <p:nvPr/>
          </p:nvSpPr>
          <p:spPr>
            <a:xfrm>
              <a:off x="2473" y="3492"/>
              <a:ext cx="216" cy="150"/>
            </a:xfrm>
            <a:prstGeom prst="line">
              <a:avLst/>
            </a:prstGeom>
            <a:ln w="9525" cap="rnd" cmpd="sng">
              <a:solidFill>
                <a:srgbClr val="FFFF99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592" name="Line 28"/>
            <p:cNvSpPr/>
            <p:nvPr/>
          </p:nvSpPr>
          <p:spPr>
            <a:xfrm>
              <a:off x="2689" y="3498"/>
              <a:ext cx="1" cy="156"/>
            </a:xfrm>
            <a:prstGeom prst="line">
              <a:avLst/>
            </a:prstGeom>
            <a:ln w="9525" cap="rnd" cmpd="sng">
              <a:solidFill>
                <a:srgbClr val="FFFF99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593" name="Line 29"/>
            <p:cNvSpPr/>
            <p:nvPr/>
          </p:nvSpPr>
          <p:spPr>
            <a:xfrm>
              <a:off x="3379" y="3504"/>
              <a:ext cx="1" cy="138"/>
            </a:xfrm>
            <a:prstGeom prst="line">
              <a:avLst/>
            </a:prstGeom>
            <a:ln w="9525" cap="rnd" cmpd="sng">
              <a:solidFill>
                <a:srgbClr val="FFFF99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24581" name="Rectangle 30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Contents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24" name="Group 46"/>
          <p:cNvGrpSpPr/>
          <p:nvPr/>
        </p:nvGrpSpPr>
        <p:grpSpPr>
          <a:xfrm>
            <a:off x="755650" y="1125538"/>
            <a:ext cx="4724400" cy="685800"/>
            <a:chOff x="1296" y="1824"/>
            <a:chExt cx="2976" cy="432"/>
          </a:xfrm>
        </p:grpSpPr>
        <p:sp>
          <p:nvSpPr>
            <p:cNvPr id="87087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2" name="AutoShape 4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3" name="Text Box 4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2" action="ppaction://hlinksldjump"/>
                </a:rPr>
                <a:t>第</a:t>
              </a:r>
              <a:r>
                <a:rPr lang="en-US" altLang="zh-CN" sz="1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2" action="ppaction://hlinksldjump"/>
                </a:rPr>
                <a:t>1</a:t>
              </a:r>
              <a:r>
                <a:rPr lang="zh-CN" altLang="en-US" sz="1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2" action="ppaction://hlinksldjump"/>
                </a:rPr>
                <a:t>章例题</a:t>
              </a:r>
              <a:endParaRPr lang="zh-CN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4" name="Text Box 5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125" name="Group 51"/>
          <p:cNvGrpSpPr/>
          <p:nvPr/>
        </p:nvGrpSpPr>
        <p:grpSpPr>
          <a:xfrm>
            <a:off x="1000125" y="1773238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8" name="AutoShape 5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9" name="Text Box 54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3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3" action="ppaction://hlinksldjump"/>
                </a:rPr>
                <a:t>2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3" action="ppaction://hlinksldjump"/>
                </a:rPr>
                <a:t>章例题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60" name="Text Box 5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5126" name="Group 56"/>
          <p:cNvGrpSpPr/>
          <p:nvPr/>
        </p:nvGrpSpPr>
        <p:grpSpPr>
          <a:xfrm>
            <a:off x="1287463" y="2455863"/>
            <a:ext cx="4724400" cy="685800"/>
            <a:chOff x="1296" y="1824"/>
            <a:chExt cx="2976" cy="432"/>
          </a:xfrm>
        </p:grpSpPr>
        <p:sp>
          <p:nvSpPr>
            <p:cNvPr id="87097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4" name="AutoShape 5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5" name="Text Box 5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4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4" action="ppaction://hlinksldjump"/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4" action="ppaction://hlinksldjump"/>
                </a:rPr>
                <a:t>章例题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6" name="Text Box 6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5127" name="Group 61"/>
          <p:cNvGrpSpPr/>
          <p:nvPr/>
        </p:nvGrpSpPr>
        <p:grpSpPr>
          <a:xfrm>
            <a:off x="1619250" y="3175000"/>
            <a:ext cx="4724400" cy="685800"/>
            <a:chOff x="1296" y="1824"/>
            <a:chExt cx="2976" cy="432"/>
          </a:xfrm>
        </p:grpSpPr>
        <p:sp>
          <p:nvSpPr>
            <p:cNvPr id="87102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0" name="AutoShape 6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1" name="Text Box 64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5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5" action="ppaction://hlinksldjump"/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5" action="ppaction://hlinksldjump"/>
                </a:rPr>
                <a:t>章例题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2" name="Text Box 6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5128" name="Group 66"/>
          <p:cNvGrpSpPr/>
          <p:nvPr/>
        </p:nvGrpSpPr>
        <p:grpSpPr>
          <a:xfrm>
            <a:off x="2368550" y="4543425"/>
            <a:ext cx="4724400" cy="685800"/>
            <a:chOff x="1296" y="1824"/>
            <a:chExt cx="2976" cy="432"/>
          </a:xfrm>
        </p:grpSpPr>
        <p:sp>
          <p:nvSpPr>
            <p:cNvPr id="87107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AutoShape 6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7" name="Text Box 6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6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6" action="ppaction://hlinksldjump"/>
                </a:rPr>
                <a:t>6</a:t>
              </a:r>
              <a:r>
                <a: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6" action="ppaction://hlinksldjump"/>
                </a:rPr>
                <a:t>章例题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8" name="Text Box 7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5129" name="Group 81"/>
          <p:cNvGrpSpPr/>
          <p:nvPr/>
        </p:nvGrpSpPr>
        <p:grpSpPr>
          <a:xfrm>
            <a:off x="1979613" y="3860800"/>
            <a:ext cx="4724400" cy="685800"/>
            <a:chOff x="1296" y="1824"/>
            <a:chExt cx="2976" cy="432"/>
          </a:xfrm>
        </p:grpSpPr>
        <p:sp>
          <p:nvSpPr>
            <p:cNvPr id="87122" name="AutoShape 8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2" name="AutoShape 8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Text Box 84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5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5" action="ppaction://hlinksldjump"/>
                </a:rPr>
                <a:t>5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5" action="ppaction://hlinksldjump"/>
                </a:rPr>
                <a:t>章例题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Text Box 8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5130" name="Group 86"/>
          <p:cNvGrpSpPr/>
          <p:nvPr/>
        </p:nvGrpSpPr>
        <p:grpSpPr>
          <a:xfrm>
            <a:off x="2727325" y="5264150"/>
            <a:ext cx="4724400" cy="685800"/>
            <a:chOff x="1296" y="1824"/>
            <a:chExt cx="2976" cy="432"/>
          </a:xfrm>
        </p:grpSpPr>
        <p:sp>
          <p:nvSpPr>
            <p:cNvPr id="87127" name="AutoShape 8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8" name="AutoShape 88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Text Box 89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7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7" action="ppaction://hlinksldjump"/>
                </a:rPr>
                <a:t>7</a:t>
              </a:r>
              <a:r>
                <a:rPr lang="zh-CN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7" action="ppaction://hlinksldjump"/>
                </a:rPr>
                <a:t>章例题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0" name="Text Box 90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5131" name="Group 91"/>
          <p:cNvGrpSpPr/>
          <p:nvPr/>
        </p:nvGrpSpPr>
        <p:grpSpPr>
          <a:xfrm>
            <a:off x="3087688" y="5983288"/>
            <a:ext cx="4724400" cy="685800"/>
            <a:chOff x="1296" y="1824"/>
            <a:chExt cx="2976" cy="432"/>
          </a:xfrm>
        </p:grpSpPr>
        <p:sp>
          <p:nvSpPr>
            <p:cNvPr id="87132" name="AutoShape 9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4" name="AutoShape 93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Text Box 94"/>
            <p:cNvSpPr txBox="1"/>
            <p:nvPr/>
          </p:nvSpPr>
          <p:spPr>
            <a:xfrm>
              <a:off x="1680" y="1934"/>
              <a:ext cx="21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8" action="ppaction://hlinksldjump"/>
                </a:rPr>
                <a:t>第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8" action="ppaction://hlinksldjump"/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hlinkClick r:id="rId8" action="ppaction://hlinksldjump"/>
                </a:rPr>
                <a:t>章例题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6" name="Text Box 95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5132" name="AutoShape 97">
            <a:hlinkClick r:id="" action="ppaction://hlinkshowjump?jump=lastslide"/>
          </p:cNvPr>
          <p:cNvSpPr/>
          <p:nvPr/>
        </p:nvSpPr>
        <p:spPr>
          <a:xfrm>
            <a:off x="8316913" y="6237288"/>
            <a:ext cx="647700" cy="431800"/>
          </a:xfrm>
          <a:prstGeom prst="actionButtonEnd">
            <a:avLst/>
          </a:prstGeom>
          <a:gradFill rotWithShape="1">
            <a:gsLst>
              <a:gs pos="0">
                <a:srgbClr val="FFEBFA">
                  <a:alpha val="100000"/>
                </a:srgbClr>
              </a:gs>
              <a:gs pos="14999">
                <a:srgbClr val="C4D6EB">
                  <a:alpha val="100000"/>
                </a:srgbClr>
              </a:gs>
              <a:gs pos="30000">
                <a:srgbClr val="85C2FF">
                  <a:alpha val="100000"/>
                </a:srgbClr>
              </a:gs>
              <a:gs pos="50000">
                <a:srgbClr val="5E9EFF">
                  <a:alpha val="100000"/>
                </a:srgbClr>
              </a:gs>
              <a:gs pos="70000">
                <a:srgbClr val="85C2FF">
                  <a:alpha val="100000"/>
                </a:srgbClr>
              </a:gs>
              <a:gs pos="85001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/>
          <p:nvPr/>
        </p:nvSpPr>
        <p:spPr>
          <a:xfrm>
            <a:off x="179388" y="1268413"/>
            <a:ext cx="853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构造这棵二叉树的过程如下所示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042988" y="1700213"/>
            <a:ext cx="7010400" cy="3124200"/>
            <a:chOff x="3044" y="2820"/>
            <a:chExt cx="5564" cy="3105"/>
          </a:xfrm>
        </p:grpSpPr>
        <p:sp>
          <p:nvSpPr>
            <p:cNvPr id="25630" name="Text Box 4"/>
            <p:cNvSpPr txBox="1"/>
            <p:nvPr/>
          </p:nvSpPr>
          <p:spPr>
            <a:xfrm>
              <a:off x="4334" y="2820"/>
              <a:ext cx="2416" cy="525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中序序列：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BDCE [A] FHG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后序序列：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DECB HGF [A]</a:t>
              </a:r>
            </a:p>
          </p:txBody>
        </p:sp>
        <p:sp>
          <p:nvSpPr>
            <p:cNvPr id="25631" name="Text Box 5"/>
            <p:cNvSpPr txBox="1"/>
            <p:nvPr/>
          </p:nvSpPr>
          <p:spPr>
            <a:xfrm>
              <a:off x="3044" y="3660"/>
              <a:ext cx="1368" cy="540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[B]DCE 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DEC[B]</a:t>
              </a:r>
              <a:r>
                <a: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25632" name="Text Box 6"/>
            <p:cNvSpPr txBox="1"/>
            <p:nvPr/>
          </p:nvSpPr>
          <p:spPr>
            <a:xfrm>
              <a:off x="6496" y="3600"/>
              <a:ext cx="1260" cy="510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 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[F]HG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 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HG[F] </a:t>
              </a:r>
            </a:p>
          </p:txBody>
        </p:sp>
        <p:sp>
          <p:nvSpPr>
            <p:cNvPr id="25633" name="Text Box 7"/>
            <p:cNvSpPr txBox="1"/>
            <p:nvPr/>
          </p:nvSpPr>
          <p:spPr>
            <a:xfrm>
              <a:off x="4248" y="4485"/>
              <a:ext cx="1338" cy="495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 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[C] E 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 E [C] </a:t>
              </a:r>
            </a:p>
          </p:txBody>
        </p:sp>
        <p:sp>
          <p:nvSpPr>
            <p:cNvPr id="25634" name="Text Box 8"/>
            <p:cNvSpPr txBox="1"/>
            <p:nvPr/>
          </p:nvSpPr>
          <p:spPr>
            <a:xfrm>
              <a:off x="7348" y="4470"/>
              <a:ext cx="1260" cy="510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 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H[G]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 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H[G] </a:t>
              </a:r>
            </a:p>
          </p:txBody>
        </p:sp>
        <p:sp>
          <p:nvSpPr>
            <p:cNvPr id="25635" name="Text Box 9"/>
            <p:cNvSpPr txBox="1"/>
            <p:nvPr/>
          </p:nvSpPr>
          <p:spPr>
            <a:xfrm>
              <a:off x="3376" y="5355"/>
              <a:ext cx="1084" cy="510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[D] 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[D] </a:t>
              </a:r>
            </a:p>
          </p:txBody>
        </p:sp>
        <p:sp>
          <p:nvSpPr>
            <p:cNvPr id="25636" name="Text Box 10"/>
            <p:cNvSpPr txBox="1"/>
            <p:nvPr/>
          </p:nvSpPr>
          <p:spPr>
            <a:xfrm>
              <a:off x="5282" y="5415"/>
              <a:ext cx="1038" cy="510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[E] 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[E] </a:t>
              </a:r>
            </a:p>
          </p:txBody>
        </p:sp>
        <p:sp>
          <p:nvSpPr>
            <p:cNvPr id="25637" name="Text Box 11"/>
            <p:cNvSpPr txBox="1"/>
            <p:nvPr/>
          </p:nvSpPr>
          <p:spPr>
            <a:xfrm>
              <a:off x="6782" y="5385"/>
              <a:ext cx="1052" cy="480"/>
            </a:xfrm>
            <a:prstGeom prst="rect">
              <a:avLst/>
            </a:prstGeom>
            <a:solidFill>
              <a:srgbClr val="CC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[H] </a:t>
              </a:r>
            </a:p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后序：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[H] </a:t>
              </a:r>
            </a:p>
          </p:txBody>
        </p:sp>
        <p:sp>
          <p:nvSpPr>
            <p:cNvPr id="25638" name="Line 12"/>
            <p:cNvSpPr/>
            <p:nvPr/>
          </p:nvSpPr>
          <p:spPr>
            <a:xfrm flipH="1">
              <a:off x="4020" y="3360"/>
              <a:ext cx="1124" cy="3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9" name="Line 13"/>
            <p:cNvSpPr/>
            <p:nvPr/>
          </p:nvSpPr>
          <p:spPr>
            <a:xfrm>
              <a:off x="5940" y="3360"/>
              <a:ext cx="884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0" name="Line 14"/>
            <p:cNvSpPr/>
            <p:nvPr/>
          </p:nvSpPr>
          <p:spPr>
            <a:xfrm>
              <a:off x="3900" y="4200"/>
              <a:ext cx="870" cy="2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Line 15"/>
            <p:cNvSpPr/>
            <p:nvPr/>
          </p:nvSpPr>
          <p:spPr>
            <a:xfrm flipH="1">
              <a:off x="3944" y="4980"/>
              <a:ext cx="900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2" name="Line 16"/>
            <p:cNvSpPr/>
            <p:nvPr/>
          </p:nvSpPr>
          <p:spPr>
            <a:xfrm>
              <a:off x="5040" y="4980"/>
              <a:ext cx="720" cy="4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Line 17"/>
            <p:cNvSpPr/>
            <p:nvPr/>
          </p:nvSpPr>
          <p:spPr>
            <a:xfrm>
              <a:off x="7214" y="4110"/>
              <a:ext cx="660" cy="3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18"/>
            <p:cNvSpPr/>
            <p:nvPr/>
          </p:nvSpPr>
          <p:spPr>
            <a:xfrm flipH="1">
              <a:off x="7304" y="4980"/>
              <a:ext cx="480" cy="4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9"/>
          <p:cNvGrpSpPr/>
          <p:nvPr/>
        </p:nvGrpSpPr>
        <p:grpSpPr>
          <a:xfrm>
            <a:off x="4356100" y="4868863"/>
            <a:ext cx="2667000" cy="1773237"/>
            <a:chOff x="4800" y="6555"/>
            <a:chExt cx="2234" cy="1845"/>
          </a:xfrm>
        </p:grpSpPr>
        <p:sp>
          <p:nvSpPr>
            <p:cNvPr id="25607" name="Oval 20"/>
            <p:cNvSpPr/>
            <p:nvPr/>
          </p:nvSpPr>
          <p:spPr>
            <a:xfrm>
              <a:off x="5580" y="6555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Text Box 21"/>
            <p:cNvSpPr txBox="1"/>
            <p:nvPr/>
          </p:nvSpPr>
          <p:spPr>
            <a:xfrm>
              <a:off x="5640" y="6600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5609" name="Oval 22"/>
            <p:cNvSpPr/>
            <p:nvPr/>
          </p:nvSpPr>
          <p:spPr>
            <a:xfrm>
              <a:off x="6164" y="6960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23"/>
            <p:cNvSpPr txBox="1"/>
            <p:nvPr/>
          </p:nvSpPr>
          <p:spPr>
            <a:xfrm>
              <a:off x="6224" y="7005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5611" name="Oval 24"/>
            <p:cNvSpPr/>
            <p:nvPr/>
          </p:nvSpPr>
          <p:spPr>
            <a:xfrm>
              <a:off x="6720" y="7530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Text Box 25"/>
            <p:cNvSpPr txBox="1"/>
            <p:nvPr/>
          </p:nvSpPr>
          <p:spPr>
            <a:xfrm>
              <a:off x="6780" y="7575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5613" name="Oval 26"/>
            <p:cNvSpPr/>
            <p:nvPr/>
          </p:nvSpPr>
          <p:spPr>
            <a:xfrm>
              <a:off x="6346" y="8025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Text Box 27"/>
            <p:cNvSpPr txBox="1"/>
            <p:nvPr/>
          </p:nvSpPr>
          <p:spPr>
            <a:xfrm>
              <a:off x="6406" y="8070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5615" name="Oval 28"/>
            <p:cNvSpPr/>
            <p:nvPr/>
          </p:nvSpPr>
          <p:spPr>
            <a:xfrm>
              <a:off x="5550" y="8040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Text Box 29"/>
            <p:cNvSpPr txBox="1"/>
            <p:nvPr/>
          </p:nvSpPr>
          <p:spPr>
            <a:xfrm>
              <a:off x="5610" y="8085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5617" name="Oval 30"/>
            <p:cNvSpPr/>
            <p:nvPr/>
          </p:nvSpPr>
          <p:spPr>
            <a:xfrm>
              <a:off x="4800" y="8100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Text Box 31"/>
            <p:cNvSpPr txBox="1"/>
            <p:nvPr/>
          </p:nvSpPr>
          <p:spPr>
            <a:xfrm>
              <a:off x="4860" y="8145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5619" name="Oval 32"/>
            <p:cNvSpPr/>
            <p:nvPr/>
          </p:nvSpPr>
          <p:spPr>
            <a:xfrm>
              <a:off x="5220" y="7515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Text Box 33"/>
            <p:cNvSpPr txBox="1"/>
            <p:nvPr/>
          </p:nvSpPr>
          <p:spPr>
            <a:xfrm>
              <a:off x="5280" y="7560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5621" name="Oval 34"/>
            <p:cNvSpPr/>
            <p:nvPr/>
          </p:nvSpPr>
          <p:spPr>
            <a:xfrm>
              <a:off x="4890" y="6945"/>
              <a:ext cx="314" cy="300"/>
            </a:xfrm>
            <a:prstGeom prst="ellipse">
              <a:avLst/>
            </a:prstGeom>
            <a:solidFill>
              <a:srgbClr val="CCEC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Text Box 35"/>
            <p:cNvSpPr txBox="1"/>
            <p:nvPr/>
          </p:nvSpPr>
          <p:spPr>
            <a:xfrm>
              <a:off x="4950" y="6990"/>
              <a:ext cx="196" cy="210"/>
            </a:xfrm>
            <a:prstGeom prst="rect">
              <a:avLst/>
            </a:prstGeom>
            <a:solidFill>
              <a:srgbClr val="CCEC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623" name="Line 36"/>
            <p:cNvSpPr/>
            <p:nvPr/>
          </p:nvSpPr>
          <p:spPr>
            <a:xfrm flipH="1">
              <a:off x="5204" y="6750"/>
              <a:ext cx="390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4" name="Line 37"/>
            <p:cNvSpPr/>
            <p:nvPr/>
          </p:nvSpPr>
          <p:spPr>
            <a:xfrm>
              <a:off x="5864" y="6765"/>
              <a:ext cx="346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5" name="Line 38"/>
            <p:cNvSpPr/>
            <p:nvPr/>
          </p:nvSpPr>
          <p:spPr>
            <a:xfrm>
              <a:off x="5144" y="7230"/>
              <a:ext cx="182" cy="3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6" name="Line 39"/>
            <p:cNvSpPr/>
            <p:nvPr/>
          </p:nvSpPr>
          <p:spPr>
            <a:xfrm>
              <a:off x="5504" y="7770"/>
              <a:ext cx="166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7" name="Line 40"/>
            <p:cNvSpPr/>
            <p:nvPr/>
          </p:nvSpPr>
          <p:spPr>
            <a:xfrm flipH="1">
              <a:off x="5054" y="7800"/>
              <a:ext cx="240" cy="3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8" name="Line 41"/>
            <p:cNvSpPr/>
            <p:nvPr/>
          </p:nvSpPr>
          <p:spPr>
            <a:xfrm>
              <a:off x="6464" y="7215"/>
              <a:ext cx="316" cy="3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9" name="Line 42"/>
            <p:cNvSpPr/>
            <p:nvPr/>
          </p:nvSpPr>
          <p:spPr>
            <a:xfrm flipH="1">
              <a:off x="6614" y="7830"/>
              <a:ext cx="18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5995" name="Text Box 43"/>
          <p:cNvSpPr txBox="1"/>
          <p:nvPr/>
        </p:nvSpPr>
        <p:spPr>
          <a:xfrm>
            <a:off x="468313" y="5084763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可以画出这棵二叉树为：</a:t>
            </a:r>
          </a:p>
        </p:txBody>
      </p:sp>
      <p:sp>
        <p:nvSpPr>
          <p:cNvPr id="25606" name="Rectangle 4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/>
          <p:nvPr/>
        </p:nvSpPr>
        <p:spPr>
          <a:xfrm>
            <a:off x="250825" y="1279525"/>
            <a:ext cx="8610600" cy="4722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二叉树的先序遍历和中序遍历为：先序遍历：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EFHIGJK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；</a:t>
            </a:r>
          </a:p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   中序遍历：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HFIEJKG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。该二叉树根的</a:t>
            </a:r>
            <a:r>
              <a:rPr lang="zh-CN" altLang="en-US" sz="2400" u="sng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右子树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的根是 （  ）</a:t>
            </a:r>
          </a:p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      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E       B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F       C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G        D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H</a:t>
            </a:r>
          </a:p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、某二叉树结点的对称序（中序）序列为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ABCDEFG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，后序序</a:t>
            </a:r>
          </a:p>
          <a:p>
            <a:pPr marL="0" lvl="0" indent="0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   列为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BDCAFGE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。该二叉树结点的前序序列为 （  ） </a:t>
            </a:r>
            <a:b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      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EGFACDB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              B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EACBDGF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</a:t>
            </a:r>
            <a:b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    C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EAGCFBD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              D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EGACDFB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</a:t>
            </a:r>
          </a:p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、如果一棵二叉树结点的前序序列是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ABC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，后序序列是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CBA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，</a:t>
            </a:r>
          </a:p>
          <a:p>
            <a:pPr marL="0" lvl="0" indent="0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      则该二叉树 结点的对称序序列 </a:t>
            </a:r>
            <a:b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      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A) 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必为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ABC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              B) 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必为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ACB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</a:t>
            </a:r>
            <a:b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    C) 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必为</a:t>
            </a:r>
            <a:r>
              <a:rPr lang="en-US" altLang="zh-CN" sz="240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BCA</a:t>
            </a:r>
            <a:r>
              <a:rPr lang="en-US" altLang="zh-CN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宋体" panose="02010600030101010101" pitchFamily="2" charset="-122"/>
              </a:rPr>
              <a:t>                D) </a:t>
            </a:r>
            <a:r>
              <a:rPr lang="zh-CN" altLang="en-US" sz="2400" b="0" dirty="0">
                <a:solidFill>
                  <a:schemeClr val="tx1"/>
                </a:solidFill>
                <a:latin typeface="Microsoft Yi Baiti" panose="03000500000000000000" pitchFamily="66" charset="0"/>
                <a:ea typeface="楷体_GB2312" pitchFamily="49" charset="-122"/>
              </a:rPr>
              <a:t>不能确定 </a:t>
            </a:r>
          </a:p>
        </p:txBody>
      </p:sp>
      <p:sp>
        <p:nvSpPr>
          <p:cNvPr id="126979" name="Text Box 3"/>
          <p:cNvSpPr txBox="1"/>
          <p:nvPr/>
        </p:nvSpPr>
        <p:spPr>
          <a:xfrm>
            <a:off x="684213" y="6237288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 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</a:p>
        </p:txBody>
      </p:sp>
      <p:sp>
        <p:nvSpPr>
          <p:cNvPr id="26628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/>
          <p:nvPr/>
        </p:nvSpPr>
        <p:spPr>
          <a:xfrm>
            <a:off x="107950" y="1196975"/>
            <a:ext cx="8610600" cy="2400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、分别画出具有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个结点的树和具有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个结点的二叉树的所有不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同形态。并判断下列论述是否正确，为什么？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）二叉树是一种特殊的树；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）度为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的树是一棵二叉树；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）度为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的有序树是一棵二叉树。 </a:t>
            </a:r>
          </a:p>
        </p:txBody>
      </p:sp>
      <p:sp>
        <p:nvSpPr>
          <p:cNvPr id="128003" name="Text Box 3"/>
          <p:cNvSpPr txBox="1"/>
          <p:nvPr/>
        </p:nvSpPr>
        <p:spPr>
          <a:xfrm>
            <a:off x="250825" y="3484563"/>
            <a:ext cx="8534400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解答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个结点的树有两种形态，如图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所示；</a:t>
            </a:r>
          </a:p>
          <a:p>
            <a:pPr marL="0" lvl="0" indent="0" algn="just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而具有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个结点的二叉树有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种形态，如图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所示。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042988" y="4437063"/>
            <a:ext cx="6705600" cy="1752600"/>
            <a:chOff x="2610" y="4029"/>
            <a:chExt cx="6436" cy="1695"/>
          </a:xfrm>
        </p:grpSpPr>
        <p:sp>
          <p:nvSpPr>
            <p:cNvPr id="27655" name="Oval 5"/>
            <p:cNvSpPr/>
            <p:nvPr/>
          </p:nvSpPr>
          <p:spPr>
            <a:xfrm>
              <a:off x="2632" y="419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Oval 6"/>
            <p:cNvSpPr/>
            <p:nvPr/>
          </p:nvSpPr>
          <p:spPr>
            <a:xfrm>
              <a:off x="2624" y="464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Oval 7"/>
            <p:cNvSpPr/>
            <p:nvPr/>
          </p:nvSpPr>
          <p:spPr>
            <a:xfrm>
              <a:off x="2624" y="515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Line 8"/>
            <p:cNvSpPr/>
            <p:nvPr/>
          </p:nvSpPr>
          <p:spPr>
            <a:xfrm>
              <a:off x="2700" y="4344"/>
              <a:ext cx="0" cy="3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9" name="Line 9"/>
            <p:cNvSpPr/>
            <p:nvPr/>
          </p:nvSpPr>
          <p:spPr>
            <a:xfrm>
              <a:off x="2700" y="4809"/>
              <a:ext cx="0" cy="3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Oval 10"/>
            <p:cNvSpPr/>
            <p:nvPr/>
          </p:nvSpPr>
          <p:spPr>
            <a:xfrm>
              <a:off x="3622" y="423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Oval 11"/>
            <p:cNvSpPr/>
            <p:nvPr/>
          </p:nvSpPr>
          <p:spPr>
            <a:xfrm>
              <a:off x="3420" y="485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Oval 12"/>
            <p:cNvSpPr/>
            <p:nvPr/>
          </p:nvSpPr>
          <p:spPr>
            <a:xfrm>
              <a:off x="3854" y="483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Line 13"/>
            <p:cNvSpPr/>
            <p:nvPr/>
          </p:nvSpPr>
          <p:spPr>
            <a:xfrm flipH="1">
              <a:off x="3510" y="4389"/>
              <a:ext cx="134" cy="4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4" name="Line 14"/>
            <p:cNvSpPr/>
            <p:nvPr/>
          </p:nvSpPr>
          <p:spPr>
            <a:xfrm>
              <a:off x="3704" y="4389"/>
              <a:ext cx="210" cy="4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5" name="Oval 15"/>
            <p:cNvSpPr/>
            <p:nvPr/>
          </p:nvSpPr>
          <p:spPr>
            <a:xfrm>
              <a:off x="5316" y="416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Oval 16"/>
            <p:cNvSpPr/>
            <p:nvPr/>
          </p:nvSpPr>
          <p:spPr>
            <a:xfrm>
              <a:off x="5122" y="455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Oval 17"/>
            <p:cNvSpPr/>
            <p:nvPr/>
          </p:nvSpPr>
          <p:spPr>
            <a:xfrm>
              <a:off x="4948" y="503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Line 18"/>
            <p:cNvSpPr/>
            <p:nvPr/>
          </p:nvSpPr>
          <p:spPr>
            <a:xfrm flipH="1">
              <a:off x="5234" y="4299"/>
              <a:ext cx="106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9" name="Line 19"/>
            <p:cNvSpPr/>
            <p:nvPr/>
          </p:nvSpPr>
          <p:spPr>
            <a:xfrm flipH="1">
              <a:off x="5040" y="4719"/>
              <a:ext cx="120" cy="3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0" name="Oval 20"/>
            <p:cNvSpPr/>
            <p:nvPr/>
          </p:nvSpPr>
          <p:spPr>
            <a:xfrm>
              <a:off x="5960" y="416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1" name="Oval 21"/>
            <p:cNvSpPr/>
            <p:nvPr/>
          </p:nvSpPr>
          <p:spPr>
            <a:xfrm>
              <a:off x="5766" y="455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Oval 22"/>
            <p:cNvSpPr/>
            <p:nvPr/>
          </p:nvSpPr>
          <p:spPr>
            <a:xfrm>
              <a:off x="6146" y="500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Line 23"/>
            <p:cNvSpPr/>
            <p:nvPr/>
          </p:nvSpPr>
          <p:spPr>
            <a:xfrm flipH="1">
              <a:off x="5878" y="4299"/>
              <a:ext cx="106" cy="2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4" name="Line 24"/>
            <p:cNvSpPr/>
            <p:nvPr/>
          </p:nvSpPr>
          <p:spPr>
            <a:xfrm>
              <a:off x="5894" y="4704"/>
              <a:ext cx="270" cy="3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Oval 25"/>
            <p:cNvSpPr/>
            <p:nvPr/>
          </p:nvSpPr>
          <p:spPr>
            <a:xfrm>
              <a:off x="8818" y="513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Oval 26"/>
            <p:cNvSpPr/>
            <p:nvPr/>
          </p:nvSpPr>
          <p:spPr>
            <a:xfrm>
              <a:off x="8420" y="402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Oval 27"/>
            <p:cNvSpPr/>
            <p:nvPr/>
          </p:nvSpPr>
          <p:spPr>
            <a:xfrm>
              <a:off x="8622" y="459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Oval 28"/>
            <p:cNvSpPr/>
            <p:nvPr/>
          </p:nvSpPr>
          <p:spPr>
            <a:xfrm>
              <a:off x="7580" y="408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9" name="Oval 29"/>
            <p:cNvSpPr/>
            <p:nvPr/>
          </p:nvSpPr>
          <p:spPr>
            <a:xfrm>
              <a:off x="7882" y="465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Oval 30"/>
            <p:cNvSpPr/>
            <p:nvPr/>
          </p:nvSpPr>
          <p:spPr>
            <a:xfrm>
              <a:off x="7616" y="516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1" name="Oval 31"/>
            <p:cNvSpPr/>
            <p:nvPr/>
          </p:nvSpPr>
          <p:spPr>
            <a:xfrm>
              <a:off x="6830" y="422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Oval 32"/>
            <p:cNvSpPr/>
            <p:nvPr/>
          </p:nvSpPr>
          <p:spPr>
            <a:xfrm>
              <a:off x="6592" y="4809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Oval 33"/>
            <p:cNvSpPr/>
            <p:nvPr/>
          </p:nvSpPr>
          <p:spPr>
            <a:xfrm>
              <a:off x="7094" y="4794"/>
              <a:ext cx="150" cy="15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Line 34"/>
            <p:cNvSpPr/>
            <p:nvPr/>
          </p:nvSpPr>
          <p:spPr>
            <a:xfrm flipH="1">
              <a:off x="6690" y="4374"/>
              <a:ext cx="194" cy="4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Line 35"/>
            <p:cNvSpPr/>
            <p:nvPr/>
          </p:nvSpPr>
          <p:spPr>
            <a:xfrm>
              <a:off x="6930" y="4374"/>
              <a:ext cx="210" cy="4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6" name="Line 36"/>
            <p:cNvSpPr/>
            <p:nvPr/>
          </p:nvSpPr>
          <p:spPr>
            <a:xfrm>
              <a:off x="7678" y="4239"/>
              <a:ext cx="240" cy="4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7" name="Line 37"/>
            <p:cNvSpPr/>
            <p:nvPr/>
          </p:nvSpPr>
          <p:spPr>
            <a:xfrm flipH="1">
              <a:off x="7738" y="4794"/>
              <a:ext cx="196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8" name="Line 38"/>
            <p:cNvSpPr/>
            <p:nvPr/>
          </p:nvSpPr>
          <p:spPr>
            <a:xfrm>
              <a:off x="8534" y="4179"/>
              <a:ext cx="164" cy="4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9" name="Line 39"/>
            <p:cNvSpPr/>
            <p:nvPr/>
          </p:nvSpPr>
          <p:spPr>
            <a:xfrm>
              <a:off x="8744" y="4749"/>
              <a:ext cx="134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0" name="Text Box 40"/>
            <p:cNvSpPr txBox="1"/>
            <p:nvPr/>
          </p:nvSpPr>
          <p:spPr>
            <a:xfrm>
              <a:off x="2610" y="5424"/>
              <a:ext cx="1650" cy="300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91" name="Text Box 41"/>
            <p:cNvSpPr txBox="1"/>
            <p:nvPr/>
          </p:nvSpPr>
          <p:spPr>
            <a:xfrm>
              <a:off x="4964" y="5439"/>
              <a:ext cx="4082" cy="2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具有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个结点的二叉树的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种形态</a:t>
              </a:r>
            </a:p>
          </p:txBody>
        </p:sp>
      </p:grpSp>
      <p:sp>
        <p:nvSpPr>
          <p:cNvPr id="128042" name="Text Box 42"/>
          <p:cNvSpPr txBox="1"/>
          <p:nvPr/>
        </p:nvSpPr>
        <p:spPr>
          <a:xfrm>
            <a:off x="684213" y="6237288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）错误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）错误  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 错误</a:t>
            </a:r>
          </a:p>
        </p:txBody>
      </p:sp>
      <p:sp>
        <p:nvSpPr>
          <p:cNvPr id="27654" name="Rectangle 43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/>
      <p:bldP spid="1280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250825" y="1341438"/>
            <a:ext cx="8534400" cy="4613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、在二叉树结点的先序序列、中序序列和后序序列中，所有叶子结点的先后顺序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）都不相同 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）先序和中序相同，而与后序不同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）完全相同 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）中序和后序相同，而与先序不同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、在完全二叉树中，若一个结点只有一个叶结点，则它没有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）左子结点 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）左子结点和右子结点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）右子结点 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）左子结点、右子结点和兄弟结点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6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、在下列存储形式中，哪一个不是树的存储形式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）双亲表示法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）孩子链表表示法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）孩子兄弟示法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）顺序存储表示法  </a:t>
            </a:r>
          </a:p>
        </p:txBody>
      </p:sp>
      <p:sp>
        <p:nvSpPr>
          <p:cNvPr id="129027" name="Text Box 3"/>
          <p:cNvSpPr txBox="1"/>
          <p:nvPr/>
        </p:nvSpPr>
        <p:spPr>
          <a:xfrm>
            <a:off x="755650" y="6092825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5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6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7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</a:p>
        </p:txBody>
      </p:sp>
      <p:sp>
        <p:nvSpPr>
          <p:cNvPr id="28676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179388" y="1268413"/>
            <a:ext cx="8534400" cy="378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填空：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、树中结点的直接子结点的个数称为该结点的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、如果对于给定的一组权值，所构造出的二叉树的带权路径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长度最小，则该树称为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________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、用数组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A[1..n]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顺序存储完全二叉树的各结点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则当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i&lt;=(n-1)/2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A[i]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的右孩子是结点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_________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、完全二叉树中某结点无左子树，则它必是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___________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</p:txBody>
      </p:sp>
      <p:sp>
        <p:nvSpPr>
          <p:cNvPr id="130051" name="Text Box 3"/>
          <p:cNvSpPr txBox="1"/>
          <p:nvPr/>
        </p:nvSpPr>
        <p:spPr>
          <a:xfrm>
            <a:off x="576263" y="5516563"/>
            <a:ext cx="7991475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10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、度              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11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、哈夫曼树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(Huffman)      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            12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A[2i+1]        13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、叶子</a:t>
            </a:r>
          </a:p>
        </p:txBody>
      </p:sp>
      <p:sp>
        <p:nvSpPr>
          <p:cNvPr id="29700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/>
          <p:nvPr/>
        </p:nvSpPr>
        <p:spPr>
          <a:xfrm>
            <a:off x="250825" y="1196975"/>
            <a:ext cx="8534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、对于如图所示的森林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）将其转换为相应的二叉树；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（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）写出该森林的先序遍历序列和中序遍历序列。</a:t>
            </a:r>
          </a:p>
        </p:txBody>
      </p:sp>
      <p:sp>
        <p:nvSpPr>
          <p:cNvPr id="131075" name="Text Box 3"/>
          <p:cNvSpPr txBox="1"/>
          <p:nvPr/>
        </p:nvSpPr>
        <p:spPr>
          <a:xfrm>
            <a:off x="179388" y="414972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1476375" y="2420938"/>
            <a:ext cx="5029200" cy="1600200"/>
            <a:chOff x="2860" y="1986"/>
            <a:chExt cx="5498" cy="1752"/>
          </a:xfrm>
        </p:grpSpPr>
        <p:grpSp>
          <p:nvGrpSpPr>
            <p:cNvPr id="30775" name="Group 5"/>
            <p:cNvGrpSpPr/>
            <p:nvPr/>
          </p:nvGrpSpPr>
          <p:grpSpPr>
            <a:xfrm>
              <a:off x="3774" y="1986"/>
              <a:ext cx="264" cy="248"/>
              <a:chOff x="8558" y="2376"/>
              <a:chExt cx="264" cy="248"/>
            </a:xfrm>
          </p:grpSpPr>
          <p:sp>
            <p:nvSpPr>
              <p:cNvPr id="30819" name="Oval 6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20" name="Text Box 7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30776" name="Text Box 8"/>
            <p:cNvSpPr txBox="1"/>
            <p:nvPr/>
          </p:nvSpPr>
          <p:spPr>
            <a:xfrm>
              <a:off x="5396" y="3519"/>
              <a:ext cx="1332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图题 </a:t>
              </a: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grpSp>
          <p:nvGrpSpPr>
            <p:cNvPr id="30777" name="Group 9"/>
            <p:cNvGrpSpPr/>
            <p:nvPr/>
          </p:nvGrpSpPr>
          <p:grpSpPr>
            <a:xfrm>
              <a:off x="3354" y="2496"/>
              <a:ext cx="264" cy="248"/>
              <a:chOff x="8558" y="2376"/>
              <a:chExt cx="264" cy="248"/>
            </a:xfrm>
          </p:grpSpPr>
          <p:sp>
            <p:nvSpPr>
              <p:cNvPr id="30817" name="Oval 10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8" name="Text Box 11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0778" name="Group 12"/>
            <p:cNvGrpSpPr/>
            <p:nvPr/>
          </p:nvGrpSpPr>
          <p:grpSpPr>
            <a:xfrm>
              <a:off x="4044" y="2526"/>
              <a:ext cx="264" cy="248"/>
              <a:chOff x="8558" y="2376"/>
              <a:chExt cx="264" cy="248"/>
            </a:xfrm>
          </p:grpSpPr>
          <p:sp>
            <p:nvSpPr>
              <p:cNvPr id="30815" name="Oval 13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6" name="Text Box 14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30779" name="Group 15"/>
            <p:cNvGrpSpPr/>
            <p:nvPr/>
          </p:nvGrpSpPr>
          <p:grpSpPr>
            <a:xfrm>
              <a:off x="3414" y="3096"/>
              <a:ext cx="264" cy="248"/>
              <a:chOff x="8558" y="2376"/>
              <a:chExt cx="264" cy="248"/>
            </a:xfrm>
          </p:grpSpPr>
          <p:sp>
            <p:nvSpPr>
              <p:cNvPr id="30813" name="Oval 16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4" name="Text Box 17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30780" name="Group 18"/>
            <p:cNvGrpSpPr/>
            <p:nvPr/>
          </p:nvGrpSpPr>
          <p:grpSpPr>
            <a:xfrm>
              <a:off x="4000" y="3096"/>
              <a:ext cx="264" cy="248"/>
              <a:chOff x="8558" y="2376"/>
              <a:chExt cx="264" cy="248"/>
            </a:xfrm>
          </p:grpSpPr>
          <p:sp>
            <p:nvSpPr>
              <p:cNvPr id="30811" name="Oval 19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2" name="Text Box 20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30781" name="Group 21"/>
            <p:cNvGrpSpPr/>
            <p:nvPr/>
          </p:nvGrpSpPr>
          <p:grpSpPr>
            <a:xfrm>
              <a:off x="2860" y="3096"/>
              <a:ext cx="264" cy="248"/>
              <a:chOff x="8558" y="2376"/>
              <a:chExt cx="264" cy="248"/>
            </a:xfrm>
          </p:grpSpPr>
          <p:sp>
            <p:nvSpPr>
              <p:cNvPr id="30809" name="Oval 22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10" name="Text Box 23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30782" name="Group 24"/>
            <p:cNvGrpSpPr/>
            <p:nvPr/>
          </p:nvGrpSpPr>
          <p:grpSpPr>
            <a:xfrm>
              <a:off x="6054" y="2076"/>
              <a:ext cx="264" cy="248"/>
              <a:chOff x="8558" y="2376"/>
              <a:chExt cx="264" cy="248"/>
            </a:xfrm>
          </p:grpSpPr>
          <p:sp>
            <p:nvSpPr>
              <p:cNvPr id="30807" name="Oval 25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8" name="Text Box 26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30783" name="Group 27"/>
            <p:cNvGrpSpPr/>
            <p:nvPr/>
          </p:nvGrpSpPr>
          <p:grpSpPr>
            <a:xfrm>
              <a:off x="5424" y="2841"/>
              <a:ext cx="264" cy="248"/>
              <a:chOff x="8558" y="2376"/>
              <a:chExt cx="264" cy="248"/>
            </a:xfrm>
          </p:grpSpPr>
          <p:sp>
            <p:nvSpPr>
              <p:cNvPr id="30805" name="Oval 28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6" name="Text Box 29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</p:grpSp>
        <p:grpSp>
          <p:nvGrpSpPr>
            <p:cNvPr id="30784" name="Group 30"/>
            <p:cNvGrpSpPr/>
            <p:nvPr/>
          </p:nvGrpSpPr>
          <p:grpSpPr>
            <a:xfrm>
              <a:off x="6038" y="2856"/>
              <a:ext cx="264" cy="248"/>
              <a:chOff x="8558" y="2376"/>
              <a:chExt cx="264" cy="248"/>
            </a:xfrm>
          </p:grpSpPr>
          <p:sp>
            <p:nvSpPr>
              <p:cNvPr id="30803" name="Oval 31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4" name="Text Box 32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grpSp>
          <p:nvGrpSpPr>
            <p:cNvPr id="30785" name="Group 33"/>
            <p:cNvGrpSpPr/>
            <p:nvPr/>
          </p:nvGrpSpPr>
          <p:grpSpPr>
            <a:xfrm>
              <a:off x="6624" y="2871"/>
              <a:ext cx="264" cy="248"/>
              <a:chOff x="8558" y="2376"/>
              <a:chExt cx="264" cy="248"/>
            </a:xfrm>
          </p:grpSpPr>
          <p:sp>
            <p:nvSpPr>
              <p:cNvPr id="30801" name="Oval 34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2" name="Text Box 35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grpSp>
          <p:nvGrpSpPr>
            <p:cNvPr id="30786" name="Group 36"/>
            <p:cNvGrpSpPr/>
            <p:nvPr/>
          </p:nvGrpSpPr>
          <p:grpSpPr>
            <a:xfrm>
              <a:off x="8094" y="2091"/>
              <a:ext cx="264" cy="248"/>
              <a:chOff x="8558" y="2376"/>
              <a:chExt cx="264" cy="248"/>
            </a:xfrm>
          </p:grpSpPr>
          <p:sp>
            <p:nvSpPr>
              <p:cNvPr id="30799" name="Oval 37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0" name="Text Box 38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</p:grpSp>
        <p:grpSp>
          <p:nvGrpSpPr>
            <p:cNvPr id="30787" name="Group 39"/>
            <p:cNvGrpSpPr/>
            <p:nvPr/>
          </p:nvGrpSpPr>
          <p:grpSpPr>
            <a:xfrm>
              <a:off x="8094" y="2766"/>
              <a:ext cx="264" cy="248"/>
              <a:chOff x="8558" y="2376"/>
              <a:chExt cx="264" cy="248"/>
            </a:xfrm>
          </p:grpSpPr>
          <p:sp>
            <p:nvSpPr>
              <p:cNvPr id="30797" name="Oval 40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8" name="Text Box 41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</p:grpSp>
        <p:sp>
          <p:nvSpPr>
            <p:cNvPr id="30788" name="Line 42"/>
            <p:cNvSpPr/>
            <p:nvPr/>
          </p:nvSpPr>
          <p:spPr>
            <a:xfrm flipH="1">
              <a:off x="3570" y="2235"/>
              <a:ext cx="284" cy="2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9" name="Line 43"/>
            <p:cNvSpPr/>
            <p:nvPr/>
          </p:nvSpPr>
          <p:spPr>
            <a:xfrm>
              <a:off x="3990" y="2220"/>
              <a:ext cx="164" cy="2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0" name="Line 44"/>
            <p:cNvSpPr/>
            <p:nvPr/>
          </p:nvSpPr>
          <p:spPr>
            <a:xfrm flipH="1">
              <a:off x="3074" y="2745"/>
              <a:ext cx="376" cy="3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1" name="Line 45"/>
            <p:cNvSpPr/>
            <p:nvPr/>
          </p:nvSpPr>
          <p:spPr>
            <a:xfrm>
              <a:off x="3554" y="2730"/>
              <a:ext cx="16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2" name="Line 46"/>
            <p:cNvSpPr/>
            <p:nvPr/>
          </p:nvSpPr>
          <p:spPr>
            <a:xfrm>
              <a:off x="3570" y="2700"/>
              <a:ext cx="480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3" name="Line 47"/>
            <p:cNvSpPr/>
            <p:nvPr/>
          </p:nvSpPr>
          <p:spPr>
            <a:xfrm flipH="1">
              <a:off x="5624" y="2310"/>
              <a:ext cx="496" cy="5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4" name="Line 48"/>
            <p:cNvSpPr/>
            <p:nvPr/>
          </p:nvSpPr>
          <p:spPr>
            <a:xfrm>
              <a:off x="6164" y="2355"/>
              <a:ext cx="0" cy="4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5" name="Line 49"/>
            <p:cNvSpPr/>
            <p:nvPr/>
          </p:nvSpPr>
          <p:spPr>
            <a:xfrm>
              <a:off x="6224" y="2295"/>
              <a:ext cx="496" cy="5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96" name="Line 50"/>
            <p:cNvSpPr/>
            <p:nvPr/>
          </p:nvSpPr>
          <p:spPr>
            <a:xfrm>
              <a:off x="8234" y="2355"/>
              <a:ext cx="0" cy="4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" name="Group 51"/>
          <p:cNvGrpSpPr/>
          <p:nvPr/>
        </p:nvGrpSpPr>
        <p:grpSpPr>
          <a:xfrm>
            <a:off x="1116013" y="4149725"/>
            <a:ext cx="2971800" cy="2286000"/>
            <a:chOff x="3160" y="4776"/>
            <a:chExt cx="2738" cy="1988"/>
          </a:xfrm>
        </p:grpSpPr>
        <p:grpSp>
          <p:nvGrpSpPr>
            <p:cNvPr id="30728" name="Group 52"/>
            <p:cNvGrpSpPr/>
            <p:nvPr/>
          </p:nvGrpSpPr>
          <p:grpSpPr>
            <a:xfrm>
              <a:off x="4254" y="4776"/>
              <a:ext cx="264" cy="248"/>
              <a:chOff x="8558" y="2376"/>
              <a:chExt cx="264" cy="248"/>
            </a:xfrm>
          </p:grpSpPr>
          <p:sp>
            <p:nvSpPr>
              <p:cNvPr id="30773" name="Oval 53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4" name="Text Box 54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30729" name="Group 55"/>
            <p:cNvGrpSpPr/>
            <p:nvPr/>
          </p:nvGrpSpPr>
          <p:grpSpPr>
            <a:xfrm>
              <a:off x="3698" y="5121"/>
              <a:ext cx="264" cy="248"/>
              <a:chOff x="8558" y="2376"/>
              <a:chExt cx="264" cy="248"/>
            </a:xfrm>
          </p:grpSpPr>
          <p:sp>
            <p:nvSpPr>
              <p:cNvPr id="30771" name="Oval 56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2" name="Text Box 57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0730" name="Group 58"/>
            <p:cNvGrpSpPr/>
            <p:nvPr/>
          </p:nvGrpSpPr>
          <p:grpSpPr>
            <a:xfrm>
              <a:off x="3968" y="5586"/>
              <a:ext cx="264" cy="248"/>
              <a:chOff x="8558" y="2376"/>
              <a:chExt cx="264" cy="248"/>
            </a:xfrm>
          </p:grpSpPr>
          <p:sp>
            <p:nvSpPr>
              <p:cNvPr id="30769" name="Oval 59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70" name="Text Box 60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30731" name="Group 61"/>
            <p:cNvGrpSpPr/>
            <p:nvPr/>
          </p:nvGrpSpPr>
          <p:grpSpPr>
            <a:xfrm>
              <a:off x="3534" y="6006"/>
              <a:ext cx="264" cy="248"/>
              <a:chOff x="8558" y="2376"/>
              <a:chExt cx="264" cy="248"/>
            </a:xfrm>
          </p:grpSpPr>
          <p:sp>
            <p:nvSpPr>
              <p:cNvPr id="30767" name="Oval 62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8" name="Text Box 63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30732" name="Group 64"/>
            <p:cNvGrpSpPr/>
            <p:nvPr/>
          </p:nvGrpSpPr>
          <p:grpSpPr>
            <a:xfrm>
              <a:off x="3834" y="6516"/>
              <a:ext cx="264" cy="248"/>
              <a:chOff x="8558" y="2376"/>
              <a:chExt cx="264" cy="248"/>
            </a:xfrm>
          </p:grpSpPr>
          <p:sp>
            <p:nvSpPr>
              <p:cNvPr id="30765" name="Oval 65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6" name="Text Box 66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30733" name="Group 67"/>
            <p:cNvGrpSpPr/>
            <p:nvPr/>
          </p:nvGrpSpPr>
          <p:grpSpPr>
            <a:xfrm>
              <a:off x="3160" y="5511"/>
              <a:ext cx="264" cy="248"/>
              <a:chOff x="8558" y="2376"/>
              <a:chExt cx="264" cy="248"/>
            </a:xfrm>
          </p:grpSpPr>
          <p:sp>
            <p:nvSpPr>
              <p:cNvPr id="30763" name="Oval 68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4" name="Text Box 69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30734" name="Group 70"/>
            <p:cNvGrpSpPr/>
            <p:nvPr/>
          </p:nvGrpSpPr>
          <p:grpSpPr>
            <a:xfrm>
              <a:off x="4960" y="5121"/>
              <a:ext cx="264" cy="248"/>
              <a:chOff x="8558" y="2376"/>
              <a:chExt cx="264" cy="248"/>
            </a:xfrm>
          </p:grpSpPr>
          <p:sp>
            <p:nvSpPr>
              <p:cNvPr id="30761" name="Oval 71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2" name="Text Box 72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30735" name="Group 73"/>
            <p:cNvGrpSpPr/>
            <p:nvPr/>
          </p:nvGrpSpPr>
          <p:grpSpPr>
            <a:xfrm>
              <a:off x="4614" y="5571"/>
              <a:ext cx="264" cy="248"/>
              <a:chOff x="8558" y="2376"/>
              <a:chExt cx="264" cy="248"/>
            </a:xfrm>
          </p:grpSpPr>
          <p:sp>
            <p:nvSpPr>
              <p:cNvPr id="30759" name="Oval 74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0" name="Text Box 75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</p:grpSp>
        <p:grpSp>
          <p:nvGrpSpPr>
            <p:cNvPr id="30736" name="Group 76"/>
            <p:cNvGrpSpPr/>
            <p:nvPr/>
          </p:nvGrpSpPr>
          <p:grpSpPr>
            <a:xfrm>
              <a:off x="4898" y="6036"/>
              <a:ext cx="264" cy="248"/>
              <a:chOff x="8558" y="2376"/>
              <a:chExt cx="264" cy="248"/>
            </a:xfrm>
          </p:grpSpPr>
          <p:sp>
            <p:nvSpPr>
              <p:cNvPr id="30757" name="Oval 77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8" name="Text Box 78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grpSp>
          <p:nvGrpSpPr>
            <p:cNvPr id="30737" name="Group 79"/>
            <p:cNvGrpSpPr/>
            <p:nvPr/>
          </p:nvGrpSpPr>
          <p:grpSpPr>
            <a:xfrm>
              <a:off x="5214" y="6501"/>
              <a:ext cx="264" cy="248"/>
              <a:chOff x="8558" y="2376"/>
              <a:chExt cx="264" cy="248"/>
            </a:xfrm>
          </p:grpSpPr>
          <p:sp>
            <p:nvSpPr>
              <p:cNvPr id="30755" name="Oval 80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6" name="Text Box 81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grpSp>
          <p:nvGrpSpPr>
            <p:cNvPr id="30738" name="Group 82"/>
            <p:cNvGrpSpPr/>
            <p:nvPr/>
          </p:nvGrpSpPr>
          <p:grpSpPr>
            <a:xfrm>
              <a:off x="5634" y="5466"/>
              <a:ext cx="264" cy="248"/>
              <a:chOff x="8558" y="2376"/>
              <a:chExt cx="264" cy="248"/>
            </a:xfrm>
          </p:grpSpPr>
          <p:sp>
            <p:nvSpPr>
              <p:cNvPr id="30753" name="Oval 83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4" name="Text Box 84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</p:grpSp>
        <p:grpSp>
          <p:nvGrpSpPr>
            <p:cNvPr id="30739" name="Group 85"/>
            <p:cNvGrpSpPr/>
            <p:nvPr/>
          </p:nvGrpSpPr>
          <p:grpSpPr>
            <a:xfrm>
              <a:off x="5424" y="6006"/>
              <a:ext cx="264" cy="248"/>
              <a:chOff x="8558" y="2376"/>
              <a:chExt cx="264" cy="248"/>
            </a:xfrm>
          </p:grpSpPr>
          <p:sp>
            <p:nvSpPr>
              <p:cNvPr id="30751" name="Oval 86"/>
              <p:cNvSpPr/>
              <p:nvPr/>
            </p:nvSpPr>
            <p:spPr>
              <a:xfrm>
                <a:off x="8558" y="2376"/>
                <a:ext cx="264" cy="24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2" name="Text Box 87"/>
              <p:cNvSpPr txBox="1"/>
              <p:nvPr/>
            </p:nvSpPr>
            <p:spPr>
              <a:xfrm>
                <a:off x="8638" y="2418"/>
                <a:ext cx="120" cy="1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</p:grpSp>
        <p:sp>
          <p:nvSpPr>
            <p:cNvPr id="30740" name="Line 88"/>
            <p:cNvSpPr/>
            <p:nvPr/>
          </p:nvSpPr>
          <p:spPr>
            <a:xfrm flipH="1">
              <a:off x="3944" y="4965"/>
              <a:ext cx="346" cy="19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89"/>
            <p:cNvSpPr/>
            <p:nvPr/>
          </p:nvSpPr>
          <p:spPr>
            <a:xfrm flipH="1">
              <a:off x="3390" y="5325"/>
              <a:ext cx="33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90"/>
            <p:cNvSpPr/>
            <p:nvPr/>
          </p:nvSpPr>
          <p:spPr>
            <a:xfrm>
              <a:off x="3900" y="5370"/>
              <a:ext cx="15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91"/>
            <p:cNvSpPr/>
            <p:nvPr/>
          </p:nvSpPr>
          <p:spPr>
            <a:xfrm>
              <a:off x="3374" y="5760"/>
              <a:ext cx="226" cy="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92"/>
            <p:cNvSpPr/>
            <p:nvPr/>
          </p:nvSpPr>
          <p:spPr>
            <a:xfrm>
              <a:off x="3764" y="6225"/>
              <a:ext cx="166" cy="2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93"/>
            <p:cNvSpPr/>
            <p:nvPr/>
          </p:nvSpPr>
          <p:spPr>
            <a:xfrm>
              <a:off x="4530" y="4950"/>
              <a:ext cx="45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Line 94"/>
            <p:cNvSpPr/>
            <p:nvPr/>
          </p:nvSpPr>
          <p:spPr>
            <a:xfrm>
              <a:off x="5234" y="5325"/>
              <a:ext cx="42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95"/>
            <p:cNvSpPr/>
            <p:nvPr/>
          </p:nvSpPr>
          <p:spPr>
            <a:xfrm flipH="1">
              <a:off x="4830" y="5370"/>
              <a:ext cx="180" cy="2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96"/>
            <p:cNvSpPr/>
            <p:nvPr/>
          </p:nvSpPr>
          <p:spPr>
            <a:xfrm>
              <a:off x="4804" y="5808"/>
              <a:ext cx="15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97"/>
            <p:cNvSpPr/>
            <p:nvPr/>
          </p:nvSpPr>
          <p:spPr>
            <a:xfrm flipH="1">
              <a:off x="5610" y="5715"/>
              <a:ext cx="134" cy="30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Line 98"/>
            <p:cNvSpPr/>
            <p:nvPr/>
          </p:nvSpPr>
          <p:spPr>
            <a:xfrm>
              <a:off x="5084" y="6285"/>
              <a:ext cx="166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1171" name="Text Box 99"/>
          <p:cNvSpPr txBox="1"/>
          <p:nvPr/>
        </p:nvSpPr>
        <p:spPr>
          <a:xfrm>
            <a:off x="4211638" y="4724400"/>
            <a:ext cx="4724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先序序列为：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ABDEFCGHIJK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中序序列为：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DEFBCAHIJGLK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727" name="Rectangle 100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" fill="hold"/>
                                        <p:tgtEl>
                                          <p:spTgt spid="13117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/>
      <p:bldP spid="1311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796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、已知一棵树的先根遍历序列为</a:t>
            </a:r>
            <a:r>
              <a:rPr kumimoji="1" lang="en-US" altLang="zh-CN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ABCED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，后根遍历序列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为</a:t>
            </a:r>
            <a:r>
              <a:rPr kumimoji="1" lang="en-US" altLang="zh-CN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BECDA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，求对应的树。</a:t>
            </a:r>
          </a:p>
        </p:txBody>
      </p:sp>
      <p:sp>
        <p:nvSpPr>
          <p:cNvPr id="132099" name="Text Box 3"/>
          <p:cNvSpPr txBox="1"/>
          <p:nvPr/>
        </p:nvSpPr>
        <p:spPr>
          <a:xfrm>
            <a:off x="395288" y="2133600"/>
            <a:ext cx="8424862" cy="212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树与二叉树之间的转换关系，可知：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树的先序序列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对应二叉树先序序列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树的后跟序列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对应二叉树中序序列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先构造对应的二叉树，再将二叉树转换为树。</a:t>
            </a:r>
          </a:p>
        </p:txBody>
      </p:sp>
      <p:sp>
        <p:nvSpPr>
          <p:cNvPr id="132100" name="Text Box 4"/>
          <p:cNvSpPr txBox="1"/>
          <p:nvPr/>
        </p:nvSpPr>
        <p:spPr>
          <a:xfrm>
            <a:off x="323850" y="458152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411413" y="4724400"/>
            <a:ext cx="5597525" cy="1801813"/>
            <a:chOff x="1539" y="2680"/>
            <a:chExt cx="3526" cy="1135"/>
          </a:xfrm>
        </p:grpSpPr>
        <p:grpSp>
          <p:nvGrpSpPr>
            <p:cNvPr id="31751" name="Group 6" descr="蓝色砂纸"/>
            <p:cNvGrpSpPr/>
            <p:nvPr/>
          </p:nvGrpSpPr>
          <p:grpSpPr>
            <a:xfrm>
              <a:off x="3617" y="2691"/>
              <a:ext cx="1448" cy="1124"/>
              <a:chOff x="2019" y="2608"/>
              <a:chExt cx="1448" cy="1124"/>
            </a:xfrm>
          </p:grpSpPr>
          <p:grpSp>
            <p:nvGrpSpPr>
              <p:cNvPr id="31773" name="Group 7" descr="蓝色砂纸"/>
              <p:cNvGrpSpPr/>
              <p:nvPr/>
            </p:nvGrpSpPr>
            <p:grpSpPr>
              <a:xfrm>
                <a:off x="2651" y="2608"/>
                <a:ext cx="210" cy="210"/>
                <a:chOff x="2510" y="3184"/>
                <a:chExt cx="210" cy="210"/>
              </a:xfrm>
            </p:grpSpPr>
            <p:sp>
              <p:nvSpPr>
                <p:cNvPr id="31790" name="Oval 8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91" name="Text Box 9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</p:grpSp>
          <p:grpSp>
            <p:nvGrpSpPr>
              <p:cNvPr id="31774" name="Group 10" descr="蓝色砂纸"/>
              <p:cNvGrpSpPr/>
              <p:nvPr/>
            </p:nvGrpSpPr>
            <p:grpSpPr>
              <a:xfrm>
                <a:off x="2019" y="3081"/>
                <a:ext cx="210" cy="210"/>
                <a:chOff x="2510" y="3184"/>
                <a:chExt cx="210" cy="210"/>
              </a:xfrm>
            </p:grpSpPr>
            <p:sp>
              <p:nvSpPr>
                <p:cNvPr id="31788" name="Oval 11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89" name="Text Box 12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31775" name="Group 13" descr="蓝色砂纸"/>
              <p:cNvGrpSpPr/>
              <p:nvPr/>
            </p:nvGrpSpPr>
            <p:grpSpPr>
              <a:xfrm>
                <a:off x="2655" y="3093"/>
                <a:ext cx="210" cy="210"/>
                <a:chOff x="2510" y="3184"/>
                <a:chExt cx="210" cy="210"/>
              </a:xfrm>
            </p:grpSpPr>
            <p:sp>
              <p:nvSpPr>
                <p:cNvPr id="31786" name="Oval 14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87" name="Text Box 15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31776" name="Group 16" descr="蓝色砂纸"/>
              <p:cNvGrpSpPr/>
              <p:nvPr/>
            </p:nvGrpSpPr>
            <p:grpSpPr>
              <a:xfrm>
                <a:off x="3257" y="3095"/>
                <a:ext cx="210" cy="210"/>
                <a:chOff x="2510" y="3184"/>
                <a:chExt cx="210" cy="210"/>
              </a:xfrm>
            </p:grpSpPr>
            <p:sp>
              <p:nvSpPr>
                <p:cNvPr id="31784" name="Oval 17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85" name="Text Box 18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</p:grpSp>
          <p:grpSp>
            <p:nvGrpSpPr>
              <p:cNvPr id="31777" name="Group 19" descr="蓝色砂纸"/>
              <p:cNvGrpSpPr/>
              <p:nvPr/>
            </p:nvGrpSpPr>
            <p:grpSpPr>
              <a:xfrm>
                <a:off x="2669" y="3522"/>
                <a:ext cx="210" cy="210"/>
                <a:chOff x="2510" y="3184"/>
                <a:chExt cx="210" cy="210"/>
              </a:xfrm>
            </p:grpSpPr>
            <p:sp>
              <p:nvSpPr>
                <p:cNvPr id="31782" name="Oval 20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83" name="Text Box 21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</p:grpSp>
          <p:sp>
            <p:nvSpPr>
              <p:cNvPr id="31778" name="Line 22" descr="蓝色砂纸"/>
              <p:cNvSpPr/>
              <p:nvPr/>
            </p:nvSpPr>
            <p:spPr>
              <a:xfrm>
                <a:off x="2762" y="2821"/>
                <a:ext cx="0" cy="2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9" name="Line 23" descr="蓝色砂纸"/>
              <p:cNvSpPr/>
              <p:nvPr/>
            </p:nvSpPr>
            <p:spPr>
              <a:xfrm>
                <a:off x="2774" y="3315"/>
                <a:ext cx="0" cy="2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80" name="Line 24" descr="蓝色砂纸"/>
              <p:cNvSpPr/>
              <p:nvPr/>
            </p:nvSpPr>
            <p:spPr>
              <a:xfrm flipH="1">
                <a:off x="2222" y="2809"/>
                <a:ext cx="446" cy="3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81" name="Line 25" descr="蓝色砂纸"/>
              <p:cNvSpPr/>
              <p:nvPr/>
            </p:nvSpPr>
            <p:spPr>
              <a:xfrm>
                <a:off x="2845" y="2774"/>
                <a:ext cx="493" cy="3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1752" name="Group 26" descr="蓝色砂纸"/>
            <p:cNvGrpSpPr/>
            <p:nvPr/>
          </p:nvGrpSpPr>
          <p:grpSpPr>
            <a:xfrm>
              <a:off x="1539" y="2680"/>
              <a:ext cx="966" cy="1112"/>
              <a:chOff x="1974" y="2692"/>
              <a:chExt cx="966" cy="1112"/>
            </a:xfrm>
          </p:grpSpPr>
          <p:grpSp>
            <p:nvGrpSpPr>
              <p:cNvPr id="31754" name="Group 27" descr="蓝色砂纸"/>
              <p:cNvGrpSpPr/>
              <p:nvPr/>
            </p:nvGrpSpPr>
            <p:grpSpPr>
              <a:xfrm>
                <a:off x="2382" y="2692"/>
                <a:ext cx="210" cy="210"/>
                <a:chOff x="2510" y="3184"/>
                <a:chExt cx="210" cy="210"/>
              </a:xfrm>
            </p:grpSpPr>
            <p:sp>
              <p:nvSpPr>
                <p:cNvPr id="31771" name="Oval 28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2" name="Text Box 29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</p:grpSp>
          <p:grpSp>
            <p:nvGrpSpPr>
              <p:cNvPr id="31755" name="Group 30" descr="蓝色砂纸"/>
              <p:cNvGrpSpPr/>
              <p:nvPr/>
            </p:nvGrpSpPr>
            <p:grpSpPr>
              <a:xfrm>
                <a:off x="1974" y="2989"/>
                <a:ext cx="210" cy="210"/>
                <a:chOff x="2510" y="3184"/>
                <a:chExt cx="210" cy="210"/>
              </a:xfrm>
            </p:grpSpPr>
            <p:sp>
              <p:nvSpPr>
                <p:cNvPr id="31769" name="Oval 31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70" name="Text Box 32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31756" name="Group 33" descr="蓝色砂纸"/>
              <p:cNvGrpSpPr/>
              <p:nvPr/>
            </p:nvGrpSpPr>
            <p:grpSpPr>
              <a:xfrm>
                <a:off x="2339" y="3224"/>
                <a:ext cx="210" cy="210"/>
                <a:chOff x="2510" y="3184"/>
                <a:chExt cx="210" cy="210"/>
              </a:xfrm>
            </p:grpSpPr>
            <p:sp>
              <p:nvSpPr>
                <p:cNvPr id="31767" name="Oval 34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8" name="Text Box 35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31757" name="Group 36" descr="蓝色砂纸"/>
              <p:cNvGrpSpPr/>
              <p:nvPr/>
            </p:nvGrpSpPr>
            <p:grpSpPr>
              <a:xfrm>
                <a:off x="2730" y="3556"/>
                <a:ext cx="210" cy="210"/>
                <a:chOff x="2510" y="3184"/>
                <a:chExt cx="210" cy="210"/>
              </a:xfrm>
            </p:grpSpPr>
            <p:sp>
              <p:nvSpPr>
                <p:cNvPr id="31765" name="Oval 37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6" name="Text Box 38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</p:grpSp>
          <p:grpSp>
            <p:nvGrpSpPr>
              <p:cNvPr id="31758" name="Group 39" descr="蓝色砂纸"/>
              <p:cNvGrpSpPr/>
              <p:nvPr/>
            </p:nvGrpSpPr>
            <p:grpSpPr>
              <a:xfrm>
                <a:off x="2024" y="3594"/>
                <a:ext cx="210" cy="210"/>
                <a:chOff x="2510" y="3184"/>
                <a:chExt cx="210" cy="210"/>
              </a:xfrm>
            </p:grpSpPr>
            <p:sp>
              <p:nvSpPr>
                <p:cNvPr id="31763" name="Oval 40" descr="蓝色砂纸"/>
                <p:cNvSpPr/>
                <p:nvPr/>
              </p:nvSpPr>
              <p:spPr>
                <a:xfrm>
                  <a:off x="2510" y="3184"/>
                  <a:ext cx="210" cy="210"/>
                </a:xfrm>
                <a:prstGeom prst="ellipse">
                  <a:avLst/>
                </a:prstGeom>
                <a:blipFill rotWithShape="0">
                  <a:blip r:embed="rId2"/>
                </a:blip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4" name="Text Box 41" descr="蓝色砂纸"/>
                <p:cNvSpPr txBox="1"/>
                <p:nvPr/>
              </p:nvSpPr>
              <p:spPr>
                <a:xfrm>
                  <a:off x="2558" y="3213"/>
                  <a:ext cx="131" cy="147"/>
                </a:xfrm>
                <a:prstGeom prst="rect">
                  <a:avLst/>
                </a:prstGeom>
                <a:blipFill rotWithShape="0">
                  <a:blip r:embed="rId2"/>
                </a:blipFill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</a:lstStyle>
                <a:p>
                  <a:pPr marL="0" lvl="0" indent="0" algn="ctr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</p:grpSp>
          <p:sp>
            <p:nvSpPr>
              <p:cNvPr id="31759" name="Line 42" descr="蓝色砂纸"/>
              <p:cNvSpPr/>
              <p:nvPr/>
            </p:nvSpPr>
            <p:spPr>
              <a:xfrm flipH="1">
                <a:off x="2186" y="2856"/>
                <a:ext cx="224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0" name="Line 43" descr="蓝色砂纸"/>
              <p:cNvSpPr/>
              <p:nvPr/>
            </p:nvSpPr>
            <p:spPr>
              <a:xfrm>
                <a:off x="2187" y="3138"/>
                <a:ext cx="188" cy="1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1" name="Line 44" descr="蓝色砂纸"/>
              <p:cNvSpPr/>
              <p:nvPr/>
            </p:nvSpPr>
            <p:spPr>
              <a:xfrm>
                <a:off x="2539" y="3385"/>
                <a:ext cx="235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2" name="Line 45" descr="蓝色砂纸"/>
              <p:cNvSpPr/>
              <p:nvPr/>
            </p:nvSpPr>
            <p:spPr>
              <a:xfrm flipH="1">
                <a:off x="2210" y="3421"/>
                <a:ext cx="165" cy="1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53" name="AutoShape 46" descr="蓝色砂纸"/>
            <p:cNvSpPr/>
            <p:nvPr/>
          </p:nvSpPr>
          <p:spPr>
            <a:xfrm>
              <a:off x="2680" y="3150"/>
              <a:ext cx="740" cy="153"/>
            </a:xfrm>
            <a:prstGeom prst="rightArrow">
              <a:avLst>
                <a:gd name="adj1" fmla="val 50000"/>
                <a:gd name="adj2" fmla="val 120915"/>
              </a:avLst>
            </a:prstGeom>
            <a:blipFill rotWithShape="0">
              <a:blip r:embed="rId2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0" name="Rectangle 47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/>
      <p:bldP spid="132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/>
          <p:nvPr/>
        </p:nvSpPr>
        <p:spPr>
          <a:xfrm>
            <a:off x="250825" y="1268413"/>
            <a:ext cx="8135938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、设电文中出现的字母为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，每个字母在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电文中出现的次数分别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、和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。按哈夫曼 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编码，则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的编码为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        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110       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1110    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1111</a:t>
            </a:r>
          </a:p>
        </p:txBody>
      </p:sp>
      <p:sp>
        <p:nvSpPr>
          <p:cNvPr id="133123" name="Text Box 3"/>
          <p:cNvSpPr txBox="1"/>
          <p:nvPr/>
        </p:nvSpPr>
        <p:spPr>
          <a:xfrm>
            <a:off x="252413" y="2924175"/>
            <a:ext cx="6264275" cy="304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先构造哈夫曼树，再根据它进行编码。注意：构造哈夫曼树时应注意左右孩子的排列。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    B     C    D     E   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9     27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11     8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27                   11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17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27              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28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55</a:t>
            </a:r>
          </a:p>
        </p:txBody>
      </p:sp>
      <p:sp>
        <p:nvSpPr>
          <p:cNvPr id="133124" name="Text Box 4"/>
          <p:cNvSpPr txBox="1"/>
          <p:nvPr/>
        </p:nvSpPr>
        <p:spPr>
          <a:xfrm>
            <a:off x="323850" y="6237288"/>
            <a:ext cx="63960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C –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这个题不能这么出选择题！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011863" y="3644900"/>
            <a:ext cx="2859087" cy="2559050"/>
            <a:chOff x="3785" y="2280"/>
            <a:chExt cx="1789" cy="1612"/>
          </a:xfrm>
        </p:grpSpPr>
        <p:grpSp>
          <p:nvGrpSpPr>
            <p:cNvPr id="32777" name="Group 6" descr="羊皮纸"/>
            <p:cNvGrpSpPr/>
            <p:nvPr/>
          </p:nvGrpSpPr>
          <p:grpSpPr>
            <a:xfrm>
              <a:off x="4228" y="2280"/>
              <a:ext cx="292" cy="234"/>
              <a:chOff x="2510" y="3184"/>
              <a:chExt cx="210" cy="210"/>
            </a:xfrm>
          </p:grpSpPr>
          <p:sp>
            <p:nvSpPr>
              <p:cNvPr id="32810" name="Oval 7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1" name="Text Box 8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55</a:t>
                </a:r>
              </a:p>
            </p:txBody>
          </p:sp>
        </p:grpSp>
        <p:grpSp>
          <p:nvGrpSpPr>
            <p:cNvPr id="32778" name="Group 9" descr="羊皮纸"/>
            <p:cNvGrpSpPr/>
            <p:nvPr/>
          </p:nvGrpSpPr>
          <p:grpSpPr>
            <a:xfrm>
              <a:off x="3785" y="2612"/>
              <a:ext cx="269" cy="222"/>
              <a:chOff x="2510" y="3184"/>
              <a:chExt cx="210" cy="210"/>
            </a:xfrm>
          </p:grpSpPr>
          <p:sp>
            <p:nvSpPr>
              <p:cNvPr id="32808" name="Oval 10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9" name="Text Box 11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27</a:t>
                </a:r>
              </a:p>
            </p:txBody>
          </p:sp>
        </p:grpSp>
        <p:grpSp>
          <p:nvGrpSpPr>
            <p:cNvPr id="32779" name="Group 12" descr="羊皮纸"/>
            <p:cNvGrpSpPr/>
            <p:nvPr/>
          </p:nvGrpSpPr>
          <p:grpSpPr>
            <a:xfrm>
              <a:off x="4819" y="3682"/>
              <a:ext cx="210" cy="210"/>
              <a:chOff x="2510" y="3184"/>
              <a:chExt cx="210" cy="210"/>
            </a:xfrm>
          </p:grpSpPr>
          <p:sp>
            <p:nvSpPr>
              <p:cNvPr id="32806" name="Oval 13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7" name="Text Box 14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32780" name="Group 15" descr="羊皮纸"/>
            <p:cNvGrpSpPr/>
            <p:nvPr/>
          </p:nvGrpSpPr>
          <p:grpSpPr>
            <a:xfrm>
              <a:off x="5364" y="3626"/>
              <a:ext cx="210" cy="210"/>
              <a:chOff x="2510" y="3184"/>
              <a:chExt cx="210" cy="210"/>
            </a:xfrm>
          </p:grpSpPr>
          <p:sp>
            <p:nvSpPr>
              <p:cNvPr id="32804" name="Oval 16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5" name="Text Box 17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32781" name="Group 18" descr="羊皮纸"/>
            <p:cNvGrpSpPr/>
            <p:nvPr/>
          </p:nvGrpSpPr>
          <p:grpSpPr>
            <a:xfrm>
              <a:off x="4106" y="2947"/>
              <a:ext cx="268" cy="233"/>
              <a:chOff x="2510" y="3184"/>
              <a:chExt cx="210" cy="210"/>
            </a:xfrm>
          </p:grpSpPr>
          <p:sp>
            <p:nvSpPr>
              <p:cNvPr id="32802" name="Oval 19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3" name="Text Box 20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32782" name="Group 21" descr="羊皮纸"/>
            <p:cNvGrpSpPr/>
            <p:nvPr/>
          </p:nvGrpSpPr>
          <p:grpSpPr>
            <a:xfrm>
              <a:off x="4535" y="2612"/>
              <a:ext cx="292" cy="210"/>
              <a:chOff x="2510" y="3184"/>
              <a:chExt cx="210" cy="210"/>
            </a:xfrm>
          </p:grpSpPr>
          <p:sp>
            <p:nvSpPr>
              <p:cNvPr id="32800" name="Oval 22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1" name="Text Box 23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28</a:t>
                </a:r>
              </a:p>
            </p:txBody>
          </p:sp>
        </p:grpSp>
        <p:grpSp>
          <p:nvGrpSpPr>
            <p:cNvPr id="32783" name="Group 24" descr="羊皮纸"/>
            <p:cNvGrpSpPr/>
            <p:nvPr/>
          </p:nvGrpSpPr>
          <p:grpSpPr>
            <a:xfrm>
              <a:off x="4782" y="2906"/>
              <a:ext cx="292" cy="210"/>
              <a:chOff x="2510" y="3184"/>
              <a:chExt cx="210" cy="210"/>
            </a:xfrm>
          </p:grpSpPr>
          <p:sp>
            <p:nvSpPr>
              <p:cNvPr id="32798" name="Oval 25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9" name="Text Box 26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17</a:t>
                </a:r>
              </a:p>
            </p:txBody>
          </p:sp>
        </p:grpSp>
        <p:grpSp>
          <p:nvGrpSpPr>
            <p:cNvPr id="32784" name="Group 27" descr="羊皮纸"/>
            <p:cNvGrpSpPr/>
            <p:nvPr/>
          </p:nvGrpSpPr>
          <p:grpSpPr>
            <a:xfrm>
              <a:off x="5017" y="3246"/>
              <a:ext cx="292" cy="210"/>
              <a:chOff x="2510" y="3184"/>
              <a:chExt cx="210" cy="210"/>
            </a:xfrm>
          </p:grpSpPr>
          <p:sp>
            <p:nvSpPr>
              <p:cNvPr id="32796" name="Oval 28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7" name="Text Box 29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32785" name="Group 30" descr="羊皮纸"/>
            <p:cNvGrpSpPr/>
            <p:nvPr/>
          </p:nvGrpSpPr>
          <p:grpSpPr>
            <a:xfrm>
              <a:off x="4448" y="3302"/>
              <a:ext cx="210" cy="210"/>
              <a:chOff x="2510" y="3184"/>
              <a:chExt cx="210" cy="210"/>
            </a:xfrm>
          </p:grpSpPr>
          <p:sp>
            <p:nvSpPr>
              <p:cNvPr id="32794" name="Oval 31" descr="羊皮纸"/>
              <p:cNvSpPr/>
              <p:nvPr/>
            </p:nvSpPr>
            <p:spPr>
              <a:xfrm>
                <a:off x="2510" y="3184"/>
                <a:ext cx="210" cy="210"/>
              </a:xfrm>
              <a:prstGeom prst="ellipse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5" name="Text Box 32" descr="羊皮纸"/>
              <p:cNvSpPr txBox="1"/>
              <p:nvPr/>
            </p:nvSpPr>
            <p:spPr>
              <a:xfrm>
                <a:off x="2558" y="3213"/>
                <a:ext cx="131" cy="147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sp>
          <p:nvSpPr>
            <p:cNvPr id="32786" name="Line 33"/>
            <p:cNvSpPr/>
            <p:nvPr/>
          </p:nvSpPr>
          <p:spPr>
            <a:xfrm flipH="1">
              <a:off x="4032" y="2469"/>
              <a:ext cx="235" cy="1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34"/>
            <p:cNvSpPr/>
            <p:nvPr/>
          </p:nvSpPr>
          <p:spPr>
            <a:xfrm flipH="1">
              <a:off x="4361" y="2786"/>
              <a:ext cx="247" cy="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35"/>
            <p:cNvSpPr/>
            <p:nvPr/>
          </p:nvSpPr>
          <p:spPr>
            <a:xfrm>
              <a:off x="4502" y="2480"/>
              <a:ext cx="118" cy="1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36"/>
            <p:cNvSpPr/>
            <p:nvPr/>
          </p:nvSpPr>
          <p:spPr>
            <a:xfrm>
              <a:off x="4785" y="2785"/>
              <a:ext cx="82" cy="1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37"/>
            <p:cNvSpPr/>
            <p:nvPr/>
          </p:nvSpPr>
          <p:spPr>
            <a:xfrm flipH="1">
              <a:off x="4643" y="3103"/>
              <a:ext cx="212" cy="2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1" name="Line 38"/>
            <p:cNvSpPr/>
            <p:nvPr/>
          </p:nvSpPr>
          <p:spPr>
            <a:xfrm>
              <a:off x="5043" y="3103"/>
              <a:ext cx="94" cy="1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39"/>
            <p:cNvSpPr/>
            <p:nvPr/>
          </p:nvSpPr>
          <p:spPr>
            <a:xfrm flipH="1">
              <a:off x="4996" y="3456"/>
              <a:ext cx="141" cy="2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3" name="Line 40"/>
            <p:cNvSpPr/>
            <p:nvPr/>
          </p:nvSpPr>
          <p:spPr>
            <a:xfrm>
              <a:off x="5278" y="3444"/>
              <a:ext cx="153" cy="1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4" name="Rectangle 41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32775" name="AutoShape 44">
            <a:hlinkClick r:id="" action="ppaction://hlinkshowjump?jump=lastslide"/>
          </p:cNvPr>
          <p:cNvSpPr/>
          <p:nvPr/>
        </p:nvSpPr>
        <p:spPr>
          <a:xfrm>
            <a:off x="8459788" y="6308725"/>
            <a:ext cx="504825" cy="360363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AutoShape 45">
            <a:hlinkClick r:id="rId3" action="ppaction://hlinksldjump"/>
          </p:cNvPr>
          <p:cNvSpPr/>
          <p:nvPr/>
        </p:nvSpPr>
        <p:spPr>
          <a:xfrm>
            <a:off x="7956550" y="6308725"/>
            <a:ext cx="504825" cy="360363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3" grpId="0"/>
      <p:bldP spid="133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/>
          <p:nvPr/>
        </p:nvSpPr>
        <p:spPr>
          <a:xfrm>
            <a:off x="539750" y="1400175"/>
            <a:ext cx="8424863" cy="463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⒈ 一个图中所有顶点的度数之和等于所有边数的（   ）倍。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A.1/2        B.1       C.2         D.4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⒉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在一个有向图中，所有顶点的入度之和等于所有顶点的出度之和的（    ）倍。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A.1/2        B.1       C.2         D.4  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⒊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一个有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个顶点的无向图最多有（    ）条边。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A.n       B.n(n-1)    C.n(n-1)/2       D.2n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⒋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个顶点的有向完全图有（    ）条边。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A.6       B.12        C.16            D.20</a:t>
            </a:r>
          </a:p>
        </p:txBody>
      </p:sp>
      <p:sp>
        <p:nvSpPr>
          <p:cNvPr id="134147" name="Text Box 3"/>
          <p:cNvSpPr txBox="1"/>
          <p:nvPr/>
        </p:nvSpPr>
        <p:spPr>
          <a:xfrm>
            <a:off x="395288" y="616585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    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     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     4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33796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/>
      <p:bldP spid="1341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610600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⒌ 对于一个具有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个顶点的无向图，若采用邻接矩阵表示，</a:t>
            </a: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则该矩阵的大小是（   ）：</a:t>
            </a: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A.n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B.(n-1)</a:t>
            </a:r>
            <a:r>
              <a:rPr kumimoji="1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C.n-1            D.n</a:t>
            </a:r>
            <a:r>
              <a:rPr kumimoji="1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⒍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如图，若从顶点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出发按深度搜索法进行遍历，则可能得到</a:t>
            </a: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的一种顶点序列为（           ）；按广度搜索法遍历，则可能得到的一种顶点序列为（             ）。</a:t>
            </a: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    ①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A.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abecdf</a:t>
            </a:r>
            <a:r>
              <a:rPr kumimoji="1" lang="en-US" altLang="zh-CN" sz="28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B.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acfebd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C.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aebcfd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D.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aedfcb</a:t>
            </a:r>
            <a:endParaRPr kumimoji="1" lang="en-US" altLang="zh-CN" sz="2800" b="1" i="0" u="none" strike="noStrike" kern="1200" cap="none" spc="1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②A.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abcedf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B.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abcefd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C.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aebcfd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D.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1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acfdeb</a:t>
            </a:r>
          </a:p>
        </p:txBody>
      </p:sp>
      <p:sp>
        <p:nvSpPr>
          <p:cNvPr id="135171" name="Text Box 3"/>
          <p:cNvSpPr txBox="1"/>
          <p:nvPr/>
        </p:nvSpPr>
        <p:spPr>
          <a:xfrm>
            <a:off x="2522855" y="166370"/>
            <a:ext cx="63449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5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            6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 ①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    ② B</a:t>
            </a:r>
          </a:p>
        </p:txBody>
      </p:sp>
      <p:grpSp>
        <p:nvGrpSpPr>
          <p:cNvPr id="34820" name="Group 4"/>
          <p:cNvGrpSpPr/>
          <p:nvPr/>
        </p:nvGrpSpPr>
        <p:grpSpPr>
          <a:xfrm>
            <a:off x="5076825" y="4221163"/>
            <a:ext cx="3429000" cy="1905000"/>
            <a:chOff x="6946" y="5628"/>
            <a:chExt cx="3118" cy="1902"/>
          </a:xfrm>
        </p:grpSpPr>
        <p:grpSp>
          <p:nvGrpSpPr>
            <p:cNvPr id="34822" name="Group 5"/>
            <p:cNvGrpSpPr/>
            <p:nvPr/>
          </p:nvGrpSpPr>
          <p:grpSpPr>
            <a:xfrm>
              <a:off x="6946" y="5628"/>
              <a:ext cx="3118" cy="1569"/>
              <a:chOff x="3978" y="6378"/>
              <a:chExt cx="3854" cy="1569"/>
            </a:xfrm>
          </p:grpSpPr>
          <p:sp>
            <p:nvSpPr>
              <p:cNvPr id="34824" name="Oval 6"/>
              <p:cNvSpPr/>
              <p:nvPr/>
            </p:nvSpPr>
            <p:spPr>
              <a:xfrm>
                <a:off x="5025" y="6378"/>
                <a:ext cx="360" cy="38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5" name="Oval 7"/>
              <p:cNvSpPr/>
              <p:nvPr/>
            </p:nvSpPr>
            <p:spPr>
              <a:xfrm>
                <a:off x="3978" y="7086"/>
                <a:ext cx="359" cy="38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6" name="Oval 8"/>
              <p:cNvSpPr/>
              <p:nvPr/>
            </p:nvSpPr>
            <p:spPr>
              <a:xfrm>
                <a:off x="7472" y="7134"/>
                <a:ext cx="360" cy="38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7" name="Oval 9"/>
              <p:cNvSpPr/>
              <p:nvPr/>
            </p:nvSpPr>
            <p:spPr>
              <a:xfrm>
                <a:off x="6406" y="6522"/>
                <a:ext cx="360" cy="38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8" name="Oval 10"/>
              <p:cNvSpPr/>
              <p:nvPr/>
            </p:nvSpPr>
            <p:spPr>
              <a:xfrm>
                <a:off x="5084" y="7467"/>
                <a:ext cx="360" cy="38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9" name="Oval 11"/>
              <p:cNvSpPr/>
              <p:nvPr/>
            </p:nvSpPr>
            <p:spPr>
              <a:xfrm>
                <a:off x="6180" y="7560"/>
                <a:ext cx="360" cy="38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0" name="Line 12"/>
              <p:cNvSpPr/>
              <p:nvPr/>
            </p:nvSpPr>
            <p:spPr>
              <a:xfrm flipV="1">
                <a:off x="4320" y="6633"/>
                <a:ext cx="736" cy="50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1" name="Line 13"/>
              <p:cNvSpPr/>
              <p:nvPr/>
            </p:nvSpPr>
            <p:spPr>
              <a:xfrm>
                <a:off x="6766" y="6813"/>
                <a:ext cx="690" cy="38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2" name="Line 14"/>
              <p:cNvSpPr/>
              <p:nvPr/>
            </p:nvSpPr>
            <p:spPr>
              <a:xfrm>
                <a:off x="5220" y="6774"/>
                <a:ext cx="60" cy="69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3" name="Line 15"/>
              <p:cNvSpPr/>
              <p:nvPr/>
            </p:nvSpPr>
            <p:spPr>
              <a:xfrm>
                <a:off x="5386" y="6603"/>
                <a:ext cx="1020" cy="5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4" name="Line 16"/>
              <p:cNvSpPr/>
              <p:nvPr/>
            </p:nvSpPr>
            <p:spPr>
              <a:xfrm flipH="1">
                <a:off x="6584" y="7368"/>
                <a:ext cx="870" cy="27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5" name="Line 17"/>
              <p:cNvSpPr/>
              <p:nvPr/>
            </p:nvSpPr>
            <p:spPr>
              <a:xfrm flipH="1" flipV="1">
                <a:off x="4320" y="7344"/>
                <a:ext cx="750" cy="2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6" name="Line 18"/>
              <p:cNvSpPr/>
              <p:nvPr/>
            </p:nvSpPr>
            <p:spPr>
              <a:xfrm>
                <a:off x="5460" y="7698"/>
                <a:ext cx="766" cy="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37" name="Text Box 19"/>
              <p:cNvSpPr txBox="1"/>
              <p:nvPr/>
            </p:nvSpPr>
            <p:spPr>
              <a:xfrm>
                <a:off x="5111" y="6453"/>
                <a:ext cx="215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4838" name="Text Box 20"/>
              <p:cNvSpPr txBox="1"/>
              <p:nvPr/>
            </p:nvSpPr>
            <p:spPr>
              <a:xfrm>
                <a:off x="4030" y="7128"/>
                <a:ext cx="215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4839" name="Text Box 21"/>
              <p:cNvSpPr txBox="1"/>
              <p:nvPr/>
            </p:nvSpPr>
            <p:spPr>
              <a:xfrm>
                <a:off x="6506" y="6558"/>
                <a:ext cx="215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4840" name="Text Box 22"/>
              <p:cNvSpPr txBox="1"/>
              <p:nvPr/>
            </p:nvSpPr>
            <p:spPr>
              <a:xfrm>
                <a:off x="5126" y="7533"/>
                <a:ext cx="215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4841" name="Text Box 23"/>
              <p:cNvSpPr txBox="1"/>
              <p:nvPr/>
            </p:nvSpPr>
            <p:spPr>
              <a:xfrm>
                <a:off x="6266" y="7650"/>
                <a:ext cx="215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4842" name="Text Box 24"/>
              <p:cNvSpPr txBox="1"/>
              <p:nvPr/>
            </p:nvSpPr>
            <p:spPr>
              <a:xfrm>
                <a:off x="7496" y="7182"/>
                <a:ext cx="215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sp>
          <p:nvSpPr>
            <p:cNvPr id="34823" name="Text Box 25"/>
            <p:cNvSpPr txBox="1"/>
            <p:nvPr/>
          </p:nvSpPr>
          <p:spPr>
            <a:xfrm>
              <a:off x="7934" y="7245"/>
              <a:ext cx="11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9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21" name="Rectangle 26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351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  <p:sp>
        <p:nvSpPr>
          <p:cNvPr id="101380" name="Text Box 4"/>
          <p:cNvSpPr txBox="1"/>
          <p:nvPr/>
        </p:nvSpPr>
        <p:spPr>
          <a:xfrm>
            <a:off x="468313" y="1412875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选择题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1" name="Text Box 5"/>
          <p:cNvSpPr txBox="1"/>
          <p:nvPr/>
        </p:nvSpPr>
        <p:spPr>
          <a:xfrm>
            <a:off x="1331913" y="2852738"/>
            <a:ext cx="4114800" cy="210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、动态结构和静态结构	   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、紧凑结构和非紧凑结构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、线性结构和非线性结构	  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、内部结构和外部结构</a:t>
            </a:r>
          </a:p>
        </p:txBody>
      </p:sp>
      <p:sp>
        <p:nvSpPr>
          <p:cNvPr id="101382" name="Text Box 6"/>
          <p:cNvSpPr txBox="1"/>
          <p:nvPr/>
        </p:nvSpPr>
        <p:spPr>
          <a:xfrm>
            <a:off x="1331913" y="5300663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C</a:t>
            </a:r>
          </a:p>
        </p:txBody>
      </p:sp>
      <p:sp>
        <p:nvSpPr>
          <p:cNvPr id="101383" name="Rectangle 7"/>
          <p:cNvSpPr/>
          <p:nvPr/>
        </p:nvSpPr>
        <p:spPr>
          <a:xfrm>
            <a:off x="827088" y="2205038"/>
            <a:ext cx="795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在数据结构中，从逻辑上可以把数据结构分成：（     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  <p:bldP spid="101382" grpId="0"/>
      <p:bldP spid="10138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/>
          <p:nvPr/>
        </p:nvSpPr>
        <p:spPr>
          <a:xfrm>
            <a:off x="250825" y="1341438"/>
            <a:ext cx="8458200" cy="4081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、下面关于图的存储的叙述中正确的是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   ）：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）用相邻矩阵法存储图，占用的存储空间大小只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与图中结点个数有关，而与边数无关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）用相邻矩阵法存储图，占用的存储空间大小只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与图中边数有关，而与结点个数无关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）用邻接表法存储图，占用的存储空间大小只与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图中结点个数有关，而与边数无关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）用邻接表法存储图，占用的存储空间大小只与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图中边数有关，而与结点个数无关 </a:t>
            </a:r>
          </a:p>
        </p:txBody>
      </p:sp>
      <p:sp>
        <p:nvSpPr>
          <p:cNvPr id="136195" name="Text Box 3"/>
          <p:cNvSpPr txBox="1"/>
          <p:nvPr/>
        </p:nvSpPr>
        <p:spPr>
          <a:xfrm>
            <a:off x="381000" y="5713413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A</a:t>
            </a:r>
          </a:p>
        </p:txBody>
      </p:sp>
      <p:sp>
        <p:nvSpPr>
          <p:cNvPr id="35844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/>
          <p:nvPr/>
        </p:nvSpPr>
        <p:spPr>
          <a:xfrm>
            <a:off x="395288" y="1412875"/>
            <a:ext cx="84582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 对于下面有向图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）可能的拓扑序列为  （    ）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A) abcdef       B) aebcdf    C) abcfed    D) abedcf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）可以排成多少个不同的拓扑序列（  ）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A)  2       B)  3     C)   4        D) 5</a:t>
            </a:r>
          </a:p>
        </p:txBody>
      </p:sp>
      <p:sp>
        <p:nvSpPr>
          <p:cNvPr id="137219" name="Text Box 3"/>
          <p:cNvSpPr txBox="1"/>
          <p:nvPr/>
        </p:nvSpPr>
        <p:spPr>
          <a:xfrm>
            <a:off x="468313" y="6021388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(1)  D          (2)   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36868" name="Group 4"/>
          <p:cNvGrpSpPr/>
          <p:nvPr/>
        </p:nvGrpSpPr>
        <p:grpSpPr>
          <a:xfrm>
            <a:off x="4876800" y="4191000"/>
            <a:ext cx="3733800" cy="1760538"/>
            <a:chOff x="3168" y="1824"/>
            <a:chExt cx="2160" cy="1109"/>
          </a:xfrm>
        </p:grpSpPr>
        <p:sp>
          <p:nvSpPr>
            <p:cNvPr id="36872" name="Oval 5"/>
            <p:cNvSpPr/>
            <p:nvPr/>
          </p:nvSpPr>
          <p:spPr>
            <a:xfrm>
              <a:off x="3755" y="1824"/>
              <a:ext cx="202" cy="274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Oval 6"/>
            <p:cNvSpPr/>
            <p:nvPr/>
          </p:nvSpPr>
          <p:spPr>
            <a:xfrm>
              <a:off x="3168" y="2324"/>
              <a:ext cx="201" cy="274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Oval 7"/>
            <p:cNvSpPr/>
            <p:nvPr/>
          </p:nvSpPr>
          <p:spPr>
            <a:xfrm>
              <a:off x="5126" y="2358"/>
              <a:ext cx="202" cy="274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Oval 8"/>
            <p:cNvSpPr/>
            <p:nvPr/>
          </p:nvSpPr>
          <p:spPr>
            <a:xfrm>
              <a:off x="4529" y="1926"/>
              <a:ext cx="202" cy="27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Oval 9"/>
            <p:cNvSpPr/>
            <p:nvPr/>
          </p:nvSpPr>
          <p:spPr>
            <a:xfrm>
              <a:off x="3788" y="2594"/>
              <a:ext cx="202" cy="27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Oval 10"/>
            <p:cNvSpPr/>
            <p:nvPr/>
          </p:nvSpPr>
          <p:spPr>
            <a:xfrm>
              <a:off x="4402" y="2659"/>
              <a:ext cx="202" cy="274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Line 11"/>
            <p:cNvSpPr/>
            <p:nvPr/>
          </p:nvSpPr>
          <p:spPr>
            <a:xfrm flipV="1">
              <a:off x="3360" y="2004"/>
              <a:ext cx="412" cy="3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9" name="Line 12"/>
            <p:cNvSpPr/>
            <p:nvPr/>
          </p:nvSpPr>
          <p:spPr>
            <a:xfrm>
              <a:off x="4752" y="2112"/>
              <a:ext cx="386" cy="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0" name="Line 13"/>
            <p:cNvSpPr/>
            <p:nvPr/>
          </p:nvSpPr>
          <p:spPr>
            <a:xfrm>
              <a:off x="3864" y="2104"/>
              <a:ext cx="34" cy="4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1" name="Line 14"/>
            <p:cNvSpPr/>
            <p:nvPr/>
          </p:nvSpPr>
          <p:spPr>
            <a:xfrm>
              <a:off x="3957" y="1983"/>
              <a:ext cx="572" cy="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2" name="Line 15"/>
            <p:cNvSpPr/>
            <p:nvPr/>
          </p:nvSpPr>
          <p:spPr>
            <a:xfrm flipH="1">
              <a:off x="4608" y="2544"/>
              <a:ext cx="487" cy="19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83" name="Line 16"/>
            <p:cNvSpPr/>
            <p:nvPr/>
          </p:nvSpPr>
          <p:spPr>
            <a:xfrm flipH="1" flipV="1">
              <a:off x="3360" y="2507"/>
              <a:ext cx="420" cy="1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6884" name="Line 17"/>
            <p:cNvSpPr/>
            <p:nvPr/>
          </p:nvSpPr>
          <p:spPr>
            <a:xfrm>
              <a:off x="3999" y="2757"/>
              <a:ext cx="429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5" name="Text Box 18"/>
            <p:cNvSpPr txBox="1"/>
            <p:nvPr/>
          </p:nvSpPr>
          <p:spPr>
            <a:xfrm>
              <a:off x="3803" y="1877"/>
              <a:ext cx="1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6886" name="Text Box 19"/>
            <p:cNvSpPr txBox="1"/>
            <p:nvPr/>
          </p:nvSpPr>
          <p:spPr>
            <a:xfrm>
              <a:off x="3239" y="2400"/>
              <a:ext cx="12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6887" name="Text Box 20"/>
            <p:cNvSpPr txBox="1"/>
            <p:nvPr/>
          </p:nvSpPr>
          <p:spPr>
            <a:xfrm>
              <a:off x="4585" y="1958"/>
              <a:ext cx="1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6888" name="Text Box 21"/>
            <p:cNvSpPr txBox="1"/>
            <p:nvPr/>
          </p:nvSpPr>
          <p:spPr>
            <a:xfrm>
              <a:off x="3811" y="2640"/>
              <a:ext cx="12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6889" name="Text Box 22"/>
            <p:cNvSpPr txBox="1"/>
            <p:nvPr/>
          </p:nvSpPr>
          <p:spPr>
            <a:xfrm>
              <a:off x="4450" y="2723"/>
              <a:ext cx="12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6890" name="Text Box 23"/>
            <p:cNvSpPr txBox="1"/>
            <p:nvPr/>
          </p:nvSpPr>
          <p:spPr>
            <a:xfrm>
              <a:off x="5160" y="2438"/>
              <a:ext cx="1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36869" name="Rectangle 2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36870" name="AutoShape 27">
            <a:hlinkClick r:id="" action="ppaction://hlinkshowjump?jump=lastslide"/>
          </p:cNvPr>
          <p:cNvSpPr/>
          <p:nvPr/>
        </p:nvSpPr>
        <p:spPr>
          <a:xfrm>
            <a:off x="8531225" y="6308725"/>
            <a:ext cx="431800" cy="360363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AutoShape 28">
            <a:hlinkClick r:id="rId2" action="ppaction://hlinksldjump"/>
          </p:cNvPr>
          <p:cNvSpPr/>
          <p:nvPr/>
        </p:nvSpPr>
        <p:spPr>
          <a:xfrm>
            <a:off x="8101013" y="6308725"/>
            <a:ext cx="431800" cy="360363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62000" y="1421765"/>
            <a:ext cx="7832090" cy="3230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9</a:t>
            </a:r>
            <a:r>
              <a:rPr lang="zh-CN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设有一有向图为 G = (V，E)。其中，V={v1, v2, v3, v4, v5, v6}，E={&lt;v1, v2&gt;, &lt;v1, v4&gt;, &lt;v3, v2&gt;, &lt;v3, v6&gt;, &lt;v5, v1&gt;, &lt;v5, v2&gt;, &lt;v6, v5&gt;}。</a:t>
            </a:r>
          </a:p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请画出该有向图。</a:t>
            </a:r>
          </a:p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）给出其邻接表。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）给出其广度优先拓扑排序结果，并给出表格以描述其过程。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36"/>
          <a:stretch>
            <a:fillRect/>
          </a:stretch>
        </p:blipFill>
        <p:spPr bwMode="auto">
          <a:xfrm>
            <a:off x="2597785" y="4417695"/>
            <a:ext cx="3947795" cy="21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10233" r="5836" b="906"/>
          <a:stretch>
            <a:fillRect/>
          </a:stretch>
        </p:blipFill>
        <p:spPr bwMode="auto">
          <a:xfrm>
            <a:off x="569595" y="1256665"/>
            <a:ext cx="7663815" cy="537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57175" y="1268413"/>
            <a:ext cx="87852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、在元素序列</a:t>
            </a:r>
            <a:r>
              <a:rPr kumimoji="1" lang="zh-CN" altLang="en-US" sz="2400" b="1" i="0" u="sng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基本有序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的前提下，效率最高的排序方法是（  ）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插入排序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选择排序 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C) 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快速排序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归并排序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、下列排序方法中，</a:t>
            </a:r>
            <a:r>
              <a:rPr kumimoji="1" lang="zh-CN" altLang="en-US" sz="2400" b="1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比较次数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与记录初始</a:t>
            </a:r>
            <a:r>
              <a:rPr kumimoji="1" lang="zh-CN" altLang="en-US" sz="2400" b="1" i="0" u="sng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次序无关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的是（  ）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起泡排序 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希尔排序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插入排序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选择排序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、下列排序方法中，从未排序队列中依次取元素与已排序列（初始为第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个元素）元素比较，然后放入到已排序序列中的正确位置上，这种方法称为（  ）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起泡排序 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选择排序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插入排序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堆排序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、下列排序方法中，（  ）是从未排序序列中依次挑选元素，并将其放入已排序序列（初始为空）的末尾。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希尔排序 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归并排序 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选择排序  </a:t>
            </a:r>
            <a:r>
              <a:rPr kumimoji="1" lang="en-US" altLang="zh-CN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D)</a:t>
            </a:r>
            <a:r>
              <a:rPr kumimoji="1" lang="zh-CN" altLang="en-US" sz="2400" b="0" i="0" u="none" strike="noStrike" kern="9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插入排序</a:t>
            </a:r>
            <a:endParaRPr kumimoji="1" lang="zh-CN" altLang="en-US" sz="2400" b="0" i="0" u="none" strike="noStrike" kern="9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Text Box 3"/>
          <p:cNvSpPr txBox="1"/>
          <p:nvPr/>
        </p:nvSpPr>
        <p:spPr>
          <a:xfrm>
            <a:off x="2843213" y="188913"/>
            <a:ext cx="6199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      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    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4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</a:p>
        </p:txBody>
      </p:sp>
      <p:sp>
        <p:nvSpPr>
          <p:cNvPr id="37892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/>
      <p:bldP spid="1382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/>
          <p:nvPr/>
        </p:nvSpPr>
        <p:spPr>
          <a:xfrm>
            <a:off x="228600" y="1052513"/>
            <a:ext cx="8915400" cy="55886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、下列排序方法中哪一个是稳定的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?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A)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直接选择排序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二分法插入排序 </a:t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希尔排序  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快速排序 。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、对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个记录的文件进行堆排序，最坏情况下的执行时间为 </a:t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A) O(log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 )      B) O(n)      C) O(nlog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n)      D) O(n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、用直接插入排序方法对下面四个序列进行排序（由小到大），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元素比较次数最少的是 </a:t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69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94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40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、快速排序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个关键字序列，最环情况下的执行时间为 ：</a:t>
            </a:r>
            <a:b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O(log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n)      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O(n)     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O(nlog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n)       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O(n</a:t>
            </a:r>
            <a:r>
              <a:rPr lang="en-US" altLang="zh-CN" sz="24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39267" name="Text Box 3"/>
          <p:cNvSpPr txBox="1"/>
          <p:nvPr/>
        </p:nvSpPr>
        <p:spPr>
          <a:xfrm>
            <a:off x="2836863" y="188913"/>
            <a:ext cx="6307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4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   5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6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7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</a:p>
        </p:txBody>
      </p:sp>
      <p:sp>
        <p:nvSpPr>
          <p:cNvPr id="38916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/>
          <p:nvPr/>
        </p:nvSpPr>
        <p:spPr>
          <a:xfrm>
            <a:off x="250825" y="1155700"/>
            <a:ext cx="8763000" cy="544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、下列哪一个序列不是堆？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、已知一个序列为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{21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43}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，则利用堆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排序的方法建立的初始堆为（  ）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43  B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43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C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43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   D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43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、一组记录的关键字为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{46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38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80}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，利用快速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排序的方法，以第一个记录为基准得到的一次划分结果为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38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42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        B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42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38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C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42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38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79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        D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42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38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46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80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76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0291" name="Text Box 3"/>
          <p:cNvSpPr txBox="1"/>
          <p:nvPr/>
        </p:nvSpPr>
        <p:spPr>
          <a:xfrm>
            <a:off x="3492500" y="234950"/>
            <a:ext cx="5651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8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9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  10 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sp>
        <p:nvSpPr>
          <p:cNvPr id="39940" name="Rectangle 4"/>
          <p:cNvSpPr/>
          <p:nvPr/>
        </p:nvSpPr>
        <p:spPr>
          <a:xfrm>
            <a:off x="323850" y="1574800"/>
            <a:ext cx="5634038" cy="1431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A) A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b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B) A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 </a:t>
            </a:r>
            <a:b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C) A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 </a:t>
            </a:r>
            <a:b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D) A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941" name="Rectangle 5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/>
          <p:nvPr/>
        </p:nvSpPr>
        <p:spPr>
          <a:xfrm>
            <a:off x="250825" y="1223963"/>
            <a:ext cx="8610600" cy="5621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、对线性表（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25, 84, 21, 47, 15, 27,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68,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35, 20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）进行排序时，元素序列的变化情况如下：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84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68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20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68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84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68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84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68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84</a:t>
            </a:r>
          </a:p>
          <a:p>
            <a:pPr marL="914400" lvl="2" indent="0" algn="just" eaLnBrk="1" hangingPunct="1">
              <a:lnSpc>
                <a:spcPct val="110000"/>
              </a:lnSpc>
              <a:spcBef>
                <a:spcPct val="25000"/>
              </a:spcBef>
              <a:buClrTx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则所采用的排序方法是（  ）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）选择排序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 快速排序     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25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C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）归并排序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希尔排序 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0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、在插入排序、希尔排序、选择排序、堆排序、快速排序、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归并排序中，排序稳定的有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————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15" name="Text Box 3"/>
          <p:cNvSpPr txBox="1"/>
          <p:nvPr/>
        </p:nvSpPr>
        <p:spPr>
          <a:xfrm>
            <a:off x="250825" y="6165850"/>
            <a:ext cx="876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11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12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、插入排序、归并排序</a:t>
            </a:r>
          </a:p>
        </p:txBody>
      </p:sp>
      <p:sp>
        <p:nvSpPr>
          <p:cNvPr id="40964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/>
      <p:bldP spid="1413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/>
          <p:nvPr/>
        </p:nvSpPr>
        <p:spPr>
          <a:xfrm>
            <a:off x="179388" y="1052513"/>
            <a:ext cx="8610600" cy="543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、已知如下的程序代码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  <a:p>
            <a:pPr marL="0" lvl="0" indent="0" eaLnBrk="1" hangingPunct="1">
              <a:lnSpc>
                <a:spcPct val="11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for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( i =1;  i&lt;n; i++) {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x = A[i];   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(j=i-1;  j&gt;=0 &amp;&amp; A[j]&gt;x ; -- j) {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A[j+1]=A[j];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}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A[j+1]=x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}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、这段代码所描述的排序方法是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____________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0" lvl="0" indent="0" algn="just" eaLnBrk="1" hangingPunct="1">
              <a:lnSpc>
                <a:spcPct val="11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、这段代码所描述的排序方法的时间复杂度为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marL="0" lvl="0" indent="0" algn="just" eaLnBrk="1" hangingPunct="1">
              <a:lnSpc>
                <a:spcPct val="118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、假设这段代码开始执行时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数组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中的元素已经按值的递增</a:t>
            </a:r>
          </a:p>
          <a:p>
            <a:pPr marL="0" lvl="0" indent="0" algn="just" eaLnBrk="1" hangingPunct="1">
              <a:lnSpc>
                <a:spcPct val="118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次序排好了序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则这段代码的执行时间为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____________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42339" name="Text Box 3"/>
          <p:cNvSpPr txBox="1"/>
          <p:nvPr/>
        </p:nvSpPr>
        <p:spPr>
          <a:xfrm>
            <a:off x="2484438" y="163513"/>
            <a:ext cx="655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、插入排序  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2400" baseline="300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)     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O(n)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988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41989" name="AutoShape 7">
            <a:hlinkClick r:id="" action="ppaction://hlinkshowjump?jump=lastslide"/>
          </p:cNvPr>
          <p:cNvSpPr/>
          <p:nvPr/>
        </p:nvSpPr>
        <p:spPr>
          <a:xfrm>
            <a:off x="8532813" y="6308725"/>
            <a:ext cx="431800" cy="360363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AutoShape 8">
            <a:hlinkClick r:id="rId3" action="ppaction://hlinksldjump"/>
          </p:cNvPr>
          <p:cNvSpPr/>
          <p:nvPr/>
        </p:nvSpPr>
        <p:spPr>
          <a:xfrm>
            <a:off x="8101013" y="6308725"/>
            <a:ext cx="431800" cy="360363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/>
          <p:nvPr/>
        </p:nvSpPr>
        <p:spPr>
          <a:xfrm>
            <a:off x="209550" y="1125538"/>
            <a:ext cx="8610600" cy="4930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8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、以下哪一个术语与数据的存储结构无关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? </a:t>
            </a:r>
            <a:b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A)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栈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散列表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二叉树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双链表 </a:t>
            </a:r>
          </a:p>
          <a:p>
            <a:pPr marL="0" lvl="0" indent="0" eaLnBrk="1" hangingPunct="1">
              <a:lnSpc>
                <a:spcPct val="118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、对包含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个元素的散列表进行检索，平均检索长度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O(log</a:t>
            </a:r>
            <a:r>
              <a:rPr lang="en-US" altLang="zh-CN" sz="2400" b="0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n)             B)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O(n) </a:t>
            </a:r>
            <a:b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C)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O(nlog</a:t>
            </a:r>
            <a:r>
              <a:rPr lang="en-US" altLang="zh-CN" sz="2400" b="0" baseline="-25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n)            D)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不直接依赖于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lvl="0" indent="0" eaLnBrk="1" hangingPunct="1">
              <a:lnSpc>
                <a:spcPct val="118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、对线性表进行二分法查找，其前提条件是线性表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_______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）以顺序方式存储，且按关键码值的检索频率排好序</a:t>
            </a:r>
          </a:p>
          <a:p>
            <a:pPr marL="0" lvl="0" indent="0" eaLnBrk="1" hangingPunct="1">
              <a:lnSpc>
                <a:spcPct val="118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）以顺序方式存储，并且按关键码值排好序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）以链接方式存储，并且按关键码值排好序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）以链接方式存储，并且按关键码值的检索</a:t>
            </a:r>
          </a:p>
          <a:p>
            <a:pPr marL="0" lvl="0" indent="0" eaLnBrk="1" hangingPunct="1">
              <a:lnSpc>
                <a:spcPct val="118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频率排好序  </a:t>
            </a:r>
          </a:p>
        </p:txBody>
      </p:sp>
      <p:sp>
        <p:nvSpPr>
          <p:cNvPr id="145411" name="Text Box 3"/>
          <p:cNvSpPr txBox="1"/>
          <p:nvPr/>
        </p:nvSpPr>
        <p:spPr>
          <a:xfrm>
            <a:off x="323850" y="6165850"/>
            <a:ext cx="6624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            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         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44036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/>
          <p:nvPr/>
        </p:nvSpPr>
        <p:spPr>
          <a:xfrm>
            <a:off x="395288" y="1341438"/>
            <a:ext cx="8610600" cy="2709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判断题：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、每种数据结构的逻辑结构与物理结构总是一致的（ ）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、数据元素是数据的最小单位（ ）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、数据项是具有独立含义的数据最小单位（ ）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、数据结构就是指数据在计算机中的存储结构（ ）</a:t>
            </a:r>
          </a:p>
        </p:txBody>
      </p:sp>
      <p:sp>
        <p:nvSpPr>
          <p:cNvPr id="102403" name="Text Box 3"/>
          <p:cNvSpPr txBox="1"/>
          <p:nvPr/>
        </p:nvSpPr>
        <p:spPr>
          <a:xfrm>
            <a:off x="1116013" y="4365625"/>
            <a:ext cx="4953000" cy="210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、错误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	     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、错误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	     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、正确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、错误</a:t>
            </a:r>
          </a:p>
        </p:txBody>
      </p:sp>
      <p:sp>
        <p:nvSpPr>
          <p:cNvPr id="7172" name="Rectangle 4"/>
          <p:cNvSpPr/>
          <p:nvPr/>
        </p:nvSpPr>
        <p:spPr>
          <a:xfrm>
            <a:off x="152400" y="42862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/>
          <p:nvPr/>
        </p:nvSpPr>
        <p:spPr>
          <a:xfrm>
            <a:off x="0" y="1268413"/>
            <a:ext cx="86106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、画出对长度为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的有序表进行折半查找的一棵判定树，</a:t>
            </a:r>
          </a:p>
          <a:p>
            <a:pPr marL="0" lvl="0" indent="0" eaLnBrk="1" hangingPunct="1"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并求其等概率时查找成功的平均查找长度。</a:t>
            </a:r>
            <a:endParaRPr lang="en-US" altLang="zh-CN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6435" name="Text Box 3"/>
          <p:cNvSpPr txBox="1"/>
          <p:nvPr/>
        </p:nvSpPr>
        <p:spPr>
          <a:xfrm>
            <a:off x="250825" y="4518025"/>
            <a:ext cx="5830888" cy="1868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5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判定树如图所示。</a:t>
            </a:r>
          </a:p>
          <a:p>
            <a:pPr marL="0" lvl="0" indent="0" algn="just" eaLnBrk="1" hangingPunct="1">
              <a:lnSpc>
                <a:spcPct val="115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等概率时查找成功的平均查找长度 </a:t>
            </a:r>
          </a:p>
          <a:p>
            <a:pPr marL="0" lvl="0" indent="0" eaLnBrk="1" hangingPunct="1">
              <a:lnSpc>
                <a:spcPct val="115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ASL succ =(1*1+2*2+3*4+4*3)/10</a:t>
            </a:r>
          </a:p>
          <a:p>
            <a:pPr marL="0" lvl="0" indent="0" eaLnBrk="1" hangingPunct="1">
              <a:lnSpc>
                <a:spcPct val="115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= 29/10 = 2.9 </a:t>
            </a:r>
          </a:p>
        </p:txBody>
      </p:sp>
      <p:sp>
        <p:nvSpPr>
          <p:cNvPr id="146436" name="Text Box 4"/>
          <p:cNvSpPr txBox="1"/>
          <p:nvPr/>
        </p:nvSpPr>
        <p:spPr>
          <a:xfrm>
            <a:off x="250825" y="2276475"/>
            <a:ext cx="8610600" cy="2241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5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不妨用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1..10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表示表中的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个结点，画出此有序表折半查找判定树，用第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次得到的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mid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作为树的根结点，用后面的两个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mid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为根结点构造根结点的两棵子树，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lvl="0" indent="0" eaLnBrk="1" hangingPunct="1">
              <a:lnSpc>
                <a:spcPct val="115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根据判定树，平均查找长度即为各层的结点数和其所在层次数乘积的累加和。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727700" y="4076700"/>
            <a:ext cx="2876550" cy="2224088"/>
            <a:chOff x="3510" y="2646"/>
            <a:chExt cx="1812" cy="1401"/>
          </a:xfrm>
        </p:grpSpPr>
        <p:sp>
          <p:nvSpPr>
            <p:cNvPr id="45063" name="Freeform 6" descr="画布"/>
            <p:cNvSpPr/>
            <p:nvPr/>
          </p:nvSpPr>
          <p:spPr>
            <a:xfrm>
              <a:off x="4190" y="2646"/>
              <a:ext cx="226" cy="255"/>
            </a:xfrm>
            <a:custGeom>
              <a:avLst/>
              <a:gdLst>
                <a:gd name="txL" fmla="*/ 0 w 453"/>
                <a:gd name="txT" fmla="*/ 0 h 255"/>
                <a:gd name="txR" fmla="*/ 453 w 453"/>
                <a:gd name="txB" fmla="*/ 255 h 255"/>
              </a:gdLst>
              <a:ahLst/>
              <a:cxnLst>
                <a:cxn ang="0">
                  <a:pos x="0" y="128"/>
                </a:cxn>
                <a:cxn ang="0">
                  <a:pos x="0" y="106"/>
                </a:cxn>
                <a:cxn ang="0">
                  <a:pos x="1" y="85"/>
                </a:cxn>
                <a:cxn ang="0">
                  <a:pos x="3" y="64"/>
                </a:cxn>
                <a:cxn ang="0">
                  <a:pos x="6" y="46"/>
                </a:cxn>
                <a:cxn ang="0">
                  <a:pos x="10" y="31"/>
                </a:cxn>
                <a:cxn ang="0">
                  <a:pos x="14" y="18"/>
                </a:cxn>
                <a:cxn ang="0">
                  <a:pos x="18" y="8"/>
                </a:cxn>
                <a:cxn ang="0">
                  <a:pos x="23" y="3"/>
                </a:cxn>
                <a:cxn ang="0">
                  <a:pos x="28" y="0"/>
                </a:cxn>
                <a:cxn ang="0">
                  <a:pos x="33" y="3"/>
                </a:cxn>
                <a:cxn ang="0">
                  <a:pos x="37" y="8"/>
                </a:cxn>
                <a:cxn ang="0">
                  <a:pos x="42" y="18"/>
                </a:cxn>
                <a:cxn ang="0">
                  <a:pos x="46" y="31"/>
                </a:cxn>
                <a:cxn ang="0">
                  <a:pos x="49" y="46"/>
                </a:cxn>
                <a:cxn ang="0">
                  <a:pos x="52" y="64"/>
                </a:cxn>
                <a:cxn ang="0">
                  <a:pos x="55" y="85"/>
                </a:cxn>
                <a:cxn ang="0">
                  <a:pos x="56" y="106"/>
                </a:cxn>
                <a:cxn ang="0">
                  <a:pos x="56" y="128"/>
                </a:cxn>
                <a:cxn ang="0">
                  <a:pos x="56" y="150"/>
                </a:cxn>
                <a:cxn ang="0">
                  <a:pos x="55" y="172"/>
                </a:cxn>
                <a:cxn ang="0">
                  <a:pos x="52" y="191"/>
                </a:cxn>
                <a:cxn ang="0">
                  <a:pos x="49" y="210"/>
                </a:cxn>
                <a:cxn ang="0">
                  <a:pos x="46" y="226"/>
                </a:cxn>
                <a:cxn ang="0">
                  <a:pos x="42" y="238"/>
                </a:cxn>
                <a:cxn ang="0">
                  <a:pos x="37" y="247"/>
                </a:cxn>
                <a:cxn ang="0">
                  <a:pos x="33" y="253"/>
                </a:cxn>
                <a:cxn ang="0">
                  <a:pos x="28" y="255"/>
                </a:cxn>
                <a:cxn ang="0">
                  <a:pos x="23" y="253"/>
                </a:cxn>
                <a:cxn ang="0">
                  <a:pos x="18" y="247"/>
                </a:cxn>
                <a:cxn ang="0">
                  <a:pos x="14" y="238"/>
                </a:cxn>
                <a:cxn ang="0">
                  <a:pos x="10" y="226"/>
                </a:cxn>
                <a:cxn ang="0">
                  <a:pos x="6" y="210"/>
                </a:cxn>
                <a:cxn ang="0">
                  <a:pos x="3" y="191"/>
                </a:cxn>
                <a:cxn ang="0">
                  <a:pos x="1" y="172"/>
                </a:cxn>
                <a:cxn ang="0">
                  <a:pos x="0" y="150"/>
                </a:cxn>
                <a:cxn ang="0">
                  <a:pos x="0" y="128"/>
                </a:cxn>
              </a:cxnLst>
              <a:rect l="txL" t="txT" r="txR" b="txB"/>
              <a:pathLst>
                <a:path w="453" h="255">
                  <a:moveTo>
                    <a:pt x="0" y="128"/>
                  </a:moveTo>
                  <a:lnTo>
                    <a:pt x="2" y="106"/>
                  </a:lnTo>
                  <a:lnTo>
                    <a:pt x="14" y="85"/>
                  </a:lnTo>
                  <a:lnTo>
                    <a:pt x="29" y="64"/>
                  </a:lnTo>
                  <a:lnTo>
                    <a:pt x="52" y="46"/>
                  </a:lnTo>
                  <a:lnTo>
                    <a:pt x="81" y="31"/>
                  </a:lnTo>
                  <a:lnTo>
                    <a:pt x="114" y="18"/>
                  </a:lnTo>
                  <a:lnTo>
                    <a:pt x="148" y="8"/>
                  </a:lnTo>
                  <a:lnTo>
                    <a:pt x="186" y="3"/>
                  </a:lnTo>
                  <a:lnTo>
                    <a:pt x="227" y="0"/>
                  </a:lnTo>
                  <a:lnTo>
                    <a:pt x="265" y="3"/>
                  </a:lnTo>
                  <a:lnTo>
                    <a:pt x="303" y="8"/>
                  </a:lnTo>
                  <a:lnTo>
                    <a:pt x="340" y="18"/>
                  </a:lnTo>
                  <a:lnTo>
                    <a:pt x="372" y="31"/>
                  </a:lnTo>
                  <a:lnTo>
                    <a:pt x="399" y="46"/>
                  </a:lnTo>
                  <a:lnTo>
                    <a:pt x="422" y="64"/>
                  </a:lnTo>
                  <a:lnTo>
                    <a:pt x="440" y="85"/>
                  </a:lnTo>
                  <a:lnTo>
                    <a:pt x="449" y="106"/>
                  </a:lnTo>
                  <a:lnTo>
                    <a:pt x="453" y="128"/>
                  </a:lnTo>
                  <a:lnTo>
                    <a:pt x="449" y="150"/>
                  </a:lnTo>
                  <a:lnTo>
                    <a:pt x="440" y="172"/>
                  </a:lnTo>
                  <a:lnTo>
                    <a:pt x="422" y="191"/>
                  </a:lnTo>
                  <a:lnTo>
                    <a:pt x="399" y="210"/>
                  </a:lnTo>
                  <a:lnTo>
                    <a:pt x="372" y="226"/>
                  </a:lnTo>
                  <a:lnTo>
                    <a:pt x="340" y="238"/>
                  </a:lnTo>
                  <a:lnTo>
                    <a:pt x="303" y="247"/>
                  </a:lnTo>
                  <a:lnTo>
                    <a:pt x="265" y="253"/>
                  </a:lnTo>
                  <a:lnTo>
                    <a:pt x="227" y="255"/>
                  </a:lnTo>
                  <a:lnTo>
                    <a:pt x="186" y="253"/>
                  </a:lnTo>
                  <a:lnTo>
                    <a:pt x="148" y="247"/>
                  </a:lnTo>
                  <a:lnTo>
                    <a:pt x="114" y="238"/>
                  </a:lnTo>
                  <a:lnTo>
                    <a:pt x="81" y="226"/>
                  </a:lnTo>
                  <a:lnTo>
                    <a:pt x="52" y="210"/>
                  </a:lnTo>
                  <a:lnTo>
                    <a:pt x="29" y="191"/>
                  </a:lnTo>
                  <a:lnTo>
                    <a:pt x="14" y="172"/>
                  </a:lnTo>
                  <a:lnTo>
                    <a:pt x="2" y="150"/>
                  </a:lnTo>
                  <a:lnTo>
                    <a:pt x="0" y="128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Rectangle 7" descr="画布"/>
            <p:cNvSpPr/>
            <p:nvPr/>
          </p:nvSpPr>
          <p:spPr>
            <a:xfrm>
              <a:off x="4285" y="2729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5" name="Freeform 8" descr="画布"/>
            <p:cNvSpPr/>
            <p:nvPr/>
          </p:nvSpPr>
          <p:spPr>
            <a:xfrm>
              <a:off x="4642" y="3792"/>
              <a:ext cx="227" cy="255"/>
            </a:xfrm>
            <a:custGeom>
              <a:avLst/>
              <a:gdLst>
                <a:gd name="txL" fmla="*/ 0 w 452"/>
                <a:gd name="txT" fmla="*/ 0 h 255"/>
                <a:gd name="txR" fmla="*/ 452 w 452"/>
                <a:gd name="txB" fmla="*/ 255 h 255"/>
              </a:gdLst>
              <a:ahLst/>
              <a:cxnLst>
                <a:cxn ang="0">
                  <a:pos x="0" y="127"/>
                </a:cxn>
                <a:cxn ang="0">
                  <a:pos x="1" y="106"/>
                </a:cxn>
                <a:cxn ang="0">
                  <a:pos x="2" y="84"/>
                </a:cxn>
                <a:cxn ang="0">
                  <a:pos x="4" y="64"/>
                </a:cxn>
                <a:cxn ang="0">
                  <a:pos x="7" y="45"/>
                </a:cxn>
                <a:cxn ang="0">
                  <a:pos x="10" y="30"/>
                </a:cxn>
                <a:cxn ang="0">
                  <a:pos x="15" y="17"/>
                </a:cxn>
                <a:cxn ang="0">
                  <a:pos x="19" y="8"/>
                </a:cxn>
                <a:cxn ang="0">
                  <a:pos x="24" y="2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9" y="8"/>
                </a:cxn>
                <a:cxn ang="0">
                  <a:pos x="43" y="17"/>
                </a:cxn>
                <a:cxn ang="0">
                  <a:pos x="47" y="30"/>
                </a:cxn>
                <a:cxn ang="0">
                  <a:pos x="51" y="45"/>
                </a:cxn>
                <a:cxn ang="0">
                  <a:pos x="53" y="64"/>
                </a:cxn>
                <a:cxn ang="0">
                  <a:pos x="55" y="84"/>
                </a:cxn>
                <a:cxn ang="0">
                  <a:pos x="57" y="106"/>
                </a:cxn>
                <a:cxn ang="0">
                  <a:pos x="57" y="127"/>
                </a:cxn>
                <a:cxn ang="0">
                  <a:pos x="57" y="150"/>
                </a:cxn>
                <a:cxn ang="0">
                  <a:pos x="55" y="170"/>
                </a:cxn>
                <a:cxn ang="0">
                  <a:pos x="53" y="191"/>
                </a:cxn>
                <a:cxn ang="0">
                  <a:pos x="51" y="209"/>
                </a:cxn>
                <a:cxn ang="0">
                  <a:pos x="47" y="225"/>
                </a:cxn>
                <a:cxn ang="0">
                  <a:pos x="43" y="237"/>
                </a:cxn>
                <a:cxn ang="0">
                  <a:pos x="39" y="247"/>
                </a:cxn>
                <a:cxn ang="0">
                  <a:pos x="34" y="252"/>
                </a:cxn>
                <a:cxn ang="0">
                  <a:pos x="29" y="255"/>
                </a:cxn>
                <a:cxn ang="0">
                  <a:pos x="24" y="252"/>
                </a:cxn>
                <a:cxn ang="0">
                  <a:pos x="19" y="247"/>
                </a:cxn>
                <a:cxn ang="0">
                  <a:pos x="15" y="237"/>
                </a:cxn>
                <a:cxn ang="0">
                  <a:pos x="10" y="225"/>
                </a:cxn>
                <a:cxn ang="0">
                  <a:pos x="7" y="209"/>
                </a:cxn>
                <a:cxn ang="0">
                  <a:pos x="4" y="191"/>
                </a:cxn>
                <a:cxn ang="0">
                  <a:pos x="2" y="170"/>
                </a:cxn>
                <a:cxn ang="0">
                  <a:pos x="1" y="150"/>
                </a:cxn>
                <a:cxn ang="0">
                  <a:pos x="0" y="127"/>
                </a:cxn>
              </a:cxnLst>
              <a:rect l="txL" t="txT" r="txR" b="txB"/>
              <a:pathLst>
                <a:path w="452" h="255">
                  <a:moveTo>
                    <a:pt x="0" y="127"/>
                  </a:moveTo>
                  <a:lnTo>
                    <a:pt x="3" y="106"/>
                  </a:lnTo>
                  <a:lnTo>
                    <a:pt x="13" y="84"/>
                  </a:lnTo>
                  <a:lnTo>
                    <a:pt x="30" y="64"/>
                  </a:lnTo>
                  <a:lnTo>
                    <a:pt x="53" y="45"/>
                  </a:lnTo>
                  <a:lnTo>
                    <a:pt x="80" y="30"/>
                  </a:lnTo>
                  <a:lnTo>
                    <a:pt x="113" y="17"/>
                  </a:lnTo>
                  <a:lnTo>
                    <a:pt x="149" y="8"/>
                  </a:lnTo>
                  <a:lnTo>
                    <a:pt x="188" y="2"/>
                  </a:lnTo>
                  <a:lnTo>
                    <a:pt x="226" y="0"/>
                  </a:lnTo>
                  <a:lnTo>
                    <a:pt x="266" y="2"/>
                  </a:lnTo>
                  <a:lnTo>
                    <a:pt x="305" y="8"/>
                  </a:lnTo>
                  <a:lnTo>
                    <a:pt x="339" y="17"/>
                  </a:lnTo>
                  <a:lnTo>
                    <a:pt x="372" y="30"/>
                  </a:lnTo>
                  <a:lnTo>
                    <a:pt x="401" y="45"/>
                  </a:lnTo>
                  <a:lnTo>
                    <a:pt x="422" y="64"/>
                  </a:lnTo>
                  <a:lnTo>
                    <a:pt x="439" y="84"/>
                  </a:lnTo>
                  <a:lnTo>
                    <a:pt x="450" y="106"/>
                  </a:lnTo>
                  <a:lnTo>
                    <a:pt x="452" y="127"/>
                  </a:lnTo>
                  <a:lnTo>
                    <a:pt x="450" y="150"/>
                  </a:lnTo>
                  <a:lnTo>
                    <a:pt x="439" y="170"/>
                  </a:lnTo>
                  <a:lnTo>
                    <a:pt x="422" y="191"/>
                  </a:lnTo>
                  <a:lnTo>
                    <a:pt x="401" y="209"/>
                  </a:lnTo>
                  <a:lnTo>
                    <a:pt x="372" y="225"/>
                  </a:lnTo>
                  <a:lnTo>
                    <a:pt x="339" y="237"/>
                  </a:lnTo>
                  <a:lnTo>
                    <a:pt x="305" y="247"/>
                  </a:lnTo>
                  <a:lnTo>
                    <a:pt x="266" y="252"/>
                  </a:lnTo>
                  <a:lnTo>
                    <a:pt x="226" y="255"/>
                  </a:lnTo>
                  <a:lnTo>
                    <a:pt x="188" y="252"/>
                  </a:lnTo>
                  <a:lnTo>
                    <a:pt x="149" y="247"/>
                  </a:lnTo>
                  <a:lnTo>
                    <a:pt x="113" y="237"/>
                  </a:lnTo>
                  <a:lnTo>
                    <a:pt x="80" y="225"/>
                  </a:lnTo>
                  <a:lnTo>
                    <a:pt x="53" y="209"/>
                  </a:lnTo>
                  <a:lnTo>
                    <a:pt x="30" y="191"/>
                  </a:lnTo>
                  <a:lnTo>
                    <a:pt x="13" y="170"/>
                  </a:lnTo>
                  <a:lnTo>
                    <a:pt x="3" y="150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Rectangle 9" descr="画布"/>
            <p:cNvSpPr/>
            <p:nvPr/>
          </p:nvSpPr>
          <p:spPr>
            <a:xfrm>
              <a:off x="4737" y="3875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Freeform 10" descr="画布"/>
            <p:cNvSpPr/>
            <p:nvPr/>
          </p:nvSpPr>
          <p:spPr>
            <a:xfrm>
              <a:off x="4190" y="3792"/>
              <a:ext cx="226" cy="255"/>
            </a:xfrm>
            <a:custGeom>
              <a:avLst/>
              <a:gdLst>
                <a:gd name="txL" fmla="*/ 0 w 453"/>
                <a:gd name="txT" fmla="*/ 0 h 255"/>
                <a:gd name="txR" fmla="*/ 453 w 453"/>
                <a:gd name="txB" fmla="*/ 255 h 255"/>
              </a:gdLst>
              <a:ahLst/>
              <a:cxnLst>
                <a:cxn ang="0">
                  <a:pos x="0" y="127"/>
                </a:cxn>
                <a:cxn ang="0">
                  <a:pos x="0" y="106"/>
                </a:cxn>
                <a:cxn ang="0">
                  <a:pos x="1" y="84"/>
                </a:cxn>
                <a:cxn ang="0">
                  <a:pos x="3" y="64"/>
                </a:cxn>
                <a:cxn ang="0">
                  <a:pos x="6" y="45"/>
                </a:cxn>
                <a:cxn ang="0">
                  <a:pos x="10" y="30"/>
                </a:cxn>
                <a:cxn ang="0">
                  <a:pos x="14" y="17"/>
                </a:cxn>
                <a:cxn ang="0">
                  <a:pos x="18" y="8"/>
                </a:cxn>
                <a:cxn ang="0">
                  <a:pos x="23" y="2"/>
                </a:cxn>
                <a:cxn ang="0">
                  <a:pos x="28" y="0"/>
                </a:cxn>
                <a:cxn ang="0">
                  <a:pos x="33" y="2"/>
                </a:cxn>
                <a:cxn ang="0">
                  <a:pos x="37" y="8"/>
                </a:cxn>
                <a:cxn ang="0">
                  <a:pos x="42" y="17"/>
                </a:cxn>
                <a:cxn ang="0">
                  <a:pos x="46" y="30"/>
                </a:cxn>
                <a:cxn ang="0">
                  <a:pos x="49" y="45"/>
                </a:cxn>
                <a:cxn ang="0">
                  <a:pos x="52" y="64"/>
                </a:cxn>
                <a:cxn ang="0">
                  <a:pos x="55" y="84"/>
                </a:cxn>
                <a:cxn ang="0">
                  <a:pos x="56" y="106"/>
                </a:cxn>
                <a:cxn ang="0">
                  <a:pos x="56" y="127"/>
                </a:cxn>
                <a:cxn ang="0">
                  <a:pos x="56" y="150"/>
                </a:cxn>
                <a:cxn ang="0">
                  <a:pos x="55" y="170"/>
                </a:cxn>
                <a:cxn ang="0">
                  <a:pos x="52" y="191"/>
                </a:cxn>
                <a:cxn ang="0">
                  <a:pos x="49" y="209"/>
                </a:cxn>
                <a:cxn ang="0">
                  <a:pos x="46" y="225"/>
                </a:cxn>
                <a:cxn ang="0">
                  <a:pos x="42" y="237"/>
                </a:cxn>
                <a:cxn ang="0">
                  <a:pos x="37" y="247"/>
                </a:cxn>
                <a:cxn ang="0">
                  <a:pos x="33" y="252"/>
                </a:cxn>
                <a:cxn ang="0">
                  <a:pos x="28" y="255"/>
                </a:cxn>
                <a:cxn ang="0">
                  <a:pos x="23" y="252"/>
                </a:cxn>
                <a:cxn ang="0">
                  <a:pos x="18" y="247"/>
                </a:cxn>
                <a:cxn ang="0">
                  <a:pos x="14" y="237"/>
                </a:cxn>
                <a:cxn ang="0">
                  <a:pos x="10" y="225"/>
                </a:cxn>
                <a:cxn ang="0">
                  <a:pos x="6" y="209"/>
                </a:cxn>
                <a:cxn ang="0">
                  <a:pos x="3" y="191"/>
                </a:cxn>
                <a:cxn ang="0">
                  <a:pos x="1" y="170"/>
                </a:cxn>
                <a:cxn ang="0">
                  <a:pos x="0" y="150"/>
                </a:cxn>
                <a:cxn ang="0">
                  <a:pos x="0" y="127"/>
                </a:cxn>
              </a:cxnLst>
              <a:rect l="txL" t="txT" r="txR" b="txB"/>
              <a:pathLst>
                <a:path w="453" h="255">
                  <a:moveTo>
                    <a:pt x="0" y="127"/>
                  </a:moveTo>
                  <a:lnTo>
                    <a:pt x="2" y="106"/>
                  </a:lnTo>
                  <a:lnTo>
                    <a:pt x="14" y="84"/>
                  </a:lnTo>
                  <a:lnTo>
                    <a:pt x="29" y="64"/>
                  </a:lnTo>
                  <a:lnTo>
                    <a:pt x="52" y="45"/>
                  </a:lnTo>
                  <a:lnTo>
                    <a:pt x="81" y="30"/>
                  </a:lnTo>
                  <a:lnTo>
                    <a:pt x="114" y="17"/>
                  </a:lnTo>
                  <a:lnTo>
                    <a:pt x="148" y="8"/>
                  </a:lnTo>
                  <a:lnTo>
                    <a:pt x="186" y="2"/>
                  </a:lnTo>
                  <a:lnTo>
                    <a:pt x="227" y="0"/>
                  </a:lnTo>
                  <a:lnTo>
                    <a:pt x="265" y="2"/>
                  </a:lnTo>
                  <a:lnTo>
                    <a:pt x="303" y="8"/>
                  </a:lnTo>
                  <a:lnTo>
                    <a:pt x="340" y="17"/>
                  </a:lnTo>
                  <a:lnTo>
                    <a:pt x="372" y="30"/>
                  </a:lnTo>
                  <a:lnTo>
                    <a:pt x="399" y="45"/>
                  </a:lnTo>
                  <a:lnTo>
                    <a:pt x="422" y="64"/>
                  </a:lnTo>
                  <a:lnTo>
                    <a:pt x="440" y="84"/>
                  </a:lnTo>
                  <a:lnTo>
                    <a:pt x="449" y="106"/>
                  </a:lnTo>
                  <a:lnTo>
                    <a:pt x="453" y="127"/>
                  </a:lnTo>
                  <a:lnTo>
                    <a:pt x="449" y="150"/>
                  </a:lnTo>
                  <a:lnTo>
                    <a:pt x="440" y="170"/>
                  </a:lnTo>
                  <a:lnTo>
                    <a:pt x="422" y="191"/>
                  </a:lnTo>
                  <a:lnTo>
                    <a:pt x="399" y="209"/>
                  </a:lnTo>
                  <a:lnTo>
                    <a:pt x="372" y="225"/>
                  </a:lnTo>
                  <a:lnTo>
                    <a:pt x="340" y="237"/>
                  </a:lnTo>
                  <a:lnTo>
                    <a:pt x="303" y="247"/>
                  </a:lnTo>
                  <a:lnTo>
                    <a:pt x="265" y="252"/>
                  </a:lnTo>
                  <a:lnTo>
                    <a:pt x="227" y="255"/>
                  </a:lnTo>
                  <a:lnTo>
                    <a:pt x="186" y="252"/>
                  </a:lnTo>
                  <a:lnTo>
                    <a:pt x="148" y="247"/>
                  </a:lnTo>
                  <a:lnTo>
                    <a:pt x="114" y="237"/>
                  </a:lnTo>
                  <a:lnTo>
                    <a:pt x="81" y="225"/>
                  </a:lnTo>
                  <a:lnTo>
                    <a:pt x="52" y="209"/>
                  </a:lnTo>
                  <a:lnTo>
                    <a:pt x="29" y="191"/>
                  </a:lnTo>
                  <a:lnTo>
                    <a:pt x="14" y="170"/>
                  </a:lnTo>
                  <a:lnTo>
                    <a:pt x="2" y="150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Rectangle 11" descr="画布"/>
            <p:cNvSpPr/>
            <p:nvPr/>
          </p:nvSpPr>
          <p:spPr>
            <a:xfrm>
              <a:off x="4285" y="3875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Freeform 12" descr="画布"/>
            <p:cNvSpPr/>
            <p:nvPr/>
          </p:nvSpPr>
          <p:spPr>
            <a:xfrm>
              <a:off x="4869" y="3411"/>
              <a:ext cx="227" cy="254"/>
            </a:xfrm>
            <a:custGeom>
              <a:avLst/>
              <a:gdLst>
                <a:gd name="txL" fmla="*/ 0 w 455"/>
                <a:gd name="txT" fmla="*/ 0 h 254"/>
                <a:gd name="txR" fmla="*/ 455 w 455"/>
                <a:gd name="txB" fmla="*/ 254 h 254"/>
              </a:gdLst>
              <a:ahLst/>
              <a:cxnLst>
                <a:cxn ang="0">
                  <a:pos x="0" y="127"/>
                </a:cxn>
                <a:cxn ang="0">
                  <a:pos x="0" y="104"/>
                </a:cxn>
                <a:cxn ang="0">
                  <a:pos x="1" y="83"/>
                </a:cxn>
                <a:cxn ang="0">
                  <a:pos x="3" y="63"/>
                </a:cxn>
                <a:cxn ang="0">
                  <a:pos x="6" y="45"/>
                </a:cxn>
                <a:cxn ang="0">
                  <a:pos x="10" y="29"/>
                </a:cxn>
                <a:cxn ang="0">
                  <a:pos x="14" y="16"/>
                </a:cxn>
                <a:cxn ang="0">
                  <a:pos x="18" y="7"/>
                </a:cxn>
                <a:cxn ang="0">
                  <a:pos x="23" y="1"/>
                </a:cxn>
                <a:cxn ang="0">
                  <a:pos x="28" y="0"/>
                </a:cxn>
                <a:cxn ang="0">
                  <a:pos x="33" y="1"/>
                </a:cxn>
                <a:cxn ang="0">
                  <a:pos x="38" y="7"/>
                </a:cxn>
                <a:cxn ang="0">
                  <a:pos x="42" y="16"/>
                </a:cxn>
                <a:cxn ang="0">
                  <a:pos x="46" y="29"/>
                </a:cxn>
                <a:cxn ang="0">
                  <a:pos x="50" y="45"/>
                </a:cxn>
                <a:cxn ang="0">
                  <a:pos x="53" y="63"/>
                </a:cxn>
                <a:cxn ang="0">
                  <a:pos x="55" y="83"/>
                </a:cxn>
                <a:cxn ang="0">
                  <a:pos x="56" y="104"/>
                </a:cxn>
                <a:cxn ang="0">
                  <a:pos x="56" y="127"/>
                </a:cxn>
                <a:cxn ang="0">
                  <a:pos x="56" y="148"/>
                </a:cxn>
                <a:cxn ang="0">
                  <a:pos x="55" y="170"/>
                </a:cxn>
                <a:cxn ang="0">
                  <a:pos x="53" y="190"/>
                </a:cxn>
                <a:cxn ang="0">
                  <a:pos x="50" y="209"/>
                </a:cxn>
                <a:cxn ang="0">
                  <a:pos x="46" y="224"/>
                </a:cxn>
                <a:cxn ang="0">
                  <a:pos x="42" y="237"/>
                </a:cxn>
                <a:cxn ang="0">
                  <a:pos x="38" y="246"/>
                </a:cxn>
                <a:cxn ang="0">
                  <a:pos x="33" y="252"/>
                </a:cxn>
                <a:cxn ang="0">
                  <a:pos x="28" y="254"/>
                </a:cxn>
                <a:cxn ang="0">
                  <a:pos x="23" y="252"/>
                </a:cxn>
                <a:cxn ang="0">
                  <a:pos x="18" y="246"/>
                </a:cxn>
                <a:cxn ang="0">
                  <a:pos x="14" y="237"/>
                </a:cxn>
                <a:cxn ang="0">
                  <a:pos x="10" y="224"/>
                </a:cxn>
                <a:cxn ang="0">
                  <a:pos x="6" y="209"/>
                </a:cxn>
                <a:cxn ang="0">
                  <a:pos x="3" y="190"/>
                </a:cxn>
                <a:cxn ang="0">
                  <a:pos x="1" y="170"/>
                </a:cxn>
                <a:cxn ang="0">
                  <a:pos x="0" y="148"/>
                </a:cxn>
                <a:cxn ang="0">
                  <a:pos x="0" y="127"/>
                </a:cxn>
              </a:cxnLst>
              <a:rect l="txL" t="txT" r="txR" b="txB"/>
              <a:pathLst>
                <a:path w="455" h="254">
                  <a:moveTo>
                    <a:pt x="0" y="127"/>
                  </a:moveTo>
                  <a:lnTo>
                    <a:pt x="4" y="104"/>
                  </a:lnTo>
                  <a:lnTo>
                    <a:pt x="14" y="83"/>
                  </a:lnTo>
                  <a:lnTo>
                    <a:pt x="31" y="63"/>
                  </a:lnTo>
                  <a:lnTo>
                    <a:pt x="54" y="45"/>
                  </a:lnTo>
                  <a:lnTo>
                    <a:pt x="83" y="29"/>
                  </a:lnTo>
                  <a:lnTo>
                    <a:pt x="113" y="16"/>
                  </a:lnTo>
                  <a:lnTo>
                    <a:pt x="150" y="7"/>
                  </a:lnTo>
                  <a:lnTo>
                    <a:pt x="188" y="1"/>
                  </a:lnTo>
                  <a:lnTo>
                    <a:pt x="227" y="0"/>
                  </a:lnTo>
                  <a:lnTo>
                    <a:pt x="267" y="1"/>
                  </a:lnTo>
                  <a:lnTo>
                    <a:pt x="305" y="7"/>
                  </a:lnTo>
                  <a:lnTo>
                    <a:pt x="340" y="16"/>
                  </a:lnTo>
                  <a:lnTo>
                    <a:pt x="372" y="29"/>
                  </a:lnTo>
                  <a:lnTo>
                    <a:pt x="401" y="45"/>
                  </a:lnTo>
                  <a:lnTo>
                    <a:pt x="424" y="63"/>
                  </a:lnTo>
                  <a:lnTo>
                    <a:pt x="440" y="83"/>
                  </a:lnTo>
                  <a:lnTo>
                    <a:pt x="451" y="104"/>
                  </a:lnTo>
                  <a:lnTo>
                    <a:pt x="455" y="127"/>
                  </a:lnTo>
                  <a:lnTo>
                    <a:pt x="451" y="148"/>
                  </a:lnTo>
                  <a:lnTo>
                    <a:pt x="440" y="170"/>
                  </a:lnTo>
                  <a:lnTo>
                    <a:pt x="424" y="190"/>
                  </a:lnTo>
                  <a:lnTo>
                    <a:pt x="401" y="209"/>
                  </a:lnTo>
                  <a:lnTo>
                    <a:pt x="372" y="224"/>
                  </a:lnTo>
                  <a:lnTo>
                    <a:pt x="340" y="237"/>
                  </a:lnTo>
                  <a:lnTo>
                    <a:pt x="305" y="246"/>
                  </a:lnTo>
                  <a:lnTo>
                    <a:pt x="267" y="252"/>
                  </a:lnTo>
                  <a:lnTo>
                    <a:pt x="227" y="254"/>
                  </a:lnTo>
                  <a:lnTo>
                    <a:pt x="188" y="252"/>
                  </a:lnTo>
                  <a:lnTo>
                    <a:pt x="150" y="246"/>
                  </a:lnTo>
                  <a:lnTo>
                    <a:pt x="113" y="237"/>
                  </a:lnTo>
                  <a:lnTo>
                    <a:pt x="83" y="224"/>
                  </a:lnTo>
                  <a:lnTo>
                    <a:pt x="54" y="209"/>
                  </a:lnTo>
                  <a:lnTo>
                    <a:pt x="31" y="190"/>
                  </a:lnTo>
                  <a:lnTo>
                    <a:pt x="14" y="170"/>
                  </a:lnTo>
                  <a:lnTo>
                    <a:pt x="4" y="148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Rectangle 13" descr="画布"/>
            <p:cNvSpPr/>
            <p:nvPr/>
          </p:nvSpPr>
          <p:spPr>
            <a:xfrm>
              <a:off x="4965" y="3493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Freeform 14" descr="画布"/>
            <p:cNvSpPr/>
            <p:nvPr/>
          </p:nvSpPr>
          <p:spPr>
            <a:xfrm>
              <a:off x="4416" y="3411"/>
              <a:ext cx="226" cy="254"/>
            </a:xfrm>
            <a:custGeom>
              <a:avLst/>
              <a:gdLst>
                <a:gd name="txL" fmla="*/ 0 w 453"/>
                <a:gd name="txT" fmla="*/ 0 h 254"/>
                <a:gd name="txR" fmla="*/ 453 w 453"/>
                <a:gd name="txB" fmla="*/ 254 h 254"/>
              </a:gdLst>
              <a:ahLst/>
              <a:cxnLst>
                <a:cxn ang="0">
                  <a:pos x="0" y="127"/>
                </a:cxn>
                <a:cxn ang="0">
                  <a:pos x="0" y="104"/>
                </a:cxn>
                <a:cxn ang="0">
                  <a:pos x="1" y="83"/>
                </a:cxn>
                <a:cxn ang="0">
                  <a:pos x="3" y="63"/>
                </a:cxn>
                <a:cxn ang="0">
                  <a:pos x="6" y="45"/>
                </a:cxn>
                <a:cxn ang="0">
                  <a:pos x="10" y="29"/>
                </a:cxn>
                <a:cxn ang="0">
                  <a:pos x="14" y="16"/>
                </a:cxn>
                <a:cxn ang="0">
                  <a:pos x="18" y="7"/>
                </a:cxn>
                <a:cxn ang="0">
                  <a:pos x="23" y="1"/>
                </a:cxn>
                <a:cxn ang="0">
                  <a:pos x="28" y="0"/>
                </a:cxn>
                <a:cxn ang="0">
                  <a:pos x="33" y="1"/>
                </a:cxn>
                <a:cxn ang="0">
                  <a:pos x="37" y="7"/>
                </a:cxn>
                <a:cxn ang="0">
                  <a:pos x="42" y="16"/>
                </a:cxn>
                <a:cxn ang="0">
                  <a:pos x="46" y="29"/>
                </a:cxn>
                <a:cxn ang="0">
                  <a:pos x="49" y="45"/>
                </a:cxn>
                <a:cxn ang="0">
                  <a:pos x="52" y="63"/>
                </a:cxn>
                <a:cxn ang="0">
                  <a:pos x="54" y="83"/>
                </a:cxn>
                <a:cxn ang="0">
                  <a:pos x="56" y="104"/>
                </a:cxn>
                <a:cxn ang="0">
                  <a:pos x="56" y="127"/>
                </a:cxn>
                <a:cxn ang="0">
                  <a:pos x="56" y="148"/>
                </a:cxn>
                <a:cxn ang="0">
                  <a:pos x="54" y="170"/>
                </a:cxn>
                <a:cxn ang="0">
                  <a:pos x="52" y="190"/>
                </a:cxn>
                <a:cxn ang="0">
                  <a:pos x="49" y="209"/>
                </a:cxn>
                <a:cxn ang="0">
                  <a:pos x="46" y="224"/>
                </a:cxn>
                <a:cxn ang="0">
                  <a:pos x="42" y="237"/>
                </a:cxn>
                <a:cxn ang="0">
                  <a:pos x="37" y="246"/>
                </a:cxn>
                <a:cxn ang="0">
                  <a:pos x="33" y="252"/>
                </a:cxn>
                <a:cxn ang="0">
                  <a:pos x="28" y="254"/>
                </a:cxn>
                <a:cxn ang="0">
                  <a:pos x="23" y="252"/>
                </a:cxn>
                <a:cxn ang="0">
                  <a:pos x="18" y="246"/>
                </a:cxn>
                <a:cxn ang="0">
                  <a:pos x="14" y="237"/>
                </a:cxn>
                <a:cxn ang="0">
                  <a:pos x="10" y="224"/>
                </a:cxn>
                <a:cxn ang="0">
                  <a:pos x="6" y="209"/>
                </a:cxn>
                <a:cxn ang="0">
                  <a:pos x="3" y="190"/>
                </a:cxn>
                <a:cxn ang="0">
                  <a:pos x="1" y="170"/>
                </a:cxn>
                <a:cxn ang="0">
                  <a:pos x="0" y="148"/>
                </a:cxn>
                <a:cxn ang="0">
                  <a:pos x="0" y="127"/>
                </a:cxn>
              </a:cxnLst>
              <a:rect l="txL" t="txT" r="txR" b="txB"/>
              <a:pathLst>
                <a:path w="453" h="254">
                  <a:moveTo>
                    <a:pt x="0" y="127"/>
                  </a:moveTo>
                  <a:lnTo>
                    <a:pt x="4" y="104"/>
                  </a:lnTo>
                  <a:lnTo>
                    <a:pt x="13" y="83"/>
                  </a:lnTo>
                  <a:lnTo>
                    <a:pt x="31" y="63"/>
                  </a:lnTo>
                  <a:lnTo>
                    <a:pt x="54" y="45"/>
                  </a:lnTo>
                  <a:lnTo>
                    <a:pt x="81" y="29"/>
                  </a:lnTo>
                  <a:lnTo>
                    <a:pt x="113" y="16"/>
                  </a:lnTo>
                  <a:lnTo>
                    <a:pt x="150" y="7"/>
                  </a:lnTo>
                  <a:lnTo>
                    <a:pt x="186" y="1"/>
                  </a:lnTo>
                  <a:lnTo>
                    <a:pt x="226" y="0"/>
                  </a:lnTo>
                  <a:lnTo>
                    <a:pt x="267" y="1"/>
                  </a:lnTo>
                  <a:lnTo>
                    <a:pt x="303" y="7"/>
                  </a:lnTo>
                  <a:lnTo>
                    <a:pt x="339" y="16"/>
                  </a:lnTo>
                  <a:lnTo>
                    <a:pt x="372" y="29"/>
                  </a:lnTo>
                  <a:lnTo>
                    <a:pt x="399" y="45"/>
                  </a:lnTo>
                  <a:lnTo>
                    <a:pt x="422" y="63"/>
                  </a:lnTo>
                  <a:lnTo>
                    <a:pt x="439" y="83"/>
                  </a:lnTo>
                  <a:lnTo>
                    <a:pt x="449" y="104"/>
                  </a:lnTo>
                  <a:lnTo>
                    <a:pt x="453" y="127"/>
                  </a:lnTo>
                  <a:lnTo>
                    <a:pt x="449" y="148"/>
                  </a:lnTo>
                  <a:lnTo>
                    <a:pt x="439" y="170"/>
                  </a:lnTo>
                  <a:lnTo>
                    <a:pt x="422" y="190"/>
                  </a:lnTo>
                  <a:lnTo>
                    <a:pt x="399" y="209"/>
                  </a:lnTo>
                  <a:lnTo>
                    <a:pt x="372" y="224"/>
                  </a:lnTo>
                  <a:lnTo>
                    <a:pt x="339" y="237"/>
                  </a:lnTo>
                  <a:lnTo>
                    <a:pt x="303" y="246"/>
                  </a:lnTo>
                  <a:lnTo>
                    <a:pt x="267" y="252"/>
                  </a:lnTo>
                  <a:lnTo>
                    <a:pt x="226" y="254"/>
                  </a:lnTo>
                  <a:lnTo>
                    <a:pt x="186" y="252"/>
                  </a:lnTo>
                  <a:lnTo>
                    <a:pt x="150" y="246"/>
                  </a:lnTo>
                  <a:lnTo>
                    <a:pt x="113" y="237"/>
                  </a:lnTo>
                  <a:lnTo>
                    <a:pt x="81" y="224"/>
                  </a:lnTo>
                  <a:lnTo>
                    <a:pt x="54" y="209"/>
                  </a:lnTo>
                  <a:lnTo>
                    <a:pt x="31" y="190"/>
                  </a:lnTo>
                  <a:lnTo>
                    <a:pt x="13" y="170"/>
                  </a:lnTo>
                  <a:lnTo>
                    <a:pt x="4" y="148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Rectangle 15" descr="画布"/>
            <p:cNvSpPr/>
            <p:nvPr/>
          </p:nvSpPr>
          <p:spPr>
            <a:xfrm>
              <a:off x="4511" y="3493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Freeform 16" descr="画布"/>
            <p:cNvSpPr/>
            <p:nvPr/>
          </p:nvSpPr>
          <p:spPr>
            <a:xfrm>
              <a:off x="3962" y="3411"/>
              <a:ext cx="228" cy="254"/>
            </a:xfrm>
            <a:custGeom>
              <a:avLst/>
              <a:gdLst>
                <a:gd name="txL" fmla="*/ 0 w 454"/>
                <a:gd name="txT" fmla="*/ 0 h 254"/>
                <a:gd name="txR" fmla="*/ 454 w 454"/>
                <a:gd name="txB" fmla="*/ 254 h 254"/>
              </a:gdLst>
              <a:ahLst/>
              <a:cxnLst>
                <a:cxn ang="0">
                  <a:pos x="0" y="127"/>
                </a:cxn>
                <a:cxn ang="0">
                  <a:pos x="1" y="104"/>
                </a:cxn>
                <a:cxn ang="0">
                  <a:pos x="2" y="83"/>
                </a:cxn>
                <a:cxn ang="0">
                  <a:pos x="4" y="63"/>
                </a:cxn>
                <a:cxn ang="0">
                  <a:pos x="7" y="45"/>
                </a:cxn>
                <a:cxn ang="0">
                  <a:pos x="11" y="29"/>
                </a:cxn>
                <a:cxn ang="0">
                  <a:pos x="15" y="16"/>
                </a:cxn>
                <a:cxn ang="0">
                  <a:pos x="19" y="7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9" y="7"/>
                </a:cxn>
                <a:cxn ang="0">
                  <a:pos x="43" y="16"/>
                </a:cxn>
                <a:cxn ang="0">
                  <a:pos x="47" y="29"/>
                </a:cxn>
                <a:cxn ang="0">
                  <a:pos x="51" y="45"/>
                </a:cxn>
                <a:cxn ang="0">
                  <a:pos x="54" y="63"/>
                </a:cxn>
                <a:cxn ang="0">
                  <a:pos x="56" y="83"/>
                </a:cxn>
                <a:cxn ang="0">
                  <a:pos x="57" y="104"/>
                </a:cxn>
                <a:cxn ang="0">
                  <a:pos x="58" y="127"/>
                </a:cxn>
                <a:cxn ang="0">
                  <a:pos x="57" y="148"/>
                </a:cxn>
                <a:cxn ang="0">
                  <a:pos x="56" y="170"/>
                </a:cxn>
                <a:cxn ang="0">
                  <a:pos x="54" y="190"/>
                </a:cxn>
                <a:cxn ang="0">
                  <a:pos x="51" y="209"/>
                </a:cxn>
                <a:cxn ang="0">
                  <a:pos x="47" y="224"/>
                </a:cxn>
                <a:cxn ang="0">
                  <a:pos x="43" y="237"/>
                </a:cxn>
                <a:cxn ang="0">
                  <a:pos x="39" y="246"/>
                </a:cxn>
                <a:cxn ang="0">
                  <a:pos x="34" y="252"/>
                </a:cxn>
                <a:cxn ang="0">
                  <a:pos x="29" y="254"/>
                </a:cxn>
                <a:cxn ang="0">
                  <a:pos x="24" y="252"/>
                </a:cxn>
                <a:cxn ang="0">
                  <a:pos x="19" y="246"/>
                </a:cxn>
                <a:cxn ang="0">
                  <a:pos x="15" y="237"/>
                </a:cxn>
                <a:cxn ang="0">
                  <a:pos x="11" y="224"/>
                </a:cxn>
                <a:cxn ang="0">
                  <a:pos x="7" y="209"/>
                </a:cxn>
                <a:cxn ang="0">
                  <a:pos x="4" y="190"/>
                </a:cxn>
                <a:cxn ang="0">
                  <a:pos x="2" y="170"/>
                </a:cxn>
                <a:cxn ang="0">
                  <a:pos x="1" y="148"/>
                </a:cxn>
                <a:cxn ang="0">
                  <a:pos x="0" y="127"/>
                </a:cxn>
              </a:cxnLst>
              <a:rect l="txL" t="txT" r="txR" b="txB"/>
              <a:pathLst>
                <a:path w="454" h="254">
                  <a:moveTo>
                    <a:pt x="0" y="127"/>
                  </a:moveTo>
                  <a:lnTo>
                    <a:pt x="4" y="104"/>
                  </a:lnTo>
                  <a:lnTo>
                    <a:pt x="15" y="83"/>
                  </a:lnTo>
                  <a:lnTo>
                    <a:pt x="30" y="63"/>
                  </a:lnTo>
                  <a:lnTo>
                    <a:pt x="53" y="45"/>
                  </a:lnTo>
                  <a:lnTo>
                    <a:pt x="82" y="29"/>
                  </a:lnTo>
                  <a:lnTo>
                    <a:pt x="113" y="16"/>
                  </a:lnTo>
                  <a:lnTo>
                    <a:pt x="149" y="7"/>
                  </a:lnTo>
                  <a:lnTo>
                    <a:pt x="188" y="1"/>
                  </a:lnTo>
                  <a:lnTo>
                    <a:pt x="228" y="0"/>
                  </a:lnTo>
                  <a:lnTo>
                    <a:pt x="266" y="1"/>
                  </a:lnTo>
                  <a:lnTo>
                    <a:pt x="305" y="7"/>
                  </a:lnTo>
                  <a:lnTo>
                    <a:pt x="341" y="16"/>
                  </a:lnTo>
                  <a:lnTo>
                    <a:pt x="372" y="29"/>
                  </a:lnTo>
                  <a:lnTo>
                    <a:pt x="401" y="45"/>
                  </a:lnTo>
                  <a:lnTo>
                    <a:pt x="424" y="63"/>
                  </a:lnTo>
                  <a:lnTo>
                    <a:pt x="441" y="83"/>
                  </a:lnTo>
                  <a:lnTo>
                    <a:pt x="451" y="104"/>
                  </a:lnTo>
                  <a:lnTo>
                    <a:pt x="454" y="127"/>
                  </a:lnTo>
                  <a:lnTo>
                    <a:pt x="451" y="148"/>
                  </a:lnTo>
                  <a:lnTo>
                    <a:pt x="441" y="170"/>
                  </a:lnTo>
                  <a:lnTo>
                    <a:pt x="424" y="190"/>
                  </a:lnTo>
                  <a:lnTo>
                    <a:pt x="401" y="209"/>
                  </a:lnTo>
                  <a:lnTo>
                    <a:pt x="372" y="224"/>
                  </a:lnTo>
                  <a:lnTo>
                    <a:pt x="341" y="237"/>
                  </a:lnTo>
                  <a:lnTo>
                    <a:pt x="305" y="246"/>
                  </a:lnTo>
                  <a:lnTo>
                    <a:pt x="266" y="252"/>
                  </a:lnTo>
                  <a:lnTo>
                    <a:pt x="228" y="254"/>
                  </a:lnTo>
                  <a:lnTo>
                    <a:pt x="188" y="252"/>
                  </a:lnTo>
                  <a:lnTo>
                    <a:pt x="149" y="246"/>
                  </a:lnTo>
                  <a:lnTo>
                    <a:pt x="113" y="237"/>
                  </a:lnTo>
                  <a:lnTo>
                    <a:pt x="82" y="224"/>
                  </a:lnTo>
                  <a:lnTo>
                    <a:pt x="53" y="209"/>
                  </a:lnTo>
                  <a:lnTo>
                    <a:pt x="30" y="190"/>
                  </a:lnTo>
                  <a:lnTo>
                    <a:pt x="15" y="170"/>
                  </a:lnTo>
                  <a:lnTo>
                    <a:pt x="4" y="148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Rectangle 17" descr="画布"/>
            <p:cNvSpPr/>
            <p:nvPr/>
          </p:nvSpPr>
          <p:spPr>
            <a:xfrm>
              <a:off x="4058" y="3493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Freeform 18" descr="画布"/>
            <p:cNvSpPr/>
            <p:nvPr/>
          </p:nvSpPr>
          <p:spPr>
            <a:xfrm>
              <a:off x="3510" y="3411"/>
              <a:ext cx="226" cy="254"/>
            </a:xfrm>
            <a:custGeom>
              <a:avLst/>
              <a:gdLst>
                <a:gd name="txL" fmla="*/ 0 w 452"/>
                <a:gd name="txT" fmla="*/ 0 h 254"/>
                <a:gd name="txR" fmla="*/ 452 w 452"/>
                <a:gd name="txB" fmla="*/ 254 h 254"/>
              </a:gdLst>
              <a:ahLst/>
              <a:cxnLst>
                <a:cxn ang="0">
                  <a:pos x="0" y="127"/>
                </a:cxn>
                <a:cxn ang="0">
                  <a:pos x="1" y="104"/>
                </a:cxn>
                <a:cxn ang="0">
                  <a:pos x="2" y="83"/>
                </a:cxn>
                <a:cxn ang="0">
                  <a:pos x="4" y="63"/>
                </a:cxn>
                <a:cxn ang="0">
                  <a:pos x="7" y="45"/>
                </a:cxn>
                <a:cxn ang="0">
                  <a:pos x="10" y="29"/>
                </a:cxn>
                <a:cxn ang="0">
                  <a:pos x="15" y="16"/>
                </a:cxn>
                <a:cxn ang="0">
                  <a:pos x="19" y="7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8" y="7"/>
                </a:cxn>
                <a:cxn ang="0">
                  <a:pos x="43" y="16"/>
                </a:cxn>
                <a:cxn ang="0">
                  <a:pos x="47" y="29"/>
                </a:cxn>
                <a:cxn ang="0">
                  <a:pos x="50" y="45"/>
                </a:cxn>
                <a:cxn ang="0">
                  <a:pos x="53" y="63"/>
                </a:cxn>
                <a:cxn ang="0">
                  <a:pos x="55" y="83"/>
                </a:cxn>
                <a:cxn ang="0">
                  <a:pos x="56" y="104"/>
                </a:cxn>
                <a:cxn ang="0">
                  <a:pos x="57" y="127"/>
                </a:cxn>
                <a:cxn ang="0">
                  <a:pos x="56" y="148"/>
                </a:cxn>
                <a:cxn ang="0">
                  <a:pos x="55" y="170"/>
                </a:cxn>
                <a:cxn ang="0">
                  <a:pos x="53" y="190"/>
                </a:cxn>
                <a:cxn ang="0">
                  <a:pos x="50" y="209"/>
                </a:cxn>
                <a:cxn ang="0">
                  <a:pos x="47" y="224"/>
                </a:cxn>
                <a:cxn ang="0">
                  <a:pos x="43" y="237"/>
                </a:cxn>
                <a:cxn ang="0">
                  <a:pos x="38" y="246"/>
                </a:cxn>
                <a:cxn ang="0">
                  <a:pos x="34" y="252"/>
                </a:cxn>
                <a:cxn ang="0">
                  <a:pos x="29" y="254"/>
                </a:cxn>
                <a:cxn ang="0">
                  <a:pos x="24" y="252"/>
                </a:cxn>
                <a:cxn ang="0">
                  <a:pos x="19" y="246"/>
                </a:cxn>
                <a:cxn ang="0">
                  <a:pos x="15" y="237"/>
                </a:cxn>
                <a:cxn ang="0">
                  <a:pos x="10" y="224"/>
                </a:cxn>
                <a:cxn ang="0">
                  <a:pos x="7" y="209"/>
                </a:cxn>
                <a:cxn ang="0">
                  <a:pos x="4" y="190"/>
                </a:cxn>
                <a:cxn ang="0">
                  <a:pos x="2" y="170"/>
                </a:cxn>
                <a:cxn ang="0">
                  <a:pos x="1" y="148"/>
                </a:cxn>
                <a:cxn ang="0">
                  <a:pos x="0" y="127"/>
                </a:cxn>
              </a:cxnLst>
              <a:rect l="txL" t="txT" r="txR" b="txB"/>
              <a:pathLst>
                <a:path w="452" h="254">
                  <a:moveTo>
                    <a:pt x="0" y="127"/>
                  </a:moveTo>
                  <a:lnTo>
                    <a:pt x="3" y="104"/>
                  </a:lnTo>
                  <a:lnTo>
                    <a:pt x="13" y="83"/>
                  </a:lnTo>
                  <a:lnTo>
                    <a:pt x="30" y="63"/>
                  </a:lnTo>
                  <a:lnTo>
                    <a:pt x="53" y="45"/>
                  </a:lnTo>
                  <a:lnTo>
                    <a:pt x="80" y="29"/>
                  </a:lnTo>
                  <a:lnTo>
                    <a:pt x="113" y="16"/>
                  </a:lnTo>
                  <a:lnTo>
                    <a:pt x="149" y="7"/>
                  </a:lnTo>
                  <a:lnTo>
                    <a:pt x="187" y="1"/>
                  </a:lnTo>
                  <a:lnTo>
                    <a:pt x="226" y="0"/>
                  </a:lnTo>
                  <a:lnTo>
                    <a:pt x="266" y="1"/>
                  </a:lnTo>
                  <a:lnTo>
                    <a:pt x="304" y="7"/>
                  </a:lnTo>
                  <a:lnTo>
                    <a:pt x="339" y="16"/>
                  </a:lnTo>
                  <a:lnTo>
                    <a:pt x="372" y="29"/>
                  </a:lnTo>
                  <a:lnTo>
                    <a:pt x="400" y="45"/>
                  </a:lnTo>
                  <a:lnTo>
                    <a:pt x="421" y="63"/>
                  </a:lnTo>
                  <a:lnTo>
                    <a:pt x="439" y="83"/>
                  </a:lnTo>
                  <a:lnTo>
                    <a:pt x="448" y="104"/>
                  </a:lnTo>
                  <a:lnTo>
                    <a:pt x="452" y="127"/>
                  </a:lnTo>
                  <a:lnTo>
                    <a:pt x="448" y="148"/>
                  </a:lnTo>
                  <a:lnTo>
                    <a:pt x="439" y="170"/>
                  </a:lnTo>
                  <a:lnTo>
                    <a:pt x="421" y="190"/>
                  </a:lnTo>
                  <a:lnTo>
                    <a:pt x="400" y="209"/>
                  </a:lnTo>
                  <a:lnTo>
                    <a:pt x="372" y="224"/>
                  </a:lnTo>
                  <a:lnTo>
                    <a:pt x="339" y="237"/>
                  </a:lnTo>
                  <a:lnTo>
                    <a:pt x="304" y="246"/>
                  </a:lnTo>
                  <a:lnTo>
                    <a:pt x="266" y="252"/>
                  </a:lnTo>
                  <a:lnTo>
                    <a:pt x="226" y="254"/>
                  </a:lnTo>
                  <a:lnTo>
                    <a:pt x="187" y="252"/>
                  </a:lnTo>
                  <a:lnTo>
                    <a:pt x="149" y="246"/>
                  </a:lnTo>
                  <a:lnTo>
                    <a:pt x="113" y="237"/>
                  </a:lnTo>
                  <a:lnTo>
                    <a:pt x="80" y="224"/>
                  </a:lnTo>
                  <a:lnTo>
                    <a:pt x="53" y="209"/>
                  </a:lnTo>
                  <a:lnTo>
                    <a:pt x="30" y="190"/>
                  </a:lnTo>
                  <a:lnTo>
                    <a:pt x="13" y="170"/>
                  </a:lnTo>
                  <a:lnTo>
                    <a:pt x="3" y="148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Rectangle 19" descr="画布"/>
            <p:cNvSpPr/>
            <p:nvPr/>
          </p:nvSpPr>
          <p:spPr>
            <a:xfrm>
              <a:off x="3605" y="3493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077" name="Freeform 20" descr="画布"/>
            <p:cNvSpPr/>
            <p:nvPr/>
          </p:nvSpPr>
          <p:spPr>
            <a:xfrm>
              <a:off x="4642" y="3028"/>
              <a:ext cx="227" cy="255"/>
            </a:xfrm>
            <a:custGeom>
              <a:avLst/>
              <a:gdLst>
                <a:gd name="txL" fmla="*/ 0 w 452"/>
                <a:gd name="txT" fmla="*/ 0 h 255"/>
                <a:gd name="txR" fmla="*/ 452 w 452"/>
                <a:gd name="txB" fmla="*/ 255 h 255"/>
              </a:gdLst>
              <a:ahLst/>
              <a:cxnLst>
                <a:cxn ang="0">
                  <a:pos x="0" y="127"/>
                </a:cxn>
                <a:cxn ang="0">
                  <a:pos x="1" y="106"/>
                </a:cxn>
                <a:cxn ang="0">
                  <a:pos x="2" y="84"/>
                </a:cxn>
                <a:cxn ang="0">
                  <a:pos x="4" y="64"/>
                </a:cxn>
                <a:cxn ang="0">
                  <a:pos x="7" y="46"/>
                </a:cxn>
                <a:cxn ang="0">
                  <a:pos x="10" y="30"/>
                </a:cxn>
                <a:cxn ang="0">
                  <a:pos x="15" y="17"/>
                </a:cxn>
                <a:cxn ang="0">
                  <a:pos x="19" y="8"/>
                </a:cxn>
                <a:cxn ang="0">
                  <a:pos x="24" y="2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9" y="8"/>
                </a:cxn>
                <a:cxn ang="0">
                  <a:pos x="43" y="17"/>
                </a:cxn>
                <a:cxn ang="0">
                  <a:pos x="47" y="30"/>
                </a:cxn>
                <a:cxn ang="0">
                  <a:pos x="51" y="46"/>
                </a:cxn>
                <a:cxn ang="0">
                  <a:pos x="53" y="64"/>
                </a:cxn>
                <a:cxn ang="0">
                  <a:pos x="55" y="84"/>
                </a:cxn>
                <a:cxn ang="0">
                  <a:pos x="57" y="106"/>
                </a:cxn>
                <a:cxn ang="0">
                  <a:pos x="57" y="127"/>
                </a:cxn>
                <a:cxn ang="0">
                  <a:pos x="57" y="150"/>
                </a:cxn>
                <a:cxn ang="0">
                  <a:pos x="55" y="171"/>
                </a:cxn>
                <a:cxn ang="0">
                  <a:pos x="53" y="191"/>
                </a:cxn>
                <a:cxn ang="0">
                  <a:pos x="51" y="209"/>
                </a:cxn>
                <a:cxn ang="0">
                  <a:pos x="47" y="225"/>
                </a:cxn>
                <a:cxn ang="0">
                  <a:pos x="43" y="238"/>
                </a:cxn>
                <a:cxn ang="0">
                  <a:pos x="39" y="247"/>
                </a:cxn>
                <a:cxn ang="0">
                  <a:pos x="34" y="253"/>
                </a:cxn>
                <a:cxn ang="0">
                  <a:pos x="29" y="255"/>
                </a:cxn>
                <a:cxn ang="0">
                  <a:pos x="24" y="253"/>
                </a:cxn>
                <a:cxn ang="0">
                  <a:pos x="19" y="247"/>
                </a:cxn>
                <a:cxn ang="0">
                  <a:pos x="15" y="238"/>
                </a:cxn>
                <a:cxn ang="0">
                  <a:pos x="10" y="225"/>
                </a:cxn>
                <a:cxn ang="0">
                  <a:pos x="7" y="209"/>
                </a:cxn>
                <a:cxn ang="0">
                  <a:pos x="4" y="191"/>
                </a:cxn>
                <a:cxn ang="0">
                  <a:pos x="2" y="171"/>
                </a:cxn>
                <a:cxn ang="0">
                  <a:pos x="1" y="150"/>
                </a:cxn>
                <a:cxn ang="0">
                  <a:pos x="0" y="127"/>
                </a:cxn>
              </a:cxnLst>
              <a:rect l="txL" t="txT" r="txR" b="txB"/>
              <a:pathLst>
                <a:path w="452" h="255">
                  <a:moveTo>
                    <a:pt x="0" y="127"/>
                  </a:moveTo>
                  <a:lnTo>
                    <a:pt x="3" y="106"/>
                  </a:lnTo>
                  <a:lnTo>
                    <a:pt x="13" y="84"/>
                  </a:lnTo>
                  <a:lnTo>
                    <a:pt x="30" y="64"/>
                  </a:lnTo>
                  <a:lnTo>
                    <a:pt x="53" y="46"/>
                  </a:lnTo>
                  <a:lnTo>
                    <a:pt x="80" y="30"/>
                  </a:lnTo>
                  <a:lnTo>
                    <a:pt x="113" y="17"/>
                  </a:lnTo>
                  <a:lnTo>
                    <a:pt x="149" y="8"/>
                  </a:lnTo>
                  <a:lnTo>
                    <a:pt x="188" y="2"/>
                  </a:lnTo>
                  <a:lnTo>
                    <a:pt x="226" y="0"/>
                  </a:lnTo>
                  <a:lnTo>
                    <a:pt x="266" y="2"/>
                  </a:lnTo>
                  <a:lnTo>
                    <a:pt x="305" y="8"/>
                  </a:lnTo>
                  <a:lnTo>
                    <a:pt x="339" y="17"/>
                  </a:lnTo>
                  <a:lnTo>
                    <a:pt x="372" y="30"/>
                  </a:lnTo>
                  <a:lnTo>
                    <a:pt x="401" y="46"/>
                  </a:lnTo>
                  <a:lnTo>
                    <a:pt x="422" y="64"/>
                  </a:lnTo>
                  <a:lnTo>
                    <a:pt x="439" y="84"/>
                  </a:lnTo>
                  <a:lnTo>
                    <a:pt x="450" y="106"/>
                  </a:lnTo>
                  <a:lnTo>
                    <a:pt x="452" y="127"/>
                  </a:lnTo>
                  <a:lnTo>
                    <a:pt x="450" y="150"/>
                  </a:lnTo>
                  <a:lnTo>
                    <a:pt x="439" y="171"/>
                  </a:lnTo>
                  <a:lnTo>
                    <a:pt x="422" y="191"/>
                  </a:lnTo>
                  <a:lnTo>
                    <a:pt x="401" y="209"/>
                  </a:lnTo>
                  <a:lnTo>
                    <a:pt x="372" y="225"/>
                  </a:lnTo>
                  <a:lnTo>
                    <a:pt x="339" y="238"/>
                  </a:lnTo>
                  <a:lnTo>
                    <a:pt x="305" y="247"/>
                  </a:lnTo>
                  <a:lnTo>
                    <a:pt x="266" y="253"/>
                  </a:lnTo>
                  <a:lnTo>
                    <a:pt x="226" y="255"/>
                  </a:lnTo>
                  <a:lnTo>
                    <a:pt x="188" y="253"/>
                  </a:lnTo>
                  <a:lnTo>
                    <a:pt x="149" y="247"/>
                  </a:lnTo>
                  <a:lnTo>
                    <a:pt x="113" y="238"/>
                  </a:lnTo>
                  <a:lnTo>
                    <a:pt x="80" y="225"/>
                  </a:lnTo>
                  <a:lnTo>
                    <a:pt x="53" y="209"/>
                  </a:lnTo>
                  <a:lnTo>
                    <a:pt x="30" y="191"/>
                  </a:lnTo>
                  <a:lnTo>
                    <a:pt x="13" y="171"/>
                  </a:lnTo>
                  <a:lnTo>
                    <a:pt x="3" y="150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Rectangle 21" descr="画布"/>
            <p:cNvSpPr/>
            <p:nvPr/>
          </p:nvSpPr>
          <p:spPr>
            <a:xfrm>
              <a:off x="4737" y="3111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9" name="Freeform 22" descr="画布"/>
            <p:cNvSpPr/>
            <p:nvPr/>
          </p:nvSpPr>
          <p:spPr>
            <a:xfrm>
              <a:off x="3736" y="3028"/>
              <a:ext cx="226" cy="255"/>
            </a:xfrm>
            <a:custGeom>
              <a:avLst/>
              <a:gdLst>
                <a:gd name="txL" fmla="*/ 0 w 453"/>
                <a:gd name="txT" fmla="*/ 0 h 255"/>
                <a:gd name="txR" fmla="*/ 453 w 453"/>
                <a:gd name="txB" fmla="*/ 255 h 255"/>
              </a:gdLst>
              <a:ahLst/>
              <a:cxnLst>
                <a:cxn ang="0">
                  <a:pos x="0" y="127"/>
                </a:cxn>
                <a:cxn ang="0">
                  <a:pos x="0" y="106"/>
                </a:cxn>
                <a:cxn ang="0">
                  <a:pos x="1" y="84"/>
                </a:cxn>
                <a:cxn ang="0">
                  <a:pos x="3" y="64"/>
                </a:cxn>
                <a:cxn ang="0">
                  <a:pos x="6" y="46"/>
                </a:cxn>
                <a:cxn ang="0">
                  <a:pos x="10" y="30"/>
                </a:cxn>
                <a:cxn ang="0">
                  <a:pos x="14" y="17"/>
                </a:cxn>
                <a:cxn ang="0">
                  <a:pos x="18" y="8"/>
                </a:cxn>
                <a:cxn ang="0">
                  <a:pos x="23" y="2"/>
                </a:cxn>
                <a:cxn ang="0">
                  <a:pos x="28" y="0"/>
                </a:cxn>
                <a:cxn ang="0">
                  <a:pos x="33" y="2"/>
                </a:cxn>
                <a:cxn ang="0">
                  <a:pos x="38" y="8"/>
                </a:cxn>
                <a:cxn ang="0">
                  <a:pos x="42" y="17"/>
                </a:cxn>
                <a:cxn ang="0">
                  <a:pos x="46" y="30"/>
                </a:cxn>
                <a:cxn ang="0">
                  <a:pos x="50" y="46"/>
                </a:cxn>
                <a:cxn ang="0">
                  <a:pos x="53" y="64"/>
                </a:cxn>
                <a:cxn ang="0">
                  <a:pos x="54" y="84"/>
                </a:cxn>
                <a:cxn ang="0">
                  <a:pos x="56" y="106"/>
                </a:cxn>
                <a:cxn ang="0">
                  <a:pos x="56" y="127"/>
                </a:cxn>
                <a:cxn ang="0">
                  <a:pos x="56" y="150"/>
                </a:cxn>
                <a:cxn ang="0">
                  <a:pos x="54" y="171"/>
                </a:cxn>
                <a:cxn ang="0">
                  <a:pos x="53" y="191"/>
                </a:cxn>
                <a:cxn ang="0">
                  <a:pos x="50" y="209"/>
                </a:cxn>
                <a:cxn ang="0">
                  <a:pos x="46" y="225"/>
                </a:cxn>
                <a:cxn ang="0">
                  <a:pos x="42" y="238"/>
                </a:cxn>
                <a:cxn ang="0">
                  <a:pos x="38" y="247"/>
                </a:cxn>
                <a:cxn ang="0">
                  <a:pos x="33" y="253"/>
                </a:cxn>
                <a:cxn ang="0">
                  <a:pos x="28" y="255"/>
                </a:cxn>
                <a:cxn ang="0">
                  <a:pos x="23" y="253"/>
                </a:cxn>
                <a:cxn ang="0">
                  <a:pos x="18" y="247"/>
                </a:cxn>
                <a:cxn ang="0">
                  <a:pos x="14" y="238"/>
                </a:cxn>
                <a:cxn ang="0">
                  <a:pos x="10" y="225"/>
                </a:cxn>
                <a:cxn ang="0">
                  <a:pos x="6" y="209"/>
                </a:cxn>
                <a:cxn ang="0">
                  <a:pos x="3" y="191"/>
                </a:cxn>
                <a:cxn ang="0">
                  <a:pos x="1" y="171"/>
                </a:cxn>
                <a:cxn ang="0">
                  <a:pos x="0" y="150"/>
                </a:cxn>
                <a:cxn ang="0">
                  <a:pos x="0" y="127"/>
                </a:cxn>
              </a:cxnLst>
              <a:rect l="txL" t="txT" r="txR" b="txB"/>
              <a:pathLst>
                <a:path w="453" h="255">
                  <a:moveTo>
                    <a:pt x="0" y="127"/>
                  </a:moveTo>
                  <a:lnTo>
                    <a:pt x="4" y="106"/>
                  </a:lnTo>
                  <a:lnTo>
                    <a:pt x="14" y="84"/>
                  </a:lnTo>
                  <a:lnTo>
                    <a:pt x="31" y="64"/>
                  </a:lnTo>
                  <a:lnTo>
                    <a:pt x="54" y="46"/>
                  </a:lnTo>
                  <a:lnTo>
                    <a:pt x="81" y="30"/>
                  </a:lnTo>
                  <a:lnTo>
                    <a:pt x="113" y="17"/>
                  </a:lnTo>
                  <a:lnTo>
                    <a:pt x="150" y="8"/>
                  </a:lnTo>
                  <a:lnTo>
                    <a:pt x="188" y="2"/>
                  </a:lnTo>
                  <a:lnTo>
                    <a:pt x="226" y="0"/>
                  </a:lnTo>
                  <a:lnTo>
                    <a:pt x="267" y="2"/>
                  </a:lnTo>
                  <a:lnTo>
                    <a:pt x="305" y="8"/>
                  </a:lnTo>
                  <a:lnTo>
                    <a:pt x="340" y="17"/>
                  </a:lnTo>
                  <a:lnTo>
                    <a:pt x="372" y="30"/>
                  </a:lnTo>
                  <a:lnTo>
                    <a:pt x="401" y="46"/>
                  </a:lnTo>
                  <a:lnTo>
                    <a:pt x="424" y="64"/>
                  </a:lnTo>
                  <a:lnTo>
                    <a:pt x="439" y="84"/>
                  </a:lnTo>
                  <a:lnTo>
                    <a:pt x="451" y="106"/>
                  </a:lnTo>
                  <a:lnTo>
                    <a:pt x="453" y="127"/>
                  </a:lnTo>
                  <a:lnTo>
                    <a:pt x="451" y="150"/>
                  </a:lnTo>
                  <a:lnTo>
                    <a:pt x="439" y="171"/>
                  </a:lnTo>
                  <a:lnTo>
                    <a:pt x="424" y="191"/>
                  </a:lnTo>
                  <a:lnTo>
                    <a:pt x="401" y="209"/>
                  </a:lnTo>
                  <a:lnTo>
                    <a:pt x="372" y="225"/>
                  </a:lnTo>
                  <a:lnTo>
                    <a:pt x="340" y="238"/>
                  </a:lnTo>
                  <a:lnTo>
                    <a:pt x="305" y="247"/>
                  </a:lnTo>
                  <a:lnTo>
                    <a:pt x="267" y="253"/>
                  </a:lnTo>
                  <a:lnTo>
                    <a:pt x="226" y="255"/>
                  </a:lnTo>
                  <a:lnTo>
                    <a:pt x="188" y="253"/>
                  </a:lnTo>
                  <a:lnTo>
                    <a:pt x="150" y="247"/>
                  </a:lnTo>
                  <a:lnTo>
                    <a:pt x="113" y="238"/>
                  </a:lnTo>
                  <a:lnTo>
                    <a:pt x="81" y="225"/>
                  </a:lnTo>
                  <a:lnTo>
                    <a:pt x="54" y="209"/>
                  </a:lnTo>
                  <a:lnTo>
                    <a:pt x="31" y="191"/>
                  </a:lnTo>
                  <a:lnTo>
                    <a:pt x="14" y="171"/>
                  </a:lnTo>
                  <a:lnTo>
                    <a:pt x="4" y="150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Rectangle 23" descr="画布"/>
            <p:cNvSpPr/>
            <p:nvPr/>
          </p:nvSpPr>
          <p:spPr>
            <a:xfrm>
              <a:off x="3831" y="3111"/>
              <a:ext cx="56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Freeform 24" descr="画布"/>
            <p:cNvSpPr/>
            <p:nvPr/>
          </p:nvSpPr>
          <p:spPr>
            <a:xfrm>
              <a:off x="5096" y="3792"/>
              <a:ext cx="226" cy="255"/>
            </a:xfrm>
            <a:custGeom>
              <a:avLst/>
              <a:gdLst>
                <a:gd name="txL" fmla="*/ 0 w 452"/>
                <a:gd name="txT" fmla="*/ 0 h 255"/>
                <a:gd name="txR" fmla="*/ 452 w 452"/>
                <a:gd name="txB" fmla="*/ 255 h 255"/>
              </a:gdLst>
              <a:ahLst/>
              <a:cxnLst>
                <a:cxn ang="0">
                  <a:pos x="0" y="127"/>
                </a:cxn>
                <a:cxn ang="0">
                  <a:pos x="1" y="106"/>
                </a:cxn>
                <a:cxn ang="0">
                  <a:pos x="2" y="84"/>
                </a:cxn>
                <a:cxn ang="0">
                  <a:pos x="4" y="64"/>
                </a:cxn>
                <a:cxn ang="0">
                  <a:pos x="7" y="45"/>
                </a:cxn>
                <a:cxn ang="0">
                  <a:pos x="10" y="30"/>
                </a:cxn>
                <a:cxn ang="0">
                  <a:pos x="15" y="17"/>
                </a:cxn>
                <a:cxn ang="0">
                  <a:pos x="19" y="8"/>
                </a:cxn>
                <a:cxn ang="0">
                  <a:pos x="24" y="2"/>
                </a:cxn>
                <a:cxn ang="0">
                  <a:pos x="29" y="0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3" y="17"/>
                </a:cxn>
                <a:cxn ang="0">
                  <a:pos x="47" y="30"/>
                </a:cxn>
                <a:cxn ang="0">
                  <a:pos x="50" y="45"/>
                </a:cxn>
                <a:cxn ang="0">
                  <a:pos x="53" y="64"/>
                </a:cxn>
                <a:cxn ang="0">
                  <a:pos x="55" y="84"/>
                </a:cxn>
                <a:cxn ang="0">
                  <a:pos x="57" y="106"/>
                </a:cxn>
                <a:cxn ang="0">
                  <a:pos x="57" y="127"/>
                </a:cxn>
                <a:cxn ang="0">
                  <a:pos x="57" y="150"/>
                </a:cxn>
                <a:cxn ang="0">
                  <a:pos x="55" y="170"/>
                </a:cxn>
                <a:cxn ang="0">
                  <a:pos x="53" y="191"/>
                </a:cxn>
                <a:cxn ang="0">
                  <a:pos x="50" y="209"/>
                </a:cxn>
                <a:cxn ang="0">
                  <a:pos x="47" y="225"/>
                </a:cxn>
                <a:cxn ang="0">
                  <a:pos x="43" y="237"/>
                </a:cxn>
                <a:cxn ang="0">
                  <a:pos x="38" y="247"/>
                </a:cxn>
                <a:cxn ang="0">
                  <a:pos x="34" y="252"/>
                </a:cxn>
                <a:cxn ang="0">
                  <a:pos x="29" y="255"/>
                </a:cxn>
                <a:cxn ang="0">
                  <a:pos x="24" y="252"/>
                </a:cxn>
                <a:cxn ang="0">
                  <a:pos x="19" y="247"/>
                </a:cxn>
                <a:cxn ang="0">
                  <a:pos x="15" y="237"/>
                </a:cxn>
                <a:cxn ang="0">
                  <a:pos x="10" y="225"/>
                </a:cxn>
                <a:cxn ang="0">
                  <a:pos x="7" y="209"/>
                </a:cxn>
                <a:cxn ang="0">
                  <a:pos x="4" y="191"/>
                </a:cxn>
                <a:cxn ang="0">
                  <a:pos x="2" y="170"/>
                </a:cxn>
                <a:cxn ang="0">
                  <a:pos x="1" y="150"/>
                </a:cxn>
                <a:cxn ang="0">
                  <a:pos x="0" y="127"/>
                </a:cxn>
              </a:cxnLst>
              <a:rect l="txL" t="txT" r="txR" b="txB"/>
              <a:pathLst>
                <a:path w="452" h="255">
                  <a:moveTo>
                    <a:pt x="0" y="127"/>
                  </a:moveTo>
                  <a:lnTo>
                    <a:pt x="2" y="106"/>
                  </a:lnTo>
                  <a:lnTo>
                    <a:pt x="13" y="84"/>
                  </a:lnTo>
                  <a:lnTo>
                    <a:pt x="29" y="64"/>
                  </a:lnTo>
                  <a:lnTo>
                    <a:pt x="52" y="45"/>
                  </a:lnTo>
                  <a:lnTo>
                    <a:pt x="80" y="30"/>
                  </a:lnTo>
                  <a:lnTo>
                    <a:pt x="113" y="17"/>
                  </a:lnTo>
                  <a:lnTo>
                    <a:pt x="148" y="8"/>
                  </a:lnTo>
                  <a:lnTo>
                    <a:pt x="186" y="2"/>
                  </a:lnTo>
                  <a:lnTo>
                    <a:pt x="226" y="0"/>
                  </a:lnTo>
                  <a:lnTo>
                    <a:pt x="265" y="2"/>
                  </a:lnTo>
                  <a:lnTo>
                    <a:pt x="303" y="8"/>
                  </a:lnTo>
                  <a:lnTo>
                    <a:pt x="339" y="17"/>
                  </a:lnTo>
                  <a:lnTo>
                    <a:pt x="372" y="30"/>
                  </a:lnTo>
                  <a:lnTo>
                    <a:pt x="399" y="45"/>
                  </a:lnTo>
                  <a:lnTo>
                    <a:pt x="422" y="64"/>
                  </a:lnTo>
                  <a:lnTo>
                    <a:pt x="439" y="84"/>
                  </a:lnTo>
                  <a:lnTo>
                    <a:pt x="449" y="106"/>
                  </a:lnTo>
                  <a:lnTo>
                    <a:pt x="452" y="127"/>
                  </a:lnTo>
                  <a:lnTo>
                    <a:pt x="449" y="150"/>
                  </a:lnTo>
                  <a:lnTo>
                    <a:pt x="439" y="170"/>
                  </a:lnTo>
                  <a:lnTo>
                    <a:pt x="422" y="191"/>
                  </a:lnTo>
                  <a:lnTo>
                    <a:pt x="399" y="209"/>
                  </a:lnTo>
                  <a:lnTo>
                    <a:pt x="372" y="225"/>
                  </a:lnTo>
                  <a:lnTo>
                    <a:pt x="339" y="237"/>
                  </a:lnTo>
                  <a:lnTo>
                    <a:pt x="303" y="247"/>
                  </a:lnTo>
                  <a:lnTo>
                    <a:pt x="265" y="252"/>
                  </a:lnTo>
                  <a:lnTo>
                    <a:pt x="226" y="255"/>
                  </a:lnTo>
                  <a:lnTo>
                    <a:pt x="186" y="252"/>
                  </a:lnTo>
                  <a:lnTo>
                    <a:pt x="148" y="247"/>
                  </a:lnTo>
                  <a:lnTo>
                    <a:pt x="113" y="237"/>
                  </a:lnTo>
                  <a:lnTo>
                    <a:pt x="80" y="225"/>
                  </a:lnTo>
                  <a:lnTo>
                    <a:pt x="52" y="209"/>
                  </a:lnTo>
                  <a:lnTo>
                    <a:pt x="29" y="191"/>
                  </a:lnTo>
                  <a:lnTo>
                    <a:pt x="13" y="170"/>
                  </a:lnTo>
                  <a:lnTo>
                    <a:pt x="2" y="150"/>
                  </a:lnTo>
                  <a:lnTo>
                    <a:pt x="0" y="127"/>
                  </a:lnTo>
                  <a:close/>
                </a:path>
              </a:pathLst>
            </a:custGeom>
            <a:blipFill rotWithShape="0">
              <a:blip r:embed="rId2"/>
            </a:blipFill>
            <a:ln w="476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Rectangle 25" descr="画布"/>
            <p:cNvSpPr/>
            <p:nvPr/>
          </p:nvSpPr>
          <p:spPr>
            <a:xfrm>
              <a:off x="5173" y="3875"/>
              <a:ext cx="112" cy="134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</a:t>
              </a:r>
              <a:endPara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Line 26" descr="画布"/>
            <p:cNvSpPr/>
            <p:nvPr/>
          </p:nvSpPr>
          <p:spPr>
            <a:xfrm flipH="1">
              <a:off x="3940" y="2812"/>
              <a:ext cx="250" cy="280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4" name="Line 27" descr="画布"/>
            <p:cNvSpPr/>
            <p:nvPr/>
          </p:nvSpPr>
          <p:spPr>
            <a:xfrm>
              <a:off x="4393" y="2837"/>
              <a:ext cx="272" cy="255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5" name="Line 28" descr="画布"/>
            <p:cNvSpPr/>
            <p:nvPr/>
          </p:nvSpPr>
          <p:spPr>
            <a:xfrm flipH="1">
              <a:off x="3657" y="3258"/>
              <a:ext cx="114" cy="153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6" name="Line 29" descr="画布"/>
            <p:cNvSpPr/>
            <p:nvPr/>
          </p:nvSpPr>
          <p:spPr>
            <a:xfrm>
              <a:off x="3906" y="3258"/>
              <a:ext cx="113" cy="177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7" name="Line 30" descr="画布"/>
            <p:cNvSpPr/>
            <p:nvPr/>
          </p:nvSpPr>
          <p:spPr>
            <a:xfrm>
              <a:off x="4155" y="3639"/>
              <a:ext cx="113" cy="166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8" name="Line 31" descr="画布"/>
            <p:cNvSpPr/>
            <p:nvPr/>
          </p:nvSpPr>
          <p:spPr>
            <a:xfrm flipH="1">
              <a:off x="4586" y="3258"/>
              <a:ext cx="113" cy="177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9" name="Line 32" descr="画布"/>
            <p:cNvSpPr/>
            <p:nvPr/>
          </p:nvSpPr>
          <p:spPr>
            <a:xfrm>
              <a:off x="4586" y="3639"/>
              <a:ext cx="113" cy="179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0" name="Line 33" descr="画布"/>
            <p:cNvSpPr/>
            <p:nvPr/>
          </p:nvSpPr>
          <p:spPr>
            <a:xfrm>
              <a:off x="5038" y="3639"/>
              <a:ext cx="115" cy="166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1" name="Line 34" descr="画布"/>
            <p:cNvSpPr/>
            <p:nvPr/>
          </p:nvSpPr>
          <p:spPr>
            <a:xfrm>
              <a:off x="4835" y="3245"/>
              <a:ext cx="113" cy="166"/>
            </a:xfrm>
            <a:prstGeom prst="line">
              <a:avLst/>
            </a:prstGeom>
            <a:ln w="47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5062" name="Rectangle 35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35" grpId="0"/>
      <p:bldP spid="1464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/>
          <p:nvPr/>
        </p:nvSpPr>
        <p:spPr>
          <a:xfrm>
            <a:off x="179388" y="1341438"/>
            <a:ext cx="8686800" cy="5018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、在顺序表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(3, 6, 8, 10, 12, 15, 16, 18, 21, 25, 30)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用二分法查找关键码值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11,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所需的关键码比较次数为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     ). </a:t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A) 2                 B) 3                 C) 4                   D) 5 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endParaRPr lang="en-US" altLang="zh-CN" sz="11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、如果要求一个线性表既能较快地查找，又能适应动态变化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的要求，则可采用的方法是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)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）分块法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）顺序法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）二分法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）散列法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、顺序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查找法适合于存储结构为（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）的线性表。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）散列存储  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 压缩存储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3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）索引存储     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）顺序存储或链接存储</a:t>
            </a:r>
          </a:p>
          <a:p>
            <a:pPr marL="0" lvl="0" indent="0" algn="just" eaLnBrk="1" hangingPunct="1">
              <a:spcBef>
                <a:spcPts val="300"/>
              </a:spcBef>
              <a:buClrTx/>
              <a:buFontTx/>
              <a:buNone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459" name="Text Box 3"/>
          <p:cNvSpPr txBox="1"/>
          <p:nvPr/>
        </p:nvSpPr>
        <p:spPr>
          <a:xfrm>
            <a:off x="323850" y="6021388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5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C           6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        7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</a:p>
        </p:txBody>
      </p:sp>
      <p:sp>
        <p:nvSpPr>
          <p:cNvPr id="46084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/>
          <p:nvPr/>
        </p:nvSpPr>
        <p:spPr>
          <a:xfrm>
            <a:off x="179388" y="1268413"/>
            <a:ext cx="8610600" cy="435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、采用分块查找时，若线性表中共有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256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个元素，查找每个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元素的概率相同，假设采用顺序查找来确定结点所在的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块时，每块应分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______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个结点最佳。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A.16        B.64           C.128         D.256 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9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层结点的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AVL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树至少有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    )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个结点。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推导方法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A.10           B.12              C.15            D.17 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10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、哈希查找中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个关键字具有同一哈希函数值，若用线性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探测法把这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个关键字值存入到哈希表中，至少要进行</a:t>
            </a:r>
          </a:p>
          <a:p>
            <a:pPr marL="0" lvl="0" indent="0" algn="just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（   ）次探测。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A. k           B. k+1        C.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k(k-1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)/2+1        D.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k(k-1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)/2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8483" name="Text Box 3"/>
          <p:cNvSpPr txBox="1"/>
          <p:nvPr/>
        </p:nvSpPr>
        <p:spPr>
          <a:xfrm>
            <a:off x="2627313" y="252413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  8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A       9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 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  10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</a:p>
        </p:txBody>
      </p:sp>
      <p:sp>
        <p:nvSpPr>
          <p:cNvPr id="47108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/>
          <p:nvPr/>
        </p:nvSpPr>
        <p:spPr>
          <a:xfrm>
            <a:off x="179388" y="1196975"/>
            <a:ext cx="8610600" cy="1820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7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、设有一组关键字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{11, 54, 36, 89, 51, 47, 38, 59, 63, 94, 15}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marL="0" lvl="0" indent="0" eaLnBrk="1" hangingPunct="1">
              <a:lnSpc>
                <a:spcPct val="117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采用哈希函数：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H(key) = key % 13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。采用开放地址法的线性</a:t>
            </a:r>
          </a:p>
          <a:p>
            <a:pPr marL="0" lvl="0" indent="0" eaLnBrk="1" hangingPunct="1">
              <a:lnSpc>
                <a:spcPct val="117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探测法解决冲突，试在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～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15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的散列地址空间中对该序列</a:t>
            </a:r>
          </a:p>
          <a:p>
            <a:pPr marL="0" lvl="0" indent="0" eaLnBrk="1" hangingPunct="1">
              <a:lnSpc>
                <a:spcPct val="117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构造哈希表，并求在等概率下查找成功的平均查找长度。</a:t>
            </a:r>
            <a:endParaRPr lang="en-US" altLang="zh-CN" sz="2400" dirty="0">
              <a:solidFill>
                <a:srgbClr val="0066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9507" name="Text Box 3"/>
          <p:cNvSpPr txBox="1"/>
          <p:nvPr/>
        </p:nvSpPr>
        <p:spPr>
          <a:xfrm>
            <a:off x="179388" y="3090863"/>
            <a:ext cx="8610600" cy="3076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依题意，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 = 16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，线性探测再散列的地址计算公式为：</a:t>
            </a:r>
          </a:p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H(key) = key % 13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marL="0" lvl="0" indent="0" algn="just"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(d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+1)%m = (d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+1)%16 ;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其中：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j = 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marL="0" lvl="0" indent="0" algn="just" eaLnBrk="1" hangingPunct="1">
              <a:lnSpc>
                <a:spcPct val="114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要计算平均查找长度，须计算出查找每个关键字时的比较次数，即再散列次数加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。例如，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H(51) = 51 % 13 = 11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，冲突；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H(51) = (11+1) % 16 = 12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，仍冲突；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H(51) = (12+1) % 16 = 13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，不冲突，则查找关键字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时的比较次数为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2+1 = 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48132" name="Rectangle 4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/>
          <p:nvPr/>
        </p:nvSpPr>
        <p:spPr>
          <a:xfrm>
            <a:off x="455613" y="1268413"/>
            <a:ext cx="78486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各关键字的散列地址计算如下表所示：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9155" name="Group 4"/>
          <p:cNvGrpSpPr/>
          <p:nvPr/>
        </p:nvGrpSpPr>
        <p:grpSpPr>
          <a:xfrm>
            <a:off x="325438" y="2630488"/>
            <a:ext cx="8493125" cy="1597025"/>
            <a:chOff x="123" y="1586"/>
            <a:chExt cx="5349" cy="1006"/>
          </a:xfrm>
        </p:grpSpPr>
        <p:sp>
          <p:nvSpPr>
            <p:cNvPr id="49160" name="Rectangle 5"/>
            <p:cNvSpPr/>
            <p:nvPr/>
          </p:nvSpPr>
          <p:spPr>
            <a:xfrm>
              <a:off x="192" y="1589"/>
              <a:ext cx="5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数组下标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Rectangle 6"/>
            <p:cNvSpPr/>
            <p:nvPr/>
          </p:nvSpPr>
          <p:spPr>
            <a:xfrm>
              <a:off x="123" y="1589"/>
              <a:ext cx="66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7"/>
            <p:cNvSpPr/>
            <p:nvPr/>
          </p:nvSpPr>
          <p:spPr>
            <a:xfrm>
              <a:off x="836" y="1589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Rectangle 8"/>
            <p:cNvSpPr/>
            <p:nvPr/>
          </p:nvSpPr>
          <p:spPr>
            <a:xfrm>
              <a:off x="788" y="1589"/>
              <a:ext cx="26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Rectangle 9"/>
            <p:cNvSpPr/>
            <p:nvPr/>
          </p:nvSpPr>
          <p:spPr>
            <a:xfrm>
              <a:off x="1101" y="1589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Rectangle 10"/>
            <p:cNvSpPr/>
            <p:nvPr/>
          </p:nvSpPr>
          <p:spPr>
            <a:xfrm>
              <a:off x="1053" y="1589"/>
              <a:ext cx="26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Rectangle 11"/>
            <p:cNvSpPr/>
            <p:nvPr/>
          </p:nvSpPr>
          <p:spPr>
            <a:xfrm>
              <a:off x="1366" y="1589"/>
              <a:ext cx="2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Rectangle 12"/>
            <p:cNvSpPr/>
            <p:nvPr/>
          </p:nvSpPr>
          <p:spPr>
            <a:xfrm>
              <a:off x="1318" y="1589"/>
              <a:ext cx="306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Rectangle 13"/>
            <p:cNvSpPr/>
            <p:nvPr/>
          </p:nvSpPr>
          <p:spPr>
            <a:xfrm>
              <a:off x="1672" y="1589"/>
              <a:ext cx="2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Rectangle 14"/>
            <p:cNvSpPr/>
            <p:nvPr/>
          </p:nvSpPr>
          <p:spPr>
            <a:xfrm>
              <a:off x="1624" y="1589"/>
              <a:ext cx="304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Rectangle 15"/>
            <p:cNvSpPr/>
            <p:nvPr/>
          </p:nvSpPr>
          <p:spPr>
            <a:xfrm>
              <a:off x="1977" y="1589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1" name="Rectangle 16"/>
            <p:cNvSpPr/>
            <p:nvPr/>
          </p:nvSpPr>
          <p:spPr>
            <a:xfrm>
              <a:off x="1928" y="1589"/>
              <a:ext cx="306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Rectangle 17"/>
            <p:cNvSpPr/>
            <p:nvPr/>
          </p:nvSpPr>
          <p:spPr>
            <a:xfrm>
              <a:off x="2282" y="1589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3" name="Rectangle 18"/>
            <p:cNvSpPr/>
            <p:nvPr/>
          </p:nvSpPr>
          <p:spPr>
            <a:xfrm>
              <a:off x="2234" y="1589"/>
              <a:ext cx="26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4" name="Rectangle 19"/>
            <p:cNvSpPr/>
            <p:nvPr/>
          </p:nvSpPr>
          <p:spPr>
            <a:xfrm>
              <a:off x="2547" y="1589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Rectangle 20"/>
            <p:cNvSpPr/>
            <p:nvPr/>
          </p:nvSpPr>
          <p:spPr>
            <a:xfrm>
              <a:off x="2499" y="1589"/>
              <a:ext cx="26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Rectangle 21"/>
            <p:cNvSpPr/>
            <p:nvPr/>
          </p:nvSpPr>
          <p:spPr>
            <a:xfrm>
              <a:off x="2812" y="1589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7" name="Rectangle 22"/>
            <p:cNvSpPr/>
            <p:nvPr/>
          </p:nvSpPr>
          <p:spPr>
            <a:xfrm>
              <a:off x="2764" y="1589"/>
              <a:ext cx="30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8" name="Rectangle 23"/>
            <p:cNvSpPr/>
            <p:nvPr/>
          </p:nvSpPr>
          <p:spPr>
            <a:xfrm>
              <a:off x="3117" y="1589"/>
              <a:ext cx="2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9" name="Rectangle 24"/>
            <p:cNvSpPr/>
            <p:nvPr/>
          </p:nvSpPr>
          <p:spPr>
            <a:xfrm>
              <a:off x="3069" y="1589"/>
              <a:ext cx="304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0" name="Rectangle 25"/>
            <p:cNvSpPr/>
            <p:nvPr/>
          </p:nvSpPr>
          <p:spPr>
            <a:xfrm>
              <a:off x="3421" y="1589"/>
              <a:ext cx="1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1" name="Rectangle 26"/>
            <p:cNvSpPr/>
            <p:nvPr/>
          </p:nvSpPr>
          <p:spPr>
            <a:xfrm>
              <a:off x="3373" y="1589"/>
              <a:ext cx="26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2" name="Rectangle 27"/>
            <p:cNvSpPr/>
            <p:nvPr/>
          </p:nvSpPr>
          <p:spPr>
            <a:xfrm>
              <a:off x="3686" y="1589"/>
              <a:ext cx="2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Rectangle 28"/>
            <p:cNvSpPr/>
            <p:nvPr/>
          </p:nvSpPr>
          <p:spPr>
            <a:xfrm>
              <a:off x="3638" y="1589"/>
              <a:ext cx="306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Rectangle 29"/>
            <p:cNvSpPr/>
            <p:nvPr/>
          </p:nvSpPr>
          <p:spPr>
            <a:xfrm>
              <a:off x="3992" y="1589"/>
              <a:ext cx="2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5" name="Rectangle 30"/>
            <p:cNvSpPr/>
            <p:nvPr/>
          </p:nvSpPr>
          <p:spPr>
            <a:xfrm>
              <a:off x="3944" y="1589"/>
              <a:ext cx="304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6" name="Rectangle 31"/>
            <p:cNvSpPr/>
            <p:nvPr/>
          </p:nvSpPr>
          <p:spPr>
            <a:xfrm>
              <a:off x="4297" y="1589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7" name="Rectangle 32"/>
            <p:cNvSpPr/>
            <p:nvPr/>
          </p:nvSpPr>
          <p:spPr>
            <a:xfrm>
              <a:off x="4248" y="1589"/>
              <a:ext cx="306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8" name="Rectangle 33"/>
            <p:cNvSpPr/>
            <p:nvPr/>
          </p:nvSpPr>
          <p:spPr>
            <a:xfrm>
              <a:off x="4602" y="1589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9" name="Rectangle 34"/>
            <p:cNvSpPr/>
            <p:nvPr/>
          </p:nvSpPr>
          <p:spPr>
            <a:xfrm>
              <a:off x="4554" y="1589"/>
              <a:ext cx="30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0" name="Rectangle 35"/>
            <p:cNvSpPr/>
            <p:nvPr/>
          </p:nvSpPr>
          <p:spPr>
            <a:xfrm>
              <a:off x="4907" y="1589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Rectangle 36"/>
            <p:cNvSpPr/>
            <p:nvPr/>
          </p:nvSpPr>
          <p:spPr>
            <a:xfrm>
              <a:off x="4859" y="1589"/>
              <a:ext cx="30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2" name="Rectangle 37"/>
            <p:cNvSpPr/>
            <p:nvPr/>
          </p:nvSpPr>
          <p:spPr>
            <a:xfrm>
              <a:off x="5212" y="1589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3" name="Rectangle 38"/>
            <p:cNvSpPr/>
            <p:nvPr/>
          </p:nvSpPr>
          <p:spPr>
            <a:xfrm>
              <a:off x="5164" y="1589"/>
              <a:ext cx="305" cy="32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4" name="Rectangle 39"/>
            <p:cNvSpPr/>
            <p:nvPr/>
          </p:nvSpPr>
          <p:spPr>
            <a:xfrm>
              <a:off x="192" y="1916"/>
              <a:ext cx="548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元素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5" name="Rectangle 40"/>
            <p:cNvSpPr/>
            <p:nvPr/>
          </p:nvSpPr>
          <p:spPr>
            <a:xfrm>
              <a:off x="123" y="1916"/>
              <a:ext cx="66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6" name="Rectangle 41"/>
            <p:cNvSpPr/>
            <p:nvPr/>
          </p:nvSpPr>
          <p:spPr>
            <a:xfrm>
              <a:off x="836" y="1916"/>
              <a:ext cx="16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7" name="Rectangle 42"/>
            <p:cNvSpPr/>
            <p:nvPr/>
          </p:nvSpPr>
          <p:spPr>
            <a:xfrm>
              <a:off x="788" y="1916"/>
              <a:ext cx="26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8" name="Rectangle 43"/>
            <p:cNvSpPr/>
            <p:nvPr/>
          </p:nvSpPr>
          <p:spPr>
            <a:xfrm>
              <a:off x="1101" y="1916"/>
              <a:ext cx="16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9" name="Rectangle 44"/>
            <p:cNvSpPr/>
            <p:nvPr/>
          </p:nvSpPr>
          <p:spPr>
            <a:xfrm>
              <a:off x="1053" y="1916"/>
              <a:ext cx="26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0" name="Rectangle 45"/>
            <p:cNvSpPr/>
            <p:nvPr/>
          </p:nvSpPr>
          <p:spPr>
            <a:xfrm>
              <a:off x="1366" y="1916"/>
              <a:ext cx="21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54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1" name="Rectangle 46"/>
            <p:cNvSpPr/>
            <p:nvPr/>
          </p:nvSpPr>
          <p:spPr>
            <a:xfrm>
              <a:off x="1318" y="1916"/>
              <a:ext cx="306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2" name="Rectangle 47"/>
            <p:cNvSpPr/>
            <p:nvPr/>
          </p:nvSpPr>
          <p:spPr>
            <a:xfrm>
              <a:off x="1672" y="1916"/>
              <a:ext cx="208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3" name="Rectangle 48"/>
            <p:cNvSpPr/>
            <p:nvPr/>
          </p:nvSpPr>
          <p:spPr>
            <a:xfrm>
              <a:off x="1624" y="1916"/>
              <a:ext cx="304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4" name="Rectangle 49"/>
            <p:cNvSpPr/>
            <p:nvPr/>
          </p:nvSpPr>
          <p:spPr>
            <a:xfrm>
              <a:off x="1977" y="1916"/>
              <a:ext cx="2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5" name="Rectangle 50"/>
            <p:cNvSpPr/>
            <p:nvPr/>
          </p:nvSpPr>
          <p:spPr>
            <a:xfrm>
              <a:off x="1928" y="1916"/>
              <a:ext cx="306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6" name="Rectangle 51"/>
            <p:cNvSpPr/>
            <p:nvPr/>
          </p:nvSpPr>
          <p:spPr>
            <a:xfrm>
              <a:off x="2282" y="1916"/>
              <a:ext cx="16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7" name="Rectangle 52"/>
            <p:cNvSpPr/>
            <p:nvPr/>
          </p:nvSpPr>
          <p:spPr>
            <a:xfrm>
              <a:off x="2234" y="1916"/>
              <a:ext cx="26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8" name="Rectangle 53"/>
            <p:cNvSpPr/>
            <p:nvPr/>
          </p:nvSpPr>
          <p:spPr>
            <a:xfrm>
              <a:off x="2547" y="1916"/>
              <a:ext cx="16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9" name="Rectangle 54"/>
            <p:cNvSpPr/>
            <p:nvPr/>
          </p:nvSpPr>
          <p:spPr>
            <a:xfrm>
              <a:off x="2499" y="1916"/>
              <a:ext cx="26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0" name="Rectangle 55"/>
            <p:cNvSpPr/>
            <p:nvPr/>
          </p:nvSpPr>
          <p:spPr>
            <a:xfrm>
              <a:off x="2812" y="1916"/>
              <a:ext cx="2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59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1" name="Rectangle 56"/>
            <p:cNvSpPr/>
            <p:nvPr/>
          </p:nvSpPr>
          <p:spPr>
            <a:xfrm>
              <a:off x="2764" y="1916"/>
              <a:ext cx="30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2" name="Rectangle 57"/>
            <p:cNvSpPr/>
            <p:nvPr/>
          </p:nvSpPr>
          <p:spPr>
            <a:xfrm>
              <a:off x="3117" y="1916"/>
              <a:ext cx="208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47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3" name="Rectangle 58"/>
            <p:cNvSpPr/>
            <p:nvPr/>
          </p:nvSpPr>
          <p:spPr>
            <a:xfrm>
              <a:off x="3069" y="1916"/>
              <a:ext cx="304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4" name="Rectangle 59"/>
            <p:cNvSpPr/>
            <p:nvPr/>
          </p:nvSpPr>
          <p:spPr>
            <a:xfrm>
              <a:off x="3421" y="1916"/>
              <a:ext cx="16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5" name="Rectangle 60"/>
            <p:cNvSpPr/>
            <p:nvPr/>
          </p:nvSpPr>
          <p:spPr>
            <a:xfrm>
              <a:off x="3373" y="1916"/>
              <a:ext cx="26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6" name="Rectangle 61"/>
            <p:cNvSpPr/>
            <p:nvPr/>
          </p:nvSpPr>
          <p:spPr>
            <a:xfrm>
              <a:off x="3686" y="1916"/>
              <a:ext cx="21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7" name="Rectangle 62"/>
            <p:cNvSpPr/>
            <p:nvPr/>
          </p:nvSpPr>
          <p:spPr>
            <a:xfrm>
              <a:off x="3638" y="1916"/>
              <a:ext cx="306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8" name="Rectangle 63"/>
            <p:cNvSpPr/>
            <p:nvPr/>
          </p:nvSpPr>
          <p:spPr>
            <a:xfrm>
              <a:off x="3992" y="1916"/>
              <a:ext cx="208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9" name="Rectangle 64"/>
            <p:cNvSpPr/>
            <p:nvPr/>
          </p:nvSpPr>
          <p:spPr>
            <a:xfrm>
              <a:off x="3944" y="1916"/>
              <a:ext cx="304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0" name="Rectangle 65"/>
            <p:cNvSpPr/>
            <p:nvPr/>
          </p:nvSpPr>
          <p:spPr>
            <a:xfrm>
              <a:off x="4297" y="1916"/>
              <a:ext cx="2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89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1" name="Rectangle 66"/>
            <p:cNvSpPr/>
            <p:nvPr/>
          </p:nvSpPr>
          <p:spPr>
            <a:xfrm>
              <a:off x="4248" y="1916"/>
              <a:ext cx="306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2" name="Rectangle 67"/>
            <p:cNvSpPr/>
            <p:nvPr/>
          </p:nvSpPr>
          <p:spPr>
            <a:xfrm>
              <a:off x="4602" y="1916"/>
              <a:ext cx="2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3" name="Rectangle 68"/>
            <p:cNvSpPr/>
            <p:nvPr/>
          </p:nvSpPr>
          <p:spPr>
            <a:xfrm>
              <a:off x="4554" y="1916"/>
              <a:ext cx="30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4" name="Rectangle 69"/>
            <p:cNvSpPr/>
            <p:nvPr/>
          </p:nvSpPr>
          <p:spPr>
            <a:xfrm>
              <a:off x="4907" y="1916"/>
              <a:ext cx="2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5" name="Rectangle 70"/>
            <p:cNvSpPr/>
            <p:nvPr/>
          </p:nvSpPr>
          <p:spPr>
            <a:xfrm>
              <a:off x="4859" y="1916"/>
              <a:ext cx="30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6" name="Rectangle 71"/>
            <p:cNvSpPr/>
            <p:nvPr/>
          </p:nvSpPr>
          <p:spPr>
            <a:xfrm>
              <a:off x="5212" y="1916"/>
              <a:ext cx="2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63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27" name="Rectangle 72"/>
            <p:cNvSpPr/>
            <p:nvPr/>
          </p:nvSpPr>
          <p:spPr>
            <a:xfrm>
              <a:off x="5164" y="1916"/>
              <a:ext cx="305" cy="337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28" name="Rectangle 73"/>
            <p:cNvSpPr/>
            <p:nvPr/>
          </p:nvSpPr>
          <p:spPr>
            <a:xfrm>
              <a:off x="192" y="2253"/>
              <a:ext cx="54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</a:p>
          </p:txBody>
        </p:sp>
        <p:sp>
          <p:nvSpPr>
            <p:cNvPr id="49229" name="Rectangle 74"/>
            <p:cNvSpPr/>
            <p:nvPr/>
          </p:nvSpPr>
          <p:spPr>
            <a:xfrm>
              <a:off x="123" y="2253"/>
              <a:ext cx="66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30" name="Rectangle 75"/>
            <p:cNvSpPr/>
            <p:nvPr/>
          </p:nvSpPr>
          <p:spPr>
            <a:xfrm>
              <a:off x="836" y="2253"/>
              <a:ext cx="16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31" name="Rectangle 76"/>
            <p:cNvSpPr/>
            <p:nvPr/>
          </p:nvSpPr>
          <p:spPr>
            <a:xfrm>
              <a:off x="788" y="2253"/>
              <a:ext cx="26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32" name="Rectangle 77"/>
            <p:cNvSpPr/>
            <p:nvPr/>
          </p:nvSpPr>
          <p:spPr>
            <a:xfrm>
              <a:off x="1101" y="2253"/>
              <a:ext cx="16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33" name="Rectangle 78"/>
            <p:cNvSpPr/>
            <p:nvPr/>
          </p:nvSpPr>
          <p:spPr>
            <a:xfrm>
              <a:off x="1053" y="2253"/>
              <a:ext cx="26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34" name="Rectangle 79"/>
            <p:cNvSpPr/>
            <p:nvPr/>
          </p:nvSpPr>
          <p:spPr>
            <a:xfrm>
              <a:off x="1366" y="2253"/>
              <a:ext cx="21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35" name="Rectangle 80"/>
            <p:cNvSpPr/>
            <p:nvPr/>
          </p:nvSpPr>
          <p:spPr>
            <a:xfrm>
              <a:off x="1318" y="2253"/>
              <a:ext cx="306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36" name="Rectangle 81"/>
            <p:cNvSpPr/>
            <p:nvPr/>
          </p:nvSpPr>
          <p:spPr>
            <a:xfrm>
              <a:off x="1672" y="2253"/>
              <a:ext cx="20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37" name="Rectangle 82"/>
            <p:cNvSpPr/>
            <p:nvPr/>
          </p:nvSpPr>
          <p:spPr>
            <a:xfrm>
              <a:off x="1624" y="2253"/>
              <a:ext cx="304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38" name="Rectangle 83"/>
            <p:cNvSpPr/>
            <p:nvPr/>
          </p:nvSpPr>
          <p:spPr>
            <a:xfrm>
              <a:off x="1977" y="2253"/>
              <a:ext cx="20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39" name="Rectangle 84"/>
            <p:cNvSpPr/>
            <p:nvPr/>
          </p:nvSpPr>
          <p:spPr>
            <a:xfrm>
              <a:off x="1928" y="2253"/>
              <a:ext cx="306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40" name="Rectangle 85"/>
            <p:cNvSpPr/>
            <p:nvPr/>
          </p:nvSpPr>
          <p:spPr>
            <a:xfrm>
              <a:off x="2282" y="2253"/>
              <a:ext cx="16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41" name="Rectangle 86"/>
            <p:cNvSpPr/>
            <p:nvPr/>
          </p:nvSpPr>
          <p:spPr>
            <a:xfrm>
              <a:off x="2234" y="2253"/>
              <a:ext cx="26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42" name="Rectangle 87"/>
            <p:cNvSpPr/>
            <p:nvPr/>
          </p:nvSpPr>
          <p:spPr>
            <a:xfrm>
              <a:off x="2547" y="2253"/>
              <a:ext cx="16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43" name="Rectangle 88"/>
            <p:cNvSpPr/>
            <p:nvPr/>
          </p:nvSpPr>
          <p:spPr>
            <a:xfrm>
              <a:off x="2499" y="2253"/>
              <a:ext cx="26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44" name="Rectangle 89"/>
            <p:cNvSpPr/>
            <p:nvPr/>
          </p:nvSpPr>
          <p:spPr>
            <a:xfrm>
              <a:off x="2812" y="2253"/>
              <a:ext cx="20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45" name="Rectangle 90"/>
            <p:cNvSpPr/>
            <p:nvPr/>
          </p:nvSpPr>
          <p:spPr>
            <a:xfrm>
              <a:off x="2764" y="2253"/>
              <a:ext cx="30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46" name="Rectangle 91"/>
            <p:cNvSpPr/>
            <p:nvPr/>
          </p:nvSpPr>
          <p:spPr>
            <a:xfrm>
              <a:off x="3117" y="2253"/>
              <a:ext cx="20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47" name="Rectangle 92"/>
            <p:cNvSpPr/>
            <p:nvPr/>
          </p:nvSpPr>
          <p:spPr>
            <a:xfrm>
              <a:off x="3069" y="2253"/>
              <a:ext cx="304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48" name="Rectangle 93"/>
            <p:cNvSpPr/>
            <p:nvPr/>
          </p:nvSpPr>
          <p:spPr>
            <a:xfrm>
              <a:off x="3421" y="2253"/>
              <a:ext cx="16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49" name="Rectangle 94"/>
            <p:cNvSpPr/>
            <p:nvPr/>
          </p:nvSpPr>
          <p:spPr>
            <a:xfrm>
              <a:off x="3373" y="2253"/>
              <a:ext cx="26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50" name="Rectangle 95"/>
            <p:cNvSpPr/>
            <p:nvPr/>
          </p:nvSpPr>
          <p:spPr>
            <a:xfrm>
              <a:off x="3686" y="2253"/>
              <a:ext cx="21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51" name="Rectangle 96"/>
            <p:cNvSpPr/>
            <p:nvPr/>
          </p:nvSpPr>
          <p:spPr>
            <a:xfrm>
              <a:off x="3638" y="2253"/>
              <a:ext cx="306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52" name="Rectangle 97"/>
            <p:cNvSpPr/>
            <p:nvPr/>
          </p:nvSpPr>
          <p:spPr>
            <a:xfrm>
              <a:off x="3992" y="2253"/>
              <a:ext cx="20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53" name="Rectangle 98"/>
            <p:cNvSpPr/>
            <p:nvPr/>
          </p:nvSpPr>
          <p:spPr>
            <a:xfrm>
              <a:off x="3944" y="2253"/>
              <a:ext cx="304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54" name="Rectangle 99"/>
            <p:cNvSpPr/>
            <p:nvPr/>
          </p:nvSpPr>
          <p:spPr>
            <a:xfrm>
              <a:off x="4297" y="2253"/>
              <a:ext cx="20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55" name="Rectangle 100"/>
            <p:cNvSpPr/>
            <p:nvPr/>
          </p:nvSpPr>
          <p:spPr>
            <a:xfrm>
              <a:off x="4248" y="2253"/>
              <a:ext cx="306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56" name="Rectangle 101"/>
            <p:cNvSpPr/>
            <p:nvPr/>
          </p:nvSpPr>
          <p:spPr>
            <a:xfrm>
              <a:off x="4602" y="2253"/>
              <a:ext cx="20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57" name="Rectangle 102"/>
            <p:cNvSpPr/>
            <p:nvPr/>
          </p:nvSpPr>
          <p:spPr>
            <a:xfrm>
              <a:off x="4554" y="2253"/>
              <a:ext cx="30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58" name="Rectangle 103"/>
            <p:cNvSpPr/>
            <p:nvPr/>
          </p:nvSpPr>
          <p:spPr>
            <a:xfrm>
              <a:off x="4907" y="2253"/>
              <a:ext cx="20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59" name="Rectangle 104"/>
            <p:cNvSpPr/>
            <p:nvPr/>
          </p:nvSpPr>
          <p:spPr>
            <a:xfrm>
              <a:off x="4859" y="2253"/>
              <a:ext cx="30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60" name="Rectangle 105"/>
            <p:cNvSpPr/>
            <p:nvPr/>
          </p:nvSpPr>
          <p:spPr>
            <a:xfrm>
              <a:off x="5212" y="2253"/>
              <a:ext cx="209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lvl="0" indent="0" algn="ctr">
                <a:spcBef>
                  <a:spcPct val="0"/>
                </a:spcBef>
                <a:buClrTx/>
                <a:buFontTx/>
                <a:buNone/>
              </a:pP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61" name="Rectangle 106"/>
            <p:cNvSpPr/>
            <p:nvPr/>
          </p:nvSpPr>
          <p:spPr>
            <a:xfrm>
              <a:off x="5164" y="2253"/>
              <a:ext cx="305" cy="336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62" name="Rectangle 107"/>
            <p:cNvSpPr/>
            <p:nvPr/>
          </p:nvSpPr>
          <p:spPr>
            <a:xfrm>
              <a:off x="144" y="1586"/>
              <a:ext cx="5328" cy="1006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0636" name="Text Box 108"/>
          <p:cNvSpPr txBox="1"/>
          <p:nvPr/>
        </p:nvSpPr>
        <p:spPr>
          <a:xfrm>
            <a:off x="328613" y="4751388"/>
            <a:ext cx="85344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在等概率下查找成功的平均查找长度为：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ASL</a:t>
            </a:r>
            <a:r>
              <a:rPr lang="en-US" altLang="zh-CN" sz="2400" b="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succ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1/11(1*6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+ 2*1 +3*3 + 5*1) =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22/11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7" name="Rectangle 109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49158" name="AutoShape 110">
            <a:hlinkClick r:id="" action="ppaction://hlinkshowjump?jump=lastslide"/>
          </p:cNvPr>
          <p:cNvSpPr/>
          <p:nvPr/>
        </p:nvSpPr>
        <p:spPr>
          <a:xfrm>
            <a:off x="8459788" y="6308725"/>
            <a:ext cx="504825" cy="360363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9" name="AutoShape 111">
            <a:hlinkClick r:id="rId2" action="ppaction://hlinksldjump"/>
          </p:cNvPr>
          <p:cNvSpPr/>
          <p:nvPr/>
        </p:nvSpPr>
        <p:spPr>
          <a:xfrm>
            <a:off x="7956550" y="6308725"/>
            <a:ext cx="504825" cy="360363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/>
          <p:nvPr/>
        </p:nvSpPr>
        <p:spPr>
          <a:xfrm>
            <a:off x="179388" y="1196975"/>
            <a:ext cx="8610600" cy="954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lnSpc>
                <a:spcPct val="117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、设有一组关键字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{25, 33, 40, 56, 64, 78, 90,}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，依次插入到一</a:t>
            </a:r>
          </a:p>
          <a:p>
            <a:pPr marL="0" lvl="0" indent="0" eaLnBrk="1" hangingPunct="1">
              <a:lnSpc>
                <a:spcPct val="117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空的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阶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树中。再删除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56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78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画出其执行过程。</a:t>
            </a:r>
          </a:p>
        </p:txBody>
      </p:sp>
      <p:pic>
        <p:nvPicPr>
          <p:cNvPr id="2" name="图片 1" descr="未命名表单"/>
          <p:cNvPicPr>
            <a:picLocks noChangeAspect="1"/>
          </p:cNvPicPr>
          <p:nvPr/>
        </p:nvPicPr>
        <p:blipFill>
          <a:blip r:embed="rId3"/>
          <a:srcRect r="13022" b="61533"/>
          <a:stretch>
            <a:fillRect/>
          </a:stretch>
        </p:blipFill>
        <p:spPr>
          <a:xfrm>
            <a:off x="455930" y="2611755"/>
            <a:ext cx="8232140" cy="3338195"/>
          </a:xfrm>
          <a:prstGeom prst="rect">
            <a:avLst/>
          </a:prstGeom>
        </p:spPr>
      </p:pic>
      <p:sp>
        <p:nvSpPr>
          <p:cNvPr id="49157" name="Rectangle 109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  <p:sp>
        <p:nvSpPr>
          <p:cNvPr id="49154" name="Text Box 3"/>
          <p:cNvSpPr txBox="1"/>
          <p:nvPr/>
        </p:nvSpPr>
        <p:spPr>
          <a:xfrm>
            <a:off x="356553" y="2151063"/>
            <a:ext cx="784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命名表单"/>
          <p:cNvPicPr>
            <a:picLocks noChangeAspect="1"/>
          </p:cNvPicPr>
          <p:nvPr/>
        </p:nvPicPr>
        <p:blipFill>
          <a:blip r:embed="rId2"/>
          <a:srcRect t="38033"/>
          <a:stretch>
            <a:fillRect/>
          </a:stretch>
        </p:blipFill>
        <p:spPr>
          <a:xfrm>
            <a:off x="325120" y="1421765"/>
            <a:ext cx="8493125" cy="4824730"/>
          </a:xfrm>
          <a:prstGeom prst="rect">
            <a:avLst/>
          </a:prstGeom>
        </p:spPr>
      </p:pic>
      <p:sp>
        <p:nvSpPr>
          <p:cNvPr id="49157" name="Rectangle 109"/>
          <p:cNvSpPr/>
          <p:nvPr/>
        </p:nvSpPr>
        <p:spPr>
          <a:xfrm>
            <a:off x="152400" y="428625"/>
            <a:ext cx="2043113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WordArt 5"/>
          <p:cNvSpPr>
            <a:spLocks noTextEdit="1"/>
          </p:cNvSpPr>
          <p:nvPr/>
        </p:nvSpPr>
        <p:spPr>
          <a:xfrm>
            <a:off x="457200" y="20574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 fontScale="92500" lnSpcReduction="20000"/>
          </a:bodyPr>
          <a:lstStyle/>
          <a:p>
            <a:pPr algn="ctr"/>
            <a:r>
              <a:rPr lang="zh-CN" altLang="en-US" sz="3600" b="1">
                <a:ln w="19050" cap="flat" cmpd="sng">
                  <a:solidFill>
                    <a:srgbClr val="FFFFFF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53882" dir="2699999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Thank You !</a:t>
            </a:r>
          </a:p>
        </p:txBody>
      </p:sp>
      <p:sp>
        <p:nvSpPr>
          <p:cNvPr id="50179" name="AutoShape 110">
            <a:hlinkClick r:id="" action="ppaction://hlinkshowjump?jump=lastslide"/>
          </p:cNvPr>
          <p:cNvSpPr/>
          <p:nvPr/>
        </p:nvSpPr>
        <p:spPr>
          <a:xfrm>
            <a:off x="8459788" y="6308725"/>
            <a:ext cx="504825" cy="360363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AutoShape 111">
            <a:hlinkClick r:id="rId2" action="ppaction://hlinksldjump"/>
          </p:cNvPr>
          <p:cNvSpPr/>
          <p:nvPr/>
        </p:nvSpPr>
        <p:spPr>
          <a:xfrm>
            <a:off x="7956550" y="6308725"/>
            <a:ext cx="504825" cy="360363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/>
          <p:nvPr/>
        </p:nvSpPr>
        <p:spPr>
          <a:xfrm>
            <a:off x="250825" y="1052513"/>
            <a:ext cx="8569325" cy="5491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填空题：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、存储结构的基本类型是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（                                          ）。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、在算法正确的前提下，评价一个算法的两个标准是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（                            ）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、数据结构的研究内容包括的三个方面是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（                      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      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、若各数据元素之间的逻辑关系可以用一个线性序列简单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35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的表示出来，则称之为（           ），否则称之为	（                ）。</a:t>
            </a:r>
          </a:p>
        </p:txBody>
      </p:sp>
      <p:sp>
        <p:nvSpPr>
          <p:cNvPr id="103427" name="Text Box 3"/>
          <p:cNvSpPr txBox="1"/>
          <p:nvPr/>
        </p:nvSpPr>
        <p:spPr>
          <a:xfrm>
            <a:off x="1647825" y="2205038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顺序存储、链式存储、索引存储、散列存储</a:t>
            </a:r>
          </a:p>
        </p:txBody>
      </p:sp>
      <p:sp>
        <p:nvSpPr>
          <p:cNvPr id="103428" name="Text Box 4"/>
          <p:cNvSpPr txBox="1"/>
          <p:nvPr/>
        </p:nvSpPr>
        <p:spPr>
          <a:xfrm>
            <a:off x="1692275" y="3311525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时间复杂度、空间复杂度</a:t>
            </a:r>
          </a:p>
        </p:txBody>
      </p:sp>
      <p:sp>
        <p:nvSpPr>
          <p:cNvPr id="103429" name="Text Box 5"/>
          <p:cNvSpPr txBox="1"/>
          <p:nvPr/>
        </p:nvSpPr>
        <p:spPr>
          <a:xfrm>
            <a:off x="1619250" y="4510088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逻辑结构、存储结构、算法</a:t>
            </a:r>
          </a:p>
        </p:txBody>
      </p:sp>
      <p:sp>
        <p:nvSpPr>
          <p:cNvPr id="103430" name="Text Box 6"/>
          <p:cNvSpPr txBox="1"/>
          <p:nvPr/>
        </p:nvSpPr>
        <p:spPr>
          <a:xfrm>
            <a:off x="4284663" y="561498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线性结构</a:t>
            </a:r>
          </a:p>
        </p:txBody>
      </p:sp>
      <p:sp>
        <p:nvSpPr>
          <p:cNvPr id="103431" name="Text Box 7"/>
          <p:cNvSpPr txBox="1"/>
          <p:nvPr/>
        </p:nvSpPr>
        <p:spPr>
          <a:xfrm>
            <a:off x="1619250" y="6046788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非线性结 构</a:t>
            </a:r>
          </a:p>
        </p:txBody>
      </p:sp>
      <p:sp>
        <p:nvSpPr>
          <p:cNvPr id="8200" name="Rectangle 8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27" grpId="0"/>
      <p:bldP spid="103428" grpId="0"/>
      <p:bldP spid="103429" grpId="0"/>
      <p:bldP spid="103430" grpId="0"/>
      <p:bldP spid="1034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/>
          <p:nvPr/>
        </p:nvSpPr>
        <p:spPr>
          <a:xfrm>
            <a:off x="323850" y="1052513"/>
            <a:ext cx="8305800" cy="292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分析题：</a:t>
            </a:r>
          </a:p>
          <a:p>
            <a:pPr marL="0" lvl="0" indent="0" algn="just" eaLnBrk="1" hangingPunct="1"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为正整数，确定下列划线语句的执行频度。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for( i=0; i&lt;n; i++)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for( j=0; j&lt;i; j++)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for(k=0; k&lt;j; k++)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x=x+1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</p:txBody>
      </p:sp>
      <p:sp>
        <p:nvSpPr>
          <p:cNvPr id="104451" name="Text Box 3"/>
          <p:cNvSpPr txBox="1"/>
          <p:nvPr/>
        </p:nvSpPr>
        <p:spPr>
          <a:xfrm>
            <a:off x="304800" y="3933825"/>
            <a:ext cx="8839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语句的执行频度是该语句重复执行的次数。计算循环语句段中某一语句的执行次数，要得到语句执行与循环变量之间的关系。</a:t>
            </a:r>
          </a:p>
        </p:txBody>
      </p:sp>
      <p:sp>
        <p:nvSpPr>
          <p:cNvPr id="104452" name="Text Box 4"/>
          <p:cNvSpPr txBox="1"/>
          <p:nvPr/>
        </p:nvSpPr>
        <p:spPr>
          <a:xfrm>
            <a:off x="179388" y="4724400"/>
            <a:ext cx="84582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这是一个三层嵌套循环，最内层的循环次数由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决定，次内层的循环次数由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决定，而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变化到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lvl="0" indent="0"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所以划线语句的执行频度为： 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5364163" y="5876925"/>
          <a:ext cx="1008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495300" imgH="444500" progId="Equation.3">
                  <p:embed/>
                </p:oleObj>
              </mc:Choice>
              <mc:Fallback>
                <p:oleObj r:id="rId3" imgW="4953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163" y="5876925"/>
                        <a:ext cx="100806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  <p:sp>
        <p:nvSpPr>
          <p:cNvPr id="9223" name="AutoShape 10">
            <a:hlinkClick r:id="" action="ppaction://hlinkshowjump?jump=lastslide"/>
          </p:cNvPr>
          <p:cNvSpPr/>
          <p:nvPr/>
        </p:nvSpPr>
        <p:spPr>
          <a:xfrm>
            <a:off x="8315325" y="6237288"/>
            <a:ext cx="649288" cy="431800"/>
          </a:xfrm>
          <a:prstGeom prst="actionButtonEnd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AutoShape 11">
            <a:hlinkClick r:id="rId5" action="ppaction://hlinksldjump"/>
          </p:cNvPr>
          <p:cNvSpPr/>
          <p:nvPr/>
        </p:nvSpPr>
        <p:spPr>
          <a:xfrm>
            <a:off x="7667625" y="6237288"/>
            <a:ext cx="649288" cy="431800"/>
          </a:xfrm>
          <a:prstGeom prst="actionButtonBeginning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/>
          <p:nvPr/>
        </p:nvSpPr>
        <p:spPr>
          <a:xfrm>
            <a:off x="323850" y="1125538"/>
            <a:ext cx="8382000" cy="1614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概念题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、描述以下三个概念的区别：头指针，头结点，首元结点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（第一个元素结点）。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5475" name="Text Box 3"/>
          <p:cNvSpPr txBox="1"/>
          <p:nvPr/>
        </p:nvSpPr>
        <p:spPr>
          <a:xfrm>
            <a:off x="304800" y="3124200"/>
            <a:ext cx="8382000" cy="2662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eaLnBrk="1" hangingPunct="1">
              <a:lnSpc>
                <a:spcPct val="115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头指针是指向链表中第一个结点（头结点或首元结点）的指针；在首元结点之前附设的一个结点称为头结点；首元结点是指链表中存储线性表中第一个数据元素结点。若链表中附设头结点，则不管线性表是否为空，头指针均不为空，否则表示空表的链表的头指针为空。 </a:t>
            </a:r>
          </a:p>
        </p:txBody>
      </p:sp>
      <p:sp>
        <p:nvSpPr>
          <p:cNvPr id="10244" name="Rectangle 4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/>
          <p:nvPr/>
        </p:nvSpPr>
        <p:spPr>
          <a:xfrm>
            <a:off x="179388" y="1268413"/>
            <a:ext cx="86106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、简述线性表的两种存储结构的主要优缺点及各自适用的场合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分析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</p:txBody>
      </p:sp>
      <p:sp>
        <p:nvSpPr>
          <p:cNvPr id="106499" name="Text Box 3"/>
          <p:cNvSpPr txBox="1"/>
          <p:nvPr/>
        </p:nvSpPr>
        <p:spPr>
          <a:xfrm>
            <a:off x="179388" y="2655888"/>
            <a:ext cx="8763000" cy="4013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解答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</a:p>
          <a:p>
            <a:pPr marL="0" lvl="0" indent="0" eaLnBrk="1" hangingPunct="1">
              <a:lnSpc>
                <a:spcPct val="115000"/>
              </a:lnSpc>
              <a:spcBef>
                <a:spcPts val="600"/>
              </a:spcBef>
              <a:buClr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顺序存储可以按位置直接存取数据元素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随机存取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方便灵活，效率高；但插入、删除操作是将引起元素移动，降低了效率；链式存储元素存储采用动态分配，利用率高，但需增设表示结点之间有序关系的指针域，存取数据元素不如顺序存储方便，但结点的插入、删除操作十分简单。</a:t>
            </a:r>
          </a:p>
          <a:p>
            <a:pPr marL="0" lvl="0" indent="0" eaLnBrk="1" hangingPunct="1">
              <a:lnSpc>
                <a:spcPct val="115000"/>
              </a:lnSpc>
              <a:spcBef>
                <a:spcPts val="600"/>
              </a:spcBef>
              <a:buClr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顺序存储适用于线性表中元素数量基本稳定，且很少进行插入和删除，但要求以最快的速度存取线性表中的元素的情况；而链式存储适用于频繁进行元素的动态 插入或删除操作的场合。</a:t>
            </a:r>
          </a:p>
        </p:txBody>
      </p:sp>
      <p:sp>
        <p:nvSpPr>
          <p:cNvPr id="106500" name="Text Box 4"/>
          <p:cNvSpPr txBox="1"/>
          <p:nvPr/>
        </p:nvSpPr>
        <p:spPr>
          <a:xfrm>
            <a:off x="250825" y="2205038"/>
            <a:ext cx="8305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各有其优点和缺点，要根据实际问题和其适用的场合使用。</a:t>
            </a:r>
          </a:p>
        </p:txBody>
      </p:sp>
      <p:sp>
        <p:nvSpPr>
          <p:cNvPr id="11269" name="Rectangle 5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/>
      <p:bldP spid="106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/>
          <p:nvPr/>
        </p:nvSpPr>
        <p:spPr>
          <a:xfrm>
            <a:off x="323850" y="1412875"/>
            <a:ext cx="8458200" cy="396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、下面关于线性表的叙述中，错误的是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  )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b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A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）线性表采用顺序存储，必顺占用一片连续的存储单元。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）线性表采用顺序存储，便于进行插入和删除操作。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）线性表采用链接存储，不必占用一片连续的存储单元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）线性表采用链接存储，便于插入和删除操作。 </a:t>
            </a:r>
          </a:p>
          <a:p>
            <a:pPr marL="0" lvl="0" indent="0" eaLnBrk="1" hangingPunct="1">
              <a:spcBef>
                <a:spcPct val="5000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、下面关于串的叙述中，哪一个是不正确的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?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    )</a:t>
            </a:r>
            <a:r>
              <a:rPr lang="en-US" altLang="zh-CN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A)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串是字符的有限序列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B)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空串是由空格构成的串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模式匹配是串的一种重要运算 </a:t>
            </a:r>
            <a:b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D)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串既可以采用顺序存储，也可以采用链式存储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7523" name="Text Box 3"/>
          <p:cNvSpPr txBox="1"/>
          <p:nvPr/>
        </p:nvSpPr>
        <p:spPr>
          <a:xfrm>
            <a:off x="684213" y="573405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】 3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        4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</a:p>
        </p:txBody>
      </p:sp>
      <p:sp>
        <p:nvSpPr>
          <p:cNvPr id="12292" name="Rectangle 4"/>
          <p:cNvSpPr/>
          <p:nvPr/>
        </p:nvSpPr>
        <p:spPr>
          <a:xfrm>
            <a:off x="179388" y="333375"/>
            <a:ext cx="7696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3" grpId="0"/>
    </p:bldLst>
  </p:timing>
</p:sld>
</file>

<file path=ppt/theme/theme1.xml><?xml version="1.0" encoding="utf-8"?>
<a:theme xmlns:a="http://schemas.openxmlformats.org/drawingml/2006/main" name="排版设计很漂亮的教育行业PPT模板">
  <a:themeElements>
    <a:clrScheme name="排版设计很漂亮的教育行业PPT模板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排版设计很漂亮的教育行业PPT模板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排版设计很漂亮的教育行业PPT模板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排版设计很漂亮的教育行业PPT模板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排版设计很漂亮的教育行业PPT模板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排版设计很漂亮的教育行业PPT模板</Template>
  <TotalTime>283</TotalTime>
  <Words>3945</Words>
  <Application>Microsoft Office PowerPoint</Application>
  <PresentationFormat>全屏显示(4:3)</PresentationFormat>
  <Paragraphs>538</Paragraphs>
  <Slides>47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GungsuhChe</vt:lpstr>
      <vt:lpstr>Malgun Gothic</vt:lpstr>
      <vt:lpstr>黑体</vt:lpstr>
      <vt:lpstr>华文琥珀</vt:lpstr>
      <vt:lpstr>楷体</vt:lpstr>
      <vt:lpstr>楷体_GB2312</vt:lpstr>
      <vt:lpstr>宋体</vt:lpstr>
      <vt:lpstr>Arial</vt:lpstr>
      <vt:lpstr>Microsoft Yi Baiti</vt:lpstr>
      <vt:lpstr>Symbol</vt:lpstr>
      <vt:lpstr>Times New Roman</vt:lpstr>
      <vt:lpstr>Verdana</vt:lpstr>
      <vt:lpstr>Wingdings</vt:lpstr>
      <vt:lpstr>排版设计很漂亮的教育行业PPT模板</vt:lpstr>
      <vt:lpstr>Equation.3</vt:lpstr>
      <vt:lpstr>数据结构与算法 各章复习例题</vt:lpstr>
      <vt:lpstr>Contents</vt:lpstr>
      <vt:lpstr>第1章例题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第3章例题</vt:lpstr>
      <vt:lpstr>第3章例题</vt:lpstr>
      <vt:lpstr>第3章例题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微软用户</dc:creator>
  <cp:lastModifiedBy>zheng</cp:lastModifiedBy>
  <cp:revision>62</cp:revision>
  <dcterms:created xsi:type="dcterms:W3CDTF">2009-12-13T01:27:22Z</dcterms:created>
  <dcterms:modified xsi:type="dcterms:W3CDTF">2020-11-22T11:21:33Z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