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11" r:id="rId2"/>
    <p:sldMasterId id="2147483713" r:id="rId3"/>
  </p:sldMasterIdLst>
  <p:notesMasterIdLst>
    <p:notesMasterId r:id="rId152"/>
  </p:notesMasterIdLst>
  <p:sldIdLst>
    <p:sldId id="295" r:id="rId4"/>
    <p:sldId id="385" r:id="rId5"/>
    <p:sldId id="394" r:id="rId6"/>
    <p:sldId id="396" r:id="rId7"/>
    <p:sldId id="398" r:id="rId8"/>
    <p:sldId id="399" r:id="rId9"/>
    <p:sldId id="400" r:id="rId10"/>
    <p:sldId id="401" r:id="rId11"/>
    <p:sldId id="402" r:id="rId12"/>
    <p:sldId id="403" r:id="rId13"/>
    <p:sldId id="404" r:id="rId14"/>
    <p:sldId id="405" r:id="rId15"/>
    <p:sldId id="406" r:id="rId16"/>
    <p:sldId id="407" r:id="rId17"/>
    <p:sldId id="413" r:id="rId18"/>
    <p:sldId id="414" r:id="rId19"/>
    <p:sldId id="415" r:id="rId20"/>
    <p:sldId id="416" r:id="rId21"/>
    <p:sldId id="417" r:id="rId22"/>
    <p:sldId id="418" r:id="rId23"/>
    <p:sldId id="419" r:id="rId24"/>
    <p:sldId id="420" r:id="rId25"/>
    <p:sldId id="422" r:id="rId26"/>
    <p:sldId id="423" r:id="rId27"/>
    <p:sldId id="425" r:id="rId28"/>
    <p:sldId id="426" r:id="rId29"/>
    <p:sldId id="427" r:id="rId30"/>
    <p:sldId id="434" r:id="rId31"/>
    <p:sldId id="438" r:id="rId32"/>
    <p:sldId id="439" r:id="rId33"/>
    <p:sldId id="440" r:id="rId34"/>
    <p:sldId id="441" r:id="rId35"/>
    <p:sldId id="442" r:id="rId36"/>
    <p:sldId id="444" r:id="rId37"/>
    <p:sldId id="445" r:id="rId38"/>
    <p:sldId id="446" r:id="rId39"/>
    <p:sldId id="447" r:id="rId40"/>
    <p:sldId id="449" r:id="rId41"/>
    <p:sldId id="450" r:id="rId42"/>
    <p:sldId id="451" r:id="rId43"/>
    <p:sldId id="452" r:id="rId44"/>
    <p:sldId id="453"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471" r:id="rId62"/>
    <p:sldId id="472" r:id="rId63"/>
    <p:sldId id="473" r:id="rId64"/>
    <p:sldId id="474" r:id="rId65"/>
    <p:sldId id="475" r:id="rId66"/>
    <p:sldId id="476" r:id="rId67"/>
    <p:sldId id="477" r:id="rId68"/>
    <p:sldId id="478" r:id="rId69"/>
    <p:sldId id="479" r:id="rId70"/>
    <p:sldId id="480" r:id="rId71"/>
    <p:sldId id="481" r:id="rId72"/>
    <p:sldId id="482" r:id="rId73"/>
    <p:sldId id="484" r:id="rId74"/>
    <p:sldId id="487" r:id="rId75"/>
    <p:sldId id="491" r:id="rId76"/>
    <p:sldId id="492" r:id="rId77"/>
    <p:sldId id="493" r:id="rId78"/>
    <p:sldId id="497" r:id="rId79"/>
    <p:sldId id="499" r:id="rId80"/>
    <p:sldId id="500" r:id="rId81"/>
    <p:sldId id="501" r:id="rId82"/>
    <p:sldId id="502" r:id="rId83"/>
    <p:sldId id="503" r:id="rId84"/>
    <p:sldId id="504" r:id="rId85"/>
    <p:sldId id="505" r:id="rId86"/>
    <p:sldId id="506" r:id="rId87"/>
    <p:sldId id="507" r:id="rId88"/>
    <p:sldId id="508" r:id="rId89"/>
    <p:sldId id="509" r:id="rId90"/>
    <p:sldId id="510" r:id="rId91"/>
    <p:sldId id="511" r:id="rId92"/>
    <p:sldId id="512" r:id="rId93"/>
    <p:sldId id="513" r:id="rId94"/>
    <p:sldId id="514" r:id="rId95"/>
    <p:sldId id="515" r:id="rId96"/>
    <p:sldId id="516" r:id="rId97"/>
    <p:sldId id="517" r:id="rId98"/>
    <p:sldId id="518" r:id="rId99"/>
    <p:sldId id="519" r:id="rId100"/>
    <p:sldId id="520" r:id="rId101"/>
    <p:sldId id="521" r:id="rId102"/>
    <p:sldId id="522" r:id="rId103"/>
    <p:sldId id="523" r:id="rId104"/>
    <p:sldId id="524" r:id="rId105"/>
    <p:sldId id="525" r:id="rId106"/>
    <p:sldId id="526" r:id="rId107"/>
    <p:sldId id="527" r:id="rId108"/>
    <p:sldId id="528" r:id="rId109"/>
    <p:sldId id="529" r:id="rId110"/>
    <p:sldId id="530" r:id="rId111"/>
    <p:sldId id="531" r:id="rId112"/>
    <p:sldId id="532" r:id="rId113"/>
    <p:sldId id="533" r:id="rId114"/>
    <p:sldId id="535" r:id="rId115"/>
    <p:sldId id="536" r:id="rId116"/>
    <p:sldId id="537" r:id="rId117"/>
    <p:sldId id="538" r:id="rId118"/>
    <p:sldId id="539" r:id="rId119"/>
    <p:sldId id="540" r:id="rId120"/>
    <p:sldId id="541" r:id="rId121"/>
    <p:sldId id="542" r:id="rId122"/>
    <p:sldId id="543" r:id="rId123"/>
    <p:sldId id="544" r:id="rId124"/>
    <p:sldId id="545" r:id="rId125"/>
    <p:sldId id="549" r:id="rId126"/>
    <p:sldId id="550" r:id="rId127"/>
    <p:sldId id="551" r:id="rId128"/>
    <p:sldId id="552" r:id="rId129"/>
    <p:sldId id="553" r:id="rId130"/>
    <p:sldId id="554" r:id="rId131"/>
    <p:sldId id="555" r:id="rId132"/>
    <p:sldId id="556" r:id="rId133"/>
    <p:sldId id="557" r:id="rId134"/>
    <p:sldId id="558" r:id="rId135"/>
    <p:sldId id="559" r:id="rId136"/>
    <p:sldId id="560" r:id="rId137"/>
    <p:sldId id="561" r:id="rId138"/>
    <p:sldId id="562" r:id="rId139"/>
    <p:sldId id="563" r:id="rId140"/>
    <p:sldId id="564" r:id="rId141"/>
    <p:sldId id="565" r:id="rId142"/>
    <p:sldId id="566" r:id="rId143"/>
    <p:sldId id="567" r:id="rId144"/>
    <p:sldId id="568" r:id="rId145"/>
    <p:sldId id="569" r:id="rId146"/>
    <p:sldId id="570" r:id="rId147"/>
    <p:sldId id="571" r:id="rId148"/>
    <p:sldId id="572" r:id="rId149"/>
    <p:sldId id="573" r:id="rId150"/>
    <p:sldId id="574" r:id="rId151"/>
  </p:sldIdLst>
  <p:sldSz cx="12192000" cy="6858000"/>
  <p:notesSz cx="6858000" cy="9144000"/>
  <p:defaultTex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08000"/>
    <a:srgbClr val="00CC00"/>
    <a:srgbClr val="669900"/>
    <a:srgbClr val="6600CC"/>
    <a:srgbClr val="FF3300"/>
    <a:srgbClr val="808000"/>
    <a:srgbClr val="0033CC"/>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4581" autoAdjust="0"/>
  </p:normalViewPr>
  <p:slideViewPr>
    <p:cSldViewPr>
      <p:cViewPr varScale="1">
        <p:scale>
          <a:sx n="106" d="100"/>
          <a:sy n="106" d="100"/>
        </p:scale>
        <p:origin x="630"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theme" Target="theme/theme1.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tableStyles" Target="tableStyle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presProps" Target="presProp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viewProps" Target="viewProps.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81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D6836A47-F2A7-406E-887D-DAE0E45A0A36}" type="slidenum">
              <a:rPr lang="en-US" altLang="zh-CN"/>
              <a:pPr/>
              <a:t>‹#›</a:t>
            </a:fld>
            <a:endParaRPr lang="en-US" altLang="zh-CN"/>
          </a:p>
        </p:txBody>
      </p:sp>
    </p:spTree>
    <p:extLst>
      <p:ext uri="{BB962C8B-B14F-4D97-AF65-F5344CB8AC3E}">
        <p14:creationId xmlns:p14="http://schemas.microsoft.com/office/powerpoint/2010/main" val="894752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8282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12</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7769498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116</a:t>
            </a:fld>
            <a:endParaRPr lang="en-US" altLang="zh-CN">
              <a:solidFill>
                <a:srgbClr val="000000"/>
              </a:solidFill>
            </a:endParaRPr>
          </a:p>
        </p:txBody>
      </p:sp>
    </p:spTree>
    <p:extLst>
      <p:ext uri="{BB962C8B-B14F-4D97-AF65-F5344CB8AC3E}">
        <p14:creationId xmlns:p14="http://schemas.microsoft.com/office/powerpoint/2010/main" val="41571687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117</a:t>
            </a:fld>
            <a:endParaRPr lang="en-US" altLang="zh-CN">
              <a:solidFill>
                <a:srgbClr val="000000"/>
              </a:solidFill>
            </a:endParaRPr>
          </a:p>
        </p:txBody>
      </p:sp>
    </p:spTree>
    <p:extLst>
      <p:ext uri="{BB962C8B-B14F-4D97-AF65-F5344CB8AC3E}">
        <p14:creationId xmlns:p14="http://schemas.microsoft.com/office/powerpoint/2010/main" val="1723953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118</a:t>
            </a:fld>
            <a:endParaRPr lang="en-US" altLang="zh-CN">
              <a:solidFill>
                <a:srgbClr val="000000"/>
              </a:solidFill>
            </a:endParaRPr>
          </a:p>
        </p:txBody>
      </p:sp>
    </p:spTree>
    <p:extLst>
      <p:ext uri="{BB962C8B-B14F-4D97-AF65-F5344CB8AC3E}">
        <p14:creationId xmlns:p14="http://schemas.microsoft.com/office/powerpoint/2010/main" val="36522377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119</a:t>
            </a:fld>
            <a:endParaRPr lang="en-US" altLang="zh-CN">
              <a:solidFill>
                <a:srgbClr val="000000"/>
              </a:solidFill>
            </a:endParaRPr>
          </a:p>
        </p:txBody>
      </p:sp>
    </p:spTree>
    <p:extLst>
      <p:ext uri="{BB962C8B-B14F-4D97-AF65-F5344CB8AC3E}">
        <p14:creationId xmlns:p14="http://schemas.microsoft.com/office/powerpoint/2010/main" val="172524782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120</a:t>
            </a:fld>
            <a:endParaRPr lang="en-US" altLang="zh-CN">
              <a:solidFill>
                <a:srgbClr val="000000"/>
              </a:solidFill>
            </a:endParaRPr>
          </a:p>
        </p:txBody>
      </p:sp>
    </p:spTree>
    <p:extLst>
      <p:ext uri="{BB962C8B-B14F-4D97-AF65-F5344CB8AC3E}">
        <p14:creationId xmlns:p14="http://schemas.microsoft.com/office/powerpoint/2010/main" val="151852118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121</a:t>
            </a:fld>
            <a:endParaRPr lang="en-US" altLang="zh-CN">
              <a:solidFill>
                <a:srgbClr val="000000"/>
              </a:solidFill>
            </a:endParaRPr>
          </a:p>
        </p:txBody>
      </p:sp>
    </p:spTree>
    <p:extLst>
      <p:ext uri="{BB962C8B-B14F-4D97-AF65-F5344CB8AC3E}">
        <p14:creationId xmlns:p14="http://schemas.microsoft.com/office/powerpoint/2010/main" val="355801730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122</a:t>
            </a:fld>
            <a:endParaRPr lang="en-US" altLang="zh-CN">
              <a:solidFill>
                <a:srgbClr val="000000"/>
              </a:solidFill>
            </a:endParaRPr>
          </a:p>
        </p:txBody>
      </p:sp>
    </p:spTree>
    <p:extLst>
      <p:ext uri="{BB962C8B-B14F-4D97-AF65-F5344CB8AC3E}">
        <p14:creationId xmlns:p14="http://schemas.microsoft.com/office/powerpoint/2010/main" val="326226219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123</a:t>
            </a:fld>
            <a:endParaRPr lang="en-US" altLang="zh-CN">
              <a:solidFill>
                <a:srgbClr val="000000"/>
              </a:solidFill>
            </a:endParaRPr>
          </a:p>
        </p:txBody>
      </p:sp>
    </p:spTree>
    <p:extLst>
      <p:ext uri="{BB962C8B-B14F-4D97-AF65-F5344CB8AC3E}">
        <p14:creationId xmlns:p14="http://schemas.microsoft.com/office/powerpoint/2010/main" val="424785603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124</a:t>
            </a:fld>
            <a:endParaRPr lang="en-US" altLang="zh-CN">
              <a:solidFill>
                <a:srgbClr val="000000"/>
              </a:solidFill>
            </a:endParaRPr>
          </a:p>
        </p:txBody>
      </p:sp>
    </p:spTree>
    <p:extLst>
      <p:ext uri="{BB962C8B-B14F-4D97-AF65-F5344CB8AC3E}">
        <p14:creationId xmlns:p14="http://schemas.microsoft.com/office/powerpoint/2010/main" val="119679174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125</a:t>
            </a:fld>
            <a:endParaRPr lang="en-US" altLang="zh-CN">
              <a:solidFill>
                <a:srgbClr val="000000"/>
              </a:solidFill>
            </a:endParaRPr>
          </a:p>
        </p:txBody>
      </p:sp>
    </p:spTree>
    <p:extLst>
      <p:ext uri="{BB962C8B-B14F-4D97-AF65-F5344CB8AC3E}">
        <p14:creationId xmlns:p14="http://schemas.microsoft.com/office/powerpoint/2010/main" val="176776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13</a:t>
            </a:fld>
            <a:endParaRPr lang="en-US" altLang="zh-CN"/>
          </a:p>
        </p:txBody>
      </p:sp>
    </p:spTree>
    <p:extLst>
      <p:ext uri="{BB962C8B-B14F-4D97-AF65-F5344CB8AC3E}">
        <p14:creationId xmlns:p14="http://schemas.microsoft.com/office/powerpoint/2010/main" val="262374190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126</a:t>
            </a:fld>
            <a:endParaRPr lang="en-US" altLang="zh-CN">
              <a:solidFill>
                <a:srgbClr val="000000"/>
              </a:solidFill>
            </a:endParaRPr>
          </a:p>
        </p:txBody>
      </p:sp>
    </p:spTree>
    <p:extLst>
      <p:ext uri="{BB962C8B-B14F-4D97-AF65-F5344CB8AC3E}">
        <p14:creationId xmlns:p14="http://schemas.microsoft.com/office/powerpoint/2010/main" val="17517437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127</a:t>
            </a:fld>
            <a:endParaRPr lang="en-US" altLang="zh-CN">
              <a:solidFill>
                <a:srgbClr val="000000"/>
              </a:solidFill>
            </a:endParaRPr>
          </a:p>
        </p:txBody>
      </p:sp>
    </p:spTree>
    <p:extLst>
      <p:ext uri="{BB962C8B-B14F-4D97-AF65-F5344CB8AC3E}">
        <p14:creationId xmlns:p14="http://schemas.microsoft.com/office/powerpoint/2010/main" val="1512744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solidFill>
                  <a:srgbClr val="000000"/>
                </a:solidFill>
              </a:rPr>
              <a:pPr/>
              <a:t>128</a:t>
            </a:fld>
            <a:endParaRPr lang="en-US" altLang="zh-CN">
              <a:solidFill>
                <a:srgbClr val="000000"/>
              </a:solidFill>
            </a:endParaRPr>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6351426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129</a:t>
            </a:fld>
            <a:endParaRPr lang="en-US" altLang="zh-CN">
              <a:solidFill>
                <a:srgbClr val="000000"/>
              </a:solidFill>
            </a:endParaRPr>
          </a:p>
        </p:txBody>
      </p:sp>
    </p:spTree>
    <p:extLst>
      <p:ext uri="{BB962C8B-B14F-4D97-AF65-F5344CB8AC3E}">
        <p14:creationId xmlns:p14="http://schemas.microsoft.com/office/powerpoint/2010/main" val="389397305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130</a:t>
            </a:fld>
            <a:endParaRPr lang="en-US" altLang="zh-CN">
              <a:solidFill>
                <a:srgbClr val="000000"/>
              </a:solidFill>
            </a:endParaRPr>
          </a:p>
        </p:txBody>
      </p:sp>
    </p:spTree>
    <p:extLst>
      <p:ext uri="{BB962C8B-B14F-4D97-AF65-F5344CB8AC3E}">
        <p14:creationId xmlns:p14="http://schemas.microsoft.com/office/powerpoint/2010/main" val="59973544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131</a:t>
            </a:fld>
            <a:endParaRPr lang="en-US" altLang="zh-CN">
              <a:solidFill>
                <a:srgbClr val="000000"/>
              </a:solidFill>
            </a:endParaRPr>
          </a:p>
        </p:txBody>
      </p:sp>
    </p:spTree>
    <p:extLst>
      <p:ext uri="{BB962C8B-B14F-4D97-AF65-F5344CB8AC3E}">
        <p14:creationId xmlns:p14="http://schemas.microsoft.com/office/powerpoint/2010/main" val="15735682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132</a:t>
            </a:fld>
            <a:endParaRPr lang="en-US" altLang="zh-CN">
              <a:solidFill>
                <a:srgbClr val="000000"/>
              </a:solidFill>
            </a:endParaRPr>
          </a:p>
        </p:txBody>
      </p:sp>
    </p:spTree>
    <p:extLst>
      <p:ext uri="{BB962C8B-B14F-4D97-AF65-F5344CB8AC3E}">
        <p14:creationId xmlns:p14="http://schemas.microsoft.com/office/powerpoint/2010/main" val="52487191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133</a:t>
            </a:fld>
            <a:endParaRPr lang="en-US" altLang="zh-CN">
              <a:solidFill>
                <a:srgbClr val="000000"/>
              </a:solidFill>
            </a:endParaRPr>
          </a:p>
        </p:txBody>
      </p:sp>
    </p:spTree>
    <p:extLst>
      <p:ext uri="{BB962C8B-B14F-4D97-AF65-F5344CB8AC3E}">
        <p14:creationId xmlns:p14="http://schemas.microsoft.com/office/powerpoint/2010/main" val="157871902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134</a:t>
            </a:fld>
            <a:endParaRPr lang="en-US" altLang="zh-CN">
              <a:solidFill>
                <a:srgbClr val="000000"/>
              </a:solidFill>
            </a:endParaRPr>
          </a:p>
        </p:txBody>
      </p:sp>
    </p:spTree>
    <p:extLst>
      <p:ext uri="{BB962C8B-B14F-4D97-AF65-F5344CB8AC3E}">
        <p14:creationId xmlns:p14="http://schemas.microsoft.com/office/powerpoint/2010/main" val="332113425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135</a:t>
            </a:fld>
            <a:endParaRPr lang="en-US" altLang="zh-CN">
              <a:solidFill>
                <a:srgbClr val="000000"/>
              </a:solidFill>
            </a:endParaRPr>
          </a:p>
        </p:txBody>
      </p:sp>
    </p:spTree>
    <p:extLst>
      <p:ext uri="{BB962C8B-B14F-4D97-AF65-F5344CB8AC3E}">
        <p14:creationId xmlns:p14="http://schemas.microsoft.com/office/powerpoint/2010/main" val="3103562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14</a:t>
            </a:fld>
            <a:endParaRPr lang="en-US" altLang="zh-CN"/>
          </a:p>
        </p:txBody>
      </p:sp>
    </p:spTree>
    <p:extLst>
      <p:ext uri="{BB962C8B-B14F-4D97-AF65-F5344CB8AC3E}">
        <p14:creationId xmlns:p14="http://schemas.microsoft.com/office/powerpoint/2010/main" val="251886558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136</a:t>
            </a:fld>
            <a:endParaRPr lang="en-US" altLang="zh-CN">
              <a:solidFill>
                <a:srgbClr val="000000"/>
              </a:solidFill>
            </a:endParaRPr>
          </a:p>
        </p:txBody>
      </p:sp>
    </p:spTree>
    <p:extLst>
      <p:ext uri="{BB962C8B-B14F-4D97-AF65-F5344CB8AC3E}">
        <p14:creationId xmlns:p14="http://schemas.microsoft.com/office/powerpoint/2010/main" val="133073290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137</a:t>
            </a:fld>
            <a:endParaRPr lang="en-US" altLang="zh-CN">
              <a:solidFill>
                <a:srgbClr val="000000"/>
              </a:solidFill>
            </a:endParaRPr>
          </a:p>
        </p:txBody>
      </p:sp>
    </p:spTree>
    <p:extLst>
      <p:ext uri="{BB962C8B-B14F-4D97-AF65-F5344CB8AC3E}">
        <p14:creationId xmlns:p14="http://schemas.microsoft.com/office/powerpoint/2010/main" val="320990770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138</a:t>
            </a:fld>
            <a:endParaRPr lang="en-US" altLang="zh-CN">
              <a:solidFill>
                <a:srgbClr val="000000"/>
              </a:solidFill>
            </a:endParaRPr>
          </a:p>
        </p:txBody>
      </p:sp>
    </p:spTree>
    <p:extLst>
      <p:ext uri="{BB962C8B-B14F-4D97-AF65-F5344CB8AC3E}">
        <p14:creationId xmlns:p14="http://schemas.microsoft.com/office/powerpoint/2010/main" val="181516137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139</a:t>
            </a:fld>
            <a:endParaRPr lang="en-US" altLang="zh-CN">
              <a:solidFill>
                <a:srgbClr val="000000"/>
              </a:solidFill>
            </a:endParaRPr>
          </a:p>
        </p:txBody>
      </p:sp>
    </p:spTree>
    <p:extLst>
      <p:ext uri="{BB962C8B-B14F-4D97-AF65-F5344CB8AC3E}">
        <p14:creationId xmlns:p14="http://schemas.microsoft.com/office/powerpoint/2010/main" val="405859153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140</a:t>
            </a:fld>
            <a:endParaRPr lang="en-US" altLang="zh-CN">
              <a:solidFill>
                <a:srgbClr val="000000"/>
              </a:solidFill>
            </a:endParaRPr>
          </a:p>
        </p:txBody>
      </p:sp>
    </p:spTree>
    <p:extLst>
      <p:ext uri="{BB962C8B-B14F-4D97-AF65-F5344CB8AC3E}">
        <p14:creationId xmlns:p14="http://schemas.microsoft.com/office/powerpoint/2010/main" val="34713741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141</a:t>
            </a:fld>
            <a:endParaRPr lang="en-US" altLang="zh-CN">
              <a:solidFill>
                <a:srgbClr val="000000"/>
              </a:solidFill>
            </a:endParaRPr>
          </a:p>
        </p:txBody>
      </p:sp>
    </p:spTree>
    <p:extLst>
      <p:ext uri="{BB962C8B-B14F-4D97-AF65-F5344CB8AC3E}">
        <p14:creationId xmlns:p14="http://schemas.microsoft.com/office/powerpoint/2010/main" val="22715803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142</a:t>
            </a:fld>
            <a:endParaRPr lang="en-US" altLang="zh-CN">
              <a:solidFill>
                <a:srgbClr val="000000"/>
              </a:solidFill>
            </a:endParaRPr>
          </a:p>
        </p:txBody>
      </p:sp>
    </p:spTree>
    <p:extLst>
      <p:ext uri="{BB962C8B-B14F-4D97-AF65-F5344CB8AC3E}">
        <p14:creationId xmlns:p14="http://schemas.microsoft.com/office/powerpoint/2010/main" val="215538340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143</a:t>
            </a:fld>
            <a:endParaRPr lang="en-US" altLang="zh-CN">
              <a:solidFill>
                <a:srgbClr val="000000"/>
              </a:solidFill>
            </a:endParaRPr>
          </a:p>
        </p:txBody>
      </p:sp>
    </p:spTree>
    <p:extLst>
      <p:ext uri="{BB962C8B-B14F-4D97-AF65-F5344CB8AC3E}">
        <p14:creationId xmlns:p14="http://schemas.microsoft.com/office/powerpoint/2010/main" val="39025645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144</a:t>
            </a:fld>
            <a:endParaRPr lang="en-US" altLang="zh-CN">
              <a:solidFill>
                <a:srgbClr val="000000"/>
              </a:solidFill>
            </a:endParaRPr>
          </a:p>
        </p:txBody>
      </p:sp>
    </p:spTree>
    <p:extLst>
      <p:ext uri="{BB962C8B-B14F-4D97-AF65-F5344CB8AC3E}">
        <p14:creationId xmlns:p14="http://schemas.microsoft.com/office/powerpoint/2010/main" val="329708566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145</a:t>
            </a:fld>
            <a:endParaRPr lang="en-US" altLang="zh-CN">
              <a:solidFill>
                <a:srgbClr val="000000"/>
              </a:solidFill>
            </a:endParaRPr>
          </a:p>
        </p:txBody>
      </p:sp>
    </p:spTree>
    <p:extLst>
      <p:ext uri="{BB962C8B-B14F-4D97-AF65-F5344CB8AC3E}">
        <p14:creationId xmlns:p14="http://schemas.microsoft.com/office/powerpoint/2010/main" val="223147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15</a:t>
            </a:fld>
            <a:endParaRPr lang="en-US" altLang="zh-CN"/>
          </a:p>
        </p:txBody>
      </p:sp>
    </p:spTree>
    <p:extLst>
      <p:ext uri="{BB962C8B-B14F-4D97-AF65-F5344CB8AC3E}">
        <p14:creationId xmlns:p14="http://schemas.microsoft.com/office/powerpoint/2010/main" val="271632410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146</a:t>
            </a:fld>
            <a:endParaRPr lang="en-US" altLang="zh-CN">
              <a:solidFill>
                <a:srgbClr val="000000"/>
              </a:solidFill>
            </a:endParaRPr>
          </a:p>
        </p:txBody>
      </p:sp>
    </p:spTree>
    <p:extLst>
      <p:ext uri="{BB962C8B-B14F-4D97-AF65-F5344CB8AC3E}">
        <p14:creationId xmlns:p14="http://schemas.microsoft.com/office/powerpoint/2010/main" val="2192989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147</a:t>
            </a:fld>
            <a:endParaRPr lang="en-US" altLang="zh-CN">
              <a:solidFill>
                <a:srgbClr val="000000"/>
              </a:solidFill>
            </a:endParaRPr>
          </a:p>
        </p:txBody>
      </p:sp>
    </p:spTree>
    <p:extLst>
      <p:ext uri="{BB962C8B-B14F-4D97-AF65-F5344CB8AC3E}">
        <p14:creationId xmlns:p14="http://schemas.microsoft.com/office/powerpoint/2010/main" val="142923553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148</a:t>
            </a:fld>
            <a:endParaRPr lang="en-US" altLang="zh-CN">
              <a:solidFill>
                <a:srgbClr val="000000"/>
              </a:solidFill>
            </a:endParaRPr>
          </a:p>
        </p:txBody>
      </p:sp>
    </p:spTree>
    <p:extLst>
      <p:ext uri="{BB962C8B-B14F-4D97-AF65-F5344CB8AC3E}">
        <p14:creationId xmlns:p14="http://schemas.microsoft.com/office/powerpoint/2010/main" val="230717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16</a:t>
            </a:fld>
            <a:endParaRPr lang="en-US" altLang="zh-CN"/>
          </a:p>
        </p:txBody>
      </p:sp>
    </p:spTree>
    <p:extLst>
      <p:ext uri="{BB962C8B-B14F-4D97-AF65-F5344CB8AC3E}">
        <p14:creationId xmlns:p14="http://schemas.microsoft.com/office/powerpoint/2010/main" val="2255347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17</a:t>
            </a:fld>
            <a:endParaRPr lang="en-US" altLang="zh-CN"/>
          </a:p>
        </p:txBody>
      </p:sp>
    </p:spTree>
    <p:extLst>
      <p:ext uri="{BB962C8B-B14F-4D97-AF65-F5344CB8AC3E}">
        <p14:creationId xmlns:p14="http://schemas.microsoft.com/office/powerpoint/2010/main" val="250175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18</a:t>
            </a:fld>
            <a:endParaRPr lang="en-US" altLang="zh-CN"/>
          </a:p>
        </p:txBody>
      </p:sp>
    </p:spTree>
    <p:extLst>
      <p:ext uri="{BB962C8B-B14F-4D97-AF65-F5344CB8AC3E}">
        <p14:creationId xmlns:p14="http://schemas.microsoft.com/office/powerpoint/2010/main" val="2566528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19</a:t>
            </a:fld>
            <a:endParaRPr lang="en-US" altLang="zh-CN"/>
          </a:p>
        </p:txBody>
      </p:sp>
    </p:spTree>
    <p:extLst>
      <p:ext uri="{BB962C8B-B14F-4D97-AF65-F5344CB8AC3E}">
        <p14:creationId xmlns:p14="http://schemas.microsoft.com/office/powerpoint/2010/main" val="3261589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20</a:t>
            </a:fld>
            <a:endParaRPr lang="en-US" altLang="zh-CN"/>
          </a:p>
        </p:txBody>
      </p:sp>
    </p:spTree>
    <p:extLst>
      <p:ext uri="{BB962C8B-B14F-4D97-AF65-F5344CB8AC3E}">
        <p14:creationId xmlns:p14="http://schemas.microsoft.com/office/powerpoint/2010/main" val="1777871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21</a:t>
            </a:fld>
            <a:endParaRPr lang="en-US" altLang="zh-CN"/>
          </a:p>
        </p:txBody>
      </p:sp>
    </p:spTree>
    <p:extLst>
      <p:ext uri="{BB962C8B-B14F-4D97-AF65-F5344CB8AC3E}">
        <p14:creationId xmlns:p14="http://schemas.microsoft.com/office/powerpoint/2010/main" val="24783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a:t>
            </a:fld>
            <a:endParaRPr lang="en-US" altLang="zh-CN"/>
          </a:p>
        </p:txBody>
      </p:sp>
    </p:spTree>
    <p:extLst>
      <p:ext uri="{BB962C8B-B14F-4D97-AF65-F5344CB8AC3E}">
        <p14:creationId xmlns:p14="http://schemas.microsoft.com/office/powerpoint/2010/main" val="3477116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22</a:t>
            </a:fld>
            <a:endParaRPr lang="en-US" altLang="zh-CN"/>
          </a:p>
        </p:txBody>
      </p:sp>
    </p:spTree>
    <p:extLst>
      <p:ext uri="{BB962C8B-B14F-4D97-AF65-F5344CB8AC3E}">
        <p14:creationId xmlns:p14="http://schemas.microsoft.com/office/powerpoint/2010/main" val="2340759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23</a:t>
            </a:fld>
            <a:endParaRPr lang="en-US" altLang="zh-CN"/>
          </a:p>
        </p:txBody>
      </p:sp>
    </p:spTree>
    <p:extLst>
      <p:ext uri="{BB962C8B-B14F-4D97-AF65-F5344CB8AC3E}">
        <p14:creationId xmlns:p14="http://schemas.microsoft.com/office/powerpoint/2010/main" val="208959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24</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78389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25</a:t>
            </a:fld>
            <a:endParaRPr lang="en-US" altLang="zh-CN"/>
          </a:p>
        </p:txBody>
      </p:sp>
    </p:spTree>
    <p:extLst>
      <p:ext uri="{BB962C8B-B14F-4D97-AF65-F5344CB8AC3E}">
        <p14:creationId xmlns:p14="http://schemas.microsoft.com/office/powerpoint/2010/main" val="1587367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26</a:t>
            </a:fld>
            <a:endParaRPr lang="en-US" altLang="zh-CN"/>
          </a:p>
        </p:txBody>
      </p:sp>
    </p:spTree>
    <p:extLst>
      <p:ext uri="{BB962C8B-B14F-4D97-AF65-F5344CB8AC3E}">
        <p14:creationId xmlns:p14="http://schemas.microsoft.com/office/powerpoint/2010/main" val="373451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27</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5077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28</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1818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29</a:t>
            </a:fld>
            <a:endParaRPr lang="en-US" altLang="zh-CN"/>
          </a:p>
        </p:txBody>
      </p:sp>
    </p:spTree>
    <p:extLst>
      <p:ext uri="{BB962C8B-B14F-4D97-AF65-F5344CB8AC3E}">
        <p14:creationId xmlns:p14="http://schemas.microsoft.com/office/powerpoint/2010/main" val="116434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30</a:t>
            </a:fld>
            <a:endParaRPr lang="en-US" altLang="zh-CN"/>
          </a:p>
        </p:txBody>
      </p:sp>
    </p:spTree>
    <p:extLst>
      <p:ext uri="{BB962C8B-B14F-4D97-AF65-F5344CB8AC3E}">
        <p14:creationId xmlns:p14="http://schemas.microsoft.com/office/powerpoint/2010/main" val="1350095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31</a:t>
            </a:fld>
            <a:endParaRPr lang="en-US" altLang="zh-CN"/>
          </a:p>
        </p:txBody>
      </p:sp>
    </p:spTree>
    <p:extLst>
      <p:ext uri="{BB962C8B-B14F-4D97-AF65-F5344CB8AC3E}">
        <p14:creationId xmlns:p14="http://schemas.microsoft.com/office/powerpoint/2010/main" val="1438224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a:t>
            </a:fld>
            <a:endParaRPr lang="en-US" altLang="zh-CN"/>
          </a:p>
        </p:txBody>
      </p:sp>
    </p:spTree>
    <p:extLst>
      <p:ext uri="{BB962C8B-B14F-4D97-AF65-F5344CB8AC3E}">
        <p14:creationId xmlns:p14="http://schemas.microsoft.com/office/powerpoint/2010/main" val="4001398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32</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3582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33</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12921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34</a:t>
            </a:fld>
            <a:endParaRPr lang="en-US" altLang="zh-CN"/>
          </a:p>
        </p:txBody>
      </p:sp>
    </p:spTree>
    <p:extLst>
      <p:ext uri="{BB962C8B-B14F-4D97-AF65-F5344CB8AC3E}">
        <p14:creationId xmlns:p14="http://schemas.microsoft.com/office/powerpoint/2010/main" val="2117743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35</a:t>
            </a:fld>
            <a:endParaRPr lang="en-US" altLang="zh-CN"/>
          </a:p>
        </p:txBody>
      </p:sp>
    </p:spTree>
    <p:extLst>
      <p:ext uri="{BB962C8B-B14F-4D97-AF65-F5344CB8AC3E}">
        <p14:creationId xmlns:p14="http://schemas.microsoft.com/office/powerpoint/2010/main" val="1557715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36</a:t>
            </a:fld>
            <a:endParaRPr lang="en-US" altLang="zh-CN"/>
          </a:p>
        </p:txBody>
      </p:sp>
    </p:spTree>
    <p:extLst>
      <p:ext uri="{BB962C8B-B14F-4D97-AF65-F5344CB8AC3E}">
        <p14:creationId xmlns:p14="http://schemas.microsoft.com/office/powerpoint/2010/main" val="4160847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45</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99815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46</a:t>
            </a:fld>
            <a:endParaRPr lang="en-US" altLang="zh-CN"/>
          </a:p>
        </p:txBody>
      </p:sp>
    </p:spTree>
    <p:extLst>
      <p:ext uri="{BB962C8B-B14F-4D97-AF65-F5344CB8AC3E}">
        <p14:creationId xmlns:p14="http://schemas.microsoft.com/office/powerpoint/2010/main" val="12884008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47</a:t>
            </a:fld>
            <a:endParaRPr lang="en-US" altLang="zh-CN"/>
          </a:p>
        </p:txBody>
      </p:sp>
    </p:spTree>
    <p:extLst>
      <p:ext uri="{BB962C8B-B14F-4D97-AF65-F5344CB8AC3E}">
        <p14:creationId xmlns:p14="http://schemas.microsoft.com/office/powerpoint/2010/main" val="4237139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48</a:t>
            </a:fld>
            <a:endParaRPr lang="en-US" altLang="zh-CN"/>
          </a:p>
        </p:txBody>
      </p:sp>
    </p:spTree>
    <p:extLst>
      <p:ext uri="{BB962C8B-B14F-4D97-AF65-F5344CB8AC3E}">
        <p14:creationId xmlns:p14="http://schemas.microsoft.com/office/powerpoint/2010/main" val="545771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49</a:t>
            </a:fld>
            <a:endParaRPr lang="en-US" altLang="zh-CN"/>
          </a:p>
        </p:txBody>
      </p:sp>
    </p:spTree>
    <p:extLst>
      <p:ext uri="{BB962C8B-B14F-4D97-AF65-F5344CB8AC3E}">
        <p14:creationId xmlns:p14="http://schemas.microsoft.com/office/powerpoint/2010/main" val="102772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a:t>
            </a:fld>
            <a:endParaRPr lang="en-US" altLang="zh-CN"/>
          </a:p>
        </p:txBody>
      </p:sp>
    </p:spTree>
    <p:extLst>
      <p:ext uri="{BB962C8B-B14F-4D97-AF65-F5344CB8AC3E}">
        <p14:creationId xmlns:p14="http://schemas.microsoft.com/office/powerpoint/2010/main" val="643463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50</a:t>
            </a:fld>
            <a:endParaRPr lang="en-US" altLang="zh-CN"/>
          </a:p>
        </p:txBody>
      </p:sp>
    </p:spTree>
    <p:extLst>
      <p:ext uri="{BB962C8B-B14F-4D97-AF65-F5344CB8AC3E}">
        <p14:creationId xmlns:p14="http://schemas.microsoft.com/office/powerpoint/2010/main" val="25069400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51</a:t>
            </a:fld>
            <a:endParaRPr lang="en-US" altLang="zh-CN"/>
          </a:p>
        </p:txBody>
      </p:sp>
    </p:spTree>
    <p:extLst>
      <p:ext uri="{BB962C8B-B14F-4D97-AF65-F5344CB8AC3E}">
        <p14:creationId xmlns:p14="http://schemas.microsoft.com/office/powerpoint/2010/main" val="1785989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52</a:t>
            </a:fld>
            <a:endParaRPr lang="en-US" altLang="zh-CN"/>
          </a:p>
        </p:txBody>
      </p:sp>
    </p:spTree>
    <p:extLst>
      <p:ext uri="{BB962C8B-B14F-4D97-AF65-F5344CB8AC3E}">
        <p14:creationId xmlns:p14="http://schemas.microsoft.com/office/powerpoint/2010/main" val="804385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53</a:t>
            </a:fld>
            <a:endParaRPr lang="en-US" altLang="zh-CN"/>
          </a:p>
        </p:txBody>
      </p:sp>
    </p:spTree>
    <p:extLst>
      <p:ext uri="{BB962C8B-B14F-4D97-AF65-F5344CB8AC3E}">
        <p14:creationId xmlns:p14="http://schemas.microsoft.com/office/powerpoint/2010/main" val="958069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54</a:t>
            </a:fld>
            <a:endParaRPr lang="en-US" altLang="zh-CN"/>
          </a:p>
        </p:txBody>
      </p:sp>
    </p:spTree>
    <p:extLst>
      <p:ext uri="{BB962C8B-B14F-4D97-AF65-F5344CB8AC3E}">
        <p14:creationId xmlns:p14="http://schemas.microsoft.com/office/powerpoint/2010/main" val="3683847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55</a:t>
            </a:fld>
            <a:endParaRPr lang="en-US" altLang="zh-CN"/>
          </a:p>
        </p:txBody>
      </p:sp>
    </p:spTree>
    <p:extLst>
      <p:ext uri="{BB962C8B-B14F-4D97-AF65-F5344CB8AC3E}">
        <p14:creationId xmlns:p14="http://schemas.microsoft.com/office/powerpoint/2010/main" val="2321211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56</a:t>
            </a:fld>
            <a:endParaRPr lang="en-US" altLang="zh-CN"/>
          </a:p>
        </p:txBody>
      </p:sp>
    </p:spTree>
    <p:extLst>
      <p:ext uri="{BB962C8B-B14F-4D97-AF65-F5344CB8AC3E}">
        <p14:creationId xmlns:p14="http://schemas.microsoft.com/office/powerpoint/2010/main" val="3040951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57</a:t>
            </a:fld>
            <a:endParaRPr lang="en-US" altLang="zh-CN"/>
          </a:p>
        </p:txBody>
      </p:sp>
    </p:spTree>
    <p:extLst>
      <p:ext uri="{BB962C8B-B14F-4D97-AF65-F5344CB8AC3E}">
        <p14:creationId xmlns:p14="http://schemas.microsoft.com/office/powerpoint/2010/main" val="2404581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58</a:t>
            </a:fld>
            <a:endParaRPr lang="en-US" altLang="zh-CN"/>
          </a:p>
        </p:txBody>
      </p:sp>
    </p:spTree>
    <p:extLst>
      <p:ext uri="{BB962C8B-B14F-4D97-AF65-F5344CB8AC3E}">
        <p14:creationId xmlns:p14="http://schemas.microsoft.com/office/powerpoint/2010/main" val="24622401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59</a:t>
            </a:fld>
            <a:endParaRPr lang="en-US" altLang="zh-CN"/>
          </a:p>
        </p:txBody>
      </p:sp>
    </p:spTree>
    <p:extLst>
      <p:ext uri="{BB962C8B-B14F-4D97-AF65-F5344CB8AC3E}">
        <p14:creationId xmlns:p14="http://schemas.microsoft.com/office/powerpoint/2010/main" val="314052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5</a:t>
            </a:fld>
            <a:endParaRPr lang="en-US" altLang="zh-CN"/>
          </a:p>
        </p:txBody>
      </p:sp>
    </p:spTree>
    <p:extLst>
      <p:ext uri="{BB962C8B-B14F-4D97-AF65-F5344CB8AC3E}">
        <p14:creationId xmlns:p14="http://schemas.microsoft.com/office/powerpoint/2010/main" val="4222335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60</a:t>
            </a:fld>
            <a:endParaRPr lang="en-US" altLang="zh-CN"/>
          </a:p>
        </p:txBody>
      </p:sp>
    </p:spTree>
    <p:extLst>
      <p:ext uri="{BB962C8B-B14F-4D97-AF65-F5344CB8AC3E}">
        <p14:creationId xmlns:p14="http://schemas.microsoft.com/office/powerpoint/2010/main" val="996534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61</a:t>
            </a:fld>
            <a:endParaRPr lang="en-US" altLang="zh-CN"/>
          </a:p>
        </p:txBody>
      </p:sp>
    </p:spTree>
    <p:extLst>
      <p:ext uri="{BB962C8B-B14F-4D97-AF65-F5344CB8AC3E}">
        <p14:creationId xmlns:p14="http://schemas.microsoft.com/office/powerpoint/2010/main" val="3828590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62</a:t>
            </a:fld>
            <a:endParaRPr lang="en-US" altLang="zh-CN"/>
          </a:p>
        </p:txBody>
      </p:sp>
    </p:spTree>
    <p:extLst>
      <p:ext uri="{BB962C8B-B14F-4D97-AF65-F5344CB8AC3E}">
        <p14:creationId xmlns:p14="http://schemas.microsoft.com/office/powerpoint/2010/main" val="780768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63</a:t>
            </a:fld>
            <a:endParaRPr lang="en-US" altLang="zh-CN"/>
          </a:p>
        </p:txBody>
      </p:sp>
    </p:spTree>
    <p:extLst>
      <p:ext uri="{BB962C8B-B14F-4D97-AF65-F5344CB8AC3E}">
        <p14:creationId xmlns:p14="http://schemas.microsoft.com/office/powerpoint/2010/main" val="25077887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64</a:t>
            </a:fld>
            <a:endParaRPr lang="en-US" altLang="zh-CN"/>
          </a:p>
        </p:txBody>
      </p:sp>
    </p:spTree>
    <p:extLst>
      <p:ext uri="{BB962C8B-B14F-4D97-AF65-F5344CB8AC3E}">
        <p14:creationId xmlns:p14="http://schemas.microsoft.com/office/powerpoint/2010/main" val="26132151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65</a:t>
            </a:fld>
            <a:endParaRPr lang="en-US" altLang="zh-CN"/>
          </a:p>
        </p:txBody>
      </p:sp>
    </p:spTree>
    <p:extLst>
      <p:ext uri="{BB962C8B-B14F-4D97-AF65-F5344CB8AC3E}">
        <p14:creationId xmlns:p14="http://schemas.microsoft.com/office/powerpoint/2010/main" val="23863722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66</a:t>
            </a:fld>
            <a:endParaRPr lang="en-US" altLang="zh-CN"/>
          </a:p>
        </p:txBody>
      </p:sp>
    </p:spTree>
    <p:extLst>
      <p:ext uri="{BB962C8B-B14F-4D97-AF65-F5344CB8AC3E}">
        <p14:creationId xmlns:p14="http://schemas.microsoft.com/office/powerpoint/2010/main" val="2138506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67</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096146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68</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07167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69</a:t>
            </a:fld>
            <a:endParaRPr lang="en-US" altLang="zh-CN"/>
          </a:p>
        </p:txBody>
      </p:sp>
    </p:spTree>
    <p:extLst>
      <p:ext uri="{BB962C8B-B14F-4D97-AF65-F5344CB8AC3E}">
        <p14:creationId xmlns:p14="http://schemas.microsoft.com/office/powerpoint/2010/main" val="74148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a:t>
            </a:fld>
            <a:endParaRPr lang="en-US" altLang="zh-CN"/>
          </a:p>
        </p:txBody>
      </p:sp>
    </p:spTree>
    <p:extLst>
      <p:ext uri="{BB962C8B-B14F-4D97-AF65-F5344CB8AC3E}">
        <p14:creationId xmlns:p14="http://schemas.microsoft.com/office/powerpoint/2010/main" val="13674149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70</a:t>
            </a:fld>
            <a:endParaRPr lang="en-US" altLang="zh-CN"/>
          </a:p>
        </p:txBody>
      </p:sp>
    </p:spTree>
    <p:extLst>
      <p:ext uri="{BB962C8B-B14F-4D97-AF65-F5344CB8AC3E}">
        <p14:creationId xmlns:p14="http://schemas.microsoft.com/office/powerpoint/2010/main" val="26764911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71</a:t>
            </a:fld>
            <a:endParaRPr lang="en-US" altLang="zh-CN"/>
          </a:p>
        </p:txBody>
      </p:sp>
    </p:spTree>
    <p:extLst>
      <p:ext uri="{BB962C8B-B14F-4D97-AF65-F5344CB8AC3E}">
        <p14:creationId xmlns:p14="http://schemas.microsoft.com/office/powerpoint/2010/main" val="181294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72</a:t>
            </a:fld>
            <a:endParaRPr lang="en-US" altLang="zh-CN"/>
          </a:p>
        </p:txBody>
      </p:sp>
    </p:spTree>
    <p:extLst>
      <p:ext uri="{BB962C8B-B14F-4D97-AF65-F5344CB8AC3E}">
        <p14:creationId xmlns:p14="http://schemas.microsoft.com/office/powerpoint/2010/main" val="6078574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73</a:t>
            </a:fld>
            <a:endParaRPr lang="en-US" altLang="zh-CN"/>
          </a:p>
        </p:txBody>
      </p:sp>
    </p:spTree>
    <p:extLst>
      <p:ext uri="{BB962C8B-B14F-4D97-AF65-F5344CB8AC3E}">
        <p14:creationId xmlns:p14="http://schemas.microsoft.com/office/powerpoint/2010/main" val="16684093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74</a:t>
            </a:fld>
            <a:endParaRPr lang="en-US" altLang="zh-CN"/>
          </a:p>
        </p:txBody>
      </p:sp>
    </p:spTree>
    <p:extLst>
      <p:ext uri="{BB962C8B-B14F-4D97-AF65-F5344CB8AC3E}">
        <p14:creationId xmlns:p14="http://schemas.microsoft.com/office/powerpoint/2010/main" val="38990963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75</a:t>
            </a:fld>
            <a:endParaRPr lang="en-US" altLang="zh-CN"/>
          </a:p>
        </p:txBody>
      </p:sp>
    </p:spTree>
    <p:extLst>
      <p:ext uri="{BB962C8B-B14F-4D97-AF65-F5344CB8AC3E}">
        <p14:creationId xmlns:p14="http://schemas.microsoft.com/office/powerpoint/2010/main" val="28607765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76</a:t>
            </a:fld>
            <a:endParaRPr lang="en-US" altLang="zh-CN"/>
          </a:p>
        </p:txBody>
      </p:sp>
    </p:spTree>
    <p:extLst>
      <p:ext uri="{BB962C8B-B14F-4D97-AF65-F5344CB8AC3E}">
        <p14:creationId xmlns:p14="http://schemas.microsoft.com/office/powerpoint/2010/main" val="30091659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77</a:t>
            </a:fld>
            <a:endParaRPr lang="en-US" altLang="zh-CN"/>
          </a:p>
        </p:txBody>
      </p:sp>
    </p:spTree>
    <p:extLst>
      <p:ext uri="{BB962C8B-B14F-4D97-AF65-F5344CB8AC3E}">
        <p14:creationId xmlns:p14="http://schemas.microsoft.com/office/powerpoint/2010/main" val="19187614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78</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296235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79</a:t>
            </a:fld>
            <a:endParaRPr lang="en-US" altLang="zh-CN"/>
          </a:p>
        </p:txBody>
      </p:sp>
    </p:spTree>
    <p:extLst>
      <p:ext uri="{BB962C8B-B14F-4D97-AF65-F5344CB8AC3E}">
        <p14:creationId xmlns:p14="http://schemas.microsoft.com/office/powerpoint/2010/main" val="3504056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a:t>
            </a:fld>
            <a:endParaRPr lang="en-US" altLang="zh-CN"/>
          </a:p>
        </p:txBody>
      </p:sp>
    </p:spTree>
    <p:extLst>
      <p:ext uri="{BB962C8B-B14F-4D97-AF65-F5344CB8AC3E}">
        <p14:creationId xmlns:p14="http://schemas.microsoft.com/office/powerpoint/2010/main" val="33213796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80</a:t>
            </a:fld>
            <a:endParaRPr lang="en-US" altLang="zh-CN"/>
          </a:p>
        </p:txBody>
      </p:sp>
    </p:spTree>
    <p:extLst>
      <p:ext uri="{BB962C8B-B14F-4D97-AF65-F5344CB8AC3E}">
        <p14:creationId xmlns:p14="http://schemas.microsoft.com/office/powerpoint/2010/main" val="34501241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81</a:t>
            </a:fld>
            <a:endParaRPr lang="en-US" altLang="zh-CN"/>
          </a:p>
        </p:txBody>
      </p:sp>
    </p:spTree>
    <p:extLst>
      <p:ext uri="{BB962C8B-B14F-4D97-AF65-F5344CB8AC3E}">
        <p14:creationId xmlns:p14="http://schemas.microsoft.com/office/powerpoint/2010/main" val="28733189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82</a:t>
            </a:fld>
            <a:endParaRPr lang="en-US" altLang="zh-CN"/>
          </a:p>
        </p:txBody>
      </p:sp>
    </p:spTree>
    <p:extLst>
      <p:ext uri="{BB962C8B-B14F-4D97-AF65-F5344CB8AC3E}">
        <p14:creationId xmlns:p14="http://schemas.microsoft.com/office/powerpoint/2010/main" val="2832290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83</a:t>
            </a:fld>
            <a:endParaRPr lang="en-US" altLang="zh-CN"/>
          </a:p>
        </p:txBody>
      </p:sp>
    </p:spTree>
    <p:extLst>
      <p:ext uri="{BB962C8B-B14F-4D97-AF65-F5344CB8AC3E}">
        <p14:creationId xmlns:p14="http://schemas.microsoft.com/office/powerpoint/2010/main" val="1433356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84</a:t>
            </a:fld>
            <a:endParaRPr lang="en-US" altLang="zh-CN"/>
          </a:p>
        </p:txBody>
      </p:sp>
    </p:spTree>
    <p:extLst>
      <p:ext uri="{BB962C8B-B14F-4D97-AF65-F5344CB8AC3E}">
        <p14:creationId xmlns:p14="http://schemas.microsoft.com/office/powerpoint/2010/main" val="22092494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85</a:t>
            </a:fld>
            <a:endParaRPr lang="en-US" altLang="zh-CN"/>
          </a:p>
        </p:txBody>
      </p:sp>
    </p:spTree>
    <p:extLst>
      <p:ext uri="{BB962C8B-B14F-4D97-AF65-F5344CB8AC3E}">
        <p14:creationId xmlns:p14="http://schemas.microsoft.com/office/powerpoint/2010/main" val="18440132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86</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23848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87</a:t>
            </a:fld>
            <a:endParaRPr lang="en-US" altLang="zh-CN"/>
          </a:p>
        </p:txBody>
      </p:sp>
    </p:spTree>
    <p:extLst>
      <p:ext uri="{BB962C8B-B14F-4D97-AF65-F5344CB8AC3E}">
        <p14:creationId xmlns:p14="http://schemas.microsoft.com/office/powerpoint/2010/main" val="4302289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88</a:t>
            </a:fld>
            <a:endParaRPr lang="en-US" altLang="zh-CN"/>
          </a:p>
        </p:txBody>
      </p:sp>
    </p:spTree>
    <p:extLst>
      <p:ext uri="{BB962C8B-B14F-4D97-AF65-F5344CB8AC3E}">
        <p14:creationId xmlns:p14="http://schemas.microsoft.com/office/powerpoint/2010/main" val="28352379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89</a:t>
            </a:fld>
            <a:endParaRPr lang="en-US" altLang="zh-CN"/>
          </a:p>
        </p:txBody>
      </p:sp>
    </p:spTree>
    <p:extLst>
      <p:ext uri="{BB962C8B-B14F-4D97-AF65-F5344CB8AC3E}">
        <p14:creationId xmlns:p14="http://schemas.microsoft.com/office/powerpoint/2010/main" val="114651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a:t>
            </a:fld>
            <a:endParaRPr lang="en-US" altLang="zh-CN"/>
          </a:p>
        </p:txBody>
      </p:sp>
    </p:spTree>
    <p:extLst>
      <p:ext uri="{BB962C8B-B14F-4D97-AF65-F5344CB8AC3E}">
        <p14:creationId xmlns:p14="http://schemas.microsoft.com/office/powerpoint/2010/main" val="1902586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90</a:t>
            </a:fld>
            <a:endParaRPr lang="en-US" altLang="zh-CN"/>
          </a:p>
        </p:txBody>
      </p:sp>
    </p:spTree>
    <p:extLst>
      <p:ext uri="{BB962C8B-B14F-4D97-AF65-F5344CB8AC3E}">
        <p14:creationId xmlns:p14="http://schemas.microsoft.com/office/powerpoint/2010/main" val="31080122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91</a:t>
            </a:fld>
            <a:endParaRPr lang="en-US" altLang="zh-CN"/>
          </a:p>
        </p:txBody>
      </p:sp>
    </p:spTree>
    <p:extLst>
      <p:ext uri="{BB962C8B-B14F-4D97-AF65-F5344CB8AC3E}">
        <p14:creationId xmlns:p14="http://schemas.microsoft.com/office/powerpoint/2010/main" val="38840694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92</a:t>
            </a:fld>
            <a:endParaRPr lang="en-US" altLang="zh-CN"/>
          </a:p>
        </p:txBody>
      </p:sp>
    </p:spTree>
    <p:extLst>
      <p:ext uri="{BB962C8B-B14F-4D97-AF65-F5344CB8AC3E}">
        <p14:creationId xmlns:p14="http://schemas.microsoft.com/office/powerpoint/2010/main" val="10698029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93</a:t>
            </a:fld>
            <a:endParaRPr lang="en-US" altLang="zh-CN"/>
          </a:p>
        </p:txBody>
      </p:sp>
    </p:spTree>
    <p:extLst>
      <p:ext uri="{BB962C8B-B14F-4D97-AF65-F5344CB8AC3E}">
        <p14:creationId xmlns:p14="http://schemas.microsoft.com/office/powerpoint/2010/main" val="28813057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98</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000839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99</a:t>
            </a:fld>
            <a:endParaRPr lang="en-US" altLang="zh-CN"/>
          </a:p>
        </p:txBody>
      </p:sp>
    </p:spTree>
    <p:extLst>
      <p:ext uri="{BB962C8B-B14F-4D97-AF65-F5344CB8AC3E}">
        <p14:creationId xmlns:p14="http://schemas.microsoft.com/office/powerpoint/2010/main" val="30962552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100</a:t>
            </a:fld>
            <a:endParaRPr lang="en-US" altLang="zh-CN"/>
          </a:p>
        </p:txBody>
      </p:sp>
    </p:spTree>
    <p:extLst>
      <p:ext uri="{BB962C8B-B14F-4D97-AF65-F5344CB8AC3E}">
        <p14:creationId xmlns:p14="http://schemas.microsoft.com/office/powerpoint/2010/main" val="7104447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101</a:t>
            </a:fld>
            <a:endParaRPr lang="en-US" altLang="zh-CN"/>
          </a:p>
        </p:txBody>
      </p:sp>
    </p:spTree>
    <p:extLst>
      <p:ext uri="{BB962C8B-B14F-4D97-AF65-F5344CB8AC3E}">
        <p14:creationId xmlns:p14="http://schemas.microsoft.com/office/powerpoint/2010/main" val="40834053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102</a:t>
            </a:fld>
            <a:endParaRPr lang="en-US" altLang="zh-CN"/>
          </a:p>
        </p:txBody>
      </p:sp>
    </p:spTree>
    <p:extLst>
      <p:ext uri="{BB962C8B-B14F-4D97-AF65-F5344CB8AC3E}">
        <p14:creationId xmlns:p14="http://schemas.microsoft.com/office/powerpoint/2010/main" val="25320924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103</a:t>
            </a:fld>
            <a:endParaRPr lang="en-US" altLang="zh-CN"/>
          </a:p>
        </p:txBody>
      </p:sp>
    </p:spTree>
    <p:extLst>
      <p:ext uri="{BB962C8B-B14F-4D97-AF65-F5344CB8AC3E}">
        <p14:creationId xmlns:p14="http://schemas.microsoft.com/office/powerpoint/2010/main" val="40357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a:t>
            </a:fld>
            <a:endParaRPr lang="en-US" altLang="zh-CN"/>
          </a:p>
        </p:txBody>
      </p:sp>
    </p:spTree>
    <p:extLst>
      <p:ext uri="{BB962C8B-B14F-4D97-AF65-F5344CB8AC3E}">
        <p14:creationId xmlns:p14="http://schemas.microsoft.com/office/powerpoint/2010/main" val="33702543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104</a:t>
            </a:fld>
            <a:endParaRPr lang="en-US" altLang="zh-CN"/>
          </a:p>
        </p:txBody>
      </p:sp>
    </p:spTree>
    <p:extLst>
      <p:ext uri="{BB962C8B-B14F-4D97-AF65-F5344CB8AC3E}">
        <p14:creationId xmlns:p14="http://schemas.microsoft.com/office/powerpoint/2010/main" val="31041682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105</a:t>
            </a:fld>
            <a:endParaRPr lang="en-US" altLang="zh-CN"/>
          </a:p>
        </p:txBody>
      </p:sp>
    </p:spTree>
    <p:extLst>
      <p:ext uri="{BB962C8B-B14F-4D97-AF65-F5344CB8AC3E}">
        <p14:creationId xmlns:p14="http://schemas.microsoft.com/office/powerpoint/2010/main" val="306191252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106</a:t>
            </a:fld>
            <a:endParaRPr lang="en-US" altLang="zh-CN"/>
          </a:p>
        </p:txBody>
      </p:sp>
    </p:spTree>
    <p:extLst>
      <p:ext uri="{BB962C8B-B14F-4D97-AF65-F5344CB8AC3E}">
        <p14:creationId xmlns:p14="http://schemas.microsoft.com/office/powerpoint/2010/main" val="21355618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107</a:t>
            </a:fld>
            <a:endParaRPr lang="en-US" altLang="zh-CN"/>
          </a:p>
        </p:txBody>
      </p:sp>
    </p:spTree>
    <p:extLst>
      <p:ext uri="{BB962C8B-B14F-4D97-AF65-F5344CB8AC3E}">
        <p14:creationId xmlns:p14="http://schemas.microsoft.com/office/powerpoint/2010/main" val="4250101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108</a:t>
            </a:fld>
            <a:endParaRPr lang="en-US" altLang="zh-CN"/>
          </a:p>
        </p:txBody>
      </p:sp>
    </p:spTree>
    <p:extLst>
      <p:ext uri="{BB962C8B-B14F-4D97-AF65-F5344CB8AC3E}">
        <p14:creationId xmlns:p14="http://schemas.microsoft.com/office/powerpoint/2010/main" val="275338231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109</a:t>
            </a:fld>
            <a:endParaRPr lang="en-US" altLang="zh-CN"/>
          </a:p>
        </p:txBody>
      </p:sp>
    </p:spTree>
    <p:extLst>
      <p:ext uri="{BB962C8B-B14F-4D97-AF65-F5344CB8AC3E}">
        <p14:creationId xmlns:p14="http://schemas.microsoft.com/office/powerpoint/2010/main" val="406686722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solidFill>
                  <a:srgbClr val="000000"/>
                </a:solidFill>
              </a:rPr>
              <a:pPr/>
              <a:t>112</a:t>
            </a:fld>
            <a:endParaRPr lang="en-US" altLang="zh-CN">
              <a:solidFill>
                <a:srgbClr val="000000"/>
              </a:solidFill>
            </a:endParaRPr>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811495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113</a:t>
            </a:fld>
            <a:endParaRPr lang="en-US" altLang="zh-CN">
              <a:solidFill>
                <a:srgbClr val="000000"/>
              </a:solidFill>
            </a:endParaRPr>
          </a:p>
        </p:txBody>
      </p:sp>
    </p:spTree>
    <p:extLst>
      <p:ext uri="{BB962C8B-B14F-4D97-AF65-F5344CB8AC3E}">
        <p14:creationId xmlns:p14="http://schemas.microsoft.com/office/powerpoint/2010/main" val="6624981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114</a:t>
            </a:fld>
            <a:endParaRPr lang="en-US" altLang="zh-CN">
              <a:solidFill>
                <a:srgbClr val="000000"/>
              </a:solidFill>
            </a:endParaRPr>
          </a:p>
        </p:txBody>
      </p:sp>
    </p:spTree>
    <p:extLst>
      <p:ext uri="{BB962C8B-B14F-4D97-AF65-F5344CB8AC3E}">
        <p14:creationId xmlns:p14="http://schemas.microsoft.com/office/powerpoint/2010/main" val="46551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solidFill>
                  <a:srgbClr val="000000"/>
                </a:solidFill>
              </a:rPr>
              <a:pPr/>
              <a:t>115</a:t>
            </a:fld>
            <a:endParaRPr lang="en-US" altLang="zh-CN">
              <a:solidFill>
                <a:srgbClr val="000000"/>
              </a:solidFill>
            </a:endParaRPr>
          </a:p>
        </p:txBody>
      </p:sp>
    </p:spTree>
    <p:extLst>
      <p:ext uri="{BB962C8B-B14F-4D97-AF65-F5344CB8AC3E}">
        <p14:creationId xmlns:p14="http://schemas.microsoft.com/office/powerpoint/2010/main" val="2998688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/12</a:t>
            </a:r>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/19</a:t>
            </a:r>
            <a:endParaRPr lang="en-US" altLang="zh-CN"/>
          </a:p>
        </p:txBody>
      </p:sp>
    </p:spTree>
    <p:extLst>
      <p:ext uri="{BB962C8B-B14F-4D97-AF65-F5344CB8AC3E}">
        <p14:creationId xmlns:p14="http://schemas.microsoft.com/office/powerpoint/2010/main" val="1112827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/21</a:t>
            </a:r>
            <a:endParaRPr lang="en-US" altLang="zh-CN"/>
          </a:p>
        </p:txBody>
      </p:sp>
    </p:spTree>
    <p:extLst>
      <p:ext uri="{BB962C8B-B14F-4D97-AF65-F5344CB8AC3E}">
        <p14:creationId xmlns:p14="http://schemas.microsoft.com/office/powerpoint/2010/main" val="23827878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20000"/>
                <a:lumOff val="80000"/>
              </a:schemeClr>
            </a:gs>
            <a:gs pos="64999">
              <a:srgbClr val="F0EBD5"/>
            </a:gs>
            <a:gs pos="100000">
              <a:srgbClr val="D1C39F"/>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solidFill>
                <a:prstClr val="black">
                  <a:tint val="75000"/>
                </a:prstClr>
              </a:solidFill>
            </a:endParaRPr>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solidFill>
                <a:prstClr val="black">
                  <a:tint val="75000"/>
                </a:prstClr>
              </a:solidFill>
            </a:endParaRPr>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853117868"/>
      </p:ext>
    </p:extLst>
  </p:cSld>
  <p:clrMap bg1="lt1" tx1="dk1" bg2="lt2" tx2="dk2" accent1="accent1" accent2="accent2" accent3="accent3" accent4="accent4" accent5="accent5" accent6="accent6" hlink="hlink" folHlink="folHlink"/>
  <p:sldLayoutIdLst>
    <p:sldLayoutId id="2147483712"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solidFill>
                <a:prstClr val="black">
                  <a:tint val="75000"/>
                </a:prstClr>
              </a:solidFill>
            </a:endParaRPr>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solidFill>
                <a:prstClr val="black">
                  <a:tint val="75000"/>
                </a:prstClr>
              </a:solidFill>
            </a:endParaRPr>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876161527"/>
      </p:ext>
    </p:extLst>
  </p:cSld>
  <p:clrMap bg1="lt1" tx1="dk1" bg2="lt2" tx2="dk2" accent1="accent1" accent2="accent2" accent3="accent3" accent4="accent4" accent5="accent5" accent6="accent6" hlink="hlink" folHlink="folHlink"/>
  <p:sldLayoutIdLst>
    <p:sldLayoutId id="2147483714"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slide" Target="slide120.xml"/><Relationship Id="rId2" Type="http://schemas.openxmlformats.org/officeDocument/2006/relationships/notesSlide" Target="../notesSlides/notesSlide96.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12.jpeg"/></Relationships>
</file>

<file path=ppt/slides/_rels/slide1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10.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slide" Target="slide138.xml"/><Relationship Id="rId2" Type="http://schemas.openxmlformats.org/officeDocument/2006/relationships/notesSlide" Target="../notesSlides/notesSlide112.xml"/><Relationship Id="rId1" Type="http://schemas.openxmlformats.org/officeDocument/2006/relationships/slideLayout" Target="../slideLayouts/slideLayout3.xml"/><Relationship Id="rId5" Type="http://schemas.openxmlformats.org/officeDocument/2006/relationships/image" Target="../media/image6.gif"/><Relationship Id="rId4" Type="http://schemas.openxmlformats.org/officeDocument/2006/relationships/image" Target="../media/image12.jpeg"/></Relationships>
</file>

<file path=ppt/slides/_rels/slide12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6.xml"/><Relationship Id="rId7" Type="http://schemas.openxmlformats.org/officeDocument/2006/relationships/image" Target="../media/image9.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jpeg"/><Relationship Id="rId4" Type="http://schemas.openxmlformats.org/officeDocument/2006/relationships/slide" Target="slide43.xml"/><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5.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6.gif"/><Relationship Id="rId4" Type="http://schemas.openxmlformats.org/officeDocument/2006/relationships/image" Target="../media/image12.jpeg"/></Relationships>
</file>

<file path=ppt/slides/_rels/slide4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5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6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5.jpeg"/></Relationships>
</file>

<file path=ppt/slides/_rels/slide6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notesSlide" Target="../notesSlides/notesSlide68.xml"/><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12.jpeg"/></Relationships>
</file>

<file path=ppt/slides/_rels/slide7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slide" Target="slide106.xml"/><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9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4095736" y="285728"/>
            <a:ext cx="3584440"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itchFamily="18" charset="0"/>
              </a:rPr>
              <a:t>第一章 小结</a:t>
            </a:r>
            <a:r>
              <a:rPr lang="zh-CN" altLang="en-US" sz="40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itchFamily="18" charset="0"/>
            </a:endParaRPr>
          </a:p>
        </p:txBody>
      </p:sp>
      <p:sp>
        <p:nvSpPr>
          <p:cNvPr id="8" name="Oval 8"/>
          <p:cNvSpPr>
            <a:spLocks noChangeAspect="1" noChangeArrowheads="1"/>
          </p:cNvSpPr>
          <p:nvPr/>
        </p:nvSpPr>
        <p:spPr bwMode="auto">
          <a:xfrm>
            <a:off x="2309786" y="2005084"/>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2360617" y="2055628"/>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12" name="TextBox 11"/>
          <p:cNvSpPr txBox="1"/>
          <p:nvPr/>
        </p:nvSpPr>
        <p:spPr>
          <a:xfrm>
            <a:off x="3300394" y="2238368"/>
            <a:ext cx="4438681" cy="464743"/>
          </a:xfrm>
          <a:prstGeom prst="rect">
            <a:avLst/>
          </a:prstGeom>
          <a:noFill/>
        </p:spPr>
        <p:txBody>
          <a:bodyPr wrap="square" rtlCol="0">
            <a:spAutoFit/>
          </a:bodyPr>
          <a:lstStyle/>
          <a:p>
            <a:pPr algn="l"/>
            <a:r>
              <a:rPr lang="zh-CN" altLang="en-US" sz="2200">
                <a:solidFill>
                  <a:srgbClr val="FF0000"/>
                </a:solidFill>
                <a:latin typeface="微软雅黑" pitchFamily="34" charset="-122"/>
                <a:ea typeface="微软雅黑" pitchFamily="34" charset="-122"/>
              </a:rPr>
              <a:t>从数据结构角度求解问题的过程</a:t>
            </a:r>
            <a:endParaRPr lang="zh-CN" altLang="en-US" sz="2200">
              <a:solidFill>
                <a:srgbClr val="FF0000"/>
              </a:solidFill>
              <a:latin typeface="微软雅黑" pitchFamily="34" charset="-122"/>
              <a:ea typeface="微软雅黑" pitchFamily="34" charset="-122"/>
            </a:endParaRPr>
          </a:p>
        </p:txBody>
      </p:sp>
      <p:grpSp>
        <p:nvGrpSpPr>
          <p:cNvPr id="21" name="组合 20"/>
          <p:cNvGrpSpPr/>
          <p:nvPr/>
        </p:nvGrpSpPr>
        <p:grpSpPr>
          <a:xfrm>
            <a:off x="3309918" y="3566379"/>
            <a:ext cx="1357322" cy="2016293"/>
            <a:chOff x="1785918" y="2357436"/>
            <a:chExt cx="1357322" cy="1512220"/>
          </a:xfrm>
        </p:grpSpPr>
        <p:pic>
          <p:nvPicPr>
            <p:cNvPr id="1029" name="Picture 5"/>
            <p:cNvPicPr>
              <a:picLocks noChangeAspect="1" noChangeArrowheads="1"/>
            </p:cNvPicPr>
            <p:nvPr/>
          </p:nvPicPr>
          <p:blipFill>
            <a:blip r:embed="rId4" cstate="print"/>
            <a:srcRect/>
            <a:stretch>
              <a:fillRect/>
            </a:stretch>
          </p:blipFill>
          <p:spPr bwMode="auto">
            <a:xfrm>
              <a:off x="1785918" y="2357436"/>
              <a:ext cx="1357322" cy="1024846"/>
            </a:xfrm>
            <a:prstGeom prst="rect">
              <a:avLst/>
            </a:prstGeom>
            <a:noFill/>
            <a:ln w="9525">
              <a:noFill/>
              <a:miter lim="800000"/>
              <a:headEnd/>
              <a:tailEnd/>
            </a:ln>
            <a:effectLst/>
          </p:spPr>
        </p:pic>
        <p:sp>
          <p:nvSpPr>
            <p:cNvPr id="17" name="TextBox 16"/>
            <p:cNvSpPr txBox="1"/>
            <p:nvPr/>
          </p:nvSpPr>
          <p:spPr>
            <a:xfrm>
              <a:off x="2143108" y="3571882"/>
              <a:ext cx="714380" cy="297774"/>
            </a:xfrm>
            <a:prstGeom prst="rect">
              <a:avLst/>
            </a:prstGeom>
            <a:noFill/>
          </p:spPr>
          <p:txBody>
            <a:bodyPr wrap="square" rtlCol="0">
              <a:spAutoFit/>
            </a:bodyPr>
            <a:lstStyle/>
            <a:p>
              <a:r>
                <a:rPr lang="zh-CN" altLang="en-US" sz="1800">
                  <a:solidFill>
                    <a:srgbClr val="0000FF"/>
                  </a:solidFill>
                  <a:latin typeface="微软雅黑" pitchFamily="34" charset="-122"/>
                  <a:ea typeface="微软雅黑" pitchFamily="34" charset="-122"/>
                </a:rPr>
                <a:t>问题</a:t>
              </a:r>
              <a:endParaRPr lang="zh-CN" altLang="en-US" sz="1800">
                <a:solidFill>
                  <a:srgbClr val="0000FF"/>
                </a:solidFill>
                <a:latin typeface="微软雅黑" pitchFamily="34" charset="-122"/>
                <a:ea typeface="微软雅黑" pitchFamily="34" charset="-122"/>
              </a:endParaRPr>
            </a:p>
          </p:txBody>
        </p:sp>
      </p:grpSp>
      <p:grpSp>
        <p:nvGrpSpPr>
          <p:cNvPr id="16" name="组合 15"/>
          <p:cNvGrpSpPr/>
          <p:nvPr/>
        </p:nvGrpSpPr>
        <p:grpSpPr>
          <a:xfrm>
            <a:off x="4952992" y="3375877"/>
            <a:ext cx="2571768" cy="1844738"/>
            <a:chOff x="3428992" y="2214560"/>
            <a:chExt cx="2571768" cy="1383554"/>
          </a:xfrm>
        </p:grpSpPr>
        <p:sp>
          <p:nvSpPr>
            <p:cNvPr id="10" name="右箭头 9"/>
            <p:cNvSpPr/>
            <p:nvPr/>
          </p:nvSpPr>
          <p:spPr>
            <a:xfrm>
              <a:off x="3428992" y="2928940"/>
              <a:ext cx="714380"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1" name="TextBox 10"/>
            <p:cNvSpPr txBox="1"/>
            <p:nvPr/>
          </p:nvSpPr>
          <p:spPr>
            <a:xfrm>
              <a:off x="4572000" y="2214560"/>
              <a:ext cx="1428760" cy="52629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a:solidFill>
                    <a:srgbClr val="0000FF"/>
                  </a:solidFill>
                  <a:latin typeface="仿宋" pitchFamily="49" charset="-122"/>
                  <a:ea typeface="仿宋" pitchFamily="49" charset="-122"/>
                </a:rPr>
                <a:t>数据的逻辑结构</a:t>
              </a:r>
              <a:endParaRPr lang="zh-CN" altLang="en-US" sz="1800">
                <a:solidFill>
                  <a:srgbClr val="0000FF"/>
                </a:solidFill>
                <a:latin typeface="仿宋" pitchFamily="49" charset="-122"/>
                <a:ea typeface="仿宋" pitchFamily="49" charset="-122"/>
              </a:endParaRPr>
            </a:p>
          </p:txBody>
        </p:sp>
        <p:sp>
          <p:nvSpPr>
            <p:cNvPr id="13" name="TextBox 12"/>
            <p:cNvSpPr txBox="1"/>
            <p:nvPr/>
          </p:nvSpPr>
          <p:spPr>
            <a:xfrm>
              <a:off x="3428992" y="2643188"/>
              <a:ext cx="714380" cy="203132"/>
            </a:xfrm>
            <a:prstGeom prst="rect">
              <a:avLst/>
            </a:prstGeom>
            <a:noFill/>
          </p:spPr>
          <p:txBody>
            <a:bodyPr wrap="square" lIns="0" tIns="0" rIns="0" bIns="0" rtlCol="0">
              <a:spAutoFit/>
            </a:bodyPr>
            <a:lstStyle/>
            <a:p>
              <a:r>
                <a:rPr lang="zh-CN" altLang="en-US" sz="1600">
                  <a:solidFill>
                    <a:srgbClr val="0000FF"/>
                  </a:solidFill>
                  <a:latin typeface="微软雅黑" pitchFamily="34" charset="-122"/>
                  <a:ea typeface="微软雅黑" pitchFamily="34" charset="-122"/>
                </a:rPr>
                <a:t>提取</a:t>
              </a:r>
              <a:endParaRPr lang="zh-CN" altLang="en-US" sz="1600">
                <a:solidFill>
                  <a:srgbClr val="0000FF"/>
                </a:solidFill>
                <a:latin typeface="微软雅黑" pitchFamily="34" charset="-122"/>
                <a:ea typeface="微软雅黑" pitchFamily="34" charset="-122"/>
              </a:endParaRPr>
            </a:p>
          </p:txBody>
        </p:sp>
        <p:sp>
          <p:nvSpPr>
            <p:cNvPr id="14" name="TextBox 13"/>
            <p:cNvSpPr txBox="1"/>
            <p:nvPr/>
          </p:nvSpPr>
          <p:spPr>
            <a:xfrm>
              <a:off x="4572000" y="3071816"/>
              <a:ext cx="1428760" cy="52629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a:solidFill>
                    <a:srgbClr val="0000FF"/>
                  </a:solidFill>
                  <a:latin typeface="仿宋" pitchFamily="49" charset="-122"/>
                  <a:ea typeface="仿宋" pitchFamily="49" charset="-122"/>
                </a:rPr>
                <a:t>数据运算（运算描述）</a:t>
              </a:r>
              <a:endParaRPr lang="zh-CN" altLang="en-US" sz="1800">
                <a:solidFill>
                  <a:srgbClr val="0000FF"/>
                </a:solidFill>
                <a:latin typeface="仿宋" pitchFamily="49" charset="-122"/>
                <a:ea typeface="仿宋" pitchFamily="49" charset="-122"/>
              </a:endParaRPr>
            </a:p>
          </p:txBody>
        </p:sp>
      </p:grpSp>
      <p:grpSp>
        <p:nvGrpSpPr>
          <p:cNvPr id="18" name="组合 17"/>
          <p:cNvGrpSpPr/>
          <p:nvPr/>
        </p:nvGrpSpPr>
        <p:grpSpPr>
          <a:xfrm>
            <a:off x="7953388" y="3661629"/>
            <a:ext cx="2071702" cy="1428760"/>
            <a:chOff x="6429388" y="2428874"/>
            <a:chExt cx="2071702" cy="1071570"/>
          </a:xfrm>
        </p:grpSpPr>
        <p:sp>
          <p:nvSpPr>
            <p:cNvPr id="15" name="右大括号 14"/>
            <p:cNvSpPr/>
            <p:nvPr/>
          </p:nvSpPr>
          <p:spPr>
            <a:xfrm>
              <a:off x="6429388" y="2428874"/>
              <a:ext cx="142876" cy="1071570"/>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9" name="TextBox 18"/>
            <p:cNvSpPr txBox="1"/>
            <p:nvPr/>
          </p:nvSpPr>
          <p:spPr>
            <a:xfrm>
              <a:off x="6572264" y="2641735"/>
              <a:ext cx="1928826" cy="577081"/>
            </a:xfrm>
            <a:prstGeom prst="rect">
              <a:avLst/>
            </a:prstGeom>
            <a:noFill/>
          </p:spPr>
          <p:txBody>
            <a:bodyPr wrap="square" rtlCol="0">
              <a:spAutoFit/>
            </a:bodyPr>
            <a:lstStyle/>
            <a:p>
              <a:r>
                <a:rPr lang="zh-CN" altLang="en-US" sz="2000">
                  <a:solidFill>
                    <a:srgbClr val="669900"/>
                  </a:solidFill>
                  <a:latin typeface="Consolas" pitchFamily="49" charset="0"/>
                  <a:ea typeface="方正启体简体" pitchFamily="65" charset="-122"/>
                  <a:cs typeface="Consolas" pitchFamily="49" charset="0"/>
                </a:rPr>
                <a:t>抽象数据类型（</a:t>
              </a:r>
              <a:r>
                <a:rPr lang="en-US" altLang="zh-CN" sz="2000">
                  <a:solidFill>
                    <a:srgbClr val="669900"/>
                  </a:solidFill>
                  <a:latin typeface="Consolas" pitchFamily="49" charset="0"/>
                  <a:ea typeface="方正启体简体" pitchFamily="65" charset="-122"/>
                  <a:cs typeface="Consolas" pitchFamily="49" charset="0"/>
                </a:rPr>
                <a:t>ADT</a:t>
              </a:r>
              <a:r>
                <a:rPr lang="zh-CN" altLang="en-US" sz="2000">
                  <a:solidFill>
                    <a:srgbClr val="669900"/>
                  </a:solidFill>
                  <a:latin typeface="Consolas" pitchFamily="49" charset="0"/>
                  <a:ea typeface="方正启体简体" pitchFamily="65" charset="-122"/>
                  <a:cs typeface="Consolas" pitchFamily="49" charset="0"/>
                </a:rPr>
                <a:t>）</a:t>
              </a:r>
              <a:endParaRPr lang="zh-CN" altLang="en-US" sz="2000">
                <a:solidFill>
                  <a:srgbClr val="669900"/>
                </a:solidFill>
                <a:latin typeface="Consolas" pitchFamily="49" charset="0"/>
                <a:ea typeface="方正启体简体" pitchFamily="65" charset="-122"/>
                <a:cs typeface="Consolas" pitchFamily="49" charset="0"/>
              </a:endParaRPr>
            </a:p>
          </p:txBody>
        </p:sp>
      </p:grpSp>
      <p:pic>
        <p:nvPicPr>
          <p:cNvPr id="22" name="Picture 2"/>
          <p:cNvPicPr>
            <a:picLocks noChangeAspect="1" noChangeArrowheads="1"/>
          </p:cNvPicPr>
          <p:nvPr/>
        </p:nvPicPr>
        <p:blipFill>
          <a:blip r:embed="rId5"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23" name="灯片编号占位符 22"/>
          <p:cNvSpPr>
            <a:spLocks noGrp="1"/>
          </p:cNvSpPr>
          <p:nvPr>
            <p:ph type="sldNum" sz="quarter" idx="12"/>
          </p:nvPr>
        </p:nvSpPr>
        <p:spPr/>
        <p:txBody>
          <a:bodyPr/>
          <a:lstStyle/>
          <a:p>
            <a:fld id="{36E68863-33C2-4D6D-B9FA-F4917E910219}" type="slidenum">
              <a:rPr lang="en-US" altLang="zh-CN" smtClean="0"/>
              <a:pPr/>
              <a:t>1</a:t>
            </a:fld>
            <a:r>
              <a:rPr lang="en-US" altLang="zh-CN" smtClean="0"/>
              <a:t>/12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1158" y="764705"/>
            <a:ext cx="4929222" cy="332100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algn="l">
              <a:spcBef>
                <a:spcPts val="0"/>
              </a:spcBef>
            </a:pPr>
            <a:r>
              <a:rPr lang="en-US" sz="1800" dirty="0" err="1">
                <a:solidFill>
                  <a:srgbClr val="7030A0"/>
                </a:solidFill>
                <a:latin typeface="Consolas" pitchFamily="49" charset="0"/>
                <a:ea typeface="仿宋" pitchFamily="49" charset="-122"/>
                <a:cs typeface="Consolas" pitchFamily="49" charset="0"/>
              </a:rPr>
              <a:t>int</a:t>
            </a:r>
            <a:r>
              <a:rPr lang="en-US" sz="1800" dirty="0">
                <a:solidFill>
                  <a:srgbClr val="7030A0"/>
                </a:solidFill>
                <a:latin typeface="Consolas" pitchFamily="49" charset="0"/>
                <a:ea typeface="仿宋" pitchFamily="49" charset="-122"/>
                <a:cs typeface="Consolas" pitchFamily="49" charset="0"/>
              </a:rPr>
              <a:t> </a:t>
            </a:r>
            <a:r>
              <a:rPr lang="en-US" sz="1800" dirty="0">
                <a:solidFill>
                  <a:srgbClr val="FF0000"/>
                </a:solidFill>
                <a:latin typeface="Consolas" pitchFamily="49" charset="0"/>
                <a:ea typeface="仿宋" pitchFamily="49" charset="-122"/>
                <a:cs typeface="Consolas" pitchFamily="49" charset="0"/>
              </a:rPr>
              <a:t>max</a:t>
            </a:r>
            <a:r>
              <a:rPr lang="en-US" sz="1800" dirty="0">
                <a:solidFill>
                  <a:srgbClr val="7030A0"/>
                </a:solidFill>
                <a:latin typeface="Consolas" pitchFamily="49" charset="0"/>
                <a:ea typeface="仿宋" pitchFamily="49" charset="-122"/>
                <a:cs typeface="Consolas" pitchFamily="49" charset="0"/>
              </a:rPr>
              <a:t>(</a:t>
            </a:r>
            <a:r>
              <a:rPr lang="en-US" sz="1800" dirty="0" err="1">
                <a:solidFill>
                  <a:srgbClr val="7030A0"/>
                </a:solidFill>
                <a:latin typeface="Consolas" pitchFamily="49" charset="0"/>
                <a:ea typeface="仿宋" pitchFamily="49" charset="-122"/>
                <a:cs typeface="Consolas" pitchFamily="49" charset="0"/>
              </a:rPr>
              <a:t>int</a:t>
            </a:r>
            <a:r>
              <a:rPr lang="en-US" sz="1800" dirty="0">
                <a:solidFill>
                  <a:srgbClr val="7030A0"/>
                </a:solidFill>
                <a:latin typeface="Consolas" pitchFamily="49" charset="0"/>
                <a:ea typeface="仿宋" pitchFamily="49" charset="-122"/>
                <a:cs typeface="Consolas" pitchFamily="49" charset="0"/>
              </a:rPr>
              <a:t> a[]</a:t>
            </a:r>
            <a:r>
              <a:rPr lang="zh-CN" altLang="en-US" sz="1800" dirty="0">
                <a:solidFill>
                  <a:srgbClr val="7030A0"/>
                </a:solidFill>
                <a:latin typeface="Consolas" pitchFamily="49" charset="0"/>
                <a:ea typeface="仿宋" pitchFamily="49" charset="-122"/>
                <a:cs typeface="Consolas" pitchFamily="49" charset="0"/>
              </a:rPr>
              <a:t>，</a:t>
            </a:r>
            <a:r>
              <a:rPr lang="en-US" sz="1800" dirty="0" err="1">
                <a:solidFill>
                  <a:srgbClr val="7030A0"/>
                </a:solidFill>
                <a:latin typeface="Consolas" pitchFamily="49" charset="0"/>
                <a:ea typeface="仿宋" pitchFamily="49" charset="-122"/>
                <a:cs typeface="Consolas" pitchFamily="49" charset="0"/>
              </a:rPr>
              <a:t>int</a:t>
            </a:r>
            <a:r>
              <a:rPr lang="en-US" sz="1800" dirty="0">
                <a:solidFill>
                  <a:srgbClr val="7030A0"/>
                </a:solidFill>
                <a:latin typeface="Consolas" pitchFamily="49" charset="0"/>
                <a:ea typeface="仿宋" pitchFamily="49" charset="-122"/>
                <a:cs typeface="Consolas" pitchFamily="49" charset="0"/>
              </a:rPr>
              <a:t> </a:t>
            </a:r>
            <a:r>
              <a:rPr lang="en-US" sz="1800" dirty="0" err="1">
                <a:solidFill>
                  <a:srgbClr val="7030A0"/>
                </a:solidFill>
                <a:latin typeface="Consolas" pitchFamily="49" charset="0"/>
                <a:ea typeface="仿宋" pitchFamily="49" charset="-122"/>
                <a:cs typeface="Consolas" pitchFamily="49" charset="0"/>
              </a:rPr>
              <a:t>i</a:t>
            </a:r>
            <a:r>
              <a:rPr lang="zh-CN" altLang="en-US" sz="1800" dirty="0">
                <a:solidFill>
                  <a:srgbClr val="7030A0"/>
                </a:solidFill>
                <a:latin typeface="Consolas" pitchFamily="49" charset="0"/>
                <a:ea typeface="仿宋" pitchFamily="49" charset="-122"/>
                <a:cs typeface="Consolas" pitchFamily="49" charset="0"/>
              </a:rPr>
              <a:t>，</a:t>
            </a:r>
            <a:r>
              <a:rPr lang="en-US" sz="1800" dirty="0" err="1">
                <a:solidFill>
                  <a:srgbClr val="7030A0"/>
                </a:solidFill>
                <a:latin typeface="Consolas" pitchFamily="49" charset="0"/>
                <a:ea typeface="仿宋" pitchFamily="49" charset="-122"/>
                <a:cs typeface="Consolas" pitchFamily="49" charset="0"/>
              </a:rPr>
              <a:t>int</a:t>
            </a:r>
            <a:r>
              <a:rPr lang="en-US" sz="1800" dirty="0">
                <a:solidFill>
                  <a:srgbClr val="7030A0"/>
                </a:solidFill>
                <a:latin typeface="Consolas" pitchFamily="49" charset="0"/>
                <a:ea typeface="仿宋" pitchFamily="49" charset="-122"/>
                <a:cs typeface="Consolas" pitchFamily="49" charset="0"/>
              </a:rPr>
              <a:t> j)</a:t>
            </a:r>
            <a:endParaRPr lang="zh-CN" altLang="en-US" sz="1800" dirty="0">
              <a:solidFill>
                <a:srgbClr val="7030A0"/>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a:t>
            </a:r>
          </a:p>
          <a:p>
            <a:pPr algn="l">
              <a:spcBef>
                <a:spcPts val="0"/>
              </a:spcBef>
            </a:pPr>
            <a:r>
              <a:rPr lang="en-US" sz="1800" dirty="0">
                <a:solidFill>
                  <a:srgbClr val="0000FF"/>
                </a:solidFill>
                <a:latin typeface="Consolas" pitchFamily="49" charset="0"/>
                <a:ea typeface="仿宋" pitchFamily="49" charset="-122"/>
                <a:cs typeface="Consolas" pitchFamily="49" charset="0"/>
              </a:rPr>
              <a:t> </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mid=(</a:t>
            </a:r>
            <a:r>
              <a:rPr lang="en-US" sz="1800" dirty="0" err="1">
                <a:solidFill>
                  <a:srgbClr val="0000FF"/>
                </a:solidFill>
                <a:latin typeface="Consolas" pitchFamily="49" charset="0"/>
                <a:ea typeface="仿宋" pitchFamily="49" charset="-122"/>
                <a:cs typeface="Consolas" pitchFamily="49" charset="0"/>
              </a:rPr>
              <a:t>i+j</a:t>
            </a:r>
            <a:r>
              <a:rPr lang="en-US"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max1</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max2;</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if (</a:t>
            </a:r>
            <a:r>
              <a:rPr lang="en-US" sz="1800" dirty="0" err="1">
                <a:solidFill>
                  <a:srgbClr val="0000FF"/>
                </a:solidFill>
                <a:latin typeface="Consolas" pitchFamily="49" charset="0"/>
                <a:ea typeface="仿宋" pitchFamily="49" charset="-122"/>
                <a:cs typeface="Consolas" pitchFamily="49" charset="0"/>
              </a:rPr>
              <a:t>i</a:t>
            </a:r>
            <a:r>
              <a:rPr lang="en-US" sz="1800" dirty="0">
                <a:solidFill>
                  <a:srgbClr val="0000FF"/>
                </a:solidFill>
                <a:latin typeface="Consolas" pitchFamily="49" charset="0"/>
                <a:ea typeface="仿宋" pitchFamily="49" charset="-122"/>
                <a:cs typeface="Consolas" pitchFamily="49" charset="0"/>
              </a:rPr>
              <a:t>&lt;j) {</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max1=</a:t>
            </a:r>
            <a:r>
              <a:rPr lang="en-US" sz="1800" dirty="0">
                <a:solidFill>
                  <a:srgbClr val="FF0000"/>
                </a:solidFill>
                <a:latin typeface="Consolas" pitchFamily="49" charset="0"/>
                <a:ea typeface="仿宋" pitchFamily="49" charset="-122"/>
                <a:cs typeface="Consolas" pitchFamily="49" charset="0"/>
              </a:rPr>
              <a:t>max</a:t>
            </a:r>
            <a:r>
              <a:rPr lang="en-US"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sz="1800" dirty="0" err="1">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mid);</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max2=</a:t>
            </a:r>
            <a:r>
              <a:rPr lang="en-US" sz="1800" dirty="0">
                <a:solidFill>
                  <a:srgbClr val="FF0000"/>
                </a:solidFill>
                <a:latin typeface="Consolas" pitchFamily="49" charset="0"/>
                <a:ea typeface="仿宋" pitchFamily="49" charset="-122"/>
                <a:cs typeface="Consolas" pitchFamily="49" charset="0"/>
              </a:rPr>
              <a:t>max</a:t>
            </a:r>
            <a:r>
              <a:rPr lang="en-US"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mid+1</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j);</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return (max1&gt;max2)?max1:max2;</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else return a[</a:t>
            </a:r>
            <a:r>
              <a:rPr lang="en-US" sz="1800" dirty="0" err="1">
                <a:solidFill>
                  <a:srgbClr val="0000FF"/>
                </a:solidFill>
                <a:latin typeface="Consolas" pitchFamily="49" charset="0"/>
                <a:ea typeface="仿宋" pitchFamily="49" charset="-122"/>
                <a:cs typeface="Consolas" pitchFamily="49" charset="0"/>
              </a:rPr>
              <a:t>i</a:t>
            </a:r>
            <a:r>
              <a:rPr lang="en-US" sz="1800" dirty="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6953256" y="2000241"/>
            <a:ext cx="3500462" cy="769441"/>
          </a:xfrm>
          <a:prstGeom prst="rect">
            <a:avLst/>
          </a:prstGeom>
          <a:noFill/>
        </p:spPr>
        <p:txBody>
          <a:bodyPr wrap="square" rtlCol="0">
            <a:spAutoFit/>
          </a:bodyPr>
          <a:lstStyle/>
          <a:p>
            <a:pPr algn="l"/>
            <a:r>
              <a:rPr lang="zh-CN" altLang="en-US" sz="2000" dirty="0">
                <a:solidFill>
                  <a:srgbClr val="FF00FF"/>
                </a:solidFill>
                <a:latin typeface="Consolas" pitchFamily="49" charset="0"/>
                <a:ea typeface="仿宋" pitchFamily="49" charset="-122"/>
                <a:cs typeface="Consolas" pitchFamily="49" charset="0"/>
              </a:rPr>
              <a:t>设</a:t>
            </a:r>
            <a:r>
              <a:rPr lang="zh-CN" altLang="en-US" sz="2000" dirty="0">
                <a:solidFill>
                  <a:srgbClr val="0000FF"/>
                </a:solidFill>
                <a:latin typeface="Consolas" pitchFamily="49" charset="0"/>
                <a:ea typeface="仿宋" pitchFamily="49" charset="-122"/>
                <a:cs typeface="Consolas" pitchFamily="49" charset="0"/>
              </a:rPr>
              <a:t>调用</a:t>
            </a:r>
            <a:r>
              <a:rPr lang="en-US" sz="2000" dirty="0">
                <a:solidFill>
                  <a:srgbClr val="FF0000"/>
                </a:solidFill>
                <a:latin typeface="Consolas" pitchFamily="49" charset="0"/>
                <a:ea typeface="仿宋" pitchFamily="49" charset="-122"/>
                <a:cs typeface="Consolas" pitchFamily="49" charset="0"/>
              </a:rPr>
              <a:t>max</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的空间为</a:t>
            </a:r>
            <a:r>
              <a:rPr lang="en-US" altLang="zh-CN" sz="2000" dirty="0">
                <a:solidFill>
                  <a:srgbClr val="0000FF"/>
                </a:solidFill>
                <a:latin typeface="Consolas" pitchFamily="49" charset="0"/>
                <a:ea typeface="仿宋" pitchFamily="49" charset="-122"/>
                <a:cs typeface="Consolas" pitchFamily="49" charset="0"/>
              </a:rPr>
              <a:t>S(</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p:txBody>
      </p:sp>
      <p:grpSp>
        <p:nvGrpSpPr>
          <p:cNvPr id="5" name="组合 4"/>
          <p:cNvGrpSpPr/>
          <p:nvPr/>
        </p:nvGrpSpPr>
        <p:grpSpPr>
          <a:xfrm>
            <a:off x="2095472" y="4069681"/>
            <a:ext cx="5286412" cy="1756022"/>
            <a:chOff x="642910" y="3357568"/>
            <a:chExt cx="5286412" cy="1317017"/>
          </a:xfrm>
        </p:grpSpPr>
        <p:sp>
          <p:nvSpPr>
            <p:cNvPr id="6" name="TextBox 5"/>
            <p:cNvSpPr txBox="1"/>
            <p:nvPr/>
          </p:nvSpPr>
          <p:spPr>
            <a:xfrm>
              <a:off x="642910" y="3929075"/>
              <a:ext cx="5286412" cy="745510"/>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44000" bIns="180000" rtlCol="0">
              <a:spAutoFit/>
            </a:bodyPr>
            <a:lstStyle/>
            <a:p>
              <a:pPr algn="l">
                <a:lnSpc>
                  <a:spcPts val="2600"/>
                </a:lnSpc>
                <a:spcBef>
                  <a:spcPts val="0"/>
                </a:spcBef>
              </a:pPr>
              <a:r>
                <a:rPr lang="en-US" sz="2000" dirty="0">
                  <a:solidFill>
                    <a:srgbClr val="0000FF"/>
                  </a:solidFill>
                  <a:latin typeface="Consolas" pitchFamily="49" charset="0"/>
                  <a:ea typeface="仿宋" pitchFamily="49" charset="-122"/>
                  <a:cs typeface="Consolas" pitchFamily="49" charset="0"/>
                </a:rPr>
                <a:t>S(</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)=O(1)		</a:t>
              </a:r>
              <a:r>
                <a:rPr lang="zh-CN" altLang="en-US" sz="2000" dirty="0">
                  <a:solidFill>
                    <a:srgbClr val="00B0F0"/>
                  </a:solidFill>
                  <a:latin typeface="Consolas" pitchFamily="49" charset="0"/>
                  <a:ea typeface="仿宋" pitchFamily="49" charset="-122"/>
                  <a:cs typeface="Consolas" pitchFamily="49" charset="0"/>
                </a:rPr>
                <a:t>当</a:t>
              </a:r>
              <a:r>
                <a:rPr lang="en-US" sz="2000" i="1" dirty="0">
                  <a:solidFill>
                    <a:srgbClr val="00B0F0"/>
                  </a:solidFill>
                  <a:latin typeface="Consolas" pitchFamily="49" charset="0"/>
                  <a:ea typeface="仿宋" pitchFamily="49" charset="-122"/>
                  <a:cs typeface="Consolas" pitchFamily="49" charset="0"/>
                </a:rPr>
                <a:t>n</a:t>
              </a:r>
              <a:r>
                <a:rPr lang="en-US" sz="2000" dirty="0">
                  <a:solidFill>
                    <a:srgbClr val="00B0F0"/>
                  </a:solidFill>
                  <a:latin typeface="Consolas" pitchFamily="49" charset="0"/>
                  <a:ea typeface="仿宋" pitchFamily="49" charset="-122"/>
                  <a:cs typeface="Consolas" pitchFamily="49" charset="0"/>
                </a:rPr>
                <a:t>=1</a:t>
              </a:r>
              <a:r>
                <a:rPr lang="zh-CN" altLang="en-US" sz="2000" dirty="0">
                  <a:solidFill>
                    <a:srgbClr val="00B0F0"/>
                  </a:solidFill>
                  <a:latin typeface="Consolas" pitchFamily="49" charset="0"/>
                  <a:ea typeface="仿宋" pitchFamily="49" charset="-122"/>
                  <a:cs typeface="Consolas" pitchFamily="49" charset="0"/>
                </a:rPr>
                <a:t>（</a:t>
              </a:r>
              <a:r>
                <a:rPr lang="en-US" altLang="zh-CN" sz="2000" i="1" dirty="0" err="1">
                  <a:solidFill>
                    <a:srgbClr val="00B0F0"/>
                  </a:solidFill>
                  <a:latin typeface="Consolas" pitchFamily="49" charset="0"/>
                  <a:ea typeface="仿宋" pitchFamily="49" charset="-122"/>
                  <a:cs typeface="Consolas" pitchFamily="49" charset="0"/>
                </a:rPr>
                <a:t>i</a:t>
              </a:r>
              <a:r>
                <a:rPr lang="en-US" altLang="zh-CN" sz="2000" dirty="0">
                  <a:solidFill>
                    <a:srgbClr val="00B0F0"/>
                  </a:solidFill>
                  <a:latin typeface="Consolas" pitchFamily="49" charset="0"/>
                  <a:ea typeface="仿宋" pitchFamily="49" charset="-122"/>
                  <a:cs typeface="Consolas" pitchFamily="49" charset="0"/>
                </a:rPr>
                <a:t>=</a:t>
              </a:r>
              <a:r>
                <a:rPr lang="en-US" altLang="zh-CN" sz="2000" i="1" dirty="0">
                  <a:solidFill>
                    <a:srgbClr val="00B0F0"/>
                  </a:solidFill>
                  <a:latin typeface="Consolas" pitchFamily="49" charset="0"/>
                  <a:ea typeface="仿宋" pitchFamily="49" charset="-122"/>
                  <a:cs typeface="Consolas" pitchFamily="49" charset="0"/>
                </a:rPr>
                <a:t>j</a:t>
              </a:r>
              <a:r>
                <a:rPr lang="zh-CN" altLang="en-US" sz="2000" dirty="0">
                  <a:solidFill>
                    <a:srgbClr val="00B0F0"/>
                  </a:solidFill>
                  <a:latin typeface="Consolas" pitchFamily="49" charset="0"/>
                  <a:ea typeface="仿宋" pitchFamily="49" charset="-122"/>
                  <a:cs typeface="Consolas" pitchFamily="49" charset="0"/>
                </a:rPr>
                <a:t>的情况）</a:t>
              </a:r>
              <a:endParaRPr lang="en-US" sz="2000" dirty="0">
                <a:solidFill>
                  <a:srgbClr val="00B0F0"/>
                </a:solidFill>
                <a:latin typeface="Consolas" pitchFamily="49" charset="0"/>
                <a:ea typeface="仿宋" pitchFamily="49" charset="-122"/>
                <a:cs typeface="Consolas" pitchFamily="49" charset="0"/>
              </a:endParaRPr>
            </a:p>
            <a:p>
              <a:pPr algn="l">
                <a:lnSpc>
                  <a:spcPts val="2600"/>
                </a:lnSpc>
                <a:spcBef>
                  <a:spcPts val="0"/>
                </a:spcBef>
              </a:pPr>
              <a:r>
                <a:rPr lang="en-US" sz="2000" dirty="0">
                  <a:solidFill>
                    <a:srgbClr val="0000FF"/>
                  </a:solidFill>
                  <a:latin typeface="Consolas" pitchFamily="49" charset="0"/>
                  <a:ea typeface="仿宋" pitchFamily="49" charset="-122"/>
                  <a:cs typeface="Consolas" pitchFamily="49" charset="0"/>
                </a:rPr>
                <a:t>S(</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)=S(</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/2)+1	 	</a:t>
              </a:r>
              <a:r>
                <a:rPr lang="zh-CN" altLang="en-US" sz="2000" dirty="0">
                  <a:solidFill>
                    <a:srgbClr val="00B0F0"/>
                  </a:solidFill>
                  <a:latin typeface="Consolas" pitchFamily="49" charset="0"/>
                  <a:ea typeface="仿宋" pitchFamily="49" charset="-122"/>
                  <a:cs typeface="Consolas" pitchFamily="49" charset="0"/>
                </a:rPr>
                <a:t>当</a:t>
              </a:r>
              <a:r>
                <a:rPr lang="en-US" altLang="zh-CN" sz="2000" i="1" dirty="0">
                  <a:solidFill>
                    <a:srgbClr val="00B0F0"/>
                  </a:solidFill>
                  <a:latin typeface="Consolas" pitchFamily="49" charset="0"/>
                  <a:ea typeface="仿宋" pitchFamily="49" charset="-122"/>
                  <a:cs typeface="Consolas" pitchFamily="49" charset="0"/>
                </a:rPr>
                <a:t>n</a:t>
              </a:r>
              <a:r>
                <a:rPr lang="en-US" altLang="zh-CN" sz="2000" dirty="0">
                  <a:solidFill>
                    <a:srgbClr val="00B0F0"/>
                  </a:solidFill>
                  <a:latin typeface="Consolas" pitchFamily="49" charset="0"/>
                  <a:ea typeface="仿宋" pitchFamily="49" charset="-122"/>
                  <a:cs typeface="Consolas" pitchFamily="49" charset="0"/>
                </a:rPr>
                <a:t>&gt;1</a:t>
              </a:r>
              <a:r>
                <a:rPr lang="zh-CN" altLang="en-US" sz="2000" dirty="0">
                  <a:solidFill>
                    <a:srgbClr val="00B0F0"/>
                  </a:solidFill>
                  <a:latin typeface="Consolas" pitchFamily="49" charset="0"/>
                  <a:ea typeface="仿宋" pitchFamily="49" charset="-122"/>
                  <a:cs typeface="Consolas" pitchFamily="49" charset="0"/>
                </a:rPr>
                <a:t>（</a:t>
              </a:r>
              <a:r>
                <a:rPr lang="en-US" altLang="zh-CN" sz="2000" i="1" dirty="0" err="1">
                  <a:solidFill>
                    <a:srgbClr val="00B0F0"/>
                  </a:solidFill>
                  <a:latin typeface="Consolas" pitchFamily="49" charset="0"/>
                  <a:ea typeface="仿宋" pitchFamily="49" charset="-122"/>
                  <a:cs typeface="Consolas" pitchFamily="49" charset="0"/>
                </a:rPr>
                <a:t>i</a:t>
              </a:r>
              <a:r>
                <a:rPr lang="en-US" altLang="zh-CN" sz="2000" dirty="0">
                  <a:solidFill>
                    <a:srgbClr val="00B0F0"/>
                  </a:solidFill>
                  <a:latin typeface="Consolas" pitchFamily="49" charset="0"/>
                  <a:ea typeface="仿宋" pitchFamily="49" charset="-122"/>
                  <a:cs typeface="Consolas" pitchFamily="49" charset="0"/>
                </a:rPr>
                <a:t>&lt;</a:t>
              </a:r>
              <a:r>
                <a:rPr lang="en-US" altLang="zh-CN" sz="2000" i="1" dirty="0">
                  <a:solidFill>
                    <a:srgbClr val="00B0F0"/>
                  </a:solidFill>
                  <a:latin typeface="Consolas" pitchFamily="49" charset="0"/>
                  <a:ea typeface="仿宋" pitchFamily="49" charset="-122"/>
                  <a:cs typeface="Consolas" pitchFamily="49" charset="0"/>
                </a:rPr>
                <a:t>j</a:t>
              </a:r>
              <a:r>
                <a:rPr lang="zh-CN" altLang="en-US" sz="2000" dirty="0">
                  <a:solidFill>
                    <a:srgbClr val="00B0F0"/>
                  </a:solidFill>
                  <a:latin typeface="Consolas" pitchFamily="49" charset="0"/>
                  <a:ea typeface="仿宋" pitchFamily="49" charset="-122"/>
                  <a:cs typeface="Consolas" pitchFamily="49" charset="0"/>
                </a:rPr>
                <a:t>的情况）</a:t>
              </a:r>
              <a:endParaRPr lang="zh-CN" altLang="en-US" sz="2000" dirty="0">
                <a:solidFill>
                  <a:srgbClr val="00B0F0"/>
                </a:solidFill>
                <a:latin typeface="Consolas" pitchFamily="49" charset="0"/>
                <a:ea typeface="仿宋" pitchFamily="49" charset="-122"/>
                <a:cs typeface="Consolas" pitchFamily="49" charset="0"/>
              </a:endParaRPr>
            </a:p>
          </p:txBody>
        </p:sp>
        <p:sp>
          <p:nvSpPr>
            <p:cNvPr id="7" name="下箭头 6"/>
            <p:cNvSpPr/>
            <p:nvPr/>
          </p:nvSpPr>
          <p:spPr>
            <a:xfrm>
              <a:off x="2357422" y="3357568"/>
              <a:ext cx="214314" cy="428628"/>
            </a:xfrm>
            <a:prstGeom prst="downArrow">
              <a:avLst/>
            </a:prstGeom>
          </p:spPr>
          <p:style>
            <a:lnRef idx="1">
              <a:schemeClr val="accent5"/>
            </a:lnRef>
            <a:fillRef idx="3">
              <a:schemeClr val="accent5"/>
            </a:fillRef>
            <a:effectRef idx="2">
              <a:schemeClr val="accent5"/>
            </a:effectRef>
            <a:fontRef idx="minor">
              <a:schemeClr val="lt1"/>
            </a:fontRef>
          </p:style>
          <p:txBody>
            <a:bodyPr lIns="180000" tIns="144000" bIns="180000" rtlCol="0" anchor="ctr"/>
            <a:lstStyle/>
            <a:p>
              <a:pPr algn="ctr"/>
              <a:endParaRPr lang="zh-CN" altLang="en-US" sz="2800"/>
            </a:p>
          </p:txBody>
        </p:sp>
        <p:sp>
          <p:nvSpPr>
            <p:cNvPr id="8" name="TextBox 7"/>
            <p:cNvSpPr txBox="1"/>
            <p:nvPr/>
          </p:nvSpPr>
          <p:spPr>
            <a:xfrm>
              <a:off x="2571736" y="3357568"/>
              <a:ext cx="1214446" cy="499289"/>
            </a:xfrm>
            <a:prstGeom prst="rect">
              <a:avLst/>
            </a:prstGeom>
            <a:noFill/>
          </p:spPr>
          <p:txBody>
            <a:bodyPr wrap="square" lIns="180000" tIns="144000" bIns="180000" rtlCol="0">
              <a:spAutoFit/>
            </a:bodyPr>
            <a:lstStyle/>
            <a:p>
              <a:r>
                <a:rPr lang="zh-CN" altLang="en-US" sz="2000">
                  <a:solidFill>
                    <a:srgbClr val="0000FF"/>
                  </a:solidFill>
                  <a:latin typeface="方正启体简体" pitchFamily="65" charset="-122"/>
                  <a:ea typeface="方正启体简体" pitchFamily="65" charset="-122"/>
                  <a:cs typeface="Times New Roman" pitchFamily="18" charset="0"/>
                </a:rPr>
                <a:t>递推式</a:t>
              </a:r>
              <a:endParaRPr lang="zh-CN" altLang="en-US" sz="2000">
                <a:solidFill>
                  <a:srgbClr val="0000FF"/>
                </a:solidFill>
                <a:latin typeface="方正启体简体" pitchFamily="65" charset="-122"/>
                <a:ea typeface="方正启体简体" pitchFamily="65" charset="-122"/>
              </a:endParaRPr>
            </a:p>
          </p:txBody>
        </p:sp>
      </p:grpSp>
      <p:sp>
        <p:nvSpPr>
          <p:cNvPr id="9" name="TextBox 8"/>
          <p:cNvSpPr txBox="1"/>
          <p:nvPr/>
        </p:nvSpPr>
        <p:spPr>
          <a:xfrm>
            <a:off x="2166910" y="6016209"/>
            <a:ext cx="3714776" cy="430887"/>
          </a:xfrm>
          <a:prstGeom prst="rect">
            <a:avLst/>
          </a:prstGeom>
          <a:noFill/>
        </p:spPr>
        <p:txBody>
          <a:bodyPr wrap="square" rtlCol="0">
            <a:spAutoFit/>
          </a:bodyPr>
          <a:lstStyle/>
          <a:p>
            <a:pPr algn="l"/>
            <a:r>
              <a:rPr lang="zh-CN" altLang="en-US" sz="2000" dirty="0">
                <a:solidFill>
                  <a:srgbClr val="0000FF"/>
                </a:solidFill>
                <a:latin typeface="Consolas" pitchFamily="49" charset="0"/>
                <a:ea typeface="楷体" pitchFamily="49" charset="-122"/>
                <a:cs typeface="Consolas" pitchFamily="49" charset="0"/>
              </a:rPr>
              <a:t>可以求出</a:t>
            </a:r>
            <a:r>
              <a:rPr lang="en-US" altLang="zh-CN" sz="2000" i="1" dirty="0">
                <a:solidFill>
                  <a:srgbClr val="0000FF"/>
                </a:solidFill>
                <a:latin typeface="Consolas" pitchFamily="49" charset="0"/>
                <a:ea typeface="楷体" pitchFamily="49" charset="-122"/>
                <a:cs typeface="Consolas" pitchFamily="49" charset="0"/>
              </a:rPr>
              <a:t>S</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)=O(log</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2024034" y="285729"/>
            <a:ext cx="1714512" cy="430887"/>
          </a:xfrm>
          <a:prstGeom prst="rect">
            <a:avLst/>
          </a:prstGeom>
          <a:noFill/>
        </p:spPr>
        <p:txBody>
          <a:bodyPr wrap="square" rtlCol="0">
            <a:spAutoFit/>
          </a:bodyPr>
          <a:lstStyle/>
          <a:p>
            <a:pPr algn="l"/>
            <a:r>
              <a:rPr lang="zh-CN" altLang="en-US" sz="2000">
                <a:solidFill>
                  <a:srgbClr val="FF0000"/>
                </a:solidFill>
                <a:latin typeface="华文中宋" pitchFamily="2" charset="-122"/>
                <a:ea typeface="华文中宋" pitchFamily="2" charset="-122"/>
              </a:rPr>
              <a:t>空间复杂度</a:t>
            </a:r>
            <a:endParaRPr lang="zh-CN" altLang="en-US" sz="2000">
              <a:solidFill>
                <a:srgbClr val="FF0000"/>
              </a:solidFill>
              <a:latin typeface="华文中宋" pitchFamily="2" charset="-122"/>
              <a:ea typeface="华文中宋" pitchFamily="2" charset="-122"/>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10</a:t>
            </a:fld>
            <a:r>
              <a:rPr lang="en-US" altLang="zh-CN" smtClean="0"/>
              <a:t>/12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95604" y="571480"/>
            <a:ext cx="7215238" cy="149579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a:solidFill>
                  <a:srgbClr val="0000FF"/>
                </a:solidFill>
                <a:latin typeface="Consolas" pitchFamily="49" charset="0"/>
                <a:ea typeface="楷体" pitchFamily="49" charset="-122"/>
                <a:cs typeface="Consolas" pitchFamily="49" charset="0"/>
              </a:rPr>
              <a:t>若一个具有</a:t>
            </a:r>
            <a:r>
              <a:rPr lang="en-US" i="1">
                <a:solidFill>
                  <a:srgbClr val="0000FF"/>
                </a:solidFill>
                <a:latin typeface="Consolas" pitchFamily="49" charset="0"/>
                <a:ea typeface="楷体" pitchFamily="49" charset="-122"/>
                <a:cs typeface="Consolas" pitchFamily="49" charset="0"/>
              </a:rPr>
              <a:t>n</a:t>
            </a:r>
            <a:r>
              <a:rPr lang="zh-CN" altLang="en-US">
                <a:solidFill>
                  <a:srgbClr val="0000FF"/>
                </a:solidFill>
                <a:latin typeface="Consolas" pitchFamily="49" charset="0"/>
                <a:ea typeface="楷体" pitchFamily="49" charset="-122"/>
                <a:cs typeface="Consolas" pitchFamily="49" charset="0"/>
              </a:rPr>
              <a:t>个顶点和</a:t>
            </a:r>
            <a:r>
              <a:rPr lang="en-US" i="1">
                <a:solidFill>
                  <a:srgbClr val="0000FF"/>
                </a:solidFill>
                <a:latin typeface="Consolas" pitchFamily="49" charset="0"/>
                <a:ea typeface="楷体" pitchFamily="49" charset="-122"/>
                <a:cs typeface="Consolas" pitchFamily="49" charset="0"/>
              </a:rPr>
              <a:t>e</a:t>
            </a:r>
            <a:r>
              <a:rPr lang="zh-CN" altLang="en-US">
                <a:solidFill>
                  <a:srgbClr val="0000FF"/>
                </a:solidFill>
                <a:latin typeface="Consolas" pitchFamily="49" charset="0"/>
                <a:ea typeface="楷体" pitchFamily="49" charset="-122"/>
                <a:cs typeface="Consolas" pitchFamily="49" charset="0"/>
              </a:rPr>
              <a:t>条边的无向图是一个森林（</a:t>
            </a:r>
            <a:r>
              <a:rPr lang="en-US" i="1">
                <a:solidFill>
                  <a:srgbClr val="0000FF"/>
                </a:solidFill>
                <a:latin typeface="Consolas" pitchFamily="49" charset="0"/>
                <a:ea typeface="楷体" pitchFamily="49" charset="-122"/>
                <a:cs typeface="Consolas" pitchFamily="49" charset="0"/>
              </a:rPr>
              <a:t>n</a:t>
            </a:r>
            <a:r>
              <a:rPr lang="en-US">
                <a:solidFill>
                  <a:srgbClr val="0000FF"/>
                </a:solidFill>
                <a:latin typeface="Consolas" pitchFamily="49" charset="0"/>
                <a:ea typeface="楷体" pitchFamily="49" charset="-122"/>
                <a:cs typeface="Consolas" pitchFamily="49" charset="0"/>
              </a:rPr>
              <a:t>&gt;</a:t>
            </a:r>
            <a:r>
              <a:rPr lang="en-US" i="1">
                <a:solidFill>
                  <a:srgbClr val="0000FF"/>
                </a:solidFill>
                <a:latin typeface="Consolas" pitchFamily="49" charset="0"/>
                <a:ea typeface="楷体" pitchFamily="49" charset="-122"/>
                <a:cs typeface="Consolas" pitchFamily="49" charset="0"/>
              </a:rPr>
              <a:t>e</a:t>
            </a:r>
            <a:r>
              <a:rPr lang="zh-CN" altLang="en-US">
                <a:solidFill>
                  <a:srgbClr val="0000FF"/>
                </a:solidFill>
                <a:latin typeface="Consolas" pitchFamily="49" charset="0"/>
                <a:ea typeface="楷体" pitchFamily="49" charset="-122"/>
                <a:cs typeface="Consolas" pitchFamily="49" charset="0"/>
              </a:rPr>
              <a:t>），则该森林必有（    ）棵树。</a:t>
            </a:r>
          </a:p>
          <a:p>
            <a:pPr algn="l"/>
            <a:r>
              <a:rPr lang="en-US">
                <a:solidFill>
                  <a:srgbClr val="0000FF"/>
                </a:solidFill>
                <a:latin typeface="Consolas" pitchFamily="49" charset="0"/>
                <a:ea typeface="楷体" pitchFamily="49" charset="-122"/>
                <a:cs typeface="Consolas" pitchFamily="49" charset="0"/>
              </a:rPr>
              <a:t>  A.</a:t>
            </a:r>
            <a:r>
              <a:rPr lang="en-US" i="1">
                <a:solidFill>
                  <a:srgbClr val="0000FF"/>
                </a:solidFill>
                <a:latin typeface="Consolas" pitchFamily="49" charset="0"/>
                <a:ea typeface="楷体" pitchFamily="49" charset="-122"/>
                <a:cs typeface="Consolas" pitchFamily="49" charset="0"/>
              </a:rPr>
              <a:t>e</a:t>
            </a:r>
            <a:r>
              <a:rPr lang="en-US">
                <a:solidFill>
                  <a:srgbClr val="0000FF"/>
                </a:solidFill>
                <a:latin typeface="Consolas" pitchFamily="49" charset="0"/>
                <a:ea typeface="楷体" pitchFamily="49" charset="-122"/>
                <a:cs typeface="Consolas" pitchFamily="49" charset="0"/>
              </a:rPr>
              <a:t>	      B.</a:t>
            </a:r>
            <a:r>
              <a:rPr lang="en-US" i="1">
                <a:solidFill>
                  <a:srgbClr val="0000FF"/>
                </a:solidFill>
                <a:latin typeface="Consolas" pitchFamily="49" charset="0"/>
                <a:ea typeface="楷体" pitchFamily="49" charset="-122"/>
                <a:cs typeface="Consolas" pitchFamily="49" charset="0"/>
              </a:rPr>
              <a:t>n</a:t>
            </a:r>
            <a:r>
              <a:rPr lang="en-US">
                <a:solidFill>
                  <a:srgbClr val="0000FF"/>
                </a:solidFill>
                <a:latin typeface="Consolas" pitchFamily="49" charset="0"/>
                <a:ea typeface="楷体" pitchFamily="49" charset="-122"/>
                <a:cs typeface="Consolas" pitchFamily="49" charset="0"/>
              </a:rPr>
              <a:t>		C.</a:t>
            </a:r>
            <a:r>
              <a:rPr lang="en-US" i="1">
                <a:solidFill>
                  <a:srgbClr val="0000FF"/>
                </a:solidFill>
                <a:latin typeface="Consolas" pitchFamily="49" charset="0"/>
                <a:ea typeface="楷体" pitchFamily="49" charset="-122"/>
                <a:cs typeface="Consolas" pitchFamily="49" charset="0"/>
              </a:rPr>
              <a:t>n</a:t>
            </a:r>
            <a:r>
              <a:rPr lang="en-US">
                <a:solidFill>
                  <a:srgbClr val="0000FF"/>
                </a:solidFill>
                <a:latin typeface="Consolas" pitchFamily="49" charset="0"/>
                <a:ea typeface="楷体" pitchFamily="49" charset="-122"/>
                <a:cs typeface="Consolas" pitchFamily="49" charset="0"/>
              </a:rPr>
              <a:t>-</a:t>
            </a:r>
            <a:r>
              <a:rPr lang="en-US" i="1">
                <a:solidFill>
                  <a:srgbClr val="0000FF"/>
                </a:solidFill>
                <a:latin typeface="Consolas" pitchFamily="49" charset="0"/>
                <a:ea typeface="楷体" pitchFamily="49" charset="-122"/>
                <a:cs typeface="Consolas" pitchFamily="49" charset="0"/>
              </a:rPr>
              <a:t>e</a:t>
            </a:r>
            <a:r>
              <a:rPr lang="en-US">
                <a:solidFill>
                  <a:srgbClr val="0000FF"/>
                </a:solidFill>
                <a:latin typeface="Consolas" pitchFamily="49" charset="0"/>
                <a:ea typeface="楷体" pitchFamily="49" charset="-122"/>
                <a:cs typeface="Consolas" pitchFamily="49" charset="0"/>
              </a:rPr>
              <a:t>		D.1</a:t>
            </a:r>
            <a:endParaRPr lang="zh-CN" altLang="en-US">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452662" y="2381244"/>
            <a:ext cx="8107834" cy="22467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设该森林有</a:t>
            </a:r>
            <a:r>
              <a:rPr lang="en-US"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棵树，结点个数分别为</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宋体" pitchFamily="2" charset="-122"/>
                <a:ea typeface="宋体" pitchFamily="2"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i="1" baseline="-25000" dirty="0">
                <a:solidFill>
                  <a:srgbClr val="0000FF"/>
                </a:solidFill>
                <a:latin typeface="Consolas" pitchFamily="49" charset="0"/>
                <a:ea typeface="仿宋" pitchFamily="49" charset="-122"/>
                <a:cs typeface="Consolas" pitchFamily="49" charset="0"/>
              </a:rPr>
              <a:t>m</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总结点数</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 = </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1 </a:t>
            </a:r>
            <a:r>
              <a:rPr lang="en-US" sz="2000" dirty="0">
                <a:solidFill>
                  <a:srgbClr val="0000FF"/>
                </a:solidFill>
                <a:latin typeface="Consolas" pitchFamily="49" charset="0"/>
                <a:ea typeface="仿宋" pitchFamily="49" charset="-122"/>
                <a:cs typeface="Consolas" pitchFamily="49" charset="0"/>
              </a:rPr>
              <a:t>+ </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2 </a:t>
            </a:r>
            <a:r>
              <a:rPr 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宋体" pitchFamily="2" charset="-122"/>
                <a:ea typeface="宋体" pitchFamily="2"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 </a:t>
            </a:r>
            <a:r>
              <a:rPr lang="en-US" sz="2000" dirty="0">
                <a:solidFill>
                  <a:srgbClr val="0000FF"/>
                </a:solidFill>
                <a:latin typeface="Consolas" pitchFamily="49" charset="0"/>
                <a:ea typeface="仿宋" pitchFamily="49" charset="-122"/>
                <a:cs typeface="Consolas" pitchFamily="49" charset="0"/>
              </a:rPr>
              <a:t>+ </a:t>
            </a:r>
            <a:r>
              <a:rPr lang="en-US" sz="2000" i="1" dirty="0">
                <a:solidFill>
                  <a:srgbClr val="0000FF"/>
                </a:solidFill>
                <a:latin typeface="Consolas" pitchFamily="49" charset="0"/>
                <a:ea typeface="仿宋" pitchFamily="49" charset="-122"/>
                <a:cs typeface="Consolas" pitchFamily="49" charset="0"/>
              </a:rPr>
              <a:t>n</a:t>
            </a:r>
            <a:r>
              <a:rPr lang="en-US" sz="2000" i="1" baseline="-25000" dirty="0">
                <a:solidFill>
                  <a:srgbClr val="0000FF"/>
                </a:solidFill>
                <a:latin typeface="Consolas" pitchFamily="49" charset="0"/>
                <a:ea typeface="仿宋" pitchFamily="49" charset="-122"/>
                <a:cs typeface="Consolas" pitchFamily="49" charset="0"/>
              </a:rPr>
              <a:t>m</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第</a:t>
            </a:r>
            <a:r>
              <a:rPr lang="en-US"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棵树的边数</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i="1" baseline="-25000" dirty="0">
                <a:solidFill>
                  <a:srgbClr val="0000FF"/>
                </a:solidFill>
                <a:latin typeface="Consolas" pitchFamily="49" charset="0"/>
                <a:ea typeface="仿宋" pitchFamily="49" charset="-122"/>
                <a:cs typeface="Consolas" pitchFamily="49" charset="0"/>
              </a:rPr>
              <a:t>i</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（可以看成自己的生成树）</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总边数 </a:t>
            </a:r>
            <a:r>
              <a:rPr lang="en-US" sz="2000" dirty="0">
                <a:solidFill>
                  <a:srgbClr val="0000FF"/>
                </a:solidFill>
                <a:latin typeface="Consolas" pitchFamily="49" charset="0"/>
                <a:ea typeface="仿宋" pitchFamily="49" charset="-122"/>
                <a:cs typeface="Consolas" pitchFamily="49" charset="0"/>
              </a:rPr>
              <a:t>= (</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1</a:t>
            </a:r>
            <a:r>
              <a:rPr lang="en-US" sz="2000" dirty="0">
                <a:solidFill>
                  <a:srgbClr val="0000FF"/>
                </a:solidFill>
                <a:latin typeface="Consolas" pitchFamily="49" charset="0"/>
                <a:ea typeface="仿宋" pitchFamily="49" charset="-122"/>
                <a:cs typeface="Consolas" pitchFamily="49" charset="0"/>
              </a:rPr>
              <a:t>-1)+(</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2</a:t>
            </a:r>
            <a:r>
              <a:rPr lang="en-US" sz="2000" dirty="0">
                <a:solidFill>
                  <a:srgbClr val="0000FF"/>
                </a:solidFill>
                <a:latin typeface="Consolas" pitchFamily="49" charset="0"/>
                <a:ea typeface="仿宋" pitchFamily="49" charset="-122"/>
                <a:cs typeface="Consolas" pitchFamily="49" charset="0"/>
              </a:rPr>
              <a:t>-1</a:t>
            </a:r>
            <a:r>
              <a:rPr lang="en-US" sz="2000" dirty="0">
                <a:solidFill>
                  <a:srgbClr val="0000FF"/>
                </a:solidFill>
                <a:latin typeface="宋体" pitchFamily="2" charset="-122"/>
                <a:ea typeface="宋体" pitchFamily="2" charset="-122"/>
                <a:cs typeface="Consolas" pitchFamily="49" charset="0"/>
              </a:rPr>
              <a:t>)+</a:t>
            </a:r>
            <a:r>
              <a:rPr lang="en-US" altLang="zh-CN" sz="2000" dirty="0">
                <a:solidFill>
                  <a:srgbClr val="0000FF"/>
                </a:solidFill>
                <a:latin typeface="宋体" pitchFamily="2" charset="-122"/>
                <a:ea typeface="宋体" pitchFamily="2" charset="-122"/>
                <a:cs typeface="Consolas" pitchFamily="49" charset="0"/>
              </a:rPr>
              <a:t>…</a:t>
            </a:r>
            <a:r>
              <a:rPr lang="en-US" sz="2000" dirty="0">
                <a:solidFill>
                  <a:srgbClr val="0000FF"/>
                </a:solidFill>
                <a:latin typeface="宋体" pitchFamily="2" charset="-122"/>
                <a:ea typeface="宋体" pitchFamily="2"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i="1" baseline="-25000" dirty="0">
                <a:solidFill>
                  <a:srgbClr val="0000FF"/>
                </a:solidFill>
                <a:latin typeface="Consolas" pitchFamily="49" charset="0"/>
                <a:ea typeface="仿宋" pitchFamily="49" charset="-122"/>
                <a:cs typeface="Consolas" pitchFamily="49" charset="0"/>
              </a:rPr>
              <a:t>m</a:t>
            </a:r>
            <a:r>
              <a:rPr lang="en-US" sz="2000" dirty="0">
                <a:solidFill>
                  <a:srgbClr val="0000FF"/>
                </a:solidFill>
                <a:latin typeface="Consolas" pitchFamily="49" charset="0"/>
                <a:ea typeface="仿宋" pitchFamily="49" charset="-122"/>
                <a:cs typeface="Consolas" pitchFamily="49" charset="0"/>
              </a:rPr>
              <a:t>-1) = </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m</a:t>
            </a:r>
            <a:r>
              <a:rPr lang="en-US" sz="2000" dirty="0">
                <a:solidFill>
                  <a:srgbClr val="0000FF"/>
                </a:solidFill>
                <a:latin typeface="Consolas" pitchFamily="49" charset="0"/>
                <a:ea typeface="仿宋" pitchFamily="49" charset="-122"/>
                <a:cs typeface="Consolas" pitchFamily="49" charset="0"/>
              </a:rPr>
              <a:t> = </a:t>
            </a:r>
            <a:r>
              <a:rPr lang="en-US" sz="2000" i="1" dirty="0">
                <a:solidFill>
                  <a:srgbClr val="0000FF"/>
                </a:solidFill>
                <a:latin typeface="Consolas" pitchFamily="49" charset="0"/>
                <a:ea typeface="仿宋" pitchFamily="49" charset="-122"/>
                <a:cs typeface="Consolas" pitchFamily="49" charset="0"/>
              </a:rPr>
              <a:t>e</a:t>
            </a:r>
            <a:r>
              <a:rPr lang="zh-CN" altLang="en-US" sz="2000" dirty="0">
                <a:solidFill>
                  <a:srgbClr val="0000FF"/>
                </a:solidFill>
                <a:latin typeface="Consolas" pitchFamily="49" charset="0"/>
                <a:ea typeface="仿宋" pitchFamily="49" charset="-122"/>
                <a:cs typeface="Consolas" pitchFamily="49" charset="0"/>
              </a:rPr>
              <a:t>，所以</a:t>
            </a:r>
            <a:r>
              <a:rPr lang="en-US" sz="2000" i="1" dirty="0">
                <a:solidFill>
                  <a:srgbClr val="0000FF"/>
                </a:solidFill>
                <a:latin typeface="Consolas" pitchFamily="49" charset="0"/>
                <a:ea typeface="仿宋" pitchFamily="49" charset="-122"/>
                <a:cs typeface="Consolas" pitchFamily="49" charset="0"/>
              </a:rPr>
              <a:t>m</a:t>
            </a:r>
            <a:r>
              <a:rPr lang="en-US" sz="2000" dirty="0">
                <a:solidFill>
                  <a:srgbClr val="0000FF"/>
                </a:solidFill>
                <a:latin typeface="Consolas" pitchFamily="49" charset="0"/>
                <a:ea typeface="仿宋" pitchFamily="49" charset="-122"/>
                <a:cs typeface="Consolas" pitchFamily="49" charset="0"/>
              </a:rPr>
              <a:t> = </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e</a:t>
            </a:r>
          </a:p>
          <a:p>
            <a:pPr marL="457200" indent="-457200" algn="l">
              <a:lnSpc>
                <a:spcPts val="3000"/>
              </a:lnSpc>
              <a:spcBef>
                <a:spcPts val="1800"/>
              </a:spcBef>
            </a:pPr>
            <a:r>
              <a:rPr lang="en-US" altLang="zh-CN" i="1" dirty="0">
                <a:solidFill>
                  <a:srgbClr val="0000FF"/>
                </a:solidFill>
                <a:latin typeface="Consolas" pitchFamily="49" charset="0"/>
                <a:ea typeface="仿宋" pitchFamily="49" charset="-122"/>
                <a:cs typeface="Consolas" pitchFamily="49" charset="0"/>
              </a:rPr>
              <a:t>     </a:t>
            </a:r>
            <a:r>
              <a:rPr lang="en-US" altLang="zh-CN" i="1" dirty="0">
                <a:solidFill>
                  <a:srgbClr val="FF0000"/>
                </a:solidFill>
                <a:latin typeface="Consolas" pitchFamily="49" charset="0"/>
                <a:ea typeface="仿宋" pitchFamily="49" charset="-122"/>
                <a:cs typeface="Consolas" pitchFamily="49" charset="0"/>
              </a:rPr>
              <a:t>C</a:t>
            </a:r>
            <a:endParaRPr lang="zh-CN" altLang="en-US" dirty="0">
              <a:solidFill>
                <a:srgbClr val="FF0000"/>
              </a:solidFill>
              <a:latin typeface="Consolas" pitchFamily="49" charset="0"/>
              <a:ea typeface="仿宋" pitchFamily="49" charset="-122"/>
              <a:cs typeface="Consolas" pitchFamily="49" charset="0"/>
            </a:endParaRPr>
          </a:p>
        </p:txBody>
      </p:sp>
      <p:grpSp>
        <p:nvGrpSpPr>
          <p:cNvPr id="2" name="组合 5"/>
          <p:cNvGrpSpPr/>
          <p:nvPr/>
        </p:nvGrpSpPr>
        <p:grpSpPr>
          <a:xfrm>
            <a:off x="1952596" y="500043"/>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100</a:t>
            </a:fld>
            <a:r>
              <a:rPr lang="en-US" altLang="zh-CN" smtClean="0"/>
              <a:t>/35</a:t>
            </a:r>
            <a:endParaRPr lang="en-US" altLang="zh-CN"/>
          </a:p>
        </p:txBody>
      </p:sp>
    </p:spTree>
    <p:extLst>
      <p:ext uri="{BB962C8B-B14F-4D97-AF65-F5344CB8AC3E}">
        <p14:creationId xmlns:p14="http://schemas.microsoft.com/office/powerpoint/2010/main" val="181914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472" y="380979"/>
            <a:ext cx="442915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构建最小生成树的算法</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2809852" y="1767008"/>
            <a:ext cx="4929222" cy="17206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起点</a:t>
            </a:r>
            <a:r>
              <a:rPr lang="en-US" altLang="zh-CN" sz="2000" i="1">
                <a:solidFill>
                  <a:srgbClr val="0000FF"/>
                </a:solidFill>
                <a:latin typeface="Consolas" pitchFamily="49" charset="0"/>
                <a:ea typeface="仿宋" pitchFamily="49" charset="-122"/>
                <a:cs typeface="Consolas" pitchFamily="49" charset="0"/>
              </a:rPr>
              <a:t>v</a:t>
            </a:r>
            <a:r>
              <a:rPr lang="en-US" altLang="zh-CN" sz="2000">
                <a:solidFill>
                  <a:srgbClr val="0000FF"/>
                </a:solidFill>
                <a:latin typeface="Consolas" pitchFamily="49" charset="0"/>
                <a:ea typeface="仿宋" pitchFamily="49" charset="-122"/>
                <a:cs typeface="Consolas" pitchFamily="49" charset="0"/>
              </a:rPr>
              <a:t> </a:t>
            </a:r>
          </a:p>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所有顶点分为</a:t>
            </a:r>
            <a:r>
              <a:rPr lang="en-US" altLang="zh-CN" sz="2000">
                <a:solidFill>
                  <a:srgbClr val="0000FF"/>
                </a:solidFill>
                <a:latin typeface="Consolas" pitchFamily="49" charset="0"/>
                <a:ea typeface="仿宋" pitchFamily="49" charset="-122"/>
                <a:cs typeface="Consolas" pitchFamily="49" charset="0"/>
              </a:rPr>
              <a:t>U</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v</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U</a:t>
            </a:r>
            <a:r>
              <a:rPr lang="zh-CN" altLang="en-US"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V-U</a:t>
            </a:r>
          </a:p>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每次选择这两个集合之间的最小边</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238348" y="4000504"/>
            <a:ext cx="25615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lgn="l">
              <a:lnSpc>
                <a:spcPts val="2400"/>
              </a:lnSpc>
              <a:spcBef>
                <a:spcPts val="0"/>
              </a:spcBef>
              <a:buBlip>
                <a:blip r:embed="rId4"/>
              </a:buBlip>
            </a:pPr>
            <a:r>
              <a:rPr lang="en-US" altLang="zh-CN">
                <a:solidFill>
                  <a:srgbClr val="FF0000"/>
                </a:solidFill>
                <a:latin typeface="Consolas" pitchFamily="49" charset="0"/>
                <a:ea typeface="华文中宋" pitchFamily="2" charset="-122"/>
                <a:cs typeface="Consolas" pitchFamily="49" charset="0"/>
              </a:rPr>
              <a:t>Kruskal</a:t>
            </a:r>
            <a:r>
              <a:rPr lang="zh-CN" altLang="en-US">
                <a:solidFill>
                  <a:srgbClr val="FF0000"/>
                </a:solidFill>
                <a:latin typeface="Consolas" pitchFamily="49" charset="0"/>
                <a:ea typeface="华文中宋" pitchFamily="2" charset="-122"/>
                <a:cs typeface="Consolas" pitchFamily="49" charset="0"/>
              </a:rPr>
              <a:t>算法</a:t>
            </a:r>
          </a:p>
        </p:txBody>
      </p:sp>
      <p:sp>
        <p:nvSpPr>
          <p:cNvPr id="6" name="TextBox 5"/>
          <p:cNvSpPr txBox="1"/>
          <p:nvPr/>
        </p:nvSpPr>
        <p:spPr>
          <a:xfrm>
            <a:off x="2238348" y="1173667"/>
            <a:ext cx="214314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lgn="l">
              <a:lnSpc>
                <a:spcPts val="2400"/>
              </a:lnSpc>
              <a:spcBef>
                <a:spcPts val="0"/>
              </a:spcBef>
              <a:buBlip>
                <a:blip r:embed="rId4"/>
              </a:buBlip>
            </a:pPr>
            <a:r>
              <a:rPr lang="en-US" altLang="zh-CN">
                <a:solidFill>
                  <a:srgbClr val="FF0000"/>
                </a:solidFill>
                <a:latin typeface="Consolas" pitchFamily="49" charset="0"/>
                <a:ea typeface="华文中宋" pitchFamily="2" charset="-122"/>
                <a:cs typeface="Consolas" pitchFamily="49" charset="0"/>
              </a:rPr>
              <a:t>Prim</a:t>
            </a:r>
            <a:r>
              <a:rPr lang="zh-CN" altLang="en-US">
                <a:solidFill>
                  <a:srgbClr val="FF0000"/>
                </a:solidFill>
                <a:latin typeface="Consolas" pitchFamily="49" charset="0"/>
                <a:ea typeface="华文中宋" pitchFamily="2" charset="-122"/>
                <a:cs typeface="Consolas" pitchFamily="49" charset="0"/>
              </a:rPr>
              <a:t>算法</a:t>
            </a:r>
            <a:endParaRPr lang="en-US" altLang="zh-CN">
              <a:solidFill>
                <a:srgbClr val="FF0000"/>
              </a:solidFill>
              <a:latin typeface="Consolas" pitchFamily="49" charset="0"/>
              <a:ea typeface="华文中宋" pitchFamily="2" charset="-122"/>
              <a:cs typeface="Consolas" pitchFamily="49" charset="0"/>
            </a:endParaRPr>
          </a:p>
        </p:txBody>
      </p:sp>
      <p:sp>
        <p:nvSpPr>
          <p:cNvPr id="7" name="TextBox 6"/>
          <p:cNvSpPr txBox="1"/>
          <p:nvPr/>
        </p:nvSpPr>
        <p:spPr>
          <a:xfrm>
            <a:off x="2809852" y="4667260"/>
            <a:ext cx="4786346" cy="13359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将边按权值递增排列</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每次选择权值小并且不构成回路的边</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e</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e</a:t>
            </a:r>
            <a:r>
              <a:rPr lang="en-US"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101</a:t>
            </a:fld>
            <a:r>
              <a:rPr lang="en-US" altLang="zh-CN" smtClean="0"/>
              <a:t>/35</a:t>
            </a:r>
            <a:endParaRPr lang="en-US" altLang="zh-CN"/>
          </a:p>
        </p:txBody>
      </p:sp>
    </p:spTree>
    <p:extLst>
      <p:ext uri="{BB962C8B-B14F-4D97-AF65-F5344CB8AC3E}">
        <p14:creationId xmlns:p14="http://schemas.microsoft.com/office/powerpoint/2010/main" val="152649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9852" y="500042"/>
            <a:ext cx="6858048"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一个带权连通图中所有权值最小的边一定会出现在所有的最小生成树中</a:t>
            </a:r>
            <a:r>
              <a:rPr lang="zh-CN" altLang="en-US" sz="2000">
                <a:solidFill>
                  <a:srgbClr val="FF0000"/>
                </a:solidFill>
                <a:latin typeface="Consolas" pitchFamily="49" charset="0"/>
                <a:ea typeface="楷体" pitchFamily="49" charset="-122"/>
                <a:cs typeface="Consolas" pitchFamily="49" charset="0"/>
              </a:rPr>
              <a:t>？</a:t>
            </a:r>
          </a:p>
        </p:txBody>
      </p:sp>
      <p:sp>
        <p:nvSpPr>
          <p:cNvPr id="4" name="TextBox 3"/>
          <p:cNvSpPr txBox="1"/>
          <p:nvPr/>
        </p:nvSpPr>
        <p:spPr>
          <a:xfrm>
            <a:off x="2881290" y="1797407"/>
            <a:ext cx="1571636" cy="477054"/>
          </a:xfrm>
          <a:prstGeom prst="rect">
            <a:avLst/>
          </a:prstGeom>
          <a:noFill/>
        </p:spPr>
        <p:txBody>
          <a:bodyPr wrap="square" rtlCol="0">
            <a:spAutoFit/>
          </a:bodyPr>
          <a:lstStyle/>
          <a:p>
            <a:pPr algn="l">
              <a:lnSpc>
                <a:spcPts val="3000"/>
              </a:lnSpc>
              <a:spcBef>
                <a:spcPts val="0"/>
              </a:spcBef>
            </a:pPr>
            <a:r>
              <a:rPr lang="zh-CN" altLang="en-US" sz="2000">
                <a:solidFill>
                  <a:srgbClr val="FF00FF"/>
                </a:solidFill>
                <a:latin typeface="仿宋" pitchFamily="49" charset="-122"/>
                <a:ea typeface="仿宋" pitchFamily="49" charset="-122"/>
                <a:cs typeface="Consolas" pitchFamily="49" charset="0"/>
              </a:rPr>
              <a:t>不一定！</a:t>
            </a:r>
          </a:p>
        </p:txBody>
      </p:sp>
      <p:grpSp>
        <p:nvGrpSpPr>
          <p:cNvPr id="2" name="组合 33"/>
          <p:cNvGrpSpPr/>
          <p:nvPr/>
        </p:nvGrpSpPr>
        <p:grpSpPr>
          <a:xfrm>
            <a:off x="2166910" y="2666996"/>
            <a:ext cx="2110512" cy="2147261"/>
            <a:chOff x="928662" y="2000246"/>
            <a:chExt cx="1824760" cy="1610446"/>
          </a:xfrm>
        </p:grpSpPr>
        <p:sp>
          <p:nvSpPr>
            <p:cNvPr id="5" name="椭圆 4"/>
            <p:cNvSpPr/>
            <p:nvPr/>
          </p:nvSpPr>
          <p:spPr>
            <a:xfrm>
              <a:off x="92866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1643042"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643042"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235742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cxnSp>
          <p:nvCxnSpPr>
            <p:cNvPr id="10" name="直接连接符 9"/>
            <p:cNvCxnSpPr>
              <a:stCxn id="7" idx="2"/>
              <a:endCxn id="5" idx="7"/>
            </p:cNvCxnSpPr>
            <p:nvPr/>
          </p:nvCxnSpPr>
          <p:spPr>
            <a:xfrm rot="10800000" flipV="1">
              <a:off x="1266670"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2" name="直接连接符 11"/>
            <p:cNvCxnSpPr>
              <a:stCxn id="5" idx="5"/>
              <a:endCxn id="6" idx="2"/>
            </p:cNvCxnSpPr>
            <p:nvPr/>
          </p:nvCxnSpPr>
          <p:spPr>
            <a:xfrm rot="16200000" flipH="1">
              <a:off x="1191213"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4" name="直接连接符 13"/>
            <p:cNvCxnSpPr>
              <a:stCxn id="7" idx="4"/>
              <a:endCxn id="6" idx="0"/>
            </p:cNvCxnSpPr>
            <p:nvPr/>
          </p:nvCxnSpPr>
          <p:spPr>
            <a:xfrm rot="5400000">
              <a:off x="1431819" y="2805469"/>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6" name="直接连接符 15"/>
            <p:cNvCxnSpPr>
              <a:stCxn id="7" idx="6"/>
              <a:endCxn id="8" idx="1"/>
            </p:cNvCxnSpPr>
            <p:nvPr/>
          </p:nvCxnSpPr>
          <p:spPr>
            <a:xfrm>
              <a:off x="2039042"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285852"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1285852"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9" name="TextBox 18"/>
            <p:cNvSpPr txBox="1"/>
            <p:nvPr/>
          </p:nvSpPr>
          <p:spPr>
            <a:xfrm>
              <a:off x="1928794"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2285984" y="2020805"/>
              <a:ext cx="142876" cy="288541"/>
            </a:xfrm>
            <a:prstGeom prst="rect">
              <a:avLst/>
            </a:prstGeom>
            <a:noFill/>
          </p:spPr>
          <p:txBody>
            <a:bodyPr wrap="square" lIns="0" tIns="0" rIns="0" bIns="0" rtlCol="0">
              <a:spAutoFit/>
            </a:bodyPr>
            <a:lstStyle/>
            <a:p>
              <a:pPr algn="l">
                <a:lnSpc>
                  <a:spcPts val="3000"/>
                </a:lnSpc>
                <a:spcBef>
                  <a:spcPts val="0"/>
                </a:spcBef>
              </a:pP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9" name="组合 35"/>
          <p:cNvGrpSpPr/>
          <p:nvPr/>
        </p:nvGrpSpPr>
        <p:grpSpPr>
          <a:xfrm>
            <a:off x="6161256" y="2666996"/>
            <a:ext cx="2363636" cy="2147261"/>
            <a:chOff x="4637256" y="2000246"/>
            <a:chExt cx="1935008" cy="1610446"/>
          </a:xfrm>
        </p:grpSpPr>
        <p:sp>
          <p:nvSpPr>
            <p:cNvPr id="21" name="椭圆 20"/>
            <p:cNvSpPr/>
            <p:nvPr/>
          </p:nvSpPr>
          <p:spPr>
            <a:xfrm>
              <a:off x="4637256"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2" name="椭圆 21"/>
            <p:cNvSpPr/>
            <p:nvPr/>
          </p:nvSpPr>
          <p:spPr>
            <a:xfrm>
              <a:off x="5351636"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23" name="椭圆 22"/>
            <p:cNvSpPr/>
            <p:nvPr/>
          </p:nvSpPr>
          <p:spPr>
            <a:xfrm>
              <a:off x="5351636"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cxnSp>
          <p:nvCxnSpPr>
            <p:cNvPr id="24" name="直接连接符 23"/>
            <p:cNvCxnSpPr>
              <a:stCxn id="23" idx="2"/>
              <a:endCxn id="21" idx="7"/>
            </p:cNvCxnSpPr>
            <p:nvPr/>
          </p:nvCxnSpPr>
          <p:spPr>
            <a:xfrm rot="10800000" flipV="1">
              <a:off x="4975264"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1" idx="5"/>
              <a:endCxn id="22" idx="2"/>
            </p:cNvCxnSpPr>
            <p:nvPr/>
          </p:nvCxnSpPr>
          <p:spPr>
            <a:xfrm rot="16200000" flipH="1">
              <a:off x="4899807"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94446"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4994446"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638098"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cxnSp>
          <p:nvCxnSpPr>
            <p:cNvPr id="29" name="直接连接符 28"/>
            <p:cNvCxnSpPr/>
            <p:nvPr/>
          </p:nvCxnSpPr>
          <p:spPr>
            <a:xfrm rot="5400000">
              <a:off x="5158231" y="2804675"/>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30" name="椭圆 29"/>
            <p:cNvSpPr/>
            <p:nvPr/>
          </p:nvSpPr>
          <p:spPr>
            <a:xfrm>
              <a:off x="6176264" y="2571750"/>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grpSp>
      <p:grpSp>
        <p:nvGrpSpPr>
          <p:cNvPr id="11" name="组合 36"/>
          <p:cNvGrpSpPr/>
          <p:nvPr/>
        </p:nvGrpSpPr>
        <p:grpSpPr>
          <a:xfrm>
            <a:off x="4595802" y="3071809"/>
            <a:ext cx="1357322" cy="738190"/>
            <a:chOff x="3071802" y="2303859"/>
            <a:chExt cx="1357322" cy="553643"/>
          </a:xfrm>
        </p:grpSpPr>
        <p:sp>
          <p:nvSpPr>
            <p:cNvPr id="31" name="右箭头 30"/>
            <p:cNvSpPr/>
            <p:nvPr/>
          </p:nvSpPr>
          <p:spPr>
            <a:xfrm>
              <a:off x="3071802" y="2643188"/>
              <a:ext cx="1357322"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latin typeface="Consolas" pitchFamily="49" charset="0"/>
                <a:cs typeface="Consolas" pitchFamily="49" charset="0"/>
              </a:endParaRPr>
            </a:p>
          </p:txBody>
        </p:sp>
        <p:sp>
          <p:nvSpPr>
            <p:cNvPr id="33" name="TextBox 32"/>
            <p:cNvSpPr txBox="1"/>
            <p:nvPr/>
          </p:nvSpPr>
          <p:spPr>
            <a:xfrm>
              <a:off x="3286116" y="2303859"/>
              <a:ext cx="1143008" cy="288541"/>
            </a:xfrm>
            <a:prstGeom prst="rect">
              <a:avLst/>
            </a:prstGeom>
            <a:noFill/>
          </p:spPr>
          <p:txBody>
            <a:bodyPr wrap="square" lIns="0" tIns="0" rIns="0" bIns="0"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Kruskal</a:t>
              </a:r>
              <a:endParaRPr lang="zh-CN" altLang="en-US" sz="2000">
                <a:solidFill>
                  <a:srgbClr val="0000FF"/>
                </a:solidFill>
                <a:latin typeface="Consolas" pitchFamily="49" charset="0"/>
                <a:ea typeface="楷体" pitchFamily="49" charset="-122"/>
                <a:cs typeface="Consolas" pitchFamily="49" charset="0"/>
              </a:endParaRPr>
            </a:p>
          </p:txBody>
        </p:sp>
      </p:grpSp>
      <p:sp>
        <p:nvSpPr>
          <p:cNvPr id="35" name="椭圆 34"/>
          <p:cNvSpPr/>
          <p:nvPr/>
        </p:nvSpPr>
        <p:spPr>
          <a:xfrm>
            <a:off x="6810380" y="3272365"/>
            <a:ext cx="285752" cy="857256"/>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grpSp>
        <p:nvGrpSpPr>
          <p:cNvPr id="13" name="组合 37"/>
          <p:cNvGrpSpPr/>
          <p:nvPr/>
        </p:nvGrpSpPr>
        <p:grpSpPr>
          <a:xfrm>
            <a:off x="1809720" y="428605"/>
            <a:ext cx="1000100" cy="785817"/>
            <a:chOff x="5703182" y="3835411"/>
            <a:chExt cx="1238250" cy="1236663"/>
          </a:xfrm>
        </p:grpSpPr>
        <p:grpSp>
          <p:nvGrpSpPr>
            <p:cNvPr id="15" name="Group 19"/>
            <p:cNvGrpSpPr>
              <a:grpSpLocks/>
            </p:cNvGrpSpPr>
            <p:nvPr/>
          </p:nvGrpSpPr>
          <p:grpSpPr bwMode="auto">
            <a:xfrm>
              <a:off x="5703182" y="3835411"/>
              <a:ext cx="1238250" cy="1236663"/>
              <a:chOff x="810" y="845"/>
              <a:chExt cx="827" cy="826"/>
            </a:xfrm>
          </p:grpSpPr>
          <p:sp>
            <p:nvSpPr>
              <p:cNvPr id="43"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4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45"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42"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39" name="灯片编号占位符 38"/>
          <p:cNvSpPr>
            <a:spLocks noGrp="1"/>
          </p:cNvSpPr>
          <p:nvPr>
            <p:ph type="sldNum" sz="quarter" idx="12"/>
          </p:nvPr>
        </p:nvSpPr>
        <p:spPr/>
        <p:txBody>
          <a:bodyPr/>
          <a:lstStyle/>
          <a:p>
            <a:fld id="{36E68863-33C2-4D6D-B9FA-F4917E910219}" type="slidenum">
              <a:rPr lang="en-US" altLang="zh-CN" smtClean="0"/>
              <a:pPr/>
              <a:t>102</a:t>
            </a:fld>
            <a:r>
              <a:rPr lang="en-US" altLang="zh-CN" smtClean="0"/>
              <a:t>/35</a:t>
            </a:r>
            <a:endParaRPr lang="en-US" altLang="zh-CN"/>
          </a:p>
        </p:txBody>
      </p:sp>
    </p:spTree>
    <p:extLst>
      <p:ext uri="{BB962C8B-B14F-4D97-AF65-F5344CB8AC3E}">
        <p14:creationId xmlns:p14="http://schemas.microsoft.com/office/powerpoint/2010/main" val="39450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P spid="35" grpId="1"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66944" y="857232"/>
            <a:ext cx="7643898" cy="287122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tIns="108000" rtlCol="0">
            <a:spAutoFit/>
          </a:bodyPr>
          <a:lstStyle/>
          <a:p>
            <a:pPr algn="l">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对某个带权连通图构造最小生成树，以下说法中正确的是（  ）。</a:t>
            </a:r>
          </a:p>
          <a:p>
            <a:pPr algn="l">
              <a:lnSpc>
                <a:spcPct val="150000"/>
              </a:lnSpc>
              <a:spcBef>
                <a:spcPts val="0"/>
              </a:spcBef>
            </a:pPr>
            <a:r>
              <a:rPr lang="en-US" altLang="zh-CN" sz="2000">
                <a:solidFill>
                  <a:srgbClr val="0000FF"/>
                </a:solidFill>
                <a:latin typeface="Consolas" pitchFamily="49" charset="0"/>
                <a:ea typeface="仿宋" pitchFamily="49" charset="-122"/>
                <a:cs typeface="Consolas" pitchFamily="49" charset="0"/>
              </a:rPr>
              <a:t>Ⅰ</a:t>
            </a:r>
            <a:r>
              <a:rPr 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该图的所有最小生成树的总代价一定是唯一的</a:t>
            </a:r>
          </a:p>
          <a:p>
            <a:pPr algn="l">
              <a:lnSpc>
                <a:spcPct val="150000"/>
              </a:lnSpc>
              <a:spcBef>
                <a:spcPts val="0"/>
              </a:spcBef>
            </a:pPr>
            <a:r>
              <a:rPr lang="en-US" altLang="zh-CN" sz="2000">
                <a:solidFill>
                  <a:srgbClr val="0000FF"/>
                </a:solidFill>
                <a:latin typeface="Consolas" pitchFamily="49" charset="0"/>
                <a:ea typeface="仿宋" pitchFamily="49" charset="-122"/>
                <a:cs typeface="Consolas" pitchFamily="49" charset="0"/>
              </a:rPr>
              <a:t>Ⅱ</a:t>
            </a:r>
            <a:r>
              <a:rPr 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该图的最小生成树是唯一的</a:t>
            </a:r>
          </a:p>
          <a:p>
            <a:pPr algn="l">
              <a:lnSpc>
                <a:spcPct val="150000"/>
              </a:lnSpc>
              <a:spcBef>
                <a:spcPts val="0"/>
              </a:spcBef>
            </a:pPr>
            <a:r>
              <a:rPr lang="en-US" altLang="zh-CN" sz="2000">
                <a:solidFill>
                  <a:srgbClr val="0000FF"/>
                </a:solidFill>
                <a:latin typeface="Consolas" pitchFamily="49" charset="0"/>
                <a:ea typeface="仿宋" pitchFamily="49" charset="-122"/>
                <a:cs typeface="Consolas" pitchFamily="49" charset="0"/>
              </a:rPr>
              <a:t>Ⅲ</a:t>
            </a:r>
            <a:r>
              <a:rPr 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用</a:t>
            </a:r>
            <a:r>
              <a:rPr lang="en-US" sz="2000">
                <a:solidFill>
                  <a:srgbClr val="0000FF"/>
                </a:solidFill>
                <a:latin typeface="Consolas" pitchFamily="49" charset="0"/>
                <a:ea typeface="仿宋" pitchFamily="49" charset="-122"/>
                <a:cs typeface="Consolas" pitchFamily="49" charset="0"/>
              </a:rPr>
              <a:t>Prim</a:t>
            </a:r>
            <a:r>
              <a:rPr lang="zh-CN" altLang="en-US" sz="2000">
                <a:solidFill>
                  <a:srgbClr val="0000FF"/>
                </a:solidFill>
                <a:latin typeface="Consolas" pitchFamily="49" charset="0"/>
                <a:ea typeface="仿宋" pitchFamily="49" charset="-122"/>
                <a:cs typeface="Consolas" pitchFamily="49" charset="0"/>
              </a:rPr>
              <a:t>算法从不同顶点开始构造的所有最小生成树一定相同</a:t>
            </a:r>
          </a:p>
          <a:p>
            <a:pPr algn="l">
              <a:lnSpc>
                <a:spcPct val="150000"/>
              </a:lnSpc>
              <a:spcBef>
                <a:spcPts val="0"/>
              </a:spcBef>
            </a:pPr>
            <a:r>
              <a:rPr lang="en-US" altLang="zh-CN" sz="2000">
                <a:solidFill>
                  <a:srgbClr val="0000FF"/>
                </a:solidFill>
                <a:latin typeface="Consolas" pitchFamily="49" charset="0"/>
                <a:ea typeface="仿宋" pitchFamily="49" charset="-122"/>
                <a:cs typeface="Consolas" pitchFamily="49" charset="0"/>
              </a:rPr>
              <a:t>Ⅳ</a:t>
            </a:r>
            <a:r>
              <a:rPr 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使用</a:t>
            </a:r>
            <a:r>
              <a:rPr lang="en-US" altLang="zh-CN" sz="2000">
                <a:solidFill>
                  <a:srgbClr val="0000FF"/>
                </a:solidFill>
                <a:latin typeface="Consolas" pitchFamily="49" charset="0"/>
                <a:ea typeface="仿宋" pitchFamily="49" charset="-122"/>
                <a:cs typeface="Consolas" pitchFamily="49" charset="0"/>
              </a:rPr>
              <a:t>Prim</a:t>
            </a:r>
            <a:r>
              <a:rPr lang="zh-CN" altLang="en-US" sz="2000">
                <a:solidFill>
                  <a:srgbClr val="0000FF"/>
                </a:solidFill>
                <a:latin typeface="Consolas" pitchFamily="49" charset="0"/>
                <a:ea typeface="仿宋" pitchFamily="49" charset="-122"/>
                <a:cs typeface="Consolas" pitchFamily="49" charset="0"/>
              </a:rPr>
              <a:t>和</a:t>
            </a:r>
            <a:r>
              <a:rPr lang="en-US" sz="2000">
                <a:solidFill>
                  <a:srgbClr val="0000FF"/>
                </a:solidFill>
                <a:latin typeface="Consolas" pitchFamily="49" charset="0"/>
                <a:ea typeface="仿宋" pitchFamily="49" charset="-122"/>
                <a:cs typeface="Consolas" pitchFamily="49" charset="0"/>
              </a:rPr>
              <a:t>Kruskal</a:t>
            </a:r>
            <a:r>
              <a:rPr lang="zh-CN" altLang="en-US" sz="2000">
                <a:solidFill>
                  <a:srgbClr val="0000FF"/>
                </a:solidFill>
                <a:latin typeface="Consolas" pitchFamily="49" charset="0"/>
                <a:ea typeface="仿宋" pitchFamily="49" charset="-122"/>
                <a:cs typeface="Consolas" pitchFamily="49" charset="0"/>
              </a:rPr>
              <a:t>算法得到的最小生成树总不相同</a:t>
            </a:r>
          </a:p>
          <a:p>
            <a:pPr algn="l">
              <a:lnSpc>
                <a:spcPct val="150000"/>
              </a:lnSpc>
              <a:spcBef>
                <a:spcPts val="0"/>
              </a:spcBef>
            </a:pPr>
            <a:r>
              <a:rPr lang="en-US" sz="2000">
                <a:solidFill>
                  <a:srgbClr val="0000FF"/>
                </a:solidFill>
                <a:latin typeface="Consolas" pitchFamily="49" charset="0"/>
                <a:ea typeface="楷体" pitchFamily="49" charset="-122"/>
                <a:cs typeface="Consolas" pitchFamily="49" charset="0"/>
              </a:rPr>
              <a:t> A.</a:t>
            </a:r>
            <a:r>
              <a:rPr lang="zh-CN" altLang="en-US" sz="2000">
                <a:solidFill>
                  <a:srgbClr val="0000FF"/>
                </a:solidFill>
                <a:latin typeface="Consolas" pitchFamily="49" charset="0"/>
                <a:ea typeface="楷体" pitchFamily="49" charset="-122"/>
                <a:cs typeface="Consolas" pitchFamily="49" charset="0"/>
              </a:rPr>
              <a:t>仅</a:t>
            </a:r>
            <a:r>
              <a:rPr lang="en-US" altLang="zh-CN" sz="2000">
                <a:solidFill>
                  <a:srgbClr val="0000FF"/>
                </a:solidFill>
                <a:latin typeface="Consolas" pitchFamily="49" charset="0"/>
                <a:ea typeface="楷体" pitchFamily="49" charset="-122"/>
                <a:cs typeface="Consolas" pitchFamily="49" charset="0"/>
              </a:rPr>
              <a:t>Ⅰ</a:t>
            </a:r>
            <a:r>
              <a:rPr lang="en-US" sz="2000">
                <a:solidFill>
                  <a:srgbClr val="0000FF"/>
                </a:solidFill>
                <a:latin typeface="Consolas" pitchFamily="49" charset="0"/>
                <a:ea typeface="楷体" pitchFamily="49" charset="-122"/>
                <a:cs typeface="Consolas" pitchFamily="49" charset="0"/>
              </a:rPr>
              <a:t>	  B.</a:t>
            </a:r>
            <a:r>
              <a:rPr lang="zh-CN" altLang="en-US" sz="2000">
                <a:solidFill>
                  <a:srgbClr val="0000FF"/>
                </a:solidFill>
                <a:latin typeface="Consolas" pitchFamily="49" charset="0"/>
                <a:ea typeface="楷体" pitchFamily="49" charset="-122"/>
                <a:cs typeface="Consolas" pitchFamily="49" charset="0"/>
              </a:rPr>
              <a:t>仅</a:t>
            </a:r>
            <a:r>
              <a:rPr lang="en-US" altLang="zh-CN" sz="2000">
                <a:solidFill>
                  <a:srgbClr val="0000FF"/>
                </a:solidFill>
                <a:latin typeface="Consolas" pitchFamily="49" charset="0"/>
                <a:ea typeface="楷体" pitchFamily="49" charset="-122"/>
                <a:cs typeface="Consolas" pitchFamily="49" charset="0"/>
              </a:rPr>
              <a:t>Ⅱ</a:t>
            </a:r>
            <a:r>
              <a:rPr lang="en-US" sz="2000">
                <a:solidFill>
                  <a:srgbClr val="0000FF"/>
                </a:solidFill>
                <a:latin typeface="Consolas" pitchFamily="49" charset="0"/>
                <a:ea typeface="楷体" pitchFamily="49" charset="-122"/>
                <a:cs typeface="Consolas" pitchFamily="49" charset="0"/>
              </a:rPr>
              <a:t>	C.</a:t>
            </a:r>
            <a:r>
              <a:rPr lang="zh-CN" altLang="en-US" sz="2000">
                <a:solidFill>
                  <a:srgbClr val="0000FF"/>
                </a:solidFill>
                <a:latin typeface="Consolas" pitchFamily="49" charset="0"/>
                <a:ea typeface="楷体" pitchFamily="49" charset="-122"/>
                <a:cs typeface="Consolas" pitchFamily="49" charset="0"/>
              </a:rPr>
              <a:t>仅</a:t>
            </a:r>
            <a:r>
              <a:rPr lang="en-US" altLang="zh-CN" sz="2000">
                <a:solidFill>
                  <a:srgbClr val="0000FF"/>
                </a:solidFill>
                <a:latin typeface="Consolas" pitchFamily="49" charset="0"/>
                <a:ea typeface="楷体" pitchFamily="49" charset="-122"/>
                <a:cs typeface="Consolas" pitchFamily="49" charset="0"/>
              </a:rPr>
              <a:t>Ⅰ</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Ⅲ</a:t>
            </a:r>
            <a:r>
              <a:rPr lang="en-US"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仅</a:t>
            </a:r>
            <a:r>
              <a:rPr lang="en-US" altLang="zh-CN" sz="2000">
                <a:solidFill>
                  <a:srgbClr val="0000FF"/>
                </a:solidFill>
                <a:latin typeface="Consolas" pitchFamily="49" charset="0"/>
                <a:ea typeface="楷体" pitchFamily="49" charset="-122"/>
                <a:cs typeface="Consolas" pitchFamily="49" charset="0"/>
              </a:rPr>
              <a:t>Ⅱ</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Ⅳ</a:t>
            </a:r>
          </a:p>
        </p:txBody>
      </p:sp>
      <p:sp>
        <p:nvSpPr>
          <p:cNvPr id="9" name="TextBox 8"/>
          <p:cNvSpPr txBox="1"/>
          <p:nvPr/>
        </p:nvSpPr>
        <p:spPr>
          <a:xfrm>
            <a:off x="8415076" y="1472480"/>
            <a:ext cx="357190" cy="477054"/>
          </a:xfrm>
          <a:prstGeom prst="rect">
            <a:avLst/>
          </a:prstGeom>
          <a:noFill/>
        </p:spPr>
        <p:txBody>
          <a:bodyPr wrap="square" rtlCol="0">
            <a:spAutoFit/>
          </a:bodyPr>
          <a:lstStyle/>
          <a:p>
            <a:pPr algn="l">
              <a:lnSpc>
                <a:spcPts val="3000"/>
              </a:lnSpc>
              <a:spcBef>
                <a:spcPts val="0"/>
              </a:spcBef>
            </a:pPr>
            <a:r>
              <a:rPr lang="zh-CN" altLang="en-US" sz="2800">
                <a:solidFill>
                  <a:srgbClr val="FF0000"/>
                </a:solidFill>
                <a:latin typeface="Consolas" pitchFamily="49" charset="0"/>
                <a:ea typeface="楷体" pitchFamily="49" charset="-122"/>
                <a:cs typeface="Consolas" pitchFamily="49" charset="0"/>
                <a:sym typeface="Symbol"/>
              </a:rPr>
              <a:t></a:t>
            </a:r>
            <a:endParaRPr lang="zh-CN" altLang="en-US" sz="2800">
              <a:solidFill>
                <a:srgbClr val="FF0000"/>
              </a:solidFill>
              <a:latin typeface="Consolas" pitchFamily="49" charset="0"/>
              <a:ea typeface="楷体" pitchFamily="49" charset="-122"/>
              <a:cs typeface="Consolas" pitchFamily="49" charset="0"/>
            </a:endParaRPr>
          </a:p>
        </p:txBody>
      </p:sp>
      <p:sp>
        <p:nvSpPr>
          <p:cNvPr id="10" name="TextBox 9"/>
          <p:cNvSpPr txBox="1"/>
          <p:nvPr/>
        </p:nvSpPr>
        <p:spPr>
          <a:xfrm>
            <a:off x="9110406" y="2807930"/>
            <a:ext cx="500066" cy="477054"/>
          </a:xfrm>
          <a:prstGeom prst="rect">
            <a:avLst/>
          </a:prstGeom>
          <a:noFill/>
        </p:spPr>
        <p:txBody>
          <a:bodyPr wrap="square" rtlCol="0">
            <a:spAutoFit/>
          </a:bodyPr>
          <a:lstStyle/>
          <a:p>
            <a:pPr algn="l">
              <a:lnSpc>
                <a:spcPts val="3000"/>
              </a:lnSpc>
              <a:spcBef>
                <a:spcPts val="0"/>
              </a:spcBef>
            </a:pPr>
            <a:r>
              <a:rPr lang="en-US" altLang="zh-CN" sz="2800" dirty="0">
                <a:solidFill>
                  <a:srgbClr val="FF0000"/>
                </a:solidFill>
                <a:latin typeface="Consolas" pitchFamily="49" charset="0"/>
                <a:ea typeface="宋体"/>
                <a:cs typeface="Consolas" pitchFamily="49" charset="0"/>
                <a:sym typeface="Symbol"/>
              </a:rPr>
              <a:t>×</a:t>
            </a:r>
            <a:endParaRPr lang="zh-CN" altLang="en-US" sz="2800" dirty="0">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2952728" y="3786190"/>
            <a:ext cx="428628" cy="477054"/>
          </a:xfrm>
          <a:prstGeom prst="rect">
            <a:avLst/>
          </a:prstGeom>
          <a:noFill/>
        </p:spPr>
        <p:txBody>
          <a:bodyPr wrap="square" rtlCol="0">
            <a:spAutoFit/>
          </a:bodyPr>
          <a:lstStyle/>
          <a:p>
            <a:pPr algn="l">
              <a:lnSpc>
                <a:spcPts val="3000"/>
              </a:lnSpc>
              <a:spcBef>
                <a:spcPts val="0"/>
              </a:spcBef>
            </a:pPr>
            <a:r>
              <a:rPr lang="en-US" altLang="zh-CN">
                <a:solidFill>
                  <a:srgbClr val="FF0000"/>
                </a:solidFill>
                <a:latin typeface="Consolas" pitchFamily="49" charset="0"/>
                <a:ea typeface="宋体"/>
                <a:cs typeface="Consolas" pitchFamily="49" charset="0"/>
                <a:sym typeface="Symbol"/>
              </a:rPr>
              <a:t>A</a:t>
            </a:r>
            <a:endParaRPr lang="zh-CN" altLang="en-US">
              <a:solidFill>
                <a:srgbClr val="FF0000"/>
              </a:solidFill>
              <a:latin typeface="Consolas" pitchFamily="49" charset="0"/>
              <a:ea typeface="楷体" pitchFamily="49" charset="-122"/>
              <a:cs typeface="Consolas" pitchFamily="49" charset="0"/>
            </a:endParaRPr>
          </a:p>
        </p:txBody>
      </p:sp>
      <p:sp>
        <p:nvSpPr>
          <p:cNvPr id="12" name="TextBox 11"/>
          <p:cNvSpPr txBox="1"/>
          <p:nvPr/>
        </p:nvSpPr>
        <p:spPr>
          <a:xfrm>
            <a:off x="9772398" y="2392219"/>
            <a:ext cx="500066" cy="477054"/>
          </a:xfrm>
          <a:prstGeom prst="rect">
            <a:avLst/>
          </a:prstGeom>
          <a:noFill/>
        </p:spPr>
        <p:txBody>
          <a:bodyPr wrap="square" rtlCol="0">
            <a:spAutoFit/>
          </a:bodyPr>
          <a:lstStyle/>
          <a:p>
            <a:pPr algn="l">
              <a:lnSpc>
                <a:spcPts val="3000"/>
              </a:lnSpc>
              <a:spcBef>
                <a:spcPts val="0"/>
              </a:spcBef>
            </a:pPr>
            <a:r>
              <a:rPr lang="en-US" altLang="zh-CN" sz="2800">
                <a:solidFill>
                  <a:srgbClr val="FF0000"/>
                </a:solidFill>
                <a:latin typeface="Consolas" pitchFamily="49" charset="0"/>
                <a:ea typeface="宋体"/>
                <a:cs typeface="Consolas" pitchFamily="49" charset="0"/>
                <a:sym typeface="Symbol"/>
              </a:rPr>
              <a:t>×</a:t>
            </a:r>
            <a:endParaRPr lang="zh-CN" altLang="en-US" sz="2800">
              <a:solidFill>
                <a:srgbClr val="FF0000"/>
              </a:solidFill>
              <a:latin typeface="Consolas" pitchFamily="49" charset="0"/>
              <a:ea typeface="楷体" pitchFamily="49" charset="-122"/>
              <a:cs typeface="Consolas" pitchFamily="49" charset="0"/>
            </a:endParaRPr>
          </a:p>
        </p:txBody>
      </p:sp>
      <p:sp>
        <p:nvSpPr>
          <p:cNvPr id="13" name="TextBox 12"/>
          <p:cNvSpPr txBox="1"/>
          <p:nvPr/>
        </p:nvSpPr>
        <p:spPr>
          <a:xfrm>
            <a:off x="6557688" y="1950104"/>
            <a:ext cx="500066" cy="477054"/>
          </a:xfrm>
          <a:prstGeom prst="rect">
            <a:avLst/>
          </a:prstGeom>
          <a:noFill/>
        </p:spPr>
        <p:txBody>
          <a:bodyPr wrap="square" rtlCol="0">
            <a:spAutoFit/>
          </a:bodyPr>
          <a:lstStyle/>
          <a:p>
            <a:pPr algn="l">
              <a:lnSpc>
                <a:spcPts val="3000"/>
              </a:lnSpc>
              <a:spcBef>
                <a:spcPts val="0"/>
              </a:spcBef>
            </a:pPr>
            <a:r>
              <a:rPr lang="en-US" altLang="zh-CN" sz="2800">
                <a:solidFill>
                  <a:srgbClr val="FF0000"/>
                </a:solidFill>
                <a:latin typeface="Consolas" pitchFamily="49" charset="0"/>
                <a:ea typeface="宋体"/>
                <a:cs typeface="Consolas" pitchFamily="49" charset="0"/>
                <a:sym typeface="Symbol"/>
              </a:rPr>
              <a:t>×</a:t>
            </a:r>
            <a:endParaRPr lang="zh-CN" altLang="en-US" sz="2800">
              <a:solidFill>
                <a:srgbClr val="FF0000"/>
              </a:solidFill>
              <a:latin typeface="Consolas" pitchFamily="49" charset="0"/>
              <a:ea typeface="楷体" pitchFamily="49" charset="-122"/>
              <a:cs typeface="Consolas" pitchFamily="49" charset="0"/>
            </a:endParaRPr>
          </a:p>
        </p:txBody>
      </p:sp>
      <p:grpSp>
        <p:nvGrpSpPr>
          <p:cNvPr id="2" name="组合 13"/>
          <p:cNvGrpSpPr/>
          <p:nvPr/>
        </p:nvGrpSpPr>
        <p:grpSpPr>
          <a:xfrm>
            <a:off x="1881158" y="214291"/>
            <a:ext cx="1000100" cy="785817"/>
            <a:chOff x="5703182" y="3835411"/>
            <a:chExt cx="1238250" cy="1236663"/>
          </a:xfrm>
        </p:grpSpPr>
        <p:grpSp>
          <p:nvGrpSpPr>
            <p:cNvPr id="3" name="Group 19"/>
            <p:cNvGrpSpPr>
              <a:grpSpLocks/>
            </p:cNvGrpSpPr>
            <p:nvPr/>
          </p:nvGrpSpPr>
          <p:grpSpPr bwMode="auto">
            <a:xfrm>
              <a:off x="5703182" y="3835411"/>
              <a:ext cx="1238250" cy="1236663"/>
              <a:chOff x="810" y="845"/>
              <a:chExt cx="827" cy="826"/>
            </a:xfrm>
          </p:grpSpPr>
          <p:sp>
            <p:nvSpPr>
              <p:cNvPr id="1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8"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103</a:t>
            </a:fld>
            <a:r>
              <a:rPr lang="en-US" altLang="zh-CN" smtClean="0"/>
              <a:t>/35</a:t>
            </a:r>
            <a:endParaRPr lang="en-US" altLang="zh-CN"/>
          </a:p>
        </p:txBody>
      </p:sp>
    </p:spTree>
    <p:extLst>
      <p:ext uri="{BB962C8B-B14F-4D97-AF65-F5344CB8AC3E}">
        <p14:creationId xmlns:p14="http://schemas.microsoft.com/office/powerpoint/2010/main" val="1292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p:cNvGrpSpPr/>
          <p:nvPr/>
        </p:nvGrpSpPr>
        <p:grpSpPr>
          <a:xfrm>
            <a:off x="1952596" y="285729"/>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0" name="TextBox 9"/>
          <p:cNvSpPr txBox="1"/>
          <p:nvPr/>
        </p:nvSpPr>
        <p:spPr>
          <a:xfrm>
            <a:off x="2738414" y="525170"/>
            <a:ext cx="3071834" cy="498598"/>
          </a:xfrm>
          <a:prstGeom prst="rect">
            <a:avLst/>
          </a:prstGeom>
          <a:noFill/>
        </p:spPr>
        <p:txBody>
          <a:bodyPr wrap="square" rtlCol="0">
            <a:spAutoFit/>
          </a:bodyPr>
          <a:lstStyle/>
          <a:p>
            <a:pPr algn="l"/>
            <a:r>
              <a:rPr lang="zh-CN" altLang="en-US">
                <a:solidFill>
                  <a:srgbClr val="FF0000"/>
                </a:solidFill>
                <a:latin typeface="Consolas" pitchFamily="49" charset="0"/>
                <a:ea typeface="微软雅黑" pitchFamily="34" charset="-122"/>
                <a:cs typeface="Consolas" pitchFamily="49" charset="0"/>
              </a:rPr>
              <a:t>  最 短 路 径</a:t>
            </a:r>
            <a:endParaRPr lang="zh-CN" altLang="en-US">
              <a:solidFill>
                <a:srgbClr val="FF0000"/>
              </a:solidFill>
              <a:latin typeface="Consolas" pitchFamily="49" charset="0"/>
              <a:ea typeface="微软雅黑" pitchFamily="34" charset="-122"/>
              <a:cs typeface="Consolas" pitchFamily="49" charset="0"/>
            </a:endParaRPr>
          </a:p>
        </p:txBody>
      </p:sp>
      <p:sp>
        <p:nvSpPr>
          <p:cNvPr id="11" name="TextBox 10"/>
          <p:cNvSpPr txBox="1"/>
          <p:nvPr/>
        </p:nvSpPr>
        <p:spPr>
          <a:xfrm>
            <a:off x="2738414" y="1238235"/>
            <a:ext cx="514353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单源最短路径</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宋体"/>
                <a:cs typeface="Consolas" pitchFamily="49" charset="0"/>
                <a:sym typeface="Wingdings"/>
              </a:rPr>
              <a:t>―</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Dijkstra</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算法</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3" name="组合 19"/>
          <p:cNvGrpSpPr/>
          <p:nvPr/>
        </p:nvGrpSpPr>
        <p:grpSpPr>
          <a:xfrm>
            <a:off x="1809720" y="2000242"/>
            <a:ext cx="3350176" cy="2832861"/>
            <a:chOff x="285720" y="1500180"/>
            <a:chExt cx="3350176" cy="2124646"/>
          </a:xfrm>
        </p:grpSpPr>
        <p:sp>
          <p:nvSpPr>
            <p:cNvPr id="12" name="TextBox 11"/>
            <p:cNvSpPr txBox="1"/>
            <p:nvPr/>
          </p:nvSpPr>
          <p:spPr>
            <a:xfrm>
              <a:off x="285720" y="1500180"/>
              <a:ext cx="2714644" cy="530915"/>
            </a:xfrm>
            <a:prstGeom prst="rect">
              <a:avLst/>
            </a:prstGeom>
            <a:noFill/>
          </p:spPr>
          <p:txBody>
            <a:bodyPr wrap="square" rtlCol="0">
              <a:spAutoFit/>
            </a:bodyPr>
            <a:lstStyle/>
            <a:p>
              <a:pPr algn="l">
                <a:lnSpc>
                  <a:spcPts val="2400"/>
                </a:lnSpc>
                <a:spcBef>
                  <a:spcPts val="0"/>
                </a:spcBef>
              </a:pPr>
              <a:r>
                <a:rPr lang="zh-CN" altLang="en-US" sz="2000">
                  <a:solidFill>
                    <a:srgbClr val="0000FF"/>
                  </a:solidFill>
                  <a:latin typeface="Consolas" pitchFamily="49" charset="0"/>
                  <a:ea typeface="仿宋" pitchFamily="49" charset="-122"/>
                  <a:cs typeface="Consolas" pitchFamily="49" charset="0"/>
                </a:rPr>
                <a:t>源点</a:t>
              </a:r>
              <a:r>
                <a:rPr lang="en-US" altLang="zh-CN" sz="2000" i="1">
                  <a:solidFill>
                    <a:srgbClr val="0000FF"/>
                  </a:solidFill>
                  <a:latin typeface="Consolas" pitchFamily="49" charset="0"/>
                  <a:ea typeface="仿宋" pitchFamily="49" charset="-122"/>
                  <a:cs typeface="Consolas" pitchFamily="49" charset="0"/>
                </a:rPr>
                <a:t>v</a:t>
              </a:r>
              <a:r>
                <a:rPr lang="zh-CN" altLang="en-US" sz="2000">
                  <a:solidFill>
                    <a:srgbClr val="0000FF"/>
                  </a:solidFill>
                  <a:latin typeface="Consolas" pitchFamily="49" charset="0"/>
                  <a:ea typeface="仿宋" pitchFamily="49" charset="-122"/>
                  <a:cs typeface="Consolas" pitchFamily="49" charset="0"/>
                </a:rPr>
                <a:t>加入</a:t>
              </a:r>
              <a:r>
                <a:rPr lang="en-US" altLang="zh-CN" sz="2000">
                  <a:solidFill>
                    <a:srgbClr val="0000FF"/>
                  </a:solidFill>
                  <a:latin typeface="Consolas" pitchFamily="49" charset="0"/>
                  <a:ea typeface="仿宋" pitchFamily="49" charset="-122"/>
                  <a:cs typeface="Consolas" pitchFamily="49" charset="0"/>
                </a:rPr>
                <a:t>S</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U=V-S</a:t>
              </a:r>
            </a:p>
            <a:p>
              <a:pPr algn="l">
                <a:lnSpc>
                  <a:spcPts val="2400"/>
                </a:lnSpc>
                <a:spcBef>
                  <a:spcPts val="0"/>
                </a:spcBef>
              </a:pPr>
              <a:r>
                <a:rPr lang="zh-CN" altLang="en-US" sz="2000">
                  <a:solidFill>
                    <a:srgbClr val="0000FF"/>
                  </a:solidFill>
                  <a:latin typeface="Consolas" pitchFamily="49" charset="0"/>
                  <a:ea typeface="仿宋" pitchFamily="49" charset="-122"/>
                  <a:cs typeface="Consolas" pitchFamily="49" charset="0"/>
                </a:rPr>
                <a:t>初始化：</a:t>
              </a:r>
              <a:r>
                <a:rPr lang="en-US" altLang="zh-CN" sz="2000">
                  <a:solidFill>
                    <a:srgbClr val="0000FF"/>
                  </a:solidFill>
                  <a:latin typeface="Consolas" pitchFamily="49" charset="0"/>
                  <a:ea typeface="仿宋" pitchFamily="49" charset="-122"/>
                  <a:cs typeface="Consolas" pitchFamily="49" charset="0"/>
                </a:rPr>
                <a:t> </a:t>
              </a:r>
              <a:endParaRPr lang="zh-CN" altLang="en-US" sz="20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571472" y="2285998"/>
              <a:ext cx="3064424" cy="13388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dirty="0">
                  <a:solidFill>
                    <a:schemeClr val="bg1"/>
                  </a:solidFill>
                  <a:latin typeface="Consolas" pitchFamily="49" charset="0"/>
                  <a:ea typeface="楷体" pitchFamily="49" charset="-122"/>
                  <a:cs typeface="Consolas" pitchFamily="49" charset="0"/>
                </a:rPr>
                <a:t>若</a:t>
              </a:r>
              <a:r>
                <a:rPr lang="en-US" altLang="zh-CN" sz="1800" i="1" dirty="0">
                  <a:solidFill>
                    <a:schemeClr val="bg1"/>
                  </a:solidFill>
                  <a:latin typeface="Consolas" pitchFamily="49" charset="0"/>
                  <a:ea typeface="楷体" pitchFamily="49" charset="-122"/>
                  <a:cs typeface="Consolas" pitchFamily="49" charset="0"/>
                </a:rPr>
                <a:t>v</a:t>
              </a:r>
              <a:r>
                <a:rPr lang="zh-CN" altLang="en-US" sz="1800" dirty="0">
                  <a:solidFill>
                    <a:schemeClr val="bg1"/>
                  </a:solidFill>
                  <a:latin typeface="Consolas" pitchFamily="49" charset="0"/>
                  <a:ea typeface="楷体" pitchFamily="49" charset="-122"/>
                  <a:cs typeface="Consolas" pitchFamily="49" charset="0"/>
                </a:rPr>
                <a:t> →</a:t>
              </a:r>
              <a:r>
                <a:rPr lang="en-US" altLang="zh-CN" sz="1800" i="1" dirty="0" err="1">
                  <a:solidFill>
                    <a:schemeClr val="bg1"/>
                  </a:solidFill>
                  <a:latin typeface="Consolas" pitchFamily="49" charset="0"/>
                  <a:ea typeface="楷体" pitchFamily="49" charset="-122"/>
                  <a:cs typeface="Consolas" pitchFamily="49" charset="0"/>
                </a:rPr>
                <a:t>i</a:t>
              </a:r>
              <a:r>
                <a:rPr lang="zh-CN" altLang="en-US" sz="1800" dirty="0">
                  <a:solidFill>
                    <a:schemeClr val="bg1"/>
                  </a:solidFill>
                  <a:latin typeface="Consolas" pitchFamily="49" charset="0"/>
                  <a:ea typeface="楷体" pitchFamily="49" charset="-122"/>
                  <a:cs typeface="Consolas" pitchFamily="49" charset="0"/>
                </a:rPr>
                <a:t>有边：</a:t>
              </a:r>
              <a:endParaRPr lang="en-US" altLang="zh-CN" sz="1800" dirty="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dirty="0">
                  <a:solidFill>
                    <a:schemeClr val="bg1"/>
                  </a:solidFill>
                  <a:latin typeface="Consolas" pitchFamily="49" charset="0"/>
                  <a:ea typeface="楷体" pitchFamily="49" charset="-122"/>
                  <a:cs typeface="Consolas" pitchFamily="49" charset="0"/>
                </a:rPr>
                <a:t>     </a:t>
              </a:r>
              <a:r>
                <a:rPr lang="en-US" altLang="zh-CN" sz="1800" dirty="0" err="1">
                  <a:solidFill>
                    <a:schemeClr val="bg1"/>
                  </a:solidFill>
                  <a:latin typeface="Consolas" pitchFamily="49" charset="0"/>
                  <a:ea typeface="楷体" pitchFamily="49" charset="-122"/>
                  <a:cs typeface="Consolas" pitchFamily="49" charset="0"/>
                </a:rPr>
                <a:t>dist</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err="1">
                  <a:solidFill>
                    <a:schemeClr val="bg1"/>
                  </a:solidFill>
                  <a:latin typeface="Consolas" pitchFamily="49" charset="0"/>
                  <a:ea typeface="楷体" pitchFamily="49" charset="-122"/>
                  <a:cs typeface="Consolas" pitchFamily="49" charset="0"/>
                </a:rPr>
                <a:t>i</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v</a:t>
              </a:r>
              <a:r>
                <a:rPr lang="zh-CN" altLang="en-US" sz="1800" dirty="0">
                  <a:solidFill>
                    <a:schemeClr val="bg1"/>
                  </a:solidFill>
                  <a:latin typeface="Consolas" pitchFamily="49" charset="0"/>
                  <a:ea typeface="楷体" pitchFamily="49" charset="-122"/>
                  <a:cs typeface="Consolas" pitchFamily="49" charset="0"/>
                </a:rPr>
                <a:t>，</a:t>
              </a:r>
              <a:r>
                <a:rPr lang="en-US" altLang="zh-CN" sz="1800" i="1" dirty="0" err="1">
                  <a:solidFill>
                    <a:schemeClr val="bg1"/>
                  </a:solidFill>
                  <a:latin typeface="Consolas" pitchFamily="49" charset="0"/>
                  <a:ea typeface="楷体" pitchFamily="49" charset="-122"/>
                  <a:cs typeface="Consolas" pitchFamily="49" charset="0"/>
                </a:rPr>
                <a:t>i</a:t>
              </a:r>
              <a:r>
                <a:rPr lang="en-US" altLang="zh-CN" sz="1800" dirty="0">
                  <a:solidFill>
                    <a:schemeClr val="bg1"/>
                  </a:solidFill>
                  <a:latin typeface="Consolas" pitchFamily="49" charset="0"/>
                  <a:ea typeface="楷体" pitchFamily="49" charset="-122"/>
                  <a:cs typeface="Consolas" pitchFamily="49" charset="0"/>
                </a:rPr>
                <a:t>)</a:t>
              </a:r>
              <a:r>
                <a:rPr lang="zh-CN" altLang="en-US" sz="1800" dirty="0">
                  <a:solidFill>
                    <a:schemeClr val="bg1"/>
                  </a:solidFill>
                  <a:latin typeface="Consolas" pitchFamily="49" charset="0"/>
                  <a:ea typeface="楷体" pitchFamily="49" charset="-122"/>
                  <a:cs typeface="Consolas" pitchFamily="49" charset="0"/>
                </a:rPr>
                <a:t>权值  </a:t>
              </a:r>
              <a:endParaRPr lang="en-US" altLang="zh-CN" sz="1800" dirty="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dirty="0">
                  <a:solidFill>
                    <a:schemeClr val="bg1"/>
                  </a:solidFill>
                  <a:latin typeface="Consolas" pitchFamily="49" charset="0"/>
                  <a:ea typeface="楷体" pitchFamily="49" charset="-122"/>
                  <a:cs typeface="Consolas" pitchFamily="49" charset="0"/>
                </a:rPr>
                <a:t>     path[</a:t>
              </a:r>
              <a:r>
                <a:rPr lang="en-US" altLang="zh-CN" sz="1800" i="1" dirty="0" err="1">
                  <a:solidFill>
                    <a:schemeClr val="bg1"/>
                  </a:solidFill>
                  <a:latin typeface="Consolas" pitchFamily="49" charset="0"/>
                  <a:ea typeface="楷体" pitchFamily="49" charset="-122"/>
                  <a:cs typeface="Consolas" pitchFamily="49" charset="0"/>
                </a:rPr>
                <a:t>i</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v</a:t>
              </a:r>
            </a:p>
            <a:p>
              <a:pPr algn="l">
                <a:lnSpc>
                  <a:spcPts val="2200"/>
                </a:lnSpc>
                <a:spcBef>
                  <a:spcPts val="0"/>
                </a:spcBef>
              </a:pPr>
              <a:r>
                <a:rPr lang="zh-CN" altLang="en-US" sz="1800" dirty="0">
                  <a:solidFill>
                    <a:schemeClr val="bg1"/>
                  </a:solidFill>
                  <a:latin typeface="Consolas" pitchFamily="49" charset="0"/>
                  <a:ea typeface="楷体" pitchFamily="49" charset="-122"/>
                  <a:cs typeface="Consolas" pitchFamily="49" charset="0"/>
                </a:rPr>
                <a:t>否则：</a:t>
              </a:r>
              <a:endParaRPr lang="en-US" altLang="zh-CN" sz="1800" dirty="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dirty="0">
                  <a:solidFill>
                    <a:schemeClr val="bg1"/>
                  </a:solidFill>
                  <a:latin typeface="Consolas" pitchFamily="49" charset="0"/>
                  <a:ea typeface="楷体" pitchFamily="49" charset="-122"/>
                  <a:cs typeface="Consolas" pitchFamily="49" charset="0"/>
                </a:rPr>
                <a:t>     </a:t>
              </a:r>
              <a:r>
                <a:rPr lang="en-US" altLang="zh-CN" sz="1800" dirty="0" err="1">
                  <a:solidFill>
                    <a:schemeClr val="bg1"/>
                  </a:solidFill>
                  <a:latin typeface="Consolas" pitchFamily="49" charset="0"/>
                  <a:ea typeface="楷体" pitchFamily="49" charset="-122"/>
                  <a:cs typeface="Consolas" pitchFamily="49" charset="0"/>
                </a:rPr>
                <a:t>dist</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err="1">
                  <a:solidFill>
                    <a:schemeClr val="bg1"/>
                  </a:solidFill>
                  <a:latin typeface="Consolas" pitchFamily="49" charset="0"/>
                  <a:ea typeface="楷体" pitchFamily="49" charset="-122"/>
                  <a:cs typeface="Consolas" pitchFamily="49" charset="0"/>
                </a:rPr>
                <a:t>i</a:t>
              </a:r>
              <a:r>
                <a:rPr lang="en-US" altLang="zh-CN" sz="1800" dirty="0">
                  <a:solidFill>
                    <a:schemeClr val="bg1"/>
                  </a:solidFill>
                  <a:latin typeface="Consolas" pitchFamily="49" charset="0"/>
                  <a:ea typeface="楷体" pitchFamily="49" charset="-122"/>
                  <a:cs typeface="Consolas" pitchFamily="49" charset="0"/>
                </a:rPr>
                <a:t>]=</a:t>
              </a:r>
              <a:r>
                <a:rPr lang="zh-CN" altLang="en-US" sz="1800" dirty="0">
                  <a:solidFill>
                    <a:schemeClr val="bg1"/>
                  </a:solidFill>
                  <a:latin typeface="Consolas" pitchFamily="49" charset="0"/>
                  <a:ea typeface="楷体" pitchFamily="49" charset="-122"/>
                  <a:cs typeface="Consolas" pitchFamily="49" charset="0"/>
                </a:rPr>
                <a:t> ∞</a:t>
              </a:r>
              <a:endParaRPr lang="en-US" altLang="zh-CN" sz="1800" dirty="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dirty="0">
                  <a:solidFill>
                    <a:schemeClr val="bg1"/>
                  </a:solidFill>
                  <a:latin typeface="Consolas" pitchFamily="49" charset="0"/>
                  <a:ea typeface="楷体" pitchFamily="49" charset="-122"/>
                  <a:cs typeface="Consolas" pitchFamily="49" charset="0"/>
                </a:rPr>
                <a:t>     path[</a:t>
              </a:r>
              <a:r>
                <a:rPr lang="en-US" altLang="zh-CN" sz="1800" i="1" dirty="0" err="1">
                  <a:solidFill>
                    <a:schemeClr val="bg1"/>
                  </a:solidFill>
                  <a:latin typeface="Consolas" pitchFamily="49" charset="0"/>
                  <a:ea typeface="楷体" pitchFamily="49" charset="-122"/>
                  <a:cs typeface="Consolas" pitchFamily="49" charset="0"/>
                </a:rPr>
                <a:t>i</a:t>
              </a:r>
              <a:r>
                <a:rPr lang="en-US" altLang="zh-CN" sz="1800" dirty="0">
                  <a:solidFill>
                    <a:schemeClr val="bg1"/>
                  </a:solidFill>
                  <a:latin typeface="Consolas" pitchFamily="49" charset="0"/>
                  <a:ea typeface="楷体" pitchFamily="49" charset="-122"/>
                  <a:cs typeface="Consolas" pitchFamily="49" charset="0"/>
                </a:rPr>
                <a:t>]=-1</a:t>
              </a:r>
              <a:endParaRPr lang="zh-CN" altLang="en-US" sz="1800" dirty="0">
                <a:solidFill>
                  <a:schemeClr val="bg1"/>
                </a:solidFill>
                <a:latin typeface="Consolas" pitchFamily="49" charset="0"/>
                <a:ea typeface="楷体" pitchFamily="49" charset="-122"/>
                <a:cs typeface="Consolas" pitchFamily="49" charset="0"/>
              </a:endParaRPr>
            </a:p>
          </p:txBody>
        </p:sp>
      </p:grpSp>
      <p:grpSp>
        <p:nvGrpSpPr>
          <p:cNvPr id="4" name="组合 20"/>
          <p:cNvGrpSpPr/>
          <p:nvPr/>
        </p:nvGrpSpPr>
        <p:grpSpPr>
          <a:xfrm>
            <a:off x="4381488" y="2149610"/>
            <a:ext cx="2506600" cy="707886"/>
            <a:chOff x="2857488" y="1612206"/>
            <a:chExt cx="2506600" cy="530914"/>
          </a:xfrm>
        </p:grpSpPr>
        <p:sp>
          <p:nvSpPr>
            <p:cNvPr id="14" name="TextBox 13"/>
            <p:cNvSpPr txBox="1"/>
            <p:nvPr/>
          </p:nvSpPr>
          <p:spPr>
            <a:xfrm>
              <a:off x="3357554" y="1612206"/>
              <a:ext cx="2006534" cy="530914"/>
            </a:xfrm>
            <a:prstGeom prst="rect">
              <a:avLst/>
            </a:prstGeom>
            <a:noFill/>
          </p:spPr>
          <p:txBody>
            <a:bodyPr wrap="square" rtlCol="0">
              <a:spAutoFit/>
            </a:bodyPr>
            <a:lstStyle/>
            <a:p>
              <a:pPr algn="l">
                <a:lnSpc>
                  <a:spcPts val="2400"/>
                </a:lnSpc>
                <a:spcBef>
                  <a:spcPts val="0"/>
                </a:spcBef>
              </a:pPr>
              <a:r>
                <a:rPr lang="zh-CN" altLang="en-US" sz="2000" dirty="0">
                  <a:solidFill>
                    <a:srgbClr val="0000FF"/>
                  </a:solidFill>
                  <a:latin typeface="Consolas" pitchFamily="49" charset="0"/>
                  <a:ea typeface="仿宋" pitchFamily="49" charset="-122"/>
                  <a:cs typeface="Consolas" pitchFamily="49" charset="0"/>
                </a:rPr>
                <a:t>从</a:t>
              </a:r>
              <a:r>
                <a:rPr lang="en-US" altLang="zh-CN" sz="2000" dirty="0">
                  <a:solidFill>
                    <a:srgbClr val="0000FF"/>
                  </a:solidFill>
                  <a:latin typeface="Consolas" pitchFamily="49" charset="0"/>
                  <a:ea typeface="仿宋" pitchFamily="49" charset="-122"/>
                  <a:cs typeface="Consolas" pitchFamily="49" charset="0"/>
                </a:rPr>
                <a:t>U</a:t>
              </a:r>
              <a:r>
                <a:rPr lang="zh-CN" altLang="en-US" sz="2000" dirty="0">
                  <a:solidFill>
                    <a:srgbClr val="0000FF"/>
                  </a:solidFill>
                  <a:latin typeface="Consolas" pitchFamily="49" charset="0"/>
                  <a:ea typeface="仿宋" pitchFamily="49" charset="-122"/>
                  <a:cs typeface="Consolas" pitchFamily="49" charset="0"/>
                </a:rPr>
                <a:t>中选择</a:t>
              </a:r>
              <a:r>
                <a:rPr lang="en-US" altLang="zh-CN" sz="2000" dirty="0" err="1">
                  <a:solidFill>
                    <a:srgbClr val="0000FF"/>
                  </a:solidFill>
                  <a:latin typeface="Consolas" pitchFamily="49" charset="0"/>
                  <a:ea typeface="仿宋" pitchFamily="49" charset="-122"/>
                  <a:cs typeface="Consolas" pitchFamily="49" charset="0"/>
                </a:rPr>
                <a:t>dist</a:t>
              </a:r>
              <a:r>
                <a:rPr lang="zh-CN" altLang="en-US" sz="2000" dirty="0">
                  <a:solidFill>
                    <a:srgbClr val="0000FF"/>
                  </a:solidFill>
                  <a:latin typeface="Consolas" pitchFamily="49" charset="0"/>
                  <a:ea typeface="仿宋" pitchFamily="49" charset="-122"/>
                  <a:cs typeface="Consolas" pitchFamily="49" charset="0"/>
                </a:rPr>
                <a:t>最小的顶点</a:t>
              </a:r>
              <a:r>
                <a:rPr lang="en-US" altLang="zh-CN" sz="2000" i="1" dirty="0">
                  <a:solidFill>
                    <a:srgbClr val="0000FF"/>
                  </a:solidFill>
                  <a:latin typeface="Consolas" pitchFamily="49" charset="0"/>
                  <a:ea typeface="仿宋" pitchFamily="49" charset="-122"/>
                  <a:cs typeface="Consolas" pitchFamily="49" charset="0"/>
                </a:rPr>
                <a:t>u</a:t>
              </a:r>
              <a:endParaRPr lang="zh-CN" altLang="en-US" sz="2000" i="1" dirty="0">
                <a:solidFill>
                  <a:srgbClr val="0000FF"/>
                </a:solidFill>
                <a:latin typeface="Consolas" pitchFamily="49" charset="0"/>
                <a:ea typeface="仿宋" pitchFamily="49" charset="-122"/>
                <a:cs typeface="Consolas" pitchFamily="49" charset="0"/>
              </a:endParaRPr>
            </a:p>
          </p:txBody>
        </p:sp>
        <p:sp>
          <p:nvSpPr>
            <p:cNvPr id="17" name="右箭头 16"/>
            <p:cNvSpPr/>
            <p:nvPr/>
          </p:nvSpPr>
          <p:spPr>
            <a:xfrm>
              <a:off x="2857488"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latin typeface="Consolas" pitchFamily="49" charset="0"/>
                <a:cs typeface="Consolas" pitchFamily="49" charset="0"/>
              </a:endParaRPr>
            </a:p>
          </p:txBody>
        </p:sp>
      </p:grpSp>
      <p:grpSp>
        <p:nvGrpSpPr>
          <p:cNvPr id="5" name="组合 21"/>
          <p:cNvGrpSpPr/>
          <p:nvPr/>
        </p:nvGrpSpPr>
        <p:grpSpPr>
          <a:xfrm>
            <a:off x="6738942" y="2143116"/>
            <a:ext cx="4181594" cy="2499402"/>
            <a:chOff x="5214942" y="1607338"/>
            <a:chExt cx="4181594" cy="1874552"/>
          </a:xfrm>
        </p:grpSpPr>
        <p:sp>
          <p:nvSpPr>
            <p:cNvPr id="15" name="TextBox 14"/>
            <p:cNvSpPr txBox="1"/>
            <p:nvPr/>
          </p:nvSpPr>
          <p:spPr>
            <a:xfrm>
              <a:off x="5715008" y="1607338"/>
              <a:ext cx="2214578" cy="530915"/>
            </a:xfrm>
            <a:prstGeom prst="rect">
              <a:avLst/>
            </a:prstGeom>
            <a:noFill/>
          </p:spPr>
          <p:txBody>
            <a:bodyPr wrap="square" rtlCol="0">
              <a:spAutoFit/>
            </a:bodyPr>
            <a:lstStyle/>
            <a:p>
              <a:pPr algn="l">
                <a:lnSpc>
                  <a:spcPts val="2400"/>
                </a:lnSpc>
                <a:spcBef>
                  <a:spcPts val="0"/>
                </a:spcBef>
              </a:pPr>
              <a:r>
                <a:rPr lang="zh-CN" altLang="en-US" sz="2000">
                  <a:solidFill>
                    <a:srgbClr val="0000FF"/>
                  </a:solidFill>
                  <a:latin typeface="Consolas" pitchFamily="49" charset="0"/>
                  <a:ea typeface="仿宋" pitchFamily="49" charset="-122"/>
                  <a:cs typeface="Consolas" pitchFamily="49" charset="0"/>
                </a:rPr>
                <a:t>考察所有从</a:t>
              </a:r>
              <a:r>
                <a:rPr lang="en-US" altLang="zh-CN" sz="2000" i="1">
                  <a:solidFill>
                    <a:srgbClr val="0000FF"/>
                  </a:solidFill>
                  <a:latin typeface="Consolas" pitchFamily="49" charset="0"/>
                  <a:ea typeface="仿宋" pitchFamily="49" charset="-122"/>
                  <a:cs typeface="Consolas" pitchFamily="49" charset="0"/>
                </a:rPr>
                <a:t>u</a:t>
              </a:r>
              <a:r>
                <a:rPr lang="zh-CN" altLang="en-US" sz="2000">
                  <a:solidFill>
                    <a:srgbClr val="0000FF"/>
                  </a:solidFill>
                  <a:latin typeface="Consolas" pitchFamily="49" charset="0"/>
                  <a:ea typeface="仿宋" pitchFamily="49" charset="-122"/>
                  <a:cs typeface="Consolas" pitchFamily="49" charset="0"/>
                </a:rPr>
                <a:t>有出边的顶点</a:t>
              </a:r>
              <a:r>
                <a:rPr lang="en-US" altLang="zh-CN"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，调整：</a:t>
              </a:r>
              <a:endParaRPr lang="zh-CN" altLang="en-US" sz="2000" i="1">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5214942" y="2354658"/>
              <a:ext cx="4181594" cy="11272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dirty="0">
                  <a:solidFill>
                    <a:schemeClr val="bg1"/>
                  </a:solidFill>
                  <a:latin typeface="Consolas" pitchFamily="49" charset="0"/>
                  <a:ea typeface="楷体" pitchFamily="49" charset="-122"/>
                  <a:cs typeface="Consolas" pitchFamily="49" charset="0"/>
                </a:rPr>
                <a:t>若</a:t>
              </a:r>
              <a:r>
                <a:rPr lang="en-US" altLang="zh-CN" sz="1800" dirty="0" err="1">
                  <a:solidFill>
                    <a:schemeClr val="bg1"/>
                  </a:solidFill>
                  <a:latin typeface="Consolas" pitchFamily="49" charset="0"/>
                  <a:ea typeface="楷体" pitchFamily="49" charset="-122"/>
                  <a:cs typeface="Consolas" pitchFamily="49" charset="0"/>
                </a:rPr>
                <a:t>dist</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u</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u</a:t>
              </a:r>
              <a:r>
                <a:rPr lang="zh-CN" altLang="en-US"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j</a:t>
              </a:r>
              <a:r>
                <a:rPr lang="en-US" altLang="zh-CN" sz="1800" dirty="0">
                  <a:solidFill>
                    <a:schemeClr val="bg1"/>
                  </a:solidFill>
                  <a:latin typeface="Consolas" pitchFamily="49" charset="0"/>
                  <a:ea typeface="楷体" pitchFamily="49" charset="-122"/>
                  <a:cs typeface="Consolas" pitchFamily="49" charset="0"/>
                </a:rPr>
                <a:t>)</a:t>
              </a:r>
              <a:r>
                <a:rPr lang="zh-CN" altLang="en-US" sz="1800" dirty="0">
                  <a:solidFill>
                    <a:schemeClr val="bg1"/>
                  </a:solidFill>
                  <a:latin typeface="Consolas" pitchFamily="49" charset="0"/>
                  <a:ea typeface="楷体" pitchFamily="49" charset="-122"/>
                  <a:cs typeface="Consolas" pitchFamily="49" charset="0"/>
                </a:rPr>
                <a:t>权值</a:t>
              </a:r>
              <a:r>
                <a:rPr lang="en-US" altLang="zh-CN" sz="1800" dirty="0">
                  <a:solidFill>
                    <a:schemeClr val="bg1"/>
                  </a:solidFill>
                  <a:latin typeface="Consolas" pitchFamily="49" charset="0"/>
                  <a:ea typeface="楷体" pitchFamily="49" charset="-122"/>
                  <a:cs typeface="Consolas" pitchFamily="49" charset="0"/>
                </a:rPr>
                <a:t>&lt;</a:t>
              </a:r>
              <a:r>
                <a:rPr lang="en-US" altLang="zh-CN" sz="1800" dirty="0" err="1">
                  <a:solidFill>
                    <a:schemeClr val="bg1"/>
                  </a:solidFill>
                  <a:latin typeface="Consolas" pitchFamily="49" charset="0"/>
                  <a:ea typeface="楷体" pitchFamily="49" charset="-122"/>
                  <a:cs typeface="Consolas" pitchFamily="49" charset="0"/>
                </a:rPr>
                <a:t>dist</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j</a:t>
              </a:r>
              <a:r>
                <a:rPr lang="en-US" altLang="zh-CN" sz="1800" dirty="0">
                  <a:solidFill>
                    <a:schemeClr val="bg1"/>
                  </a:solidFill>
                  <a:latin typeface="Consolas" pitchFamily="49" charset="0"/>
                  <a:ea typeface="楷体" pitchFamily="49" charset="-122"/>
                  <a:cs typeface="Consolas" pitchFamily="49" charset="0"/>
                </a:rPr>
                <a:t>]</a:t>
              </a:r>
              <a:r>
                <a:rPr lang="zh-CN" altLang="en-US" sz="1800" dirty="0">
                  <a:solidFill>
                    <a:schemeClr val="bg1"/>
                  </a:solidFill>
                  <a:latin typeface="Consolas" pitchFamily="49" charset="0"/>
                  <a:ea typeface="楷体" pitchFamily="49" charset="-122"/>
                  <a:cs typeface="Consolas" pitchFamily="49" charset="0"/>
                </a:rPr>
                <a:t> ：</a:t>
              </a:r>
              <a:endParaRPr lang="en-US" altLang="zh-CN" sz="1800" dirty="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dirty="0">
                  <a:solidFill>
                    <a:schemeClr val="bg1"/>
                  </a:solidFill>
                  <a:latin typeface="Consolas" pitchFamily="49" charset="0"/>
                  <a:ea typeface="楷体" pitchFamily="49" charset="-122"/>
                  <a:cs typeface="Consolas" pitchFamily="49" charset="0"/>
                </a:rPr>
                <a:t>     </a:t>
              </a:r>
              <a:r>
                <a:rPr lang="en-US" altLang="zh-CN" sz="1800" dirty="0" err="1">
                  <a:solidFill>
                    <a:schemeClr val="bg1"/>
                  </a:solidFill>
                  <a:latin typeface="Consolas" pitchFamily="49" charset="0"/>
                  <a:ea typeface="楷体" pitchFamily="49" charset="-122"/>
                  <a:cs typeface="Consolas" pitchFamily="49" charset="0"/>
                </a:rPr>
                <a:t>dist</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j</a:t>
              </a:r>
              <a:r>
                <a:rPr lang="en-US" altLang="zh-CN" sz="1800" dirty="0">
                  <a:solidFill>
                    <a:schemeClr val="bg1"/>
                  </a:solidFill>
                  <a:latin typeface="Consolas" pitchFamily="49" charset="0"/>
                  <a:ea typeface="楷体" pitchFamily="49" charset="-122"/>
                  <a:cs typeface="Consolas" pitchFamily="49" charset="0"/>
                </a:rPr>
                <a:t>]= </a:t>
              </a:r>
              <a:r>
                <a:rPr lang="en-US" altLang="zh-CN" sz="1800" dirty="0" err="1">
                  <a:solidFill>
                    <a:schemeClr val="bg1"/>
                  </a:solidFill>
                  <a:latin typeface="Consolas" pitchFamily="49" charset="0"/>
                  <a:ea typeface="楷体" pitchFamily="49" charset="-122"/>
                  <a:cs typeface="Consolas" pitchFamily="49" charset="0"/>
                </a:rPr>
                <a:t>dist</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u</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u</a:t>
              </a:r>
              <a:r>
                <a:rPr lang="zh-CN" altLang="en-US"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j</a:t>
              </a:r>
              <a:r>
                <a:rPr lang="en-US" altLang="zh-CN" sz="1800" dirty="0">
                  <a:solidFill>
                    <a:schemeClr val="bg1"/>
                  </a:solidFill>
                  <a:latin typeface="Consolas" pitchFamily="49" charset="0"/>
                  <a:ea typeface="楷体" pitchFamily="49" charset="-122"/>
                  <a:cs typeface="Consolas" pitchFamily="49" charset="0"/>
                </a:rPr>
                <a:t>)</a:t>
              </a:r>
              <a:r>
                <a:rPr lang="zh-CN" altLang="en-US" sz="1800" dirty="0">
                  <a:solidFill>
                    <a:schemeClr val="bg1"/>
                  </a:solidFill>
                  <a:latin typeface="Consolas" pitchFamily="49" charset="0"/>
                  <a:ea typeface="楷体" pitchFamily="49" charset="-122"/>
                  <a:cs typeface="Consolas" pitchFamily="49" charset="0"/>
                </a:rPr>
                <a:t>权值</a:t>
              </a:r>
              <a:endParaRPr lang="en-US" altLang="zh-CN" sz="1800" dirty="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dirty="0">
                  <a:solidFill>
                    <a:schemeClr val="bg1"/>
                  </a:solidFill>
                  <a:latin typeface="Consolas" pitchFamily="49" charset="0"/>
                  <a:ea typeface="楷体" pitchFamily="49" charset="-122"/>
                  <a:cs typeface="Consolas" pitchFamily="49" charset="0"/>
                </a:rPr>
                <a:t>     path[</a:t>
              </a:r>
              <a:r>
                <a:rPr lang="en-US" altLang="zh-CN" sz="1800" i="1" dirty="0">
                  <a:solidFill>
                    <a:schemeClr val="bg1"/>
                  </a:solidFill>
                  <a:latin typeface="Consolas" pitchFamily="49" charset="0"/>
                  <a:ea typeface="楷体" pitchFamily="49" charset="-122"/>
                  <a:cs typeface="Consolas" pitchFamily="49" charset="0"/>
                </a:rPr>
                <a:t>j</a:t>
              </a:r>
              <a:r>
                <a:rPr lang="en-US" altLang="zh-CN" sz="1800" dirty="0">
                  <a:solidFill>
                    <a:schemeClr val="bg1"/>
                  </a:solidFill>
                  <a:latin typeface="Consolas" pitchFamily="49" charset="0"/>
                  <a:ea typeface="楷体" pitchFamily="49" charset="-122"/>
                  <a:cs typeface="Consolas" pitchFamily="49" charset="0"/>
                </a:rPr>
                <a:t>]=</a:t>
              </a:r>
              <a:r>
                <a:rPr lang="en-US" altLang="zh-CN" sz="1800" i="1" dirty="0">
                  <a:solidFill>
                    <a:schemeClr val="bg1"/>
                  </a:solidFill>
                  <a:latin typeface="Consolas" pitchFamily="49" charset="0"/>
                  <a:ea typeface="楷体" pitchFamily="49" charset="-122"/>
                  <a:cs typeface="Consolas" pitchFamily="49" charset="0"/>
                </a:rPr>
                <a:t>u</a:t>
              </a:r>
            </a:p>
            <a:p>
              <a:pPr algn="l">
                <a:lnSpc>
                  <a:spcPts val="2200"/>
                </a:lnSpc>
                <a:spcBef>
                  <a:spcPts val="0"/>
                </a:spcBef>
              </a:pPr>
              <a:r>
                <a:rPr lang="zh-CN" altLang="en-US" sz="1800" dirty="0">
                  <a:solidFill>
                    <a:schemeClr val="bg1"/>
                  </a:solidFill>
                  <a:latin typeface="Consolas" pitchFamily="49" charset="0"/>
                  <a:ea typeface="楷体" pitchFamily="49" charset="-122"/>
                  <a:cs typeface="Consolas" pitchFamily="49" charset="0"/>
                </a:rPr>
                <a:t>否则：</a:t>
              </a:r>
              <a:endParaRPr lang="en-US" altLang="zh-CN" sz="1800" dirty="0">
                <a:solidFill>
                  <a:schemeClr val="bg1"/>
                </a:solidFill>
                <a:latin typeface="Consolas" pitchFamily="49" charset="0"/>
                <a:ea typeface="楷体" pitchFamily="49" charset="-122"/>
                <a:cs typeface="Consolas" pitchFamily="49" charset="0"/>
              </a:endParaRPr>
            </a:p>
            <a:p>
              <a:pPr algn="l">
                <a:lnSpc>
                  <a:spcPts val="2200"/>
                </a:lnSpc>
                <a:spcBef>
                  <a:spcPts val="0"/>
                </a:spcBef>
              </a:pPr>
              <a:r>
                <a:rPr lang="en-US" altLang="zh-CN" sz="1800" dirty="0">
                  <a:solidFill>
                    <a:schemeClr val="bg1"/>
                  </a:solidFill>
                  <a:latin typeface="Consolas" pitchFamily="49" charset="0"/>
                  <a:ea typeface="楷体" pitchFamily="49" charset="-122"/>
                  <a:cs typeface="Consolas" pitchFamily="49" charset="0"/>
                </a:rPr>
                <a:t>     </a:t>
              </a:r>
              <a:r>
                <a:rPr lang="zh-CN" altLang="en-US" sz="1800" dirty="0">
                  <a:solidFill>
                    <a:schemeClr val="bg1"/>
                  </a:solidFill>
                  <a:latin typeface="Consolas" pitchFamily="49" charset="0"/>
                  <a:ea typeface="楷体" pitchFamily="49" charset="-122"/>
                  <a:cs typeface="Consolas" pitchFamily="49" charset="0"/>
                </a:rPr>
                <a:t>不变</a:t>
              </a:r>
            </a:p>
          </p:txBody>
        </p:sp>
        <p:sp>
          <p:nvSpPr>
            <p:cNvPr id="18" name="右箭头 17"/>
            <p:cNvSpPr/>
            <p:nvPr/>
          </p:nvSpPr>
          <p:spPr>
            <a:xfrm>
              <a:off x="5214942"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latin typeface="Consolas" pitchFamily="49" charset="0"/>
                <a:cs typeface="Consolas" pitchFamily="49" charset="0"/>
              </a:endParaRPr>
            </a:p>
          </p:txBody>
        </p:sp>
      </p:grpSp>
      <p:sp>
        <p:nvSpPr>
          <p:cNvPr id="19" name="TextBox 18"/>
          <p:cNvSpPr txBox="1"/>
          <p:nvPr/>
        </p:nvSpPr>
        <p:spPr>
          <a:xfrm>
            <a:off x="2024034" y="5143512"/>
            <a:ext cx="3929090"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直到</a:t>
            </a:r>
            <a:r>
              <a:rPr lang="en-US" altLang="zh-CN" sz="2000">
                <a:solidFill>
                  <a:srgbClr val="0000FF"/>
                </a:solidFill>
                <a:latin typeface="Consolas" pitchFamily="49" charset="0"/>
                <a:ea typeface="楷体" pitchFamily="49" charset="-122"/>
                <a:cs typeface="Consolas" pitchFamily="49" charset="0"/>
              </a:rPr>
              <a:t>S=V     </a:t>
            </a:r>
            <a:r>
              <a:rPr lang="zh-CN" altLang="en-US" sz="2000">
                <a:solidFill>
                  <a:srgbClr val="0000FF"/>
                </a:solidFill>
                <a:latin typeface="Consolas" pitchFamily="49" charset="0"/>
                <a:ea typeface="楷体" pitchFamily="49" charset="-122"/>
                <a:cs typeface="Consolas" pitchFamily="49" charset="0"/>
              </a:rPr>
              <a:t>时间复杂度：</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20" name="灯片编号占位符 19"/>
          <p:cNvSpPr>
            <a:spLocks noGrp="1"/>
          </p:cNvSpPr>
          <p:nvPr>
            <p:ph type="sldNum" sz="quarter" idx="12"/>
          </p:nvPr>
        </p:nvSpPr>
        <p:spPr/>
        <p:txBody>
          <a:bodyPr/>
          <a:lstStyle/>
          <a:p>
            <a:fld id="{36E68863-33C2-4D6D-B9FA-F4917E910219}" type="slidenum">
              <a:rPr lang="en-US" altLang="zh-CN" smtClean="0"/>
              <a:pPr/>
              <a:t>104</a:t>
            </a:fld>
            <a:r>
              <a:rPr lang="en-US" altLang="zh-CN" smtClean="0"/>
              <a:t>/35</a:t>
            </a:r>
            <a:endParaRPr lang="en-US" altLang="zh-CN"/>
          </a:p>
        </p:txBody>
      </p:sp>
    </p:spTree>
    <p:extLst>
      <p:ext uri="{BB962C8B-B14F-4D97-AF65-F5344CB8AC3E}">
        <p14:creationId xmlns:p14="http://schemas.microsoft.com/office/powerpoint/2010/main" val="327085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52662" y="952484"/>
            <a:ext cx="7715304" cy="21441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200"/>
              </a:lnSpc>
              <a:spcBef>
                <a:spcPts val="0"/>
              </a:spcBef>
            </a:pPr>
            <a:r>
              <a:rPr lang="en-US" sz="2000">
                <a:solidFill>
                  <a:srgbClr val="0000FF"/>
                </a:solidFill>
                <a:latin typeface="Consolas" pitchFamily="49" charset="0"/>
                <a:ea typeface="楷体" pitchFamily="49" charset="-122"/>
                <a:cs typeface="Consolas" pitchFamily="49" charset="0"/>
              </a:rPr>
              <a:t>Dijkstra</a:t>
            </a:r>
            <a:r>
              <a:rPr lang="zh-CN" altLang="en-US" sz="2000">
                <a:solidFill>
                  <a:srgbClr val="0000FF"/>
                </a:solidFill>
                <a:latin typeface="Consolas" pitchFamily="49" charset="0"/>
                <a:ea typeface="楷体" pitchFamily="49" charset="-122"/>
                <a:cs typeface="Consolas" pitchFamily="49" charset="0"/>
              </a:rPr>
              <a:t>算法是（ ）方法求出图中从源点到其余顶点最短路径的。</a:t>
            </a:r>
          </a:p>
          <a:p>
            <a:pPr algn="l">
              <a:lnSpc>
                <a:spcPts val="3200"/>
              </a:lnSpc>
              <a:spcBef>
                <a:spcPts val="0"/>
              </a:spcBef>
            </a:pPr>
            <a:r>
              <a:rPr lang="pt-BR" sz="2000">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按长度递减的顺序求出图的某顶点到其余顶点的最短路径</a:t>
            </a:r>
          </a:p>
          <a:p>
            <a:pPr algn="l">
              <a:lnSpc>
                <a:spcPts val="3200"/>
              </a:lnSpc>
              <a:spcBef>
                <a:spcPts val="0"/>
              </a:spcBef>
            </a:pPr>
            <a:r>
              <a:rPr lang="pt-BR" sz="2000">
                <a:solidFill>
                  <a:srgbClr val="0000FF"/>
                </a:solidFill>
                <a:latin typeface="Consolas" pitchFamily="49" charset="0"/>
                <a:ea typeface="仿宋" pitchFamily="49" charset="-122"/>
                <a:cs typeface="Consolas" pitchFamily="49" charset="0"/>
              </a:rPr>
              <a:t>B.</a:t>
            </a:r>
            <a:r>
              <a:rPr lang="zh-CN" altLang="en-US" sz="2000">
                <a:solidFill>
                  <a:srgbClr val="0000FF"/>
                </a:solidFill>
                <a:latin typeface="Consolas" pitchFamily="49" charset="0"/>
                <a:ea typeface="仿宋" pitchFamily="49" charset="-122"/>
                <a:cs typeface="Consolas" pitchFamily="49" charset="0"/>
              </a:rPr>
              <a:t>按长度递增的顺序求出图的某顶点到其余顶点的最短路径</a:t>
            </a:r>
          </a:p>
          <a:p>
            <a:pPr algn="l">
              <a:lnSpc>
                <a:spcPts val="3200"/>
              </a:lnSpc>
              <a:spcBef>
                <a:spcPts val="0"/>
              </a:spcBef>
            </a:pPr>
            <a:r>
              <a:rPr lang="pt-BR" sz="2000">
                <a:solidFill>
                  <a:srgbClr val="0000FF"/>
                </a:solidFill>
                <a:latin typeface="Consolas" pitchFamily="49" charset="0"/>
                <a:ea typeface="仿宋" pitchFamily="49" charset="-122"/>
                <a:cs typeface="Consolas" pitchFamily="49" charset="0"/>
              </a:rPr>
              <a:t>C.</a:t>
            </a:r>
            <a:r>
              <a:rPr lang="zh-CN" altLang="en-US" sz="2000">
                <a:solidFill>
                  <a:srgbClr val="0000FF"/>
                </a:solidFill>
                <a:latin typeface="Consolas" pitchFamily="49" charset="0"/>
                <a:ea typeface="仿宋" pitchFamily="49" charset="-122"/>
                <a:cs typeface="Consolas" pitchFamily="49" charset="0"/>
              </a:rPr>
              <a:t>通过深度优先遍历求出图中某顶点到其余顶点的最短路径</a:t>
            </a:r>
          </a:p>
          <a:p>
            <a:pPr algn="l">
              <a:lnSpc>
                <a:spcPts val="3200"/>
              </a:lnSpc>
              <a:spcBef>
                <a:spcPts val="0"/>
              </a:spcBef>
            </a:pPr>
            <a:r>
              <a:rPr lang="pt-BR" sz="2000">
                <a:solidFill>
                  <a:srgbClr val="0000FF"/>
                </a:solidFill>
                <a:latin typeface="Consolas" pitchFamily="49" charset="0"/>
                <a:ea typeface="仿宋" pitchFamily="49" charset="-122"/>
                <a:cs typeface="Consolas" pitchFamily="49" charset="0"/>
              </a:rPr>
              <a:t>D.</a:t>
            </a:r>
            <a:r>
              <a:rPr lang="zh-CN" altLang="en-US" sz="2000">
                <a:solidFill>
                  <a:srgbClr val="0000FF"/>
                </a:solidFill>
                <a:latin typeface="Consolas" pitchFamily="49" charset="0"/>
                <a:ea typeface="仿宋" pitchFamily="49" charset="-122"/>
                <a:cs typeface="Consolas" pitchFamily="49" charset="0"/>
              </a:rPr>
              <a:t>通过广度优先遍历求出图中某顶点到其余顶点的最短路径</a:t>
            </a:r>
          </a:p>
        </p:txBody>
      </p:sp>
      <p:sp>
        <p:nvSpPr>
          <p:cNvPr id="14" name="TextBox 13"/>
          <p:cNvSpPr txBox="1"/>
          <p:nvPr/>
        </p:nvSpPr>
        <p:spPr>
          <a:xfrm>
            <a:off x="9411218" y="1808938"/>
            <a:ext cx="357190" cy="477054"/>
          </a:xfrm>
          <a:prstGeom prst="rect">
            <a:avLst/>
          </a:prstGeom>
          <a:noFill/>
        </p:spPr>
        <p:txBody>
          <a:bodyPr wrap="square" rtlCol="0">
            <a:spAutoFit/>
          </a:bodyPr>
          <a:lstStyle/>
          <a:p>
            <a:pPr algn="l">
              <a:lnSpc>
                <a:spcPts val="3000"/>
              </a:lnSpc>
              <a:spcBef>
                <a:spcPts val="0"/>
              </a:spcBef>
            </a:pPr>
            <a:r>
              <a:rPr lang="zh-CN" altLang="en-US" sz="2800" dirty="0">
                <a:solidFill>
                  <a:srgbClr val="FF0000"/>
                </a:solidFill>
                <a:latin typeface="Consolas" pitchFamily="49" charset="0"/>
                <a:ea typeface="楷体" pitchFamily="49" charset="-122"/>
                <a:cs typeface="Consolas" pitchFamily="49" charset="0"/>
                <a:sym typeface="Symbol"/>
              </a:rPr>
              <a:t></a:t>
            </a:r>
            <a:endParaRPr lang="zh-CN" altLang="en-US" sz="2800" dirty="0">
              <a:solidFill>
                <a:srgbClr val="FF0000"/>
              </a:solidFill>
              <a:latin typeface="Consolas" pitchFamily="49" charset="0"/>
              <a:ea typeface="楷体" pitchFamily="49" charset="-122"/>
              <a:cs typeface="Consolas" pitchFamily="49" charset="0"/>
            </a:endParaRPr>
          </a:p>
        </p:txBody>
      </p:sp>
      <p:grpSp>
        <p:nvGrpSpPr>
          <p:cNvPr id="2" name="组合 15"/>
          <p:cNvGrpSpPr/>
          <p:nvPr/>
        </p:nvGrpSpPr>
        <p:grpSpPr>
          <a:xfrm>
            <a:off x="2524100" y="4000505"/>
            <a:ext cx="5084068" cy="1738325"/>
            <a:chOff x="571472" y="2714626"/>
            <a:chExt cx="5084068" cy="1303744"/>
          </a:xfrm>
        </p:grpSpPr>
        <p:sp>
          <p:nvSpPr>
            <p:cNvPr id="12" name="椭圆 11"/>
            <p:cNvSpPr/>
            <p:nvPr/>
          </p:nvSpPr>
          <p:spPr>
            <a:xfrm>
              <a:off x="571472" y="3089676"/>
              <a:ext cx="785818" cy="928694"/>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i="1">
                  <a:solidFill>
                    <a:srgbClr val="0000FF"/>
                  </a:solidFill>
                  <a:latin typeface="Consolas" pitchFamily="49" charset="0"/>
                  <a:cs typeface="Consolas" pitchFamily="49" charset="0"/>
                </a:rPr>
                <a:t>S</a:t>
              </a:r>
              <a:endParaRPr lang="zh-CN" altLang="en-US" sz="2800" i="1">
                <a:solidFill>
                  <a:srgbClr val="0000FF"/>
                </a:solidFill>
                <a:latin typeface="Consolas" pitchFamily="49" charset="0"/>
                <a:cs typeface="Consolas" pitchFamily="49" charset="0"/>
              </a:endParaRPr>
            </a:p>
          </p:txBody>
        </p:sp>
        <p:sp>
          <p:nvSpPr>
            <p:cNvPr id="13" name="TextBox 12"/>
            <p:cNvSpPr txBox="1"/>
            <p:nvPr/>
          </p:nvSpPr>
          <p:spPr>
            <a:xfrm>
              <a:off x="642910" y="2714626"/>
              <a:ext cx="2428892" cy="35779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加入</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集合的顶点：</a:t>
              </a:r>
            </a:p>
          </p:txBody>
        </p:sp>
        <p:sp>
          <p:nvSpPr>
            <p:cNvPr id="15" name="TextBox 14"/>
            <p:cNvSpPr txBox="1"/>
            <p:nvPr/>
          </p:nvSpPr>
          <p:spPr>
            <a:xfrm>
              <a:off x="1571604" y="3214692"/>
              <a:ext cx="4083936" cy="740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最短路径不再改变</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越后加入的顶点，</a:t>
              </a:r>
              <a:r>
                <a:rPr lang="en-US" altLang="zh-CN" sz="2000" dirty="0" err="1">
                  <a:solidFill>
                    <a:srgbClr val="0000FF"/>
                  </a:solidFill>
                  <a:latin typeface="Consolas" pitchFamily="49" charset="0"/>
                  <a:ea typeface="仿宋" pitchFamily="49" charset="-122"/>
                  <a:cs typeface="Consolas" pitchFamily="49" charset="0"/>
                </a:rPr>
                <a:t>dist</a:t>
              </a:r>
              <a:r>
                <a:rPr lang="zh-CN" altLang="en-US" sz="2000" dirty="0">
                  <a:solidFill>
                    <a:srgbClr val="0000FF"/>
                  </a:solidFill>
                  <a:latin typeface="Consolas" pitchFamily="49" charset="0"/>
                  <a:ea typeface="仿宋" pitchFamily="49" charset="-122"/>
                  <a:cs typeface="Consolas" pitchFamily="49" charset="0"/>
                </a:rPr>
                <a:t>越长</a:t>
              </a:r>
            </a:p>
          </p:txBody>
        </p:sp>
      </p:grpSp>
      <p:grpSp>
        <p:nvGrpSpPr>
          <p:cNvPr id="3" name="组合 16"/>
          <p:cNvGrpSpPr/>
          <p:nvPr/>
        </p:nvGrpSpPr>
        <p:grpSpPr>
          <a:xfrm>
            <a:off x="1881158" y="214291"/>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2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20"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105</a:t>
            </a:fld>
            <a:r>
              <a:rPr lang="en-US" altLang="zh-CN" smtClean="0"/>
              <a:t>/35</a:t>
            </a:r>
            <a:endParaRPr lang="en-US" altLang="zh-CN"/>
          </a:p>
        </p:txBody>
      </p:sp>
    </p:spTree>
    <p:extLst>
      <p:ext uri="{BB962C8B-B14F-4D97-AF65-F5344CB8AC3E}">
        <p14:creationId xmlns:p14="http://schemas.microsoft.com/office/powerpoint/2010/main" val="412350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4100" y="799629"/>
            <a:ext cx="7929618" cy="237744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以下叙述正确的是（  ）。</a:t>
            </a:r>
          </a:p>
          <a:p>
            <a:pPr algn="l"/>
            <a:r>
              <a:rPr lang="en-US" sz="2000">
                <a:solidFill>
                  <a:srgbClr val="0000FF"/>
                </a:solidFill>
                <a:latin typeface="Consolas" pitchFamily="49" charset="0"/>
                <a:ea typeface="仿宋" pitchFamily="49" charset="-122"/>
                <a:cs typeface="Consolas" pitchFamily="49" charset="0"/>
              </a:rPr>
              <a:t>A. </a:t>
            </a:r>
            <a:r>
              <a:rPr lang="zh-CN" altLang="en-US" sz="2000">
                <a:solidFill>
                  <a:srgbClr val="0000FF"/>
                </a:solidFill>
                <a:latin typeface="Consolas" pitchFamily="49" charset="0"/>
                <a:ea typeface="仿宋" pitchFamily="49" charset="-122"/>
                <a:cs typeface="Consolas" pitchFamily="49" charset="0"/>
              </a:rPr>
              <a:t>最短路径一定是简单路径</a:t>
            </a:r>
          </a:p>
          <a:p>
            <a:pPr algn="l"/>
            <a:r>
              <a:rPr lang="en-US" sz="2000">
                <a:solidFill>
                  <a:srgbClr val="0000FF"/>
                </a:solidFill>
                <a:latin typeface="Consolas" pitchFamily="49" charset="0"/>
                <a:ea typeface="仿宋" pitchFamily="49" charset="-122"/>
                <a:cs typeface="Consolas" pitchFamily="49" charset="0"/>
              </a:rPr>
              <a:t>B. Dijkstra</a:t>
            </a:r>
            <a:r>
              <a:rPr lang="zh-CN" altLang="en-US" sz="2000">
                <a:solidFill>
                  <a:srgbClr val="0000FF"/>
                </a:solidFill>
                <a:latin typeface="Consolas" pitchFamily="49" charset="0"/>
                <a:ea typeface="仿宋" pitchFamily="49" charset="-122"/>
                <a:cs typeface="Consolas" pitchFamily="49" charset="0"/>
              </a:rPr>
              <a:t>算法不适合有回路的带权图求最短路径</a:t>
            </a:r>
          </a:p>
          <a:p>
            <a:pPr algn="l"/>
            <a:r>
              <a:rPr lang="en-US" sz="2000">
                <a:solidFill>
                  <a:srgbClr val="0000FF"/>
                </a:solidFill>
                <a:latin typeface="Consolas" pitchFamily="49" charset="0"/>
                <a:ea typeface="仿宋" pitchFamily="49" charset="-122"/>
                <a:cs typeface="Consolas" pitchFamily="49" charset="0"/>
              </a:rPr>
              <a:t>C. Dijkstra</a:t>
            </a:r>
            <a:r>
              <a:rPr lang="zh-CN" altLang="en-US" sz="2000">
                <a:solidFill>
                  <a:srgbClr val="0000FF"/>
                </a:solidFill>
                <a:latin typeface="Consolas" pitchFamily="49" charset="0"/>
                <a:ea typeface="仿宋" pitchFamily="49" charset="-122"/>
                <a:cs typeface="Consolas" pitchFamily="49" charset="0"/>
              </a:rPr>
              <a:t>算法不适合求任意两个顶点的最短路径</a:t>
            </a:r>
          </a:p>
          <a:p>
            <a:pPr algn="l"/>
            <a:r>
              <a:rPr lang="en-US" sz="2000">
                <a:solidFill>
                  <a:srgbClr val="0000FF"/>
                </a:solidFill>
                <a:latin typeface="Consolas" pitchFamily="49" charset="0"/>
                <a:ea typeface="仿宋" pitchFamily="49" charset="-122"/>
                <a:cs typeface="Consolas" pitchFamily="49" charset="0"/>
              </a:rPr>
              <a:t>D. Floyd</a:t>
            </a:r>
            <a:r>
              <a:rPr lang="zh-CN" altLang="en-US" sz="2000">
                <a:solidFill>
                  <a:srgbClr val="0000FF"/>
                </a:solidFill>
                <a:latin typeface="Consolas" pitchFamily="49" charset="0"/>
                <a:ea typeface="仿宋" pitchFamily="49" charset="-122"/>
                <a:cs typeface="Consolas" pitchFamily="49" charset="0"/>
              </a:rPr>
              <a:t>算法求两个顶点的最短路径时，</a:t>
            </a:r>
            <a:r>
              <a:rPr lang="en-US" sz="2000">
                <a:solidFill>
                  <a:srgbClr val="0000FF"/>
                </a:solidFill>
                <a:latin typeface="Consolas" pitchFamily="49" charset="0"/>
                <a:ea typeface="仿宋" pitchFamily="49" charset="-122"/>
                <a:cs typeface="Consolas" pitchFamily="49" charset="0"/>
              </a:rPr>
              <a:t>path</a:t>
            </a:r>
            <a:r>
              <a:rPr lang="en-US" sz="2000" i="1" baseline="-25000">
                <a:solidFill>
                  <a:srgbClr val="0000FF"/>
                </a:solidFill>
                <a:latin typeface="Consolas" pitchFamily="49" charset="0"/>
                <a:ea typeface="仿宋" pitchFamily="49" charset="-122"/>
                <a:cs typeface="Consolas" pitchFamily="49" charset="0"/>
              </a:rPr>
              <a:t>k</a:t>
            </a:r>
            <a:r>
              <a:rPr lang="en-US" sz="2000" baseline="-25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一定是</a:t>
            </a:r>
            <a:r>
              <a:rPr lang="en-US" sz="2000">
                <a:solidFill>
                  <a:srgbClr val="0000FF"/>
                </a:solidFill>
                <a:latin typeface="Consolas" pitchFamily="49" charset="0"/>
                <a:ea typeface="仿宋" pitchFamily="49" charset="-122"/>
                <a:cs typeface="Consolas" pitchFamily="49" charset="0"/>
              </a:rPr>
              <a:t>path</a:t>
            </a:r>
            <a:r>
              <a:rPr lang="en-US" sz="2000" i="1" baseline="-25000">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的子集</a:t>
            </a:r>
          </a:p>
        </p:txBody>
      </p:sp>
      <p:sp>
        <p:nvSpPr>
          <p:cNvPr id="5" name="TextBox 4"/>
          <p:cNvSpPr txBox="1"/>
          <p:nvPr/>
        </p:nvSpPr>
        <p:spPr>
          <a:xfrm>
            <a:off x="6026842" y="1295762"/>
            <a:ext cx="357190" cy="477054"/>
          </a:xfrm>
          <a:prstGeom prst="rect">
            <a:avLst/>
          </a:prstGeom>
          <a:noFill/>
        </p:spPr>
        <p:txBody>
          <a:bodyPr wrap="square" rtlCol="0">
            <a:spAutoFit/>
          </a:bodyPr>
          <a:lstStyle/>
          <a:p>
            <a:pPr algn="l">
              <a:lnSpc>
                <a:spcPts val="3000"/>
              </a:lnSpc>
              <a:spcBef>
                <a:spcPts val="0"/>
              </a:spcBef>
            </a:pPr>
            <a:r>
              <a:rPr lang="zh-CN" altLang="en-US" sz="2800">
                <a:solidFill>
                  <a:srgbClr val="FF0000"/>
                </a:solidFill>
                <a:latin typeface="Consolas" pitchFamily="49" charset="0"/>
                <a:ea typeface="楷体" pitchFamily="49" charset="-122"/>
                <a:cs typeface="Consolas" pitchFamily="49" charset="0"/>
                <a:sym typeface="Symbol"/>
              </a:rPr>
              <a:t></a:t>
            </a:r>
            <a:endParaRPr lang="zh-CN" altLang="en-US" sz="2800">
              <a:solidFill>
                <a:srgbClr val="FF0000"/>
              </a:solidFill>
              <a:latin typeface="Consolas" pitchFamily="49" charset="0"/>
              <a:ea typeface="楷体" pitchFamily="49" charset="-122"/>
              <a:cs typeface="Consolas" pitchFamily="49" charset="0"/>
            </a:endParaRPr>
          </a:p>
        </p:txBody>
      </p:sp>
      <p:grpSp>
        <p:nvGrpSpPr>
          <p:cNvPr id="2" name="组合 5"/>
          <p:cNvGrpSpPr/>
          <p:nvPr/>
        </p:nvGrpSpPr>
        <p:grpSpPr>
          <a:xfrm>
            <a:off x="1881158" y="214291"/>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106</a:t>
            </a:fld>
            <a:r>
              <a:rPr lang="en-US" altLang="zh-CN" smtClean="0"/>
              <a:t>/35</a:t>
            </a:r>
            <a:endParaRPr lang="en-US" altLang="zh-CN"/>
          </a:p>
        </p:txBody>
      </p:sp>
    </p:spTree>
    <p:extLst>
      <p:ext uri="{BB962C8B-B14F-4D97-AF65-F5344CB8AC3E}">
        <p14:creationId xmlns:p14="http://schemas.microsoft.com/office/powerpoint/2010/main" val="22065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476229"/>
            <a:ext cx="542928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多源最短路径</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宋体"/>
                <a:cs typeface="Consolas" pitchFamily="49" charset="0"/>
                <a:sym typeface="Wingdings"/>
              </a:rPr>
              <a:t>―</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Flody</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算法</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2" name="组合 12"/>
          <p:cNvGrpSpPr/>
          <p:nvPr/>
        </p:nvGrpSpPr>
        <p:grpSpPr>
          <a:xfrm>
            <a:off x="2452662" y="1619237"/>
            <a:ext cx="3825024" cy="1714512"/>
            <a:chOff x="928662" y="1214428"/>
            <a:chExt cx="3825024" cy="1285884"/>
          </a:xfrm>
        </p:grpSpPr>
        <p:sp>
          <p:nvSpPr>
            <p:cNvPr id="4" name="椭圆 3"/>
            <p:cNvSpPr/>
            <p:nvPr/>
          </p:nvSpPr>
          <p:spPr>
            <a:xfrm>
              <a:off x="928662"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sp>
          <p:nvSpPr>
            <p:cNvPr id="5" name="椭圆 4"/>
            <p:cNvSpPr/>
            <p:nvPr/>
          </p:nvSpPr>
          <p:spPr>
            <a:xfrm>
              <a:off x="4357686"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i="1">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sp>
          <p:nvSpPr>
            <p:cNvPr id="6" name="爆炸形 2 5"/>
            <p:cNvSpPr/>
            <p:nvPr/>
          </p:nvSpPr>
          <p:spPr>
            <a:xfrm>
              <a:off x="1857356" y="1214428"/>
              <a:ext cx="1928826" cy="1285884"/>
            </a:xfrm>
            <a:prstGeom prst="irregularSeal2">
              <a:avLst/>
            </a:prstGeom>
            <a:ln w="28575">
              <a:solidFill>
                <a:srgbClr val="FF00FF"/>
              </a:solidFill>
              <a:tailEnd type="stealth" w="med"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2000">
                  <a:solidFill>
                    <a:srgbClr val="0000FF"/>
                  </a:solidFill>
                  <a:latin typeface="Consolas" pitchFamily="49" charset="0"/>
                  <a:cs typeface="Consolas" pitchFamily="49" charset="0"/>
                </a:rPr>
                <a:t>0</a:t>
              </a:r>
              <a:r>
                <a:rPr lang="zh-CN" altLang="en-US" sz="2000">
                  <a:solidFill>
                    <a:srgbClr val="0000FF"/>
                  </a:solidFill>
                  <a:latin typeface="Consolas" pitchFamily="49" charset="0"/>
                  <a:ea typeface="宋体"/>
                  <a:cs typeface="Consolas" pitchFamily="49" charset="0"/>
                </a:rPr>
                <a:t>～</a:t>
              </a:r>
              <a:r>
                <a:rPr lang="en-US" altLang="zh-CN" sz="2000" i="1">
                  <a:solidFill>
                    <a:srgbClr val="0000FF"/>
                  </a:solidFill>
                  <a:latin typeface="Consolas" pitchFamily="49" charset="0"/>
                  <a:ea typeface="宋体"/>
                  <a:cs typeface="Consolas" pitchFamily="49" charset="0"/>
                </a:rPr>
                <a:t>n</a:t>
              </a:r>
              <a:r>
                <a:rPr lang="en-US" altLang="zh-CN" sz="2000">
                  <a:solidFill>
                    <a:srgbClr val="0000FF"/>
                  </a:solidFill>
                  <a:latin typeface="Consolas" pitchFamily="49" charset="0"/>
                  <a:ea typeface="宋体"/>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1" name="直接箭头连接符 10"/>
            <p:cNvCxnSpPr>
              <a:stCxn id="4" idx="6"/>
            </p:cNvCxnSpPr>
            <p:nvPr/>
          </p:nvCxnSpPr>
          <p:spPr>
            <a:xfrm>
              <a:off x="1324662" y="1730808"/>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753554" y="1735132"/>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2381224" y="3714752"/>
            <a:ext cx="3929090" cy="44230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迭代</a:t>
            </a: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时间复杂度：</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107</a:t>
            </a:fld>
            <a:r>
              <a:rPr lang="en-US" altLang="zh-CN" smtClean="0"/>
              <a:t>/35</a:t>
            </a:r>
            <a:endParaRPr lang="en-US" altLang="zh-CN"/>
          </a:p>
        </p:txBody>
      </p:sp>
    </p:spTree>
    <p:extLst>
      <p:ext uri="{BB962C8B-B14F-4D97-AF65-F5344CB8AC3E}">
        <p14:creationId xmlns:p14="http://schemas.microsoft.com/office/powerpoint/2010/main" val="292978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2662" y="642918"/>
            <a:ext cx="7572428" cy="82702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设下图中的顶点表示村庄，有向边代表交通路线，若要建立一家医院，试问建在</a:t>
            </a:r>
            <a:r>
              <a:rPr lang="zh-CN" altLang="en-US" sz="2000">
                <a:solidFill>
                  <a:srgbClr val="FF00FF"/>
                </a:solidFill>
                <a:latin typeface="Consolas" pitchFamily="49" charset="0"/>
                <a:ea typeface="楷体" pitchFamily="49" charset="-122"/>
                <a:cs typeface="Consolas" pitchFamily="49" charset="0"/>
              </a:rPr>
              <a:t>哪一个村庄</a:t>
            </a:r>
            <a:r>
              <a:rPr lang="zh-CN" altLang="en-US" sz="2000">
                <a:solidFill>
                  <a:srgbClr val="0000FF"/>
                </a:solidFill>
                <a:latin typeface="Consolas" pitchFamily="49" charset="0"/>
                <a:ea typeface="楷体" pitchFamily="49" charset="-122"/>
                <a:cs typeface="Consolas" pitchFamily="49" charset="0"/>
              </a:rPr>
              <a:t>能使各村庄总体交通代价最小。</a:t>
            </a:r>
          </a:p>
        </p:txBody>
      </p:sp>
      <p:sp>
        <p:nvSpPr>
          <p:cNvPr id="30722" name="Rectangle 2"/>
          <p:cNvSpPr>
            <a:spLocks noChangeArrowheads="1"/>
          </p:cNvSpPr>
          <p:nvPr/>
        </p:nvSpPr>
        <p:spPr bwMode="auto">
          <a:xfrm>
            <a:off x="1524001"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2" name="组合 43"/>
          <p:cNvGrpSpPr/>
          <p:nvPr/>
        </p:nvGrpSpPr>
        <p:grpSpPr>
          <a:xfrm>
            <a:off x="3667108" y="2325021"/>
            <a:ext cx="3155972" cy="3040128"/>
            <a:chOff x="4416424" y="2029515"/>
            <a:chExt cx="3155972" cy="2280095"/>
          </a:xfrm>
        </p:grpSpPr>
        <p:sp>
          <p:nvSpPr>
            <p:cNvPr id="6" name="椭圆 5"/>
            <p:cNvSpPr/>
            <p:nvPr/>
          </p:nvSpPr>
          <p:spPr>
            <a:xfrm>
              <a:off x="4747504"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6747768"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819074" y="310444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747504"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747768"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3" name="任意多边形 12"/>
            <p:cNvSpPr/>
            <p:nvPr/>
          </p:nvSpPr>
          <p:spPr>
            <a:xfrm>
              <a:off x="5130800" y="2228850"/>
              <a:ext cx="1676400" cy="234950"/>
            </a:xfrm>
            <a:custGeom>
              <a:avLst/>
              <a:gdLst>
                <a:gd name="connsiteX0" fmla="*/ 0 w 1676400"/>
                <a:gd name="connsiteY0" fmla="*/ 209550 h 234950"/>
                <a:gd name="connsiteX1" fmla="*/ 431800 w 1676400"/>
                <a:gd name="connsiteY1" fmla="*/ 44450 h 234950"/>
                <a:gd name="connsiteX2" fmla="*/ 965200 w 1676400"/>
                <a:gd name="connsiteY2" fmla="*/ 31750 h 234950"/>
                <a:gd name="connsiteX3" fmla="*/ 1676400 w 1676400"/>
                <a:gd name="connsiteY3" fmla="*/ 234950 h 234950"/>
              </a:gdLst>
              <a:ahLst/>
              <a:cxnLst>
                <a:cxn ang="0">
                  <a:pos x="connsiteX0" y="connsiteY0"/>
                </a:cxn>
                <a:cxn ang="0">
                  <a:pos x="connsiteX1" y="connsiteY1"/>
                </a:cxn>
                <a:cxn ang="0">
                  <a:pos x="connsiteX2" y="connsiteY2"/>
                </a:cxn>
                <a:cxn ang="0">
                  <a:pos x="connsiteX3" y="connsiteY3"/>
                </a:cxn>
              </a:cxnLst>
              <a:rect l="l" t="t" r="r" b="b"/>
              <a:pathLst>
                <a:path w="1676400" h="234950">
                  <a:moveTo>
                    <a:pt x="0" y="209550"/>
                  </a:moveTo>
                  <a:cubicBezTo>
                    <a:pt x="135466" y="141816"/>
                    <a:pt x="270933" y="74083"/>
                    <a:pt x="431800" y="44450"/>
                  </a:cubicBezTo>
                  <a:cubicBezTo>
                    <a:pt x="592667" y="14817"/>
                    <a:pt x="757767" y="0"/>
                    <a:pt x="965200" y="31750"/>
                  </a:cubicBezTo>
                  <a:cubicBezTo>
                    <a:pt x="1172633" y="63500"/>
                    <a:pt x="1424516" y="149225"/>
                    <a:pt x="1676400" y="23495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18" name="任意多边形 17"/>
            <p:cNvSpPr/>
            <p:nvPr/>
          </p:nvSpPr>
          <p:spPr>
            <a:xfrm>
              <a:off x="5105400" y="2641600"/>
              <a:ext cx="1663700" cy="143933"/>
            </a:xfrm>
            <a:custGeom>
              <a:avLst/>
              <a:gdLst>
                <a:gd name="connsiteX0" fmla="*/ 1663700 w 1663700"/>
                <a:gd name="connsiteY0" fmla="*/ 0 h 143933"/>
                <a:gd name="connsiteX1" fmla="*/ 1270000 w 1663700"/>
                <a:gd name="connsiteY1" fmla="*/ 101600 h 143933"/>
                <a:gd name="connsiteX2" fmla="*/ 660400 w 1663700"/>
                <a:gd name="connsiteY2" fmla="*/ 127000 h 143933"/>
                <a:gd name="connsiteX3" fmla="*/ 0 w 1663700"/>
                <a:gd name="connsiteY3" fmla="*/ 0 h 143933"/>
              </a:gdLst>
              <a:ahLst/>
              <a:cxnLst>
                <a:cxn ang="0">
                  <a:pos x="connsiteX0" y="connsiteY0"/>
                </a:cxn>
                <a:cxn ang="0">
                  <a:pos x="connsiteX1" y="connsiteY1"/>
                </a:cxn>
                <a:cxn ang="0">
                  <a:pos x="connsiteX2" y="connsiteY2"/>
                </a:cxn>
                <a:cxn ang="0">
                  <a:pos x="connsiteX3" y="connsiteY3"/>
                </a:cxn>
              </a:cxnLst>
              <a:rect l="l" t="t" r="r" b="b"/>
              <a:pathLst>
                <a:path w="1663700" h="143933">
                  <a:moveTo>
                    <a:pt x="1663700" y="0"/>
                  </a:moveTo>
                  <a:cubicBezTo>
                    <a:pt x="1550458" y="40216"/>
                    <a:pt x="1437217" y="80433"/>
                    <a:pt x="1270000" y="101600"/>
                  </a:cubicBezTo>
                  <a:cubicBezTo>
                    <a:pt x="1102783" y="122767"/>
                    <a:pt x="872067" y="143933"/>
                    <a:pt x="660400" y="127000"/>
                  </a:cubicBezTo>
                  <a:cubicBezTo>
                    <a:pt x="448733" y="110067"/>
                    <a:pt x="224366" y="55033"/>
                    <a:pt x="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19" name="任意多边形 18"/>
            <p:cNvSpPr/>
            <p:nvPr/>
          </p:nvSpPr>
          <p:spPr>
            <a:xfrm>
              <a:off x="5003800" y="2755900"/>
              <a:ext cx="105833" cy="1117600"/>
            </a:xfrm>
            <a:custGeom>
              <a:avLst/>
              <a:gdLst>
                <a:gd name="connsiteX0" fmla="*/ 0 w 105833"/>
                <a:gd name="connsiteY0" fmla="*/ 0 h 1117600"/>
                <a:gd name="connsiteX1" fmla="*/ 101600 w 105833"/>
                <a:gd name="connsiteY1" fmla="*/ 342900 h 1117600"/>
                <a:gd name="connsiteX2" fmla="*/ 25400 w 105833"/>
                <a:gd name="connsiteY2" fmla="*/ 1117600 h 1117600"/>
              </a:gdLst>
              <a:ahLst/>
              <a:cxnLst>
                <a:cxn ang="0">
                  <a:pos x="connsiteX0" y="connsiteY0"/>
                </a:cxn>
                <a:cxn ang="0">
                  <a:pos x="connsiteX1" y="connsiteY1"/>
                </a:cxn>
                <a:cxn ang="0">
                  <a:pos x="connsiteX2" y="connsiteY2"/>
                </a:cxn>
              </a:cxnLst>
              <a:rect l="l" t="t" r="r" b="b"/>
              <a:pathLst>
                <a:path w="105833" h="1117600">
                  <a:moveTo>
                    <a:pt x="0" y="0"/>
                  </a:moveTo>
                  <a:cubicBezTo>
                    <a:pt x="48683" y="78316"/>
                    <a:pt x="97367" y="156633"/>
                    <a:pt x="101600" y="342900"/>
                  </a:cubicBezTo>
                  <a:cubicBezTo>
                    <a:pt x="105833" y="529167"/>
                    <a:pt x="65616" y="823383"/>
                    <a:pt x="25400" y="11176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22" name="任意多边形 21"/>
            <p:cNvSpPr/>
            <p:nvPr/>
          </p:nvSpPr>
          <p:spPr>
            <a:xfrm>
              <a:off x="4684183" y="2705100"/>
              <a:ext cx="167217" cy="1143000"/>
            </a:xfrm>
            <a:custGeom>
              <a:avLst/>
              <a:gdLst>
                <a:gd name="connsiteX0" fmla="*/ 167217 w 167217"/>
                <a:gd name="connsiteY0" fmla="*/ 1143000 h 1143000"/>
                <a:gd name="connsiteX1" fmla="*/ 2117 w 167217"/>
                <a:gd name="connsiteY1" fmla="*/ 596900 h 1143000"/>
                <a:gd name="connsiteX2" fmla="*/ 154517 w 167217"/>
                <a:gd name="connsiteY2" fmla="*/ 0 h 1143000"/>
              </a:gdLst>
              <a:ahLst/>
              <a:cxnLst>
                <a:cxn ang="0">
                  <a:pos x="connsiteX0" y="connsiteY0"/>
                </a:cxn>
                <a:cxn ang="0">
                  <a:pos x="connsiteX1" y="connsiteY1"/>
                </a:cxn>
                <a:cxn ang="0">
                  <a:pos x="connsiteX2" y="connsiteY2"/>
                </a:cxn>
              </a:cxnLst>
              <a:rect l="l" t="t" r="r" b="b"/>
              <a:pathLst>
                <a:path w="167217" h="1143000">
                  <a:moveTo>
                    <a:pt x="167217" y="1143000"/>
                  </a:moveTo>
                  <a:cubicBezTo>
                    <a:pt x="85725" y="965200"/>
                    <a:pt x="4234" y="787400"/>
                    <a:pt x="2117" y="596900"/>
                  </a:cubicBezTo>
                  <a:cubicBezTo>
                    <a:pt x="0" y="406400"/>
                    <a:pt x="77258" y="203200"/>
                    <a:pt x="154517"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23" name="任意多边形 22"/>
            <p:cNvSpPr/>
            <p:nvPr/>
          </p:nvSpPr>
          <p:spPr>
            <a:xfrm>
              <a:off x="7048500" y="2743200"/>
              <a:ext cx="182033" cy="1143000"/>
            </a:xfrm>
            <a:custGeom>
              <a:avLst/>
              <a:gdLst>
                <a:gd name="connsiteX0" fmla="*/ 0 w 182033"/>
                <a:gd name="connsiteY0" fmla="*/ 0 h 1143000"/>
                <a:gd name="connsiteX1" fmla="*/ 177800 w 182033"/>
                <a:gd name="connsiteY1" fmla="*/ 393700 h 1143000"/>
                <a:gd name="connsiteX2" fmla="*/ 25400 w 182033"/>
                <a:gd name="connsiteY2" fmla="*/ 1143000 h 1143000"/>
              </a:gdLst>
              <a:ahLst/>
              <a:cxnLst>
                <a:cxn ang="0">
                  <a:pos x="connsiteX0" y="connsiteY0"/>
                </a:cxn>
                <a:cxn ang="0">
                  <a:pos x="connsiteX1" y="connsiteY1"/>
                </a:cxn>
                <a:cxn ang="0">
                  <a:pos x="connsiteX2" y="connsiteY2"/>
                </a:cxn>
              </a:cxnLst>
              <a:rect l="l" t="t" r="r" b="b"/>
              <a:pathLst>
                <a:path w="182033" h="1143000">
                  <a:moveTo>
                    <a:pt x="0" y="0"/>
                  </a:moveTo>
                  <a:cubicBezTo>
                    <a:pt x="86783" y="101600"/>
                    <a:pt x="173567" y="203200"/>
                    <a:pt x="177800" y="393700"/>
                  </a:cubicBezTo>
                  <a:cubicBezTo>
                    <a:pt x="182033" y="584200"/>
                    <a:pt x="103716" y="863600"/>
                    <a:pt x="25400" y="11430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24" name="任意多边形 23"/>
            <p:cNvSpPr/>
            <p:nvPr/>
          </p:nvSpPr>
          <p:spPr>
            <a:xfrm>
              <a:off x="6794500" y="2768600"/>
              <a:ext cx="127000" cy="1066800"/>
            </a:xfrm>
            <a:custGeom>
              <a:avLst/>
              <a:gdLst>
                <a:gd name="connsiteX0" fmla="*/ 127000 w 127000"/>
                <a:gd name="connsiteY0" fmla="*/ 1066800 h 1066800"/>
                <a:gd name="connsiteX1" fmla="*/ 12700 w 127000"/>
                <a:gd name="connsiteY1" fmla="*/ 533400 h 1066800"/>
                <a:gd name="connsiteX2" fmla="*/ 50800 w 127000"/>
                <a:gd name="connsiteY2" fmla="*/ 0 h 1066800"/>
              </a:gdLst>
              <a:ahLst/>
              <a:cxnLst>
                <a:cxn ang="0">
                  <a:pos x="connsiteX0" y="connsiteY0"/>
                </a:cxn>
                <a:cxn ang="0">
                  <a:pos x="connsiteX1" y="connsiteY1"/>
                </a:cxn>
                <a:cxn ang="0">
                  <a:pos x="connsiteX2" y="connsiteY2"/>
                </a:cxn>
              </a:cxnLst>
              <a:rect l="l" t="t" r="r" b="b"/>
              <a:pathLst>
                <a:path w="127000" h="1066800">
                  <a:moveTo>
                    <a:pt x="127000" y="1066800"/>
                  </a:moveTo>
                  <a:cubicBezTo>
                    <a:pt x="76200" y="889000"/>
                    <a:pt x="25400" y="711200"/>
                    <a:pt x="12700" y="533400"/>
                  </a:cubicBezTo>
                  <a:cubicBezTo>
                    <a:pt x="0" y="355600"/>
                    <a:pt x="25400" y="177800"/>
                    <a:pt x="5080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cxnSp>
          <p:nvCxnSpPr>
            <p:cNvPr id="26" name="直接连接符 25"/>
            <p:cNvCxnSpPr>
              <a:stCxn id="9" idx="7"/>
              <a:endCxn id="8" idx="3"/>
            </p:cNvCxnSpPr>
            <p:nvPr/>
          </p:nvCxnSpPr>
          <p:spPr>
            <a:xfrm rot="5400000" flipH="1" flipV="1">
              <a:off x="6247924" y="2604600"/>
              <a:ext cx="466994" cy="648680"/>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endCxn id="9" idx="3"/>
            </p:cNvCxnSpPr>
            <p:nvPr/>
          </p:nvCxnSpPr>
          <p:spPr>
            <a:xfrm flipV="1">
              <a:off x="5143504" y="3442451"/>
              <a:ext cx="733563" cy="4894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0" idx="6"/>
              <a:endCxn id="11" idx="2"/>
            </p:cNvCxnSpPr>
            <p:nvPr/>
          </p:nvCxnSpPr>
          <p:spPr>
            <a:xfrm>
              <a:off x="5143504" y="4016824"/>
              <a:ext cx="160426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9" idx="5"/>
              <a:endCxn id="11" idx="1"/>
            </p:cNvCxnSpPr>
            <p:nvPr/>
          </p:nvCxnSpPr>
          <p:spPr>
            <a:xfrm rot="16200000" flipH="1">
              <a:off x="6264238" y="3335294"/>
              <a:ext cx="434366" cy="6486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286644" y="30550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12</a:t>
              </a:r>
              <a:endParaRPr lang="zh-CN" altLang="en-US" sz="180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6845316" y="3071816"/>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12</a:t>
              </a:r>
              <a:endParaRPr lang="zh-CN" altLang="en-US" sz="180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4416424" y="3143254"/>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13</a:t>
              </a:r>
              <a:endParaRPr lang="zh-CN" altLang="en-US" sz="18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857752" y="3147126"/>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13</a:t>
              </a:r>
              <a:endParaRPr lang="zh-CN" altLang="en-US" sz="180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5715008" y="2029515"/>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4</a:t>
              </a:r>
              <a:endParaRPr lang="zh-CN" altLang="en-US" sz="18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5715008" y="2544817"/>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4</a:t>
              </a:r>
              <a:endParaRPr lang="zh-CN" altLang="en-US" sz="18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5357818" y="3474308"/>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5</a:t>
              </a:r>
              <a:endParaRPr lang="zh-CN" altLang="en-US" sz="18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6391288" y="3012342"/>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5857884" y="41172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15</a:t>
              </a:r>
              <a:endParaRPr lang="zh-CN" altLang="en-US" sz="18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6248412" y="3604484"/>
              <a:ext cx="285752"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0000FF"/>
                  </a:solidFill>
                  <a:latin typeface="Consolas" pitchFamily="49" charset="0"/>
                  <a:ea typeface="楷体" pitchFamily="49" charset="-122"/>
                  <a:cs typeface="Consolas" pitchFamily="49" charset="0"/>
                </a:rPr>
                <a:t>6</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4" name="组合 44"/>
          <p:cNvGrpSpPr/>
          <p:nvPr/>
        </p:nvGrpSpPr>
        <p:grpSpPr>
          <a:xfrm>
            <a:off x="1881158" y="214291"/>
            <a:ext cx="1000100" cy="785817"/>
            <a:chOff x="5703182" y="3835411"/>
            <a:chExt cx="1238250" cy="1236663"/>
          </a:xfrm>
        </p:grpSpPr>
        <p:grpSp>
          <p:nvGrpSpPr>
            <p:cNvPr id="5" name="Group 19"/>
            <p:cNvGrpSpPr>
              <a:grpSpLocks/>
            </p:cNvGrpSpPr>
            <p:nvPr/>
          </p:nvGrpSpPr>
          <p:grpSpPr bwMode="auto">
            <a:xfrm>
              <a:off x="5703182" y="3835411"/>
              <a:ext cx="1238250" cy="1236663"/>
              <a:chOff x="810" y="845"/>
              <a:chExt cx="827" cy="826"/>
            </a:xfrm>
          </p:grpSpPr>
          <p:sp>
            <p:nvSpPr>
              <p:cNvPr id="4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5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5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48"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44" name="灯片编号占位符 43"/>
          <p:cNvSpPr>
            <a:spLocks noGrp="1"/>
          </p:cNvSpPr>
          <p:nvPr>
            <p:ph type="sldNum" sz="quarter" idx="12"/>
          </p:nvPr>
        </p:nvSpPr>
        <p:spPr/>
        <p:txBody>
          <a:bodyPr/>
          <a:lstStyle/>
          <a:p>
            <a:fld id="{36E68863-33C2-4D6D-B9FA-F4917E910219}" type="slidenum">
              <a:rPr lang="en-US" altLang="zh-CN" smtClean="0"/>
              <a:pPr/>
              <a:t>108</a:t>
            </a:fld>
            <a:r>
              <a:rPr lang="en-US" altLang="zh-CN" smtClean="0"/>
              <a:t>/35</a:t>
            </a:r>
            <a:endParaRPr lang="en-US" altLang="zh-CN"/>
          </a:p>
        </p:txBody>
      </p:sp>
    </p:spTree>
    <p:extLst>
      <p:ext uri="{BB962C8B-B14F-4D97-AF65-F5344CB8AC3E}">
        <p14:creationId xmlns:p14="http://schemas.microsoft.com/office/powerpoint/2010/main" val="6020014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8282" y="380979"/>
            <a:ext cx="5786478" cy="477054"/>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利用</a:t>
            </a:r>
            <a:r>
              <a:rPr lang="en-US" altLang="zh-CN" sz="1800">
                <a:solidFill>
                  <a:srgbClr val="0000FF"/>
                </a:solidFill>
                <a:latin typeface="Consolas" pitchFamily="49" charset="0"/>
                <a:ea typeface="楷体" pitchFamily="49" charset="-122"/>
                <a:cs typeface="Consolas" pitchFamily="49" charset="0"/>
              </a:rPr>
              <a:t>Floyd</a:t>
            </a:r>
            <a:r>
              <a:rPr lang="zh-CN" altLang="en-US" sz="1800">
                <a:solidFill>
                  <a:srgbClr val="0000FF"/>
                </a:solidFill>
                <a:latin typeface="Consolas" pitchFamily="49" charset="0"/>
                <a:ea typeface="楷体" pitchFamily="49" charset="-122"/>
                <a:cs typeface="Consolas" pitchFamily="49" charset="0"/>
              </a:rPr>
              <a:t>算法任意两个顶点之间的最短路径长度</a:t>
            </a:r>
          </a:p>
        </p:txBody>
      </p:sp>
      <p:sp>
        <p:nvSpPr>
          <p:cNvPr id="31746" name="Rectangle 2"/>
          <p:cNvSpPr>
            <a:spLocks noChangeArrowheads="1"/>
          </p:cNvSpPr>
          <p:nvPr/>
        </p:nvSpPr>
        <p:spPr bwMode="auto">
          <a:xfrm>
            <a:off x="1524001"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6" name="TextBox 5"/>
          <p:cNvSpPr txBox="1"/>
          <p:nvPr/>
        </p:nvSpPr>
        <p:spPr>
          <a:xfrm>
            <a:off x="5381620" y="1214422"/>
            <a:ext cx="4357718" cy="477054"/>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仿宋" pitchFamily="49" charset="-122"/>
                <a:ea typeface="仿宋" pitchFamily="49" charset="-122"/>
                <a:cs typeface="Consolas" pitchFamily="49" charset="0"/>
              </a:rPr>
              <a:t>求得每对村庄之间的最少交通代价</a:t>
            </a:r>
          </a:p>
        </p:txBody>
      </p:sp>
      <p:graphicFrame>
        <p:nvGraphicFramePr>
          <p:cNvPr id="7" name="表格 6"/>
          <p:cNvGraphicFramePr>
            <a:graphicFrameLocks noGrp="1"/>
          </p:cNvGraphicFramePr>
          <p:nvPr/>
        </p:nvGraphicFramePr>
        <p:xfrm>
          <a:off x="4667242" y="1809739"/>
          <a:ext cx="5786477" cy="3048000"/>
        </p:xfrm>
        <a:graphic>
          <a:graphicData uri="http://schemas.openxmlformats.org/drawingml/2006/table">
            <a:tbl>
              <a:tblPr>
                <a:tableStyleId>{E269D01E-BC32-4049-B463-5C60D7B0CCD2}</a:tableStyleId>
              </a:tblPr>
              <a:tblGrid>
                <a:gridCol w="2237436"/>
                <a:gridCol w="3549041"/>
              </a:tblGrid>
              <a:tr h="508000">
                <a:tc>
                  <a:txBody>
                    <a:bodyPr/>
                    <a:lstStyle/>
                    <a:p>
                      <a:pPr indent="0" algn="ctr">
                        <a:lnSpc>
                          <a:spcPts val="3000"/>
                        </a:lnSpc>
                        <a:spcAft>
                          <a:spcPts val="0"/>
                        </a:spcAft>
                      </a:pPr>
                      <a:r>
                        <a:rPr lang="zh-CN" sz="1800" b="1" kern="100">
                          <a:latin typeface="楷体" pitchFamily="49" charset="-122"/>
                          <a:ea typeface="楷体" pitchFamily="49" charset="-122"/>
                        </a:rPr>
                        <a:t>医院建在的村庄</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ctr">
                        <a:lnSpc>
                          <a:spcPts val="3000"/>
                        </a:lnSpc>
                        <a:spcAft>
                          <a:spcPts val="0"/>
                        </a:spcAft>
                      </a:pPr>
                      <a:r>
                        <a:rPr lang="zh-CN" sz="1800" b="1" kern="100">
                          <a:latin typeface="楷体" pitchFamily="49" charset="-122"/>
                          <a:ea typeface="楷体" pitchFamily="49" charset="-122"/>
                        </a:rPr>
                        <a:t>各村庄往返总的交通代价</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r>
              <a:tr h="508000">
                <a:tc>
                  <a:txBody>
                    <a:bodyPr/>
                    <a:lstStyle/>
                    <a:p>
                      <a:pPr indent="0" algn="ctr" fontAlgn="auto">
                        <a:lnSpc>
                          <a:spcPts val="3000"/>
                        </a:lnSpc>
                        <a:spcAft>
                          <a:spcPts val="0"/>
                        </a:spcAft>
                        <a:tabLst>
                          <a:tab pos="2600325" algn="ctr"/>
                          <a:tab pos="5200650" algn="r"/>
                          <a:tab pos="266700" algn="l"/>
                        </a:tabLst>
                      </a:pPr>
                      <a:r>
                        <a:rPr lang="en-US" sz="1800" b="1" kern="100">
                          <a:latin typeface="楷体" pitchFamily="49" charset="-122"/>
                          <a:ea typeface="楷体" pitchFamily="49" charset="-122"/>
                        </a:rPr>
                        <a:t>0</a:t>
                      </a:r>
                      <a:endParaRPr lang="zh-CN" sz="1800" b="1" kern="105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12+16+4+7+13+16+4+18=90</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1</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13+29+17+20+12++8+5=115</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2</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16+11+12+6+16+29+12+34=136</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3</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4+8+12+3+4+17+12+22=</a:t>
                      </a:r>
                      <a:r>
                        <a:rPr lang="en-US" sz="1800" b="1" kern="100">
                          <a:solidFill>
                            <a:srgbClr val="FF0000"/>
                          </a:solidFill>
                          <a:latin typeface="楷体" pitchFamily="49" charset="-122"/>
                          <a:ea typeface="楷体" pitchFamily="49" charset="-122"/>
                        </a:rPr>
                        <a:t>82</a:t>
                      </a:r>
                      <a:endParaRPr lang="zh-CN" sz="1800" b="1" kern="100">
                        <a:solidFill>
                          <a:srgbClr val="FF0000"/>
                        </a:solidFill>
                        <a:latin typeface="楷体" pitchFamily="49" charset="-122"/>
                        <a:ea typeface="楷体" pitchFamily="49" charset="-122"/>
                        <a:cs typeface="Times New Roman" pitchFamily="18" charset="0"/>
                      </a:endParaRPr>
                    </a:p>
                  </a:txBody>
                  <a:tcPr marL="68580" marR="68580" marT="0" marB="0"/>
                </a:tc>
              </a:tr>
              <a:tr h="508000">
                <a:tc>
                  <a:txBody>
                    <a:bodyPr/>
                    <a:lstStyle/>
                    <a:p>
                      <a:pPr indent="0" algn="ctr">
                        <a:lnSpc>
                          <a:spcPts val="3000"/>
                        </a:lnSpc>
                        <a:spcAft>
                          <a:spcPts val="0"/>
                        </a:spcAft>
                      </a:pPr>
                      <a:r>
                        <a:rPr lang="en-US" sz="1800" b="1" kern="100">
                          <a:latin typeface="楷体" pitchFamily="49" charset="-122"/>
                          <a:ea typeface="楷体" pitchFamily="49" charset="-122"/>
                        </a:rPr>
                        <a:t>4</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nchor="ctr"/>
                </a:tc>
                <a:tc>
                  <a:txBody>
                    <a:bodyPr/>
                    <a:lstStyle/>
                    <a:p>
                      <a:pPr indent="0" algn="just">
                        <a:lnSpc>
                          <a:spcPts val="3000"/>
                        </a:lnSpc>
                        <a:spcAft>
                          <a:spcPts val="0"/>
                        </a:spcAft>
                      </a:pPr>
                      <a:r>
                        <a:rPr lang="en-US" sz="1800" b="1" kern="100">
                          <a:latin typeface="楷体" pitchFamily="49" charset="-122"/>
                          <a:ea typeface="楷体" pitchFamily="49" charset="-122"/>
                        </a:rPr>
                        <a:t>18+5+34+22+7+20+6+3+0=115</a:t>
                      </a:r>
                      <a:endParaRPr lang="zh-CN" sz="1800" b="1" kern="100">
                        <a:solidFill>
                          <a:srgbClr val="0000FF"/>
                        </a:solidFill>
                        <a:latin typeface="楷体" pitchFamily="49" charset="-122"/>
                        <a:ea typeface="楷体" pitchFamily="49" charset="-122"/>
                        <a:cs typeface="Times New Roman" pitchFamily="18" charset="0"/>
                      </a:endParaRPr>
                    </a:p>
                  </a:txBody>
                  <a:tcPr marL="68580" marR="68580" marT="0" marB="0"/>
                </a:tc>
              </a:tr>
            </a:tbl>
          </a:graphicData>
        </a:graphic>
      </p:graphicFrame>
      <p:sp>
        <p:nvSpPr>
          <p:cNvPr id="8" name="下弧形箭头 7"/>
          <p:cNvSpPr/>
          <p:nvPr/>
        </p:nvSpPr>
        <p:spPr>
          <a:xfrm>
            <a:off x="3667108" y="3619503"/>
            <a:ext cx="857256" cy="476253"/>
          </a:xfrm>
          <a:prstGeom prst="curved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nvGrpSpPr>
          <p:cNvPr id="4" name="组合 10"/>
          <p:cNvGrpSpPr/>
          <p:nvPr/>
        </p:nvGrpSpPr>
        <p:grpSpPr>
          <a:xfrm>
            <a:off x="5453058" y="4989981"/>
            <a:ext cx="4357718" cy="977118"/>
            <a:chOff x="3714744" y="3714758"/>
            <a:chExt cx="4357718" cy="732838"/>
          </a:xfrm>
        </p:grpSpPr>
        <p:sp>
          <p:nvSpPr>
            <p:cNvPr id="9" name="TextBox 8"/>
            <p:cNvSpPr txBox="1"/>
            <p:nvPr/>
          </p:nvSpPr>
          <p:spPr>
            <a:xfrm>
              <a:off x="3714744" y="4089806"/>
              <a:ext cx="4357718" cy="357790"/>
            </a:xfrm>
            <a:prstGeom prst="rect">
              <a:avLst/>
            </a:prstGeom>
            <a:noFill/>
          </p:spPr>
          <p:txBody>
            <a:bodyPr wrap="square" rtlCol="0">
              <a:spAutoFit/>
            </a:bodyPr>
            <a:lstStyle/>
            <a:p>
              <a:pPr algn="l">
                <a:lnSpc>
                  <a:spcPts val="3000"/>
                </a:lnSpc>
                <a:spcBef>
                  <a:spcPts val="0"/>
                </a:spcBef>
              </a:pPr>
              <a:r>
                <a:rPr lang="zh-CN" altLang="en-US" sz="1800">
                  <a:solidFill>
                    <a:srgbClr val="C00000"/>
                  </a:solidFill>
                  <a:latin typeface="Consolas" pitchFamily="49" charset="0"/>
                  <a:ea typeface="微软雅黑" pitchFamily="34" charset="-122"/>
                  <a:cs typeface="Consolas" pitchFamily="49" charset="0"/>
                </a:rPr>
                <a:t>把医院建在村庄</a:t>
              </a:r>
              <a:r>
                <a:rPr lang="en-US" sz="1800">
                  <a:solidFill>
                    <a:srgbClr val="C00000"/>
                  </a:solidFill>
                  <a:latin typeface="Consolas" pitchFamily="49" charset="0"/>
                  <a:ea typeface="微软雅黑" pitchFamily="34" charset="-122"/>
                  <a:cs typeface="Consolas" pitchFamily="49" charset="0"/>
                </a:rPr>
                <a:t>3</a:t>
              </a:r>
              <a:r>
                <a:rPr lang="zh-CN" altLang="en-US" sz="1800">
                  <a:solidFill>
                    <a:srgbClr val="C00000"/>
                  </a:solidFill>
                  <a:latin typeface="Consolas" pitchFamily="49" charset="0"/>
                  <a:ea typeface="微软雅黑" pitchFamily="34" charset="-122"/>
                  <a:cs typeface="Consolas" pitchFamily="49" charset="0"/>
                </a:rPr>
                <a:t>时总体交通代价最少。</a:t>
              </a:r>
            </a:p>
          </p:txBody>
        </p:sp>
        <p:sp>
          <p:nvSpPr>
            <p:cNvPr id="10" name="下箭头 9"/>
            <p:cNvSpPr/>
            <p:nvPr/>
          </p:nvSpPr>
          <p:spPr>
            <a:xfrm>
              <a:off x="5643570" y="3714758"/>
              <a:ext cx="214314" cy="357190"/>
            </a:xfrm>
            <a:prstGeom prst="downArrow">
              <a:avLst/>
            </a:prstGeom>
            <a:ln>
              <a:tailEnd type="stealth"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pic>
        <p:nvPicPr>
          <p:cNvPr id="2" name="Picture 2"/>
          <p:cNvPicPr>
            <a:picLocks noChangeAspect="1" noChangeArrowheads="1"/>
          </p:cNvPicPr>
          <p:nvPr/>
        </p:nvPicPr>
        <p:blipFill>
          <a:blip r:embed="rId3" cstate="print"/>
          <a:srcRect/>
          <a:stretch>
            <a:fillRect/>
          </a:stretch>
        </p:blipFill>
        <p:spPr bwMode="auto">
          <a:xfrm>
            <a:off x="2024035" y="1857365"/>
            <a:ext cx="2219325" cy="1552575"/>
          </a:xfrm>
          <a:prstGeom prst="rect">
            <a:avLst/>
          </a:prstGeom>
          <a:noFill/>
          <a:ln w="9525">
            <a:noFill/>
            <a:miter lim="800000"/>
            <a:headEnd/>
            <a:tailEnd/>
          </a:ln>
        </p:spPr>
      </p:pic>
      <p:sp>
        <p:nvSpPr>
          <p:cNvPr id="12" name="灯片编号占位符 11"/>
          <p:cNvSpPr>
            <a:spLocks noGrp="1"/>
          </p:cNvSpPr>
          <p:nvPr>
            <p:ph type="sldNum" sz="quarter" idx="12"/>
          </p:nvPr>
        </p:nvSpPr>
        <p:spPr/>
        <p:txBody>
          <a:bodyPr/>
          <a:lstStyle/>
          <a:p>
            <a:fld id="{36E68863-33C2-4D6D-B9FA-F4917E910219}" type="slidenum">
              <a:rPr lang="en-US" altLang="zh-CN" smtClean="0"/>
              <a:pPr/>
              <a:t>109</a:t>
            </a:fld>
            <a:r>
              <a:rPr lang="en-US" altLang="zh-CN" smtClean="0"/>
              <a:t>/35</a:t>
            </a:r>
            <a:endParaRPr lang="en-US" altLang="zh-CN"/>
          </a:p>
        </p:txBody>
      </p:sp>
    </p:spTree>
    <p:extLst>
      <p:ext uri="{BB962C8B-B14F-4D97-AF65-F5344CB8AC3E}">
        <p14:creationId xmlns:p14="http://schemas.microsoft.com/office/powerpoint/2010/main" val="318838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24043899"/>
              </p:ext>
            </p:extLst>
          </p:nvPr>
        </p:nvGraphicFramePr>
        <p:xfrm>
          <a:off x="3048000" y="1397000"/>
          <a:ext cx="6096000" cy="11887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zh-CN" altLang="en-US" sz="2000" b="1" smtClean="0">
                          <a:latin typeface="Consolas" pitchFamily="49" charset="0"/>
                          <a:ea typeface="仿宋" pitchFamily="49" charset="-122"/>
                          <a:cs typeface="Consolas" pitchFamily="49" charset="0"/>
                        </a:rPr>
                        <a:t>算法类别</a:t>
                      </a:r>
                      <a:endParaRPr lang="zh-CN" altLang="en-US" sz="2000" b="1">
                        <a:latin typeface="Consolas" pitchFamily="49" charset="0"/>
                        <a:ea typeface="仿宋" pitchFamily="49" charset="-122"/>
                        <a:cs typeface="Consolas" pitchFamily="49" charset="0"/>
                      </a:endParaRPr>
                    </a:p>
                  </a:txBody>
                  <a:tcPr/>
                </a:tc>
                <a:tc>
                  <a:txBody>
                    <a:bodyPr/>
                    <a:lstStyle/>
                    <a:p>
                      <a:pPr algn="ctr"/>
                      <a:r>
                        <a:rPr lang="zh-CN" altLang="en-US" sz="2000" b="1" smtClean="0">
                          <a:latin typeface="Consolas" pitchFamily="49" charset="0"/>
                          <a:ea typeface="仿宋" pitchFamily="49" charset="-122"/>
                          <a:cs typeface="Consolas" pitchFamily="49" charset="0"/>
                        </a:rPr>
                        <a:t>时间复杂度</a:t>
                      </a:r>
                      <a:endParaRPr lang="zh-CN" altLang="en-US" sz="2000" b="1">
                        <a:latin typeface="Consolas" pitchFamily="49" charset="0"/>
                        <a:ea typeface="仿宋" pitchFamily="49" charset="-122"/>
                        <a:cs typeface="Consolas" pitchFamily="49" charset="0"/>
                      </a:endParaRPr>
                    </a:p>
                  </a:txBody>
                  <a:tcPr/>
                </a:tc>
                <a:tc>
                  <a:txBody>
                    <a:bodyPr/>
                    <a:lstStyle/>
                    <a:p>
                      <a:pPr algn="ctr"/>
                      <a:r>
                        <a:rPr lang="zh-CN" altLang="en-US" sz="2000" b="1" smtClean="0">
                          <a:latin typeface="Consolas" pitchFamily="49" charset="0"/>
                          <a:ea typeface="仿宋" pitchFamily="49" charset="-122"/>
                          <a:cs typeface="Consolas" pitchFamily="49" charset="0"/>
                        </a:rPr>
                        <a:t>空间复杂度</a:t>
                      </a:r>
                      <a:endParaRPr lang="zh-CN" altLang="en-US" sz="2000" b="1">
                        <a:latin typeface="Consolas" pitchFamily="49" charset="0"/>
                        <a:ea typeface="仿宋" pitchFamily="49" charset="-122"/>
                        <a:cs typeface="Consolas" pitchFamily="49" charset="0"/>
                      </a:endParaRPr>
                    </a:p>
                  </a:txBody>
                  <a:tcPr/>
                </a:tc>
              </a:tr>
              <a:tr h="370840">
                <a:tc>
                  <a:txBody>
                    <a:bodyPr/>
                    <a:lstStyle/>
                    <a:p>
                      <a:pPr algn="ctr"/>
                      <a:r>
                        <a:rPr lang="zh-CN" altLang="en-US" sz="2000" b="1" smtClean="0">
                          <a:solidFill>
                            <a:srgbClr val="0000FF"/>
                          </a:solidFill>
                          <a:latin typeface="Consolas" pitchFamily="49" charset="0"/>
                          <a:ea typeface="仿宋" pitchFamily="49" charset="-122"/>
                          <a:cs typeface="Consolas" pitchFamily="49" charset="0"/>
                        </a:rPr>
                        <a:t>递归算法</a:t>
                      </a:r>
                      <a:endParaRPr lang="zh-CN" altLang="en-US" sz="20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2000" b="1" smtClean="0">
                          <a:solidFill>
                            <a:srgbClr val="0000FF"/>
                          </a:solidFill>
                          <a:latin typeface="Consolas" pitchFamily="49" charset="0"/>
                          <a:ea typeface="仿宋" pitchFamily="49" charset="-122"/>
                          <a:cs typeface="Consolas" pitchFamily="49" charset="0"/>
                        </a:rPr>
                        <a:t>O(</a:t>
                      </a:r>
                      <a:r>
                        <a:rPr lang="en-US" altLang="zh-CN" sz="2000" b="1" i="1" smtClean="0">
                          <a:solidFill>
                            <a:srgbClr val="0000FF"/>
                          </a:solidFill>
                          <a:latin typeface="Consolas" pitchFamily="49" charset="0"/>
                          <a:ea typeface="仿宋" pitchFamily="49" charset="-122"/>
                          <a:cs typeface="Consolas" pitchFamily="49" charset="0"/>
                        </a:rPr>
                        <a:t>n</a:t>
                      </a:r>
                      <a:r>
                        <a:rPr lang="en-US" altLang="zh-CN" sz="2000" b="1" smtClean="0">
                          <a:solidFill>
                            <a:srgbClr val="0000FF"/>
                          </a:solidFill>
                          <a:latin typeface="Consolas" pitchFamily="49" charset="0"/>
                          <a:ea typeface="仿宋" pitchFamily="49" charset="-122"/>
                          <a:cs typeface="Consolas" pitchFamily="49" charset="0"/>
                        </a:rPr>
                        <a:t>)</a:t>
                      </a:r>
                      <a:endParaRPr lang="zh-CN" altLang="en-US" sz="20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2000" b="1" smtClean="0">
                          <a:solidFill>
                            <a:srgbClr val="0000FF"/>
                          </a:solidFill>
                          <a:latin typeface="Consolas" pitchFamily="49" charset="0"/>
                          <a:ea typeface="仿宋" pitchFamily="49" charset="-122"/>
                          <a:cs typeface="Consolas" pitchFamily="49" charset="0"/>
                        </a:rPr>
                        <a:t>O(log</a:t>
                      </a:r>
                      <a:r>
                        <a:rPr lang="en-US" altLang="zh-CN" sz="2000" b="1" baseline="-25000" smtClean="0">
                          <a:solidFill>
                            <a:srgbClr val="0000FF"/>
                          </a:solidFill>
                          <a:latin typeface="Consolas" pitchFamily="49" charset="0"/>
                          <a:ea typeface="仿宋" pitchFamily="49" charset="-122"/>
                          <a:cs typeface="Consolas" pitchFamily="49" charset="0"/>
                        </a:rPr>
                        <a:t>2</a:t>
                      </a:r>
                      <a:r>
                        <a:rPr lang="en-US" altLang="zh-CN" sz="2000" b="1" i="1" smtClean="0">
                          <a:solidFill>
                            <a:srgbClr val="0000FF"/>
                          </a:solidFill>
                          <a:latin typeface="Consolas" pitchFamily="49" charset="0"/>
                          <a:ea typeface="仿宋" pitchFamily="49" charset="-122"/>
                          <a:cs typeface="Consolas" pitchFamily="49" charset="0"/>
                        </a:rPr>
                        <a:t>n</a:t>
                      </a:r>
                      <a:r>
                        <a:rPr lang="en-US" altLang="zh-CN" sz="2000" b="1" smtClean="0">
                          <a:solidFill>
                            <a:srgbClr val="0000FF"/>
                          </a:solidFill>
                          <a:latin typeface="Consolas" pitchFamily="49" charset="0"/>
                          <a:ea typeface="仿宋" pitchFamily="49" charset="-122"/>
                          <a:cs typeface="Consolas" pitchFamily="49" charset="0"/>
                        </a:rPr>
                        <a:t>)</a:t>
                      </a:r>
                      <a:endParaRPr lang="zh-CN" altLang="en-US" sz="2000" b="1">
                        <a:solidFill>
                          <a:srgbClr val="0000FF"/>
                        </a:solidFill>
                        <a:latin typeface="Consolas" pitchFamily="49" charset="0"/>
                        <a:ea typeface="仿宋" pitchFamily="49" charset="-122"/>
                        <a:cs typeface="Consolas" pitchFamily="49" charset="0"/>
                      </a:endParaRPr>
                    </a:p>
                  </a:txBody>
                  <a:tcPr/>
                </a:tc>
              </a:tr>
              <a:tr h="370840">
                <a:tc>
                  <a:txBody>
                    <a:bodyPr/>
                    <a:lstStyle/>
                    <a:p>
                      <a:pPr algn="ctr"/>
                      <a:r>
                        <a:rPr lang="zh-CN" altLang="en-US" sz="2000" b="1" smtClean="0">
                          <a:solidFill>
                            <a:srgbClr val="0000FF"/>
                          </a:solidFill>
                          <a:latin typeface="Consolas" pitchFamily="49" charset="0"/>
                          <a:ea typeface="仿宋" pitchFamily="49" charset="-122"/>
                          <a:cs typeface="Consolas" pitchFamily="49" charset="0"/>
                        </a:rPr>
                        <a:t>非递归算法</a:t>
                      </a:r>
                      <a:endParaRPr lang="zh-CN" altLang="en-US" sz="20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2000" b="1" smtClean="0">
                          <a:solidFill>
                            <a:srgbClr val="0000FF"/>
                          </a:solidFill>
                          <a:latin typeface="Consolas" pitchFamily="49" charset="0"/>
                          <a:ea typeface="仿宋" pitchFamily="49" charset="-122"/>
                          <a:cs typeface="Consolas" pitchFamily="49" charset="0"/>
                        </a:rPr>
                        <a:t>O(</a:t>
                      </a:r>
                      <a:r>
                        <a:rPr lang="en-US" altLang="zh-CN" sz="2000" b="1" i="1" smtClean="0">
                          <a:solidFill>
                            <a:srgbClr val="0000FF"/>
                          </a:solidFill>
                          <a:latin typeface="Consolas" pitchFamily="49" charset="0"/>
                          <a:ea typeface="仿宋" pitchFamily="49" charset="-122"/>
                          <a:cs typeface="Consolas" pitchFamily="49" charset="0"/>
                        </a:rPr>
                        <a:t>n</a:t>
                      </a:r>
                      <a:r>
                        <a:rPr lang="en-US" altLang="zh-CN" sz="2000" b="1" smtClean="0">
                          <a:solidFill>
                            <a:srgbClr val="0000FF"/>
                          </a:solidFill>
                          <a:latin typeface="Consolas" pitchFamily="49" charset="0"/>
                          <a:ea typeface="仿宋" pitchFamily="49" charset="-122"/>
                          <a:cs typeface="Consolas" pitchFamily="49" charset="0"/>
                        </a:rPr>
                        <a:t>)</a:t>
                      </a:r>
                      <a:endParaRPr lang="zh-CN" altLang="en-US" sz="2000" b="1">
                        <a:solidFill>
                          <a:srgbClr val="0000FF"/>
                        </a:solidFill>
                        <a:latin typeface="Consolas" pitchFamily="49" charset="0"/>
                        <a:ea typeface="仿宋" pitchFamily="49" charset="-122"/>
                        <a:cs typeface="Consolas" pitchFamily="49" charset="0"/>
                      </a:endParaRPr>
                    </a:p>
                  </a:txBody>
                  <a:tcPr/>
                </a:tc>
                <a:tc>
                  <a:txBody>
                    <a:bodyPr/>
                    <a:lstStyle/>
                    <a:p>
                      <a:pPr algn="ctr"/>
                      <a:r>
                        <a:rPr lang="en-US" altLang="zh-CN" sz="2000" b="1" dirty="0" smtClean="0">
                          <a:solidFill>
                            <a:srgbClr val="0000FF"/>
                          </a:solidFill>
                          <a:latin typeface="Consolas" pitchFamily="49" charset="0"/>
                          <a:ea typeface="仿宋" pitchFamily="49" charset="-122"/>
                          <a:cs typeface="Consolas" pitchFamily="49" charset="0"/>
                        </a:rPr>
                        <a:t>O(1)</a:t>
                      </a:r>
                      <a:endParaRPr lang="zh-CN" altLang="en-US" sz="2000" b="1" dirty="0">
                        <a:solidFill>
                          <a:srgbClr val="0000FF"/>
                        </a:solidFill>
                        <a:latin typeface="Consolas" pitchFamily="49" charset="0"/>
                        <a:ea typeface="仿宋" pitchFamily="49" charset="-122"/>
                        <a:cs typeface="Consolas" pitchFamily="49" charset="0"/>
                      </a:endParaRPr>
                    </a:p>
                  </a:txBody>
                  <a:tcPr/>
                </a:tc>
              </a:tr>
            </a:tbl>
          </a:graphicData>
        </a:graphic>
      </p:graphicFrame>
      <p:sp>
        <p:nvSpPr>
          <p:cNvPr id="4" name="TextBox 3"/>
          <p:cNvSpPr txBox="1"/>
          <p:nvPr/>
        </p:nvSpPr>
        <p:spPr>
          <a:xfrm>
            <a:off x="2381224" y="642919"/>
            <a:ext cx="4578872" cy="430887"/>
          </a:xfrm>
          <a:prstGeom prst="rect">
            <a:avLst/>
          </a:prstGeom>
          <a:noFill/>
        </p:spPr>
        <p:txBody>
          <a:bodyPr wrap="square" rtlCol="0">
            <a:spAutoFit/>
          </a:bodyPr>
          <a:lstStyle/>
          <a:p>
            <a:pPr algn="l"/>
            <a:r>
              <a:rPr lang="zh-CN" altLang="en-US" sz="2000" dirty="0">
                <a:solidFill>
                  <a:srgbClr val="FF0000"/>
                </a:solidFill>
                <a:latin typeface="微软雅黑" pitchFamily="34" charset="-122"/>
                <a:ea typeface="微软雅黑" pitchFamily="34" charset="-122"/>
              </a:rPr>
              <a:t>该问题的递归算法和非递归算法的比较</a:t>
            </a:r>
            <a:endParaRPr lang="zh-CN" altLang="en-US" sz="2000" dirty="0">
              <a:solidFill>
                <a:srgbClr val="FF0000"/>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11</a:t>
            </a:fld>
            <a:r>
              <a:rPr lang="en-US" altLang="zh-CN" smtClean="0"/>
              <a:t>/12</a:t>
            </a:r>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a:xfrm>
            <a:off x="1952596" y="285729"/>
            <a:ext cx="857256" cy="852413"/>
            <a:chOff x="785786" y="1503812"/>
            <a:chExt cx="857256" cy="639310"/>
          </a:xfrm>
        </p:grpSpPr>
        <p:sp>
          <p:nvSpPr>
            <p:cNvPr id="9"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10"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1" name="TextBox 10"/>
          <p:cNvSpPr txBox="1"/>
          <p:nvPr/>
        </p:nvSpPr>
        <p:spPr>
          <a:xfrm>
            <a:off x="2952728" y="466821"/>
            <a:ext cx="2786082" cy="430887"/>
          </a:xfrm>
          <a:prstGeom prst="rect">
            <a:avLst/>
          </a:prstGeom>
          <a:noFill/>
        </p:spPr>
        <p:txBody>
          <a:bodyPr wrap="square" rtlCol="0">
            <a:spAutoFit/>
          </a:bodyPr>
          <a:lstStyle/>
          <a:p>
            <a:pPr algn="l"/>
            <a:r>
              <a:rPr lang="zh-CN" altLang="en-US" sz="2000">
                <a:solidFill>
                  <a:srgbClr val="FF0000"/>
                </a:solidFill>
                <a:latin typeface="Consolas" pitchFamily="49" charset="0"/>
                <a:ea typeface="微软雅黑" pitchFamily="34" charset="-122"/>
                <a:cs typeface="Consolas" pitchFamily="49" charset="0"/>
              </a:rPr>
              <a:t>  拓 扑 排 序</a:t>
            </a:r>
            <a:endParaRPr lang="zh-CN" altLang="en-US" sz="2000">
              <a:solidFill>
                <a:srgbClr val="FF0000"/>
              </a:solidFill>
              <a:latin typeface="Consolas" pitchFamily="49" charset="0"/>
              <a:ea typeface="微软雅黑" pitchFamily="34" charset="-122"/>
              <a:cs typeface="Consolas" pitchFamily="49" charset="0"/>
            </a:endParaRPr>
          </a:p>
        </p:txBody>
      </p:sp>
      <p:sp>
        <p:nvSpPr>
          <p:cNvPr id="12" name="TextBox 11"/>
          <p:cNvSpPr txBox="1"/>
          <p:nvPr/>
        </p:nvSpPr>
        <p:spPr>
          <a:xfrm>
            <a:off x="2309786" y="2346660"/>
            <a:ext cx="2286016" cy="44230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找入度为</a:t>
            </a: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的顶点</a:t>
            </a:r>
          </a:p>
        </p:txBody>
      </p:sp>
      <p:sp>
        <p:nvSpPr>
          <p:cNvPr id="13" name="TextBox 12"/>
          <p:cNvSpPr txBox="1"/>
          <p:nvPr/>
        </p:nvSpPr>
        <p:spPr>
          <a:xfrm>
            <a:off x="5310182" y="2156159"/>
            <a:ext cx="2714644" cy="827021"/>
          </a:xfrm>
          <a:prstGeom prst="rect">
            <a:avLst/>
          </a:prstGeom>
          <a:noFill/>
        </p:spPr>
        <p:txBody>
          <a:bodyPr wrap="square" rtlCol="0">
            <a:spAutoFit/>
          </a:bodyPr>
          <a:lstStyle/>
          <a:p>
            <a:pPr>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输出该顶点，删除从它出发的所有出边</a:t>
            </a:r>
          </a:p>
        </p:txBody>
      </p:sp>
      <p:cxnSp>
        <p:nvCxnSpPr>
          <p:cNvPr id="15" name="直接箭头连接符 14"/>
          <p:cNvCxnSpPr/>
          <p:nvPr/>
        </p:nvCxnSpPr>
        <p:spPr>
          <a:xfrm>
            <a:off x="4667240" y="2641066"/>
            <a:ext cx="500066"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任意多边形 15"/>
          <p:cNvSpPr/>
          <p:nvPr/>
        </p:nvSpPr>
        <p:spPr>
          <a:xfrm>
            <a:off x="3413094" y="1619239"/>
            <a:ext cx="4996425" cy="1165577"/>
          </a:xfrm>
          <a:custGeom>
            <a:avLst/>
            <a:gdLst>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 fmla="*/ 4486308 w 4996425"/>
              <a:gd name="connsiteY0" fmla="*/ 874183 h 874183"/>
              <a:gd name="connsiteX1" fmla="*/ 4968908 w 4996425"/>
              <a:gd name="connsiteY1" fmla="*/ 569383 h 874183"/>
              <a:gd name="connsiteX2" fmla="*/ 4321208 w 4996425"/>
              <a:gd name="connsiteY2" fmla="*/ 124883 h 874183"/>
              <a:gd name="connsiteX3" fmla="*/ 968408 w 4996425"/>
              <a:gd name="connsiteY3" fmla="*/ 48683 h 874183"/>
              <a:gd name="connsiteX4" fmla="*/ 308008 w 4996425"/>
              <a:gd name="connsiteY4" fmla="*/ 74083 h 874183"/>
              <a:gd name="connsiteX5" fmla="*/ 0 w 4996425"/>
              <a:gd name="connsiteY5" fmla="*/ 493183 h 87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6425" h="874183">
                <a:moveTo>
                  <a:pt x="4486308" y="874183"/>
                </a:moveTo>
                <a:cubicBezTo>
                  <a:pt x="4741366" y="784224"/>
                  <a:pt x="4996425" y="694266"/>
                  <a:pt x="4968908" y="569383"/>
                </a:cubicBezTo>
                <a:cubicBezTo>
                  <a:pt x="4941391" y="444500"/>
                  <a:pt x="4987958" y="211666"/>
                  <a:pt x="4321208" y="124883"/>
                </a:cubicBezTo>
                <a:cubicBezTo>
                  <a:pt x="3654458" y="38100"/>
                  <a:pt x="1637275" y="57150"/>
                  <a:pt x="968408" y="48683"/>
                </a:cubicBezTo>
                <a:cubicBezTo>
                  <a:pt x="299541" y="40216"/>
                  <a:pt x="469409" y="0"/>
                  <a:pt x="308008" y="74083"/>
                </a:cubicBezTo>
                <a:cubicBezTo>
                  <a:pt x="146607" y="148166"/>
                  <a:pt x="13758" y="320674"/>
                  <a:pt x="0" y="49318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grpSp>
        <p:nvGrpSpPr>
          <p:cNvPr id="3" name="组合 18"/>
          <p:cNvGrpSpPr/>
          <p:nvPr/>
        </p:nvGrpSpPr>
        <p:grpSpPr>
          <a:xfrm>
            <a:off x="2738414" y="3394417"/>
            <a:ext cx="5214974" cy="1701429"/>
            <a:chOff x="1214414" y="2857502"/>
            <a:chExt cx="5214974" cy="1276072"/>
          </a:xfrm>
        </p:grpSpPr>
        <p:sp>
          <p:nvSpPr>
            <p:cNvPr id="17" name="下箭头 16"/>
            <p:cNvSpPr/>
            <p:nvPr/>
          </p:nvSpPr>
          <p:spPr>
            <a:xfrm>
              <a:off x="3357554" y="2857502"/>
              <a:ext cx="214314" cy="428628"/>
            </a:xfrm>
            <a:prstGeom prst="downArrow">
              <a:avLst/>
            </a:prstGeom>
            <a:ln>
              <a:tailEnd type="stealth"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800">
                <a:latin typeface="Consolas" pitchFamily="49" charset="0"/>
                <a:cs typeface="Consolas" pitchFamily="49" charset="0"/>
              </a:endParaRPr>
            </a:p>
          </p:txBody>
        </p:sp>
        <p:sp>
          <p:nvSpPr>
            <p:cNvPr id="18" name="TextBox 17"/>
            <p:cNvSpPr txBox="1"/>
            <p:nvPr/>
          </p:nvSpPr>
          <p:spPr>
            <a:xfrm>
              <a:off x="1214414" y="3365647"/>
              <a:ext cx="5214974" cy="7679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marL="457200" indent="-457200" algn="l">
                <a:lnSpc>
                  <a:spcPts val="3000"/>
                </a:lnSpc>
                <a:spcBef>
                  <a:spcPts val="0"/>
                </a:spcBef>
                <a:buBlip>
                  <a:blip r:embed="rId2"/>
                </a:buBlip>
              </a:pPr>
              <a:r>
                <a:rPr lang="zh-CN" altLang="en-US" sz="2000">
                  <a:solidFill>
                    <a:srgbClr val="C00000"/>
                  </a:solidFill>
                  <a:latin typeface="Consolas" pitchFamily="49" charset="0"/>
                  <a:ea typeface="华文中宋" pitchFamily="2" charset="-122"/>
                  <a:cs typeface="Consolas" pitchFamily="49" charset="0"/>
                </a:rPr>
                <a:t>成功</a:t>
              </a:r>
              <a:r>
                <a:rPr lang="zh-CN" altLang="en-US" sz="2000">
                  <a:solidFill>
                    <a:srgbClr val="0000FF"/>
                  </a:solidFill>
                  <a:latin typeface="Consolas" pitchFamily="49" charset="0"/>
                  <a:ea typeface="华文中宋" pitchFamily="2" charset="-122"/>
                  <a:cs typeface="Consolas" pitchFamily="49" charset="0"/>
                </a:rPr>
                <a:t>：产生所有顶点的拓扑序列</a:t>
              </a:r>
              <a:endParaRPr lang="en-US" altLang="zh-CN" sz="2000">
                <a:solidFill>
                  <a:srgbClr val="0000FF"/>
                </a:solidFill>
                <a:latin typeface="Consolas" pitchFamily="49" charset="0"/>
                <a:ea typeface="华文中宋" pitchFamily="2" charset="-122"/>
                <a:cs typeface="Consolas" pitchFamily="49" charset="0"/>
              </a:endParaRPr>
            </a:p>
            <a:p>
              <a:pPr marL="457200" indent="-457200" algn="l">
                <a:lnSpc>
                  <a:spcPts val="3000"/>
                </a:lnSpc>
                <a:spcBef>
                  <a:spcPts val="0"/>
                </a:spcBef>
                <a:buBlip>
                  <a:blip r:embed="rId2"/>
                </a:buBlip>
              </a:pPr>
              <a:r>
                <a:rPr lang="zh-CN" altLang="en-US" sz="2000">
                  <a:solidFill>
                    <a:srgbClr val="C00000"/>
                  </a:solidFill>
                  <a:latin typeface="Consolas" pitchFamily="49" charset="0"/>
                  <a:ea typeface="华文中宋" pitchFamily="2" charset="-122"/>
                  <a:cs typeface="Consolas" pitchFamily="49" charset="0"/>
                </a:rPr>
                <a:t>不成功</a:t>
              </a:r>
              <a:r>
                <a:rPr lang="zh-CN" altLang="en-US" sz="2000">
                  <a:solidFill>
                    <a:srgbClr val="0000FF"/>
                  </a:solidFill>
                  <a:latin typeface="Consolas" pitchFamily="49" charset="0"/>
                  <a:ea typeface="华文中宋" pitchFamily="2" charset="-122"/>
                  <a:cs typeface="Consolas" pitchFamily="49" charset="0"/>
                </a:rPr>
                <a:t>：不能产生所有顶点的拓扑序列</a:t>
              </a:r>
              <a:endParaRPr lang="en-US" altLang="zh-CN" sz="2000">
                <a:solidFill>
                  <a:srgbClr val="0000FF"/>
                </a:solidFill>
                <a:latin typeface="Consolas" pitchFamily="49" charset="0"/>
                <a:ea typeface="华文中宋" pitchFamily="2"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110</a:t>
            </a:fld>
            <a:r>
              <a:rPr lang="en-US" altLang="zh-CN" smtClean="0"/>
              <a:t>/35</a:t>
            </a:r>
            <a:endParaRPr lang="en-US" altLang="zh-CN"/>
          </a:p>
        </p:txBody>
      </p:sp>
    </p:spTree>
    <p:extLst>
      <p:ext uri="{BB962C8B-B14F-4D97-AF65-F5344CB8AC3E}">
        <p14:creationId xmlns:p14="http://schemas.microsoft.com/office/powerpoint/2010/main" val="9337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2662" y="571480"/>
            <a:ext cx="7500990"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若用邻接矩阵存储有向图，矩阵中主对角线以下的元素均为零，则关于该图拓扑序列的结论是（  ）。</a:t>
            </a:r>
          </a:p>
          <a:p>
            <a:pPr algn="l">
              <a:lnSpc>
                <a:spcPts val="3000"/>
              </a:lnSpc>
              <a:spcBef>
                <a:spcPts val="0"/>
              </a:spcBef>
            </a:pPr>
            <a:r>
              <a:rPr lang="pt-BR" sz="2000">
                <a:solidFill>
                  <a:srgbClr val="0000FF"/>
                </a:solidFill>
                <a:latin typeface="Consolas" pitchFamily="49" charset="0"/>
                <a:ea typeface="仿宋" pitchFamily="49" charset="-122"/>
                <a:cs typeface="Consolas" pitchFamily="49" charset="0"/>
              </a:rPr>
              <a:t>  A.</a:t>
            </a:r>
            <a:r>
              <a:rPr lang="zh-CN" altLang="en-US" sz="2000">
                <a:solidFill>
                  <a:srgbClr val="0000FF"/>
                </a:solidFill>
                <a:latin typeface="Consolas" pitchFamily="49" charset="0"/>
                <a:ea typeface="仿宋" pitchFamily="49" charset="-122"/>
                <a:cs typeface="Consolas" pitchFamily="49" charset="0"/>
              </a:rPr>
              <a:t>存在，且唯一</a:t>
            </a:r>
            <a:r>
              <a:rPr lang="pt-BR" sz="2000">
                <a:solidFill>
                  <a:srgbClr val="0000FF"/>
                </a:solidFill>
                <a:latin typeface="Consolas" pitchFamily="49" charset="0"/>
                <a:ea typeface="仿宋" pitchFamily="49" charset="-122"/>
                <a:cs typeface="Consolas" pitchFamily="49" charset="0"/>
              </a:rPr>
              <a:t>		B.</a:t>
            </a:r>
            <a:r>
              <a:rPr lang="zh-CN" altLang="en-US" sz="2000">
                <a:solidFill>
                  <a:srgbClr val="0000FF"/>
                </a:solidFill>
                <a:latin typeface="Consolas" pitchFamily="49" charset="0"/>
                <a:ea typeface="仿宋" pitchFamily="49" charset="-122"/>
                <a:cs typeface="Consolas" pitchFamily="49" charset="0"/>
              </a:rPr>
              <a:t>存在、且不唯一</a:t>
            </a:r>
          </a:p>
          <a:p>
            <a:pPr algn="l">
              <a:lnSpc>
                <a:spcPts val="3000"/>
              </a:lnSpc>
              <a:spcBef>
                <a:spcPts val="0"/>
              </a:spcBef>
            </a:pPr>
            <a:r>
              <a:rPr lang="pt-BR" sz="2000">
                <a:solidFill>
                  <a:srgbClr val="0000FF"/>
                </a:solidFill>
                <a:latin typeface="Consolas" pitchFamily="49" charset="0"/>
                <a:ea typeface="仿宋" pitchFamily="49" charset="-122"/>
                <a:cs typeface="Consolas" pitchFamily="49" charset="0"/>
              </a:rPr>
              <a:t>  C.</a:t>
            </a:r>
            <a:r>
              <a:rPr lang="zh-CN" altLang="en-US" sz="2000">
                <a:solidFill>
                  <a:srgbClr val="0000FF"/>
                </a:solidFill>
                <a:latin typeface="Consolas" pitchFamily="49" charset="0"/>
                <a:ea typeface="仿宋" pitchFamily="49" charset="-122"/>
                <a:cs typeface="Consolas" pitchFamily="49" charset="0"/>
              </a:rPr>
              <a:t>存在，可能不唯一</a:t>
            </a:r>
            <a:r>
              <a:rPr lang="pt-BR" sz="2000">
                <a:solidFill>
                  <a:srgbClr val="0000FF"/>
                </a:solidFill>
                <a:latin typeface="Consolas" pitchFamily="49" charset="0"/>
                <a:ea typeface="仿宋" pitchFamily="49" charset="-122"/>
                <a:cs typeface="Consolas" pitchFamily="49" charset="0"/>
              </a:rPr>
              <a:t>		D.</a:t>
            </a:r>
            <a:r>
              <a:rPr lang="zh-CN" altLang="en-US" sz="2000">
                <a:solidFill>
                  <a:srgbClr val="0000FF"/>
                </a:solidFill>
                <a:latin typeface="Consolas" pitchFamily="49" charset="0"/>
                <a:ea typeface="仿宋" pitchFamily="49" charset="-122"/>
                <a:cs typeface="Consolas" pitchFamily="49" charset="0"/>
              </a:rPr>
              <a:t>无法确定是否存在</a:t>
            </a:r>
          </a:p>
        </p:txBody>
      </p:sp>
      <p:sp>
        <p:nvSpPr>
          <p:cNvPr id="4" name="TextBox 3"/>
          <p:cNvSpPr txBox="1"/>
          <p:nvPr/>
        </p:nvSpPr>
        <p:spPr>
          <a:xfrm>
            <a:off x="2166910" y="2714620"/>
            <a:ext cx="7715304" cy="44230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有向图：顶点</a:t>
            </a:r>
            <a:r>
              <a:rPr lang="en-US" sz="2000" i="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 → </a:t>
            </a:r>
            <a:r>
              <a:rPr lang="en-US"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i</a:t>
            </a:r>
            <a:r>
              <a:rPr lang="en-US" sz="2000">
                <a:solidFill>
                  <a:srgbClr val="0000FF"/>
                </a:solidFill>
                <a:latin typeface="Consolas" pitchFamily="49" charset="0"/>
                <a:ea typeface="仿宋" pitchFamily="49" charset="-122"/>
                <a:cs typeface="Consolas" pitchFamily="49" charset="0"/>
              </a:rPr>
              <a:t>&lt;</a:t>
            </a:r>
            <a:r>
              <a:rPr lang="en-US"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）可能有边，而顶点</a:t>
            </a:r>
            <a:r>
              <a:rPr lang="en-US"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一定没有边</a:t>
            </a:r>
            <a:endParaRPr lang="en-US" altLang="zh-CN" sz="20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5162746" y="1727810"/>
            <a:ext cx="357190" cy="477054"/>
          </a:xfrm>
          <a:prstGeom prst="rect">
            <a:avLst/>
          </a:prstGeom>
          <a:noFill/>
        </p:spPr>
        <p:txBody>
          <a:bodyPr wrap="square" rtlCol="0">
            <a:spAutoFit/>
          </a:bodyPr>
          <a:lstStyle/>
          <a:p>
            <a:pPr algn="l">
              <a:lnSpc>
                <a:spcPts val="3000"/>
              </a:lnSpc>
              <a:spcBef>
                <a:spcPts val="0"/>
              </a:spcBef>
            </a:pPr>
            <a:r>
              <a:rPr lang="zh-CN" altLang="en-US" sz="2800">
                <a:solidFill>
                  <a:srgbClr val="FF0000"/>
                </a:solidFill>
                <a:latin typeface="Consolas" pitchFamily="49" charset="0"/>
                <a:ea typeface="楷体" pitchFamily="49" charset="-122"/>
                <a:cs typeface="Consolas" pitchFamily="49" charset="0"/>
                <a:sym typeface="Symbol"/>
              </a:rPr>
              <a:t></a:t>
            </a:r>
            <a:endParaRPr lang="zh-CN" altLang="en-US" sz="2800">
              <a:solidFill>
                <a:srgbClr val="FF0000"/>
              </a:solidFill>
              <a:latin typeface="Consolas" pitchFamily="49" charset="0"/>
              <a:ea typeface="楷体" pitchFamily="49" charset="-122"/>
              <a:cs typeface="Consolas" pitchFamily="49" charset="0"/>
            </a:endParaRPr>
          </a:p>
        </p:txBody>
      </p:sp>
      <p:grpSp>
        <p:nvGrpSpPr>
          <p:cNvPr id="2" name="组合 11"/>
          <p:cNvGrpSpPr/>
          <p:nvPr/>
        </p:nvGrpSpPr>
        <p:grpSpPr>
          <a:xfrm>
            <a:off x="4167174" y="3330128"/>
            <a:ext cx="3214710" cy="1014691"/>
            <a:chOff x="2857488" y="2954340"/>
            <a:chExt cx="3214710" cy="761018"/>
          </a:xfrm>
        </p:grpSpPr>
        <p:sp>
          <p:nvSpPr>
            <p:cNvPr id="6" name="TextBox 5"/>
            <p:cNvSpPr txBox="1"/>
            <p:nvPr/>
          </p:nvSpPr>
          <p:spPr>
            <a:xfrm>
              <a:off x="2857488" y="3357568"/>
              <a:ext cx="3214710" cy="357790"/>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该有向图中一定没有回路</a:t>
              </a:r>
            </a:p>
          </p:txBody>
        </p:sp>
        <p:sp>
          <p:nvSpPr>
            <p:cNvPr id="10" name="下箭头 9"/>
            <p:cNvSpPr/>
            <p:nvPr/>
          </p:nvSpPr>
          <p:spPr>
            <a:xfrm>
              <a:off x="4143372" y="2954340"/>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grpSp>
      <p:grpSp>
        <p:nvGrpSpPr>
          <p:cNvPr id="5" name="组合 12"/>
          <p:cNvGrpSpPr/>
          <p:nvPr/>
        </p:nvGrpSpPr>
        <p:grpSpPr>
          <a:xfrm>
            <a:off x="3167042" y="4476506"/>
            <a:ext cx="5214974" cy="1011323"/>
            <a:chOff x="1857356" y="3814122"/>
            <a:chExt cx="5214974" cy="758492"/>
          </a:xfrm>
        </p:grpSpPr>
        <p:sp>
          <p:nvSpPr>
            <p:cNvPr id="7" name="TextBox 6"/>
            <p:cNvSpPr txBox="1"/>
            <p:nvPr/>
          </p:nvSpPr>
          <p:spPr>
            <a:xfrm>
              <a:off x="1857356" y="4214824"/>
              <a:ext cx="5214974" cy="357790"/>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可以产生拓扑序列，但拓扑序列不一定唯一</a:t>
              </a:r>
            </a:p>
          </p:txBody>
        </p:sp>
        <p:sp>
          <p:nvSpPr>
            <p:cNvPr id="11" name="下箭头 10"/>
            <p:cNvSpPr/>
            <p:nvPr/>
          </p:nvSpPr>
          <p:spPr>
            <a:xfrm>
              <a:off x="4166682" y="3814122"/>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grpSp>
      <p:grpSp>
        <p:nvGrpSpPr>
          <p:cNvPr id="9" name="组合 13"/>
          <p:cNvGrpSpPr/>
          <p:nvPr/>
        </p:nvGrpSpPr>
        <p:grpSpPr>
          <a:xfrm>
            <a:off x="1881158" y="214291"/>
            <a:ext cx="1000100" cy="785817"/>
            <a:chOff x="5703182" y="3835411"/>
            <a:chExt cx="1238250" cy="1236663"/>
          </a:xfrm>
        </p:grpSpPr>
        <p:grpSp>
          <p:nvGrpSpPr>
            <p:cNvPr id="12" name="Group 19"/>
            <p:cNvGrpSpPr>
              <a:grpSpLocks/>
            </p:cNvGrpSpPr>
            <p:nvPr/>
          </p:nvGrpSpPr>
          <p:grpSpPr bwMode="auto">
            <a:xfrm>
              <a:off x="5703182" y="3835411"/>
              <a:ext cx="1238250" cy="1236663"/>
              <a:chOff x="810" y="845"/>
              <a:chExt cx="827" cy="826"/>
            </a:xfrm>
          </p:grpSpPr>
          <p:sp>
            <p:nvSpPr>
              <p:cNvPr id="1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1"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8"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23" name="灯片编号占位符 22"/>
          <p:cNvSpPr>
            <a:spLocks noGrp="1"/>
          </p:cNvSpPr>
          <p:nvPr>
            <p:ph type="sldNum" sz="quarter" idx="12"/>
          </p:nvPr>
        </p:nvSpPr>
        <p:spPr/>
        <p:txBody>
          <a:bodyPr/>
          <a:lstStyle/>
          <a:p>
            <a:fld id="{36E68863-33C2-4D6D-B9FA-F4917E910219}" type="slidenum">
              <a:rPr lang="en-US" altLang="zh-CN" smtClean="0"/>
              <a:pPr/>
              <a:t>111</a:t>
            </a:fld>
            <a:r>
              <a:rPr lang="en-US" altLang="zh-CN" smtClean="0"/>
              <a:t>/35</a:t>
            </a:r>
            <a:endParaRPr lang="en-US" altLang="zh-CN"/>
          </a:p>
        </p:txBody>
      </p:sp>
    </p:spTree>
    <p:extLst>
      <p:ext uri="{BB962C8B-B14F-4D97-AF65-F5344CB8AC3E}">
        <p14:creationId xmlns:p14="http://schemas.microsoft.com/office/powerpoint/2010/main" val="242391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3881422" y="285728"/>
            <a:ext cx="3429024"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9</a:t>
            </a:r>
            <a:r>
              <a:rPr lang="zh-CN" altLang="en-US" sz="32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 小结</a:t>
            </a:r>
            <a:r>
              <a:rPr lang="zh-CN" altLang="en-US" sz="4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grpSp>
        <p:nvGrpSpPr>
          <p:cNvPr id="16" name="组合 15"/>
          <p:cNvGrpSpPr/>
          <p:nvPr/>
        </p:nvGrpSpPr>
        <p:grpSpPr>
          <a:xfrm>
            <a:off x="2309786" y="1904991"/>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p>
          </p:txBody>
        </p:sp>
      </p:grpSp>
      <p:sp>
        <p:nvSpPr>
          <p:cNvPr id="12" name="TextBox 11"/>
          <p:cNvSpPr txBox="1"/>
          <p:nvPr/>
        </p:nvSpPr>
        <p:spPr>
          <a:xfrm>
            <a:off x="3309918" y="2071678"/>
            <a:ext cx="3929090" cy="498598"/>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  线性表查找</a:t>
            </a:r>
          </a:p>
        </p:txBody>
      </p:sp>
      <p:pic>
        <p:nvPicPr>
          <p:cNvPr id="22" name="Picture 2"/>
          <p:cNvPicPr>
            <a:picLocks noChangeAspect="1" noChangeArrowheads="1"/>
          </p:cNvPicPr>
          <p:nvPr/>
        </p:nvPicPr>
        <p:blipFill>
          <a:blip r:embed="rId4"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11" name="TextBox 10"/>
          <p:cNvSpPr txBox="1"/>
          <p:nvPr/>
        </p:nvSpPr>
        <p:spPr>
          <a:xfrm>
            <a:off x="3381356" y="2857496"/>
            <a:ext cx="355129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线性表的存储结构</a:t>
            </a:r>
            <a:endPar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7" name="TextBox 26"/>
          <p:cNvSpPr txBox="1"/>
          <p:nvPr/>
        </p:nvSpPr>
        <p:spPr>
          <a:xfrm>
            <a:off x="3667108" y="3571877"/>
            <a:ext cx="3286148" cy="10329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ct val="150000"/>
              </a:lnSpc>
              <a:spcBef>
                <a:spcPts val="0"/>
              </a:spcBef>
              <a:buFontTx/>
              <a:buBlip>
                <a:blip r:embed="rId5"/>
              </a:buBlip>
            </a:pPr>
            <a:r>
              <a:rPr lang="zh-CN" altLang="en-US" sz="2000">
                <a:solidFill>
                  <a:srgbClr val="0000FF"/>
                </a:solidFill>
                <a:latin typeface="仿宋" pitchFamily="49" charset="-122"/>
                <a:ea typeface="仿宋" pitchFamily="49" charset="-122"/>
                <a:cs typeface="Times New Roman" pitchFamily="18" charset="0"/>
              </a:rPr>
              <a:t>顺序表</a:t>
            </a:r>
            <a:r>
              <a:rPr lang="en-US" altLang="zh-CN" sz="2000">
                <a:solidFill>
                  <a:srgbClr val="0000FF"/>
                </a:solidFill>
                <a:latin typeface="仿宋" pitchFamily="49" charset="-122"/>
                <a:ea typeface="仿宋" pitchFamily="49" charset="-122"/>
                <a:cs typeface="Times New Roman" pitchFamily="18" charset="0"/>
              </a:rPr>
              <a:t>―</a:t>
            </a:r>
            <a:r>
              <a:rPr lang="zh-CN" altLang="en-US" sz="2000">
                <a:solidFill>
                  <a:srgbClr val="0000FF"/>
                </a:solidFill>
                <a:latin typeface="仿宋" pitchFamily="49" charset="-122"/>
                <a:ea typeface="仿宋" pitchFamily="49" charset="-122"/>
                <a:cs typeface="Times New Roman" pitchFamily="18" charset="0"/>
              </a:rPr>
              <a:t>静态查找表</a:t>
            </a:r>
            <a:endParaRPr lang="en-US" altLang="zh-CN" sz="2000">
              <a:solidFill>
                <a:srgbClr val="0000FF"/>
              </a:solidFill>
              <a:latin typeface="仿宋" pitchFamily="49" charset="-122"/>
              <a:ea typeface="仿宋" pitchFamily="49" charset="-122"/>
              <a:cs typeface="Times New Roman" pitchFamily="18" charset="0"/>
            </a:endParaRPr>
          </a:p>
          <a:p>
            <a:pPr marL="457200" indent="-457200" algn="l">
              <a:lnSpc>
                <a:spcPct val="150000"/>
              </a:lnSpc>
              <a:spcBef>
                <a:spcPts val="0"/>
              </a:spcBef>
              <a:buFontTx/>
              <a:buBlip>
                <a:blip r:embed="rId5"/>
              </a:buBlip>
            </a:pPr>
            <a:r>
              <a:rPr lang="zh-CN" altLang="en-US" sz="2000">
                <a:solidFill>
                  <a:srgbClr val="0000FF"/>
                </a:solidFill>
                <a:latin typeface="仿宋" pitchFamily="49" charset="-122"/>
                <a:ea typeface="仿宋" pitchFamily="49" charset="-122"/>
                <a:cs typeface="Times New Roman" pitchFamily="18" charset="0"/>
              </a:rPr>
              <a:t>链表</a:t>
            </a:r>
            <a:r>
              <a:rPr lang="en-US" altLang="zh-CN" sz="2000">
                <a:solidFill>
                  <a:srgbClr val="0000FF"/>
                </a:solidFill>
                <a:latin typeface="仿宋" pitchFamily="49" charset="-122"/>
                <a:ea typeface="仿宋" pitchFamily="49" charset="-122"/>
                <a:cs typeface="Times New Roman" pitchFamily="18" charset="0"/>
              </a:rPr>
              <a:t>―</a:t>
            </a:r>
            <a:r>
              <a:rPr lang="zh-CN" altLang="en-US" sz="2000">
                <a:solidFill>
                  <a:srgbClr val="0000FF"/>
                </a:solidFill>
                <a:latin typeface="仿宋" pitchFamily="49" charset="-122"/>
                <a:ea typeface="仿宋" pitchFamily="49" charset="-122"/>
                <a:cs typeface="Times New Roman" pitchFamily="18" charset="0"/>
              </a:rPr>
              <a:t>动态查找表</a:t>
            </a: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112</a:t>
            </a:fld>
            <a:r>
              <a:rPr lang="en-US" altLang="zh-CN" smtClean="0"/>
              <a:t>/19</a:t>
            </a:r>
            <a:endParaRPr lang="en-US" altLang="zh-CN"/>
          </a:p>
        </p:txBody>
      </p:sp>
    </p:spTree>
    <p:extLst>
      <p:ext uri="{BB962C8B-B14F-4D97-AF65-F5344CB8AC3E}">
        <p14:creationId xmlns:p14="http://schemas.microsoft.com/office/powerpoint/2010/main" val="259399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472" y="380979"/>
            <a:ext cx="350046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顺序表查找算法</a:t>
            </a:r>
            <a:endPar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2495600" y="1124744"/>
            <a:ext cx="2214578" cy="1684244"/>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dirty="0">
                <a:solidFill>
                  <a:srgbClr val="0000FF"/>
                </a:solidFill>
                <a:ea typeface="楷体" pitchFamily="49" charset="-122"/>
                <a:cs typeface="Times New Roman" pitchFamily="18" charset="0"/>
              </a:rPr>
              <a:t>顺序查找</a:t>
            </a:r>
            <a:endParaRPr lang="en-US" altLang="zh-CN" dirty="0">
              <a:solidFill>
                <a:srgbClr val="0000FF"/>
              </a:solidFill>
              <a:ea typeface="楷体" pitchFamily="49" charset="-122"/>
              <a:cs typeface="Times New Roman" pitchFamily="18" charset="0"/>
            </a:endParaRPr>
          </a:p>
          <a:p>
            <a:pPr marL="457200" indent="-457200" algn="l">
              <a:lnSpc>
                <a:spcPct val="150000"/>
              </a:lnSpc>
              <a:spcBef>
                <a:spcPts val="0"/>
              </a:spcBef>
              <a:buFontTx/>
              <a:buBlip>
                <a:blip r:embed="rId3"/>
              </a:buBlip>
            </a:pPr>
            <a:r>
              <a:rPr lang="zh-CN" altLang="en-US" dirty="0">
                <a:solidFill>
                  <a:srgbClr val="0000FF"/>
                </a:solidFill>
                <a:ea typeface="楷体" pitchFamily="49" charset="-122"/>
                <a:cs typeface="Times New Roman" pitchFamily="18" charset="0"/>
              </a:rPr>
              <a:t>折半查找</a:t>
            </a:r>
            <a:endParaRPr lang="en-US" altLang="zh-CN" dirty="0">
              <a:solidFill>
                <a:srgbClr val="0000FF"/>
              </a:solidFill>
              <a:ea typeface="楷体" pitchFamily="49" charset="-122"/>
              <a:cs typeface="Times New Roman" pitchFamily="18" charset="0"/>
            </a:endParaRPr>
          </a:p>
          <a:p>
            <a:pPr marL="457200" indent="-457200" algn="l">
              <a:lnSpc>
                <a:spcPct val="150000"/>
              </a:lnSpc>
              <a:spcBef>
                <a:spcPts val="0"/>
              </a:spcBef>
              <a:buFontTx/>
              <a:buBlip>
                <a:blip r:embed="rId3"/>
              </a:buBlip>
            </a:pPr>
            <a:r>
              <a:rPr lang="zh-CN" altLang="en-US" dirty="0">
                <a:solidFill>
                  <a:srgbClr val="0000FF"/>
                </a:solidFill>
                <a:ea typeface="楷体" pitchFamily="49" charset="-122"/>
                <a:cs typeface="Times New Roman" pitchFamily="18" charset="0"/>
                <a:sym typeface="Wingdings"/>
              </a:rPr>
              <a:t>分块查找</a:t>
            </a:r>
            <a:endParaRPr lang="en-US" altLang="zh-CN" dirty="0">
              <a:solidFill>
                <a:srgbClr val="0000FF"/>
              </a:solidFill>
              <a:ea typeface="楷体" pitchFamily="49" charset="-122"/>
              <a:cs typeface="Times New Roman" pitchFamily="18" charset="0"/>
              <a:sym typeface="Wingdings"/>
            </a:endParaRPr>
          </a:p>
        </p:txBody>
      </p:sp>
      <p:grpSp>
        <p:nvGrpSpPr>
          <p:cNvPr id="9" name="组合 8"/>
          <p:cNvGrpSpPr/>
          <p:nvPr/>
        </p:nvGrpSpPr>
        <p:grpSpPr>
          <a:xfrm>
            <a:off x="4524364" y="1357298"/>
            <a:ext cx="3286148" cy="1285884"/>
            <a:chOff x="3000364" y="1017973"/>
            <a:chExt cx="3286148" cy="964413"/>
          </a:xfrm>
        </p:grpSpPr>
        <p:sp>
          <p:nvSpPr>
            <p:cNvPr id="6" name="右大括号 5"/>
            <p:cNvSpPr/>
            <p:nvPr/>
          </p:nvSpPr>
          <p:spPr>
            <a:xfrm>
              <a:off x="3000364" y="1017973"/>
              <a:ext cx="214314" cy="964413"/>
            </a:xfrm>
            <a:prstGeom prst="rightBrace">
              <a:avLst/>
            </a:prstGeom>
            <a:ln>
              <a:tailEnd type="none"/>
            </a:ln>
          </p:spPr>
          <p:style>
            <a:lnRef idx="3">
              <a:schemeClr val="accent5"/>
            </a:lnRef>
            <a:fillRef idx="0">
              <a:schemeClr val="accent5"/>
            </a:fillRef>
            <a:effectRef idx="2">
              <a:schemeClr val="accent5"/>
            </a:effectRef>
            <a:fontRef idx="minor">
              <a:schemeClr val="tx1"/>
            </a:fontRef>
          </p:style>
          <p:txBody>
            <a:bodyPr rtlCol="0" anchor="ctr"/>
            <a:lstStyle/>
            <a:p>
              <a:endParaRPr lang="zh-CN" altLang="en-US" sz="2800">
                <a:solidFill>
                  <a:prstClr val="black"/>
                </a:solidFill>
              </a:endParaRPr>
            </a:p>
          </p:txBody>
        </p:sp>
        <p:sp>
          <p:nvSpPr>
            <p:cNvPr id="7" name="TextBox 6"/>
            <p:cNvSpPr txBox="1"/>
            <p:nvPr/>
          </p:nvSpPr>
          <p:spPr>
            <a:xfrm>
              <a:off x="3357554" y="1178709"/>
              <a:ext cx="2928958" cy="620266"/>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成功情况下的</a:t>
              </a:r>
              <a:r>
                <a:rPr lang="en-US" altLang="zh-CN" sz="2000">
                  <a:solidFill>
                    <a:srgbClr val="0000FF"/>
                  </a:solidFill>
                  <a:latin typeface="Consolas" pitchFamily="49" charset="0"/>
                  <a:ea typeface="仿宋" pitchFamily="49" charset="-122"/>
                  <a:cs typeface="Consolas" pitchFamily="49" charset="0"/>
                </a:rPr>
                <a:t>ASL</a:t>
              </a:r>
            </a:p>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不成功情况下的</a:t>
              </a:r>
              <a:r>
                <a:rPr lang="en-US" altLang="zh-CN" sz="2000">
                  <a:solidFill>
                    <a:srgbClr val="0000FF"/>
                  </a:solidFill>
                  <a:latin typeface="Consolas" pitchFamily="49" charset="0"/>
                  <a:ea typeface="仿宋" pitchFamily="49" charset="-122"/>
                  <a:cs typeface="Consolas" pitchFamily="49" charset="0"/>
                </a:rPr>
                <a:t>ASL</a:t>
              </a:r>
              <a:endParaRPr lang="zh-CN" altLang="en-US" sz="2000">
                <a:solidFill>
                  <a:srgbClr val="0000FF"/>
                </a:solidFill>
                <a:latin typeface="Consolas" pitchFamily="49" charset="0"/>
                <a:ea typeface="仿宋" pitchFamily="49" charset="-122"/>
                <a:cs typeface="Consolas" pitchFamily="49" charset="0"/>
              </a:endParaRPr>
            </a:p>
          </p:txBody>
        </p:sp>
      </p:grpSp>
      <p:sp>
        <p:nvSpPr>
          <p:cNvPr id="8" name="灯片编号占位符 7"/>
          <p:cNvSpPr>
            <a:spLocks noGrp="1"/>
          </p:cNvSpPr>
          <p:nvPr>
            <p:ph type="sldNum" sz="quarter" idx="12"/>
          </p:nvPr>
        </p:nvSpPr>
        <p:spPr/>
        <p:txBody>
          <a:bodyPr/>
          <a:lstStyle/>
          <a:p>
            <a:fld id="{36E68863-33C2-4D6D-B9FA-F4917E910219}" type="slidenum">
              <a:rPr lang="en-US" altLang="zh-CN" smtClean="0"/>
              <a:pPr/>
              <a:t>113</a:t>
            </a:fld>
            <a:r>
              <a:rPr lang="en-US" altLang="zh-CN" smtClean="0"/>
              <a:t>/19</a:t>
            </a:r>
            <a:endParaRPr lang="en-US" altLang="zh-CN"/>
          </a:p>
        </p:txBody>
      </p:sp>
    </p:spTree>
    <p:extLst>
      <p:ext uri="{BB962C8B-B14F-4D97-AF65-F5344CB8AC3E}">
        <p14:creationId xmlns:p14="http://schemas.microsoft.com/office/powerpoint/2010/main" val="74189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7070" y="659161"/>
            <a:ext cx="7500990" cy="18850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从</a:t>
            </a:r>
            <a:r>
              <a:rPr lang="en-US" sz="2000">
                <a:solidFill>
                  <a:srgbClr val="0000FF"/>
                </a:solidFill>
                <a:latin typeface="Consolas" pitchFamily="49" charset="0"/>
                <a:ea typeface="楷体" pitchFamily="49" charset="-122"/>
                <a:cs typeface="Consolas" pitchFamily="49" charset="0"/>
              </a:rPr>
              <a:t>19</a:t>
            </a:r>
            <a:r>
              <a:rPr lang="zh-CN" altLang="en-US" sz="2000">
                <a:solidFill>
                  <a:srgbClr val="0000FF"/>
                </a:solidFill>
                <a:latin typeface="Consolas" pitchFamily="49" charset="0"/>
                <a:ea typeface="楷体" pitchFamily="49" charset="-122"/>
                <a:cs typeface="Consolas" pitchFamily="49" charset="0"/>
              </a:rPr>
              <a:t>个元素中查找其中某个元素，如果</a:t>
            </a:r>
            <a:r>
              <a:rPr lang="zh-CN" altLang="en-US" sz="2000">
                <a:solidFill>
                  <a:srgbClr val="FF00FF"/>
                </a:solidFill>
                <a:latin typeface="Consolas" pitchFamily="49" charset="0"/>
                <a:ea typeface="楷体" pitchFamily="49" charset="-122"/>
                <a:cs typeface="Consolas" pitchFamily="49" charset="0"/>
              </a:rPr>
              <a:t>最多进行</a:t>
            </a:r>
            <a:r>
              <a:rPr lang="en-US" sz="2000">
                <a:solidFill>
                  <a:srgbClr val="FF00FF"/>
                </a:solidFill>
                <a:latin typeface="Consolas" pitchFamily="49" charset="0"/>
                <a:ea typeface="楷体" pitchFamily="49" charset="-122"/>
                <a:cs typeface="Consolas" pitchFamily="49" charset="0"/>
              </a:rPr>
              <a:t>5</a:t>
            </a:r>
            <a:r>
              <a:rPr lang="zh-CN" altLang="en-US" sz="2000">
                <a:solidFill>
                  <a:srgbClr val="FF00FF"/>
                </a:solidFill>
                <a:latin typeface="Consolas" pitchFamily="49" charset="0"/>
                <a:ea typeface="楷体" pitchFamily="49" charset="-122"/>
                <a:cs typeface="Consolas" pitchFamily="49" charset="0"/>
              </a:rPr>
              <a:t>次元素之间的比较</a:t>
            </a:r>
            <a:r>
              <a:rPr lang="zh-CN" altLang="en-US" sz="2000">
                <a:solidFill>
                  <a:srgbClr val="0000FF"/>
                </a:solidFill>
                <a:latin typeface="Consolas" pitchFamily="49" charset="0"/>
                <a:ea typeface="楷体" pitchFamily="49" charset="-122"/>
                <a:cs typeface="Consolas" pitchFamily="49" charset="0"/>
              </a:rPr>
              <a:t>，则采用的查找方法只可能是（  ）。</a:t>
            </a:r>
          </a:p>
          <a:p>
            <a:pPr algn="l">
              <a:lnSpc>
                <a:spcPct val="150000"/>
              </a:lnSpc>
              <a:spcBef>
                <a:spcPts val="0"/>
              </a:spcBef>
            </a:pPr>
            <a:r>
              <a:rPr lang="en-US" sz="2000">
                <a:solidFill>
                  <a:srgbClr val="0000FF"/>
                </a:solidFill>
                <a:latin typeface="Consolas" pitchFamily="49" charset="0"/>
                <a:ea typeface="楷体" pitchFamily="49" charset="-122"/>
                <a:cs typeface="Consolas" pitchFamily="49" charset="0"/>
              </a:rPr>
              <a:t>    A.</a:t>
            </a:r>
            <a:r>
              <a:rPr lang="zh-CN" altLang="en-US" sz="2000">
                <a:solidFill>
                  <a:srgbClr val="0000FF"/>
                </a:solidFill>
                <a:latin typeface="Consolas" pitchFamily="49" charset="0"/>
                <a:ea typeface="楷体" pitchFamily="49" charset="-122"/>
                <a:cs typeface="Consolas" pitchFamily="49" charset="0"/>
              </a:rPr>
              <a:t>折半查找</a:t>
            </a:r>
            <a:r>
              <a:rPr lang="en-US" sz="2000">
                <a:solidFill>
                  <a:srgbClr val="0000FF"/>
                </a:solidFill>
                <a:latin typeface="Consolas" pitchFamily="49" charset="0"/>
                <a:ea typeface="楷体" pitchFamily="49" charset="-122"/>
                <a:cs typeface="Consolas" pitchFamily="49" charset="0"/>
              </a:rPr>
              <a:t>			B.</a:t>
            </a:r>
            <a:r>
              <a:rPr lang="zh-CN" altLang="en-US" sz="2000">
                <a:solidFill>
                  <a:srgbClr val="0000FF"/>
                </a:solidFill>
                <a:latin typeface="Consolas" pitchFamily="49" charset="0"/>
                <a:ea typeface="楷体" pitchFamily="49" charset="-122"/>
                <a:cs typeface="Consolas" pitchFamily="49" charset="0"/>
              </a:rPr>
              <a:t>分块查找</a:t>
            </a:r>
          </a:p>
          <a:p>
            <a:pPr algn="l">
              <a:lnSpc>
                <a:spcPct val="150000"/>
              </a:lnSpc>
              <a:spcBef>
                <a:spcPts val="0"/>
              </a:spcBef>
            </a:pPr>
            <a:r>
              <a:rPr lang="en-US" sz="2000">
                <a:solidFill>
                  <a:srgbClr val="0000FF"/>
                </a:solidFill>
                <a:latin typeface="Consolas" pitchFamily="49" charset="0"/>
                <a:ea typeface="楷体" pitchFamily="49" charset="-122"/>
                <a:cs typeface="Consolas" pitchFamily="49" charset="0"/>
              </a:rPr>
              <a:t>    C.</a:t>
            </a:r>
            <a:r>
              <a:rPr lang="zh-CN" altLang="en-US" sz="2000">
                <a:solidFill>
                  <a:srgbClr val="0000FF"/>
                </a:solidFill>
                <a:latin typeface="Consolas" pitchFamily="49" charset="0"/>
                <a:ea typeface="楷体" pitchFamily="49" charset="-122"/>
                <a:cs typeface="Consolas" pitchFamily="49" charset="0"/>
              </a:rPr>
              <a:t>顺序查找</a:t>
            </a:r>
            <a:r>
              <a:rPr lang="en-US" sz="2000">
                <a:solidFill>
                  <a:srgbClr val="0000FF"/>
                </a:solidFill>
                <a:latin typeface="Consolas" pitchFamily="49" charset="0"/>
                <a:ea typeface="楷体" pitchFamily="49" charset="-122"/>
                <a:cs typeface="Consolas" pitchFamily="49" charset="0"/>
              </a:rPr>
              <a:t>			D.</a:t>
            </a:r>
            <a:r>
              <a:rPr lang="zh-CN" altLang="en-US" sz="2000">
                <a:solidFill>
                  <a:srgbClr val="0000FF"/>
                </a:solidFill>
                <a:latin typeface="Consolas" pitchFamily="49" charset="0"/>
                <a:ea typeface="楷体" pitchFamily="49" charset="-122"/>
                <a:cs typeface="Consolas" pitchFamily="49" charset="0"/>
              </a:rPr>
              <a:t>都不可能</a:t>
            </a:r>
          </a:p>
        </p:txBody>
      </p:sp>
      <p:sp>
        <p:nvSpPr>
          <p:cNvPr id="5" name="TextBox 4"/>
          <p:cNvSpPr txBox="1"/>
          <p:nvPr/>
        </p:nvSpPr>
        <p:spPr>
          <a:xfrm>
            <a:off x="2452662" y="3214687"/>
            <a:ext cx="6929486" cy="1246495"/>
          </a:xfrm>
          <a:prstGeom prst="rect">
            <a:avLst/>
          </a:prstGeom>
          <a:noFill/>
        </p:spPr>
        <p:txBody>
          <a:bodyPr wrap="square" rtlCol="0">
            <a:spAutoFit/>
          </a:bodyPr>
          <a:lstStyle/>
          <a:p>
            <a:pPr algn="l">
              <a:lnSpc>
                <a:spcPts val="3000"/>
              </a:lnSpc>
              <a:spcBef>
                <a:spcPts val="0"/>
              </a:spcBef>
            </a:pPr>
            <a:r>
              <a:rPr lang="en-US" sz="2000" i="1">
                <a:solidFill>
                  <a:srgbClr val="0000FF"/>
                </a:solidFill>
                <a:latin typeface="Consolas" pitchFamily="49" charset="0"/>
                <a:ea typeface="仿宋" pitchFamily="49" charset="-122"/>
                <a:cs typeface="Consolas" pitchFamily="49" charset="0"/>
              </a:rPr>
              <a:t>   n</a:t>
            </a:r>
            <a:r>
              <a:rPr lang="en-US" sz="2000">
                <a:solidFill>
                  <a:srgbClr val="0000FF"/>
                </a:solidFill>
                <a:latin typeface="Consolas" pitchFamily="49" charset="0"/>
                <a:ea typeface="仿宋" pitchFamily="49" charset="-122"/>
                <a:cs typeface="Consolas" pitchFamily="49" charset="0"/>
              </a:rPr>
              <a:t>=19</a:t>
            </a:r>
            <a:r>
              <a:rPr lang="zh-CN" altLang="en-US" sz="2000">
                <a:solidFill>
                  <a:srgbClr val="0000FF"/>
                </a:solidFill>
                <a:latin typeface="Consolas" pitchFamily="49" charset="0"/>
                <a:ea typeface="仿宋" pitchFamily="49" charset="-122"/>
                <a:cs typeface="Consolas" pitchFamily="49" charset="0"/>
              </a:rPr>
              <a:t>，折半查找的元素最多比较次数</a:t>
            </a:r>
            <a:r>
              <a:rPr 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sym typeface="Symbol"/>
              </a:rPr>
              <a:t></a:t>
            </a:r>
            <a:r>
              <a:rPr lang="en-US" sz="2000">
                <a:solidFill>
                  <a:srgbClr val="0000FF"/>
                </a:solidFill>
                <a:latin typeface="Consolas" pitchFamily="49" charset="0"/>
                <a:ea typeface="仿宋" pitchFamily="49" charset="-122"/>
                <a:cs typeface="Consolas" pitchFamily="49" charset="0"/>
              </a:rPr>
              <a:t>log</a:t>
            </a:r>
            <a:r>
              <a:rPr lang="en-US" sz="2000" baseline="-25000">
                <a:solidFill>
                  <a:srgbClr val="0000FF"/>
                </a:solidFill>
                <a:latin typeface="Consolas" pitchFamily="49" charset="0"/>
                <a:ea typeface="仿宋" pitchFamily="49" charset="-122"/>
                <a:cs typeface="Consolas" pitchFamily="49" charset="0"/>
              </a:rPr>
              <a:t>2</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+1)</a:t>
            </a:r>
            <a:r>
              <a:rPr lang="en-US" sz="2000">
                <a:solidFill>
                  <a:srgbClr val="0000FF"/>
                </a:solidFill>
                <a:latin typeface="Consolas" pitchFamily="49" charset="0"/>
                <a:ea typeface="仿宋" pitchFamily="49" charset="-122"/>
                <a:cs typeface="Consolas" pitchFamily="49" charset="0"/>
                <a:sym typeface="Symbol"/>
              </a:rPr>
              <a:t></a:t>
            </a:r>
            <a:r>
              <a:rPr lang="en-US" sz="2000">
                <a:solidFill>
                  <a:srgbClr val="0000FF"/>
                </a:solidFill>
                <a:latin typeface="Consolas" pitchFamily="49" charset="0"/>
                <a:ea typeface="仿宋" pitchFamily="49" charset="-122"/>
                <a:cs typeface="Consolas" pitchFamily="49" charset="0"/>
              </a:rPr>
              <a:t>=5</a:t>
            </a:r>
            <a:r>
              <a:rPr lang="zh-CN" altLang="en-US" sz="2000">
                <a:solidFill>
                  <a:srgbClr val="0000FF"/>
                </a:solidFill>
                <a:latin typeface="Consolas" pitchFamily="49" charset="0"/>
                <a:ea typeface="仿宋" pitchFamily="49" charset="-122"/>
                <a:cs typeface="Consolas" pitchFamily="49" charset="0"/>
              </a:rPr>
              <a:t>，顺序查找和分块查找所需元素比较次数会更多。</a:t>
            </a:r>
            <a:endParaRPr lang="en-US" altLang="zh-CN" sz="200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答案：</a:t>
            </a:r>
            <a:r>
              <a:rPr lang="en-US" altLang="zh-CN" sz="2000">
                <a:solidFill>
                  <a:srgbClr val="FF0000"/>
                </a:solidFill>
                <a:latin typeface="Consolas" pitchFamily="49" charset="0"/>
                <a:ea typeface="仿宋" pitchFamily="49" charset="-122"/>
                <a:cs typeface="Consolas" pitchFamily="49" charset="0"/>
              </a:rPr>
              <a:t>A</a:t>
            </a:r>
            <a:endParaRPr lang="zh-CN" altLang="en-US" sz="2000">
              <a:solidFill>
                <a:srgbClr val="FF0000"/>
              </a:solidFill>
              <a:latin typeface="Consolas" pitchFamily="49" charset="0"/>
              <a:ea typeface="仿宋" pitchFamily="49" charset="-122"/>
              <a:cs typeface="Consolas" pitchFamily="49" charset="0"/>
            </a:endParaRPr>
          </a:p>
        </p:txBody>
      </p:sp>
      <p:sp>
        <p:nvSpPr>
          <p:cNvPr id="6" name="TextBox 5"/>
          <p:cNvSpPr txBox="1"/>
          <p:nvPr/>
        </p:nvSpPr>
        <p:spPr>
          <a:xfrm>
            <a:off x="4943872" y="1630344"/>
            <a:ext cx="357190" cy="477054"/>
          </a:xfrm>
          <a:prstGeom prst="rect">
            <a:avLst/>
          </a:prstGeom>
          <a:noFill/>
        </p:spPr>
        <p:txBody>
          <a:bodyPr wrap="square" rtlCol="0">
            <a:spAutoFit/>
          </a:bodyPr>
          <a:lstStyle/>
          <a:p>
            <a:pPr algn="l">
              <a:lnSpc>
                <a:spcPts val="3000"/>
              </a:lnSpc>
              <a:spcBef>
                <a:spcPts val="0"/>
              </a:spcBef>
            </a:pPr>
            <a:r>
              <a:rPr lang="zh-CN" altLang="en-US" sz="2800" dirty="0">
                <a:solidFill>
                  <a:srgbClr val="FF0000"/>
                </a:solidFill>
                <a:ea typeface="楷体" pitchFamily="49" charset="-122"/>
                <a:cs typeface="Times New Roman" pitchFamily="18" charset="0"/>
                <a:sym typeface="Symbol"/>
              </a:rPr>
              <a:t></a:t>
            </a:r>
            <a:endParaRPr lang="zh-CN" altLang="en-US" sz="2800" dirty="0">
              <a:solidFill>
                <a:srgbClr val="FF0000"/>
              </a:solidFill>
              <a:ea typeface="楷体" pitchFamily="49" charset="-122"/>
              <a:cs typeface="Times New Roman" pitchFamily="18" charset="0"/>
            </a:endParaRPr>
          </a:p>
        </p:txBody>
      </p:sp>
      <p:grpSp>
        <p:nvGrpSpPr>
          <p:cNvPr id="9" name="组合 8"/>
          <p:cNvGrpSpPr/>
          <p:nvPr/>
        </p:nvGrpSpPr>
        <p:grpSpPr>
          <a:xfrm>
            <a:off x="1881158" y="214291"/>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114</a:t>
            </a:fld>
            <a:r>
              <a:rPr lang="en-US" altLang="zh-CN" smtClean="0"/>
              <a:t>/19</a:t>
            </a:r>
            <a:endParaRPr lang="en-US" altLang="zh-CN"/>
          </a:p>
        </p:txBody>
      </p:sp>
    </p:spTree>
    <p:extLst>
      <p:ext uri="{BB962C8B-B14F-4D97-AF65-F5344CB8AC3E}">
        <p14:creationId xmlns:p14="http://schemas.microsoft.com/office/powerpoint/2010/main" val="341394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8348" y="552184"/>
            <a:ext cx="7929618" cy="173380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200"/>
              </a:lnSpc>
              <a:spcBef>
                <a:spcPts val="0"/>
              </a:spcBef>
            </a:pPr>
            <a:r>
              <a:rPr lang="zh-CN" altLang="en-US" sz="1800">
                <a:solidFill>
                  <a:srgbClr val="0000FF"/>
                </a:solidFill>
                <a:latin typeface="Consolas" pitchFamily="49" charset="0"/>
                <a:ea typeface="楷体" pitchFamily="49" charset="-122"/>
                <a:cs typeface="Consolas" pitchFamily="49" charset="0"/>
              </a:rPr>
              <a:t>     一个递增表为</a:t>
            </a:r>
            <a:r>
              <a:rPr lang="en-US" sz="1800">
                <a:solidFill>
                  <a:srgbClr val="0000FF"/>
                </a:solidFill>
                <a:latin typeface="Consolas" pitchFamily="49" charset="0"/>
                <a:ea typeface="楷体" pitchFamily="49" charset="-122"/>
                <a:cs typeface="Consolas" pitchFamily="49" charset="0"/>
              </a:rPr>
              <a:t>R[0..11]</a:t>
            </a:r>
            <a:r>
              <a:rPr lang="zh-CN" altLang="en-US" sz="1800">
                <a:solidFill>
                  <a:srgbClr val="0000FF"/>
                </a:solidFill>
                <a:latin typeface="Consolas" pitchFamily="49" charset="0"/>
                <a:ea typeface="楷体" pitchFamily="49" charset="-122"/>
                <a:cs typeface="Consolas" pitchFamily="49" charset="0"/>
              </a:rPr>
              <a:t>，采用折半查找方法，在某次成功查找到指定的记录时，以下（）是可能的记录</a:t>
            </a:r>
            <a:r>
              <a:rPr lang="zh-CN" altLang="en-US" sz="1800">
                <a:solidFill>
                  <a:srgbClr val="FF00FF"/>
                </a:solidFill>
                <a:latin typeface="Consolas" pitchFamily="49" charset="0"/>
                <a:ea typeface="楷体" pitchFamily="49" charset="-122"/>
                <a:cs typeface="Consolas" pitchFamily="49" charset="0"/>
              </a:rPr>
              <a:t>比较序列</a:t>
            </a:r>
            <a:r>
              <a:rPr lang="zh-CN" altLang="en-US" sz="1800">
                <a:solidFill>
                  <a:srgbClr val="0000FF"/>
                </a:solidFill>
                <a:latin typeface="Consolas" pitchFamily="49" charset="0"/>
                <a:ea typeface="楷体" pitchFamily="49" charset="-122"/>
                <a:cs typeface="Consolas" pitchFamily="49" charset="0"/>
              </a:rPr>
              <a:t>。</a:t>
            </a:r>
          </a:p>
          <a:p>
            <a:pPr algn="l">
              <a:lnSpc>
                <a:spcPts val="3200"/>
              </a:lnSpc>
              <a:spcBef>
                <a:spcPts val="0"/>
              </a:spcBef>
            </a:pPr>
            <a:r>
              <a:rPr lang="en-US" sz="1800">
                <a:solidFill>
                  <a:srgbClr val="0000FF"/>
                </a:solidFill>
                <a:latin typeface="Consolas" pitchFamily="49" charset="0"/>
                <a:ea typeface="楷体" pitchFamily="49" charset="-122"/>
                <a:cs typeface="Consolas" pitchFamily="49" charset="0"/>
              </a:rPr>
              <a:t>     A.R[0]</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R[5]</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R[2]		B.R[0]</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R[6]</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R[9]</a:t>
            </a:r>
            <a:endParaRPr lang="zh-CN" altLang="en-US" sz="1800">
              <a:solidFill>
                <a:srgbClr val="0000FF"/>
              </a:solidFill>
              <a:latin typeface="Consolas" pitchFamily="49" charset="0"/>
              <a:ea typeface="楷体" pitchFamily="49" charset="-122"/>
              <a:cs typeface="Consolas" pitchFamily="49" charset="0"/>
            </a:endParaRPr>
          </a:p>
          <a:p>
            <a:pPr algn="l">
              <a:lnSpc>
                <a:spcPts val="3200"/>
              </a:lnSpc>
              <a:spcBef>
                <a:spcPts val="0"/>
              </a:spcBef>
            </a:pPr>
            <a:r>
              <a:rPr lang="en-US" sz="1800">
                <a:solidFill>
                  <a:srgbClr val="0000FF"/>
                </a:solidFill>
                <a:latin typeface="Consolas" pitchFamily="49" charset="0"/>
                <a:ea typeface="楷体" pitchFamily="49" charset="-122"/>
                <a:cs typeface="Consolas" pitchFamily="49" charset="0"/>
              </a:rPr>
              <a:t>     C.R[5]</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R[8]</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R[10]		D.R[5]</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R[2]</a:t>
            </a:r>
            <a:r>
              <a:rPr lang="zh-CN" altLang="en-US" sz="1800">
                <a:solidFill>
                  <a:srgbClr val="0000FF"/>
                </a:solidFill>
                <a:latin typeface="Consolas" pitchFamily="49" charset="0"/>
                <a:ea typeface="楷体" pitchFamily="49" charset="-122"/>
                <a:cs typeface="Consolas" pitchFamily="49" charset="0"/>
              </a:rPr>
              <a:t>、</a:t>
            </a:r>
            <a:r>
              <a:rPr lang="en-US" sz="1800">
                <a:solidFill>
                  <a:srgbClr val="0000FF"/>
                </a:solidFill>
                <a:latin typeface="Consolas" pitchFamily="49" charset="0"/>
                <a:ea typeface="楷体" pitchFamily="49" charset="-122"/>
                <a:cs typeface="Consolas" pitchFamily="49" charset="0"/>
              </a:rPr>
              <a:t>R[4]</a:t>
            </a:r>
            <a:endParaRPr lang="zh-CN" altLang="en-US" sz="1800">
              <a:solidFill>
                <a:srgbClr val="0000FF"/>
              </a:solidFill>
              <a:latin typeface="Consolas" pitchFamily="49" charset="0"/>
              <a:ea typeface="楷体" pitchFamily="49" charset="-122"/>
              <a:cs typeface="Consolas" pitchFamily="49" charset="0"/>
            </a:endParaRPr>
          </a:p>
        </p:txBody>
      </p:sp>
      <p:grpSp>
        <p:nvGrpSpPr>
          <p:cNvPr id="40" name="组合 39"/>
          <p:cNvGrpSpPr/>
          <p:nvPr/>
        </p:nvGrpSpPr>
        <p:grpSpPr>
          <a:xfrm>
            <a:off x="2166910" y="2342066"/>
            <a:ext cx="7143800" cy="3777764"/>
            <a:chOff x="831248" y="1669585"/>
            <a:chExt cx="7793232" cy="2902429"/>
          </a:xfrm>
        </p:grpSpPr>
        <p:sp>
          <p:nvSpPr>
            <p:cNvPr id="6" name="矩形 5"/>
            <p:cNvSpPr/>
            <p:nvPr/>
          </p:nvSpPr>
          <p:spPr>
            <a:xfrm>
              <a:off x="3786182" y="1669585"/>
              <a:ext cx="1643074" cy="396000"/>
            </a:xfrm>
            <a:prstGeom prst="rect">
              <a:avLst/>
            </a:prstGeom>
            <a:noFill/>
            <a:ln>
              <a:noFill/>
              <a:tailEnd type="stealth" w="med" len="lg"/>
            </a:ln>
            <a:effectLst/>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mid=5</a:t>
              </a:r>
              <a:endParaRPr lang="zh-CN" altLang="en-US" sz="1800">
                <a:solidFill>
                  <a:prstClr val="black"/>
                </a:solidFill>
                <a:latin typeface="Consolas" pitchFamily="49" charset="0"/>
                <a:ea typeface="楷体" pitchFamily="49" charset="-122"/>
                <a:cs typeface="Consolas" pitchFamily="49" charset="0"/>
              </a:endParaRPr>
            </a:p>
          </p:txBody>
        </p:sp>
        <p:sp>
          <p:nvSpPr>
            <p:cNvPr id="12" name="椭圆 11"/>
            <p:cNvSpPr/>
            <p:nvPr/>
          </p:nvSpPr>
          <p:spPr>
            <a:xfrm>
              <a:off x="4286248" y="2000246"/>
              <a:ext cx="714380" cy="571504"/>
            </a:xfrm>
            <a:prstGeom prst="ellipse">
              <a:avLst/>
            </a:prstGeom>
            <a:solidFill>
              <a:srgbClr val="339933"/>
            </a:solidFill>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r>
                <a:rPr lang="en-US" altLang="zh-CN" sz="1800" i="1">
                  <a:solidFill>
                    <a:srgbClr val="0000FF"/>
                  </a:solidFill>
                  <a:latin typeface="Consolas" pitchFamily="49" charset="0"/>
                  <a:ea typeface="楷体" pitchFamily="49" charset="-122"/>
                  <a:cs typeface="Consolas" pitchFamily="49" charset="0"/>
                </a:rPr>
                <a:t>R</a:t>
              </a:r>
              <a:r>
                <a:rPr lang="en-US" altLang="zh-CN" sz="1800">
                  <a:solidFill>
                    <a:srgbClr val="0000FF"/>
                  </a:solidFill>
                  <a:latin typeface="Consolas" pitchFamily="49" charset="0"/>
                  <a:ea typeface="楷体" pitchFamily="49" charset="-122"/>
                  <a:cs typeface="Consolas" pitchFamily="49" charset="0"/>
                </a:rPr>
                <a:t>[5]</a:t>
              </a:r>
              <a:endParaRPr lang="zh-CN" altLang="en-US" sz="1800">
                <a:solidFill>
                  <a:srgbClr val="0000FF"/>
                </a:solidFill>
                <a:latin typeface="Consolas" pitchFamily="49" charset="0"/>
                <a:ea typeface="楷体" pitchFamily="49" charset="-122"/>
                <a:cs typeface="Consolas" pitchFamily="49" charset="0"/>
              </a:endParaRPr>
            </a:p>
          </p:txBody>
        </p:sp>
        <p:sp>
          <p:nvSpPr>
            <p:cNvPr id="13" name="椭圆 12"/>
            <p:cNvSpPr/>
            <p:nvPr/>
          </p:nvSpPr>
          <p:spPr>
            <a:xfrm>
              <a:off x="2643174" y="3000378"/>
              <a:ext cx="714380" cy="571504"/>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r>
                <a:rPr lang="en-US" altLang="zh-CN" sz="1800" i="1">
                  <a:solidFill>
                    <a:srgbClr val="0000FF"/>
                  </a:solidFill>
                  <a:latin typeface="Consolas" pitchFamily="49" charset="0"/>
                  <a:ea typeface="楷体" pitchFamily="49" charset="-122"/>
                  <a:cs typeface="Consolas" pitchFamily="49" charset="0"/>
                </a:rPr>
                <a:t>R</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2071670" y="2571750"/>
              <a:ext cx="1643074" cy="396000"/>
            </a:xfrm>
            <a:prstGeom prst="rect">
              <a:avLst/>
            </a:prstGeom>
            <a:noFill/>
            <a:ln>
              <a:noFill/>
              <a:tailEnd type="stealth" w="med" len="lg"/>
            </a:ln>
            <a:effectLst/>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mid=2</a:t>
              </a:r>
              <a:endParaRPr lang="zh-CN" altLang="en-US" sz="1800">
                <a:solidFill>
                  <a:prstClr val="black"/>
                </a:solidFill>
                <a:latin typeface="Consolas" pitchFamily="49" charset="0"/>
                <a:ea typeface="楷体" pitchFamily="49" charset="-122"/>
                <a:cs typeface="Consolas" pitchFamily="49" charset="0"/>
              </a:endParaRPr>
            </a:p>
          </p:txBody>
        </p:sp>
        <p:sp>
          <p:nvSpPr>
            <p:cNvPr id="15" name="椭圆 14"/>
            <p:cNvSpPr/>
            <p:nvPr/>
          </p:nvSpPr>
          <p:spPr>
            <a:xfrm>
              <a:off x="1714480" y="4000510"/>
              <a:ext cx="714380" cy="571504"/>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r>
                <a:rPr lang="en-US" altLang="zh-CN" sz="1800" i="1">
                  <a:solidFill>
                    <a:srgbClr val="0000FF"/>
                  </a:solidFill>
                  <a:latin typeface="Consolas" pitchFamily="49" charset="0"/>
                  <a:ea typeface="楷体" pitchFamily="49" charset="-122"/>
                  <a:cs typeface="Consolas" pitchFamily="49" charset="0"/>
                </a:rPr>
                <a:t>R</a:t>
              </a:r>
              <a:r>
                <a:rPr lang="en-US" altLang="zh-CN" sz="180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ea typeface="楷体" pitchFamily="49" charset="-122"/>
                <a:cs typeface="Consolas" pitchFamily="49" charset="0"/>
              </a:endParaRPr>
            </a:p>
          </p:txBody>
        </p:sp>
        <p:sp>
          <p:nvSpPr>
            <p:cNvPr id="16" name="矩形 15"/>
            <p:cNvSpPr/>
            <p:nvPr/>
          </p:nvSpPr>
          <p:spPr>
            <a:xfrm>
              <a:off x="831248" y="3571883"/>
              <a:ext cx="1643074" cy="396000"/>
            </a:xfrm>
            <a:prstGeom prst="rect">
              <a:avLst/>
            </a:prstGeom>
            <a:noFill/>
            <a:ln>
              <a:noFill/>
              <a:tailEnd type="stealth" w="med" len="lg"/>
            </a:ln>
            <a:effectLst/>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mid=0</a:t>
              </a:r>
              <a:endParaRPr lang="zh-CN" altLang="en-US" sz="1800">
                <a:solidFill>
                  <a:prstClr val="black"/>
                </a:solidFill>
                <a:latin typeface="Consolas" pitchFamily="49" charset="0"/>
                <a:ea typeface="楷体" pitchFamily="49" charset="-122"/>
                <a:cs typeface="Consolas" pitchFamily="49" charset="0"/>
              </a:endParaRPr>
            </a:p>
          </p:txBody>
        </p:sp>
        <p:sp>
          <p:nvSpPr>
            <p:cNvPr id="17" name="椭圆 16"/>
            <p:cNvSpPr/>
            <p:nvPr/>
          </p:nvSpPr>
          <p:spPr>
            <a:xfrm>
              <a:off x="3500430" y="4000510"/>
              <a:ext cx="714380" cy="571504"/>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r>
                <a:rPr lang="en-US" altLang="zh-CN" sz="1800" i="1">
                  <a:solidFill>
                    <a:srgbClr val="0000FF"/>
                  </a:solidFill>
                  <a:latin typeface="Consolas" pitchFamily="49" charset="0"/>
                  <a:ea typeface="楷体" pitchFamily="49" charset="-122"/>
                  <a:cs typeface="Consolas" pitchFamily="49" charset="0"/>
                </a:rPr>
                <a:t>R</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18" name="矩形 17"/>
            <p:cNvSpPr/>
            <p:nvPr/>
          </p:nvSpPr>
          <p:spPr>
            <a:xfrm>
              <a:off x="2928926" y="3571882"/>
              <a:ext cx="1643074" cy="396000"/>
            </a:xfrm>
            <a:prstGeom prst="rect">
              <a:avLst/>
            </a:prstGeom>
            <a:noFill/>
            <a:ln>
              <a:noFill/>
              <a:tailEnd type="stealth" w="med" len="lg"/>
            </a:ln>
            <a:effectLst/>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mid=3</a:t>
              </a:r>
              <a:endParaRPr lang="zh-CN" altLang="en-US" sz="1800">
                <a:solidFill>
                  <a:prstClr val="black"/>
                </a:solidFill>
                <a:latin typeface="Consolas" pitchFamily="49" charset="0"/>
                <a:ea typeface="楷体" pitchFamily="49" charset="-122"/>
                <a:cs typeface="Consolas" pitchFamily="49" charset="0"/>
              </a:endParaRPr>
            </a:p>
          </p:txBody>
        </p:sp>
        <p:cxnSp>
          <p:nvCxnSpPr>
            <p:cNvPr id="22" name="直接连接符 21"/>
            <p:cNvCxnSpPr>
              <a:stCxn id="12" idx="2"/>
              <a:endCxn id="13" idx="7"/>
            </p:cNvCxnSpPr>
            <p:nvPr/>
          </p:nvCxnSpPr>
          <p:spPr>
            <a:xfrm rot="10800000" flipV="1">
              <a:off x="3252936" y="2285997"/>
              <a:ext cx="1033313" cy="798075"/>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4" name="直接连接符 23"/>
            <p:cNvCxnSpPr>
              <a:stCxn id="13" idx="3"/>
              <a:endCxn id="15" idx="7"/>
            </p:cNvCxnSpPr>
            <p:nvPr/>
          </p:nvCxnSpPr>
          <p:spPr>
            <a:xfrm rot="5400000">
              <a:off x="2238008" y="3574420"/>
              <a:ext cx="596018" cy="423552"/>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7" name="直接连接符 26"/>
            <p:cNvCxnSpPr>
              <a:stCxn id="13" idx="5"/>
              <a:endCxn id="17" idx="1"/>
            </p:cNvCxnSpPr>
            <p:nvPr/>
          </p:nvCxnSpPr>
          <p:spPr>
            <a:xfrm rot="16200000" flipH="1">
              <a:off x="3130983" y="3610139"/>
              <a:ext cx="596018" cy="35211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8" name="椭圆 27"/>
            <p:cNvSpPr/>
            <p:nvPr/>
          </p:nvSpPr>
          <p:spPr>
            <a:xfrm>
              <a:off x="6000760" y="3000378"/>
              <a:ext cx="714380" cy="571504"/>
            </a:xfrm>
            <a:prstGeom prst="ellipse">
              <a:avLst/>
            </a:prstGeom>
            <a:solidFill>
              <a:srgbClr val="339933"/>
            </a:solidFill>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r>
                <a:rPr lang="en-US" altLang="zh-CN" sz="1800" i="1">
                  <a:solidFill>
                    <a:srgbClr val="0000FF"/>
                  </a:solidFill>
                  <a:latin typeface="Consolas" pitchFamily="49" charset="0"/>
                  <a:ea typeface="楷体" pitchFamily="49" charset="-122"/>
                  <a:cs typeface="Consolas" pitchFamily="49" charset="0"/>
                </a:rPr>
                <a:t>R</a:t>
              </a:r>
              <a:r>
                <a:rPr lang="en-US" altLang="zh-CN" sz="1800">
                  <a:solidFill>
                    <a:srgbClr val="0000FF"/>
                  </a:solidFill>
                  <a:latin typeface="Consolas" pitchFamily="49" charset="0"/>
                  <a:ea typeface="楷体" pitchFamily="49" charset="-122"/>
                  <a:cs typeface="Consolas" pitchFamily="49" charset="0"/>
                </a:rPr>
                <a:t>[8]</a:t>
              </a:r>
              <a:endParaRPr lang="zh-CN" altLang="en-US" sz="1800">
                <a:solidFill>
                  <a:srgbClr val="0000FF"/>
                </a:solidFill>
                <a:latin typeface="Consolas" pitchFamily="49" charset="0"/>
                <a:ea typeface="楷体" pitchFamily="49" charset="-122"/>
                <a:cs typeface="Consolas" pitchFamily="49" charset="0"/>
              </a:endParaRPr>
            </a:p>
          </p:txBody>
        </p:sp>
        <p:sp>
          <p:nvSpPr>
            <p:cNvPr id="29" name="矩形 28"/>
            <p:cNvSpPr/>
            <p:nvPr/>
          </p:nvSpPr>
          <p:spPr>
            <a:xfrm>
              <a:off x="5890356" y="2602636"/>
              <a:ext cx="1643074" cy="396000"/>
            </a:xfrm>
            <a:prstGeom prst="rect">
              <a:avLst/>
            </a:prstGeom>
            <a:noFill/>
            <a:ln>
              <a:noFill/>
              <a:tailEnd type="stealth" w="med" len="lg"/>
            </a:ln>
            <a:effectLst/>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mid=8</a:t>
              </a:r>
              <a:endParaRPr lang="zh-CN" altLang="en-US" sz="1800">
                <a:solidFill>
                  <a:prstClr val="black"/>
                </a:solidFill>
                <a:latin typeface="Consolas" pitchFamily="49" charset="0"/>
                <a:ea typeface="楷体" pitchFamily="49" charset="-122"/>
                <a:cs typeface="Consolas" pitchFamily="49" charset="0"/>
              </a:endParaRPr>
            </a:p>
          </p:txBody>
        </p:sp>
        <p:sp>
          <p:nvSpPr>
            <p:cNvPr id="30" name="椭圆 29"/>
            <p:cNvSpPr/>
            <p:nvPr/>
          </p:nvSpPr>
          <p:spPr>
            <a:xfrm>
              <a:off x="5143504" y="4000510"/>
              <a:ext cx="714380" cy="571504"/>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r>
                <a:rPr lang="en-US" altLang="zh-CN" sz="1800" i="1">
                  <a:solidFill>
                    <a:srgbClr val="0000FF"/>
                  </a:solidFill>
                  <a:latin typeface="Consolas" pitchFamily="49" charset="0"/>
                  <a:ea typeface="楷体" pitchFamily="49" charset="-122"/>
                  <a:cs typeface="Consolas" pitchFamily="49" charset="0"/>
                </a:rPr>
                <a:t>R</a:t>
              </a:r>
              <a:r>
                <a:rPr lang="en-US" altLang="zh-CN" sz="1800">
                  <a:solidFill>
                    <a:srgbClr val="0000FF"/>
                  </a:solidFill>
                  <a:latin typeface="Consolas" pitchFamily="49" charset="0"/>
                  <a:ea typeface="楷体" pitchFamily="49" charset="-122"/>
                  <a:cs typeface="Consolas" pitchFamily="49" charset="0"/>
                </a:rPr>
                <a:t>[6]</a:t>
              </a:r>
              <a:endParaRPr lang="zh-CN" altLang="en-US" sz="1800">
                <a:solidFill>
                  <a:srgbClr val="0000FF"/>
                </a:solidFill>
                <a:latin typeface="Consolas" pitchFamily="49" charset="0"/>
                <a:ea typeface="楷体" pitchFamily="49" charset="-122"/>
                <a:cs typeface="Consolas" pitchFamily="49" charset="0"/>
              </a:endParaRPr>
            </a:p>
          </p:txBody>
        </p:sp>
        <p:sp>
          <p:nvSpPr>
            <p:cNvPr id="31" name="矩形 30"/>
            <p:cNvSpPr/>
            <p:nvPr/>
          </p:nvSpPr>
          <p:spPr>
            <a:xfrm>
              <a:off x="4572000" y="3571882"/>
              <a:ext cx="1643074" cy="396000"/>
            </a:xfrm>
            <a:prstGeom prst="rect">
              <a:avLst/>
            </a:prstGeom>
            <a:noFill/>
            <a:ln>
              <a:noFill/>
              <a:tailEnd type="stealth" w="med" len="lg"/>
            </a:ln>
            <a:effectLst/>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7</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mid=6</a:t>
              </a:r>
              <a:endParaRPr lang="zh-CN" altLang="en-US" sz="1800">
                <a:solidFill>
                  <a:prstClr val="black"/>
                </a:solidFill>
                <a:latin typeface="Consolas" pitchFamily="49" charset="0"/>
                <a:ea typeface="楷体" pitchFamily="49" charset="-122"/>
                <a:cs typeface="Consolas" pitchFamily="49" charset="0"/>
              </a:endParaRPr>
            </a:p>
          </p:txBody>
        </p:sp>
        <p:sp>
          <p:nvSpPr>
            <p:cNvPr id="32" name="椭圆 31"/>
            <p:cNvSpPr/>
            <p:nvPr/>
          </p:nvSpPr>
          <p:spPr>
            <a:xfrm>
              <a:off x="6929454" y="4000510"/>
              <a:ext cx="714380" cy="571504"/>
            </a:xfrm>
            <a:prstGeom prst="ellipse">
              <a:avLst/>
            </a:prstGeom>
            <a:solidFill>
              <a:srgbClr val="339933"/>
            </a:solidFill>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r>
                <a:rPr lang="en-US" altLang="zh-CN" sz="1800" i="1">
                  <a:solidFill>
                    <a:srgbClr val="0000FF"/>
                  </a:solidFill>
                  <a:latin typeface="Consolas" pitchFamily="49" charset="0"/>
                  <a:ea typeface="楷体" pitchFamily="49" charset="-122"/>
                  <a:cs typeface="Consolas" pitchFamily="49" charset="0"/>
                </a:rPr>
                <a:t>R</a:t>
              </a:r>
              <a:r>
                <a:rPr lang="en-US" altLang="zh-CN" sz="1800">
                  <a:solidFill>
                    <a:srgbClr val="0000FF"/>
                  </a:solidFill>
                  <a:latin typeface="Consolas" pitchFamily="49" charset="0"/>
                  <a:ea typeface="楷体" pitchFamily="49" charset="-122"/>
                  <a:cs typeface="Consolas" pitchFamily="49" charset="0"/>
                </a:rPr>
                <a:t>[10]</a:t>
              </a:r>
              <a:endParaRPr lang="zh-CN" altLang="en-US" sz="1800">
                <a:solidFill>
                  <a:srgbClr val="0000FF"/>
                </a:solidFill>
                <a:latin typeface="Consolas" pitchFamily="49" charset="0"/>
                <a:ea typeface="楷体" pitchFamily="49" charset="-122"/>
                <a:cs typeface="Consolas" pitchFamily="49" charset="0"/>
              </a:endParaRPr>
            </a:p>
          </p:txBody>
        </p:sp>
        <p:sp>
          <p:nvSpPr>
            <p:cNvPr id="33" name="矩形 32"/>
            <p:cNvSpPr/>
            <p:nvPr/>
          </p:nvSpPr>
          <p:spPr>
            <a:xfrm>
              <a:off x="6981407" y="3571883"/>
              <a:ext cx="1643073" cy="396000"/>
            </a:xfrm>
            <a:prstGeom prst="rect">
              <a:avLst/>
            </a:prstGeom>
            <a:noFill/>
            <a:ln>
              <a:noFill/>
              <a:tailEnd type="stealth" w="med" len="lg"/>
            </a:ln>
            <a:effectLst/>
          </p:spPr>
          <p:style>
            <a:lnRef idx="1">
              <a:schemeClr val="accent3"/>
            </a:lnRef>
            <a:fillRef idx="2">
              <a:schemeClr val="accent3"/>
            </a:fillRef>
            <a:effectRef idx="1">
              <a:schemeClr val="accent3"/>
            </a:effectRef>
            <a:fontRef idx="minor">
              <a:schemeClr val="dk1"/>
            </a:fontRef>
          </p:style>
          <p:txBody>
            <a:bodyPr lIns="0" tIns="0" rIns="0" bIns="0" rtlCol="0" anchor="ctr"/>
            <a:lstStyle/>
            <a:p>
              <a:pPr>
                <a:lnSpc>
                  <a:spcPts val="2160"/>
                </a:lnSpc>
                <a:spcBef>
                  <a:spcPts val="0"/>
                </a:spcBef>
              </a:pPr>
              <a:r>
                <a:rPr lang="en-US" altLang="zh-CN" sz="1800">
                  <a:solidFill>
                    <a:srgbClr val="0000FF"/>
                  </a:solidFill>
                  <a:latin typeface="Consolas" pitchFamily="49" charset="0"/>
                  <a:ea typeface="楷体" pitchFamily="49" charset="-122"/>
                  <a:cs typeface="Consolas" pitchFamily="49" charset="0"/>
                </a:rPr>
                <a:t>9</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mid=10</a:t>
              </a:r>
              <a:endParaRPr lang="zh-CN" altLang="en-US" sz="1800">
                <a:solidFill>
                  <a:prstClr val="black"/>
                </a:solidFill>
                <a:latin typeface="Consolas" pitchFamily="49" charset="0"/>
                <a:ea typeface="楷体" pitchFamily="49" charset="-122"/>
                <a:cs typeface="Consolas" pitchFamily="49" charset="0"/>
              </a:endParaRPr>
            </a:p>
          </p:txBody>
        </p:sp>
        <p:cxnSp>
          <p:nvCxnSpPr>
            <p:cNvPr id="35" name="直接连接符 34"/>
            <p:cNvCxnSpPr>
              <a:stCxn id="12" idx="6"/>
              <a:endCxn id="28" idx="1"/>
            </p:cNvCxnSpPr>
            <p:nvPr/>
          </p:nvCxnSpPr>
          <p:spPr>
            <a:xfrm>
              <a:off x="5000628" y="2285998"/>
              <a:ext cx="1104751" cy="798075"/>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37" name="直接连接符 36"/>
            <p:cNvCxnSpPr>
              <a:stCxn id="28" idx="3"/>
              <a:endCxn id="30" idx="7"/>
            </p:cNvCxnSpPr>
            <p:nvPr/>
          </p:nvCxnSpPr>
          <p:spPr>
            <a:xfrm rot="5400000">
              <a:off x="5631313" y="3610139"/>
              <a:ext cx="596018" cy="35211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39" name="直接连接符 38"/>
            <p:cNvCxnSpPr>
              <a:stCxn id="28" idx="5"/>
              <a:endCxn id="32" idx="1"/>
            </p:cNvCxnSpPr>
            <p:nvPr/>
          </p:nvCxnSpPr>
          <p:spPr>
            <a:xfrm rot="16200000" flipH="1">
              <a:off x="6524288" y="3574420"/>
              <a:ext cx="596018" cy="423552"/>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sp>
        <p:nvSpPr>
          <p:cNvPr id="41" name="TextBox 40"/>
          <p:cNvSpPr txBox="1"/>
          <p:nvPr/>
        </p:nvSpPr>
        <p:spPr>
          <a:xfrm>
            <a:off x="5310182" y="1808938"/>
            <a:ext cx="357190" cy="477054"/>
          </a:xfrm>
          <a:prstGeom prst="rect">
            <a:avLst/>
          </a:prstGeom>
          <a:noFill/>
        </p:spPr>
        <p:txBody>
          <a:bodyPr wrap="square" rtlCol="0">
            <a:spAutoFit/>
          </a:bodyPr>
          <a:lstStyle/>
          <a:p>
            <a:pPr algn="l">
              <a:lnSpc>
                <a:spcPts val="3000"/>
              </a:lnSpc>
              <a:spcBef>
                <a:spcPts val="0"/>
              </a:spcBef>
            </a:pPr>
            <a:r>
              <a:rPr lang="zh-CN" altLang="en-US" sz="2800">
                <a:solidFill>
                  <a:srgbClr val="FF0000"/>
                </a:solidFill>
                <a:latin typeface="Consolas" pitchFamily="49" charset="0"/>
                <a:ea typeface="楷体" pitchFamily="49" charset="-122"/>
                <a:cs typeface="Consolas" pitchFamily="49" charset="0"/>
                <a:sym typeface="Symbol"/>
              </a:rPr>
              <a:t></a:t>
            </a:r>
            <a:endParaRPr lang="zh-CN" altLang="en-US" sz="2800">
              <a:solidFill>
                <a:srgbClr val="FF0000"/>
              </a:solidFill>
              <a:latin typeface="Consolas" pitchFamily="49" charset="0"/>
              <a:ea typeface="楷体" pitchFamily="49" charset="-122"/>
              <a:cs typeface="Consolas" pitchFamily="49" charset="0"/>
            </a:endParaRPr>
          </a:p>
        </p:txBody>
      </p:sp>
      <p:grpSp>
        <p:nvGrpSpPr>
          <p:cNvPr id="36" name="组合 35"/>
          <p:cNvGrpSpPr/>
          <p:nvPr/>
        </p:nvGrpSpPr>
        <p:grpSpPr>
          <a:xfrm>
            <a:off x="1881158" y="214291"/>
            <a:ext cx="1000100" cy="785817"/>
            <a:chOff x="5703182" y="3835411"/>
            <a:chExt cx="1238250" cy="1236663"/>
          </a:xfrm>
        </p:grpSpPr>
        <p:grpSp>
          <p:nvGrpSpPr>
            <p:cNvPr id="42" name="Group 19"/>
            <p:cNvGrpSpPr>
              <a:grpSpLocks/>
            </p:cNvGrpSpPr>
            <p:nvPr/>
          </p:nvGrpSpPr>
          <p:grpSpPr bwMode="auto">
            <a:xfrm>
              <a:off x="5703182" y="3835411"/>
              <a:ext cx="1238250" cy="1236663"/>
              <a:chOff x="810" y="845"/>
              <a:chExt cx="827" cy="826"/>
            </a:xfrm>
          </p:grpSpPr>
          <p:sp>
            <p:nvSpPr>
              <p:cNvPr id="44"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45"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46"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43"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47" name="灯片编号占位符 46"/>
          <p:cNvSpPr>
            <a:spLocks noGrp="1"/>
          </p:cNvSpPr>
          <p:nvPr>
            <p:ph type="sldNum" sz="quarter" idx="12"/>
          </p:nvPr>
        </p:nvSpPr>
        <p:spPr/>
        <p:txBody>
          <a:bodyPr/>
          <a:lstStyle/>
          <a:p>
            <a:fld id="{36E68863-33C2-4D6D-B9FA-F4917E910219}" type="slidenum">
              <a:rPr lang="en-US" altLang="zh-CN" smtClean="0"/>
              <a:pPr/>
              <a:t>115</a:t>
            </a:fld>
            <a:r>
              <a:rPr lang="en-US" altLang="zh-CN" smtClean="0"/>
              <a:t>/19</a:t>
            </a:r>
            <a:endParaRPr lang="en-US" altLang="zh-CN"/>
          </a:p>
        </p:txBody>
      </p:sp>
    </p:spTree>
    <p:extLst>
      <p:ext uri="{BB962C8B-B14F-4D97-AF65-F5344CB8AC3E}">
        <p14:creationId xmlns:p14="http://schemas.microsoft.com/office/powerpoint/2010/main" val="97342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5538" y="964152"/>
            <a:ext cx="7643866" cy="2964914"/>
          </a:xfrm>
          <a:prstGeom prst="rect">
            <a:avLst/>
          </a:prstGeom>
          <a:noFill/>
        </p:spPr>
        <p:txBody>
          <a:bodyPr wrap="square" rtlCol="0">
            <a:spAutoFit/>
          </a:bodyPr>
          <a:lstStyle/>
          <a:p>
            <a:pPr algn="l">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当采用分块查找时，</a:t>
            </a:r>
            <a:r>
              <a:rPr lang="zh-CN" altLang="en-US" sz="2000">
                <a:solidFill>
                  <a:srgbClr val="FF00FF"/>
                </a:solidFill>
                <a:latin typeface="Consolas" pitchFamily="49" charset="0"/>
                <a:ea typeface="楷体" pitchFamily="49" charset="-122"/>
                <a:cs typeface="Consolas" pitchFamily="49" charset="0"/>
              </a:rPr>
              <a:t>数据的组织方式</a:t>
            </a:r>
            <a:r>
              <a:rPr lang="zh-CN" altLang="en-US" sz="2000">
                <a:solidFill>
                  <a:srgbClr val="0000FF"/>
                </a:solidFill>
                <a:latin typeface="Consolas" pitchFamily="49" charset="0"/>
                <a:ea typeface="楷体" pitchFamily="49" charset="-122"/>
                <a:cs typeface="Consolas" pitchFamily="49" charset="0"/>
              </a:rPr>
              <a:t>为（  ）。</a:t>
            </a:r>
          </a:p>
          <a:p>
            <a:pPr marL="457200" indent="-457200" algn="l">
              <a:lnSpc>
                <a:spcPts val="3200"/>
              </a:lnSpc>
              <a:spcBef>
                <a:spcPts val="0"/>
              </a:spcBef>
              <a:buFont typeface="+mj-lt"/>
              <a:buAutoNum type="alphaUcPeriod"/>
            </a:pPr>
            <a:r>
              <a:rPr lang="zh-CN" altLang="en-US" sz="2000">
                <a:solidFill>
                  <a:srgbClr val="0000FF"/>
                </a:solidFill>
                <a:latin typeface="Consolas" pitchFamily="49" charset="0"/>
                <a:ea typeface="仿宋" pitchFamily="49" charset="-122"/>
                <a:cs typeface="Consolas" pitchFamily="49" charset="0"/>
              </a:rPr>
              <a:t>数据分成若干块，每块内数据有序</a:t>
            </a:r>
          </a:p>
          <a:p>
            <a:pPr marL="457200" indent="-457200" algn="l">
              <a:lnSpc>
                <a:spcPts val="3200"/>
              </a:lnSpc>
              <a:spcBef>
                <a:spcPts val="0"/>
              </a:spcBef>
              <a:buFont typeface="+mj-lt"/>
              <a:buAutoNum type="alphaUcPeriod"/>
            </a:pPr>
            <a:r>
              <a:rPr lang="zh-CN" altLang="en-US" sz="2000">
                <a:solidFill>
                  <a:srgbClr val="0000FF"/>
                </a:solidFill>
                <a:latin typeface="Consolas" pitchFamily="49" charset="0"/>
                <a:ea typeface="仿宋" pitchFamily="49" charset="-122"/>
                <a:cs typeface="Consolas" pitchFamily="49" charset="0"/>
              </a:rPr>
              <a:t>数据分成若干块，每块内数据不必有序，但块间必须有序，每块内最大（或最小）的数据组成索引块</a:t>
            </a:r>
          </a:p>
          <a:p>
            <a:pPr marL="457200" indent="-457200" algn="l">
              <a:lnSpc>
                <a:spcPts val="3200"/>
              </a:lnSpc>
              <a:spcBef>
                <a:spcPts val="0"/>
              </a:spcBef>
              <a:buFont typeface="+mj-lt"/>
              <a:buAutoNum type="alphaUcPeriod"/>
            </a:pPr>
            <a:r>
              <a:rPr lang="zh-CN" altLang="en-US" sz="2000">
                <a:solidFill>
                  <a:srgbClr val="0000FF"/>
                </a:solidFill>
                <a:latin typeface="Consolas" pitchFamily="49" charset="0"/>
                <a:ea typeface="仿宋" pitchFamily="49" charset="-122"/>
                <a:cs typeface="Consolas" pitchFamily="49" charset="0"/>
              </a:rPr>
              <a:t>数据分成若干块，每块内数据有序，每块内最大（或最小）的数据组成索引块</a:t>
            </a:r>
          </a:p>
          <a:p>
            <a:pPr marL="457200" indent="-457200" algn="l">
              <a:lnSpc>
                <a:spcPts val="3200"/>
              </a:lnSpc>
              <a:spcBef>
                <a:spcPts val="0"/>
              </a:spcBef>
              <a:buFont typeface="+mj-lt"/>
              <a:buAutoNum type="alphaUcPeriod"/>
            </a:pPr>
            <a:r>
              <a:rPr lang="zh-CN" altLang="en-US" sz="2000">
                <a:solidFill>
                  <a:srgbClr val="0000FF"/>
                </a:solidFill>
                <a:latin typeface="Consolas" pitchFamily="49" charset="0"/>
                <a:ea typeface="仿宋" pitchFamily="49" charset="-122"/>
                <a:cs typeface="Consolas" pitchFamily="49" charset="0"/>
              </a:rPr>
              <a:t>数据分成若干块，每块中的数据个数必须相同</a:t>
            </a:r>
          </a:p>
        </p:txBody>
      </p:sp>
      <p:sp>
        <p:nvSpPr>
          <p:cNvPr id="5" name="TextBox 4"/>
          <p:cNvSpPr txBox="1"/>
          <p:nvPr/>
        </p:nvSpPr>
        <p:spPr>
          <a:xfrm>
            <a:off x="2881290" y="4143380"/>
            <a:ext cx="3214710" cy="477054"/>
          </a:xfrm>
          <a:prstGeom prst="rect">
            <a:avLst/>
          </a:prstGeom>
          <a:noFill/>
        </p:spPr>
        <p:txBody>
          <a:bodyPr wrap="square" rtlCol="0">
            <a:spAutoFit/>
          </a:bodyPr>
          <a:lstStyle/>
          <a:p>
            <a:pPr algn="l">
              <a:lnSpc>
                <a:spcPts val="3000"/>
              </a:lnSpc>
              <a:spcBef>
                <a:spcPts val="0"/>
              </a:spcBef>
            </a:pPr>
            <a:r>
              <a:rPr lang="zh-CN" altLang="en-US" sz="2000">
                <a:solidFill>
                  <a:srgbClr val="C00000"/>
                </a:solidFill>
                <a:latin typeface="方正启体简体" pitchFamily="65" charset="-122"/>
                <a:ea typeface="方正启体简体" pitchFamily="65" charset="-122"/>
                <a:cs typeface="Times New Roman" pitchFamily="18" charset="0"/>
              </a:rPr>
              <a:t>块内无序，块间有序！</a:t>
            </a:r>
          </a:p>
        </p:txBody>
      </p:sp>
      <p:sp>
        <p:nvSpPr>
          <p:cNvPr id="6" name="TextBox 5"/>
          <p:cNvSpPr txBox="1"/>
          <p:nvPr/>
        </p:nvSpPr>
        <p:spPr>
          <a:xfrm>
            <a:off x="7896200" y="2208082"/>
            <a:ext cx="357190" cy="477054"/>
          </a:xfrm>
          <a:prstGeom prst="rect">
            <a:avLst/>
          </a:prstGeom>
          <a:noFill/>
        </p:spPr>
        <p:txBody>
          <a:bodyPr wrap="square" rtlCol="0">
            <a:spAutoFit/>
          </a:bodyPr>
          <a:lstStyle/>
          <a:p>
            <a:pPr algn="l">
              <a:lnSpc>
                <a:spcPts val="3000"/>
              </a:lnSpc>
              <a:spcBef>
                <a:spcPts val="0"/>
              </a:spcBef>
            </a:pPr>
            <a:r>
              <a:rPr lang="zh-CN" altLang="en-US" sz="2800" dirty="0">
                <a:solidFill>
                  <a:srgbClr val="FF0000"/>
                </a:solidFill>
                <a:ea typeface="楷体" pitchFamily="49" charset="-122"/>
                <a:cs typeface="Times New Roman" pitchFamily="18" charset="0"/>
                <a:sym typeface="Symbol"/>
              </a:rPr>
              <a:t></a:t>
            </a:r>
            <a:endParaRPr lang="zh-CN" altLang="en-US" sz="2800" dirty="0">
              <a:solidFill>
                <a:srgbClr val="FF0000"/>
              </a:solidFill>
              <a:ea typeface="楷体" pitchFamily="49" charset="-122"/>
              <a:cs typeface="Times New Roman" pitchFamily="18" charset="0"/>
            </a:endParaRPr>
          </a:p>
        </p:txBody>
      </p:sp>
      <p:grpSp>
        <p:nvGrpSpPr>
          <p:cNvPr id="9" name="组合 8"/>
          <p:cNvGrpSpPr/>
          <p:nvPr/>
        </p:nvGrpSpPr>
        <p:grpSpPr>
          <a:xfrm>
            <a:off x="1881158" y="214291"/>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116</a:t>
            </a:fld>
            <a:r>
              <a:rPr lang="en-US" altLang="zh-CN" smtClean="0"/>
              <a:t>/19</a:t>
            </a:r>
            <a:endParaRPr lang="en-US" altLang="zh-CN"/>
          </a:p>
        </p:txBody>
      </p:sp>
    </p:spTree>
    <p:extLst>
      <p:ext uri="{BB962C8B-B14F-4D97-AF65-F5344CB8AC3E}">
        <p14:creationId xmlns:p14="http://schemas.microsoft.com/office/powerpoint/2010/main" val="151263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1224" y="641003"/>
            <a:ext cx="8251280" cy="1733808"/>
          </a:xfrm>
          <a:prstGeom prst="rect">
            <a:avLst/>
          </a:prstGeom>
          <a:noFill/>
        </p:spPr>
        <p:txBody>
          <a:bodyPr wrap="square" rtlCol="0">
            <a:spAutoFit/>
          </a:bodyPr>
          <a:lstStyle/>
          <a:p>
            <a:pPr algn="l">
              <a:lnSpc>
                <a:spcPts val="3200"/>
              </a:lnSpc>
              <a:spcBef>
                <a:spcPts val="0"/>
              </a:spcBef>
            </a:pPr>
            <a:r>
              <a:rPr lang="zh-CN" altLang="en-US" sz="2000" dirty="0">
                <a:solidFill>
                  <a:srgbClr val="0000FF"/>
                </a:solidFill>
                <a:latin typeface="Consolas" pitchFamily="49" charset="0"/>
                <a:ea typeface="楷体" pitchFamily="49" charset="-122"/>
                <a:cs typeface="Consolas" pitchFamily="49" charset="0"/>
              </a:rPr>
              <a:t>   设待查找元素为</a:t>
            </a:r>
            <a:r>
              <a:rPr lang="en-US" sz="2000" dirty="0">
                <a:solidFill>
                  <a:srgbClr val="0000FF"/>
                </a:solidFill>
                <a:latin typeface="Consolas" pitchFamily="49" charset="0"/>
                <a:ea typeface="楷体" pitchFamily="49" charset="-122"/>
                <a:cs typeface="Consolas" pitchFamily="49" charset="0"/>
              </a:rPr>
              <a:t>47</a:t>
            </a:r>
            <a:r>
              <a:rPr lang="zh-CN" altLang="en-US" sz="2000" dirty="0">
                <a:solidFill>
                  <a:srgbClr val="0000FF"/>
                </a:solidFill>
                <a:latin typeface="Consolas" pitchFamily="49" charset="0"/>
                <a:ea typeface="楷体" pitchFamily="49" charset="-122"/>
                <a:cs typeface="Consolas" pitchFamily="49" charset="0"/>
              </a:rPr>
              <a:t>，且已存入变量</a:t>
            </a:r>
            <a:r>
              <a:rPr lang="en-US"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中，如果在查找过程中，和</a:t>
            </a:r>
            <a:r>
              <a:rPr lang="en-US"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进行比较的元素依次是</a:t>
            </a:r>
            <a:r>
              <a:rPr lang="en-US" sz="2000" dirty="0">
                <a:solidFill>
                  <a:srgbClr val="FF00FF"/>
                </a:solidFill>
                <a:latin typeface="Consolas" pitchFamily="49" charset="0"/>
                <a:ea typeface="楷体" pitchFamily="49" charset="-122"/>
                <a:cs typeface="Consolas" pitchFamily="49" charset="0"/>
              </a:rPr>
              <a:t>47</a:t>
            </a:r>
            <a:r>
              <a:rPr lang="zh-CN" altLang="en-US" sz="2000" dirty="0">
                <a:solidFill>
                  <a:srgbClr val="FF00FF"/>
                </a:solidFill>
                <a:latin typeface="Consolas" pitchFamily="49" charset="0"/>
                <a:ea typeface="楷体" pitchFamily="49" charset="-122"/>
                <a:cs typeface="Consolas" pitchFamily="49" charset="0"/>
              </a:rPr>
              <a:t>、</a:t>
            </a:r>
            <a:r>
              <a:rPr lang="en-US" sz="2000" dirty="0">
                <a:solidFill>
                  <a:srgbClr val="FF00FF"/>
                </a:solidFill>
                <a:latin typeface="Consolas" pitchFamily="49" charset="0"/>
                <a:ea typeface="楷体" pitchFamily="49" charset="-122"/>
                <a:cs typeface="Consolas" pitchFamily="49" charset="0"/>
              </a:rPr>
              <a:t>32</a:t>
            </a:r>
            <a:r>
              <a:rPr lang="zh-CN" altLang="en-US" sz="2000" dirty="0">
                <a:solidFill>
                  <a:srgbClr val="FF00FF"/>
                </a:solidFill>
                <a:latin typeface="Consolas" pitchFamily="49" charset="0"/>
                <a:ea typeface="楷体" pitchFamily="49" charset="-122"/>
                <a:cs typeface="Consolas" pitchFamily="49" charset="0"/>
              </a:rPr>
              <a:t>、</a:t>
            </a:r>
            <a:r>
              <a:rPr lang="en-US" sz="2000" dirty="0">
                <a:solidFill>
                  <a:srgbClr val="FF00FF"/>
                </a:solidFill>
                <a:latin typeface="Consolas" pitchFamily="49" charset="0"/>
                <a:ea typeface="楷体" pitchFamily="49" charset="-122"/>
                <a:cs typeface="Consolas" pitchFamily="49" charset="0"/>
              </a:rPr>
              <a:t>46</a:t>
            </a:r>
            <a:r>
              <a:rPr lang="zh-CN" altLang="en-US" sz="2000" dirty="0">
                <a:solidFill>
                  <a:srgbClr val="FF00FF"/>
                </a:solidFill>
                <a:latin typeface="Consolas" pitchFamily="49" charset="0"/>
                <a:ea typeface="楷体" pitchFamily="49" charset="-122"/>
                <a:cs typeface="Consolas" pitchFamily="49" charset="0"/>
              </a:rPr>
              <a:t>、</a:t>
            </a:r>
            <a:r>
              <a:rPr lang="en-US" sz="2000" dirty="0">
                <a:solidFill>
                  <a:srgbClr val="FF00FF"/>
                </a:solidFill>
                <a:latin typeface="Consolas" pitchFamily="49" charset="0"/>
                <a:ea typeface="楷体" pitchFamily="49" charset="-122"/>
                <a:cs typeface="Consolas" pitchFamily="49" charset="0"/>
              </a:rPr>
              <a:t>25</a:t>
            </a:r>
            <a:r>
              <a:rPr lang="zh-CN" altLang="en-US" sz="2000" dirty="0">
                <a:solidFill>
                  <a:srgbClr val="FF00FF"/>
                </a:solidFill>
                <a:latin typeface="Consolas" pitchFamily="49" charset="0"/>
                <a:ea typeface="楷体" pitchFamily="49" charset="-122"/>
                <a:cs typeface="Consolas" pitchFamily="49" charset="0"/>
              </a:rPr>
              <a:t>、</a:t>
            </a:r>
            <a:r>
              <a:rPr lang="en-US" sz="2000" dirty="0">
                <a:solidFill>
                  <a:srgbClr val="FF00FF"/>
                </a:solidFill>
                <a:latin typeface="Consolas" pitchFamily="49" charset="0"/>
                <a:ea typeface="楷体" pitchFamily="49" charset="-122"/>
                <a:cs typeface="Consolas" pitchFamily="49" charset="0"/>
              </a:rPr>
              <a:t>47</a:t>
            </a:r>
            <a:r>
              <a:rPr lang="zh-CN" altLang="en-US" sz="2000" dirty="0">
                <a:solidFill>
                  <a:srgbClr val="0000FF"/>
                </a:solidFill>
                <a:latin typeface="Consolas" pitchFamily="49" charset="0"/>
                <a:ea typeface="楷体" pitchFamily="49" charset="-122"/>
                <a:cs typeface="Consolas" pitchFamily="49" charset="0"/>
              </a:rPr>
              <a:t>，则所采用的查找方法（  ）。</a:t>
            </a:r>
          </a:p>
          <a:p>
            <a:pPr algn="l">
              <a:lnSpc>
                <a:spcPts val="3200"/>
              </a:lnSpc>
              <a:spcBef>
                <a:spcPts val="0"/>
              </a:spcBef>
            </a:pPr>
            <a:r>
              <a:rPr lang="en-US" sz="2000" dirty="0">
                <a:solidFill>
                  <a:srgbClr val="0000FF"/>
                </a:solidFill>
                <a:latin typeface="Consolas" pitchFamily="49" charset="0"/>
                <a:ea typeface="楷体" pitchFamily="49" charset="-122"/>
                <a:cs typeface="Consolas" pitchFamily="49" charset="0"/>
              </a:rPr>
              <a:t>    A.</a:t>
            </a:r>
            <a:r>
              <a:rPr lang="zh-CN" altLang="en-US" sz="2000" dirty="0">
                <a:solidFill>
                  <a:srgbClr val="0000FF"/>
                </a:solidFill>
                <a:latin typeface="Consolas" pitchFamily="49" charset="0"/>
                <a:ea typeface="楷体" pitchFamily="49" charset="-122"/>
                <a:cs typeface="Consolas" pitchFamily="49" charset="0"/>
              </a:rPr>
              <a:t>是一种错误的方法</a:t>
            </a:r>
            <a:r>
              <a:rPr lang="en-US" sz="2000" dirty="0">
                <a:solidFill>
                  <a:srgbClr val="0000FF"/>
                </a:solidFill>
                <a:latin typeface="Consolas" pitchFamily="49" charset="0"/>
                <a:ea typeface="楷体" pitchFamily="49" charset="-122"/>
                <a:cs typeface="Consolas" pitchFamily="49" charset="0"/>
              </a:rPr>
              <a:t>	</a:t>
            </a:r>
            <a:r>
              <a:rPr lang="en-US" sz="2000" dirty="0" smtClean="0">
                <a:solidFill>
                  <a:srgbClr val="0000FF"/>
                </a:solidFill>
                <a:latin typeface="Consolas" pitchFamily="49" charset="0"/>
                <a:ea typeface="楷体" pitchFamily="49" charset="-122"/>
                <a:cs typeface="Consolas" pitchFamily="49" charset="0"/>
              </a:rPr>
              <a:t>B</a:t>
            </a:r>
            <a:r>
              <a:rPr 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可能是分块查找</a:t>
            </a:r>
          </a:p>
          <a:p>
            <a:pPr algn="l">
              <a:lnSpc>
                <a:spcPts val="3200"/>
              </a:lnSpc>
              <a:spcBef>
                <a:spcPts val="0"/>
              </a:spcBef>
            </a:pPr>
            <a:r>
              <a:rPr lang="en-US" sz="2000" dirty="0">
                <a:solidFill>
                  <a:srgbClr val="0000FF"/>
                </a:solidFill>
                <a:latin typeface="Consolas" pitchFamily="49" charset="0"/>
                <a:ea typeface="楷体" pitchFamily="49" charset="-122"/>
                <a:cs typeface="Consolas" pitchFamily="49" charset="0"/>
              </a:rPr>
              <a:t>    C.</a:t>
            </a:r>
            <a:r>
              <a:rPr lang="zh-CN" altLang="en-US" sz="2000" dirty="0">
                <a:solidFill>
                  <a:srgbClr val="0000FF"/>
                </a:solidFill>
                <a:latin typeface="Consolas" pitchFamily="49" charset="0"/>
                <a:ea typeface="楷体" pitchFamily="49" charset="-122"/>
                <a:cs typeface="Consolas" pitchFamily="49" charset="0"/>
              </a:rPr>
              <a:t>可能是顺序查找</a:t>
            </a:r>
            <a:r>
              <a:rPr lang="en-US" sz="2000" dirty="0">
                <a:solidFill>
                  <a:srgbClr val="0000FF"/>
                </a:solidFill>
                <a:latin typeface="Consolas" pitchFamily="49" charset="0"/>
                <a:ea typeface="楷体" pitchFamily="49" charset="-122"/>
                <a:cs typeface="Consolas" pitchFamily="49" charset="0"/>
              </a:rPr>
              <a:t>		D.</a:t>
            </a:r>
            <a:r>
              <a:rPr lang="zh-CN" altLang="en-US" sz="2000" dirty="0">
                <a:solidFill>
                  <a:srgbClr val="0000FF"/>
                </a:solidFill>
                <a:latin typeface="Consolas" pitchFamily="49" charset="0"/>
                <a:ea typeface="楷体" pitchFamily="49" charset="-122"/>
                <a:cs typeface="Consolas" pitchFamily="49" charset="0"/>
              </a:rPr>
              <a:t>可能是折半查找</a:t>
            </a:r>
          </a:p>
        </p:txBody>
      </p:sp>
      <p:sp>
        <p:nvSpPr>
          <p:cNvPr id="5" name="TextBox 4"/>
          <p:cNvSpPr txBox="1"/>
          <p:nvPr/>
        </p:nvSpPr>
        <p:spPr>
          <a:xfrm>
            <a:off x="2309786" y="2928935"/>
            <a:ext cx="8106694" cy="175699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rPr>
              <a:t>顺序查找或折半查找   </a:t>
            </a:r>
            <a:r>
              <a:rPr lang="zh-CN" altLang="en-US" sz="2000" dirty="0">
                <a:solidFill>
                  <a:srgbClr val="FF00FF"/>
                </a:solidFill>
                <a:latin typeface="Consolas" pitchFamily="49" charset="0"/>
                <a:ea typeface="仿宋" pitchFamily="49" charset="-122"/>
                <a:cs typeface="Consolas" pitchFamily="49" charset="0"/>
                <a:sym typeface="Wingdings"/>
              </a:rPr>
              <a:t></a:t>
            </a:r>
            <a:r>
              <a:rPr lang="zh-CN" altLang="en-US" sz="2000" dirty="0">
                <a:solidFill>
                  <a:srgbClr val="0000FF"/>
                </a:solidFill>
                <a:latin typeface="Consolas" pitchFamily="49" charset="0"/>
                <a:ea typeface="仿宋" pitchFamily="49" charset="-122"/>
                <a:cs typeface="Consolas" pitchFamily="49" charset="0"/>
                <a:sym typeface="Wingdings"/>
              </a:rPr>
              <a:t>  </a:t>
            </a:r>
            <a:r>
              <a:rPr lang="zh-CN" altLang="en-US" sz="2000" dirty="0">
                <a:solidFill>
                  <a:srgbClr val="0000FF"/>
                </a:solidFill>
                <a:latin typeface="Consolas" pitchFamily="49" charset="0"/>
                <a:ea typeface="仿宋" pitchFamily="49" charset="-122"/>
                <a:cs typeface="Consolas" pitchFamily="49" charset="0"/>
              </a:rPr>
              <a:t>第一次比较成功时就会结束。</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rPr>
              <a:t>可能是分块查找，假设索引表是对块中最大元素进行索引，先和索引表中</a:t>
            </a:r>
            <a:r>
              <a:rPr lang="en-US" sz="2000" dirty="0">
                <a:solidFill>
                  <a:srgbClr val="0000FF"/>
                </a:solidFill>
                <a:latin typeface="Consolas" pitchFamily="49" charset="0"/>
                <a:ea typeface="仿宋" pitchFamily="49" charset="-122"/>
                <a:cs typeface="Consolas" pitchFamily="49" charset="0"/>
              </a:rPr>
              <a:t>47</a:t>
            </a:r>
            <a:r>
              <a:rPr lang="zh-CN" altLang="en-US" sz="2000" dirty="0">
                <a:solidFill>
                  <a:srgbClr val="0000FF"/>
                </a:solidFill>
                <a:latin typeface="Consolas" pitchFamily="49" charset="0"/>
                <a:ea typeface="仿宋" pitchFamily="49" charset="-122"/>
                <a:cs typeface="Consolas" pitchFamily="49" charset="0"/>
              </a:rPr>
              <a:t>比较找到相应块，然后到相应块（</a:t>
            </a:r>
            <a:r>
              <a:rPr lang="en-US" sz="2000" dirty="0">
                <a:solidFill>
                  <a:srgbClr val="0000FF"/>
                </a:solidFill>
                <a:latin typeface="Consolas" pitchFamily="49" charset="0"/>
                <a:ea typeface="仿宋" pitchFamily="49" charset="-122"/>
                <a:cs typeface="Consolas" pitchFamily="49" charset="0"/>
              </a:rPr>
              <a:t>32</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46</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25</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47</a:t>
            </a:r>
            <a:r>
              <a:rPr lang="zh-CN" altLang="en-US" sz="2000" dirty="0">
                <a:solidFill>
                  <a:srgbClr val="0000FF"/>
                </a:solidFill>
                <a:latin typeface="Consolas" pitchFamily="49" charset="0"/>
                <a:ea typeface="仿宋" pitchFamily="49" charset="-122"/>
                <a:cs typeface="Consolas" pitchFamily="49" charset="0"/>
              </a:rPr>
              <a:t>）中查找。</a:t>
            </a:r>
          </a:p>
        </p:txBody>
      </p:sp>
      <p:sp>
        <p:nvSpPr>
          <p:cNvPr id="6" name="TextBox 5"/>
          <p:cNvSpPr txBox="1"/>
          <p:nvPr/>
        </p:nvSpPr>
        <p:spPr>
          <a:xfrm>
            <a:off x="8559005" y="1507907"/>
            <a:ext cx="357190" cy="477054"/>
          </a:xfrm>
          <a:prstGeom prst="rect">
            <a:avLst/>
          </a:prstGeom>
          <a:noFill/>
        </p:spPr>
        <p:txBody>
          <a:bodyPr wrap="square" rtlCol="0">
            <a:spAutoFit/>
          </a:bodyPr>
          <a:lstStyle/>
          <a:p>
            <a:pPr algn="l">
              <a:lnSpc>
                <a:spcPts val="3000"/>
              </a:lnSpc>
              <a:spcBef>
                <a:spcPts val="0"/>
              </a:spcBef>
            </a:pPr>
            <a:r>
              <a:rPr lang="zh-CN" altLang="en-US" sz="2800" dirty="0">
                <a:solidFill>
                  <a:srgbClr val="FF0000"/>
                </a:solidFill>
                <a:ea typeface="楷体" pitchFamily="49" charset="-122"/>
                <a:cs typeface="Times New Roman" pitchFamily="18" charset="0"/>
                <a:sym typeface="Symbol"/>
              </a:rPr>
              <a:t></a:t>
            </a:r>
            <a:endParaRPr lang="zh-CN" altLang="en-US" sz="2800" dirty="0">
              <a:solidFill>
                <a:srgbClr val="FF0000"/>
              </a:solidFill>
              <a:ea typeface="楷体" pitchFamily="49" charset="-122"/>
              <a:cs typeface="Times New Roman" pitchFamily="18" charset="0"/>
            </a:endParaRPr>
          </a:p>
        </p:txBody>
      </p:sp>
      <p:grpSp>
        <p:nvGrpSpPr>
          <p:cNvPr id="9" name="组合 8"/>
          <p:cNvGrpSpPr/>
          <p:nvPr/>
        </p:nvGrpSpPr>
        <p:grpSpPr>
          <a:xfrm>
            <a:off x="1881158" y="214291"/>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117</a:t>
            </a:fld>
            <a:r>
              <a:rPr lang="en-US" altLang="zh-CN" smtClean="0"/>
              <a:t>/19</a:t>
            </a:r>
            <a:endParaRPr lang="en-US" altLang="zh-CN"/>
          </a:p>
        </p:txBody>
      </p:sp>
    </p:spTree>
    <p:extLst>
      <p:ext uri="{BB962C8B-B14F-4D97-AF65-F5344CB8AC3E}">
        <p14:creationId xmlns:p14="http://schemas.microsoft.com/office/powerpoint/2010/main" val="4805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66910" y="761983"/>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p>
          </p:txBody>
        </p:sp>
      </p:grpSp>
      <p:sp>
        <p:nvSpPr>
          <p:cNvPr id="6" name="TextBox 5"/>
          <p:cNvSpPr txBox="1"/>
          <p:nvPr/>
        </p:nvSpPr>
        <p:spPr>
          <a:xfrm>
            <a:off x="3095604" y="928670"/>
            <a:ext cx="2214578" cy="498598"/>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  树 表 查 找</a:t>
            </a:r>
          </a:p>
        </p:txBody>
      </p:sp>
      <p:sp>
        <p:nvSpPr>
          <p:cNvPr id="7" name="TextBox 6"/>
          <p:cNvSpPr txBox="1"/>
          <p:nvPr/>
        </p:nvSpPr>
        <p:spPr>
          <a:xfrm>
            <a:off x="3095604" y="1904989"/>
            <a:ext cx="235745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二叉排序树</a:t>
            </a:r>
            <a:endPar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14" name="组合 13"/>
          <p:cNvGrpSpPr/>
          <p:nvPr/>
        </p:nvGrpSpPr>
        <p:grpSpPr>
          <a:xfrm>
            <a:off x="2238348" y="3023383"/>
            <a:ext cx="6228016" cy="490727"/>
            <a:chOff x="1000100" y="2249678"/>
            <a:chExt cx="5499207" cy="368045"/>
          </a:xfrm>
        </p:grpSpPr>
        <p:sp>
          <p:nvSpPr>
            <p:cNvPr id="9" name="TextBox 8"/>
            <p:cNvSpPr txBox="1"/>
            <p:nvPr/>
          </p:nvSpPr>
          <p:spPr>
            <a:xfrm>
              <a:off x="1000100" y="2285997"/>
              <a:ext cx="3286148" cy="331726"/>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二叉树结构  </a:t>
              </a:r>
              <a:r>
                <a:rPr lang="en-US" altLang="zh-CN" sz="2000">
                  <a:solidFill>
                    <a:srgbClr val="0000FF"/>
                  </a:solidFill>
                  <a:latin typeface="Consolas" pitchFamily="49" charset="0"/>
                  <a:ea typeface="楷体" pitchFamily="49" charset="-122"/>
                  <a:cs typeface="Consolas" pitchFamily="49" charset="0"/>
                </a:rPr>
                <a:t>+  BST</a:t>
              </a:r>
              <a:r>
                <a:rPr lang="zh-CN" altLang="en-US" sz="2000">
                  <a:solidFill>
                    <a:srgbClr val="0000FF"/>
                  </a:solidFill>
                  <a:latin typeface="Consolas" pitchFamily="49" charset="0"/>
                  <a:ea typeface="楷体" pitchFamily="49" charset="-122"/>
                  <a:cs typeface="Consolas" pitchFamily="49" charset="0"/>
                </a:rPr>
                <a:t>特性</a:t>
              </a:r>
            </a:p>
          </p:txBody>
        </p:sp>
        <p:sp>
          <p:nvSpPr>
            <p:cNvPr id="10" name="右箭头 9"/>
            <p:cNvSpPr/>
            <p:nvPr/>
          </p:nvSpPr>
          <p:spPr>
            <a:xfrm>
              <a:off x="3783953" y="2307428"/>
              <a:ext cx="714380"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endParaRPr lang="zh-CN" altLang="en-US">
                <a:solidFill>
                  <a:prstClr val="white"/>
                </a:solidFill>
                <a:latin typeface="Consolas" pitchFamily="49" charset="0"/>
                <a:cs typeface="Consolas" pitchFamily="49" charset="0"/>
              </a:endParaRPr>
            </a:p>
          </p:txBody>
        </p:sp>
        <p:sp>
          <p:nvSpPr>
            <p:cNvPr id="11" name="TextBox 10"/>
            <p:cNvSpPr txBox="1"/>
            <p:nvPr/>
          </p:nvSpPr>
          <p:spPr>
            <a:xfrm>
              <a:off x="4784795" y="2249678"/>
              <a:ext cx="1714512" cy="331726"/>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二叉排序树</a:t>
              </a:r>
            </a:p>
          </p:txBody>
        </p:sp>
      </p:grpSp>
      <p:sp>
        <p:nvSpPr>
          <p:cNvPr id="13" name="TextBox 12"/>
          <p:cNvSpPr txBox="1"/>
          <p:nvPr/>
        </p:nvSpPr>
        <p:spPr>
          <a:xfrm>
            <a:off x="2881290" y="3905253"/>
            <a:ext cx="4726878" cy="477054"/>
          </a:xfrm>
          <a:prstGeom prst="rect">
            <a:avLst/>
          </a:prstGeom>
          <a:noFill/>
        </p:spPr>
        <p:txBody>
          <a:bodyPr wrap="square" rtlCol="0">
            <a:spAutoFit/>
          </a:bodyPr>
          <a:lstStyle/>
          <a:p>
            <a:pPr algn="l">
              <a:lnSpc>
                <a:spcPts val="3000"/>
              </a:lnSpc>
              <a:spcBef>
                <a:spcPts val="0"/>
              </a:spcBef>
            </a:pPr>
            <a:r>
              <a:rPr lang="zh-CN" altLang="en-US" dirty="0">
                <a:solidFill>
                  <a:srgbClr val="FF00FF"/>
                </a:solidFill>
                <a:latin typeface="仿宋" pitchFamily="49" charset="-122"/>
                <a:ea typeface="仿宋" pitchFamily="49" charset="-122"/>
                <a:cs typeface="Consolas" pitchFamily="49" charset="0"/>
              </a:rPr>
              <a:t>基本运算：</a:t>
            </a:r>
            <a:r>
              <a:rPr lang="zh-CN" altLang="en-US" dirty="0">
                <a:solidFill>
                  <a:srgbClr val="0000FF"/>
                </a:solidFill>
                <a:latin typeface="仿宋" pitchFamily="49" charset="-122"/>
                <a:ea typeface="仿宋" pitchFamily="49" charset="-122"/>
                <a:cs typeface="Consolas" pitchFamily="49" charset="0"/>
              </a:rPr>
              <a:t>查找、插入、删除</a:t>
            </a:r>
          </a:p>
        </p:txBody>
      </p:sp>
      <p:sp>
        <p:nvSpPr>
          <p:cNvPr id="16" name="灯片编号占位符 15"/>
          <p:cNvSpPr>
            <a:spLocks noGrp="1"/>
          </p:cNvSpPr>
          <p:nvPr>
            <p:ph type="sldNum" sz="quarter" idx="12"/>
          </p:nvPr>
        </p:nvSpPr>
        <p:spPr/>
        <p:txBody>
          <a:bodyPr/>
          <a:lstStyle/>
          <a:p>
            <a:fld id="{36E68863-33C2-4D6D-B9FA-F4917E910219}" type="slidenum">
              <a:rPr lang="en-US" altLang="zh-CN" smtClean="0"/>
              <a:pPr/>
              <a:t>118</a:t>
            </a:fld>
            <a:r>
              <a:rPr lang="en-US" altLang="zh-CN" smtClean="0"/>
              <a:t>/19</a:t>
            </a:r>
            <a:endParaRPr lang="en-US" altLang="zh-CN"/>
          </a:p>
        </p:txBody>
      </p:sp>
    </p:spTree>
    <p:extLst>
      <p:ext uri="{BB962C8B-B14F-4D97-AF65-F5344CB8AC3E}">
        <p14:creationId xmlns:p14="http://schemas.microsoft.com/office/powerpoint/2010/main" val="6760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95604" y="1238235"/>
            <a:ext cx="7608908" cy="29880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二叉排序树  </a:t>
            </a:r>
            <a:r>
              <a:rPr lang="zh-CN" altLang="en-US" sz="2000">
                <a:solidFill>
                  <a:srgbClr val="FF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rPr>
              <a:t>中序序列是一个递增有序序列</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二叉树 </a:t>
            </a: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中序序列是一个递增有序序列  </a:t>
            </a:r>
            <a:r>
              <a:rPr lang="zh-CN" altLang="en-US" sz="2000">
                <a:solidFill>
                  <a:srgbClr val="FF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rPr>
              <a:t>二叉排序树</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20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二叉排序树中最小结点是中序序列的开始结点</a:t>
            </a:r>
            <a:endParaRPr lang="en-US" altLang="zh-CN" sz="2000">
              <a:solidFill>
                <a:srgbClr val="FF00FF"/>
              </a:solidFill>
              <a:latin typeface="Consolas" pitchFamily="49" charset="0"/>
              <a:ea typeface="仿宋" pitchFamily="49" charset="-122"/>
              <a:cs typeface="Consolas" pitchFamily="49" charset="0"/>
            </a:endParaRPr>
          </a:p>
          <a:p>
            <a:pPr marL="457200" indent="-457200" algn="l">
              <a:lnSpc>
                <a:spcPts val="3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二叉排序树中最小结点是根结点最左下结点</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20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二叉排序树中最大结点是中序序列的尾结点</a:t>
            </a:r>
            <a:endParaRPr lang="en-US" altLang="zh-CN" sz="2000">
              <a:solidFill>
                <a:srgbClr val="FF00FF"/>
              </a:solidFill>
              <a:latin typeface="Consolas" pitchFamily="49" charset="0"/>
              <a:ea typeface="仿宋" pitchFamily="49" charset="-122"/>
              <a:cs typeface="Consolas" pitchFamily="49" charset="0"/>
            </a:endParaRPr>
          </a:p>
          <a:p>
            <a:pPr marL="457200" indent="-457200" algn="l">
              <a:lnSpc>
                <a:spcPts val="3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二叉排序树中最大结点是根结点最右下结点</a:t>
            </a:r>
          </a:p>
        </p:txBody>
      </p:sp>
      <p:pic>
        <p:nvPicPr>
          <p:cNvPr id="4" name="Picture 1"/>
          <p:cNvPicPr>
            <a:picLocks noChangeAspect="1" noChangeArrowheads="1"/>
          </p:cNvPicPr>
          <p:nvPr/>
        </p:nvPicPr>
        <p:blipFill>
          <a:blip r:embed="rId4" cstate="print"/>
          <a:srcRect/>
          <a:stretch>
            <a:fillRect/>
          </a:stretch>
        </p:blipFill>
        <p:spPr bwMode="auto">
          <a:xfrm>
            <a:off x="1809722" y="1428736"/>
            <a:ext cx="1049401" cy="1428760"/>
          </a:xfrm>
          <a:prstGeom prst="rect">
            <a:avLst/>
          </a:prstGeom>
          <a:noFill/>
          <a:ln w="9525">
            <a:noFill/>
            <a:miter lim="800000"/>
            <a:headEnd/>
            <a:tailEnd/>
          </a:ln>
          <a:effectLst/>
        </p:spPr>
      </p:pic>
      <p:sp>
        <p:nvSpPr>
          <p:cNvPr id="5" name="TextBox 4"/>
          <p:cNvSpPr txBox="1"/>
          <p:nvPr/>
        </p:nvSpPr>
        <p:spPr>
          <a:xfrm>
            <a:off x="2738414" y="380979"/>
            <a:ext cx="2786082" cy="42575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ts val="2600"/>
              </a:lnSpc>
              <a:spcBef>
                <a:spcPts val="0"/>
              </a:spcBef>
            </a:pPr>
            <a:r>
              <a:rPr lang="zh-CN" altLang="en-US" sz="2000">
                <a:solidFill>
                  <a:prstClr val="white"/>
                </a:solidFill>
                <a:latin typeface="微软雅黑" pitchFamily="34" charset="-122"/>
                <a:ea typeface="微软雅黑" pitchFamily="34" charset="-122"/>
                <a:cs typeface="Times New Roman" pitchFamily="18" charset="0"/>
              </a:rPr>
              <a:t>二叉排序树重要属性</a:t>
            </a:r>
          </a:p>
        </p:txBody>
      </p:sp>
      <p:sp>
        <p:nvSpPr>
          <p:cNvPr id="12" name="灯片编号占位符 11"/>
          <p:cNvSpPr>
            <a:spLocks noGrp="1"/>
          </p:cNvSpPr>
          <p:nvPr>
            <p:ph type="sldNum" sz="quarter" idx="12"/>
          </p:nvPr>
        </p:nvSpPr>
        <p:spPr/>
        <p:txBody>
          <a:bodyPr/>
          <a:lstStyle/>
          <a:p>
            <a:fld id="{36E68863-33C2-4D6D-B9FA-F4917E910219}" type="slidenum">
              <a:rPr lang="en-US" altLang="zh-CN" smtClean="0"/>
              <a:pPr/>
              <a:t>119</a:t>
            </a:fld>
            <a:r>
              <a:rPr lang="en-US" altLang="zh-CN" smtClean="0"/>
              <a:t>/19</a:t>
            </a:r>
            <a:endParaRPr lang="en-US" altLang="zh-CN"/>
          </a:p>
        </p:txBody>
      </p:sp>
    </p:spTree>
    <p:extLst>
      <p:ext uri="{BB962C8B-B14F-4D97-AF65-F5344CB8AC3E}">
        <p14:creationId xmlns:p14="http://schemas.microsoft.com/office/powerpoint/2010/main" val="296221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95604" y="2957896"/>
            <a:ext cx="4714908"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线性表两类存储结构的比较</a:t>
            </a:r>
            <a:endParaRPr lang="zh-CN" altLang="en-US" sz="2000">
              <a:solidFill>
                <a:srgbClr val="FF0000"/>
              </a:solidFill>
              <a:latin typeface="微软雅黑" pitchFamily="34" charset="-122"/>
              <a:ea typeface="微软雅黑" pitchFamily="34" charset="-122"/>
            </a:endParaRPr>
          </a:p>
        </p:txBody>
      </p:sp>
      <p:sp>
        <p:nvSpPr>
          <p:cNvPr id="22" name="TextBox 21"/>
          <p:cNvSpPr txBox="1"/>
          <p:nvPr/>
        </p:nvSpPr>
        <p:spPr>
          <a:xfrm>
            <a:off x="3595670" y="3714752"/>
            <a:ext cx="2428892" cy="10491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514350" indent="-514350" algn="l">
              <a:buFont typeface="+mj-lt"/>
              <a:buAutoNum type="romanUcPeriod"/>
            </a:pPr>
            <a:r>
              <a:rPr lang="zh-CN" altLang="en-US" sz="2000">
                <a:solidFill>
                  <a:srgbClr val="0000FF"/>
                </a:solidFill>
                <a:latin typeface="华文中宋" pitchFamily="2" charset="-122"/>
                <a:ea typeface="华文中宋" pitchFamily="2" charset="-122"/>
              </a:rPr>
              <a:t>顺序表</a:t>
            </a:r>
            <a:endParaRPr lang="en-US" altLang="zh-CN" sz="2000">
              <a:solidFill>
                <a:srgbClr val="0000FF"/>
              </a:solidFill>
              <a:latin typeface="华文中宋" pitchFamily="2" charset="-122"/>
              <a:ea typeface="华文中宋" pitchFamily="2" charset="-122"/>
            </a:endParaRPr>
          </a:p>
          <a:p>
            <a:pPr marL="514350" indent="-514350" algn="l">
              <a:buFont typeface="+mj-lt"/>
              <a:buAutoNum type="romanUcPeriod"/>
            </a:pPr>
            <a:r>
              <a:rPr lang="zh-CN" altLang="en-US" sz="2000">
                <a:solidFill>
                  <a:srgbClr val="0000FF"/>
                </a:solidFill>
                <a:latin typeface="华文中宋" pitchFamily="2" charset="-122"/>
                <a:ea typeface="华文中宋" pitchFamily="2" charset="-122"/>
              </a:rPr>
              <a:t>链表</a:t>
            </a:r>
            <a:endParaRPr lang="zh-CN" altLang="en-US" sz="2000">
              <a:solidFill>
                <a:srgbClr val="0000FF"/>
              </a:solidFill>
              <a:latin typeface="华文中宋" pitchFamily="2" charset="-122"/>
              <a:ea typeface="华文中宋" pitchFamily="2" charset="-122"/>
            </a:endParaRPr>
          </a:p>
        </p:txBody>
      </p:sp>
      <p:sp>
        <p:nvSpPr>
          <p:cNvPr id="7" name="Rectangle 2050" descr="纸莎草纸">
            <a:hlinkClick r:id="rId3" action="ppaction://hlinksldjump"/>
          </p:cNvPr>
          <p:cNvSpPr>
            <a:spLocks noChangeArrowheads="1"/>
          </p:cNvSpPr>
          <p:nvPr/>
        </p:nvSpPr>
        <p:spPr bwMode="auto">
          <a:xfrm>
            <a:off x="4095736" y="1190609"/>
            <a:ext cx="3429024"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 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pic>
        <p:nvPicPr>
          <p:cNvPr id="11" name="Picture 2"/>
          <p:cNvPicPr>
            <a:picLocks noChangeAspect="1" noChangeArrowheads="1"/>
          </p:cNvPicPr>
          <p:nvPr/>
        </p:nvPicPr>
        <p:blipFill>
          <a:blip r:embed="rId4" cstate="print"/>
          <a:srcRect/>
          <a:stretch>
            <a:fillRect/>
          </a:stretch>
        </p:blipFill>
        <p:spPr bwMode="auto">
          <a:xfrm>
            <a:off x="1952596" y="904858"/>
            <a:ext cx="1799630" cy="1524011"/>
          </a:xfrm>
          <a:prstGeom prst="rect">
            <a:avLst/>
          </a:prstGeom>
          <a:noFill/>
          <a:ln w="9525">
            <a:noFill/>
            <a:miter lim="800000"/>
            <a:headEnd/>
            <a:tailEnd/>
          </a:ln>
          <a:effectLst/>
        </p:spPr>
      </p:pic>
      <p:sp>
        <p:nvSpPr>
          <p:cNvPr id="8" name="灯片编号占位符 7"/>
          <p:cNvSpPr>
            <a:spLocks noGrp="1"/>
          </p:cNvSpPr>
          <p:nvPr>
            <p:ph type="sldNum" sz="quarter" idx="12"/>
          </p:nvPr>
        </p:nvSpPr>
        <p:spPr/>
        <p:txBody>
          <a:bodyPr/>
          <a:lstStyle/>
          <a:p>
            <a:fld id="{36E68863-33C2-4D6D-B9FA-F4917E910219}" type="slidenum">
              <a:rPr lang="en-US" altLang="zh-CN" smtClean="0"/>
              <a:pPr/>
              <a:t>12</a:t>
            </a:fld>
            <a:r>
              <a:rPr lang="en-US" altLang="zh-CN" smtClean="0"/>
              <a:t>/29</a:t>
            </a:r>
            <a:endParaRPr lang="en-US" altLang="zh-CN"/>
          </a:p>
        </p:txBody>
      </p:sp>
    </p:spTree>
    <p:extLst>
      <p:ext uri="{BB962C8B-B14F-4D97-AF65-F5344CB8AC3E}">
        <p14:creationId xmlns:p14="http://schemas.microsoft.com/office/powerpoint/2010/main" val="301430776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4100" y="669467"/>
            <a:ext cx="6715172" cy="147732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用</a:t>
            </a:r>
            <a:r>
              <a:rPr lang="en-US"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个关键字构造的一棵二叉排序树，经过</a:t>
            </a:r>
            <a:r>
              <a:rPr lang="en-US"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次关键字比较成功找到的元素个数最多为（  ）。</a:t>
            </a:r>
          </a:p>
          <a:p>
            <a:pPr algn="l">
              <a:lnSpc>
                <a:spcPct val="150000"/>
              </a:lnSpc>
              <a:spcBef>
                <a:spcPts val="0"/>
              </a:spcBef>
            </a:pPr>
            <a:r>
              <a:rPr lang="nb-NO" sz="2000" dirty="0">
                <a:solidFill>
                  <a:srgbClr val="0000FF"/>
                </a:solidFill>
                <a:latin typeface="Consolas" pitchFamily="49" charset="0"/>
                <a:ea typeface="楷体" pitchFamily="49" charset="-122"/>
                <a:cs typeface="Consolas" pitchFamily="49" charset="0"/>
              </a:rPr>
              <a:t>   </a:t>
            </a:r>
            <a:r>
              <a:rPr lang="nb-NO" sz="2000" i="1" dirty="0">
                <a:solidFill>
                  <a:srgbClr val="0000FF"/>
                </a:solidFill>
                <a:latin typeface="Consolas" pitchFamily="49" charset="0"/>
                <a:ea typeface="楷体" pitchFamily="49" charset="-122"/>
                <a:cs typeface="Consolas" pitchFamily="49" charset="0"/>
              </a:rPr>
              <a:t>A.i       </a:t>
            </a:r>
            <a:r>
              <a:rPr lang="nb-NO" sz="2000" dirty="0">
                <a:solidFill>
                  <a:srgbClr val="0000FF"/>
                </a:solidFill>
                <a:latin typeface="Consolas" pitchFamily="49" charset="0"/>
                <a:ea typeface="楷体" pitchFamily="49" charset="-122"/>
                <a:cs typeface="Consolas" pitchFamily="49" charset="0"/>
              </a:rPr>
              <a:t>B.2</a:t>
            </a:r>
            <a:r>
              <a:rPr lang="nb-NO" sz="2000" i="1" baseline="30000" dirty="0">
                <a:solidFill>
                  <a:srgbClr val="0000FF"/>
                </a:solidFill>
                <a:latin typeface="Consolas" pitchFamily="49" charset="0"/>
                <a:ea typeface="楷体" pitchFamily="49" charset="-122"/>
                <a:cs typeface="Consolas" pitchFamily="49" charset="0"/>
              </a:rPr>
              <a:t>i</a:t>
            </a:r>
            <a:r>
              <a:rPr lang="nb-NO" sz="2000" dirty="0">
                <a:solidFill>
                  <a:srgbClr val="0000FF"/>
                </a:solidFill>
                <a:latin typeface="Consolas" pitchFamily="49" charset="0"/>
                <a:ea typeface="楷体" pitchFamily="49" charset="-122"/>
                <a:cs typeface="Consolas" pitchFamily="49" charset="0"/>
              </a:rPr>
              <a:t>	</a:t>
            </a:r>
            <a:r>
              <a:rPr lang="nb-NO" sz="2000" dirty="0" smtClean="0">
                <a:solidFill>
                  <a:srgbClr val="0000FF"/>
                </a:solidFill>
                <a:latin typeface="Consolas" pitchFamily="49" charset="0"/>
                <a:ea typeface="楷体" pitchFamily="49" charset="-122"/>
                <a:cs typeface="Consolas" pitchFamily="49" charset="0"/>
              </a:rPr>
              <a:t>	C.2</a:t>
            </a:r>
            <a:r>
              <a:rPr lang="nb-NO" sz="2000" i="1" baseline="30000" dirty="0" smtClean="0">
                <a:solidFill>
                  <a:srgbClr val="0000FF"/>
                </a:solidFill>
                <a:latin typeface="Consolas" pitchFamily="49" charset="0"/>
                <a:ea typeface="楷体" pitchFamily="49" charset="-122"/>
                <a:cs typeface="Consolas" pitchFamily="49" charset="0"/>
              </a:rPr>
              <a:t>i</a:t>
            </a:r>
            <a:r>
              <a:rPr lang="nb-NO" sz="2000" baseline="30000" dirty="0" smtClean="0">
                <a:solidFill>
                  <a:srgbClr val="0000FF"/>
                </a:solidFill>
                <a:latin typeface="Consolas" pitchFamily="49" charset="0"/>
                <a:ea typeface="楷体" pitchFamily="49" charset="-122"/>
                <a:cs typeface="Consolas" pitchFamily="49" charset="0"/>
              </a:rPr>
              <a:t>-1</a:t>
            </a:r>
            <a:r>
              <a:rPr lang="nb-NO" sz="2000" dirty="0">
                <a:solidFill>
                  <a:srgbClr val="0000FF"/>
                </a:solidFill>
                <a:latin typeface="Consolas" pitchFamily="49" charset="0"/>
                <a:ea typeface="楷体" pitchFamily="49" charset="-122"/>
                <a:cs typeface="Consolas" pitchFamily="49" charset="0"/>
              </a:rPr>
              <a:t>		D.2</a:t>
            </a:r>
            <a:r>
              <a:rPr lang="nb-NO" sz="2000" i="1" baseline="30000" dirty="0">
                <a:solidFill>
                  <a:srgbClr val="0000FF"/>
                </a:solidFill>
                <a:latin typeface="Consolas" pitchFamily="49" charset="0"/>
                <a:ea typeface="楷体" pitchFamily="49" charset="-122"/>
                <a:cs typeface="Consolas" pitchFamily="49" charset="0"/>
              </a:rPr>
              <a:t>i</a:t>
            </a:r>
            <a:r>
              <a:rPr lang="nb-NO" sz="2000" dirty="0">
                <a:solidFill>
                  <a:srgbClr val="0000FF"/>
                </a:solidFill>
                <a:latin typeface="Consolas" pitchFamily="49" charset="0"/>
                <a:ea typeface="楷体" pitchFamily="49" charset="-122"/>
                <a:cs typeface="Consolas" pitchFamily="49" charset="0"/>
              </a:rPr>
              <a:t>-1</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2738414" y="2714620"/>
            <a:ext cx="5286412" cy="442301"/>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仿宋" pitchFamily="49" charset="-122"/>
                <a:cs typeface="Consolas" pitchFamily="49" charset="0"/>
              </a:rPr>
              <a:t>二叉排序树中第</a:t>
            </a:r>
            <a:r>
              <a:rPr lang="en-US"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层最多有</a:t>
            </a:r>
            <a:r>
              <a:rPr lang="nb-NO" sz="2000" dirty="0">
                <a:solidFill>
                  <a:srgbClr val="0000FF"/>
                </a:solidFill>
                <a:latin typeface="Consolas" pitchFamily="49" charset="0"/>
                <a:ea typeface="仿宋" pitchFamily="49" charset="-122"/>
                <a:cs typeface="Consolas" pitchFamily="49" charset="0"/>
              </a:rPr>
              <a:t>2</a:t>
            </a:r>
            <a:r>
              <a:rPr lang="nb-NO" sz="2000" i="1" baseline="30000" dirty="0">
                <a:solidFill>
                  <a:srgbClr val="0000FF"/>
                </a:solidFill>
                <a:latin typeface="Consolas" pitchFamily="49" charset="0"/>
                <a:ea typeface="仿宋" pitchFamily="49" charset="-122"/>
                <a:cs typeface="Consolas" pitchFamily="49" charset="0"/>
              </a:rPr>
              <a:t>i</a:t>
            </a:r>
            <a:r>
              <a:rPr lang="nb-NO" sz="2000" baseline="30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个结点。</a:t>
            </a:r>
          </a:p>
        </p:txBody>
      </p:sp>
      <p:sp>
        <p:nvSpPr>
          <p:cNvPr id="6" name="TextBox 5"/>
          <p:cNvSpPr txBox="1"/>
          <p:nvPr/>
        </p:nvSpPr>
        <p:spPr>
          <a:xfrm>
            <a:off x="7032104" y="1651230"/>
            <a:ext cx="357190" cy="477054"/>
          </a:xfrm>
          <a:prstGeom prst="rect">
            <a:avLst/>
          </a:prstGeom>
          <a:noFill/>
        </p:spPr>
        <p:txBody>
          <a:bodyPr wrap="square" rtlCol="0">
            <a:spAutoFit/>
          </a:bodyPr>
          <a:lstStyle/>
          <a:p>
            <a:pPr algn="l">
              <a:lnSpc>
                <a:spcPts val="3000"/>
              </a:lnSpc>
              <a:spcBef>
                <a:spcPts val="0"/>
              </a:spcBef>
            </a:pPr>
            <a:r>
              <a:rPr lang="zh-CN" altLang="en-US" dirty="0">
                <a:solidFill>
                  <a:srgbClr val="FF0000"/>
                </a:solidFill>
                <a:ea typeface="楷体" pitchFamily="49" charset="-122"/>
                <a:cs typeface="Times New Roman" pitchFamily="18" charset="0"/>
                <a:sym typeface="Symbol"/>
              </a:rPr>
              <a:t></a:t>
            </a:r>
            <a:endParaRPr lang="zh-CN" altLang="en-US" dirty="0">
              <a:solidFill>
                <a:srgbClr val="FF0000"/>
              </a:solidFill>
              <a:ea typeface="楷体" pitchFamily="49" charset="-122"/>
              <a:cs typeface="Times New Roman" pitchFamily="18" charset="0"/>
            </a:endParaRPr>
          </a:p>
        </p:txBody>
      </p:sp>
      <p:grpSp>
        <p:nvGrpSpPr>
          <p:cNvPr id="9" name="组合 8"/>
          <p:cNvGrpSpPr/>
          <p:nvPr/>
        </p:nvGrpSpPr>
        <p:grpSpPr>
          <a:xfrm>
            <a:off x="1881158" y="214291"/>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120</a:t>
            </a:fld>
            <a:r>
              <a:rPr lang="en-US" altLang="zh-CN" smtClean="0"/>
              <a:t>/19</a:t>
            </a:r>
            <a:endParaRPr lang="en-US" altLang="zh-CN"/>
          </a:p>
        </p:txBody>
      </p:sp>
    </p:spTree>
    <p:extLst>
      <p:ext uri="{BB962C8B-B14F-4D97-AF65-F5344CB8AC3E}">
        <p14:creationId xmlns:p14="http://schemas.microsoft.com/office/powerpoint/2010/main" val="29792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2662" y="380979"/>
            <a:ext cx="8323858" cy="1938992"/>
          </a:xfrm>
          <a:prstGeom prst="rect">
            <a:avLst/>
          </a:prstGeom>
          <a:noFill/>
        </p:spPr>
        <p:txBody>
          <a:bodyPr wrap="square" rtlCol="0">
            <a:spAutoFit/>
          </a:bodyPr>
          <a:lstStyle/>
          <a:p>
            <a:pPr algn="l">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对于下列关键字序列，不可能构成某二叉排序树中一条查找路径的序列是（  ）。</a:t>
            </a:r>
          </a:p>
          <a:p>
            <a:pPr algn="l">
              <a:lnSpc>
                <a:spcPct val="150000"/>
              </a:lnSpc>
              <a:spcBef>
                <a:spcPts val="0"/>
              </a:spcBef>
            </a:pPr>
            <a:r>
              <a:rPr lang="en-US" sz="2000">
                <a:solidFill>
                  <a:srgbClr val="0000FF"/>
                </a:solidFill>
                <a:latin typeface="Consolas" pitchFamily="49" charset="0"/>
                <a:ea typeface="楷体" pitchFamily="49" charset="-122"/>
                <a:cs typeface="Consolas" pitchFamily="49" charset="0"/>
              </a:rPr>
              <a:t>  A. 95, 22, 91, 24, 94, 71	B. 92, 20, 91, 34, 88, 35</a:t>
            </a:r>
            <a:endParaRPr lang="zh-CN" altLang="en-US" sz="2000">
              <a:solidFill>
                <a:srgbClr val="0000FF"/>
              </a:solidFill>
              <a:latin typeface="Consolas" pitchFamily="49" charset="0"/>
              <a:ea typeface="楷体" pitchFamily="49" charset="-122"/>
              <a:cs typeface="Consolas" pitchFamily="49" charset="0"/>
            </a:endParaRPr>
          </a:p>
          <a:p>
            <a:pPr algn="l">
              <a:lnSpc>
                <a:spcPct val="150000"/>
              </a:lnSpc>
              <a:spcBef>
                <a:spcPts val="0"/>
              </a:spcBef>
            </a:pPr>
            <a:r>
              <a:rPr lang="en-US" sz="2000">
                <a:solidFill>
                  <a:srgbClr val="0000FF"/>
                </a:solidFill>
                <a:latin typeface="Consolas" pitchFamily="49" charset="0"/>
                <a:ea typeface="楷体" pitchFamily="49" charset="-122"/>
                <a:cs typeface="Consolas" pitchFamily="49" charset="0"/>
              </a:rPr>
              <a:t>  C. 21, 89, 77, 29, 36, 38	D. 12, 25, 71, 68, 33, 34</a:t>
            </a:r>
            <a:endParaRPr lang="zh-CN" altLang="en-US" sz="2000">
              <a:solidFill>
                <a:srgbClr val="0000FF"/>
              </a:solidFill>
              <a:latin typeface="Consolas" pitchFamily="49" charset="0"/>
              <a:ea typeface="楷体" pitchFamily="49" charset="-122"/>
              <a:cs typeface="Consolas" pitchFamily="49" charset="0"/>
            </a:endParaRPr>
          </a:p>
        </p:txBody>
      </p:sp>
      <p:sp>
        <p:nvSpPr>
          <p:cNvPr id="23" name="椭圆 22"/>
          <p:cNvSpPr/>
          <p:nvPr/>
        </p:nvSpPr>
        <p:spPr>
          <a:xfrm>
            <a:off x="4952991" y="3714753"/>
            <a:ext cx="1740443" cy="2667019"/>
          </a:xfrm>
          <a:prstGeom prst="ellipse">
            <a:avLst/>
          </a:prstGeom>
          <a:ln w="28575">
            <a:solidFill>
              <a:srgbClr val="FF00FF"/>
            </a:solidFill>
            <a:prstDash val="dash"/>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endParaRPr lang="zh-CN" altLang="en-US" sz="2800">
              <a:solidFill>
                <a:prstClr val="black"/>
              </a:solidFill>
            </a:endParaRPr>
          </a:p>
        </p:txBody>
      </p:sp>
      <p:sp>
        <p:nvSpPr>
          <p:cNvPr id="24" name="TextBox 23"/>
          <p:cNvSpPr txBox="1"/>
          <p:nvPr/>
        </p:nvSpPr>
        <p:spPr>
          <a:xfrm>
            <a:off x="2318651" y="1359983"/>
            <a:ext cx="529700" cy="477054"/>
          </a:xfrm>
          <a:prstGeom prst="rect">
            <a:avLst/>
          </a:prstGeom>
          <a:noFill/>
        </p:spPr>
        <p:txBody>
          <a:bodyPr wrap="square" rtlCol="0">
            <a:spAutoFit/>
          </a:bodyPr>
          <a:lstStyle/>
          <a:p>
            <a:pPr algn="l">
              <a:lnSpc>
                <a:spcPts val="3000"/>
              </a:lnSpc>
              <a:spcBef>
                <a:spcPts val="0"/>
              </a:spcBef>
            </a:pPr>
            <a:r>
              <a:rPr lang="en-US" altLang="zh-CN" sz="2800" dirty="0">
                <a:solidFill>
                  <a:srgbClr val="FF0000"/>
                </a:solidFill>
                <a:latin typeface="宋体"/>
                <a:ea typeface="宋体"/>
                <a:cs typeface="Times New Roman" pitchFamily="18" charset="0"/>
                <a:sym typeface="Symbol"/>
              </a:rPr>
              <a:t>×</a:t>
            </a:r>
            <a:endParaRPr lang="zh-CN" altLang="en-US" sz="2800" dirty="0">
              <a:solidFill>
                <a:srgbClr val="FF0000"/>
              </a:solidFill>
              <a:ea typeface="楷体" pitchFamily="49" charset="-122"/>
              <a:cs typeface="Times New Roman" pitchFamily="18" charset="0"/>
            </a:endParaRPr>
          </a:p>
        </p:txBody>
      </p:sp>
      <p:grpSp>
        <p:nvGrpSpPr>
          <p:cNvPr id="26" name="组合 25"/>
          <p:cNvGrpSpPr/>
          <p:nvPr/>
        </p:nvGrpSpPr>
        <p:grpSpPr>
          <a:xfrm>
            <a:off x="4095736" y="2381243"/>
            <a:ext cx="2312444" cy="3820840"/>
            <a:chOff x="2571736" y="2000246"/>
            <a:chExt cx="2183074" cy="2865630"/>
          </a:xfrm>
        </p:grpSpPr>
        <p:cxnSp>
          <p:nvCxnSpPr>
            <p:cNvPr id="19" name="直接连接符 18"/>
            <p:cNvCxnSpPr/>
            <p:nvPr/>
          </p:nvCxnSpPr>
          <p:spPr>
            <a:xfrm rot="5400000">
              <a:off x="4080301" y="4378638"/>
              <a:ext cx="277085" cy="125542"/>
            </a:xfrm>
            <a:prstGeom prst="line">
              <a:avLst/>
            </a:prstGeom>
            <a:ln>
              <a:tailEnd type="none"/>
            </a:ln>
          </p:spPr>
          <p:style>
            <a:lnRef idx="3">
              <a:schemeClr val="accent5"/>
            </a:lnRef>
            <a:fillRef idx="0">
              <a:schemeClr val="accent5"/>
            </a:fillRef>
            <a:effectRef idx="2">
              <a:schemeClr val="accent5"/>
            </a:effectRef>
            <a:fontRef idx="minor">
              <a:schemeClr val="tx1"/>
            </a:fontRef>
          </p:style>
        </p:cxnSp>
        <p:cxnSp>
          <p:nvCxnSpPr>
            <p:cNvPr id="18" name="直接连接符 17"/>
            <p:cNvCxnSpPr/>
            <p:nvPr/>
          </p:nvCxnSpPr>
          <p:spPr>
            <a:xfrm rot="5400000">
              <a:off x="4013496" y="3466678"/>
              <a:ext cx="277085" cy="125542"/>
            </a:xfrm>
            <a:prstGeom prst="line">
              <a:avLst/>
            </a:prstGeom>
            <a:ln>
              <a:tailEnd type="none"/>
            </a:ln>
          </p:spPr>
          <p:style>
            <a:lnRef idx="3">
              <a:schemeClr val="accent5"/>
            </a:lnRef>
            <a:fillRef idx="0">
              <a:schemeClr val="accent5"/>
            </a:fillRef>
            <a:effectRef idx="2">
              <a:schemeClr val="accent5"/>
            </a:effectRef>
            <a:fontRef idx="minor">
              <a:schemeClr val="tx1"/>
            </a:fontRef>
          </p:style>
        </p:cxnSp>
        <p:cxnSp>
          <p:nvCxnSpPr>
            <p:cNvPr id="12" name="直接连接符 11"/>
            <p:cNvCxnSpPr/>
            <p:nvPr/>
          </p:nvCxnSpPr>
          <p:spPr>
            <a:xfrm rot="5400000">
              <a:off x="3962696" y="2429174"/>
              <a:ext cx="277085" cy="125542"/>
            </a:xfrm>
            <a:prstGeom prst="line">
              <a:avLst/>
            </a:prstGeom>
            <a:ln>
              <a:tailEnd type="none"/>
            </a:ln>
          </p:spPr>
          <p:style>
            <a:lnRef idx="3">
              <a:schemeClr val="accent5"/>
            </a:lnRef>
            <a:fillRef idx="0">
              <a:schemeClr val="accent5"/>
            </a:fillRef>
            <a:effectRef idx="2">
              <a:schemeClr val="accent5"/>
            </a:effectRef>
            <a:fontRef idx="minor">
              <a:schemeClr val="tx1"/>
            </a:fontRef>
          </p:style>
        </p:cxnSp>
        <p:sp>
          <p:nvSpPr>
            <p:cNvPr id="5" name="椭圆 4"/>
            <p:cNvSpPr/>
            <p:nvPr/>
          </p:nvSpPr>
          <p:spPr>
            <a:xfrm>
              <a:off x="4071934" y="200024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95</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3714744" y="2571750"/>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22</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4143372" y="303371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91</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3714744" y="3579820"/>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24</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4214810" y="3937010"/>
              <a:ext cx="540000" cy="405000"/>
            </a:xfrm>
            <a:prstGeom prst="ellips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94</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3786182" y="448787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a:solidFill>
                    <a:srgbClr val="0000FF"/>
                  </a:solidFill>
                  <a:latin typeface="Consolas" pitchFamily="49" charset="0"/>
                  <a:cs typeface="Consolas" pitchFamily="49" charset="0"/>
                </a:rPr>
                <a:t>71</a:t>
              </a:r>
              <a:endParaRPr lang="zh-CN" altLang="en-US" sz="1800">
                <a:solidFill>
                  <a:srgbClr val="0000FF"/>
                </a:solidFill>
                <a:latin typeface="Consolas" pitchFamily="49" charset="0"/>
                <a:cs typeface="Consolas" pitchFamily="49" charset="0"/>
              </a:endParaRPr>
            </a:p>
          </p:txBody>
        </p:sp>
        <p:cxnSp>
          <p:nvCxnSpPr>
            <p:cNvPr id="15" name="直接连接符 14"/>
            <p:cNvCxnSpPr>
              <a:stCxn id="6" idx="5"/>
              <a:endCxn id="7" idx="1"/>
            </p:cNvCxnSpPr>
            <p:nvPr/>
          </p:nvCxnSpPr>
          <p:spPr>
            <a:xfrm rot="16200000" flipH="1">
              <a:off x="4083719" y="2955609"/>
              <a:ext cx="194680" cy="72246"/>
            </a:xfrm>
            <a:prstGeom prst="line">
              <a:avLst/>
            </a:prstGeom>
            <a:ln>
              <a:tailEnd type="none"/>
            </a:ln>
          </p:spPr>
          <p:style>
            <a:lnRef idx="3">
              <a:schemeClr val="accent5"/>
            </a:lnRef>
            <a:fillRef idx="0">
              <a:schemeClr val="accent5"/>
            </a:fillRef>
            <a:effectRef idx="2">
              <a:schemeClr val="accent5"/>
            </a:effectRef>
            <a:fontRef idx="minor">
              <a:schemeClr val="tx1"/>
            </a:fontRef>
          </p:style>
        </p:cxnSp>
        <p:cxnSp>
          <p:nvCxnSpPr>
            <p:cNvPr id="22" name="直接连接符 21"/>
            <p:cNvCxnSpPr/>
            <p:nvPr/>
          </p:nvCxnSpPr>
          <p:spPr>
            <a:xfrm rot="16200000" flipH="1">
              <a:off x="4088603" y="3933041"/>
              <a:ext cx="158880" cy="125542"/>
            </a:xfrm>
            <a:prstGeom prst="line">
              <a:avLst/>
            </a:prstGeom>
            <a:ln>
              <a:tailEnd type="none"/>
            </a:ln>
          </p:spPr>
          <p:style>
            <a:lnRef idx="3">
              <a:schemeClr val="accent5"/>
            </a:lnRef>
            <a:fillRef idx="0">
              <a:schemeClr val="accent5"/>
            </a:fillRef>
            <a:effectRef idx="2">
              <a:schemeClr val="accent5"/>
            </a:effectRef>
            <a:fontRef idx="minor">
              <a:schemeClr val="tx1"/>
            </a:fontRef>
          </p:style>
        </p:cxnSp>
        <p:sp>
          <p:nvSpPr>
            <p:cNvPr id="25" name="TextBox 24"/>
            <p:cNvSpPr txBox="1"/>
            <p:nvPr/>
          </p:nvSpPr>
          <p:spPr>
            <a:xfrm>
              <a:off x="2571736" y="2071684"/>
              <a:ext cx="928694" cy="646331"/>
            </a:xfrm>
            <a:prstGeom prst="rect">
              <a:avLst/>
            </a:prstGeom>
            <a:noFill/>
          </p:spPr>
          <p:txBody>
            <a:bodyPr wrap="square" rtlCol="0">
              <a:spAutoFit/>
            </a:bodyPr>
            <a:lstStyle/>
            <a:p>
              <a:pPr algn="l">
                <a:lnSpc>
                  <a:spcPts val="3000"/>
                </a:lnSpc>
                <a:spcBef>
                  <a:spcPts val="0"/>
                </a:spcBef>
              </a:pPr>
              <a:r>
                <a:rPr lang="zh-CN" altLang="en-US">
                  <a:solidFill>
                    <a:srgbClr val="0000FF"/>
                  </a:solidFill>
                  <a:latin typeface="Consolas" pitchFamily="49" charset="0"/>
                  <a:ea typeface="楷体" pitchFamily="49" charset="-122"/>
                  <a:cs typeface="Consolas" pitchFamily="49" charset="0"/>
                </a:rPr>
                <a:t>选项</a:t>
              </a:r>
              <a:r>
                <a:rPr lang="en-US" altLang="zh-CN">
                  <a:solidFill>
                    <a:srgbClr val="FF00FF"/>
                  </a:solidFill>
                  <a:latin typeface="Consolas" pitchFamily="49" charset="0"/>
                  <a:ea typeface="楷体" pitchFamily="49" charset="-122"/>
                  <a:cs typeface="Consolas" pitchFamily="49" charset="0"/>
                </a:rPr>
                <a:t>A</a:t>
              </a:r>
              <a:endParaRPr lang="zh-CN" altLang="en-US">
                <a:solidFill>
                  <a:srgbClr val="FF00FF"/>
                </a:solidFill>
                <a:latin typeface="Consolas" pitchFamily="49" charset="0"/>
                <a:ea typeface="楷体" pitchFamily="49" charset="-122"/>
                <a:cs typeface="Consolas" pitchFamily="49" charset="0"/>
              </a:endParaRPr>
            </a:p>
          </p:txBody>
        </p:sp>
      </p:grpSp>
      <p:grpSp>
        <p:nvGrpSpPr>
          <p:cNvPr id="21" name="组合 20"/>
          <p:cNvGrpSpPr/>
          <p:nvPr/>
        </p:nvGrpSpPr>
        <p:grpSpPr>
          <a:xfrm>
            <a:off x="1666844" y="71415"/>
            <a:ext cx="1000100" cy="785817"/>
            <a:chOff x="5703182" y="3835411"/>
            <a:chExt cx="1238250" cy="1236663"/>
          </a:xfrm>
        </p:grpSpPr>
        <p:grpSp>
          <p:nvGrpSpPr>
            <p:cNvPr id="28" name="Group 19"/>
            <p:cNvGrpSpPr>
              <a:grpSpLocks/>
            </p:cNvGrpSpPr>
            <p:nvPr/>
          </p:nvGrpSpPr>
          <p:grpSpPr bwMode="auto">
            <a:xfrm>
              <a:off x="5703182" y="3835411"/>
              <a:ext cx="1238250" cy="1236663"/>
              <a:chOff x="810" y="845"/>
              <a:chExt cx="827" cy="826"/>
            </a:xfrm>
          </p:grpSpPr>
          <p:sp>
            <p:nvSpPr>
              <p:cNvPr id="30"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3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32"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29"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33" name="灯片编号占位符 32"/>
          <p:cNvSpPr>
            <a:spLocks noGrp="1"/>
          </p:cNvSpPr>
          <p:nvPr>
            <p:ph type="sldNum" sz="quarter" idx="12"/>
          </p:nvPr>
        </p:nvSpPr>
        <p:spPr/>
        <p:txBody>
          <a:bodyPr/>
          <a:lstStyle/>
          <a:p>
            <a:fld id="{36E68863-33C2-4D6D-B9FA-F4917E910219}" type="slidenum">
              <a:rPr lang="en-US" altLang="zh-CN" smtClean="0"/>
              <a:pPr/>
              <a:t>121</a:t>
            </a:fld>
            <a:r>
              <a:rPr lang="en-US" altLang="zh-CN" smtClean="0"/>
              <a:t>/19</a:t>
            </a:r>
            <a:endParaRPr lang="en-US" altLang="zh-CN"/>
          </a:p>
        </p:txBody>
      </p:sp>
    </p:spTree>
    <p:extLst>
      <p:ext uri="{BB962C8B-B14F-4D97-AF65-F5344CB8AC3E}">
        <p14:creationId xmlns:p14="http://schemas.microsoft.com/office/powerpoint/2010/main" val="249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1" nodeType="afterEffect">
                                  <p:stCondLst>
                                    <p:cond delay="0"/>
                                  </p:stCondLst>
                                  <p:childTnLst>
                                    <p:animEffect transition="out" filter="fade">
                                      <p:cBhvr>
                                        <p:cTn id="13" dur="500" tmFilter="0, 0; .2, .5; .8, .5; 1, 0"/>
                                        <p:tgtEl>
                                          <p:spTgt spid="23"/>
                                        </p:tgtEl>
                                      </p:cBhvr>
                                    </p:animEffect>
                                    <p:animScale>
                                      <p:cBhvr>
                                        <p:cTn id="14" dur="250" autoRev="1" fill="hold"/>
                                        <p:tgtEl>
                                          <p:spTgt spid="2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1224" y="571480"/>
            <a:ext cx="7286676" cy="1733808"/>
          </a:xfrm>
          <a:prstGeom prst="rect">
            <a:avLst/>
          </a:prstGeom>
          <a:noFill/>
        </p:spPr>
        <p:txBody>
          <a:bodyPr wrap="square" rtlCol="0">
            <a:spAutoFit/>
          </a:bodyPr>
          <a:lstStyle/>
          <a:p>
            <a:pPr algn="l">
              <a:lnSpc>
                <a:spcPts val="3200"/>
              </a:lnSpc>
              <a:spcBef>
                <a:spcPts val="0"/>
              </a:spcBef>
            </a:pPr>
            <a:r>
              <a:rPr lang="zh-CN" altLang="en-US" sz="2000" dirty="0">
                <a:solidFill>
                  <a:srgbClr val="0000FF"/>
                </a:solidFill>
                <a:latin typeface="Consolas" pitchFamily="49" charset="0"/>
                <a:ea typeface="楷体" pitchFamily="49" charset="-122"/>
                <a:cs typeface="Consolas" pitchFamily="49" charset="0"/>
              </a:rPr>
              <a:t>   有一棵含有</a:t>
            </a:r>
            <a:r>
              <a:rPr lang="en-US" sz="2000" dirty="0">
                <a:solidFill>
                  <a:srgbClr val="0000FF"/>
                </a:solidFill>
                <a:latin typeface="Consolas" pitchFamily="49" charset="0"/>
                <a:ea typeface="楷体" pitchFamily="49" charset="-122"/>
                <a:cs typeface="Consolas" pitchFamily="49" charset="0"/>
              </a:rPr>
              <a:t>8</a:t>
            </a:r>
            <a:r>
              <a:rPr lang="zh-CN" altLang="en-US" sz="2000" dirty="0">
                <a:solidFill>
                  <a:srgbClr val="0000FF"/>
                </a:solidFill>
                <a:latin typeface="Consolas" pitchFamily="49" charset="0"/>
                <a:ea typeface="楷体" pitchFamily="49" charset="-122"/>
                <a:cs typeface="Consolas" pitchFamily="49" charset="0"/>
              </a:rPr>
              <a:t>个结点的二叉排序树，其结点值为</a:t>
            </a:r>
            <a:r>
              <a:rPr lang="en-US" sz="2000"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H</a:t>
            </a:r>
            <a:r>
              <a:rPr lang="zh-CN" altLang="en-US" sz="2000" dirty="0">
                <a:solidFill>
                  <a:srgbClr val="0000FF"/>
                </a:solidFill>
                <a:latin typeface="Consolas" pitchFamily="49" charset="0"/>
                <a:ea typeface="楷体" pitchFamily="49" charset="-122"/>
                <a:cs typeface="Consolas" pitchFamily="49" charset="0"/>
              </a:rPr>
              <a:t>，以下（  ）是其后序遍历结果。</a:t>
            </a:r>
          </a:p>
          <a:p>
            <a:pPr algn="l">
              <a:lnSpc>
                <a:spcPts val="3200"/>
              </a:lnSpc>
              <a:spcBef>
                <a:spcPts val="0"/>
              </a:spcBef>
            </a:pPr>
            <a:r>
              <a:rPr lang="en-US" sz="2000" spc="100" dirty="0">
                <a:solidFill>
                  <a:srgbClr val="0000FF"/>
                </a:solidFill>
                <a:latin typeface="Consolas" pitchFamily="49" charset="0"/>
                <a:ea typeface="楷体" pitchFamily="49" charset="-122"/>
                <a:cs typeface="Consolas" pitchFamily="49" charset="0"/>
              </a:rPr>
              <a:t>   </a:t>
            </a:r>
            <a:r>
              <a:rPr lang="en-US" sz="2000" spc="100" dirty="0" smtClean="0">
                <a:solidFill>
                  <a:srgbClr val="0000FF"/>
                </a:solidFill>
                <a:latin typeface="Consolas" pitchFamily="49" charset="0"/>
                <a:ea typeface="楷体" pitchFamily="49" charset="-122"/>
                <a:cs typeface="Consolas" pitchFamily="49" charset="0"/>
              </a:rPr>
              <a:t>A.ADBCEGFH</a:t>
            </a:r>
            <a:r>
              <a:rPr lang="en-US" sz="2000" spc="100" dirty="0">
                <a:solidFill>
                  <a:srgbClr val="0000FF"/>
                </a:solidFill>
                <a:latin typeface="Consolas" pitchFamily="49" charset="0"/>
                <a:ea typeface="楷体" pitchFamily="49" charset="-122"/>
                <a:cs typeface="Consolas" pitchFamily="49" charset="0"/>
              </a:rPr>
              <a:t>		B.BCAGEHFD</a:t>
            </a:r>
            <a:endParaRPr lang="zh-CN" altLang="en-US" sz="2000" spc="100" dirty="0">
              <a:solidFill>
                <a:srgbClr val="0000FF"/>
              </a:solidFill>
              <a:latin typeface="Consolas" pitchFamily="49" charset="0"/>
              <a:ea typeface="楷体" pitchFamily="49" charset="-122"/>
              <a:cs typeface="Consolas" pitchFamily="49" charset="0"/>
            </a:endParaRPr>
          </a:p>
          <a:p>
            <a:pPr algn="l">
              <a:lnSpc>
                <a:spcPts val="3200"/>
              </a:lnSpc>
              <a:spcBef>
                <a:spcPts val="0"/>
              </a:spcBef>
            </a:pPr>
            <a:r>
              <a:rPr lang="en-US" sz="2000" spc="100" dirty="0">
                <a:solidFill>
                  <a:srgbClr val="0000FF"/>
                </a:solidFill>
                <a:latin typeface="Consolas" pitchFamily="49" charset="0"/>
                <a:ea typeface="楷体" pitchFamily="49" charset="-122"/>
                <a:cs typeface="Consolas" pitchFamily="49" charset="0"/>
              </a:rPr>
              <a:t>   </a:t>
            </a:r>
            <a:r>
              <a:rPr lang="en-US" sz="2000" spc="100" dirty="0" smtClean="0">
                <a:solidFill>
                  <a:srgbClr val="0000FF"/>
                </a:solidFill>
                <a:latin typeface="Consolas" pitchFamily="49" charset="0"/>
                <a:ea typeface="楷体" pitchFamily="49" charset="-122"/>
                <a:cs typeface="Consolas" pitchFamily="49" charset="0"/>
              </a:rPr>
              <a:t>C.BCAEFDHG</a:t>
            </a:r>
            <a:r>
              <a:rPr lang="en-US" sz="2000" spc="100" dirty="0">
                <a:solidFill>
                  <a:srgbClr val="0000FF"/>
                </a:solidFill>
                <a:latin typeface="Consolas" pitchFamily="49" charset="0"/>
                <a:ea typeface="楷体" pitchFamily="49" charset="-122"/>
                <a:cs typeface="Consolas" pitchFamily="49" charset="0"/>
              </a:rPr>
              <a:t>		D.BDACEFHG</a:t>
            </a:r>
            <a:endParaRPr lang="zh-CN" altLang="en-US" sz="2000" spc="1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4727848" y="1828234"/>
            <a:ext cx="357190" cy="477054"/>
          </a:xfrm>
          <a:prstGeom prst="rect">
            <a:avLst/>
          </a:prstGeom>
          <a:noFill/>
        </p:spPr>
        <p:txBody>
          <a:bodyPr wrap="square" rtlCol="0">
            <a:spAutoFit/>
          </a:bodyPr>
          <a:lstStyle/>
          <a:p>
            <a:pPr algn="l">
              <a:lnSpc>
                <a:spcPts val="3000"/>
              </a:lnSpc>
              <a:spcBef>
                <a:spcPts val="0"/>
              </a:spcBef>
            </a:pPr>
            <a:r>
              <a:rPr lang="zh-CN" altLang="en-US" sz="2800" dirty="0">
                <a:solidFill>
                  <a:srgbClr val="FF0000"/>
                </a:solidFill>
                <a:ea typeface="楷体" pitchFamily="49" charset="-122"/>
                <a:cs typeface="Times New Roman" pitchFamily="18" charset="0"/>
                <a:sym typeface="Symbol"/>
              </a:rPr>
              <a:t></a:t>
            </a:r>
            <a:endParaRPr lang="zh-CN" altLang="en-US" sz="2800" dirty="0">
              <a:solidFill>
                <a:srgbClr val="FF0000"/>
              </a:solidFill>
              <a:ea typeface="楷体" pitchFamily="49" charset="-122"/>
              <a:cs typeface="Times New Roman" pitchFamily="18" charset="0"/>
            </a:endParaRPr>
          </a:p>
        </p:txBody>
      </p:sp>
      <p:sp>
        <p:nvSpPr>
          <p:cNvPr id="6" name="TextBox 5"/>
          <p:cNvSpPr txBox="1"/>
          <p:nvPr/>
        </p:nvSpPr>
        <p:spPr>
          <a:xfrm>
            <a:off x="2452662" y="2786058"/>
            <a:ext cx="7215238" cy="82702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    中序序列为</a:t>
            </a:r>
            <a:r>
              <a:rPr lang="en-US" altLang="zh-CN" sz="2000">
                <a:solidFill>
                  <a:srgbClr val="0000FF"/>
                </a:solidFill>
                <a:latin typeface="Consolas" pitchFamily="49" charset="0"/>
                <a:ea typeface="仿宋" pitchFamily="49" charset="-122"/>
                <a:cs typeface="Consolas" pitchFamily="49" charset="0"/>
              </a:rPr>
              <a:t>ABCDEFGH</a:t>
            </a:r>
            <a:r>
              <a:rPr lang="zh-CN" altLang="en-US" sz="2000">
                <a:solidFill>
                  <a:srgbClr val="0000FF"/>
                </a:solidFill>
                <a:latin typeface="Consolas" pitchFamily="49" charset="0"/>
                <a:ea typeface="仿宋" pitchFamily="49" charset="-122"/>
                <a:cs typeface="Consolas" pitchFamily="49" charset="0"/>
              </a:rPr>
              <a:t>，与每一个选项的后序序列构造二叉排序树，只有</a:t>
            </a:r>
            <a:r>
              <a:rPr lang="en-US" altLang="zh-CN" sz="2000">
                <a:solidFill>
                  <a:srgbClr val="FF00FF"/>
                </a:solidFill>
                <a:latin typeface="Consolas" pitchFamily="49" charset="0"/>
                <a:ea typeface="仿宋" pitchFamily="49" charset="-122"/>
                <a:cs typeface="Consolas" pitchFamily="49" charset="0"/>
              </a:rPr>
              <a:t>C</a:t>
            </a:r>
            <a:r>
              <a:rPr lang="zh-CN" altLang="en-US" sz="2000">
                <a:solidFill>
                  <a:srgbClr val="0000FF"/>
                </a:solidFill>
                <a:latin typeface="Consolas" pitchFamily="49" charset="0"/>
                <a:ea typeface="仿宋" pitchFamily="49" charset="-122"/>
                <a:cs typeface="Consolas" pitchFamily="49" charset="0"/>
              </a:rPr>
              <a:t>可以构造出一棵二叉排序树。</a:t>
            </a:r>
          </a:p>
        </p:txBody>
      </p:sp>
      <p:grpSp>
        <p:nvGrpSpPr>
          <p:cNvPr id="9" name="组合 8"/>
          <p:cNvGrpSpPr/>
          <p:nvPr/>
        </p:nvGrpSpPr>
        <p:grpSpPr>
          <a:xfrm>
            <a:off x="1881158" y="214291"/>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122</a:t>
            </a:fld>
            <a:r>
              <a:rPr lang="en-US" altLang="zh-CN" smtClean="0"/>
              <a:t>/19</a:t>
            </a:r>
            <a:endParaRPr lang="en-US" altLang="zh-CN"/>
          </a:p>
        </p:txBody>
      </p:sp>
    </p:spTree>
    <p:extLst>
      <p:ext uri="{BB962C8B-B14F-4D97-AF65-F5344CB8AC3E}">
        <p14:creationId xmlns:p14="http://schemas.microsoft.com/office/powerpoint/2010/main" val="115995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8348" y="571480"/>
            <a:ext cx="328614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en-US" altLang="zh-CN"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B-</a:t>
            </a: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树和</a:t>
            </a:r>
            <a:r>
              <a:rPr lang="en-US" altLang="zh-CN"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B+</a:t>
            </a: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树</a:t>
            </a:r>
            <a:endPar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8" name="组合 7"/>
          <p:cNvGrpSpPr/>
          <p:nvPr/>
        </p:nvGrpSpPr>
        <p:grpSpPr>
          <a:xfrm>
            <a:off x="1666844" y="2095492"/>
            <a:ext cx="8429684" cy="3395774"/>
            <a:chOff x="142844" y="1571618"/>
            <a:chExt cx="8429684" cy="2546831"/>
          </a:xfrm>
        </p:grpSpPr>
        <p:sp>
          <p:nvSpPr>
            <p:cNvPr id="5" name="TextBox 4"/>
            <p:cNvSpPr txBox="1"/>
            <p:nvPr/>
          </p:nvSpPr>
          <p:spPr>
            <a:xfrm>
              <a:off x="1357290" y="1571618"/>
              <a:ext cx="7215238" cy="25468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50000"/>
                </a:lnSpc>
                <a:spcBef>
                  <a:spcPts val="0"/>
                </a:spcBef>
                <a:buFontTx/>
                <a:buBlip>
                  <a:blip r:embed="rId3"/>
                </a:buBlip>
              </a:pP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个关键字的结点有</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棵子树</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rPr>
                <a:t>内部结点关键字总数为</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，外部结点个数为</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p>
            <a:p>
              <a:pPr marL="457200" indent="-457200" algn="l">
                <a:lnSpc>
                  <a:spcPct val="150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rPr>
                <a:t>内部结点最多关键字个数</a:t>
              </a:r>
              <a:r>
                <a:rPr lang="en-US" altLang="zh-CN" sz="2000" dirty="0">
                  <a:solidFill>
                    <a:srgbClr val="0000FF"/>
                  </a:solidFill>
                  <a:latin typeface="Consolas" pitchFamily="49" charset="0"/>
                  <a:ea typeface="仿宋" pitchFamily="49" charset="-122"/>
                  <a:cs typeface="Consolas" pitchFamily="49" charset="0"/>
                </a:rPr>
                <a:t>Max = </a:t>
              </a:r>
              <a:r>
                <a:rPr lang="en-US" altLang="zh-CN" sz="2000" i="1" dirty="0">
                  <a:solidFill>
                    <a:srgbClr val="0000FF"/>
                  </a:solidFill>
                  <a:latin typeface="Consolas" pitchFamily="49" charset="0"/>
                  <a:ea typeface="仿宋" pitchFamily="49" charset="-122"/>
                  <a:cs typeface="Consolas" pitchFamily="49" charset="0"/>
                </a:rPr>
                <a:t>m</a:t>
              </a:r>
              <a:r>
                <a:rPr lang="en-US" altLang="zh-CN" sz="2000" dirty="0">
                  <a:solidFill>
                    <a:srgbClr val="0000FF"/>
                  </a:solidFill>
                  <a:latin typeface="Consolas" pitchFamily="49" charset="0"/>
                  <a:ea typeface="仿宋" pitchFamily="49" charset="-122"/>
                  <a:cs typeface="Consolas" pitchFamily="49" charset="0"/>
                </a:rPr>
                <a:t>-1</a:t>
              </a:r>
              <a:endParaRPr lang="zh-CN" altLang="en-US"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rPr>
                <a:t>内部结点最少关键字个数</a:t>
              </a:r>
              <a:r>
                <a:rPr lang="en-US" altLang="zh-CN" sz="2000" dirty="0">
                  <a:solidFill>
                    <a:srgbClr val="0000FF"/>
                  </a:solidFill>
                  <a:latin typeface="Consolas" pitchFamily="49" charset="0"/>
                  <a:ea typeface="仿宋" pitchFamily="49" charset="-122"/>
                  <a:cs typeface="Consolas" pitchFamily="49" charset="0"/>
                </a:rPr>
                <a:t>Min = </a:t>
              </a:r>
              <a:r>
                <a:rPr lang="zh-CN" altLang="en-US" sz="2000" dirty="0">
                  <a:solidFill>
                    <a:srgbClr val="0000FF"/>
                  </a:solidFill>
                  <a:latin typeface="Consolas" pitchFamily="49" charset="0"/>
                  <a:ea typeface="仿宋" pitchFamily="49" charset="-122"/>
                  <a:cs typeface="Consolas" pitchFamily="49" charset="0"/>
                </a:rPr>
                <a:t> </a:t>
              </a:r>
              <a:r>
                <a:rPr lang="en-US" sz="2000" dirty="0">
                  <a:solidFill>
                    <a:srgbClr val="0000FF"/>
                  </a:solidFill>
                  <a:latin typeface="Consolas" pitchFamily="49" charset="0"/>
                  <a:ea typeface="仿宋" pitchFamily="49" charset="-122"/>
                  <a:cs typeface="Consolas" pitchFamily="49" charset="0"/>
                  <a:sym typeface="Symbol"/>
                </a:rPr>
                <a:t></a:t>
              </a:r>
              <a:r>
                <a:rPr lang="en-US" sz="2000" i="1" dirty="0">
                  <a:solidFill>
                    <a:srgbClr val="0000FF"/>
                  </a:solidFill>
                  <a:latin typeface="Consolas" pitchFamily="49" charset="0"/>
                  <a:ea typeface="仿宋" pitchFamily="49" charset="-122"/>
                  <a:cs typeface="Consolas" pitchFamily="49" charset="0"/>
                </a:rPr>
                <a:t>m</a:t>
              </a:r>
              <a:r>
                <a:rPr lang="en-US" sz="2000" dirty="0">
                  <a:solidFill>
                    <a:srgbClr val="0000FF"/>
                  </a:solidFill>
                  <a:latin typeface="Consolas" pitchFamily="49" charset="0"/>
                  <a:ea typeface="仿宋" pitchFamily="49" charset="-122"/>
                  <a:cs typeface="Consolas" pitchFamily="49" charset="0"/>
                </a:rPr>
                <a:t>/2</a:t>
              </a:r>
              <a:r>
                <a:rPr lang="en-US" sz="2000" dirty="0">
                  <a:solidFill>
                    <a:srgbClr val="0000FF"/>
                  </a:solidFill>
                  <a:latin typeface="Consolas" pitchFamily="49" charset="0"/>
                  <a:ea typeface="仿宋" pitchFamily="49" charset="-122"/>
                  <a:cs typeface="Consolas" pitchFamily="49" charset="0"/>
                  <a:sym typeface="Symbol"/>
                </a:rPr>
                <a:t></a:t>
              </a:r>
              <a:r>
                <a:rPr lang="en-US" sz="2000" dirty="0">
                  <a:solidFill>
                    <a:srgbClr val="0000FF"/>
                  </a:solidFill>
                  <a:latin typeface="Consolas" pitchFamily="49" charset="0"/>
                  <a:ea typeface="仿宋" pitchFamily="49" charset="-122"/>
                  <a:cs typeface="Consolas" pitchFamily="49" charset="0"/>
                </a:rPr>
                <a:t>-1</a:t>
              </a:r>
            </a:p>
            <a:p>
              <a:pPr marL="457200" indent="-457200" algn="l">
                <a:lnSpc>
                  <a:spcPct val="150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rPr>
                <a:t>插入关键字时，只有根结点分裂 </a:t>
              </a:r>
              <a:r>
                <a:rPr lang="zh-CN" altLang="en-US" sz="2000" dirty="0">
                  <a:solidFill>
                    <a:srgbClr val="FF00FF"/>
                  </a:solidFill>
                  <a:latin typeface="Consolas" pitchFamily="49" charset="0"/>
                  <a:ea typeface="仿宋" pitchFamily="49" charset="-122"/>
                  <a:cs typeface="Consolas" pitchFamily="49" charset="0"/>
                  <a:sym typeface="Wingdings"/>
                </a:rPr>
                <a:t></a:t>
              </a:r>
              <a:r>
                <a:rPr lang="zh-CN" altLang="en-US" sz="2000" dirty="0">
                  <a:solidFill>
                    <a:srgbClr val="0000FF"/>
                  </a:solidFill>
                  <a:latin typeface="Consolas" pitchFamily="49" charset="0"/>
                  <a:ea typeface="仿宋" pitchFamily="49" charset="-122"/>
                  <a:cs typeface="Consolas" pitchFamily="49" charset="0"/>
                  <a:sym typeface="Wingdings"/>
                </a:rPr>
                <a:t> 树高增加</a:t>
              </a:r>
              <a:r>
                <a:rPr lang="en-US" altLang="zh-CN" sz="2000" dirty="0">
                  <a:solidFill>
                    <a:srgbClr val="0000FF"/>
                  </a:solidFill>
                  <a:latin typeface="Consolas" pitchFamily="49" charset="0"/>
                  <a:ea typeface="仿宋" pitchFamily="49" charset="-122"/>
                  <a:cs typeface="Consolas" pitchFamily="49" charset="0"/>
                  <a:sym typeface="Wingdings"/>
                </a:rPr>
                <a:t>1</a:t>
              </a:r>
              <a:r>
                <a:rPr lang="zh-CN" altLang="en-US" sz="2000" dirty="0">
                  <a:solidFill>
                    <a:srgbClr val="0000FF"/>
                  </a:solidFill>
                  <a:latin typeface="Consolas" pitchFamily="49" charset="0"/>
                  <a:ea typeface="仿宋" pitchFamily="49" charset="-122"/>
                  <a:cs typeface="Consolas" pitchFamily="49" charset="0"/>
                  <a:sym typeface="Wingdings"/>
                </a:rPr>
                <a:t>层</a:t>
              </a:r>
              <a:endParaRPr lang="en-US" altLang="zh-CN" sz="2000" dirty="0">
                <a:solidFill>
                  <a:srgbClr val="0000FF"/>
                </a:solidFill>
                <a:latin typeface="Consolas" pitchFamily="49" charset="0"/>
                <a:ea typeface="仿宋" pitchFamily="49" charset="-122"/>
                <a:cs typeface="Consolas" pitchFamily="49" charset="0"/>
                <a:sym typeface="Wingdings"/>
              </a:endParaRPr>
            </a:p>
            <a:p>
              <a:pPr marL="457200" indent="-457200" algn="l">
                <a:lnSpc>
                  <a:spcPct val="150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rPr>
                <a:t>删除关键字时，只有根结点参与合并 </a:t>
              </a:r>
              <a:r>
                <a:rPr lang="zh-CN" altLang="en-US" sz="2000" dirty="0">
                  <a:solidFill>
                    <a:srgbClr val="FF00FF"/>
                  </a:solidFill>
                  <a:latin typeface="Consolas" pitchFamily="49" charset="0"/>
                  <a:ea typeface="仿宋" pitchFamily="49" charset="-122"/>
                  <a:cs typeface="Consolas" pitchFamily="49" charset="0"/>
                  <a:sym typeface="Wingdings"/>
                </a:rPr>
                <a:t></a:t>
              </a:r>
              <a:r>
                <a:rPr lang="zh-CN" altLang="en-US" sz="2000" dirty="0">
                  <a:solidFill>
                    <a:srgbClr val="0000FF"/>
                  </a:solidFill>
                  <a:latin typeface="Consolas" pitchFamily="49" charset="0"/>
                  <a:ea typeface="仿宋" pitchFamily="49" charset="-122"/>
                  <a:cs typeface="Consolas" pitchFamily="49" charset="0"/>
                  <a:sym typeface="Wingdings"/>
                </a:rPr>
                <a:t> 树高减少</a:t>
              </a:r>
              <a:r>
                <a:rPr lang="en-US" altLang="zh-CN" sz="2000" dirty="0">
                  <a:solidFill>
                    <a:srgbClr val="0000FF"/>
                  </a:solidFill>
                  <a:latin typeface="Consolas" pitchFamily="49" charset="0"/>
                  <a:ea typeface="仿宋" pitchFamily="49" charset="-122"/>
                  <a:cs typeface="Consolas" pitchFamily="49" charset="0"/>
                  <a:sym typeface="Wingdings"/>
                </a:rPr>
                <a:t>1</a:t>
              </a:r>
              <a:r>
                <a:rPr lang="zh-CN" altLang="en-US" sz="2000" dirty="0">
                  <a:solidFill>
                    <a:srgbClr val="0000FF"/>
                  </a:solidFill>
                  <a:latin typeface="Consolas" pitchFamily="49" charset="0"/>
                  <a:ea typeface="仿宋" pitchFamily="49" charset="-122"/>
                  <a:cs typeface="Consolas" pitchFamily="49" charset="0"/>
                  <a:sym typeface="Wingdings"/>
                </a:rPr>
                <a:t>层</a:t>
              </a:r>
              <a:endParaRPr lang="en-US" altLang="zh-CN" sz="2000" dirty="0">
                <a:solidFill>
                  <a:srgbClr val="0000FF"/>
                </a:solidFill>
                <a:latin typeface="Consolas" pitchFamily="49" charset="0"/>
                <a:ea typeface="仿宋" pitchFamily="49" charset="-122"/>
                <a:cs typeface="Consolas" pitchFamily="49" charset="0"/>
                <a:sym typeface="Wingdings"/>
              </a:endParaRPr>
            </a:p>
            <a:p>
              <a:pPr marL="457200" indent="-457200" algn="l">
                <a:lnSpc>
                  <a:spcPct val="150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sym typeface="Wingdings"/>
                </a:rPr>
                <a:t>只能从根结点出发随机查找</a:t>
              </a:r>
              <a:endParaRPr lang="zh-CN" altLang="en-US" sz="2000" dirty="0">
                <a:solidFill>
                  <a:srgbClr val="0000FF"/>
                </a:solidFill>
                <a:latin typeface="Consolas" pitchFamily="49" charset="0"/>
                <a:ea typeface="仿宋" pitchFamily="49" charset="-122"/>
                <a:cs typeface="Consolas" pitchFamily="49" charset="0"/>
              </a:endParaRPr>
            </a:p>
          </p:txBody>
        </p:sp>
        <p:pic>
          <p:nvPicPr>
            <p:cNvPr id="6" name="Picture 1"/>
            <p:cNvPicPr>
              <a:picLocks noChangeAspect="1" noChangeArrowheads="1"/>
            </p:cNvPicPr>
            <p:nvPr/>
          </p:nvPicPr>
          <p:blipFill>
            <a:blip r:embed="rId4" cstate="print"/>
            <a:srcRect/>
            <a:stretch>
              <a:fillRect/>
            </a:stretch>
          </p:blipFill>
          <p:spPr bwMode="auto">
            <a:xfrm>
              <a:off x="142844" y="1975062"/>
              <a:ext cx="1049401" cy="1071570"/>
            </a:xfrm>
            <a:prstGeom prst="rect">
              <a:avLst/>
            </a:prstGeom>
            <a:noFill/>
            <a:ln w="9525">
              <a:noFill/>
              <a:miter lim="800000"/>
              <a:headEnd/>
              <a:tailEnd/>
            </a:ln>
            <a:effectLst/>
          </p:spPr>
        </p:pic>
      </p:grpSp>
      <p:sp>
        <p:nvSpPr>
          <p:cNvPr id="7" name="TextBox 6"/>
          <p:cNvSpPr txBox="1"/>
          <p:nvPr/>
        </p:nvSpPr>
        <p:spPr>
          <a:xfrm>
            <a:off x="2452662" y="1307132"/>
            <a:ext cx="2786082" cy="42575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ts val="2600"/>
              </a:lnSpc>
              <a:spcBef>
                <a:spcPts val="0"/>
              </a:spcBef>
            </a:pPr>
            <a:r>
              <a:rPr lang="en-US" altLang="zh-CN" sz="2000" i="1">
                <a:solidFill>
                  <a:prstClr val="white"/>
                </a:solidFill>
                <a:latin typeface="Consolas" pitchFamily="49" charset="0"/>
                <a:ea typeface="微软雅黑" pitchFamily="34" charset="-122"/>
                <a:cs typeface="Consolas" pitchFamily="49" charset="0"/>
              </a:rPr>
              <a:t>m</a:t>
            </a:r>
            <a:r>
              <a:rPr lang="zh-CN" altLang="en-US" sz="2000">
                <a:solidFill>
                  <a:prstClr val="white"/>
                </a:solidFill>
                <a:latin typeface="Consolas" pitchFamily="49" charset="0"/>
                <a:ea typeface="微软雅黑" pitchFamily="34" charset="-122"/>
                <a:cs typeface="Consolas" pitchFamily="49" charset="0"/>
              </a:rPr>
              <a:t>阶</a:t>
            </a:r>
            <a:r>
              <a:rPr lang="en-US" altLang="zh-CN" sz="2000">
                <a:solidFill>
                  <a:prstClr val="white"/>
                </a:solidFill>
                <a:latin typeface="Consolas" pitchFamily="49" charset="0"/>
                <a:ea typeface="微软雅黑" pitchFamily="34" charset="-122"/>
                <a:cs typeface="Consolas" pitchFamily="49" charset="0"/>
              </a:rPr>
              <a:t>B-</a:t>
            </a:r>
            <a:r>
              <a:rPr lang="zh-CN" altLang="en-US" sz="2000">
                <a:solidFill>
                  <a:prstClr val="white"/>
                </a:solidFill>
                <a:latin typeface="Consolas" pitchFamily="49" charset="0"/>
                <a:ea typeface="微软雅黑" pitchFamily="34" charset="-122"/>
                <a:cs typeface="Consolas" pitchFamily="49" charset="0"/>
              </a:rPr>
              <a:t>树重要属性</a:t>
            </a: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123</a:t>
            </a:fld>
            <a:r>
              <a:rPr lang="en-US" altLang="zh-CN" smtClean="0"/>
              <a:t>/19</a:t>
            </a:r>
            <a:endParaRPr lang="en-US" altLang="zh-CN"/>
          </a:p>
        </p:txBody>
      </p:sp>
    </p:spTree>
    <p:extLst>
      <p:ext uri="{BB962C8B-B14F-4D97-AF65-F5344CB8AC3E}">
        <p14:creationId xmlns:p14="http://schemas.microsoft.com/office/powerpoint/2010/main" val="218985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472" y="571480"/>
            <a:ext cx="2786082" cy="42575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ts val="2600"/>
              </a:lnSpc>
              <a:spcBef>
                <a:spcPts val="0"/>
              </a:spcBef>
            </a:pPr>
            <a:r>
              <a:rPr lang="en-US" altLang="zh-CN" sz="2000" i="1">
                <a:solidFill>
                  <a:prstClr val="white"/>
                </a:solidFill>
                <a:latin typeface="Consolas" pitchFamily="49" charset="0"/>
                <a:ea typeface="微软雅黑" pitchFamily="34" charset="-122"/>
                <a:cs typeface="Consolas" pitchFamily="49" charset="0"/>
              </a:rPr>
              <a:t>m</a:t>
            </a:r>
            <a:r>
              <a:rPr lang="zh-CN" altLang="en-US" sz="2000">
                <a:solidFill>
                  <a:prstClr val="white"/>
                </a:solidFill>
                <a:latin typeface="Consolas" pitchFamily="49" charset="0"/>
                <a:ea typeface="微软雅黑" pitchFamily="34" charset="-122"/>
                <a:cs typeface="Consolas" pitchFamily="49" charset="0"/>
              </a:rPr>
              <a:t>阶</a:t>
            </a:r>
            <a:r>
              <a:rPr lang="en-US" altLang="zh-CN" sz="2000">
                <a:solidFill>
                  <a:prstClr val="white"/>
                </a:solidFill>
                <a:latin typeface="Consolas" pitchFamily="49" charset="0"/>
                <a:ea typeface="微软雅黑" pitchFamily="34" charset="-122"/>
                <a:cs typeface="Consolas" pitchFamily="49" charset="0"/>
              </a:rPr>
              <a:t>B+</a:t>
            </a:r>
            <a:r>
              <a:rPr lang="zh-CN" altLang="en-US" sz="2000">
                <a:solidFill>
                  <a:prstClr val="white"/>
                </a:solidFill>
                <a:latin typeface="Consolas" pitchFamily="49" charset="0"/>
                <a:ea typeface="微软雅黑" pitchFamily="34" charset="-122"/>
                <a:cs typeface="Consolas" pitchFamily="49" charset="0"/>
              </a:rPr>
              <a:t>树重要属性</a:t>
            </a:r>
          </a:p>
        </p:txBody>
      </p:sp>
      <p:grpSp>
        <p:nvGrpSpPr>
          <p:cNvPr id="6" name="组合 5"/>
          <p:cNvGrpSpPr/>
          <p:nvPr/>
        </p:nvGrpSpPr>
        <p:grpSpPr>
          <a:xfrm>
            <a:off x="1666844" y="1704904"/>
            <a:ext cx="8072494" cy="2472444"/>
            <a:chOff x="142844" y="1278676"/>
            <a:chExt cx="8072494" cy="1854334"/>
          </a:xfrm>
        </p:grpSpPr>
        <p:sp>
          <p:nvSpPr>
            <p:cNvPr id="4" name="TextBox 3"/>
            <p:cNvSpPr txBox="1"/>
            <p:nvPr/>
          </p:nvSpPr>
          <p:spPr>
            <a:xfrm>
              <a:off x="1357290" y="1278676"/>
              <a:ext cx="6858048" cy="18543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ct val="150000"/>
                </a:lnSpc>
                <a:spcBef>
                  <a:spcPts val="0"/>
                </a:spcBef>
                <a:buFontTx/>
                <a:buBlip>
                  <a:blip r:embed="rId3"/>
                </a:buBlip>
              </a:pP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个关键字的结点只有</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棵子树</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rPr>
                <a:t>上方为索引，叶子结点层存放记录</a:t>
              </a:r>
              <a:endParaRPr lang="en-US"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rPr>
                <a:t>叶子结点层的结点通过指针相链接</a:t>
              </a:r>
              <a:endParaRPr lang="en-US" altLang="zh-CN" sz="2000" dirty="0">
                <a:solidFill>
                  <a:srgbClr val="0000FF"/>
                </a:solidFill>
                <a:latin typeface="Consolas" pitchFamily="49" charset="0"/>
                <a:ea typeface="仿宋" pitchFamily="49" charset="-122"/>
                <a:cs typeface="Consolas" pitchFamily="49" charset="0"/>
                <a:sym typeface="Wingdings"/>
              </a:endParaRPr>
            </a:p>
            <a:p>
              <a:pPr marL="457200" indent="-457200" algn="l">
                <a:lnSpc>
                  <a:spcPct val="150000"/>
                </a:lnSpc>
                <a:spcBef>
                  <a:spcPts val="0"/>
                </a:spcBef>
                <a:buFontTx/>
                <a:buBlip>
                  <a:blip r:embed="rId3"/>
                </a:buBlip>
              </a:pPr>
              <a:r>
                <a:rPr lang="zh-CN" altLang="en-US" sz="2000" dirty="0">
                  <a:solidFill>
                    <a:srgbClr val="0000FF"/>
                  </a:solidFill>
                  <a:latin typeface="Consolas" pitchFamily="49" charset="0"/>
                  <a:ea typeface="仿宋" pitchFamily="49" charset="-122"/>
                  <a:cs typeface="Consolas" pitchFamily="49" charset="0"/>
                  <a:sym typeface="Wingdings"/>
                </a:rPr>
                <a:t>可以从根结点出发随机查找，也可以从</a:t>
              </a:r>
              <a:r>
                <a:rPr lang="zh-CN" altLang="en-US" sz="2000" dirty="0">
                  <a:solidFill>
                    <a:srgbClr val="0000FF"/>
                  </a:solidFill>
                  <a:latin typeface="Consolas" pitchFamily="49" charset="0"/>
                  <a:ea typeface="仿宋" pitchFamily="49" charset="-122"/>
                  <a:cs typeface="Consolas" pitchFamily="49" charset="0"/>
                </a:rPr>
                <a:t>叶子结点层的开始结点出发顺序查找</a:t>
              </a:r>
            </a:p>
          </p:txBody>
        </p:sp>
        <p:pic>
          <p:nvPicPr>
            <p:cNvPr id="5" name="Picture 1"/>
            <p:cNvPicPr>
              <a:picLocks noChangeAspect="1" noChangeArrowheads="1"/>
            </p:cNvPicPr>
            <p:nvPr/>
          </p:nvPicPr>
          <p:blipFill>
            <a:blip r:embed="rId4" cstate="print"/>
            <a:srcRect/>
            <a:stretch>
              <a:fillRect/>
            </a:stretch>
          </p:blipFill>
          <p:spPr bwMode="auto">
            <a:xfrm>
              <a:off x="142844" y="1714494"/>
              <a:ext cx="1049401" cy="1071570"/>
            </a:xfrm>
            <a:prstGeom prst="rect">
              <a:avLst/>
            </a:prstGeom>
            <a:noFill/>
            <a:ln w="9525">
              <a:noFill/>
              <a:miter lim="800000"/>
              <a:headEnd/>
              <a:tailEnd/>
            </a:ln>
            <a:effectLst/>
          </p:spPr>
        </p:pic>
      </p:grpSp>
      <p:sp>
        <p:nvSpPr>
          <p:cNvPr id="8" name="灯片编号占位符 7"/>
          <p:cNvSpPr>
            <a:spLocks noGrp="1"/>
          </p:cNvSpPr>
          <p:nvPr>
            <p:ph type="sldNum" sz="quarter" idx="12"/>
          </p:nvPr>
        </p:nvSpPr>
        <p:spPr/>
        <p:txBody>
          <a:bodyPr/>
          <a:lstStyle/>
          <a:p>
            <a:fld id="{36E68863-33C2-4D6D-B9FA-F4917E910219}" type="slidenum">
              <a:rPr lang="en-US" altLang="zh-CN" smtClean="0"/>
              <a:pPr/>
              <a:t>124</a:t>
            </a:fld>
            <a:r>
              <a:rPr lang="en-US" altLang="zh-CN" smtClean="0"/>
              <a:t>/19</a:t>
            </a:r>
            <a:endParaRPr lang="en-US" altLang="zh-CN"/>
          </a:p>
        </p:txBody>
      </p:sp>
    </p:spTree>
    <p:extLst>
      <p:ext uri="{BB962C8B-B14F-4D97-AF65-F5344CB8AC3E}">
        <p14:creationId xmlns:p14="http://schemas.microsoft.com/office/powerpoint/2010/main" val="320163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66910" y="761983"/>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3095604" y="895448"/>
            <a:ext cx="2643206" cy="498598"/>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  哈 希 表 查 找</a:t>
            </a:r>
          </a:p>
        </p:txBody>
      </p:sp>
      <p:sp>
        <p:nvSpPr>
          <p:cNvPr id="7" name="TextBox 6"/>
          <p:cNvSpPr txBox="1"/>
          <p:nvPr/>
        </p:nvSpPr>
        <p:spPr>
          <a:xfrm>
            <a:off x="2809852" y="1904990"/>
            <a:ext cx="228601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ea typeface="楷体" pitchFamily="49" charset="-122"/>
                <a:cs typeface="Times New Roman" pitchFamily="18" charset="0"/>
              </a:rPr>
              <a:t>哈希表组成</a:t>
            </a:r>
          </a:p>
        </p:txBody>
      </p:sp>
      <p:sp>
        <p:nvSpPr>
          <p:cNvPr id="8" name="TextBox 7"/>
          <p:cNvSpPr txBox="1"/>
          <p:nvPr/>
        </p:nvSpPr>
        <p:spPr>
          <a:xfrm>
            <a:off x="3095604" y="2500306"/>
            <a:ext cx="5000660" cy="15491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ct val="150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存放数据元素的表空间，地址</a:t>
            </a: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-1</a:t>
            </a:r>
          </a:p>
          <a:p>
            <a:pPr marL="457200" indent="-457200" algn="l">
              <a:lnSpc>
                <a:spcPct val="150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哈希函数</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解决冲突的方法</a:t>
            </a: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125</a:t>
            </a:fld>
            <a:r>
              <a:rPr lang="en-US" altLang="zh-CN" smtClean="0"/>
              <a:t>/19</a:t>
            </a:r>
            <a:endParaRPr lang="en-US" altLang="zh-CN"/>
          </a:p>
        </p:txBody>
      </p:sp>
    </p:spTree>
    <p:extLst>
      <p:ext uri="{BB962C8B-B14F-4D97-AF65-F5344CB8AC3E}">
        <p14:creationId xmlns:p14="http://schemas.microsoft.com/office/powerpoint/2010/main" val="256469317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9786" y="571481"/>
            <a:ext cx="6715172" cy="1049106"/>
          </a:xfrm>
          <a:prstGeom prst="rect">
            <a:avLst/>
          </a:prstGeom>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457200" indent="-457200" algn="l">
              <a:lnSpc>
                <a:spcPct val="150000"/>
              </a:lnSpc>
              <a:spcBef>
                <a:spcPts val="0"/>
              </a:spcBef>
              <a:buFontTx/>
              <a:buBlip>
                <a:blip r:embed="rId3"/>
              </a:buBlip>
            </a:pPr>
            <a:r>
              <a:rPr lang="zh-CN" altLang="en-US" sz="1800">
                <a:solidFill>
                  <a:srgbClr val="FF0000"/>
                </a:solidFill>
                <a:latin typeface="Consolas" pitchFamily="49" charset="0"/>
                <a:ea typeface="微软雅黑" pitchFamily="34" charset="-122"/>
                <a:cs typeface="Consolas" pitchFamily="49" charset="0"/>
              </a:rPr>
              <a:t>哈希函数：</a:t>
            </a:r>
            <a:r>
              <a:rPr lang="zh-CN" altLang="en-US" sz="1800">
                <a:solidFill>
                  <a:srgbClr val="0000FF"/>
                </a:solidFill>
                <a:latin typeface="Consolas" pitchFamily="49" charset="0"/>
                <a:ea typeface="楷体" pitchFamily="49" charset="-122"/>
                <a:cs typeface="Consolas" pitchFamily="49" charset="0"/>
              </a:rPr>
              <a:t>根据记录的关键字计算出存储地址</a:t>
            </a:r>
            <a:endParaRPr lang="en-US" altLang="zh-CN" sz="1800">
              <a:solidFill>
                <a:srgbClr val="0000FF"/>
              </a:solidFill>
              <a:latin typeface="Consolas" pitchFamily="49" charset="0"/>
              <a:ea typeface="楷体" pitchFamily="49" charset="-122"/>
              <a:cs typeface="Consolas" pitchFamily="49" charset="0"/>
            </a:endParaRPr>
          </a:p>
          <a:p>
            <a:pPr marL="457200" indent="-457200" algn="l">
              <a:lnSpc>
                <a:spcPct val="150000"/>
              </a:lnSpc>
              <a:spcBef>
                <a:spcPts val="0"/>
              </a:spcBef>
              <a:buFontTx/>
              <a:buBlip>
                <a:blip r:embed="rId3"/>
              </a:buBlip>
            </a:pPr>
            <a:r>
              <a:rPr lang="zh-CN" altLang="en-US" sz="1800">
                <a:solidFill>
                  <a:srgbClr val="FF0000"/>
                </a:solidFill>
                <a:latin typeface="Consolas" pitchFamily="49" charset="0"/>
                <a:ea typeface="微软雅黑" pitchFamily="34" charset="-122"/>
                <a:cs typeface="Consolas" pitchFamily="49" charset="0"/>
              </a:rPr>
              <a:t>解决冲突的方法：</a:t>
            </a:r>
            <a:r>
              <a:rPr lang="zh-CN" altLang="en-US" sz="1800">
                <a:solidFill>
                  <a:srgbClr val="0000FF"/>
                </a:solidFill>
                <a:latin typeface="Consolas" pitchFamily="49" charset="0"/>
                <a:ea typeface="楷体" pitchFamily="49" charset="-122"/>
                <a:cs typeface="Consolas" pitchFamily="49" charset="0"/>
              </a:rPr>
              <a:t>在出现冲突时，找另外一个存储地址。</a:t>
            </a:r>
          </a:p>
        </p:txBody>
      </p:sp>
      <p:grpSp>
        <p:nvGrpSpPr>
          <p:cNvPr id="6" name="组合 5"/>
          <p:cNvGrpSpPr/>
          <p:nvPr/>
        </p:nvGrpSpPr>
        <p:grpSpPr>
          <a:xfrm>
            <a:off x="2595538" y="1928803"/>
            <a:ext cx="6858048" cy="1808193"/>
            <a:chOff x="1071538" y="1571618"/>
            <a:chExt cx="6858048" cy="1356145"/>
          </a:xfrm>
        </p:grpSpPr>
        <p:sp>
          <p:nvSpPr>
            <p:cNvPr id="4" name="下箭头 3"/>
            <p:cNvSpPr/>
            <p:nvPr/>
          </p:nvSpPr>
          <p:spPr>
            <a:xfrm>
              <a:off x="2428860" y="1571618"/>
              <a:ext cx="285752"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endParaRPr lang="zh-CN" altLang="en-US">
                <a:solidFill>
                  <a:prstClr val="white"/>
                </a:solidFill>
                <a:latin typeface="Consolas" pitchFamily="49" charset="0"/>
                <a:cs typeface="Consolas" pitchFamily="49" charset="0"/>
              </a:endParaRPr>
            </a:p>
          </p:txBody>
        </p:sp>
        <p:sp>
          <p:nvSpPr>
            <p:cNvPr id="5" name="TextBox 4"/>
            <p:cNvSpPr txBox="1"/>
            <p:nvPr/>
          </p:nvSpPr>
          <p:spPr>
            <a:xfrm>
              <a:off x="1071538" y="2071684"/>
              <a:ext cx="6858048" cy="8560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ct val="150000"/>
                </a:lnSpc>
                <a:spcBef>
                  <a:spcPts val="0"/>
                </a:spcBef>
                <a:buFontTx/>
                <a:buBlip>
                  <a:blip r:embed="rId4"/>
                </a:buBlip>
              </a:pPr>
              <a:r>
                <a:rPr lang="zh-CN" altLang="en-US" sz="2000">
                  <a:solidFill>
                    <a:srgbClr val="FF00FF"/>
                  </a:solidFill>
                  <a:latin typeface="方正启体简体" pitchFamily="65" charset="-122"/>
                  <a:ea typeface="方正启体简体" pitchFamily="65" charset="-122"/>
                  <a:cs typeface="Consolas" pitchFamily="49" charset="0"/>
                </a:rPr>
                <a:t>开放定址法</a:t>
              </a:r>
              <a:r>
                <a:rPr lang="zh-CN" altLang="en-US" sz="2000">
                  <a:solidFill>
                    <a:srgbClr val="FF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冲突时在周围找一个新的空闲的哈希地址。</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4"/>
                </a:buBlip>
              </a:pPr>
              <a:r>
                <a:rPr lang="zh-CN" altLang="en-US" sz="2000">
                  <a:solidFill>
                    <a:srgbClr val="FF00FF"/>
                  </a:solidFill>
                  <a:latin typeface="方正启体简体" pitchFamily="65" charset="-122"/>
                  <a:ea typeface="方正启体简体" pitchFamily="65" charset="-122"/>
                  <a:cs typeface="Consolas" pitchFamily="49" charset="0"/>
                </a:rPr>
                <a:t>拉链法</a:t>
              </a:r>
              <a:r>
                <a:rPr lang="zh-CN" altLang="en-US" sz="2000">
                  <a:solidFill>
                    <a:srgbClr val="FF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把所有的同义词用单链表链接起来的方法。　</a:t>
              </a:r>
            </a:p>
          </p:txBody>
        </p:sp>
      </p:grpSp>
      <p:sp>
        <p:nvSpPr>
          <p:cNvPr id="8" name="灯片编号占位符 7"/>
          <p:cNvSpPr>
            <a:spLocks noGrp="1"/>
          </p:cNvSpPr>
          <p:nvPr>
            <p:ph type="sldNum" sz="quarter" idx="12"/>
          </p:nvPr>
        </p:nvSpPr>
        <p:spPr/>
        <p:txBody>
          <a:bodyPr/>
          <a:lstStyle/>
          <a:p>
            <a:fld id="{36E68863-33C2-4D6D-B9FA-F4917E910219}" type="slidenum">
              <a:rPr lang="en-US" altLang="zh-CN" smtClean="0"/>
              <a:pPr/>
              <a:t>126</a:t>
            </a:fld>
            <a:r>
              <a:rPr lang="en-US" altLang="zh-CN" smtClean="0"/>
              <a:t>/19</a:t>
            </a:r>
            <a:endParaRPr lang="en-US" altLang="zh-CN"/>
          </a:p>
        </p:txBody>
      </p:sp>
    </p:spTree>
    <p:extLst>
      <p:ext uri="{BB962C8B-B14F-4D97-AF65-F5344CB8AC3E}">
        <p14:creationId xmlns:p14="http://schemas.microsoft.com/office/powerpoint/2010/main" val="163527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1290" y="571482"/>
            <a:ext cx="7429552" cy="2144177"/>
          </a:xfrm>
          <a:prstGeom prst="rect">
            <a:avLst/>
          </a:prstGeom>
          <a:noFill/>
        </p:spPr>
        <p:txBody>
          <a:bodyPr wrap="square" rtlCol="0">
            <a:spAutoFit/>
          </a:bodyPr>
          <a:lstStyle/>
          <a:p>
            <a:pPr algn="l">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以下关于哈希查找的叙述中错误的是（   ）。</a:t>
            </a:r>
          </a:p>
          <a:p>
            <a:pPr algn="l">
              <a:lnSpc>
                <a:spcPts val="3200"/>
              </a:lnSpc>
              <a:spcBef>
                <a:spcPts val="0"/>
              </a:spcBef>
            </a:pPr>
            <a:r>
              <a:rPr lang="en-US" sz="2000">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用拉链法解决冲突易引起堆积现象</a:t>
            </a:r>
          </a:p>
          <a:p>
            <a:pPr algn="l">
              <a:lnSpc>
                <a:spcPts val="3200"/>
              </a:lnSpc>
              <a:spcBef>
                <a:spcPts val="0"/>
              </a:spcBef>
            </a:pPr>
            <a:r>
              <a:rPr lang="en-US"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用线性探测法解决冲突易引起堆积现象</a:t>
            </a:r>
          </a:p>
          <a:p>
            <a:pPr algn="l">
              <a:lnSpc>
                <a:spcPts val="3200"/>
              </a:lnSpc>
              <a:spcBef>
                <a:spcPts val="0"/>
              </a:spcBef>
            </a:pPr>
            <a:r>
              <a:rPr lang="en-US" sz="2000">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哈希函数选得好可以减少冲突现象</a:t>
            </a:r>
          </a:p>
          <a:p>
            <a:pPr algn="l">
              <a:lnSpc>
                <a:spcPts val="3200"/>
              </a:lnSpc>
              <a:spcBef>
                <a:spcPts val="0"/>
              </a:spcBef>
            </a:pPr>
            <a:r>
              <a:rPr lang="en-US" sz="2000">
                <a:solidFill>
                  <a:srgbClr val="0000FF"/>
                </a:solidFill>
                <a:latin typeface="Consolas" pitchFamily="49" charset="0"/>
                <a:ea typeface="楷体" pitchFamily="49" charset="-122"/>
                <a:cs typeface="Consolas" pitchFamily="49" charset="0"/>
              </a:rPr>
              <a:t>D.</a:t>
            </a:r>
            <a:r>
              <a:rPr lang="zh-CN" altLang="en-US" sz="2000">
                <a:solidFill>
                  <a:srgbClr val="0000FF"/>
                </a:solidFill>
                <a:latin typeface="Consolas" pitchFamily="49" charset="0"/>
                <a:ea typeface="楷体" pitchFamily="49" charset="-122"/>
                <a:cs typeface="Consolas" pitchFamily="49" charset="0"/>
              </a:rPr>
              <a:t>哈希函数</a:t>
            </a:r>
            <a:r>
              <a:rPr lang="en-US" sz="2000" i="1">
                <a:solidFill>
                  <a:srgbClr val="0000FF"/>
                </a:solidFill>
                <a:latin typeface="Consolas" pitchFamily="49" charset="0"/>
                <a:ea typeface="楷体" pitchFamily="49" charset="-122"/>
                <a:cs typeface="Consolas" pitchFamily="49" charset="0"/>
              </a:rPr>
              <a:t>H</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k</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k</a:t>
            </a:r>
            <a:r>
              <a:rPr lang="en-US" sz="2000">
                <a:solidFill>
                  <a:srgbClr val="0000FF"/>
                </a:solidFill>
                <a:latin typeface="Consolas" pitchFamily="49" charset="0"/>
                <a:ea typeface="楷体" pitchFamily="49" charset="-122"/>
                <a:cs typeface="Consolas" pitchFamily="49" charset="0"/>
              </a:rPr>
              <a:t> MOD </a:t>
            </a:r>
            <a:r>
              <a:rPr lang="en-US" sz="2000" i="1">
                <a:solidFill>
                  <a:srgbClr val="0000FF"/>
                </a:solidFill>
                <a:latin typeface="Consolas" pitchFamily="49" charset="0"/>
                <a:ea typeface="楷体" pitchFamily="49" charset="-122"/>
                <a:cs typeface="Consolas" pitchFamily="49" charset="0"/>
              </a:rPr>
              <a:t>p</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p</a:t>
            </a:r>
            <a:r>
              <a:rPr lang="zh-CN" altLang="en-US" sz="2000">
                <a:solidFill>
                  <a:srgbClr val="0000FF"/>
                </a:solidFill>
                <a:latin typeface="Consolas" pitchFamily="49" charset="0"/>
                <a:ea typeface="楷体" pitchFamily="49" charset="-122"/>
                <a:cs typeface="Consolas" pitchFamily="49" charset="0"/>
              </a:rPr>
              <a:t>通常取小于等于表长的素数</a:t>
            </a:r>
          </a:p>
        </p:txBody>
      </p:sp>
      <p:sp>
        <p:nvSpPr>
          <p:cNvPr id="5" name="TextBox 4"/>
          <p:cNvSpPr txBox="1"/>
          <p:nvPr/>
        </p:nvSpPr>
        <p:spPr>
          <a:xfrm>
            <a:off x="2238348" y="3214687"/>
            <a:ext cx="7500990" cy="17222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0"/>
              </a:spcBef>
              <a:buFontTx/>
              <a:buBlip>
                <a:blip r:embed="rId3"/>
              </a:buBlip>
            </a:pPr>
            <a:r>
              <a:rPr lang="zh-CN" altLang="en-US" sz="2000" dirty="0">
                <a:solidFill>
                  <a:srgbClr val="FF00FF"/>
                </a:solidFill>
                <a:latin typeface="Consolas" pitchFamily="49" charset="0"/>
                <a:ea typeface="仿宋" pitchFamily="49" charset="-122"/>
                <a:cs typeface="Consolas" pitchFamily="49" charset="0"/>
              </a:rPr>
              <a:t>同义词冲突</a:t>
            </a:r>
            <a:r>
              <a:rPr lang="zh-CN" altLang="en-US" sz="2000" dirty="0">
                <a:solidFill>
                  <a:srgbClr val="0000FF"/>
                </a:solidFill>
                <a:latin typeface="Consolas" pitchFamily="49" charset="0"/>
                <a:ea typeface="仿宋" pitchFamily="49" charset="-122"/>
                <a:cs typeface="Consolas" pitchFamily="49" charset="0"/>
              </a:rPr>
              <a:t>：两个不同关键字记录的哈希函数值相同</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FontTx/>
              <a:buBlip>
                <a:blip r:embed="rId3"/>
              </a:buBlip>
            </a:pPr>
            <a:r>
              <a:rPr lang="zh-CN" altLang="en-US" sz="2000" dirty="0">
                <a:solidFill>
                  <a:srgbClr val="FF00FF"/>
                </a:solidFill>
                <a:latin typeface="Consolas" pitchFamily="49" charset="0"/>
                <a:ea typeface="仿宋" pitchFamily="49" charset="-122"/>
                <a:cs typeface="Consolas" pitchFamily="49" charset="0"/>
              </a:rPr>
              <a:t>非同义词冲突</a:t>
            </a:r>
            <a:r>
              <a:rPr lang="zh-CN" altLang="en-US" sz="2000" dirty="0">
                <a:solidFill>
                  <a:srgbClr val="0000FF"/>
                </a:solidFill>
                <a:latin typeface="Consolas" pitchFamily="49" charset="0"/>
                <a:ea typeface="仿宋" pitchFamily="49" charset="-122"/>
                <a:cs typeface="Consolas" pitchFamily="49" charset="0"/>
              </a:rPr>
              <a:t>：多个不同哈希函数值的记录争抢同一地址</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FontTx/>
              <a:buBlip>
                <a:blip r:embed="rId3"/>
              </a:buBlip>
            </a:pPr>
            <a:r>
              <a:rPr lang="zh-CN" altLang="en-US" sz="2000" dirty="0">
                <a:solidFill>
                  <a:srgbClr val="FF00FF"/>
                </a:solidFill>
                <a:latin typeface="Consolas" pitchFamily="49" charset="0"/>
                <a:ea typeface="仿宋" pitchFamily="49" charset="-122"/>
                <a:cs typeface="Consolas" pitchFamily="49" charset="0"/>
              </a:rPr>
              <a:t>堆积现象</a:t>
            </a:r>
            <a:r>
              <a:rPr lang="zh-CN" altLang="en-US" sz="2000" dirty="0">
                <a:solidFill>
                  <a:srgbClr val="0000FF"/>
                </a:solidFill>
                <a:latin typeface="Consolas" pitchFamily="49" charset="0"/>
                <a:ea typeface="仿宋" pitchFamily="49" charset="-122"/>
                <a:cs typeface="Consolas" pitchFamily="49" charset="0"/>
              </a:rPr>
              <a:t>：指非同义词冲突出现的现象，拉链法不会引起堆积现象。</a:t>
            </a:r>
          </a:p>
        </p:txBody>
      </p:sp>
      <p:sp>
        <p:nvSpPr>
          <p:cNvPr id="6" name="TextBox 5"/>
          <p:cNvSpPr txBox="1"/>
          <p:nvPr/>
        </p:nvSpPr>
        <p:spPr>
          <a:xfrm>
            <a:off x="2495600" y="1045008"/>
            <a:ext cx="500066" cy="477054"/>
          </a:xfrm>
          <a:prstGeom prst="rect">
            <a:avLst/>
          </a:prstGeom>
          <a:noFill/>
        </p:spPr>
        <p:txBody>
          <a:bodyPr wrap="square" rtlCol="0">
            <a:spAutoFit/>
          </a:bodyPr>
          <a:lstStyle/>
          <a:p>
            <a:pPr algn="l">
              <a:lnSpc>
                <a:spcPts val="3000"/>
              </a:lnSpc>
              <a:spcBef>
                <a:spcPts val="0"/>
              </a:spcBef>
            </a:pPr>
            <a:r>
              <a:rPr lang="en-US" altLang="zh-CN" sz="2800" dirty="0">
                <a:solidFill>
                  <a:srgbClr val="FF0000"/>
                </a:solidFill>
                <a:latin typeface="宋体"/>
                <a:ea typeface="宋体"/>
                <a:cs typeface="Times New Roman" pitchFamily="18" charset="0"/>
                <a:sym typeface="Symbol"/>
              </a:rPr>
              <a:t>×</a:t>
            </a:r>
            <a:endParaRPr lang="zh-CN" altLang="en-US" sz="2800" dirty="0">
              <a:solidFill>
                <a:srgbClr val="FF0000"/>
              </a:solidFill>
              <a:ea typeface="楷体" pitchFamily="49" charset="-122"/>
              <a:cs typeface="Times New Roman" pitchFamily="18" charset="0"/>
            </a:endParaRPr>
          </a:p>
        </p:txBody>
      </p:sp>
      <p:grpSp>
        <p:nvGrpSpPr>
          <p:cNvPr id="9" name="组合 8"/>
          <p:cNvGrpSpPr/>
          <p:nvPr/>
        </p:nvGrpSpPr>
        <p:grpSpPr>
          <a:xfrm>
            <a:off x="1881158" y="214291"/>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127</a:t>
            </a:fld>
            <a:r>
              <a:rPr lang="en-US" altLang="zh-CN" smtClean="0"/>
              <a:t>/19</a:t>
            </a:r>
            <a:endParaRPr lang="en-US" altLang="zh-CN"/>
          </a:p>
        </p:txBody>
      </p:sp>
    </p:spTree>
    <p:extLst>
      <p:ext uri="{BB962C8B-B14F-4D97-AF65-F5344CB8AC3E}">
        <p14:creationId xmlns:p14="http://schemas.microsoft.com/office/powerpoint/2010/main" val="304693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4310050" y="863726"/>
            <a:ext cx="2928958"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10</a:t>
            </a:r>
            <a:r>
              <a:rPr lang="zh-CN" altLang="en-US" sz="32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a:t>
            </a:r>
            <a:r>
              <a:rPr lang="en-US" altLang="zh-CN" sz="32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32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小结</a:t>
            </a:r>
            <a:r>
              <a:rPr lang="zh-CN" altLang="en-US" sz="4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grpSp>
        <p:nvGrpSpPr>
          <p:cNvPr id="16" name="组合 15"/>
          <p:cNvGrpSpPr/>
          <p:nvPr/>
        </p:nvGrpSpPr>
        <p:grpSpPr>
          <a:xfrm>
            <a:off x="2309786" y="1904991"/>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p>
          </p:txBody>
        </p:sp>
      </p:grpSp>
      <p:sp>
        <p:nvSpPr>
          <p:cNvPr id="12" name="TextBox 11"/>
          <p:cNvSpPr txBox="1"/>
          <p:nvPr/>
        </p:nvSpPr>
        <p:spPr>
          <a:xfrm>
            <a:off x="3309918" y="2164454"/>
            <a:ext cx="1643074"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  插入排序</a:t>
            </a:r>
          </a:p>
        </p:txBody>
      </p:sp>
      <p:pic>
        <p:nvPicPr>
          <p:cNvPr id="22" name="Picture 2"/>
          <p:cNvPicPr>
            <a:picLocks noChangeAspect="1" noChangeArrowheads="1"/>
          </p:cNvPicPr>
          <p:nvPr/>
        </p:nvPicPr>
        <p:blipFill>
          <a:blip r:embed="rId4"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27" name="TextBox 26"/>
          <p:cNvSpPr txBox="1"/>
          <p:nvPr/>
        </p:nvSpPr>
        <p:spPr>
          <a:xfrm>
            <a:off x="3381356" y="2857496"/>
            <a:ext cx="3214710" cy="15491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spcBef>
                <a:spcPts val="0"/>
              </a:spcBef>
              <a:buFontTx/>
              <a:buBlip>
                <a:blip r:embed="rId5"/>
              </a:buBlip>
            </a:pPr>
            <a:r>
              <a:rPr lang="zh-CN" altLang="en-US" sz="2000">
                <a:solidFill>
                  <a:srgbClr val="0000FF"/>
                </a:solidFill>
                <a:latin typeface="Consolas" pitchFamily="49" charset="0"/>
                <a:ea typeface="仿宋" pitchFamily="49" charset="-122"/>
                <a:cs typeface="Consolas" pitchFamily="49" charset="0"/>
              </a:rPr>
              <a:t>直接插入排序</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5"/>
              </a:buBlip>
            </a:pPr>
            <a:r>
              <a:rPr lang="zh-CN" altLang="en-US" sz="2000">
                <a:solidFill>
                  <a:srgbClr val="0000FF"/>
                </a:solidFill>
                <a:latin typeface="Consolas" pitchFamily="49" charset="0"/>
                <a:ea typeface="仿宋" pitchFamily="49" charset="-122"/>
                <a:cs typeface="Consolas" pitchFamily="49" charset="0"/>
              </a:rPr>
              <a:t>折半插入排序</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5"/>
              </a:buBlip>
            </a:pPr>
            <a:r>
              <a:rPr lang="zh-CN" altLang="en-US" sz="2000">
                <a:solidFill>
                  <a:srgbClr val="0000FF"/>
                </a:solidFill>
                <a:latin typeface="Consolas" pitchFamily="49" charset="0"/>
                <a:ea typeface="仿宋" pitchFamily="49" charset="-122"/>
                <a:cs typeface="Consolas" pitchFamily="49" charset="0"/>
              </a:rPr>
              <a:t>希尔排序</a:t>
            </a:r>
            <a:endParaRPr lang="en-US" altLang="zh-CN" sz="20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128</a:t>
            </a:fld>
            <a:r>
              <a:rPr lang="en-US" altLang="zh-CN" smtClean="0"/>
              <a:t>/21</a:t>
            </a:r>
            <a:endParaRPr lang="en-US" altLang="zh-CN"/>
          </a:p>
        </p:txBody>
      </p:sp>
    </p:spTree>
    <p:extLst>
      <p:ext uri="{BB962C8B-B14F-4D97-AF65-F5344CB8AC3E}">
        <p14:creationId xmlns:p14="http://schemas.microsoft.com/office/powerpoint/2010/main" val="224436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285728"/>
            <a:ext cx="3214710"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直接插入排序</a:t>
            </a:r>
          </a:p>
        </p:txBody>
      </p:sp>
      <p:grpSp>
        <p:nvGrpSpPr>
          <p:cNvPr id="18" name="组合 17"/>
          <p:cNvGrpSpPr/>
          <p:nvPr/>
        </p:nvGrpSpPr>
        <p:grpSpPr>
          <a:xfrm>
            <a:off x="2309786" y="952484"/>
            <a:ext cx="5929354" cy="2317499"/>
            <a:chOff x="785786" y="714362"/>
            <a:chExt cx="5929354" cy="1738124"/>
          </a:xfrm>
        </p:grpSpPr>
        <p:sp>
          <p:nvSpPr>
            <p:cNvPr id="4" name="TextBox 3"/>
            <p:cNvSpPr txBox="1"/>
            <p:nvPr/>
          </p:nvSpPr>
          <p:spPr>
            <a:xfrm>
              <a:off x="785786" y="714362"/>
              <a:ext cx="1714512" cy="4154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微软雅黑" pitchFamily="34" charset="-122"/>
                  <a:ea typeface="微软雅黑" pitchFamily="34" charset="-122"/>
                  <a:cs typeface="Consolas" pitchFamily="49" charset="0"/>
                </a:rPr>
                <a:t>思路：</a:t>
              </a:r>
              <a:endParaRPr lang="en-US" altLang="zh-CN" sz="2000">
                <a:solidFill>
                  <a:srgbClr val="FF00FF"/>
                </a:solidFill>
                <a:latin typeface="微软雅黑" pitchFamily="34" charset="-122"/>
                <a:ea typeface="微软雅黑" pitchFamily="34" charset="-122"/>
                <a:cs typeface="Consolas" pitchFamily="49" charset="0"/>
              </a:endParaRPr>
            </a:p>
          </p:txBody>
        </p:sp>
        <p:sp>
          <p:nvSpPr>
            <p:cNvPr id="8" name="矩形 7"/>
            <p:cNvSpPr/>
            <p:nvPr/>
          </p:nvSpPr>
          <p:spPr>
            <a:xfrm>
              <a:off x="1500166" y="1292360"/>
              <a:ext cx="2857520"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[0] </a:t>
              </a:r>
              <a:r>
                <a:rPr lang="en-US" altLang="zh-CN" sz="1800" i="1">
                  <a:solidFill>
                    <a:srgbClr val="0000FF"/>
                  </a:solidFill>
                  <a:latin typeface="Consolas" pitchFamily="49" charset="0"/>
                  <a:cs typeface="Consolas" pitchFamily="49" charset="0"/>
                </a:rPr>
                <a:t> R</a:t>
              </a:r>
              <a:r>
                <a:rPr lang="en-US" altLang="zh-CN" sz="1800">
                  <a:solidFill>
                    <a:srgbClr val="0000FF"/>
                  </a:solidFill>
                  <a:latin typeface="Consolas" pitchFamily="49" charset="0"/>
                  <a:cs typeface="Consolas" pitchFamily="49" charset="0"/>
                </a:rPr>
                <a:t>[1]  </a:t>
              </a:r>
              <a:r>
                <a:rPr lang="en-US" altLang="zh-CN" sz="1800">
                  <a:solidFill>
                    <a:srgbClr val="0000FF"/>
                  </a:solidFill>
                  <a:latin typeface="宋体" pitchFamily="2" charset="-122"/>
                  <a:cs typeface="Consolas" pitchFamily="49" charset="0"/>
                </a:rPr>
                <a:t>…</a:t>
              </a:r>
              <a:r>
                <a:rPr lang="en-US" altLang="zh-CN" sz="1800" i="1">
                  <a:solidFill>
                    <a:srgbClr val="0000FF"/>
                  </a:solidFill>
                  <a:latin typeface="Consolas" pitchFamily="49" charset="0"/>
                  <a:cs typeface="Consolas" pitchFamily="49" charset="0"/>
                </a:rPr>
                <a:t> 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4500562" y="1292360"/>
              <a:ext cx="2071702"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  </a:t>
              </a:r>
              <a:r>
                <a:rPr lang="en-US" altLang="zh-CN" sz="1800">
                  <a:solidFill>
                    <a:srgbClr val="0000FF"/>
                  </a:solidFill>
                  <a:latin typeface="宋体" pitchFamily="2" charset="-122"/>
                  <a:cs typeface="Consolas" pitchFamily="49" charset="0"/>
                </a:rPr>
                <a:t>…</a:t>
              </a:r>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2" name="右弧形箭头 11"/>
            <p:cNvSpPr/>
            <p:nvPr/>
          </p:nvSpPr>
          <p:spPr>
            <a:xfrm rot="5400000">
              <a:off x="4110900" y="1539146"/>
              <a:ext cx="350696" cy="857256"/>
            </a:xfrm>
            <a:prstGeom prst="curvedLeftArrow">
              <a:avLst/>
            </a:prstGeom>
            <a:ln>
              <a:tailEnd type="none" w="med" len="lg"/>
            </a:ln>
          </p:spPr>
          <p:style>
            <a:lnRef idx="1">
              <a:schemeClr val="accent4"/>
            </a:lnRef>
            <a:fillRef idx="3">
              <a:schemeClr val="accent4"/>
            </a:fillRef>
            <a:effectRef idx="2">
              <a:schemeClr val="accent4"/>
            </a:effectRef>
            <a:fontRef idx="minor">
              <a:schemeClr val="lt1"/>
            </a:fontRef>
          </p:style>
          <p:txBody>
            <a:bodyPr rtlCol="0" anchor="ctr"/>
            <a:lstStyle/>
            <a:p>
              <a:endParaRPr lang="zh-CN" altLang="en-US">
                <a:solidFill>
                  <a:prstClr val="black"/>
                </a:solidFill>
                <a:latin typeface="Consolas" pitchFamily="49" charset="0"/>
                <a:cs typeface="Consolas" pitchFamily="49" charset="0"/>
              </a:endParaRPr>
            </a:p>
          </p:txBody>
        </p:sp>
        <p:sp>
          <p:nvSpPr>
            <p:cNvPr id="14" name="TextBox 13"/>
            <p:cNvSpPr txBox="1"/>
            <p:nvPr/>
          </p:nvSpPr>
          <p:spPr>
            <a:xfrm>
              <a:off x="2357422" y="2094696"/>
              <a:ext cx="4357718" cy="357790"/>
            </a:xfrm>
            <a:prstGeom prst="rect">
              <a:avLst/>
            </a:prstGeom>
            <a:noFill/>
          </p:spPr>
          <p:txBody>
            <a:bodyPr wrap="square" rtlCol="0">
              <a:spAutoFit/>
            </a:bodyPr>
            <a:lstStyle/>
            <a:p>
              <a:pPr algn="l">
                <a:lnSpc>
                  <a:spcPts val="3000"/>
                </a:lnSpc>
                <a:spcBef>
                  <a:spcPts val="0"/>
                </a:spcBef>
              </a:pPr>
              <a:r>
                <a:rPr lang="zh-CN" altLang="en-US" sz="1800">
                  <a:solidFill>
                    <a:srgbClr val="C00000"/>
                  </a:solidFill>
                  <a:latin typeface="Consolas" pitchFamily="49" charset="0"/>
                  <a:ea typeface="仿宋" pitchFamily="49" charset="-122"/>
                  <a:cs typeface="Consolas" pitchFamily="49" charset="0"/>
                </a:rPr>
                <a:t>将</a:t>
              </a:r>
              <a:r>
                <a:rPr lang="en-US" altLang="zh-CN" sz="1800" i="1">
                  <a:solidFill>
                    <a:srgbClr val="C00000"/>
                  </a:solidFill>
                  <a:latin typeface="Consolas" pitchFamily="49" charset="0"/>
                  <a:ea typeface="仿宋" pitchFamily="49" charset="-122"/>
                  <a:cs typeface="Consolas" pitchFamily="49" charset="0"/>
                </a:rPr>
                <a:t>R</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i</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有序插入到有序区</a:t>
              </a:r>
              <a:r>
                <a:rPr lang="en-US" altLang="zh-CN" sz="1800" i="1">
                  <a:solidFill>
                    <a:srgbClr val="C00000"/>
                  </a:solidFill>
                  <a:latin typeface="Consolas" pitchFamily="49" charset="0"/>
                  <a:ea typeface="仿宋" pitchFamily="49" charset="-122"/>
                  <a:cs typeface="Consolas" pitchFamily="49" charset="0"/>
                </a:rPr>
                <a:t>R</a:t>
              </a:r>
              <a:r>
                <a:rPr lang="en-US" altLang="zh-CN" sz="1800">
                  <a:solidFill>
                    <a:srgbClr val="C00000"/>
                  </a:solidFill>
                  <a:latin typeface="Consolas" pitchFamily="49" charset="0"/>
                  <a:ea typeface="仿宋" pitchFamily="49" charset="-122"/>
                  <a:cs typeface="Consolas" pitchFamily="49" charset="0"/>
                </a:rPr>
                <a:t>[0..</a:t>
              </a:r>
              <a:r>
                <a:rPr lang="en-US" altLang="zh-CN" sz="1800" i="1">
                  <a:solidFill>
                    <a:srgbClr val="C00000"/>
                  </a:solidFill>
                  <a:latin typeface="Consolas" pitchFamily="49" charset="0"/>
                  <a:ea typeface="仿宋" pitchFamily="49" charset="-122"/>
                  <a:cs typeface="Consolas" pitchFamily="49" charset="0"/>
                </a:rPr>
                <a:t>i</a:t>
              </a:r>
              <a:r>
                <a:rPr lang="en-US" altLang="zh-CN" sz="1800">
                  <a:solidFill>
                    <a:srgbClr val="C00000"/>
                  </a:solidFill>
                  <a:latin typeface="Consolas" pitchFamily="49" charset="0"/>
                  <a:ea typeface="仿宋" pitchFamily="49" charset="-122"/>
                  <a:cs typeface="Consolas" pitchFamily="49" charset="0"/>
                </a:rPr>
                <a:t>-1]</a:t>
              </a:r>
              <a:r>
                <a:rPr lang="zh-CN" altLang="en-US" sz="1800">
                  <a:solidFill>
                    <a:srgbClr val="C00000"/>
                  </a:solidFill>
                  <a:latin typeface="Consolas" pitchFamily="49" charset="0"/>
                  <a:ea typeface="仿宋" pitchFamily="49" charset="-122"/>
                  <a:cs typeface="Consolas" pitchFamily="49" charset="0"/>
                </a:rPr>
                <a:t>中</a:t>
              </a:r>
            </a:p>
          </p:txBody>
        </p:sp>
      </p:grpSp>
      <p:sp>
        <p:nvSpPr>
          <p:cNvPr id="15" name="TextBox 14"/>
          <p:cNvSpPr txBox="1"/>
          <p:nvPr/>
        </p:nvSpPr>
        <p:spPr>
          <a:xfrm>
            <a:off x="2309786" y="3365467"/>
            <a:ext cx="4500594"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趟数：</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，共</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趟</a:t>
            </a:r>
            <a:endParaRPr lang="en-US" altLang="zh-CN" sz="2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2309786" y="4023563"/>
            <a:ext cx="7500990"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有序区：</a:t>
            </a:r>
            <a:r>
              <a:rPr lang="zh-CN" altLang="en-US" sz="2000">
                <a:solidFill>
                  <a:srgbClr val="0000FF"/>
                </a:solidFill>
                <a:latin typeface="Consolas" pitchFamily="49" charset="0"/>
                <a:ea typeface="仿宋" pitchFamily="49" charset="-122"/>
                <a:cs typeface="Consolas" pitchFamily="49" charset="0"/>
              </a:rPr>
              <a:t>局部有序区（最后一趟前，所有数据不一定有序）</a:t>
            </a:r>
            <a:endParaRPr lang="en-US" altLang="zh-CN" sz="2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2309786" y="4714884"/>
            <a:ext cx="8072494" cy="400110"/>
          </a:xfrm>
          <a:prstGeom prst="rect">
            <a:avLst/>
          </a:prstGeom>
          <a:noFill/>
        </p:spPr>
        <p:txBody>
          <a:bodyPr wrap="square" rtlCol="0">
            <a:spAutoFit/>
          </a:bodyPr>
          <a:lstStyle/>
          <a:p>
            <a:pPr marL="457200" indent="-457200" algn="l">
              <a:lnSpc>
                <a:spcPts val="24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性能：</a:t>
            </a:r>
            <a:r>
              <a:rPr lang="zh-CN" altLang="en-US" sz="2000">
                <a:solidFill>
                  <a:srgbClr val="0000FF"/>
                </a:solidFill>
                <a:latin typeface="Consolas" pitchFamily="49" charset="0"/>
                <a:ea typeface="仿宋" pitchFamily="49" charset="-122"/>
                <a:cs typeface="Consolas" pitchFamily="49" charset="0"/>
              </a:rPr>
              <a:t>最好（正序）：</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；最坏（反序）：</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；平均：</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p>
        </p:txBody>
      </p:sp>
      <p:sp>
        <p:nvSpPr>
          <p:cNvPr id="13" name="TextBox 12"/>
          <p:cNvSpPr txBox="1"/>
          <p:nvPr/>
        </p:nvSpPr>
        <p:spPr>
          <a:xfrm>
            <a:off x="2309786" y="5286389"/>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稳定性：</a:t>
            </a:r>
            <a:r>
              <a:rPr lang="zh-CN" altLang="en-US" sz="2000">
                <a:solidFill>
                  <a:srgbClr val="0000FF"/>
                </a:solidFill>
                <a:latin typeface="Consolas" pitchFamily="49" charset="0"/>
                <a:ea typeface="仿宋" pitchFamily="49" charset="-122"/>
                <a:cs typeface="Consolas" pitchFamily="49" charset="0"/>
              </a:rPr>
              <a:t>稳定</a:t>
            </a:r>
            <a:endParaRPr lang="en-US" altLang="zh-CN" sz="2000">
              <a:solidFill>
                <a:srgbClr val="0000FF"/>
              </a:solidFill>
              <a:latin typeface="Consolas" pitchFamily="49" charset="0"/>
              <a:ea typeface="仿宋" pitchFamily="49" charset="-122"/>
              <a:cs typeface="Consolas" pitchFamily="49" charset="0"/>
            </a:endParaRPr>
          </a:p>
        </p:txBody>
      </p:sp>
      <p:sp>
        <p:nvSpPr>
          <p:cNvPr id="20" name="灯片编号占位符 19"/>
          <p:cNvSpPr>
            <a:spLocks noGrp="1"/>
          </p:cNvSpPr>
          <p:nvPr>
            <p:ph type="sldNum" sz="quarter" idx="12"/>
          </p:nvPr>
        </p:nvSpPr>
        <p:spPr/>
        <p:txBody>
          <a:bodyPr/>
          <a:lstStyle/>
          <a:p>
            <a:fld id="{36E68863-33C2-4D6D-B9FA-F4917E910219}" type="slidenum">
              <a:rPr lang="en-US" altLang="zh-CN" smtClean="0"/>
              <a:pPr/>
              <a:t>129</a:t>
            </a:fld>
            <a:r>
              <a:rPr lang="en-US" altLang="zh-CN" smtClean="0"/>
              <a:t>/21</a:t>
            </a:r>
            <a:endParaRPr lang="en-US" altLang="zh-CN"/>
          </a:p>
        </p:txBody>
      </p:sp>
    </p:spTree>
    <p:extLst>
      <p:ext uri="{BB962C8B-B14F-4D97-AF65-F5344CB8AC3E}">
        <p14:creationId xmlns:p14="http://schemas.microsoft.com/office/powerpoint/2010/main" val="416491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595538" y="3727213"/>
            <a:ext cx="6786610" cy="1473181"/>
            <a:chOff x="1071538" y="2795410"/>
            <a:chExt cx="6786610" cy="1104886"/>
          </a:xfrm>
        </p:grpSpPr>
        <p:sp>
          <p:nvSpPr>
            <p:cNvPr id="3" name="TextBox 2"/>
            <p:cNvSpPr txBox="1"/>
            <p:nvPr/>
          </p:nvSpPr>
          <p:spPr>
            <a:xfrm>
              <a:off x="1214414" y="3159633"/>
              <a:ext cx="6643734" cy="740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0"/>
                </a:spcBef>
                <a:buBlip>
                  <a:blip r:embed="rId3"/>
                </a:buBlip>
              </a:pPr>
              <a:r>
                <a:rPr lang="zh-CN" altLang="en-US" sz="2000" kern="100" dirty="0">
                  <a:solidFill>
                    <a:srgbClr val="0000FF"/>
                  </a:solidFill>
                  <a:latin typeface="Consolas" pitchFamily="49" charset="0"/>
                  <a:ea typeface="仿宋" pitchFamily="49" charset="-122"/>
                  <a:cs typeface="Consolas" pitchFamily="49" charset="0"/>
                </a:rPr>
                <a:t>插入和删除操作需要移动大量元素。</a:t>
              </a:r>
            </a:p>
            <a:p>
              <a:pPr marL="457200" indent="-457200" algn="l">
                <a:lnSpc>
                  <a:spcPts val="3000"/>
                </a:lnSpc>
                <a:spcBef>
                  <a:spcPts val="0"/>
                </a:spcBef>
                <a:buBlip>
                  <a:blip r:embed="rId3"/>
                </a:buBlip>
              </a:pPr>
              <a:r>
                <a:rPr lang="zh-CN" altLang="en-US" sz="2000" kern="100" dirty="0">
                  <a:solidFill>
                    <a:srgbClr val="0000FF"/>
                  </a:solidFill>
                  <a:latin typeface="Consolas" pitchFamily="49" charset="0"/>
                  <a:ea typeface="仿宋" pitchFamily="49" charset="-122"/>
                  <a:cs typeface="Consolas" pitchFamily="49" charset="0"/>
                </a:rPr>
                <a:t>初始空间大小分配难以掌握。</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071538" y="2795410"/>
              <a:ext cx="928694" cy="323165"/>
            </a:xfrm>
            <a:prstGeom prst="rect">
              <a:avLst/>
            </a:prstGeom>
            <a:noFill/>
          </p:spPr>
          <p:txBody>
            <a:bodyPr wrap="square" rtlCol="0">
              <a:spAutoFit/>
            </a:bodyPr>
            <a:lstStyle/>
            <a:p>
              <a:r>
                <a:rPr lang="zh-CN" altLang="en-US" sz="2000">
                  <a:solidFill>
                    <a:srgbClr val="FF00FF"/>
                  </a:solidFill>
                  <a:latin typeface="华文中宋" pitchFamily="2" charset="-122"/>
                  <a:ea typeface="华文中宋" pitchFamily="2" charset="-122"/>
                  <a:cs typeface="Consolas" pitchFamily="49" charset="0"/>
                </a:rPr>
                <a:t>缺点</a:t>
              </a:r>
              <a:endParaRPr lang="zh-CN" altLang="en-US" sz="2000">
                <a:solidFill>
                  <a:srgbClr val="FF00FF"/>
                </a:solidFill>
                <a:latin typeface="华文中宋" pitchFamily="2" charset="-122"/>
                <a:ea typeface="华文中宋" pitchFamily="2" charset="-122"/>
                <a:cs typeface="Consolas" pitchFamily="49" charset="0"/>
              </a:endParaRPr>
            </a:p>
          </p:txBody>
        </p:sp>
      </p:grpSp>
      <p:sp>
        <p:nvSpPr>
          <p:cNvPr id="5" name="TextBox 4"/>
          <p:cNvSpPr txBox="1"/>
          <p:nvPr/>
        </p:nvSpPr>
        <p:spPr>
          <a:xfrm>
            <a:off x="2238348" y="663720"/>
            <a:ext cx="2000264"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顺序表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pSp>
        <p:nvGrpSpPr>
          <p:cNvPr id="8" name="组合 7"/>
          <p:cNvGrpSpPr/>
          <p:nvPr/>
        </p:nvGrpSpPr>
        <p:grpSpPr>
          <a:xfrm>
            <a:off x="2595538" y="1428737"/>
            <a:ext cx="6786610" cy="1890248"/>
            <a:chOff x="1071538" y="1140843"/>
            <a:chExt cx="6786610" cy="1417685"/>
          </a:xfrm>
        </p:grpSpPr>
        <p:sp>
          <p:nvSpPr>
            <p:cNvPr id="6" name="TextBox 5"/>
            <p:cNvSpPr txBox="1"/>
            <p:nvPr/>
          </p:nvSpPr>
          <p:spPr>
            <a:xfrm>
              <a:off x="1214414" y="1535192"/>
              <a:ext cx="6643734" cy="102333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spcBef>
                  <a:spcPts val="1200"/>
                </a:spcBef>
                <a:buBlip>
                  <a:blip r:embed="rId3"/>
                </a:buBlip>
              </a:pPr>
              <a:r>
                <a:rPr lang="zh-CN" altLang="en-US" sz="2000" dirty="0">
                  <a:solidFill>
                    <a:srgbClr val="0000FF"/>
                  </a:solidFill>
                  <a:latin typeface="Consolas" pitchFamily="49" charset="0"/>
                  <a:ea typeface="仿宋" pitchFamily="49" charset="-122"/>
                  <a:cs typeface="Consolas" pitchFamily="49" charset="0"/>
                </a:rPr>
                <a:t>存储密度大：无须为表示线性表中元素之间的逻辑关系而增加额外的存储空间。</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spcBef>
                  <a:spcPts val="1200"/>
                </a:spcBef>
                <a:buBlip>
                  <a:blip r:embed="rId3"/>
                </a:buBlip>
              </a:pPr>
              <a:r>
                <a:rPr lang="zh-CN" altLang="en-US" sz="2000" kern="100" dirty="0">
                  <a:solidFill>
                    <a:srgbClr val="0000FF"/>
                  </a:solidFill>
                  <a:latin typeface="Consolas" pitchFamily="49" charset="0"/>
                  <a:ea typeface="仿宋" pitchFamily="49" charset="-122"/>
                  <a:cs typeface="Consolas" pitchFamily="49" charset="0"/>
                </a:rPr>
                <a:t>具有随机存取特性。</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071538" y="1140843"/>
              <a:ext cx="928694" cy="323165"/>
            </a:xfrm>
            <a:prstGeom prst="rect">
              <a:avLst/>
            </a:prstGeom>
            <a:noFill/>
          </p:spPr>
          <p:txBody>
            <a:bodyPr wrap="square" rtlCol="0">
              <a:spAutoFit/>
            </a:bodyPr>
            <a:lstStyle/>
            <a:p>
              <a:r>
                <a:rPr lang="zh-CN" altLang="en-US" sz="2000">
                  <a:solidFill>
                    <a:srgbClr val="FF00FF"/>
                  </a:solidFill>
                  <a:latin typeface="华文中宋" pitchFamily="2" charset="-122"/>
                  <a:ea typeface="华文中宋" pitchFamily="2" charset="-122"/>
                  <a:cs typeface="Consolas" pitchFamily="49" charset="0"/>
                </a:rPr>
                <a:t>优点</a:t>
              </a:r>
              <a:endParaRPr lang="zh-CN" altLang="en-US" sz="2000">
                <a:solidFill>
                  <a:srgbClr val="FF00FF"/>
                </a:solidFill>
                <a:latin typeface="华文中宋" pitchFamily="2" charset="-122"/>
                <a:ea typeface="华文中宋" pitchFamily="2" charset="-122"/>
                <a:cs typeface="Consolas" pitchFamily="49" charset="0"/>
              </a:endParaRPr>
            </a:p>
          </p:txBody>
        </p:sp>
      </p:grpSp>
      <p:sp>
        <p:nvSpPr>
          <p:cNvPr id="11" name="灯片编号占位符 10"/>
          <p:cNvSpPr>
            <a:spLocks noGrp="1"/>
          </p:cNvSpPr>
          <p:nvPr>
            <p:ph type="sldNum" sz="quarter" idx="12"/>
          </p:nvPr>
        </p:nvSpPr>
        <p:spPr/>
        <p:txBody>
          <a:bodyPr/>
          <a:lstStyle/>
          <a:p>
            <a:fld id="{36E68863-33C2-4D6D-B9FA-F4917E910219}" type="slidenum">
              <a:rPr lang="en-US" altLang="zh-CN" smtClean="0"/>
              <a:pPr/>
              <a:t>13</a:t>
            </a:fld>
            <a:r>
              <a:rPr lang="en-US" altLang="zh-CN" smtClean="0"/>
              <a:t>/29</a:t>
            </a:r>
            <a:endParaRPr lang="en-US" altLang="zh-CN"/>
          </a:p>
        </p:txBody>
      </p:sp>
    </p:spTree>
    <p:extLst>
      <p:ext uri="{BB962C8B-B14F-4D97-AF65-F5344CB8AC3E}">
        <p14:creationId xmlns:p14="http://schemas.microsoft.com/office/powerpoint/2010/main" val="181473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285729"/>
            <a:ext cx="314327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折半插入排序</a:t>
            </a:r>
          </a:p>
        </p:txBody>
      </p:sp>
      <p:grpSp>
        <p:nvGrpSpPr>
          <p:cNvPr id="2" name="组合 17"/>
          <p:cNvGrpSpPr/>
          <p:nvPr/>
        </p:nvGrpSpPr>
        <p:grpSpPr>
          <a:xfrm>
            <a:off x="2309786" y="952484"/>
            <a:ext cx="5929354" cy="2317499"/>
            <a:chOff x="785786" y="714362"/>
            <a:chExt cx="5929354" cy="1738124"/>
          </a:xfrm>
        </p:grpSpPr>
        <p:sp>
          <p:nvSpPr>
            <p:cNvPr id="4" name="TextBox 3"/>
            <p:cNvSpPr txBox="1"/>
            <p:nvPr/>
          </p:nvSpPr>
          <p:spPr>
            <a:xfrm>
              <a:off x="785786" y="714362"/>
              <a:ext cx="1714512" cy="4154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微软雅黑" pitchFamily="34" charset="-122"/>
                  <a:ea typeface="微软雅黑" pitchFamily="34" charset="-122"/>
                  <a:cs typeface="Consolas" pitchFamily="49" charset="0"/>
                </a:rPr>
                <a:t>思路：</a:t>
              </a:r>
              <a:endParaRPr lang="en-US" altLang="zh-CN" sz="2000">
                <a:solidFill>
                  <a:srgbClr val="FF00FF"/>
                </a:solidFill>
                <a:latin typeface="微软雅黑" pitchFamily="34" charset="-122"/>
                <a:ea typeface="微软雅黑" pitchFamily="34" charset="-122"/>
                <a:cs typeface="Consolas" pitchFamily="49" charset="0"/>
              </a:endParaRPr>
            </a:p>
          </p:txBody>
        </p:sp>
        <p:sp>
          <p:nvSpPr>
            <p:cNvPr id="8" name="矩形 7"/>
            <p:cNvSpPr/>
            <p:nvPr/>
          </p:nvSpPr>
          <p:spPr>
            <a:xfrm>
              <a:off x="1500166" y="1292360"/>
              <a:ext cx="2786082"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[0] </a:t>
              </a:r>
              <a:r>
                <a:rPr lang="en-US" altLang="zh-CN" sz="1800" i="1">
                  <a:solidFill>
                    <a:srgbClr val="0000FF"/>
                  </a:solidFill>
                  <a:latin typeface="Consolas" pitchFamily="49" charset="0"/>
                  <a:cs typeface="Consolas" pitchFamily="49" charset="0"/>
                </a:rPr>
                <a:t> R</a:t>
              </a:r>
              <a:r>
                <a:rPr lang="en-US" altLang="zh-CN" sz="1800">
                  <a:solidFill>
                    <a:srgbClr val="0000FF"/>
                  </a:solidFill>
                  <a:latin typeface="Consolas" pitchFamily="49" charset="0"/>
                  <a:cs typeface="Consolas" pitchFamily="49" charset="0"/>
                </a:rPr>
                <a:t>[1] </a:t>
              </a:r>
              <a:r>
                <a:rPr lang="en-US" altLang="zh-CN" sz="1800">
                  <a:solidFill>
                    <a:srgbClr val="0000FF"/>
                  </a:solidFill>
                  <a:latin typeface="宋体" pitchFamily="2" charset="-122"/>
                  <a:cs typeface="Consolas" pitchFamily="49" charset="0"/>
                </a:rPr>
                <a:t>…</a:t>
              </a:r>
              <a:r>
                <a:rPr lang="en-US" altLang="zh-CN" sz="1800" i="1">
                  <a:solidFill>
                    <a:srgbClr val="0000FF"/>
                  </a:solidFill>
                  <a:latin typeface="Consolas" pitchFamily="49" charset="0"/>
                  <a:cs typeface="Consolas" pitchFamily="49" charset="0"/>
                </a:rPr>
                <a:t> 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4500562" y="1292360"/>
              <a:ext cx="2071702"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 </a:t>
              </a:r>
              <a:r>
                <a:rPr lang="en-US" altLang="zh-CN" sz="1800">
                  <a:solidFill>
                    <a:srgbClr val="0000FF"/>
                  </a:solidFill>
                  <a:latin typeface="宋体" pitchFamily="2" charset="-122"/>
                  <a:cs typeface="Consolas" pitchFamily="49" charset="0"/>
                </a:rPr>
                <a:t>…</a:t>
              </a:r>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2" name="右弧形箭头 11"/>
            <p:cNvSpPr/>
            <p:nvPr/>
          </p:nvSpPr>
          <p:spPr>
            <a:xfrm rot="5400000">
              <a:off x="4110900" y="1539146"/>
              <a:ext cx="350696" cy="857256"/>
            </a:xfrm>
            <a:prstGeom prst="curvedLeftArrow">
              <a:avLst/>
            </a:prstGeom>
            <a:ln>
              <a:tailEnd type="none" w="med" len="lg"/>
            </a:ln>
          </p:spPr>
          <p:style>
            <a:lnRef idx="1">
              <a:schemeClr val="accent4"/>
            </a:lnRef>
            <a:fillRef idx="3">
              <a:schemeClr val="accent4"/>
            </a:fillRef>
            <a:effectRef idx="2">
              <a:schemeClr val="accent4"/>
            </a:effectRef>
            <a:fontRef idx="minor">
              <a:schemeClr val="lt1"/>
            </a:fontRef>
          </p:style>
          <p:txBody>
            <a:bodyPr rtlCol="0" anchor="ctr"/>
            <a:lstStyle/>
            <a:p>
              <a:endParaRPr lang="zh-CN" altLang="en-US">
                <a:solidFill>
                  <a:prstClr val="black"/>
                </a:solidFill>
                <a:latin typeface="Consolas" pitchFamily="49" charset="0"/>
                <a:cs typeface="Consolas" pitchFamily="49" charset="0"/>
              </a:endParaRPr>
            </a:p>
          </p:txBody>
        </p:sp>
        <p:sp>
          <p:nvSpPr>
            <p:cNvPr id="14" name="TextBox 13"/>
            <p:cNvSpPr txBox="1"/>
            <p:nvPr/>
          </p:nvSpPr>
          <p:spPr>
            <a:xfrm>
              <a:off x="2123728" y="2094696"/>
              <a:ext cx="4591412" cy="357790"/>
            </a:xfrm>
            <a:prstGeom prst="rect">
              <a:avLst/>
            </a:prstGeom>
            <a:noFill/>
          </p:spPr>
          <p:txBody>
            <a:bodyPr wrap="square" rtlCol="0">
              <a:spAutoFit/>
            </a:bodyPr>
            <a:lstStyle/>
            <a:p>
              <a:pPr algn="l">
                <a:lnSpc>
                  <a:spcPts val="3000"/>
                </a:lnSpc>
                <a:spcBef>
                  <a:spcPts val="0"/>
                </a:spcBef>
              </a:pPr>
              <a:r>
                <a:rPr lang="zh-CN" altLang="en-US" sz="2000" dirty="0">
                  <a:solidFill>
                    <a:srgbClr val="C00000"/>
                  </a:solidFill>
                  <a:latin typeface="Consolas" pitchFamily="49" charset="0"/>
                  <a:ea typeface="仿宋" pitchFamily="49" charset="-122"/>
                  <a:cs typeface="Consolas" pitchFamily="49" charset="0"/>
                </a:rPr>
                <a:t>在有序区</a:t>
              </a:r>
              <a:r>
                <a:rPr lang="en-US" altLang="zh-CN" sz="2000" i="1" dirty="0">
                  <a:solidFill>
                    <a:srgbClr val="C00000"/>
                  </a:solidFill>
                  <a:latin typeface="Consolas" pitchFamily="49" charset="0"/>
                  <a:ea typeface="仿宋" pitchFamily="49" charset="-122"/>
                  <a:cs typeface="Consolas" pitchFamily="49" charset="0"/>
                </a:rPr>
                <a:t>R</a:t>
              </a:r>
              <a:r>
                <a:rPr lang="en-US" altLang="zh-CN" sz="2000" dirty="0">
                  <a:solidFill>
                    <a:srgbClr val="C00000"/>
                  </a:solidFill>
                  <a:latin typeface="Consolas" pitchFamily="49" charset="0"/>
                  <a:ea typeface="仿宋" pitchFamily="49" charset="-122"/>
                  <a:cs typeface="Consolas" pitchFamily="49" charset="0"/>
                </a:rPr>
                <a:t>[0..</a:t>
              </a:r>
              <a:r>
                <a:rPr lang="en-US" altLang="zh-CN" sz="2000" i="1" dirty="0">
                  <a:solidFill>
                    <a:srgbClr val="C00000"/>
                  </a:solidFill>
                  <a:latin typeface="Consolas" pitchFamily="49" charset="0"/>
                  <a:ea typeface="仿宋" pitchFamily="49" charset="-122"/>
                  <a:cs typeface="Consolas" pitchFamily="49" charset="0"/>
                </a:rPr>
                <a:t>i</a:t>
              </a:r>
              <a:r>
                <a:rPr lang="en-US" altLang="zh-CN" sz="2000" dirty="0">
                  <a:solidFill>
                    <a:srgbClr val="C00000"/>
                  </a:solidFill>
                  <a:latin typeface="Consolas" pitchFamily="49" charset="0"/>
                  <a:ea typeface="仿宋" pitchFamily="49" charset="-122"/>
                  <a:cs typeface="Consolas" pitchFamily="49" charset="0"/>
                </a:rPr>
                <a:t>-1]</a:t>
              </a:r>
              <a:r>
                <a:rPr lang="zh-CN" altLang="en-US" sz="2000" dirty="0">
                  <a:solidFill>
                    <a:srgbClr val="C00000"/>
                  </a:solidFill>
                  <a:latin typeface="Consolas" pitchFamily="49" charset="0"/>
                  <a:ea typeface="仿宋" pitchFamily="49" charset="-122"/>
                  <a:cs typeface="Consolas" pitchFamily="49" charset="0"/>
                </a:rPr>
                <a:t>折半查找插入位置</a:t>
              </a:r>
            </a:p>
          </p:txBody>
        </p:sp>
      </p:grpSp>
      <p:sp>
        <p:nvSpPr>
          <p:cNvPr id="15" name="TextBox 14"/>
          <p:cNvSpPr txBox="1"/>
          <p:nvPr/>
        </p:nvSpPr>
        <p:spPr>
          <a:xfrm>
            <a:off x="2309786" y="3419400"/>
            <a:ext cx="4500594"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趟数：</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，共</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趟</a:t>
            </a:r>
            <a:endParaRPr lang="en-US" altLang="zh-CN" sz="2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2309786" y="4077496"/>
            <a:ext cx="7500990"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有序区：</a:t>
            </a:r>
            <a:r>
              <a:rPr lang="zh-CN" altLang="en-US" sz="2000">
                <a:solidFill>
                  <a:srgbClr val="0000FF"/>
                </a:solidFill>
                <a:latin typeface="Consolas" pitchFamily="49" charset="0"/>
                <a:ea typeface="仿宋" pitchFamily="49" charset="-122"/>
                <a:cs typeface="Consolas" pitchFamily="49" charset="0"/>
              </a:rPr>
              <a:t>局部有序区（最后一趟前，所有数据不一定有序）</a:t>
            </a:r>
            <a:endParaRPr lang="en-US" altLang="zh-CN" sz="2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2309786" y="4818038"/>
            <a:ext cx="8072494" cy="400110"/>
          </a:xfrm>
          <a:prstGeom prst="rect">
            <a:avLst/>
          </a:prstGeom>
          <a:noFill/>
        </p:spPr>
        <p:txBody>
          <a:bodyPr wrap="square" rtlCol="0">
            <a:spAutoFit/>
          </a:bodyPr>
          <a:lstStyle/>
          <a:p>
            <a:pPr marL="457200" indent="-457200" algn="l">
              <a:lnSpc>
                <a:spcPts val="24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性能：</a:t>
            </a:r>
            <a:r>
              <a:rPr lang="zh-CN" altLang="en-US" sz="2000">
                <a:solidFill>
                  <a:srgbClr val="0000FF"/>
                </a:solidFill>
                <a:latin typeface="Consolas" pitchFamily="49" charset="0"/>
                <a:ea typeface="仿宋" pitchFamily="49" charset="-122"/>
                <a:cs typeface="Consolas" pitchFamily="49" charset="0"/>
              </a:rPr>
              <a:t>最好（正序）：</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；最坏（反序）：</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；平均：</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p>
        </p:txBody>
      </p:sp>
      <p:sp>
        <p:nvSpPr>
          <p:cNvPr id="13" name="TextBox 12"/>
          <p:cNvSpPr txBox="1"/>
          <p:nvPr/>
        </p:nvSpPr>
        <p:spPr>
          <a:xfrm>
            <a:off x="2309786" y="5446771"/>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稳定性：</a:t>
            </a:r>
            <a:r>
              <a:rPr lang="zh-CN" altLang="en-US" sz="2000">
                <a:solidFill>
                  <a:srgbClr val="0000FF"/>
                </a:solidFill>
                <a:latin typeface="Consolas" pitchFamily="49" charset="0"/>
                <a:ea typeface="仿宋" pitchFamily="49" charset="-122"/>
                <a:cs typeface="Consolas" pitchFamily="49" charset="0"/>
              </a:rPr>
              <a:t>稳定</a:t>
            </a:r>
            <a:endParaRPr lang="en-US" altLang="zh-CN" sz="2000">
              <a:solidFill>
                <a:srgbClr val="0000FF"/>
              </a:solidFill>
              <a:latin typeface="Consolas" pitchFamily="49" charset="0"/>
              <a:ea typeface="仿宋" pitchFamily="49" charset="-122"/>
              <a:cs typeface="Consolas" pitchFamily="49" charset="0"/>
            </a:endParaRPr>
          </a:p>
        </p:txBody>
      </p:sp>
      <p:sp>
        <p:nvSpPr>
          <p:cNvPr id="19" name="灯片编号占位符 18"/>
          <p:cNvSpPr>
            <a:spLocks noGrp="1"/>
          </p:cNvSpPr>
          <p:nvPr>
            <p:ph type="sldNum" sz="quarter" idx="12"/>
          </p:nvPr>
        </p:nvSpPr>
        <p:spPr/>
        <p:txBody>
          <a:bodyPr/>
          <a:lstStyle/>
          <a:p>
            <a:fld id="{36E68863-33C2-4D6D-B9FA-F4917E910219}" type="slidenum">
              <a:rPr lang="en-US" altLang="zh-CN" smtClean="0"/>
              <a:pPr/>
              <a:t>130</a:t>
            </a:fld>
            <a:r>
              <a:rPr lang="en-US" altLang="zh-CN" smtClean="0"/>
              <a:t>/21</a:t>
            </a:r>
            <a:endParaRPr lang="en-US" altLang="zh-CN"/>
          </a:p>
        </p:txBody>
      </p:sp>
    </p:spTree>
    <p:extLst>
      <p:ext uri="{BB962C8B-B14F-4D97-AF65-F5344CB8AC3E}">
        <p14:creationId xmlns:p14="http://schemas.microsoft.com/office/powerpoint/2010/main" val="270665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190477"/>
            <a:ext cx="242889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希尔排序</a:t>
            </a:r>
          </a:p>
        </p:txBody>
      </p:sp>
      <p:sp>
        <p:nvSpPr>
          <p:cNvPr id="4" name="TextBox 3"/>
          <p:cNvSpPr txBox="1"/>
          <p:nvPr/>
        </p:nvSpPr>
        <p:spPr>
          <a:xfrm>
            <a:off x="2309786" y="761982"/>
            <a:ext cx="171451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微软雅黑" pitchFamily="34" charset="-122"/>
                <a:ea typeface="微软雅黑" pitchFamily="34" charset="-122"/>
                <a:cs typeface="Times New Roman" pitchFamily="18" charset="0"/>
              </a:rPr>
              <a:t>思路：</a:t>
            </a:r>
            <a:endParaRPr lang="en-US" altLang="zh-CN" sz="2000">
              <a:solidFill>
                <a:srgbClr val="FF00FF"/>
              </a:solidFill>
              <a:latin typeface="微软雅黑" pitchFamily="34" charset="-122"/>
              <a:ea typeface="微软雅黑" pitchFamily="34" charset="-122"/>
              <a:cs typeface="Times New Roman" pitchFamily="18" charset="0"/>
            </a:endParaRPr>
          </a:p>
        </p:txBody>
      </p:sp>
      <p:sp>
        <p:nvSpPr>
          <p:cNvPr id="15" name="TextBox 14"/>
          <p:cNvSpPr txBox="1"/>
          <p:nvPr/>
        </p:nvSpPr>
        <p:spPr>
          <a:xfrm>
            <a:off x="2309786" y="3703234"/>
            <a:ext cx="4500594"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趟数：</a:t>
            </a:r>
            <a:r>
              <a:rPr lang="en-US"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sym typeface="Symbol"/>
              </a:rPr>
              <a:t></a:t>
            </a:r>
            <a:r>
              <a:rPr lang="zh-CN" altLang="en-US" sz="2000">
                <a:solidFill>
                  <a:srgbClr val="0000FF"/>
                </a:solidFill>
                <a:latin typeface="Consolas" pitchFamily="49" charset="0"/>
                <a:ea typeface="仿宋" pitchFamily="49" charset="-122"/>
                <a:cs typeface="Consolas" pitchFamily="49" charset="0"/>
              </a:rPr>
              <a:t>趟</a:t>
            </a:r>
            <a:endParaRPr lang="en-US" altLang="zh-CN" sz="2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2309786" y="4361329"/>
            <a:ext cx="7500990"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有序区：</a:t>
            </a:r>
            <a:r>
              <a:rPr lang="zh-CN" altLang="en-US" sz="2000">
                <a:solidFill>
                  <a:srgbClr val="0000FF"/>
                </a:solidFill>
                <a:latin typeface="Consolas" pitchFamily="49" charset="0"/>
                <a:ea typeface="仿宋" pitchFamily="49" charset="-122"/>
                <a:cs typeface="Consolas" pitchFamily="49" charset="0"/>
              </a:rPr>
              <a:t>不产生有序区（最后一趟前，所有数据不一定有序）</a:t>
            </a:r>
            <a:endParaRPr lang="en-US" altLang="zh-CN" sz="2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2309786" y="5048261"/>
            <a:ext cx="8072494" cy="400110"/>
          </a:xfrm>
          <a:prstGeom prst="rect">
            <a:avLst/>
          </a:prstGeom>
          <a:noFill/>
        </p:spPr>
        <p:txBody>
          <a:bodyPr wrap="square" rtlCol="0">
            <a:spAutoFit/>
          </a:bodyPr>
          <a:lstStyle/>
          <a:p>
            <a:pPr marL="457200" indent="-457200" algn="l">
              <a:lnSpc>
                <a:spcPts val="2400"/>
              </a:lnSpc>
              <a:spcBef>
                <a:spcPts val="0"/>
              </a:spcBef>
              <a:buFontTx/>
              <a:buBlip>
                <a:blip r:embed="rId3"/>
              </a:buBlip>
            </a:pPr>
            <a:r>
              <a:rPr lang="zh-CN" altLang="en-US" sz="2000" dirty="0">
                <a:solidFill>
                  <a:srgbClr val="FF00FF"/>
                </a:solidFill>
                <a:latin typeface="Consolas" pitchFamily="49" charset="0"/>
                <a:ea typeface="仿宋" pitchFamily="49" charset="-122"/>
                <a:cs typeface="Consolas" pitchFamily="49" charset="0"/>
              </a:rPr>
              <a:t>性能：</a:t>
            </a:r>
            <a:r>
              <a:rPr lang="zh-CN" altLang="en-US" sz="2000" dirty="0">
                <a:solidFill>
                  <a:srgbClr val="0000FF"/>
                </a:solidFill>
                <a:latin typeface="Consolas" pitchFamily="49" charset="0"/>
                <a:ea typeface="仿宋" pitchFamily="49" charset="-122"/>
                <a:cs typeface="Consolas" pitchFamily="49" charset="0"/>
              </a:rPr>
              <a:t>平均：</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30000" dirty="0">
                <a:solidFill>
                  <a:srgbClr val="0000FF"/>
                </a:solidFill>
                <a:latin typeface="Consolas" pitchFamily="49" charset="0"/>
                <a:ea typeface="仿宋" pitchFamily="49" charset="-122"/>
                <a:cs typeface="Consolas" pitchFamily="49" charset="0"/>
              </a:rPr>
              <a:t>1.3</a:t>
            </a:r>
            <a:r>
              <a:rPr lang="en-US" altLang="zh-CN" sz="2000" dirty="0">
                <a:solidFill>
                  <a:srgbClr val="0000FF"/>
                </a:solidFill>
                <a:latin typeface="Consolas" pitchFamily="49" charset="0"/>
                <a:ea typeface="仿宋" pitchFamily="49" charset="-122"/>
                <a:cs typeface="Consolas" pitchFamily="49" charset="0"/>
              </a:rPr>
              <a:t>)</a:t>
            </a:r>
          </a:p>
        </p:txBody>
      </p:sp>
      <p:sp>
        <p:nvSpPr>
          <p:cNvPr id="18" name="TextBox 17"/>
          <p:cNvSpPr txBox="1"/>
          <p:nvPr/>
        </p:nvSpPr>
        <p:spPr>
          <a:xfrm>
            <a:off x="3452794" y="1357298"/>
            <a:ext cx="7179710" cy="22956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08000" bIns="108000" rtlCol="0">
            <a:spAutoFit/>
          </a:bodyPr>
          <a:lstStyle/>
          <a:p>
            <a:pPr algn="l">
              <a:lnSpc>
                <a:spcPts val="2200"/>
              </a:lnSpc>
              <a:spcBef>
                <a:spcPts val="0"/>
              </a:spcBef>
              <a:spcAft>
                <a:spcPts val="600"/>
              </a:spcAft>
            </a:pPr>
            <a:r>
              <a:rPr lang="en-US" altLang="zh-CN" sz="2000" i="1" dirty="0">
                <a:solidFill>
                  <a:srgbClr val="0000FF"/>
                </a:solidFill>
                <a:latin typeface="Consolas" pitchFamily="49" charset="0"/>
                <a:ea typeface="仿宋" pitchFamily="49" charset="-122"/>
                <a:cs typeface="Consolas" pitchFamily="49" charset="0"/>
              </a:rPr>
              <a:t>d</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/2</a:t>
            </a:r>
          </a:p>
          <a:p>
            <a:pPr algn="l">
              <a:lnSpc>
                <a:spcPts val="2200"/>
              </a:lnSpc>
              <a:spcBef>
                <a:spcPts val="0"/>
              </a:spcBef>
              <a:spcAft>
                <a:spcPts val="600"/>
              </a:spcAft>
            </a:pPr>
            <a:r>
              <a:rPr lang="en-US" altLang="zh-CN" sz="2000" dirty="0">
                <a:solidFill>
                  <a:srgbClr val="0000FF"/>
                </a:solidFill>
                <a:latin typeface="Consolas" pitchFamily="49" charset="0"/>
                <a:ea typeface="仿宋" pitchFamily="49" charset="-122"/>
                <a:cs typeface="Consolas" pitchFamily="49" charset="0"/>
              </a:rPr>
              <a:t>while (</a:t>
            </a:r>
            <a:r>
              <a:rPr lang="en-US" altLang="zh-CN" sz="2000" i="1" dirty="0">
                <a:solidFill>
                  <a:srgbClr val="0000FF"/>
                </a:solidFill>
                <a:latin typeface="Consolas" pitchFamily="49" charset="0"/>
                <a:ea typeface="仿宋" pitchFamily="49" charset="-122"/>
                <a:cs typeface="Consolas" pitchFamily="49" charset="0"/>
              </a:rPr>
              <a:t>d</a:t>
            </a:r>
            <a:r>
              <a:rPr lang="en-US" altLang="zh-CN" sz="2000" dirty="0">
                <a:solidFill>
                  <a:srgbClr val="0000FF"/>
                </a:solidFill>
                <a:latin typeface="Consolas" pitchFamily="49" charset="0"/>
                <a:ea typeface="仿宋" pitchFamily="49" charset="-122"/>
                <a:cs typeface="Consolas" pitchFamily="49" charset="0"/>
              </a:rPr>
              <a:t>&gt;0</a:t>
            </a:r>
            <a:r>
              <a:rPr lang="en-US" altLang="zh-CN" sz="2000" dirty="0" smtClean="0">
                <a:solidFill>
                  <a:srgbClr val="0000FF"/>
                </a:solidFill>
                <a:latin typeface="Consolas" pitchFamily="49" charset="0"/>
                <a:ea typeface="仿宋" pitchFamily="49" charset="-122"/>
                <a:cs typeface="Consolas" pitchFamily="49" charset="0"/>
              </a:rPr>
              <a:t>) {</a:t>
            </a:r>
            <a:endParaRPr lang="en-US" altLang="zh-CN" sz="2000" dirty="0">
              <a:solidFill>
                <a:srgbClr val="0000FF"/>
              </a:solidFill>
              <a:latin typeface="Consolas" pitchFamily="49" charset="0"/>
              <a:ea typeface="仿宋" pitchFamily="49" charset="-122"/>
              <a:cs typeface="Consolas" pitchFamily="49" charset="0"/>
            </a:endParaRPr>
          </a:p>
          <a:p>
            <a:pPr algn="l">
              <a:lnSpc>
                <a:spcPts val="2200"/>
              </a:lnSpc>
              <a:spcBef>
                <a:spcPts val="0"/>
              </a:spcBef>
              <a:spcAft>
                <a:spcPts val="600"/>
              </a:spcAft>
            </a:pPr>
            <a:r>
              <a:rPr lang="en-US" altLang="zh-CN" sz="2000" dirty="0" smtClean="0">
                <a:solidFill>
                  <a:srgbClr val="0000FF"/>
                </a:solidFill>
                <a:latin typeface="Consolas" pitchFamily="49" charset="0"/>
                <a:ea typeface="仿宋"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将</a:t>
            </a:r>
            <a:r>
              <a:rPr lang="en-US" altLang="zh-CN" sz="2000" i="1" dirty="0">
                <a:solidFill>
                  <a:srgbClr val="0000FF"/>
                </a:solidFill>
                <a:latin typeface="Consolas" pitchFamily="49" charset="0"/>
                <a:ea typeface="仿宋" pitchFamily="49" charset="-122"/>
                <a:cs typeface="Consolas" pitchFamily="49" charset="0"/>
              </a:rPr>
              <a:t>R</a:t>
            </a:r>
            <a:r>
              <a:rPr lang="en-US" altLang="zh-CN" sz="2000" dirty="0">
                <a:solidFill>
                  <a:srgbClr val="0000FF"/>
                </a:solidFill>
                <a:latin typeface="Consolas" pitchFamily="49" charset="0"/>
                <a:ea typeface="仿宋" pitchFamily="49" charset="-122"/>
                <a:cs typeface="Consolas" pitchFamily="49" charset="0"/>
              </a:rPr>
              <a:t>[0..</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分为到</a:t>
            </a:r>
            <a:r>
              <a:rPr lang="en-US" altLang="zh-CN" sz="2000" i="1" dirty="0">
                <a:solidFill>
                  <a:srgbClr val="0000FF"/>
                </a:solidFill>
                <a:latin typeface="Consolas" pitchFamily="49" charset="0"/>
                <a:ea typeface="仿宋" pitchFamily="49" charset="-122"/>
                <a:cs typeface="Consolas" pitchFamily="49" charset="0"/>
              </a:rPr>
              <a:t>d</a:t>
            </a:r>
            <a:r>
              <a:rPr lang="zh-CN" altLang="en-US" sz="2000" dirty="0">
                <a:solidFill>
                  <a:srgbClr val="0000FF"/>
                </a:solidFill>
                <a:latin typeface="Consolas" pitchFamily="49" charset="0"/>
                <a:ea typeface="仿宋" pitchFamily="49" charset="-122"/>
                <a:cs typeface="Consolas" pitchFamily="49" charset="0"/>
              </a:rPr>
              <a:t>个组（相距</a:t>
            </a:r>
            <a:r>
              <a:rPr lang="en-US" altLang="zh-CN" sz="2000" i="1" dirty="0">
                <a:solidFill>
                  <a:srgbClr val="0000FF"/>
                </a:solidFill>
                <a:latin typeface="Consolas" pitchFamily="49" charset="0"/>
                <a:ea typeface="仿宋" pitchFamily="49" charset="-122"/>
                <a:cs typeface="Consolas" pitchFamily="49" charset="0"/>
              </a:rPr>
              <a:t>d</a:t>
            </a:r>
            <a:r>
              <a:rPr lang="zh-CN" altLang="en-US" sz="2000" dirty="0">
                <a:solidFill>
                  <a:srgbClr val="0000FF"/>
                </a:solidFill>
                <a:latin typeface="Consolas" pitchFamily="49" charset="0"/>
                <a:ea typeface="仿宋" pitchFamily="49" charset="-122"/>
                <a:cs typeface="Consolas" pitchFamily="49" charset="0"/>
              </a:rPr>
              <a:t>个位置的元素为一组）</a:t>
            </a:r>
            <a:endParaRPr lang="en-US" altLang="zh-CN" sz="2000" dirty="0">
              <a:solidFill>
                <a:srgbClr val="0000FF"/>
              </a:solidFill>
              <a:latin typeface="Consolas" pitchFamily="49" charset="0"/>
              <a:ea typeface="仿宋" pitchFamily="49" charset="-122"/>
              <a:cs typeface="Consolas" pitchFamily="49" charset="0"/>
            </a:endParaRPr>
          </a:p>
          <a:p>
            <a:pPr algn="l">
              <a:lnSpc>
                <a:spcPts val="2200"/>
              </a:lnSpc>
              <a:spcBef>
                <a:spcPts val="0"/>
              </a:spcBef>
              <a:spcAft>
                <a:spcPts val="600"/>
              </a:spcAft>
            </a:pP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每组进行直接插入排序</a:t>
            </a:r>
            <a:endParaRPr lang="en-US" altLang="zh-CN" sz="2000" dirty="0">
              <a:solidFill>
                <a:srgbClr val="0000FF"/>
              </a:solidFill>
              <a:latin typeface="Consolas" pitchFamily="49" charset="0"/>
              <a:ea typeface="仿宋" pitchFamily="49" charset="-122"/>
              <a:cs typeface="Consolas" pitchFamily="49" charset="0"/>
            </a:endParaRPr>
          </a:p>
          <a:p>
            <a:pPr algn="l">
              <a:lnSpc>
                <a:spcPts val="2200"/>
              </a:lnSpc>
              <a:spcBef>
                <a:spcPts val="0"/>
              </a:spcBef>
              <a:spcAft>
                <a:spcPts val="600"/>
              </a:spcAft>
            </a:pPr>
            <a:r>
              <a:rPr lang="en-US" altLang="zh-CN" sz="2000" dirty="0">
                <a:solidFill>
                  <a:srgbClr val="0000FF"/>
                </a:solidFill>
                <a:latin typeface="Consolas" pitchFamily="49" charset="0"/>
                <a:ea typeface="仿宋" pitchFamily="49" charset="-122"/>
                <a:cs typeface="Consolas" pitchFamily="49" charset="0"/>
              </a:rPr>
              <a:t>   </a:t>
            </a:r>
            <a:r>
              <a:rPr lang="en-US" altLang="zh-CN" sz="2000" i="1" dirty="0">
                <a:solidFill>
                  <a:srgbClr val="0000FF"/>
                </a:solidFill>
                <a:latin typeface="Consolas" pitchFamily="49" charset="0"/>
                <a:ea typeface="仿宋" pitchFamily="49" charset="-122"/>
                <a:cs typeface="Consolas" pitchFamily="49" charset="0"/>
              </a:rPr>
              <a:t>d=d</a:t>
            </a:r>
            <a:r>
              <a:rPr lang="en-US" altLang="zh-CN" sz="2000" dirty="0">
                <a:solidFill>
                  <a:srgbClr val="0000FF"/>
                </a:solidFill>
                <a:latin typeface="Consolas" pitchFamily="49" charset="0"/>
                <a:ea typeface="仿宋" pitchFamily="49" charset="-122"/>
                <a:cs typeface="Consolas" pitchFamily="49" charset="0"/>
              </a:rPr>
              <a:t>/2;</a:t>
            </a:r>
          </a:p>
          <a:p>
            <a:pPr algn="l">
              <a:lnSpc>
                <a:spcPts val="2200"/>
              </a:lnSpc>
              <a:spcBef>
                <a:spcPts val="0"/>
              </a:spcBef>
              <a:spcAft>
                <a:spcPts val="600"/>
              </a:spcAft>
            </a:pPr>
            <a:r>
              <a:rPr lang="en-US"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2309786" y="5517232"/>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dirty="0">
                <a:solidFill>
                  <a:srgbClr val="FF00FF"/>
                </a:solidFill>
                <a:latin typeface="Consolas" pitchFamily="49" charset="0"/>
                <a:ea typeface="仿宋" pitchFamily="49" charset="-122"/>
                <a:cs typeface="Consolas" pitchFamily="49" charset="0"/>
              </a:rPr>
              <a:t>稳定性：</a:t>
            </a:r>
            <a:r>
              <a:rPr lang="zh-CN" altLang="en-US" sz="2000" dirty="0">
                <a:solidFill>
                  <a:srgbClr val="0000FF"/>
                </a:solidFill>
                <a:latin typeface="Consolas" pitchFamily="49" charset="0"/>
                <a:ea typeface="仿宋" pitchFamily="49" charset="-122"/>
                <a:cs typeface="Consolas" pitchFamily="49" charset="0"/>
              </a:rPr>
              <a:t>不稳定</a:t>
            </a:r>
            <a:endParaRPr lang="en-US" altLang="zh-CN" sz="2000" dirty="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131</a:t>
            </a:fld>
            <a:r>
              <a:rPr lang="en-US" altLang="zh-CN" smtClean="0"/>
              <a:t>/21</a:t>
            </a:r>
            <a:endParaRPr lang="en-US" altLang="zh-CN"/>
          </a:p>
        </p:txBody>
      </p:sp>
    </p:spTree>
    <p:extLst>
      <p:ext uri="{BB962C8B-B14F-4D97-AF65-F5344CB8AC3E}">
        <p14:creationId xmlns:p14="http://schemas.microsoft.com/office/powerpoint/2010/main" val="198442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472" y="2004653"/>
            <a:ext cx="8072494" cy="1908215"/>
          </a:xfrm>
          <a:prstGeom prst="rect">
            <a:avLst/>
          </a:prstGeom>
          <a:noFill/>
        </p:spPr>
        <p:txBody>
          <a:bodyPr wrap="square" rtlCol="0">
            <a:spAutoFit/>
          </a:bodyPr>
          <a:lstStyle/>
          <a:p>
            <a:pPr algn="l">
              <a:lnSpc>
                <a:spcPts val="3000"/>
              </a:lnSpc>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数据</a:t>
            </a:r>
            <a:r>
              <a:rPr lang="zh-CN" altLang="zh-CN" sz="2000" dirty="0">
                <a:solidFill>
                  <a:srgbClr val="0000FF"/>
                </a:solidFill>
                <a:latin typeface="Consolas" pitchFamily="49" charset="0"/>
                <a:ea typeface="楷体" pitchFamily="49" charset="-122"/>
                <a:cs typeface="Consolas" pitchFamily="49" charset="0"/>
              </a:rPr>
              <a:t>序列</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8</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6</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7</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是第一趟递增排序后的结果，则采用的排序方法可能是</a:t>
            </a:r>
            <a:r>
              <a:rPr lang="zh-CN" altLang="en-US"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p>
          <a:p>
            <a:pPr algn="l">
              <a:lnSpc>
                <a:spcPts val="3000"/>
              </a:lnSpc>
            </a:pPr>
            <a:r>
              <a:rPr lang="en-US" altLang="zh-CN" sz="2000" dirty="0">
                <a:solidFill>
                  <a:srgbClr val="0000FF"/>
                </a:solidFill>
                <a:latin typeface="Consolas" pitchFamily="49" charset="0"/>
                <a:ea typeface="仿宋" pitchFamily="49" charset="-122"/>
                <a:cs typeface="Consolas" pitchFamily="49" charset="0"/>
              </a:rPr>
              <a:t>    A.</a:t>
            </a:r>
            <a:r>
              <a:rPr lang="zh-CN" altLang="zh-CN" sz="2000" dirty="0">
                <a:solidFill>
                  <a:srgbClr val="0000FF"/>
                </a:solidFill>
                <a:latin typeface="Consolas" pitchFamily="49" charset="0"/>
                <a:ea typeface="仿宋" pitchFamily="49" charset="-122"/>
                <a:cs typeface="Consolas" pitchFamily="49" charset="0"/>
              </a:rPr>
              <a:t>快速排序</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冒泡排序</a:t>
            </a:r>
            <a:endParaRPr lang="en-US" altLang="zh-CN" sz="2000" dirty="0">
              <a:solidFill>
                <a:srgbClr val="0000FF"/>
              </a:solidFill>
              <a:latin typeface="Consolas" pitchFamily="49" charset="0"/>
              <a:ea typeface="仿宋" pitchFamily="49" charset="-122"/>
              <a:cs typeface="Consolas" pitchFamily="49" charset="0"/>
            </a:endParaRPr>
          </a:p>
          <a:p>
            <a:pPr algn="l">
              <a:lnSpc>
                <a:spcPts val="3000"/>
              </a:lnSpc>
            </a:pPr>
            <a:r>
              <a:rPr lang="en-US" altLang="zh-CN" sz="2000" dirty="0">
                <a:solidFill>
                  <a:srgbClr val="0000FF"/>
                </a:solidFill>
                <a:latin typeface="Consolas" pitchFamily="49" charset="0"/>
                <a:ea typeface="仿宋" pitchFamily="49" charset="-122"/>
                <a:cs typeface="Consolas" pitchFamily="49" charset="0"/>
              </a:rPr>
              <a:t>    C.</a:t>
            </a:r>
            <a:r>
              <a:rPr lang="zh-CN" altLang="zh-CN" sz="2000" dirty="0">
                <a:solidFill>
                  <a:srgbClr val="0000FF"/>
                </a:solidFill>
                <a:latin typeface="Consolas" pitchFamily="49" charset="0"/>
                <a:ea typeface="仿宋" pitchFamily="49" charset="-122"/>
                <a:cs typeface="Consolas" pitchFamily="49" charset="0"/>
              </a:rPr>
              <a:t>堆排序</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a:solidFill>
                  <a:srgbClr val="FF0000"/>
                </a:solidFill>
                <a:latin typeface="Consolas" pitchFamily="49" charset="0"/>
                <a:ea typeface="仿宋" pitchFamily="49" charset="-122"/>
                <a:cs typeface="Consolas" pitchFamily="49" charset="0"/>
              </a:rPr>
              <a:t>D.</a:t>
            </a:r>
            <a:r>
              <a:rPr lang="zh-CN" altLang="zh-CN" sz="2000" dirty="0">
                <a:solidFill>
                  <a:srgbClr val="FF0000"/>
                </a:solidFill>
                <a:latin typeface="Consolas" pitchFamily="49" charset="0"/>
                <a:ea typeface="仿宋" pitchFamily="49" charset="-122"/>
                <a:cs typeface="Consolas" pitchFamily="49" charset="0"/>
              </a:rPr>
              <a:t>直接插入排序</a:t>
            </a:r>
          </a:p>
        </p:txBody>
      </p:sp>
      <p:grpSp>
        <p:nvGrpSpPr>
          <p:cNvPr id="17" name="组合 16"/>
          <p:cNvGrpSpPr/>
          <p:nvPr/>
        </p:nvGrpSpPr>
        <p:grpSpPr>
          <a:xfrm>
            <a:off x="1952596" y="1090598"/>
            <a:ext cx="1000100" cy="785817"/>
            <a:chOff x="5703182" y="3835411"/>
            <a:chExt cx="1238250" cy="1236663"/>
          </a:xfrm>
        </p:grpSpPr>
        <p:grpSp>
          <p:nvGrpSpPr>
            <p:cNvPr id="18" name="Group 19"/>
            <p:cNvGrpSpPr>
              <a:grpSpLocks/>
            </p:cNvGrpSpPr>
            <p:nvPr/>
          </p:nvGrpSpPr>
          <p:grpSpPr bwMode="auto">
            <a:xfrm>
              <a:off x="5703182" y="3835411"/>
              <a:ext cx="1238250" cy="1236663"/>
              <a:chOff x="810" y="845"/>
              <a:chExt cx="827" cy="826"/>
            </a:xfrm>
          </p:grpSpPr>
          <p:sp>
            <p:nvSpPr>
              <p:cNvPr id="20"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22"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9"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pP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23" name="灯片编号占位符 22"/>
          <p:cNvSpPr>
            <a:spLocks noGrp="1"/>
          </p:cNvSpPr>
          <p:nvPr>
            <p:ph type="sldNum" sz="quarter" idx="12"/>
          </p:nvPr>
        </p:nvSpPr>
        <p:spPr/>
        <p:txBody>
          <a:bodyPr/>
          <a:lstStyle/>
          <a:p>
            <a:fld id="{36E68863-33C2-4D6D-B9FA-F4917E910219}" type="slidenum">
              <a:rPr lang="en-US" altLang="zh-CN" smtClean="0"/>
              <a:pPr/>
              <a:t>132</a:t>
            </a:fld>
            <a:r>
              <a:rPr lang="en-US" altLang="zh-CN" smtClean="0"/>
              <a:t>/21</a:t>
            </a:r>
            <a:endParaRPr lang="en-US" altLang="zh-CN"/>
          </a:p>
        </p:txBody>
      </p:sp>
    </p:spTree>
    <p:extLst>
      <p:ext uri="{BB962C8B-B14F-4D97-AF65-F5344CB8AC3E}">
        <p14:creationId xmlns:p14="http://schemas.microsoft.com/office/powerpoint/2010/main" val="713539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9786" y="601975"/>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3309918" y="785795"/>
            <a:ext cx="2643206"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  交换排序</a:t>
            </a:r>
          </a:p>
        </p:txBody>
      </p:sp>
      <p:sp>
        <p:nvSpPr>
          <p:cNvPr id="7" name="TextBox 6"/>
          <p:cNvSpPr txBox="1"/>
          <p:nvPr/>
        </p:nvSpPr>
        <p:spPr>
          <a:xfrm>
            <a:off x="3381356" y="1554481"/>
            <a:ext cx="2643206" cy="10874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冒泡排序</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快速排序</a:t>
            </a:r>
            <a:endParaRPr lang="en-US" altLang="zh-CN"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133</a:t>
            </a:fld>
            <a:r>
              <a:rPr lang="en-US" altLang="zh-CN" smtClean="0"/>
              <a:t>/21</a:t>
            </a:r>
            <a:endParaRPr lang="en-US" altLang="zh-CN"/>
          </a:p>
        </p:txBody>
      </p:sp>
    </p:spTree>
    <p:extLst>
      <p:ext uri="{BB962C8B-B14F-4D97-AF65-F5344CB8AC3E}">
        <p14:creationId xmlns:p14="http://schemas.microsoft.com/office/powerpoint/2010/main" val="115950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285729"/>
            <a:ext cx="242889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冒泡</a:t>
            </a: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排序</a:t>
            </a:r>
          </a:p>
        </p:txBody>
      </p:sp>
      <p:grpSp>
        <p:nvGrpSpPr>
          <p:cNvPr id="2" name="组合 17"/>
          <p:cNvGrpSpPr/>
          <p:nvPr/>
        </p:nvGrpSpPr>
        <p:grpSpPr>
          <a:xfrm>
            <a:off x="2309786" y="952484"/>
            <a:ext cx="5929354" cy="2317499"/>
            <a:chOff x="785786" y="714362"/>
            <a:chExt cx="5929354" cy="1738124"/>
          </a:xfrm>
        </p:grpSpPr>
        <p:sp>
          <p:nvSpPr>
            <p:cNvPr id="4" name="TextBox 3"/>
            <p:cNvSpPr txBox="1"/>
            <p:nvPr/>
          </p:nvSpPr>
          <p:spPr>
            <a:xfrm>
              <a:off x="785786" y="714362"/>
              <a:ext cx="1714512" cy="4154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微软雅黑" pitchFamily="34" charset="-122"/>
                  <a:ea typeface="微软雅黑" pitchFamily="34" charset="-122"/>
                  <a:cs typeface="Consolas" pitchFamily="49" charset="0"/>
                </a:rPr>
                <a:t>思路：</a:t>
              </a:r>
              <a:endParaRPr lang="en-US" altLang="zh-CN" sz="2000">
                <a:solidFill>
                  <a:srgbClr val="FF00FF"/>
                </a:solidFill>
                <a:latin typeface="微软雅黑" pitchFamily="34" charset="-122"/>
                <a:ea typeface="微软雅黑" pitchFamily="34" charset="-122"/>
                <a:cs typeface="Consolas" pitchFamily="49" charset="0"/>
              </a:endParaRPr>
            </a:p>
          </p:txBody>
        </p:sp>
        <p:sp>
          <p:nvSpPr>
            <p:cNvPr id="8" name="矩形 7"/>
            <p:cNvSpPr/>
            <p:nvPr/>
          </p:nvSpPr>
          <p:spPr>
            <a:xfrm>
              <a:off x="1500166" y="1292360"/>
              <a:ext cx="2786082"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[0]  </a:t>
              </a:r>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[1] </a:t>
              </a:r>
              <a:r>
                <a:rPr lang="en-US" altLang="zh-CN" sz="1800">
                  <a:solidFill>
                    <a:srgbClr val="0000FF"/>
                  </a:solidFill>
                  <a:latin typeface="宋体" pitchFamily="2" charset="-122"/>
                  <a:cs typeface="Consolas" pitchFamily="49" charset="0"/>
                </a:rPr>
                <a:t>…</a:t>
              </a:r>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4500562" y="1292360"/>
              <a:ext cx="2071702"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 </a:t>
              </a:r>
              <a:r>
                <a:rPr lang="en-US" altLang="zh-CN" sz="1800">
                  <a:solidFill>
                    <a:srgbClr val="0000FF"/>
                  </a:solidFill>
                  <a:latin typeface="宋体" pitchFamily="2" charset="-122"/>
                  <a:cs typeface="Consolas" pitchFamily="49" charset="0"/>
                </a:rPr>
                <a:t>…</a:t>
              </a:r>
              <a:r>
                <a:rPr lang="en-US" altLang="zh-CN" sz="1800" i="1">
                  <a:solidFill>
                    <a:srgbClr val="0000FF"/>
                  </a:solidFill>
                  <a:latin typeface="Consolas" pitchFamily="49" charset="0"/>
                  <a:cs typeface="Consolas" pitchFamily="49" charset="0"/>
                </a:rPr>
                <a:t> 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2" name="右弧形箭头 11"/>
            <p:cNvSpPr/>
            <p:nvPr/>
          </p:nvSpPr>
          <p:spPr>
            <a:xfrm rot="5400000">
              <a:off x="4825280" y="1539146"/>
              <a:ext cx="350696" cy="857256"/>
            </a:xfrm>
            <a:prstGeom prst="curvedLeftArrow">
              <a:avLst/>
            </a:prstGeom>
            <a:ln>
              <a:tailEnd type="none" w="med" len="lg"/>
            </a:ln>
          </p:spPr>
          <p:style>
            <a:lnRef idx="1">
              <a:schemeClr val="accent4"/>
            </a:lnRef>
            <a:fillRef idx="3">
              <a:schemeClr val="accent4"/>
            </a:fillRef>
            <a:effectRef idx="2">
              <a:schemeClr val="accent4"/>
            </a:effectRef>
            <a:fontRef idx="minor">
              <a:schemeClr val="lt1"/>
            </a:fontRef>
          </p:style>
          <p:txBody>
            <a:bodyPr rtlCol="0" anchor="ctr"/>
            <a:lstStyle/>
            <a:p>
              <a:endParaRPr lang="zh-CN" altLang="en-US">
                <a:solidFill>
                  <a:prstClr val="black"/>
                </a:solidFill>
                <a:latin typeface="Consolas" pitchFamily="49" charset="0"/>
                <a:cs typeface="Consolas" pitchFamily="49" charset="0"/>
              </a:endParaRPr>
            </a:p>
          </p:txBody>
        </p:sp>
        <p:sp>
          <p:nvSpPr>
            <p:cNvPr id="14" name="TextBox 13"/>
            <p:cNvSpPr txBox="1"/>
            <p:nvPr/>
          </p:nvSpPr>
          <p:spPr>
            <a:xfrm>
              <a:off x="2786050" y="2094696"/>
              <a:ext cx="3929090" cy="357790"/>
            </a:xfrm>
            <a:prstGeom prst="rect">
              <a:avLst/>
            </a:prstGeom>
            <a:noFill/>
          </p:spPr>
          <p:txBody>
            <a:bodyPr wrap="square" rtlCol="0">
              <a:spAutoFit/>
            </a:bodyPr>
            <a:lstStyle/>
            <a:p>
              <a:pPr algn="l">
                <a:lnSpc>
                  <a:spcPts val="3000"/>
                </a:lnSpc>
                <a:spcBef>
                  <a:spcPts val="0"/>
                </a:spcBef>
              </a:pPr>
              <a:r>
                <a:rPr lang="zh-CN" altLang="en-US" sz="1800">
                  <a:solidFill>
                    <a:srgbClr val="C00000"/>
                  </a:solidFill>
                  <a:latin typeface="Consolas" pitchFamily="49" charset="0"/>
                  <a:ea typeface="仿宋" pitchFamily="49" charset="-122"/>
                  <a:cs typeface="Consolas" pitchFamily="49" charset="0"/>
                </a:rPr>
                <a:t>通过交换将</a:t>
              </a:r>
              <a:r>
                <a:rPr lang="en-US" altLang="zh-CN" sz="1800" i="1">
                  <a:solidFill>
                    <a:srgbClr val="C00000"/>
                  </a:solidFill>
                  <a:latin typeface="Consolas" pitchFamily="49" charset="0"/>
                  <a:ea typeface="仿宋" pitchFamily="49" charset="-122"/>
                  <a:cs typeface="Consolas" pitchFamily="49" charset="0"/>
                </a:rPr>
                <a:t>R</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i</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放在无序区开头</a:t>
              </a:r>
            </a:p>
          </p:txBody>
        </p:sp>
      </p:grpSp>
      <p:sp>
        <p:nvSpPr>
          <p:cNvPr id="15" name="TextBox 14"/>
          <p:cNvSpPr txBox="1"/>
          <p:nvPr/>
        </p:nvSpPr>
        <p:spPr>
          <a:xfrm>
            <a:off x="2309786" y="3276524"/>
            <a:ext cx="4500594"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趟数：</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，共</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趟</a:t>
            </a:r>
            <a:endParaRPr lang="en-US" altLang="zh-CN" sz="2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2309786" y="3929067"/>
            <a:ext cx="7500990"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有序区：</a:t>
            </a:r>
            <a:r>
              <a:rPr lang="zh-CN" altLang="en-US" sz="2000">
                <a:solidFill>
                  <a:srgbClr val="0000FF"/>
                </a:solidFill>
                <a:latin typeface="Consolas" pitchFamily="49" charset="0"/>
                <a:ea typeface="仿宋" pitchFamily="49" charset="-122"/>
                <a:cs typeface="Consolas" pitchFamily="49" charset="0"/>
              </a:rPr>
              <a:t>全局有序区</a:t>
            </a:r>
            <a:endParaRPr lang="en-US" altLang="zh-CN" sz="2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2309786" y="4620960"/>
            <a:ext cx="8072494" cy="400110"/>
          </a:xfrm>
          <a:prstGeom prst="rect">
            <a:avLst/>
          </a:prstGeom>
          <a:noFill/>
        </p:spPr>
        <p:txBody>
          <a:bodyPr wrap="square" rtlCol="0">
            <a:spAutoFit/>
          </a:bodyPr>
          <a:lstStyle/>
          <a:p>
            <a:pPr marL="457200" indent="-457200" algn="l">
              <a:lnSpc>
                <a:spcPts val="24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性能：</a:t>
            </a:r>
            <a:r>
              <a:rPr lang="zh-CN" altLang="en-US" sz="2000">
                <a:solidFill>
                  <a:srgbClr val="0000FF"/>
                </a:solidFill>
                <a:latin typeface="Consolas" pitchFamily="49" charset="0"/>
                <a:ea typeface="仿宋" pitchFamily="49" charset="-122"/>
                <a:cs typeface="Consolas" pitchFamily="49" charset="0"/>
              </a:rPr>
              <a:t>最好（正序）：</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；最坏（反序）：</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；平均：</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p>
        </p:txBody>
      </p:sp>
      <p:sp>
        <p:nvSpPr>
          <p:cNvPr id="13" name="TextBox 12"/>
          <p:cNvSpPr txBox="1"/>
          <p:nvPr/>
        </p:nvSpPr>
        <p:spPr>
          <a:xfrm>
            <a:off x="2309786" y="5214951"/>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稳定性：</a:t>
            </a:r>
            <a:r>
              <a:rPr lang="zh-CN" altLang="en-US" sz="2000">
                <a:solidFill>
                  <a:srgbClr val="0000FF"/>
                </a:solidFill>
                <a:latin typeface="Consolas" pitchFamily="49" charset="0"/>
                <a:ea typeface="仿宋" pitchFamily="49" charset="-122"/>
                <a:cs typeface="Consolas" pitchFamily="49" charset="0"/>
              </a:rPr>
              <a:t>稳定</a:t>
            </a:r>
            <a:endParaRPr lang="en-US" altLang="zh-CN" sz="2000">
              <a:solidFill>
                <a:srgbClr val="0000FF"/>
              </a:solidFill>
              <a:latin typeface="Consolas" pitchFamily="49" charset="0"/>
              <a:ea typeface="仿宋" pitchFamily="49" charset="-122"/>
              <a:cs typeface="Consolas" pitchFamily="49" charset="0"/>
            </a:endParaRPr>
          </a:p>
        </p:txBody>
      </p:sp>
      <p:sp>
        <p:nvSpPr>
          <p:cNvPr id="19" name="灯片编号占位符 18"/>
          <p:cNvSpPr>
            <a:spLocks noGrp="1"/>
          </p:cNvSpPr>
          <p:nvPr>
            <p:ph type="sldNum" sz="quarter" idx="12"/>
          </p:nvPr>
        </p:nvSpPr>
        <p:spPr/>
        <p:txBody>
          <a:bodyPr/>
          <a:lstStyle/>
          <a:p>
            <a:fld id="{36E68863-33C2-4D6D-B9FA-F4917E910219}" type="slidenum">
              <a:rPr lang="en-US" altLang="zh-CN" smtClean="0"/>
              <a:pPr/>
              <a:t>134</a:t>
            </a:fld>
            <a:r>
              <a:rPr lang="en-US" altLang="zh-CN" smtClean="0"/>
              <a:t>/21</a:t>
            </a:r>
            <a:endParaRPr lang="en-US" altLang="zh-CN"/>
          </a:p>
        </p:txBody>
      </p:sp>
    </p:spTree>
    <p:extLst>
      <p:ext uri="{BB962C8B-B14F-4D97-AF65-F5344CB8AC3E}">
        <p14:creationId xmlns:p14="http://schemas.microsoft.com/office/powerpoint/2010/main" val="348075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285729"/>
            <a:ext cx="242889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快速</a:t>
            </a: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排序</a:t>
            </a:r>
          </a:p>
        </p:txBody>
      </p:sp>
      <p:sp>
        <p:nvSpPr>
          <p:cNvPr id="4" name="TextBox 3"/>
          <p:cNvSpPr txBox="1"/>
          <p:nvPr/>
        </p:nvSpPr>
        <p:spPr>
          <a:xfrm>
            <a:off x="2309786" y="952483"/>
            <a:ext cx="171451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微软雅黑" pitchFamily="34" charset="-122"/>
                <a:ea typeface="微软雅黑" pitchFamily="34" charset="-122"/>
                <a:cs typeface="Consolas" pitchFamily="49" charset="0"/>
              </a:rPr>
              <a:t>思路：</a:t>
            </a:r>
            <a:endParaRPr lang="en-US" altLang="zh-CN" sz="2000">
              <a:solidFill>
                <a:srgbClr val="FF00FF"/>
              </a:solidFill>
              <a:latin typeface="微软雅黑" pitchFamily="34" charset="-122"/>
              <a:ea typeface="微软雅黑" pitchFamily="34" charset="-122"/>
              <a:cs typeface="Consolas" pitchFamily="49" charset="0"/>
            </a:endParaRPr>
          </a:p>
        </p:txBody>
      </p:sp>
      <p:sp>
        <p:nvSpPr>
          <p:cNvPr id="8" name="矩形 7"/>
          <p:cNvSpPr/>
          <p:nvPr/>
        </p:nvSpPr>
        <p:spPr>
          <a:xfrm>
            <a:off x="4095736" y="1142984"/>
            <a:ext cx="4214842" cy="571504"/>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i="1">
                <a:solidFill>
                  <a:srgbClr val="C00000"/>
                </a:solidFill>
                <a:latin typeface="Consolas" pitchFamily="49" charset="0"/>
                <a:cs typeface="Consolas" pitchFamily="49" charset="0"/>
              </a:rPr>
              <a:t>  R</a:t>
            </a:r>
            <a:r>
              <a:rPr lang="en-US" altLang="zh-CN" sz="1600">
                <a:solidFill>
                  <a:srgbClr val="C00000"/>
                </a:solidFill>
                <a:latin typeface="Consolas" pitchFamily="49" charset="0"/>
                <a:cs typeface="Consolas" pitchFamily="49" charset="0"/>
              </a:rPr>
              <a:t>[</a:t>
            </a:r>
            <a:r>
              <a:rPr lang="en-US" altLang="zh-CN" sz="1600" i="1">
                <a:solidFill>
                  <a:srgbClr val="C00000"/>
                </a:solidFill>
                <a:latin typeface="Consolas" pitchFamily="49" charset="0"/>
                <a:cs typeface="Consolas" pitchFamily="49" charset="0"/>
              </a:rPr>
              <a:t>s</a:t>
            </a:r>
            <a:r>
              <a:rPr lang="en-US" altLang="zh-CN" sz="1600">
                <a:solidFill>
                  <a:srgbClr val="C00000"/>
                </a:solidFill>
                <a:latin typeface="Consolas" pitchFamily="49" charset="0"/>
                <a:cs typeface="Consolas" pitchFamily="49" charset="0"/>
              </a:rPr>
              <a:t>]</a:t>
            </a:r>
            <a:r>
              <a:rPr lang="en-US" altLang="zh-CN" sz="1600">
                <a:solidFill>
                  <a:srgbClr val="0000FF"/>
                </a:solidFill>
                <a:latin typeface="Consolas" pitchFamily="49" charset="0"/>
                <a:cs typeface="Consolas" pitchFamily="49" charset="0"/>
              </a:rPr>
              <a:t>          </a:t>
            </a:r>
            <a:r>
              <a:rPr lang="en-US" altLang="zh-CN" sz="1600">
                <a:solidFill>
                  <a:srgbClr val="0000FF"/>
                </a:solidFill>
                <a:latin typeface="宋体" pitchFamily="2" charset="-122"/>
                <a:cs typeface="Consolas" pitchFamily="49" charset="0"/>
              </a:rPr>
              <a:t>…      …</a:t>
            </a:r>
            <a:r>
              <a:rPr lang="en-US" altLang="zh-CN" sz="1600">
                <a:solidFill>
                  <a:srgbClr val="0000FF"/>
                </a:solidFill>
                <a:latin typeface="Consolas" pitchFamily="49" charset="0"/>
                <a:cs typeface="Consolas" pitchFamily="49" charset="0"/>
              </a:rPr>
              <a:t> </a:t>
            </a:r>
            <a:r>
              <a:rPr lang="en-US" altLang="zh-CN" sz="1600" i="1">
                <a:solidFill>
                  <a:srgbClr val="0000FF"/>
                </a:solidFill>
                <a:latin typeface="Consolas" pitchFamily="49" charset="0"/>
                <a:cs typeface="Consolas" pitchFamily="49" charset="0"/>
              </a:rPr>
              <a:t>     R</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t</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5" name="TextBox 14"/>
          <p:cNvSpPr txBox="1"/>
          <p:nvPr/>
        </p:nvSpPr>
        <p:spPr>
          <a:xfrm>
            <a:off x="2309786" y="3276524"/>
            <a:ext cx="3286148"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递归树高度：</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endParaRPr lang="en-US" altLang="zh-CN" sz="2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2309786" y="3789040"/>
            <a:ext cx="7500990"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有序区：</a:t>
            </a:r>
            <a:r>
              <a:rPr lang="zh-CN" altLang="en-US" sz="2000">
                <a:solidFill>
                  <a:srgbClr val="0000FF"/>
                </a:solidFill>
                <a:latin typeface="Consolas" pitchFamily="49" charset="0"/>
                <a:ea typeface="仿宋" pitchFamily="49" charset="-122"/>
                <a:cs typeface="Consolas" pitchFamily="49" charset="0"/>
              </a:rPr>
              <a:t>每次划分归位一个元素</a:t>
            </a:r>
            <a:endParaRPr lang="en-US" altLang="zh-CN" sz="2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2309786" y="4509120"/>
            <a:ext cx="8072494" cy="707886"/>
          </a:xfrm>
          <a:prstGeom prst="rect">
            <a:avLst/>
          </a:prstGeom>
          <a:noFill/>
        </p:spPr>
        <p:txBody>
          <a:bodyPr wrap="square" rtlCol="0">
            <a:spAutoFit/>
          </a:bodyPr>
          <a:lstStyle/>
          <a:p>
            <a:pPr marL="457200" indent="-457200" algn="l">
              <a:lnSpc>
                <a:spcPts val="2400"/>
              </a:lnSpc>
              <a:spcBef>
                <a:spcPts val="0"/>
              </a:spcBef>
              <a:buFontTx/>
              <a:buBlip>
                <a:blip r:embed="rId3"/>
              </a:buBlip>
            </a:pPr>
            <a:r>
              <a:rPr lang="zh-CN" altLang="en-US" sz="2000" dirty="0">
                <a:solidFill>
                  <a:srgbClr val="FF00FF"/>
                </a:solidFill>
                <a:latin typeface="Consolas" pitchFamily="49" charset="0"/>
                <a:ea typeface="仿宋" pitchFamily="49" charset="-122"/>
                <a:cs typeface="Consolas" pitchFamily="49" charset="0"/>
              </a:rPr>
              <a:t>性能：</a:t>
            </a:r>
            <a:r>
              <a:rPr lang="zh-CN" altLang="en-US" sz="2000" dirty="0">
                <a:solidFill>
                  <a:srgbClr val="0000FF"/>
                </a:solidFill>
                <a:latin typeface="Consolas" pitchFamily="49" charset="0"/>
                <a:ea typeface="仿宋" pitchFamily="49" charset="-122"/>
                <a:cs typeface="Consolas" pitchFamily="49" charset="0"/>
              </a:rPr>
              <a:t>最好（随机）：</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；最坏（正反序）：</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30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24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平均：</a:t>
            </a:r>
            <a:r>
              <a:rPr lang="en-US" altLang="zh-CN" sz="2000" dirty="0">
                <a:solidFill>
                  <a:srgbClr val="0000FF"/>
                </a:solidFill>
                <a:latin typeface="Consolas" pitchFamily="49" charset="0"/>
                <a:ea typeface="仿宋" pitchFamily="49" charset="-122"/>
                <a:cs typeface="Consolas" pitchFamily="49" charset="0"/>
              </a:rPr>
              <a:t> O(</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p>
        </p:txBody>
      </p:sp>
      <p:sp>
        <p:nvSpPr>
          <p:cNvPr id="13" name="TextBox 12"/>
          <p:cNvSpPr txBox="1"/>
          <p:nvPr/>
        </p:nvSpPr>
        <p:spPr>
          <a:xfrm>
            <a:off x="2309786" y="5170175"/>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稳定性：</a:t>
            </a:r>
            <a:r>
              <a:rPr lang="zh-CN" altLang="en-US" sz="2000">
                <a:solidFill>
                  <a:srgbClr val="0000FF"/>
                </a:solidFill>
                <a:latin typeface="Consolas" pitchFamily="49" charset="0"/>
                <a:ea typeface="仿宋" pitchFamily="49" charset="-122"/>
                <a:cs typeface="Consolas" pitchFamily="49" charset="0"/>
              </a:rPr>
              <a:t>不稳定</a:t>
            </a:r>
            <a:endParaRPr lang="en-US" altLang="zh-CN" sz="2000">
              <a:solidFill>
                <a:srgbClr val="0000FF"/>
              </a:solidFill>
              <a:latin typeface="Consolas" pitchFamily="49" charset="0"/>
              <a:ea typeface="仿宋" pitchFamily="49" charset="-122"/>
              <a:cs typeface="Consolas" pitchFamily="49" charset="0"/>
            </a:endParaRPr>
          </a:p>
        </p:txBody>
      </p:sp>
      <p:sp>
        <p:nvSpPr>
          <p:cNvPr id="18" name="矩形 17"/>
          <p:cNvSpPr/>
          <p:nvPr/>
        </p:nvSpPr>
        <p:spPr>
          <a:xfrm>
            <a:off x="4095736" y="2476493"/>
            <a:ext cx="1643074" cy="571504"/>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i="1">
                <a:solidFill>
                  <a:srgbClr val="0000FF"/>
                </a:solidFill>
                <a:latin typeface="Consolas" pitchFamily="49" charset="0"/>
                <a:cs typeface="Consolas" pitchFamily="49" charset="0"/>
              </a:rPr>
              <a:t>R</a:t>
            </a:r>
            <a:r>
              <a:rPr lang="en-US" altLang="zh-CN" sz="1600">
                <a:solidFill>
                  <a:srgbClr val="0000FF"/>
                </a:solidFill>
                <a:latin typeface="Consolas" pitchFamily="49" charset="0"/>
                <a:cs typeface="Consolas" pitchFamily="49" charset="0"/>
              </a:rPr>
              <a:t>[s] </a:t>
            </a:r>
            <a:r>
              <a:rPr lang="en-US" altLang="zh-CN" sz="1600">
                <a:solidFill>
                  <a:srgbClr val="0000FF"/>
                </a:solidFill>
                <a:latin typeface="宋体" pitchFamily="2" charset="-122"/>
                <a:cs typeface="Consolas" pitchFamily="49" charset="0"/>
              </a:rPr>
              <a:t>…</a:t>
            </a:r>
            <a:r>
              <a:rPr lang="en-US" altLang="zh-CN" sz="1600" i="1">
                <a:solidFill>
                  <a:srgbClr val="0000FF"/>
                </a:solidFill>
                <a:latin typeface="Consolas" pitchFamily="49" charset="0"/>
                <a:cs typeface="Consolas" pitchFamily="49" charset="0"/>
              </a:rPr>
              <a:t> R</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9" name="矩形 18"/>
          <p:cNvSpPr/>
          <p:nvPr/>
        </p:nvSpPr>
        <p:spPr>
          <a:xfrm>
            <a:off x="6596066" y="2476493"/>
            <a:ext cx="1714512" cy="571504"/>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i="1">
                <a:solidFill>
                  <a:srgbClr val="0000FF"/>
                </a:solidFill>
                <a:latin typeface="Consolas" pitchFamily="49" charset="0"/>
                <a:cs typeface="Consolas" pitchFamily="49" charset="0"/>
              </a:rPr>
              <a:t>R</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 </a:t>
            </a:r>
            <a:r>
              <a:rPr lang="en-US" altLang="zh-CN" sz="1600">
                <a:solidFill>
                  <a:srgbClr val="0000FF"/>
                </a:solidFill>
                <a:latin typeface="宋体" pitchFamily="2" charset="-122"/>
                <a:cs typeface="Consolas" pitchFamily="49" charset="0"/>
              </a:rPr>
              <a:t>…</a:t>
            </a:r>
            <a:r>
              <a:rPr lang="en-US" altLang="zh-CN" sz="1600" i="1">
                <a:solidFill>
                  <a:srgbClr val="0000FF"/>
                </a:solidFill>
                <a:latin typeface="Consolas" pitchFamily="49" charset="0"/>
                <a:cs typeface="Consolas" pitchFamily="49" charset="0"/>
              </a:rPr>
              <a:t> R</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t</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20" name="矩形 19"/>
          <p:cNvSpPr/>
          <p:nvPr/>
        </p:nvSpPr>
        <p:spPr>
          <a:xfrm>
            <a:off x="5845590" y="2476493"/>
            <a:ext cx="642942" cy="571504"/>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i="1">
                <a:solidFill>
                  <a:srgbClr val="C00000"/>
                </a:solidFill>
                <a:latin typeface="Consolas" pitchFamily="49" charset="0"/>
                <a:cs typeface="Consolas" pitchFamily="49" charset="0"/>
              </a:rPr>
              <a:t>R</a:t>
            </a:r>
            <a:r>
              <a:rPr lang="en-US" altLang="zh-CN" sz="1800">
                <a:solidFill>
                  <a:srgbClr val="C00000"/>
                </a:solidFill>
                <a:latin typeface="Consolas" pitchFamily="49" charset="0"/>
                <a:cs typeface="Consolas" pitchFamily="49" charset="0"/>
              </a:rPr>
              <a:t>[</a:t>
            </a:r>
            <a:r>
              <a:rPr lang="en-US" altLang="zh-CN" sz="1800" i="1">
                <a:solidFill>
                  <a:srgbClr val="C00000"/>
                </a:solidFill>
                <a:latin typeface="Consolas" pitchFamily="49" charset="0"/>
                <a:cs typeface="Consolas" pitchFamily="49" charset="0"/>
              </a:rPr>
              <a:t>i</a:t>
            </a:r>
            <a:r>
              <a:rPr lang="en-US" altLang="zh-CN" sz="1800">
                <a:solidFill>
                  <a:srgbClr val="C00000"/>
                </a:solidFill>
                <a:latin typeface="Consolas" pitchFamily="49" charset="0"/>
                <a:cs typeface="Consolas" pitchFamily="49" charset="0"/>
              </a:rPr>
              <a:t>]</a:t>
            </a:r>
            <a:endParaRPr lang="zh-CN" altLang="en-US" sz="1800">
              <a:solidFill>
                <a:srgbClr val="C00000"/>
              </a:solidFill>
              <a:latin typeface="Consolas" pitchFamily="49" charset="0"/>
              <a:cs typeface="Consolas" pitchFamily="49" charset="0"/>
            </a:endParaRPr>
          </a:p>
        </p:txBody>
      </p:sp>
      <p:sp>
        <p:nvSpPr>
          <p:cNvPr id="26" name="任意多边形 25"/>
          <p:cNvSpPr/>
          <p:nvPr/>
        </p:nvSpPr>
        <p:spPr>
          <a:xfrm>
            <a:off x="4368800" y="1710267"/>
            <a:ext cx="1549400" cy="762000"/>
          </a:xfrm>
          <a:custGeom>
            <a:avLst/>
            <a:gdLst>
              <a:gd name="connsiteX0" fmla="*/ 0 w 1549400"/>
              <a:gd name="connsiteY0" fmla="*/ 0 h 571500"/>
              <a:gd name="connsiteX1" fmla="*/ 241300 w 1549400"/>
              <a:gd name="connsiteY1" fmla="*/ 304800 h 571500"/>
              <a:gd name="connsiteX2" fmla="*/ 1054100 w 1549400"/>
              <a:gd name="connsiteY2" fmla="*/ 381000 h 571500"/>
              <a:gd name="connsiteX3" fmla="*/ 1549400 w 1549400"/>
              <a:gd name="connsiteY3" fmla="*/ 571500 h 571500"/>
            </a:gdLst>
            <a:ahLst/>
            <a:cxnLst>
              <a:cxn ang="0">
                <a:pos x="connsiteX0" y="connsiteY0"/>
              </a:cxn>
              <a:cxn ang="0">
                <a:pos x="connsiteX1" y="connsiteY1"/>
              </a:cxn>
              <a:cxn ang="0">
                <a:pos x="connsiteX2" y="connsiteY2"/>
              </a:cxn>
              <a:cxn ang="0">
                <a:pos x="connsiteX3" y="connsiteY3"/>
              </a:cxn>
            </a:cxnLst>
            <a:rect l="l" t="t" r="r" b="b"/>
            <a:pathLst>
              <a:path w="1549400" h="571500">
                <a:moveTo>
                  <a:pt x="0" y="0"/>
                </a:moveTo>
                <a:cubicBezTo>
                  <a:pt x="32808" y="120650"/>
                  <a:pt x="65617" y="241300"/>
                  <a:pt x="241300" y="304800"/>
                </a:cubicBezTo>
                <a:cubicBezTo>
                  <a:pt x="416983" y="368300"/>
                  <a:pt x="836083" y="336550"/>
                  <a:pt x="1054100" y="381000"/>
                </a:cubicBezTo>
                <a:cubicBezTo>
                  <a:pt x="1272117" y="425450"/>
                  <a:pt x="1410758" y="498475"/>
                  <a:pt x="1549400" y="571500"/>
                </a:cubicBezTo>
              </a:path>
            </a:pathLst>
          </a:custGeom>
          <a:ln>
            <a:tailEnd type="arrow"/>
          </a:ln>
        </p:spPr>
        <p:style>
          <a:lnRef idx="2">
            <a:schemeClr val="accent4"/>
          </a:lnRef>
          <a:fillRef idx="0">
            <a:schemeClr val="accent4"/>
          </a:fillRef>
          <a:effectRef idx="1">
            <a:schemeClr val="accent4"/>
          </a:effectRef>
          <a:fontRef idx="minor">
            <a:schemeClr val="tx1"/>
          </a:fontRef>
        </p:style>
        <p:txBody>
          <a:bodyPr rtlCol="0" anchor="ctr"/>
          <a:lstStyle/>
          <a:p>
            <a:endParaRPr lang="zh-CN" altLang="en-US">
              <a:solidFill>
                <a:prstClr val="black"/>
              </a:solidFill>
              <a:latin typeface="Consolas" pitchFamily="49" charset="0"/>
              <a:cs typeface="Consolas" pitchFamily="49" charset="0"/>
            </a:endParaRPr>
          </a:p>
        </p:txBody>
      </p:sp>
      <p:grpSp>
        <p:nvGrpSpPr>
          <p:cNvPr id="29" name="组合 28"/>
          <p:cNvGrpSpPr/>
          <p:nvPr/>
        </p:nvGrpSpPr>
        <p:grpSpPr>
          <a:xfrm>
            <a:off x="6096000" y="1809739"/>
            <a:ext cx="857256" cy="571504"/>
            <a:chOff x="4572000" y="1357304"/>
            <a:chExt cx="857256" cy="428628"/>
          </a:xfrm>
        </p:grpSpPr>
        <p:sp>
          <p:nvSpPr>
            <p:cNvPr id="27" name="下箭头 26"/>
            <p:cNvSpPr/>
            <p:nvPr/>
          </p:nvSpPr>
          <p:spPr>
            <a:xfrm>
              <a:off x="4572000" y="1357304"/>
              <a:ext cx="214314" cy="428628"/>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endParaRPr lang="zh-CN" altLang="en-US">
                <a:solidFill>
                  <a:prstClr val="white"/>
                </a:solidFill>
                <a:latin typeface="Consolas" pitchFamily="49" charset="0"/>
                <a:cs typeface="Consolas" pitchFamily="49" charset="0"/>
              </a:endParaRPr>
            </a:p>
          </p:txBody>
        </p:sp>
        <p:sp>
          <p:nvSpPr>
            <p:cNvPr id="28" name="TextBox 27"/>
            <p:cNvSpPr txBox="1"/>
            <p:nvPr/>
          </p:nvSpPr>
          <p:spPr>
            <a:xfrm>
              <a:off x="4786314" y="1428742"/>
              <a:ext cx="642942" cy="261610"/>
            </a:xfrm>
            <a:prstGeom prst="rect">
              <a:avLst/>
            </a:prstGeom>
            <a:noFill/>
          </p:spPr>
          <p:txBody>
            <a:bodyPr wrap="square" rtlCol="0">
              <a:spAutoFit/>
            </a:bodyPr>
            <a:lstStyle/>
            <a:p>
              <a:pPr algn="l">
                <a:lnSpc>
                  <a:spcPts val="2000"/>
                </a:lnSpc>
                <a:spcBef>
                  <a:spcPts val="0"/>
                </a:spcBef>
              </a:pPr>
              <a:r>
                <a:rPr lang="zh-CN" altLang="en-US" sz="1600">
                  <a:solidFill>
                    <a:srgbClr val="0000FF"/>
                  </a:solidFill>
                  <a:latin typeface="Consolas" pitchFamily="49" charset="0"/>
                  <a:ea typeface="楷体" pitchFamily="49" charset="-122"/>
                  <a:cs typeface="Consolas" pitchFamily="49" charset="0"/>
                </a:rPr>
                <a:t>划分</a:t>
              </a:r>
            </a:p>
          </p:txBody>
        </p:sp>
      </p:grpSp>
      <p:sp>
        <p:nvSpPr>
          <p:cNvPr id="30" name="TextBox 29"/>
          <p:cNvSpPr txBox="1"/>
          <p:nvPr/>
        </p:nvSpPr>
        <p:spPr>
          <a:xfrm>
            <a:off x="2309786" y="5741679"/>
            <a:ext cx="2786082"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空间：</a:t>
            </a:r>
            <a:r>
              <a:rPr lang="en-US" altLang="zh-CN" sz="2000">
                <a:solidFill>
                  <a:srgbClr val="0000FF"/>
                </a:solidFill>
                <a:latin typeface="Consolas" pitchFamily="49" charset="0"/>
                <a:ea typeface="仿宋" pitchFamily="49" charset="-122"/>
                <a:cs typeface="Consolas" pitchFamily="49" charset="0"/>
              </a:rPr>
              <a:t>O(log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p>
        </p:txBody>
      </p:sp>
      <p:sp>
        <p:nvSpPr>
          <p:cNvPr id="21" name="灯片编号占位符 20"/>
          <p:cNvSpPr>
            <a:spLocks noGrp="1"/>
          </p:cNvSpPr>
          <p:nvPr>
            <p:ph type="sldNum" sz="quarter" idx="12"/>
          </p:nvPr>
        </p:nvSpPr>
        <p:spPr/>
        <p:txBody>
          <a:bodyPr/>
          <a:lstStyle/>
          <a:p>
            <a:fld id="{36E68863-33C2-4D6D-B9FA-F4917E910219}" type="slidenum">
              <a:rPr lang="en-US" altLang="zh-CN" smtClean="0"/>
              <a:pPr/>
              <a:t>135</a:t>
            </a:fld>
            <a:r>
              <a:rPr lang="en-US" altLang="zh-CN" smtClean="0"/>
              <a:t>/21</a:t>
            </a:r>
            <a:endParaRPr lang="en-US" altLang="zh-CN"/>
          </a:p>
        </p:txBody>
      </p:sp>
    </p:spTree>
    <p:extLst>
      <p:ext uri="{BB962C8B-B14F-4D97-AF65-F5344CB8AC3E}">
        <p14:creationId xmlns:p14="http://schemas.microsoft.com/office/powerpoint/2010/main" val="193027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3" grpId="0"/>
      <p:bldP spid="18" grpId="0" animBg="1"/>
      <p:bldP spid="19" grpId="0" animBg="1"/>
      <p:bldP spid="20" grpId="0" animBg="1"/>
      <p:bldP spid="26" grpId="0" animBg="1"/>
      <p:bldP spid="30"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1224" y="665401"/>
            <a:ext cx="8395296"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200"/>
              </a:lnSpc>
              <a:spcBef>
                <a:spcPts val="0"/>
              </a:spcBef>
            </a:pPr>
            <a:r>
              <a:rPr lang="zh-CN" altLang="en-US" sz="2000" dirty="0">
                <a:solidFill>
                  <a:srgbClr val="0000FF"/>
                </a:solidFill>
                <a:latin typeface="Consolas" pitchFamily="49" charset="0"/>
                <a:ea typeface="楷体" pitchFamily="49" charset="-122"/>
                <a:cs typeface="Consolas" pitchFamily="49" charset="0"/>
              </a:rPr>
              <a:t>   对数据序列（</a:t>
            </a:r>
            <a:r>
              <a:rPr lang="en-US" sz="2000" dirty="0">
                <a:solidFill>
                  <a:srgbClr val="0000FF"/>
                </a:solidFill>
                <a:latin typeface="Consolas" pitchFamily="49" charset="0"/>
                <a:ea typeface="楷体" pitchFamily="49" charset="-122"/>
                <a:cs typeface="Consolas" pitchFamily="49" charset="0"/>
              </a:rPr>
              <a:t>8</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9</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5</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20</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）进行递增排序，采用每趟冒出一个最小元素的</a:t>
            </a:r>
            <a:r>
              <a:rPr lang="zh-CN" altLang="en-US" sz="2000" dirty="0">
                <a:solidFill>
                  <a:srgbClr val="FF00FF"/>
                </a:solidFill>
                <a:latin typeface="Consolas" pitchFamily="49" charset="0"/>
                <a:ea typeface="楷体" pitchFamily="49" charset="-122"/>
                <a:cs typeface="Consolas" pitchFamily="49" charset="0"/>
              </a:rPr>
              <a:t>冒泡排序</a:t>
            </a:r>
            <a:r>
              <a:rPr lang="zh-CN" altLang="en-US" sz="2000" dirty="0">
                <a:solidFill>
                  <a:srgbClr val="0000FF"/>
                </a:solidFill>
                <a:latin typeface="Consolas" pitchFamily="49" charset="0"/>
                <a:ea typeface="楷体" pitchFamily="49" charset="-122"/>
                <a:cs typeface="Consolas" pitchFamily="49" charset="0"/>
              </a:rPr>
              <a:t>算法，需要进行的趟数至少是（  ）。</a:t>
            </a:r>
          </a:p>
          <a:p>
            <a:pPr algn="l">
              <a:lnSpc>
                <a:spcPts val="3200"/>
              </a:lnSpc>
              <a:spcBef>
                <a:spcPts val="0"/>
              </a:spcBef>
            </a:pPr>
            <a:r>
              <a:rPr lang="en-US" sz="2000" dirty="0">
                <a:solidFill>
                  <a:srgbClr val="0000FF"/>
                </a:solidFill>
                <a:latin typeface="Consolas" pitchFamily="49" charset="0"/>
                <a:ea typeface="楷体" pitchFamily="49" charset="-122"/>
                <a:cs typeface="Consolas" pitchFamily="49" charset="0"/>
              </a:rPr>
              <a:t>   A.3	       B.4	   </a:t>
            </a:r>
            <a:r>
              <a:rPr lang="en-US" sz="2000" dirty="0">
                <a:solidFill>
                  <a:srgbClr val="FF0000"/>
                </a:solidFill>
                <a:latin typeface="Consolas" pitchFamily="49" charset="0"/>
                <a:ea typeface="楷体" pitchFamily="49" charset="-122"/>
                <a:cs typeface="Consolas" pitchFamily="49" charset="0"/>
              </a:rPr>
              <a:t>C.5</a:t>
            </a:r>
            <a:r>
              <a:rPr lang="en-US" sz="2000" dirty="0">
                <a:solidFill>
                  <a:srgbClr val="0000FF"/>
                </a:solidFill>
                <a:latin typeface="Consolas" pitchFamily="49" charset="0"/>
                <a:ea typeface="楷体" pitchFamily="49" charset="-122"/>
                <a:cs typeface="Consolas" pitchFamily="49" charset="0"/>
              </a:rPr>
              <a:t>	        D.8</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952728" y="2952747"/>
            <a:ext cx="4857784" cy="2507775"/>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lIns="252000" tIns="108000" bIns="108000" rtlCol="0">
            <a:spAutoFit/>
          </a:bodyPr>
          <a:lstStyle/>
          <a:p>
            <a:pPr algn="l"/>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=0:  </a:t>
            </a:r>
            <a:r>
              <a:rPr lang="en-US" sz="2000">
                <a:solidFill>
                  <a:srgbClr val="FF0000"/>
                </a:solidFill>
                <a:latin typeface="Consolas" pitchFamily="49" charset="0"/>
                <a:ea typeface="楷体" pitchFamily="49" charset="-122"/>
                <a:cs typeface="Consolas" pitchFamily="49" charset="0"/>
              </a:rPr>
              <a:t>1</a:t>
            </a:r>
            <a:r>
              <a:rPr lang="en-US" sz="2000">
                <a:solidFill>
                  <a:srgbClr val="0000FF"/>
                </a:solidFill>
                <a:latin typeface="Consolas" pitchFamily="49" charset="0"/>
                <a:ea typeface="楷体" pitchFamily="49" charset="-122"/>
                <a:cs typeface="Consolas" pitchFamily="49" charset="0"/>
              </a:rPr>
              <a:t>  8  9 10  4  5  6 20  2</a:t>
            </a:r>
            <a:endParaRPr lang="zh-CN" altLang="en-US" sz="2000">
              <a:solidFill>
                <a:srgbClr val="0000FF"/>
              </a:solidFill>
              <a:latin typeface="Consolas" pitchFamily="49" charset="0"/>
              <a:ea typeface="楷体" pitchFamily="49" charset="-122"/>
              <a:cs typeface="Consolas" pitchFamily="49" charset="0"/>
            </a:endParaRPr>
          </a:p>
          <a:p>
            <a:pPr algn="l"/>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=1:  </a:t>
            </a:r>
            <a:r>
              <a:rPr lang="en-US" sz="2000">
                <a:solidFill>
                  <a:srgbClr val="FF0000"/>
                </a:solidFill>
                <a:latin typeface="Consolas" pitchFamily="49" charset="0"/>
                <a:ea typeface="楷体" pitchFamily="49" charset="-122"/>
                <a:cs typeface="Consolas" pitchFamily="49" charset="0"/>
              </a:rPr>
              <a:t>1  2</a:t>
            </a:r>
            <a:r>
              <a:rPr lang="en-US" sz="2000">
                <a:solidFill>
                  <a:srgbClr val="0000FF"/>
                </a:solidFill>
                <a:latin typeface="Consolas" pitchFamily="49" charset="0"/>
                <a:ea typeface="楷体" pitchFamily="49" charset="-122"/>
                <a:cs typeface="Consolas" pitchFamily="49" charset="0"/>
              </a:rPr>
              <a:t>  8  9 10  4  5  6 20</a:t>
            </a:r>
            <a:endParaRPr lang="zh-CN" altLang="en-US" sz="2000">
              <a:solidFill>
                <a:srgbClr val="0000FF"/>
              </a:solidFill>
              <a:latin typeface="Consolas" pitchFamily="49" charset="0"/>
              <a:ea typeface="楷体" pitchFamily="49" charset="-122"/>
              <a:cs typeface="Consolas" pitchFamily="49" charset="0"/>
            </a:endParaRPr>
          </a:p>
          <a:p>
            <a:pPr algn="l"/>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=2:  </a:t>
            </a:r>
            <a:r>
              <a:rPr lang="en-US" sz="2000">
                <a:solidFill>
                  <a:srgbClr val="FF0000"/>
                </a:solidFill>
                <a:latin typeface="Consolas" pitchFamily="49" charset="0"/>
                <a:ea typeface="楷体" pitchFamily="49" charset="-122"/>
                <a:cs typeface="Consolas" pitchFamily="49" charset="0"/>
              </a:rPr>
              <a:t>1  2  4</a:t>
            </a:r>
            <a:r>
              <a:rPr lang="en-US" sz="2000">
                <a:solidFill>
                  <a:srgbClr val="0000FF"/>
                </a:solidFill>
                <a:latin typeface="Consolas" pitchFamily="49" charset="0"/>
                <a:ea typeface="楷体" pitchFamily="49" charset="-122"/>
                <a:cs typeface="Consolas" pitchFamily="49" charset="0"/>
              </a:rPr>
              <a:t>  8  9 10  5  6 20</a:t>
            </a:r>
            <a:endParaRPr lang="zh-CN" altLang="en-US" sz="2000">
              <a:solidFill>
                <a:srgbClr val="0000FF"/>
              </a:solidFill>
              <a:latin typeface="Consolas" pitchFamily="49" charset="0"/>
              <a:ea typeface="楷体" pitchFamily="49" charset="-122"/>
              <a:cs typeface="Consolas" pitchFamily="49" charset="0"/>
            </a:endParaRPr>
          </a:p>
          <a:p>
            <a:pPr algn="l"/>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=3:  </a:t>
            </a:r>
            <a:r>
              <a:rPr lang="en-US" sz="2000">
                <a:solidFill>
                  <a:srgbClr val="FF0000"/>
                </a:solidFill>
                <a:latin typeface="Consolas" pitchFamily="49" charset="0"/>
                <a:ea typeface="楷体" pitchFamily="49" charset="-122"/>
                <a:cs typeface="Consolas" pitchFamily="49" charset="0"/>
              </a:rPr>
              <a:t>1  2  4  5</a:t>
            </a:r>
            <a:r>
              <a:rPr lang="en-US" sz="2000">
                <a:solidFill>
                  <a:srgbClr val="0000FF"/>
                </a:solidFill>
                <a:latin typeface="Consolas" pitchFamily="49" charset="0"/>
                <a:ea typeface="楷体" pitchFamily="49" charset="-122"/>
                <a:cs typeface="Consolas" pitchFamily="49" charset="0"/>
              </a:rPr>
              <a:t>  8  9 10  6 20</a:t>
            </a:r>
            <a:endParaRPr lang="zh-CN" altLang="en-US" sz="2000">
              <a:solidFill>
                <a:srgbClr val="0000FF"/>
              </a:solidFill>
              <a:latin typeface="Consolas" pitchFamily="49" charset="0"/>
              <a:ea typeface="楷体" pitchFamily="49" charset="-122"/>
              <a:cs typeface="Consolas" pitchFamily="49" charset="0"/>
            </a:endParaRPr>
          </a:p>
          <a:p>
            <a:pPr algn="l"/>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=4:  </a:t>
            </a:r>
            <a:r>
              <a:rPr lang="en-US" sz="2000">
                <a:solidFill>
                  <a:srgbClr val="FF0000"/>
                </a:solidFill>
                <a:latin typeface="Consolas" pitchFamily="49" charset="0"/>
                <a:ea typeface="楷体" pitchFamily="49" charset="-122"/>
                <a:cs typeface="Consolas" pitchFamily="49" charset="0"/>
              </a:rPr>
              <a:t>1  2  4  5  6</a:t>
            </a:r>
            <a:r>
              <a:rPr lang="en-US" sz="2000">
                <a:solidFill>
                  <a:srgbClr val="0000FF"/>
                </a:solidFill>
                <a:latin typeface="Consolas" pitchFamily="49" charset="0"/>
                <a:ea typeface="楷体" pitchFamily="49" charset="-122"/>
                <a:cs typeface="Consolas" pitchFamily="49" charset="0"/>
              </a:rPr>
              <a:t>  8  9 10 20</a:t>
            </a:r>
            <a:endParaRPr lang="zh-CN" altLang="en-US" sz="2000">
              <a:solidFill>
                <a:srgbClr val="0000FF"/>
              </a:solidFill>
              <a:latin typeface="Consolas" pitchFamily="49" charset="0"/>
              <a:ea typeface="楷体" pitchFamily="49" charset="-122"/>
              <a:cs typeface="Consolas" pitchFamily="49" charset="0"/>
            </a:endParaRPr>
          </a:p>
        </p:txBody>
      </p:sp>
      <p:grpSp>
        <p:nvGrpSpPr>
          <p:cNvPr id="9" name="组合 8"/>
          <p:cNvGrpSpPr/>
          <p:nvPr/>
        </p:nvGrpSpPr>
        <p:grpSpPr>
          <a:xfrm>
            <a:off x="1881158" y="214291"/>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pP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136</a:t>
            </a:fld>
            <a:r>
              <a:rPr lang="en-US" altLang="zh-CN" smtClean="0"/>
              <a:t>/21</a:t>
            </a:r>
            <a:endParaRPr lang="en-US" altLang="zh-CN"/>
          </a:p>
        </p:txBody>
      </p:sp>
    </p:spTree>
    <p:extLst>
      <p:ext uri="{BB962C8B-B14F-4D97-AF65-F5344CB8AC3E}">
        <p14:creationId xmlns:p14="http://schemas.microsoft.com/office/powerpoint/2010/main" val="125593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2662" y="1142985"/>
            <a:ext cx="7747794" cy="2400657"/>
          </a:xfrm>
          <a:prstGeom prst="rect">
            <a:avLst/>
          </a:prstGeom>
          <a:noFill/>
        </p:spPr>
        <p:txBody>
          <a:bodyPr wrap="square" rtlCol="0">
            <a:spAutoFit/>
          </a:bodyPr>
          <a:lstStyle/>
          <a:p>
            <a:pPr algn="l">
              <a:lnSpc>
                <a:spcPts val="3600"/>
              </a:lnSpc>
              <a:spcBef>
                <a:spcPts val="0"/>
              </a:spcBef>
            </a:pPr>
            <a:r>
              <a:rPr lang="zh-CN" altLang="en-US" sz="2000" dirty="0">
                <a:solidFill>
                  <a:srgbClr val="0000FF"/>
                </a:solidFill>
                <a:latin typeface="Consolas" pitchFamily="49" charset="0"/>
                <a:ea typeface="楷体" pitchFamily="49" charset="-122"/>
                <a:cs typeface="Consolas" pitchFamily="49" charset="0"/>
              </a:rPr>
              <a:t>以下关于</a:t>
            </a:r>
            <a:r>
              <a:rPr lang="zh-CN" altLang="en-US" sz="2000" dirty="0">
                <a:solidFill>
                  <a:srgbClr val="FF00FF"/>
                </a:solidFill>
                <a:latin typeface="Consolas" pitchFamily="49" charset="0"/>
                <a:ea typeface="楷体" pitchFamily="49" charset="-122"/>
                <a:cs typeface="Consolas" pitchFamily="49" charset="0"/>
              </a:rPr>
              <a:t>快速排序</a:t>
            </a:r>
            <a:r>
              <a:rPr lang="zh-CN" altLang="en-US" sz="2000" dirty="0">
                <a:solidFill>
                  <a:srgbClr val="0000FF"/>
                </a:solidFill>
                <a:latin typeface="Consolas" pitchFamily="49" charset="0"/>
                <a:ea typeface="楷体" pitchFamily="49" charset="-122"/>
                <a:cs typeface="Consolas" pitchFamily="49" charset="0"/>
              </a:rPr>
              <a:t>的叙述中正确的是（  ）。</a:t>
            </a:r>
          </a:p>
          <a:p>
            <a:pPr algn="l">
              <a:lnSpc>
                <a:spcPts val="3600"/>
              </a:lnSpc>
              <a:spcBef>
                <a:spcPts val="0"/>
              </a:spcBef>
            </a:pPr>
            <a:r>
              <a:rPr lang="en-US" sz="2000" dirty="0">
                <a:solidFill>
                  <a:srgbClr val="0000FF"/>
                </a:solidFill>
                <a:latin typeface="Consolas" pitchFamily="49" charset="0"/>
                <a:ea typeface="仿宋" pitchFamily="49" charset="-122"/>
                <a:cs typeface="Consolas" pitchFamily="49" charset="0"/>
              </a:rPr>
              <a:t>  A.</a:t>
            </a:r>
            <a:r>
              <a:rPr lang="zh-CN" altLang="en-US" sz="2000" dirty="0">
                <a:solidFill>
                  <a:srgbClr val="0000FF"/>
                </a:solidFill>
                <a:latin typeface="Consolas" pitchFamily="49" charset="0"/>
                <a:ea typeface="仿宋" pitchFamily="49" charset="-122"/>
                <a:cs typeface="Consolas" pitchFamily="49" charset="0"/>
              </a:rPr>
              <a:t>快速排序在所有排序方法中最快，而且所需辅助空间也最少</a:t>
            </a:r>
          </a:p>
          <a:p>
            <a:pPr algn="l">
              <a:lnSpc>
                <a:spcPts val="3600"/>
              </a:lnSpc>
              <a:spcBef>
                <a:spcPts val="0"/>
              </a:spcBef>
            </a:pPr>
            <a:r>
              <a:rPr lang="en-US" sz="2000" dirty="0">
                <a:solidFill>
                  <a:srgbClr val="0000FF"/>
                </a:solidFill>
                <a:latin typeface="Consolas" pitchFamily="49" charset="0"/>
                <a:ea typeface="仿宋" pitchFamily="49" charset="-122"/>
                <a:cs typeface="Consolas" pitchFamily="49" charset="0"/>
              </a:rPr>
              <a:t>  B.</a:t>
            </a:r>
            <a:r>
              <a:rPr lang="zh-CN" altLang="en-US" sz="2000" dirty="0">
                <a:solidFill>
                  <a:srgbClr val="0000FF"/>
                </a:solidFill>
                <a:latin typeface="Consolas" pitchFamily="49" charset="0"/>
                <a:ea typeface="仿宋" pitchFamily="49" charset="-122"/>
                <a:cs typeface="Consolas" pitchFamily="49" charset="0"/>
              </a:rPr>
              <a:t>在快速排序中，不可以用队列替代栈</a:t>
            </a:r>
          </a:p>
          <a:p>
            <a:pPr algn="l">
              <a:lnSpc>
                <a:spcPts val="3600"/>
              </a:lnSpc>
              <a:spcBef>
                <a:spcPts val="0"/>
              </a:spcBef>
            </a:pPr>
            <a:r>
              <a:rPr lang="en-US" sz="2000" dirty="0">
                <a:solidFill>
                  <a:srgbClr val="0000FF"/>
                </a:solidFill>
                <a:latin typeface="Consolas" pitchFamily="49" charset="0"/>
                <a:ea typeface="仿宋" pitchFamily="49" charset="-122"/>
                <a:cs typeface="Consolas" pitchFamily="49" charset="0"/>
              </a:rPr>
              <a:t>  C.</a:t>
            </a:r>
            <a:r>
              <a:rPr lang="zh-CN" altLang="en-US" sz="2000" dirty="0">
                <a:solidFill>
                  <a:srgbClr val="0000FF"/>
                </a:solidFill>
                <a:latin typeface="Consolas" pitchFamily="49" charset="0"/>
                <a:ea typeface="仿宋" pitchFamily="49" charset="-122"/>
                <a:cs typeface="Consolas" pitchFamily="49" charset="0"/>
              </a:rPr>
              <a:t>快速排序的空间复杂度为</a:t>
            </a:r>
            <a:r>
              <a:rPr lang="en-US" sz="2000" dirty="0">
                <a:solidFill>
                  <a:srgbClr val="0000FF"/>
                </a:solidFill>
                <a:latin typeface="Consolas" pitchFamily="49" charset="0"/>
                <a:ea typeface="仿宋" pitchFamily="49" charset="-122"/>
                <a:cs typeface="Consolas" pitchFamily="49" charset="0"/>
              </a:rPr>
              <a:t>O(</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a:p>
            <a:pPr algn="l">
              <a:lnSpc>
                <a:spcPts val="3600"/>
              </a:lnSpc>
              <a:spcBef>
                <a:spcPts val="0"/>
              </a:spcBef>
            </a:pPr>
            <a:r>
              <a:rPr lang="en-US" sz="2000" dirty="0">
                <a:solidFill>
                  <a:srgbClr val="FF0000"/>
                </a:solidFill>
                <a:latin typeface="Consolas" pitchFamily="49" charset="0"/>
                <a:ea typeface="仿宋" pitchFamily="49" charset="-122"/>
                <a:cs typeface="Consolas" pitchFamily="49" charset="0"/>
              </a:rPr>
              <a:t>  D.</a:t>
            </a:r>
            <a:r>
              <a:rPr lang="zh-CN" altLang="en-US" sz="2000" dirty="0">
                <a:solidFill>
                  <a:srgbClr val="FF0000"/>
                </a:solidFill>
                <a:latin typeface="Consolas" pitchFamily="49" charset="0"/>
                <a:ea typeface="仿宋" pitchFamily="49" charset="-122"/>
                <a:cs typeface="Consolas" pitchFamily="49" charset="0"/>
              </a:rPr>
              <a:t>快速排序在待排序的数据随机分布时效率最高</a:t>
            </a:r>
          </a:p>
        </p:txBody>
      </p:sp>
      <p:grpSp>
        <p:nvGrpSpPr>
          <p:cNvPr id="9" name="组合 8"/>
          <p:cNvGrpSpPr/>
          <p:nvPr/>
        </p:nvGrpSpPr>
        <p:grpSpPr>
          <a:xfrm>
            <a:off x="1881158" y="214291"/>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pP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137</a:t>
            </a:fld>
            <a:r>
              <a:rPr lang="en-US" altLang="zh-CN" smtClean="0"/>
              <a:t>/21</a:t>
            </a:r>
            <a:endParaRPr lang="en-US" altLang="zh-CN"/>
          </a:p>
        </p:txBody>
      </p:sp>
    </p:spTree>
    <p:extLst>
      <p:ext uri="{BB962C8B-B14F-4D97-AF65-F5344CB8AC3E}">
        <p14:creationId xmlns:p14="http://schemas.microsoft.com/office/powerpoint/2010/main" val="13489147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9786" y="601975"/>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3238480" y="878570"/>
            <a:ext cx="2643206"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  选择排序</a:t>
            </a:r>
          </a:p>
        </p:txBody>
      </p:sp>
      <p:sp>
        <p:nvSpPr>
          <p:cNvPr id="7" name="TextBox 6"/>
          <p:cNvSpPr txBox="1"/>
          <p:nvPr/>
        </p:nvSpPr>
        <p:spPr>
          <a:xfrm>
            <a:off x="3309918" y="1643050"/>
            <a:ext cx="2643206" cy="10693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spcBef>
                <a:spcPts val="0"/>
              </a:spcBef>
              <a:buFontTx/>
              <a:buBlip>
                <a:blip r:embed="rId3"/>
              </a:buBlip>
            </a:pPr>
            <a:r>
              <a:rPr lang="zh-CN" altLang="en-US" sz="2000">
                <a:solidFill>
                  <a:srgbClr val="0000FF"/>
                </a:solidFill>
                <a:latin typeface="仿宋" pitchFamily="49" charset="-122"/>
                <a:ea typeface="仿宋" pitchFamily="49" charset="-122"/>
                <a:cs typeface="Times New Roman" pitchFamily="18" charset="0"/>
              </a:rPr>
              <a:t>简单选择排序</a:t>
            </a:r>
            <a:endParaRPr lang="en-US" altLang="zh-CN" sz="2000">
              <a:solidFill>
                <a:srgbClr val="0000FF"/>
              </a:solidFill>
              <a:latin typeface="仿宋" pitchFamily="49" charset="-122"/>
              <a:ea typeface="仿宋" pitchFamily="49" charset="-122"/>
              <a:cs typeface="Times New Roman" pitchFamily="18" charset="0"/>
            </a:endParaRPr>
          </a:p>
          <a:p>
            <a:pPr marL="457200" indent="-457200" algn="l">
              <a:lnSpc>
                <a:spcPct val="150000"/>
              </a:lnSpc>
              <a:spcBef>
                <a:spcPts val="0"/>
              </a:spcBef>
              <a:buFontTx/>
              <a:buBlip>
                <a:blip r:embed="rId3"/>
              </a:buBlip>
            </a:pPr>
            <a:r>
              <a:rPr lang="zh-CN" altLang="en-US" sz="2000">
                <a:solidFill>
                  <a:srgbClr val="0000FF"/>
                </a:solidFill>
                <a:latin typeface="仿宋" pitchFamily="49" charset="-122"/>
                <a:ea typeface="仿宋" pitchFamily="49" charset="-122"/>
                <a:cs typeface="Times New Roman" pitchFamily="18" charset="0"/>
              </a:rPr>
              <a:t>堆排序</a:t>
            </a:r>
            <a:endParaRPr lang="en-US" altLang="zh-CN" sz="2000">
              <a:solidFill>
                <a:srgbClr val="0000FF"/>
              </a:solidFill>
              <a:latin typeface="仿宋" pitchFamily="49" charset="-122"/>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138</a:t>
            </a:fld>
            <a:r>
              <a:rPr lang="en-US" altLang="zh-CN" smtClean="0"/>
              <a:t>/21</a:t>
            </a:r>
            <a:endParaRPr lang="en-US" altLang="zh-CN"/>
          </a:p>
        </p:txBody>
      </p:sp>
    </p:spTree>
    <p:extLst>
      <p:ext uri="{BB962C8B-B14F-4D97-AF65-F5344CB8AC3E}">
        <p14:creationId xmlns:p14="http://schemas.microsoft.com/office/powerpoint/2010/main" val="4131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285728"/>
            <a:ext cx="3214710"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简单选择</a:t>
            </a: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排序</a:t>
            </a:r>
          </a:p>
        </p:txBody>
      </p:sp>
      <p:grpSp>
        <p:nvGrpSpPr>
          <p:cNvPr id="2" name="组合 17"/>
          <p:cNvGrpSpPr/>
          <p:nvPr/>
        </p:nvGrpSpPr>
        <p:grpSpPr>
          <a:xfrm>
            <a:off x="2309786" y="952484"/>
            <a:ext cx="5929354" cy="2317499"/>
            <a:chOff x="785786" y="714362"/>
            <a:chExt cx="5929354" cy="1738124"/>
          </a:xfrm>
        </p:grpSpPr>
        <p:sp>
          <p:nvSpPr>
            <p:cNvPr id="4" name="TextBox 3"/>
            <p:cNvSpPr txBox="1"/>
            <p:nvPr/>
          </p:nvSpPr>
          <p:spPr>
            <a:xfrm>
              <a:off x="785786" y="714362"/>
              <a:ext cx="1714512" cy="4154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微软雅黑" pitchFamily="34" charset="-122"/>
                  <a:ea typeface="微软雅黑" pitchFamily="34" charset="-122"/>
                  <a:cs typeface="Consolas" pitchFamily="49" charset="0"/>
                </a:rPr>
                <a:t>思路：</a:t>
              </a:r>
              <a:endParaRPr lang="en-US" altLang="zh-CN" sz="2000">
                <a:solidFill>
                  <a:srgbClr val="FF00FF"/>
                </a:solidFill>
                <a:latin typeface="微软雅黑" pitchFamily="34" charset="-122"/>
                <a:ea typeface="微软雅黑" pitchFamily="34" charset="-122"/>
                <a:cs typeface="Consolas" pitchFamily="49" charset="0"/>
              </a:endParaRPr>
            </a:p>
          </p:txBody>
        </p:sp>
        <p:sp>
          <p:nvSpPr>
            <p:cNvPr id="8" name="矩形 7"/>
            <p:cNvSpPr/>
            <p:nvPr/>
          </p:nvSpPr>
          <p:spPr>
            <a:xfrm>
              <a:off x="1500166" y="1292360"/>
              <a:ext cx="2786082"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[0] </a:t>
              </a:r>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[1] </a:t>
              </a:r>
              <a:r>
                <a:rPr lang="en-US" altLang="zh-CN" sz="1800">
                  <a:solidFill>
                    <a:srgbClr val="0000FF"/>
                  </a:solidFill>
                  <a:latin typeface="宋体" pitchFamily="2" charset="-122"/>
                  <a:cs typeface="Consolas" pitchFamily="49" charset="0"/>
                </a:rPr>
                <a:t>…</a:t>
              </a:r>
              <a:r>
                <a:rPr lang="en-US" altLang="zh-CN" sz="1800" i="1">
                  <a:solidFill>
                    <a:srgbClr val="0000FF"/>
                  </a:solidFill>
                  <a:latin typeface="Consolas" pitchFamily="49" charset="0"/>
                  <a:cs typeface="Consolas" pitchFamily="49" charset="0"/>
                </a:rPr>
                <a:t> 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4500562" y="1292360"/>
              <a:ext cx="2071702"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 </a:t>
              </a:r>
              <a:r>
                <a:rPr lang="en-US" altLang="zh-CN" sz="1800">
                  <a:solidFill>
                    <a:srgbClr val="0000FF"/>
                  </a:solidFill>
                  <a:latin typeface="宋体" pitchFamily="2" charset="-122"/>
                  <a:cs typeface="Consolas" pitchFamily="49" charset="0"/>
                </a:rPr>
                <a:t>…</a:t>
              </a:r>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2" name="右弧形箭头 11"/>
            <p:cNvSpPr/>
            <p:nvPr/>
          </p:nvSpPr>
          <p:spPr>
            <a:xfrm rot="5400000">
              <a:off x="4825280" y="1539146"/>
              <a:ext cx="350696" cy="857256"/>
            </a:xfrm>
            <a:prstGeom prst="curvedLeftArrow">
              <a:avLst/>
            </a:prstGeom>
            <a:ln>
              <a:tailEnd type="none" w="med" len="lg"/>
            </a:ln>
          </p:spPr>
          <p:style>
            <a:lnRef idx="1">
              <a:schemeClr val="accent4"/>
            </a:lnRef>
            <a:fillRef idx="3">
              <a:schemeClr val="accent4"/>
            </a:fillRef>
            <a:effectRef idx="2">
              <a:schemeClr val="accent4"/>
            </a:effectRef>
            <a:fontRef idx="minor">
              <a:schemeClr val="lt1"/>
            </a:fontRef>
          </p:style>
          <p:txBody>
            <a:bodyPr rtlCol="0" anchor="ctr"/>
            <a:lstStyle/>
            <a:p>
              <a:endParaRPr lang="zh-CN" altLang="en-US">
                <a:solidFill>
                  <a:prstClr val="black"/>
                </a:solidFill>
                <a:latin typeface="Consolas" pitchFamily="49" charset="0"/>
                <a:cs typeface="Consolas" pitchFamily="49" charset="0"/>
              </a:endParaRPr>
            </a:p>
          </p:txBody>
        </p:sp>
        <p:sp>
          <p:nvSpPr>
            <p:cNvPr id="14" name="TextBox 13"/>
            <p:cNvSpPr txBox="1"/>
            <p:nvPr/>
          </p:nvSpPr>
          <p:spPr>
            <a:xfrm>
              <a:off x="2786050" y="2094696"/>
              <a:ext cx="3929090" cy="357790"/>
            </a:xfrm>
            <a:prstGeom prst="rect">
              <a:avLst/>
            </a:prstGeom>
            <a:noFill/>
          </p:spPr>
          <p:txBody>
            <a:bodyPr wrap="square" rtlCol="0">
              <a:spAutoFit/>
            </a:bodyPr>
            <a:lstStyle/>
            <a:p>
              <a:pPr algn="l">
                <a:lnSpc>
                  <a:spcPts val="3000"/>
                </a:lnSpc>
                <a:spcBef>
                  <a:spcPts val="0"/>
                </a:spcBef>
              </a:pPr>
              <a:r>
                <a:rPr lang="zh-CN" altLang="en-US" sz="1800">
                  <a:solidFill>
                    <a:srgbClr val="C00000"/>
                  </a:solidFill>
                  <a:latin typeface="Consolas" pitchFamily="49" charset="0"/>
                  <a:ea typeface="仿宋" pitchFamily="49" charset="-122"/>
                  <a:cs typeface="Consolas" pitchFamily="49" charset="0"/>
                </a:rPr>
                <a:t>通过简单比较将</a:t>
              </a:r>
              <a:r>
                <a:rPr lang="en-US" altLang="zh-CN" sz="1800" i="1">
                  <a:solidFill>
                    <a:srgbClr val="C00000"/>
                  </a:solidFill>
                  <a:latin typeface="Consolas" pitchFamily="49" charset="0"/>
                  <a:ea typeface="仿宋" pitchFamily="49" charset="-122"/>
                  <a:cs typeface="Consolas" pitchFamily="49" charset="0"/>
                </a:rPr>
                <a:t>R</a:t>
              </a:r>
              <a:r>
                <a:rPr lang="en-US" altLang="zh-CN" sz="1800">
                  <a:solidFill>
                    <a:srgbClr val="C00000"/>
                  </a:solidFill>
                  <a:latin typeface="Consolas" pitchFamily="49" charset="0"/>
                  <a:ea typeface="仿宋" pitchFamily="49" charset="-122"/>
                  <a:cs typeface="Consolas" pitchFamily="49" charset="0"/>
                </a:rPr>
                <a:t>[</a:t>
              </a:r>
              <a:r>
                <a:rPr lang="en-US" altLang="zh-CN" sz="1800" i="1">
                  <a:solidFill>
                    <a:srgbClr val="C00000"/>
                  </a:solidFill>
                  <a:latin typeface="Consolas" pitchFamily="49" charset="0"/>
                  <a:ea typeface="仿宋" pitchFamily="49" charset="-122"/>
                  <a:cs typeface="Consolas" pitchFamily="49" charset="0"/>
                </a:rPr>
                <a:t>i</a:t>
              </a:r>
              <a:r>
                <a:rPr lang="en-US" altLang="zh-CN" sz="1800">
                  <a:solidFill>
                    <a:srgbClr val="C00000"/>
                  </a:solidFill>
                  <a:latin typeface="Consolas" pitchFamily="49" charset="0"/>
                  <a:ea typeface="仿宋" pitchFamily="49" charset="-122"/>
                  <a:cs typeface="Consolas" pitchFamily="49" charset="0"/>
                </a:rPr>
                <a:t>]</a:t>
              </a:r>
              <a:r>
                <a:rPr lang="zh-CN" altLang="en-US" sz="1800">
                  <a:solidFill>
                    <a:srgbClr val="C00000"/>
                  </a:solidFill>
                  <a:latin typeface="Consolas" pitchFamily="49" charset="0"/>
                  <a:ea typeface="仿宋" pitchFamily="49" charset="-122"/>
                  <a:cs typeface="Consolas" pitchFamily="49" charset="0"/>
                </a:rPr>
                <a:t>放在无序区开头</a:t>
              </a:r>
            </a:p>
          </p:txBody>
        </p:sp>
      </p:grpSp>
      <p:sp>
        <p:nvSpPr>
          <p:cNvPr id="15" name="TextBox 14"/>
          <p:cNvSpPr txBox="1"/>
          <p:nvPr/>
        </p:nvSpPr>
        <p:spPr>
          <a:xfrm>
            <a:off x="2309786" y="3276524"/>
            <a:ext cx="4500594"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趟数：</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，共</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趟</a:t>
            </a:r>
            <a:endParaRPr lang="en-US" altLang="zh-CN" sz="2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2309786" y="3989980"/>
            <a:ext cx="5786478"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dirty="0">
                <a:solidFill>
                  <a:srgbClr val="FF00FF"/>
                </a:solidFill>
                <a:latin typeface="Consolas" pitchFamily="49" charset="0"/>
                <a:ea typeface="仿宋" pitchFamily="49" charset="-122"/>
                <a:cs typeface="Consolas" pitchFamily="49" charset="0"/>
              </a:rPr>
              <a:t>有序区：</a:t>
            </a:r>
            <a:r>
              <a:rPr lang="zh-CN" altLang="en-US" sz="2000" dirty="0">
                <a:solidFill>
                  <a:srgbClr val="0000FF"/>
                </a:solidFill>
                <a:latin typeface="Consolas" pitchFamily="49" charset="0"/>
                <a:ea typeface="仿宋" pitchFamily="49" charset="-122"/>
                <a:cs typeface="Consolas" pitchFamily="49" charset="0"/>
              </a:rPr>
              <a:t>全局有序区</a:t>
            </a:r>
            <a:endParaRPr lang="en-US" altLang="zh-CN" sz="2000" dirty="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2309786" y="4800533"/>
            <a:ext cx="4786346" cy="400110"/>
          </a:xfrm>
          <a:prstGeom prst="rect">
            <a:avLst/>
          </a:prstGeom>
          <a:noFill/>
        </p:spPr>
        <p:txBody>
          <a:bodyPr wrap="square" rtlCol="0">
            <a:spAutoFit/>
          </a:bodyPr>
          <a:lstStyle/>
          <a:p>
            <a:pPr marL="457200" indent="-457200" algn="l">
              <a:lnSpc>
                <a:spcPts val="24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性能：</a:t>
            </a:r>
            <a:r>
              <a:rPr lang="zh-CN" altLang="en-US" sz="2000">
                <a:solidFill>
                  <a:srgbClr val="0000FF"/>
                </a:solidFill>
                <a:latin typeface="Consolas" pitchFamily="49" charset="0"/>
                <a:ea typeface="仿宋" pitchFamily="49" charset="-122"/>
                <a:cs typeface="Consolas" pitchFamily="49" charset="0"/>
              </a:rPr>
              <a:t>最好、最坏、平均：</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p>
        </p:txBody>
      </p:sp>
      <p:sp>
        <p:nvSpPr>
          <p:cNvPr id="13" name="TextBox 12"/>
          <p:cNvSpPr txBox="1"/>
          <p:nvPr/>
        </p:nvSpPr>
        <p:spPr>
          <a:xfrm>
            <a:off x="2309786" y="5429266"/>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稳定性：</a:t>
            </a:r>
            <a:r>
              <a:rPr lang="zh-CN" altLang="en-US" sz="2000">
                <a:solidFill>
                  <a:srgbClr val="0000FF"/>
                </a:solidFill>
                <a:latin typeface="Consolas" pitchFamily="49" charset="0"/>
                <a:ea typeface="仿宋" pitchFamily="49" charset="-122"/>
                <a:cs typeface="Consolas" pitchFamily="49" charset="0"/>
              </a:rPr>
              <a:t>不稳定</a:t>
            </a:r>
            <a:endParaRPr lang="en-US" altLang="zh-CN" sz="2000">
              <a:solidFill>
                <a:srgbClr val="0000FF"/>
              </a:solidFill>
              <a:latin typeface="Consolas" pitchFamily="49" charset="0"/>
              <a:ea typeface="仿宋" pitchFamily="49" charset="-122"/>
              <a:cs typeface="Consolas" pitchFamily="49" charset="0"/>
            </a:endParaRPr>
          </a:p>
        </p:txBody>
      </p:sp>
      <p:sp>
        <p:nvSpPr>
          <p:cNvPr id="19" name="灯片编号占位符 18"/>
          <p:cNvSpPr>
            <a:spLocks noGrp="1"/>
          </p:cNvSpPr>
          <p:nvPr>
            <p:ph type="sldNum" sz="quarter" idx="12"/>
          </p:nvPr>
        </p:nvSpPr>
        <p:spPr/>
        <p:txBody>
          <a:bodyPr/>
          <a:lstStyle/>
          <a:p>
            <a:fld id="{36E68863-33C2-4D6D-B9FA-F4917E910219}" type="slidenum">
              <a:rPr lang="en-US" altLang="zh-CN" smtClean="0"/>
              <a:pPr/>
              <a:t>139</a:t>
            </a:fld>
            <a:r>
              <a:rPr lang="en-US" altLang="zh-CN" smtClean="0"/>
              <a:t>/21</a:t>
            </a:r>
            <a:endParaRPr lang="en-US" altLang="zh-CN"/>
          </a:p>
        </p:txBody>
      </p:sp>
    </p:spTree>
    <p:extLst>
      <p:ext uri="{BB962C8B-B14F-4D97-AF65-F5344CB8AC3E}">
        <p14:creationId xmlns:p14="http://schemas.microsoft.com/office/powerpoint/2010/main" val="28168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595538" y="3558550"/>
            <a:ext cx="7143800" cy="1901655"/>
            <a:chOff x="1071538" y="2668911"/>
            <a:chExt cx="7143800" cy="1426241"/>
          </a:xfrm>
        </p:grpSpPr>
        <p:sp>
          <p:nvSpPr>
            <p:cNvPr id="3" name="TextBox 2"/>
            <p:cNvSpPr txBox="1"/>
            <p:nvPr/>
          </p:nvSpPr>
          <p:spPr>
            <a:xfrm>
              <a:off x="1214414" y="3071815"/>
              <a:ext cx="7000924" cy="10233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spcBef>
                  <a:spcPts val="1200"/>
                </a:spcBef>
                <a:buBlip>
                  <a:blip r:embed="rId3"/>
                </a:buBlip>
              </a:pPr>
              <a:r>
                <a:rPr lang="zh-CN" altLang="en-US" sz="2000" dirty="0">
                  <a:solidFill>
                    <a:srgbClr val="0000FF"/>
                  </a:solidFill>
                  <a:latin typeface="Consolas" pitchFamily="49" charset="0"/>
                  <a:ea typeface="仿宋" pitchFamily="49" charset="-122"/>
                  <a:cs typeface="Consolas" pitchFamily="49" charset="0"/>
                </a:rPr>
                <a:t>存储密度小：为表示线性表中元素之间的逻辑关系而需要增加额外的存储空间（指针域）</a:t>
              </a:r>
              <a:r>
                <a:rPr lang="zh-CN" altLang="en-US" sz="2000" kern="100" dirty="0">
                  <a:solidFill>
                    <a:srgbClr val="0000FF"/>
                  </a:solidFill>
                  <a:latin typeface="Consolas" pitchFamily="49" charset="0"/>
                  <a:ea typeface="仿宋" pitchFamily="49" charset="-122"/>
                  <a:cs typeface="Consolas" pitchFamily="49" charset="0"/>
                </a:rPr>
                <a:t>。</a:t>
              </a:r>
            </a:p>
            <a:p>
              <a:pPr marL="457200" indent="-457200" algn="l">
                <a:spcBef>
                  <a:spcPts val="1200"/>
                </a:spcBef>
                <a:buBlip>
                  <a:blip r:embed="rId3"/>
                </a:buBlip>
              </a:pPr>
              <a:r>
                <a:rPr lang="zh-CN" altLang="en-US" sz="2000" dirty="0">
                  <a:solidFill>
                    <a:srgbClr val="0000FF"/>
                  </a:solidFill>
                  <a:latin typeface="Consolas" pitchFamily="49" charset="0"/>
                  <a:ea typeface="仿宋" pitchFamily="49" charset="-122"/>
                  <a:cs typeface="Consolas" pitchFamily="49" charset="0"/>
                </a:rPr>
                <a:t>不具有随机存取特性</a:t>
              </a:r>
              <a:r>
                <a:rPr lang="zh-CN" altLang="en-US" sz="2000" kern="1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071538" y="2668911"/>
              <a:ext cx="928694" cy="323165"/>
            </a:xfrm>
            <a:prstGeom prst="rect">
              <a:avLst/>
            </a:prstGeom>
            <a:noFill/>
          </p:spPr>
          <p:txBody>
            <a:bodyPr wrap="square" rtlCol="0">
              <a:spAutoFit/>
            </a:bodyPr>
            <a:lstStyle/>
            <a:p>
              <a:r>
                <a:rPr lang="zh-CN" altLang="en-US" sz="2000">
                  <a:solidFill>
                    <a:srgbClr val="FF00FF"/>
                  </a:solidFill>
                  <a:latin typeface="华文中宋" pitchFamily="2" charset="-122"/>
                  <a:ea typeface="华文中宋" pitchFamily="2" charset="-122"/>
                  <a:cs typeface="Consolas" pitchFamily="49" charset="0"/>
                </a:rPr>
                <a:t>缺点</a:t>
              </a:r>
              <a:endParaRPr lang="zh-CN" altLang="en-US" sz="2000">
                <a:solidFill>
                  <a:srgbClr val="FF00FF"/>
                </a:solidFill>
                <a:latin typeface="华文中宋" pitchFamily="2" charset="-122"/>
                <a:ea typeface="华文中宋" pitchFamily="2" charset="-122"/>
                <a:cs typeface="Consolas" pitchFamily="49" charset="0"/>
              </a:endParaRPr>
            </a:p>
          </p:txBody>
        </p:sp>
      </p:grpSp>
      <p:sp>
        <p:nvSpPr>
          <p:cNvPr id="5" name="TextBox 4"/>
          <p:cNvSpPr txBox="1"/>
          <p:nvPr/>
        </p:nvSpPr>
        <p:spPr>
          <a:xfrm>
            <a:off x="2238348" y="663720"/>
            <a:ext cx="2000264"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链表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pSp>
        <p:nvGrpSpPr>
          <p:cNvPr id="8" name="组合 7"/>
          <p:cNvGrpSpPr/>
          <p:nvPr/>
        </p:nvGrpSpPr>
        <p:grpSpPr>
          <a:xfrm>
            <a:off x="2595538" y="1392630"/>
            <a:ext cx="7143800" cy="1510042"/>
            <a:chOff x="1071538" y="1044472"/>
            <a:chExt cx="7143800" cy="1132531"/>
          </a:xfrm>
        </p:grpSpPr>
        <p:sp>
          <p:nvSpPr>
            <p:cNvPr id="6" name="TextBox 5"/>
            <p:cNvSpPr txBox="1"/>
            <p:nvPr/>
          </p:nvSpPr>
          <p:spPr>
            <a:xfrm>
              <a:off x="1214414" y="1428742"/>
              <a:ext cx="7000924" cy="7482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200"/>
                </a:lnSpc>
                <a:spcBef>
                  <a:spcPts val="0"/>
                </a:spcBef>
                <a:buBlip>
                  <a:blip r:embed="rId3"/>
                </a:buBlip>
              </a:pPr>
              <a:r>
                <a:rPr lang="zh-CN" altLang="en-US" sz="2000" kern="100" dirty="0">
                  <a:solidFill>
                    <a:srgbClr val="0000FF"/>
                  </a:solidFill>
                  <a:latin typeface="Consolas" pitchFamily="49" charset="0"/>
                  <a:ea typeface="仿宋" pitchFamily="49" charset="-122"/>
                  <a:cs typeface="Consolas" pitchFamily="49" charset="0"/>
                </a:rPr>
                <a:t>由于采用结点的动态分配方式，具有良好的适应性。</a:t>
              </a:r>
            </a:p>
            <a:p>
              <a:pPr marL="457200" indent="-457200" algn="l">
                <a:lnSpc>
                  <a:spcPts val="32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插入和删除操作只需修改相关指针域，不需要移动元素</a:t>
              </a:r>
              <a:r>
                <a:rPr lang="zh-CN" altLang="en-US" sz="2000" kern="1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071538" y="1044472"/>
              <a:ext cx="928694" cy="323165"/>
            </a:xfrm>
            <a:prstGeom prst="rect">
              <a:avLst/>
            </a:prstGeom>
            <a:noFill/>
          </p:spPr>
          <p:txBody>
            <a:bodyPr wrap="square" rtlCol="0">
              <a:spAutoFit/>
            </a:bodyPr>
            <a:lstStyle/>
            <a:p>
              <a:r>
                <a:rPr lang="zh-CN" altLang="en-US" sz="2000">
                  <a:solidFill>
                    <a:srgbClr val="FF00FF"/>
                  </a:solidFill>
                  <a:latin typeface="华文中宋" pitchFamily="2" charset="-122"/>
                  <a:ea typeface="华文中宋" pitchFamily="2" charset="-122"/>
                  <a:cs typeface="Consolas" pitchFamily="49" charset="0"/>
                </a:rPr>
                <a:t>优点</a:t>
              </a:r>
              <a:endParaRPr lang="zh-CN" altLang="en-US" sz="2000">
                <a:solidFill>
                  <a:srgbClr val="FF00FF"/>
                </a:solidFill>
                <a:latin typeface="华文中宋" pitchFamily="2" charset="-122"/>
                <a:ea typeface="华文中宋" pitchFamily="2" charset="-122"/>
                <a:cs typeface="Consolas" pitchFamily="49" charset="0"/>
              </a:endParaRPr>
            </a:p>
          </p:txBody>
        </p:sp>
      </p:grpSp>
      <p:sp>
        <p:nvSpPr>
          <p:cNvPr id="11" name="灯片编号占位符 10"/>
          <p:cNvSpPr>
            <a:spLocks noGrp="1"/>
          </p:cNvSpPr>
          <p:nvPr>
            <p:ph type="sldNum" sz="quarter" idx="12"/>
          </p:nvPr>
        </p:nvSpPr>
        <p:spPr/>
        <p:txBody>
          <a:bodyPr/>
          <a:lstStyle/>
          <a:p>
            <a:fld id="{36E68863-33C2-4D6D-B9FA-F4917E910219}" type="slidenum">
              <a:rPr lang="en-US" altLang="zh-CN" smtClean="0"/>
              <a:pPr/>
              <a:t>14</a:t>
            </a:fld>
            <a:r>
              <a:rPr lang="en-US" altLang="zh-CN" smtClean="0"/>
              <a:t>/29</a:t>
            </a:r>
            <a:endParaRPr lang="en-US" altLang="zh-CN"/>
          </a:p>
        </p:txBody>
      </p:sp>
    </p:spTree>
    <p:extLst>
      <p:ext uri="{BB962C8B-B14F-4D97-AF65-F5344CB8AC3E}">
        <p14:creationId xmlns:p14="http://schemas.microsoft.com/office/powerpoint/2010/main" val="419136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285729"/>
            <a:ext cx="242889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堆 </a:t>
            </a: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排 序</a:t>
            </a:r>
          </a:p>
        </p:txBody>
      </p:sp>
      <p:grpSp>
        <p:nvGrpSpPr>
          <p:cNvPr id="2" name="组合 17"/>
          <p:cNvGrpSpPr/>
          <p:nvPr/>
        </p:nvGrpSpPr>
        <p:grpSpPr>
          <a:xfrm>
            <a:off x="2309786" y="952484"/>
            <a:ext cx="5786478" cy="1818421"/>
            <a:chOff x="785786" y="714362"/>
            <a:chExt cx="5786478" cy="1363816"/>
          </a:xfrm>
        </p:grpSpPr>
        <p:sp>
          <p:nvSpPr>
            <p:cNvPr id="4" name="TextBox 3"/>
            <p:cNvSpPr txBox="1"/>
            <p:nvPr/>
          </p:nvSpPr>
          <p:spPr>
            <a:xfrm>
              <a:off x="785786" y="714362"/>
              <a:ext cx="1714512" cy="415499"/>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黑体" pitchFamily="49" charset="-122"/>
                  <a:cs typeface="Consolas" pitchFamily="49" charset="0"/>
                </a:rPr>
                <a:t>思路：</a:t>
              </a:r>
              <a:endParaRPr lang="en-US" altLang="zh-CN" sz="2000">
                <a:solidFill>
                  <a:srgbClr val="FF00FF"/>
                </a:solidFill>
                <a:latin typeface="Consolas" pitchFamily="49" charset="0"/>
                <a:ea typeface="黑体" pitchFamily="49" charset="-122"/>
                <a:cs typeface="Consolas" pitchFamily="49" charset="0"/>
              </a:endParaRPr>
            </a:p>
          </p:txBody>
        </p:sp>
        <p:sp>
          <p:nvSpPr>
            <p:cNvPr id="8" name="矩形 7"/>
            <p:cNvSpPr/>
            <p:nvPr/>
          </p:nvSpPr>
          <p:spPr>
            <a:xfrm>
              <a:off x="1500166" y="1649550"/>
              <a:ext cx="2786082"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[1] </a:t>
              </a:r>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[2]  </a:t>
              </a:r>
              <a:r>
                <a:rPr lang="en-US" altLang="zh-CN" sz="1800">
                  <a:solidFill>
                    <a:srgbClr val="0000FF"/>
                  </a:solidFill>
                  <a:latin typeface="宋体" pitchFamily="2" charset="-122"/>
                  <a:cs typeface="Consolas" pitchFamily="49" charset="0"/>
                </a:rPr>
                <a:t>…</a:t>
              </a:r>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 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4500562" y="1649550"/>
              <a:ext cx="2071702" cy="428628"/>
            </a:xfrm>
            <a:prstGeom prst="rect">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 </a:t>
              </a:r>
              <a:r>
                <a:rPr lang="en-US" altLang="zh-CN" sz="1800">
                  <a:solidFill>
                    <a:srgbClr val="0000FF"/>
                  </a:solidFill>
                  <a:latin typeface="宋体" pitchFamily="2" charset="-122"/>
                  <a:cs typeface="Consolas" pitchFamily="49" charset="0"/>
                </a:rPr>
                <a:t>…</a:t>
              </a:r>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R</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12" name="右弧形箭头 11"/>
            <p:cNvSpPr/>
            <p:nvPr/>
          </p:nvSpPr>
          <p:spPr>
            <a:xfrm rot="15921225">
              <a:off x="3598038" y="1004935"/>
              <a:ext cx="350696" cy="857256"/>
            </a:xfrm>
            <a:prstGeom prst="curvedLeftArrow">
              <a:avLst/>
            </a:prstGeom>
            <a:ln>
              <a:tailEnd type="none" w="med" len="lg"/>
            </a:ln>
          </p:spPr>
          <p:style>
            <a:lnRef idx="1">
              <a:schemeClr val="accent4"/>
            </a:lnRef>
            <a:fillRef idx="3">
              <a:schemeClr val="accent4"/>
            </a:fillRef>
            <a:effectRef idx="2">
              <a:schemeClr val="accent4"/>
            </a:effectRef>
            <a:fontRef idx="minor">
              <a:schemeClr val="lt1"/>
            </a:fontRef>
          </p:style>
          <p:txBody>
            <a:bodyPr rtlCol="0" anchor="ctr"/>
            <a:lstStyle/>
            <a:p>
              <a:endParaRPr lang="zh-CN" altLang="en-US">
                <a:solidFill>
                  <a:prstClr val="black"/>
                </a:solidFill>
                <a:latin typeface="Consolas" pitchFamily="49" charset="0"/>
                <a:cs typeface="Consolas" pitchFamily="49" charset="0"/>
              </a:endParaRPr>
            </a:p>
          </p:txBody>
        </p:sp>
        <p:sp>
          <p:nvSpPr>
            <p:cNvPr id="14" name="TextBox 13"/>
            <p:cNvSpPr txBox="1"/>
            <p:nvPr/>
          </p:nvSpPr>
          <p:spPr>
            <a:xfrm>
              <a:off x="2500298" y="785800"/>
              <a:ext cx="3583870" cy="357791"/>
            </a:xfrm>
            <a:prstGeom prst="rect">
              <a:avLst/>
            </a:prstGeom>
            <a:noFill/>
          </p:spPr>
          <p:txBody>
            <a:bodyPr wrap="square" rtlCol="0">
              <a:spAutoFit/>
            </a:bodyPr>
            <a:lstStyle/>
            <a:p>
              <a:pPr algn="l">
                <a:lnSpc>
                  <a:spcPts val="3000"/>
                </a:lnSpc>
                <a:spcBef>
                  <a:spcPts val="0"/>
                </a:spcBef>
              </a:pPr>
              <a:r>
                <a:rPr lang="zh-CN" altLang="en-US" sz="2000" dirty="0">
                  <a:solidFill>
                    <a:srgbClr val="C00000"/>
                  </a:solidFill>
                  <a:latin typeface="Consolas" pitchFamily="49" charset="0"/>
                  <a:ea typeface="仿宋" pitchFamily="49" charset="-122"/>
                  <a:cs typeface="Consolas" pitchFamily="49" charset="0"/>
                </a:rPr>
                <a:t>借助堆将</a:t>
              </a:r>
              <a:r>
                <a:rPr lang="en-US" altLang="zh-CN" sz="2000" i="1" dirty="0">
                  <a:solidFill>
                    <a:srgbClr val="C00000"/>
                  </a:solidFill>
                  <a:latin typeface="Consolas" pitchFamily="49" charset="0"/>
                  <a:ea typeface="仿宋" pitchFamily="49" charset="-122"/>
                  <a:cs typeface="Consolas" pitchFamily="49" charset="0"/>
                </a:rPr>
                <a:t>R</a:t>
              </a:r>
              <a:r>
                <a:rPr lang="en-US" altLang="zh-CN" sz="2000" dirty="0">
                  <a:solidFill>
                    <a:srgbClr val="C00000"/>
                  </a:solidFill>
                  <a:latin typeface="Consolas" pitchFamily="49" charset="0"/>
                  <a:ea typeface="仿宋" pitchFamily="49" charset="-122"/>
                  <a:cs typeface="Consolas" pitchFamily="49" charset="0"/>
                </a:rPr>
                <a:t>[</a:t>
              </a:r>
              <a:r>
                <a:rPr lang="en-US" altLang="zh-CN" sz="2000" i="1" dirty="0" err="1">
                  <a:solidFill>
                    <a:srgbClr val="C00000"/>
                  </a:solidFill>
                  <a:latin typeface="Consolas" pitchFamily="49" charset="0"/>
                  <a:ea typeface="仿宋" pitchFamily="49" charset="-122"/>
                  <a:cs typeface="Consolas" pitchFamily="49" charset="0"/>
                </a:rPr>
                <a:t>i</a:t>
              </a:r>
              <a:r>
                <a:rPr lang="en-US" altLang="zh-CN" sz="2000" dirty="0">
                  <a:solidFill>
                    <a:srgbClr val="C00000"/>
                  </a:solidFill>
                  <a:latin typeface="Consolas" pitchFamily="49" charset="0"/>
                  <a:ea typeface="仿宋" pitchFamily="49" charset="-122"/>
                  <a:cs typeface="Consolas" pitchFamily="49" charset="0"/>
                </a:rPr>
                <a:t>]</a:t>
              </a:r>
              <a:r>
                <a:rPr lang="zh-CN" altLang="en-US" sz="2000" dirty="0">
                  <a:solidFill>
                    <a:srgbClr val="C00000"/>
                  </a:solidFill>
                  <a:latin typeface="Consolas" pitchFamily="49" charset="0"/>
                  <a:ea typeface="仿宋" pitchFamily="49" charset="-122"/>
                  <a:cs typeface="Consolas" pitchFamily="49" charset="0"/>
                </a:rPr>
                <a:t>放在无序区末尾</a:t>
              </a:r>
            </a:p>
          </p:txBody>
        </p:sp>
      </p:grpSp>
      <p:sp>
        <p:nvSpPr>
          <p:cNvPr id="15" name="TextBox 14"/>
          <p:cNvSpPr txBox="1"/>
          <p:nvPr/>
        </p:nvSpPr>
        <p:spPr>
          <a:xfrm>
            <a:off x="2309786" y="3276524"/>
            <a:ext cx="4500594"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dirty="0">
                <a:solidFill>
                  <a:srgbClr val="FF00FF"/>
                </a:solidFill>
                <a:latin typeface="Consolas" pitchFamily="49" charset="0"/>
                <a:ea typeface="仿宋" pitchFamily="49" charset="-122"/>
                <a:cs typeface="Consolas" pitchFamily="49" charset="0"/>
              </a:rPr>
              <a:t>趟数：</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，共</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趟</a:t>
            </a:r>
            <a:endParaRPr lang="en-US" altLang="zh-CN" sz="2000" dirty="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2309786" y="3861048"/>
            <a:ext cx="3286148"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有序区：</a:t>
            </a:r>
            <a:r>
              <a:rPr lang="zh-CN" altLang="en-US" sz="2000">
                <a:solidFill>
                  <a:srgbClr val="0000FF"/>
                </a:solidFill>
                <a:latin typeface="Consolas" pitchFamily="49" charset="0"/>
                <a:ea typeface="仿宋" pitchFamily="49" charset="-122"/>
                <a:cs typeface="Consolas" pitchFamily="49" charset="0"/>
              </a:rPr>
              <a:t>全局有序区</a:t>
            </a:r>
            <a:endParaRPr lang="en-US" altLang="zh-CN" sz="2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2309786" y="4581128"/>
            <a:ext cx="4786346" cy="400110"/>
          </a:xfrm>
          <a:prstGeom prst="rect">
            <a:avLst/>
          </a:prstGeom>
          <a:noFill/>
        </p:spPr>
        <p:txBody>
          <a:bodyPr wrap="square" rtlCol="0">
            <a:spAutoFit/>
          </a:bodyPr>
          <a:lstStyle/>
          <a:p>
            <a:pPr marL="457200" indent="-457200" algn="l">
              <a:lnSpc>
                <a:spcPts val="24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性能：</a:t>
            </a:r>
            <a:r>
              <a:rPr lang="zh-CN" altLang="en-US" sz="2000">
                <a:solidFill>
                  <a:srgbClr val="0000FF"/>
                </a:solidFill>
                <a:latin typeface="Consolas" pitchFamily="49" charset="0"/>
                <a:ea typeface="仿宋" pitchFamily="49" charset="-122"/>
                <a:cs typeface="Consolas" pitchFamily="49" charset="0"/>
              </a:rPr>
              <a:t>最好、最坏、平均：</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p>
        </p:txBody>
      </p:sp>
      <p:sp>
        <p:nvSpPr>
          <p:cNvPr id="13" name="TextBox 12"/>
          <p:cNvSpPr txBox="1"/>
          <p:nvPr/>
        </p:nvSpPr>
        <p:spPr>
          <a:xfrm>
            <a:off x="2309786" y="5085184"/>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稳定性：</a:t>
            </a:r>
            <a:r>
              <a:rPr lang="zh-CN" altLang="en-US" sz="2000">
                <a:solidFill>
                  <a:srgbClr val="0000FF"/>
                </a:solidFill>
                <a:latin typeface="Consolas" pitchFamily="49" charset="0"/>
                <a:ea typeface="仿宋" pitchFamily="49" charset="-122"/>
                <a:cs typeface="Consolas" pitchFamily="49" charset="0"/>
              </a:rPr>
              <a:t>不稳定</a:t>
            </a:r>
            <a:endParaRPr lang="en-US" altLang="zh-CN" sz="2000">
              <a:solidFill>
                <a:srgbClr val="0000FF"/>
              </a:solidFill>
              <a:latin typeface="Consolas" pitchFamily="49" charset="0"/>
              <a:ea typeface="仿宋" pitchFamily="49" charset="-122"/>
              <a:cs typeface="Consolas" pitchFamily="49" charset="0"/>
            </a:endParaRPr>
          </a:p>
        </p:txBody>
      </p:sp>
      <p:sp>
        <p:nvSpPr>
          <p:cNvPr id="19" name="灯片编号占位符 18"/>
          <p:cNvSpPr>
            <a:spLocks noGrp="1"/>
          </p:cNvSpPr>
          <p:nvPr>
            <p:ph type="sldNum" sz="quarter" idx="12"/>
          </p:nvPr>
        </p:nvSpPr>
        <p:spPr/>
        <p:txBody>
          <a:bodyPr/>
          <a:lstStyle/>
          <a:p>
            <a:fld id="{36E68863-33C2-4D6D-B9FA-F4917E910219}" type="slidenum">
              <a:rPr lang="en-US" altLang="zh-CN" smtClean="0"/>
              <a:pPr/>
              <a:t>140</a:t>
            </a:fld>
            <a:r>
              <a:rPr lang="en-US" altLang="zh-CN" smtClean="0"/>
              <a:t>/21</a:t>
            </a:r>
            <a:endParaRPr lang="en-US" altLang="zh-CN"/>
          </a:p>
        </p:txBody>
      </p:sp>
    </p:spTree>
    <p:extLst>
      <p:ext uri="{BB962C8B-B14F-4D97-AF65-F5344CB8AC3E}">
        <p14:creationId xmlns:p14="http://schemas.microsoft.com/office/powerpoint/2010/main" val="260423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3"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95538" y="1099782"/>
            <a:ext cx="8324998"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600"/>
              </a:lnSpc>
              <a:spcBef>
                <a:spcPts val="0"/>
              </a:spcBef>
            </a:pPr>
            <a:r>
              <a:rPr lang="zh-CN" altLang="en-US" sz="2000" dirty="0">
                <a:solidFill>
                  <a:srgbClr val="0000FF"/>
                </a:solidFill>
                <a:latin typeface="Consolas" pitchFamily="49" charset="0"/>
                <a:ea typeface="楷体" pitchFamily="49" charset="-122"/>
                <a:cs typeface="Consolas" pitchFamily="49" charset="0"/>
              </a:rPr>
              <a:t>   有一个关键字序列</a:t>
            </a:r>
            <a:r>
              <a:rPr lang="en-US" sz="2000" dirty="0">
                <a:solidFill>
                  <a:srgbClr val="0000FF"/>
                </a:solidFill>
                <a:latin typeface="Consolas" pitchFamily="49" charset="0"/>
                <a:ea typeface="楷体" pitchFamily="49" charset="-122"/>
                <a:cs typeface="Consolas" pitchFamily="49" charset="0"/>
              </a:rPr>
              <a:t>(22</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86</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19</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49</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12</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30</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65</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35</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18)</a:t>
            </a:r>
            <a:r>
              <a:rPr lang="zh-CN" altLang="en-US" sz="2000" dirty="0">
                <a:solidFill>
                  <a:srgbClr val="0000FF"/>
                </a:solidFill>
                <a:latin typeface="Consolas" pitchFamily="49" charset="0"/>
                <a:ea typeface="楷体" pitchFamily="49" charset="-122"/>
                <a:cs typeface="Consolas" pitchFamily="49" charset="0"/>
              </a:rPr>
              <a:t>，在进行一趟排序后得到的结果为</a:t>
            </a:r>
            <a:r>
              <a:rPr lang="en-US" sz="2000" dirty="0">
                <a:solidFill>
                  <a:srgbClr val="0000FF"/>
                </a:solidFill>
                <a:latin typeface="Consolas" pitchFamily="49" charset="0"/>
                <a:ea typeface="楷体" pitchFamily="49" charset="-122"/>
                <a:cs typeface="Consolas" pitchFamily="49" charset="0"/>
              </a:rPr>
              <a:t>(18</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12</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19</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FF0000"/>
                </a:solidFill>
                <a:latin typeface="Consolas" pitchFamily="49" charset="0"/>
                <a:ea typeface="楷体" pitchFamily="49" charset="-122"/>
                <a:cs typeface="Consolas" pitchFamily="49" charset="0"/>
              </a:rPr>
              <a:t>22</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49</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30</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65</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35</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86)</a:t>
            </a:r>
            <a:r>
              <a:rPr lang="zh-CN" altLang="en-US" sz="2000" dirty="0">
                <a:solidFill>
                  <a:srgbClr val="0000FF"/>
                </a:solidFill>
                <a:latin typeface="Consolas" pitchFamily="49" charset="0"/>
                <a:ea typeface="楷体" pitchFamily="49" charset="-122"/>
                <a:cs typeface="Consolas" pitchFamily="49" charset="0"/>
              </a:rPr>
              <a:t>，则采用的排序方法可能是（  ）。</a:t>
            </a:r>
          </a:p>
          <a:p>
            <a:pPr algn="l">
              <a:lnSpc>
                <a:spcPts val="3600"/>
              </a:lnSpc>
              <a:spcBef>
                <a:spcPts val="0"/>
              </a:spcBef>
            </a:pPr>
            <a:r>
              <a:rPr lang="en-US" sz="2000" dirty="0">
                <a:solidFill>
                  <a:srgbClr val="0000FF"/>
                </a:solidFill>
                <a:latin typeface="Consolas" pitchFamily="49" charset="0"/>
                <a:ea typeface="仿宋" pitchFamily="49" charset="-122"/>
                <a:cs typeface="Consolas" pitchFamily="49" charset="0"/>
              </a:rPr>
              <a:t>   A.</a:t>
            </a:r>
            <a:r>
              <a:rPr lang="zh-CN" altLang="en-US" sz="2000" dirty="0">
                <a:solidFill>
                  <a:srgbClr val="0000FF"/>
                </a:solidFill>
                <a:latin typeface="Consolas" pitchFamily="49" charset="0"/>
                <a:ea typeface="仿宋" pitchFamily="49" charset="-122"/>
                <a:cs typeface="Consolas" pitchFamily="49" charset="0"/>
              </a:rPr>
              <a:t>简单选择排序</a:t>
            </a:r>
            <a:r>
              <a:rPr lang="en-US" sz="2000" dirty="0">
                <a:solidFill>
                  <a:srgbClr val="0000FF"/>
                </a:solidFill>
                <a:latin typeface="Consolas" pitchFamily="49" charset="0"/>
                <a:ea typeface="仿宋" pitchFamily="49" charset="-122"/>
                <a:cs typeface="Consolas" pitchFamily="49" charset="0"/>
              </a:rPr>
              <a:t>		B.</a:t>
            </a:r>
            <a:r>
              <a:rPr lang="zh-CN" altLang="en-US" sz="2000" dirty="0">
                <a:solidFill>
                  <a:srgbClr val="0000FF"/>
                </a:solidFill>
                <a:latin typeface="Consolas" pitchFamily="49" charset="0"/>
                <a:ea typeface="仿宋" pitchFamily="49" charset="-122"/>
                <a:cs typeface="Consolas" pitchFamily="49" charset="0"/>
              </a:rPr>
              <a:t>冒泡排序</a:t>
            </a:r>
            <a:r>
              <a:rPr lang="en-US" sz="2000" dirty="0">
                <a:solidFill>
                  <a:srgbClr val="0000FF"/>
                </a:solidFill>
                <a:latin typeface="Consolas" pitchFamily="49" charset="0"/>
                <a:ea typeface="仿宋" pitchFamily="49" charset="-122"/>
                <a:cs typeface="Consolas" pitchFamily="49" charset="0"/>
              </a:rPr>
              <a:t>	</a:t>
            </a:r>
          </a:p>
          <a:p>
            <a:pPr algn="l">
              <a:lnSpc>
                <a:spcPts val="36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a:solidFill>
                  <a:srgbClr val="FF0000"/>
                </a:solidFill>
                <a:latin typeface="Consolas" pitchFamily="49" charset="0"/>
                <a:ea typeface="仿宋" pitchFamily="49" charset="-122"/>
                <a:cs typeface="Consolas" pitchFamily="49" charset="0"/>
              </a:rPr>
              <a:t>C.</a:t>
            </a:r>
            <a:r>
              <a:rPr lang="zh-CN" altLang="en-US" sz="2000" dirty="0">
                <a:solidFill>
                  <a:srgbClr val="FF0000"/>
                </a:solidFill>
                <a:latin typeface="Consolas" pitchFamily="49" charset="0"/>
                <a:ea typeface="仿宋" pitchFamily="49" charset="-122"/>
                <a:cs typeface="Consolas" pitchFamily="49" charset="0"/>
              </a:rPr>
              <a:t>快速排序</a:t>
            </a:r>
            <a:r>
              <a:rPr lang="en-US" sz="2000" dirty="0">
                <a:solidFill>
                  <a:srgbClr val="0000FF"/>
                </a:solidFill>
                <a:latin typeface="Consolas" pitchFamily="49" charset="0"/>
                <a:ea typeface="仿宋" pitchFamily="49" charset="-122"/>
                <a:cs typeface="Consolas" pitchFamily="49" charset="0"/>
              </a:rPr>
              <a:t>			D.</a:t>
            </a:r>
            <a:r>
              <a:rPr lang="zh-CN" altLang="en-US" sz="2000" dirty="0">
                <a:solidFill>
                  <a:srgbClr val="0000FF"/>
                </a:solidFill>
                <a:latin typeface="Consolas" pitchFamily="49" charset="0"/>
                <a:ea typeface="仿宋" pitchFamily="49" charset="-122"/>
                <a:cs typeface="Consolas" pitchFamily="49" charset="0"/>
              </a:rPr>
              <a:t>堆排序</a:t>
            </a:r>
          </a:p>
        </p:txBody>
      </p:sp>
      <p:grpSp>
        <p:nvGrpSpPr>
          <p:cNvPr id="8" name="组合 7"/>
          <p:cNvGrpSpPr/>
          <p:nvPr/>
        </p:nvGrpSpPr>
        <p:grpSpPr>
          <a:xfrm>
            <a:off x="1881158" y="742592"/>
            <a:ext cx="1000100" cy="785817"/>
            <a:chOff x="5703182" y="3835411"/>
            <a:chExt cx="1238250" cy="1236663"/>
          </a:xfrm>
        </p:grpSpPr>
        <p:grpSp>
          <p:nvGrpSpPr>
            <p:cNvPr id="11" name="Group 19"/>
            <p:cNvGrpSpPr>
              <a:grpSpLocks/>
            </p:cNvGrpSpPr>
            <p:nvPr/>
          </p:nvGrpSpPr>
          <p:grpSpPr bwMode="auto">
            <a:xfrm>
              <a:off x="5703182" y="3835411"/>
              <a:ext cx="1238250" cy="1236663"/>
              <a:chOff x="810" y="845"/>
              <a:chExt cx="827" cy="826"/>
            </a:xfrm>
          </p:grpSpPr>
          <p:sp>
            <p:nvSpPr>
              <p:cNvPr id="13"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6"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7"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2"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pP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8" name="灯片编号占位符 17"/>
          <p:cNvSpPr>
            <a:spLocks noGrp="1"/>
          </p:cNvSpPr>
          <p:nvPr>
            <p:ph type="sldNum" sz="quarter" idx="12"/>
          </p:nvPr>
        </p:nvSpPr>
        <p:spPr/>
        <p:txBody>
          <a:bodyPr/>
          <a:lstStyle/>
          <a:p>
            <a:fld id="{36E68863-33C2-4D6D-B9FA-F4917E910219}" type="slidenum">
              <a:rPr lang="en-US" altLang="zh-CN" smtClean="0"/>
              <a:pPr/>
              <a:t>141</a:t>
            </a:fld>
            <a:r>
              <a:rPr lang="en-US" altLang="zh-CN" smtClean="0"/>
              <a:t>/21</a:t>
            </a:r>
            <a:endParaRPr lang="en-US" altLang="zh-CN"/>
          </a:p>
        </p:txBody>
      </p:sp>
    </p:spTree>
    <p:extLst>
      <p:ext uri="{BB962C8B-B14F-4D97-AF65-F5344CB8AC3E}">
        <p14:creationId xmlns:p14="http://schemas.microsoft.com/office/powerpoint/2010/main" val="11570776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2381224" y="642919"/>
            <a:ext cx="8273498" cy="124649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一个有</a:t>
            </a:r>
            <a:r>
              <a:rPr lang="en-US"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个整数的数组</a:t>
            </a:r>
            <a:r>
              <a:rPr lang="en-US" sz="2000" i="1">
                <a:solidFill>
                  <a:srgbClr val="0000FF"/>
                </a:solidFill>
                <a:latin typeface="Consolas" pitchFamily="49" charset="0"/>
                <a:ea typeface="楷体" pitchFamily="49" charset="-122"/>
                <a:cs typeface="Consolas" pitchFamily="49" charset="0"/>
              </a:rPr>
              <a:t>R</a:t>
            </a:r>
            <a:r>
              <a:rPr lang="en-US" sz="2000">
                <a:solidFill>
                  <a:srgbClr val="0000FF"/>
                </a:solidFill>
                <a:latin typeface="Consolas" pitchFamily="49" charset="0"/>
                <a:ea typeface="楷体" pitchFamily="49" charset="-122"/>
                <a:cs typeface="Consolas" pitchFamily="49" charset="0"/>
              </a:rPr>
              <a:t>[1..</a:t>
            </a:r>
            <a:r>
              <a:rPr lang="en-US" sz="2000" i="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，其中所有元素是有序的，将其看成是一棵完全二叉树，该树构成一个堆吗？若不是，请给一个反例，若是，请说明理由。</a:t>
            </a:r>
          </a:p>
        </p:txBody>
      </p:sp>
      <p:sp>
        <p:nvSpPr>
          <p:cNvPr id="36" name="TextBox 35"/>
          <p:cNvSpPr txBox="1"/>
          <p:nvPr/>
        </p:nvSpPr>
        <p:spPr>
          <a:xfrm>
            <a:off x="2095472" y="2214555"/>
            <a:ext cx="8825064" cy="2862322"/>
          </a:xfrm>
          <a:prstGeom prst="rect">
            <a:avLst/>
          </a:prstGeom>
          <a:noFill/>
        </p:spPr>
        <p:txBody>
          <a:bodyPr wrap="square" rtlCol="0">
            <a:spAutoFit/>
          </a:bodyPr>
          <a:lstStyle/>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   该数组一定构成一个堆，</a:t>
            </a:r>
            <a:r>
              <a:rPr lang="zh-CN" altLang="en-US" sz="2000" dirty="0">
                <a:solidFill>
                  <a:srgbClr val="FF00FF"/>
                </a:solidFill>
                <a:latin typeface="Consolas" pitchFamily="49" charset="0"/>
                <a:ea typeface="仿宋" pitchFamily="49" charset="-122"/>
                <a:cs typeface="Consolas" pitchFamily="49" charset="0"/>
              </a:rPr>
              <a:t>递增有序数组构成一个小根堆，递减有序数组构成一个大根堆</a:t>
            </a:r>
            <a:r>
              <a:rPr lang="zh-CN" altLang="en-US" sz="2000" dirty="0">
                <a:solidFill>
                  <a:srgbClr val="0000FF"/>
                </a:solidFill>
                <a:latin typeface="Consolas" pitchFamily="49" charset="0"/>
                <a:ea typeface="仿宋" pitchFamily="49" charset="-122"/>
                <a:cs typeface="Consolas" pitchFamily="49" charset="0"/>
              </a:rPr>
              <a:t>。</a:t>
            </a:r>
          </a:p>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   以递增有序数组为例，假设数组元素为</a:t>
            </a:r>
            <a:r>
              <a:rPr lang="en-US" sz="2000" i="1" dirty="0">
                <a:solidFill>
                  <a:srgbClr val="0000FF"/>
                </a:solidFill>
                <a:latin typeface="Consolas" pitchFamily="49" charset="0"/>
                <a:ea typeface="仿宋" pitchFamily="49" charset="-122"/>
                <a:cs typeface="Consolas" pitchFamily="49" charset="0"/>
              </a:rPr>
              <a:t>k</a:t>
            </a:r>
            <a:r>
              <a:rPr lang="en-US" sz="2000" baseline="-25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k</a:t>
            </a:r>
            <a:r>
              <a:rPr lang="en-US" sz="2000" baseline="-25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宋体" pitchFamily="2" charset="-122"/>
                <a:ea typeface="宋体" pitchFamily="2"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en-US" sz="2000" i="1" dirty="0" err="1">
                <a:solidFill>
                  <a:srgbClr val="0000FF"/>
                </a:solidFill>
                <a:latin typeface="Consolas" pitchFamily="49" charset="0"/>
                <a:ea typeface="仿宋" pitchFamily="49" charset="-122"/>
                <a:cs typeface="Consolas" pitchFamily="49" charset="0"/>
              </a:rPr>
              <a:t>k</a:t>
            </a:r>
            <a:r>
              <a:rPr lang="en-US" sz="2000" i="1" baseline="-25000" dirty="0" err="1">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是递增有序的，从中看出下标越大的元素值也越大，对于任一元素</a:t>
            </a:r>
            <a:r>
              <a:rPr lang="en-US" sz="2000" i="1" dirty="0" err="1">
                <a:solidFill>
                  <a:srgbClr val="0000FF"/>
                </a:solidFill>
                <a:latin typeface="Consolas" pitchFamily="49" charset="0"/>
                <a:ea typeface="仿宋" pitchFamily="49" charset="-122"/>
                <a:cs typeface="Consolas" pitchFamily="49" charset="0"/>
              </a:rPr>
              <a:t>k</a:t>
            </a:r>
            <a:r>
              <a:rPr lang="en-US" sz="2000" i="1" baseline="-25000"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，有：</a:t>
            </a:r>
            <a:endParaRPr lang="en-US" altLang="zh-CN" sz="20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i="1" dirty="0" err="1">
                <a:solidFill>
                  <a:srgbClr val="C00000"/>
                </a:solidFill>
                <a:latin typeface="Consolas" pitchFamily="49" charset="0"/>
                <a:ea typeface="仿宋" pitchFamily="49" charset="-122"/>
                <a:cs typeface="Consolas" pitchFamily="49" charset="0"/>
              </a:rPr>
              <a:t>k</a:t>
            </a:r>
            <a:r>
              <a:rPr lang="en-US" sz="2000" i="1" baseline="-25000" dirty="0" err="1">
                <a:solidFill>
                  <a:srgbClr val="C00000"/>
                </a:solidFill>
                <a:latin typeface="Consolas" pitchFamily="49" charset="0"/>
                <a:ea typeface="仿宋" pitchFamily="49" charset="-122"/>
                <a:cs typeface="Consolas" pitchFamily="49" charset="0"/>
              </a:rPr>
              <a:t>i</a:t>
            </a:r>
            <a:r>
              <a:rPr lang="en-US" sz="2000" i="1" baseline="-25000" dirty="0">
                <a:solidFill>
                  <a:srgbClr val="C00000"/>
                </a:solidFill>
                <a:latin typeface="Consolas" pitchFamily="49" charset="0"/>
                <a:ea typeface="仿宋" pitchFamily="49" charset="-122"/>
                <a:cs typeface="Consolas" pitchFamily="49" charset="0"/>
              </a:rPr>
              <a:t> </a:t>
            </a:r>
            <a:r>
              <a:rPr lang="en-US" sz="2000" dirty="0">
                <a:solidFill>
                  <a:srgbClr val="C00000"/>
                </a:solidFill>
                <a:latin typeface="Consolas" pitchFamily="49" charset="0"/>
                <a:ea typeface="仿宋" pitchFamily="49" charset="-122"/>
                <a:cs typeface="Consolas" pitchFamily="49" charset="0"/>
              </a:rPr>
              <a:t>&lt;</a:t>
            </a:r>
            <a:r>
              <a:rPr lang="en-US" sz="2000" i="1" dirty="0">
                <a:solidFill>
                  <a:srgbClr val="C00000"/>
                </a:solidFill>
                <a:latin typeface="Consolas" pitchFamily="49" charset="0"/>
                <a:ea typeface="仿宋" pitchFamily="49" charset="-122"/>
                <a:cs typeface="Consolas" pitchFamily="49" charset="0"/>
              </a:rPr>
              <a:t> k</a:t>
            </a:r>
            <a:r>
              <a:rPr lang="en-US" sz="2000" baseline="-25000" dirty="0">
                <a:solidFill>
                  <a:srgbClr val="C00000"/>
                </a:solidFill>
                <a:latin typeface="Consolas" pitchFamily="49" charset="0"/>
                <a:ea typeface="仿宋" pitchFamily="49" charset="-122"/>
                <a:cs typeface="Consolas" pitchFamily="49" charset="0"/>
              </a:rPr>
              <a:t>2</a:t>
            </a:r>
            <a:r>
              <a:rPr lang="en-US" sz="2000" i="1" baseline="-25000" dirty="0">
                <a:solidFill>
                  <a:srgbClr val="C00000"/>
                </a:solidFill>
                <a:latin typeface="Consolas" pitchFamily="49" charset="0"/>
                <a:ea typeface="仿宋" pitchFamily="49" charset="-122"/>
                <a:cs typeface="Consolas" pitchFamily="49" charset="0"/>
              </a:rPr>
              <a:t>i</a:t>
            </a:r>
            <a:r>
              <a:rPr lang="zh-CN" altLang="en-US" sz="2000" dirty="0">
                <a:solidFill>
                  <a:srgbClr val="C00000"/>
                </a:solidFill>
                <a:latin typeface="Consolas" pitchFamily="49" charset="0"/>
                <a:ea typeface="仿宋" pitchFamily="49" charset="-122"/>
                <a:cs typeface="Consolas" pitchFamily="49" charset="0"/>
              </a:rPr>
              <a:t>，</a:t>
            </a:r>
            <a:r>
              <a:rPr lang="en-US" sz="2000" i="1" dirty="0" err="1">
                <a:solidFill>
                  <a:srgbClr val="C00000"/>
                </a:solidFill>
                <a:latin typeface="Consolas" pitchFamily="49" charset="0"/>
                <a:ea typeface="仿宋" pitchFamily="49" charset="-122"/>
                <a:cs typeface="Consolas" pitchFamily="49" charset="0"/>
              </a:rPr>
              <a:t>k</a:t>
            </a:r>
            <a:r>
              <a:rPr lang="en-US" sz="2000" i="1" baseline="-25000" dirty="0" err="1">
                <a:solidFill>
                  <a:srgbClr val="C00000"/>
                </a:solidFill>
                <a:latin typeface="Consolas" pitchFamily="49" charset="0"/>
                <a:ea typeface="仿宋" pitchFamily="49" charset="-122"/>
                <a:cs typeface="Consolas" pitchFamily="49" charset="0"/>
              </a:rPr>
              <a:t>i</a:t>
            </a:r>
            <a:r>
              <a:rPr lang="en-US" sz="2000" baseline="-25000" dirty="0">
                <a:solidFill>
                  <a:srgbClr val="C00000"/>
                </a:solidFill>
                <a:latin typeface="Consolas" pitchFamily="49" charset="0"/>
                <a:ea typeface="仿宋" pitchFamily="49" charset="-122"/>
                <a:cs typeface="Consolas" pitchFamily="49" charset="0"/>
              </a:rPr>
              <a:t> </a:t>
            </a:r>
            <a:r>
              <a:rPr lang="en-US" sz="2000" dirty="0">
                <a:solidFill>
                  <a:srgbClr val="C00000"/>
                </a:solidFill>
                <a:latin typeface="Consolas" pitchFamily="49" charset="0"/>
                <a:ea typeface="仿宋" pitchFamily="49" charset="-122"/>
                <a:cs typeface="Consolas" pitchFamily="49" charset="0"/>
              </a:rPr>
              <a:t>&lt; </a:t>
            </a:r>
            <a:r>
              <a:rPr lang="en-US" sz="2000" i="1" dirty="0">
                <a:solidFill>
                  <a:srgbClr val="C00000"/>
                </a:solidFill>
                <a:latin typeface="Consolas" pitchFamily="49" charset="0"/>
                <a:ea typeface="仿宋" pitchFamily="49" charset="-122"/>
                <a:cs typeface="Consolas" pitchFamily="49" charset="0"/>
              </a:rPr>
              <a:t>k</a:t>
            </a:r>
            <a:r>
              <a:rPr lang="en-US" sz="2000" baseline="-25000" dirty="0">
                <a:solidFill>
                  <a:srgbClr val="C00000"/>
                </a:solidFill>
                <a:latin typeface="Consolas" pitchFamily="49" charset="0"/>
                <a:ea typeface="仿宋" pitchFamily="49" charset="-122"/>
                <a:cs typeface="Consolas" pitchFamily="49" charset="0"/>
              </a:rPr>
              <a:t>2</a:t>
            </a:r>
            <a:r>
              <a:rPr lang="en-US" sz="2000" i="1" baseline="-25000" dirty="0">
                <a:solidFill>
                  <a:srgbClr val="C00000"/>
                </a:solidFill>
                <a:latin typeface="Consolas" pitchFamily="49" charset="0"/>
                <a:ea typeface="仿宋" pitchFamily="49" charset="-122"/>
                <a:cs typeface="Consolas" pitchFamily="49" charset="0"/>
              </a:rPr>
              <a:t>i</a:t>
            </a:r>
            <a:r>
              <a:rPr lang="en-US" sz="2000" baseline="-25000" dirty="0">
                <a:solidFill>
                  <a:srgbClr val="C00000"/>
                </a:solidFill>
                <a:latin typeface="Consolas" pitchFamily="49" charset="0"/>
                <a:ea typeface="仿宋" pitchFamily="49" charset="-122"/>
                <a:cs typeface="Consolas" pitchFamily="49" charset="0"/>
              </a:rPr>
              <a:t>+1</a:t>
            </a:r>
            <a:r>
              <a:rPr lang="zh-CN" altLang="en-US" sz="2000" dirty="0">
                <a:solidFill>
                  <a:srgbClr val="C00000"/>
                </a:solidFill>
                <a:latin typeface="Consolas" pitchFamily="49" charset="0"/>
                <a:ea typeface="仿宋" pitchFamily="49" charset="-122"/>
                <a:cs typeface="Consolas" pitchFamily="49" charset="0"/>
              </a:rPr>
              <a:t>（</a:t>
            </a:r>
            <a:r>
              <a:rPr lang="en-US" sz="2000" i="1" dirty="0" err="1">
                <a:solidFill>
                  <a:srgbClr val="C00000"/>
                </a:solidFill>
                <a:latin typeface="Consolas" pitchFamily="49" charset="0"/>
                <a:ea typeface="仿宋" pitchFamily="49" charset="-122"/>
                <a:cs typeface="Consolas" pitchFamily="49" charset="0"/>
              </a:rPr>
              <a:t>i</a:t>
            </a:r>
            <a:r>
              <a:rPr lang="en-US" sz="2000" dirty="0">
                <a:solidFill>
                  <a:srgbClr val="C00000"/>
                </a:solidFill>
                <a:latin typeface="Consolas" pitchFamily="49" charset="0"/>
                <a:ea typeface="仿宋" pitchFamily="49" charset="-122"/>
                <a:cs typeface="Consolas" pitchFamily="49" charset="0"/>
              </a:rPr>
              <a:t>&lt;</a:t>
            </a:r>
            <a:r>
              <a:rPr lang="en-US" sz="2000" i="1" dirty="0">
                <a:solidFill>
                  <a:srgbClr val="C00000"/>
                </a:solidFill>
                <a:latin typeface="Consolas" pitchFamily="49" charset="0"/>
                <a:ea typeface="仿宋" pitchFamily="49" charset="-122"/>
                <a:cs typeface="Consolas" pitchFamily="49" charset="0"/>
              </a:rPr>
              <a:t>n</a:t>
            </a:r>
            <a:r>
              <a:rPr lang="en-US" sz="2000" dirty="0">
                <a:solidFill>
                  <a:srgbClr val="C00000"/>
                </a:solidFill>
                <a:latin typeface="Consolas" pitchFamily="49" charset="0"/>
                <a:ea typeface="仿宋" pitchFamily="49" charset="-122"/>
                <a:cs typeface="Consolas" pitchFamily="49" charset="0"/>
              </a:rPr>
              <a:t>/2</a:t>
            </a:r>
            <a:r>
              <a:rPr lang="zh-CN" altLang="en-US" sz="2000" dirty="0">
                <a:solidFill>
                  <a:srgbClr val="C00000"/>
                </a:solidFill>
                <a:latin typeface="Consolas" pitchFamily="49" charset="0"/>
                <a:ea typeface="仿宋" pitchFamily="49" charset="-122"/>
                <a:cs typeface="Consolas" pitchFamily="49" charset="0"/>
              </a:rPr>
              <a:t>）</a:t>
            </a:r>
            <a:endParaRPr lang="en-US" altLang="zh-CN" sz="2000" dirty="0">
              <a:solidFill>
                <a:srgbClr val="C00000"/>
              </a:solidFill>
              <a:latin typeface="Consolas" pitchFamily="49" charset="0"/>
              <a:ea typeface="仿宋" pitchFamily="49" charset="-122"/>
              <a:cs typeface="Consolas" pitchFamily="49" charset="0"/>
            </a:endParaRPr>
          </a:p>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这正好满足小根堆的特性，所以构成一个</a:t>
            </a:r>
            <a:r>
              <a:rPr lang="zh-CN" altLang="en-US" sz="2000" dirty="0">
                <a:solidFill>
                  <a:srgbClr val="FF00FF"/>
                </a:solidFill>
                <a:latin typeface="Consolas" pitchFamily="49" charset="0"/>
                <a:ea typeface="仿宋" pitchFamily="49" charset="-122"/>
                <a:cs typeface="Consolas" pitchFamily="49" charset="0"/>
              </a:rPr>
              <a:t>小根堆</a:t>
            </a:r>
            <a:r>
              <a:rPr lang="zh-CN" altLang="en-US" sz="2000" dirty="0">
                <a:solidFill>
                  <a:srgbClr val="0000FF"/>
                </a:solidFill>
                <a:latin typeface="Consolas" pitchFamily="49" charset="0"/>
                <a:ea typeface="仿宋" pitchFamily="49" charset="-122"/>
                <a:cs typeface="Consolas" pitchFamily="49" charset="0"/>
              </a:rPr>
              <a:t>。</a:t>
            </a:r>
          </a:p>
        </p:txBody>
      </p:sp>
      <p:grpSp>
        <p:nvGrpSpPr>
          <p:cNvPr id="7" name="组合 6"/>
          <p:cNvGrpSpPr/>
          <p:nvPr/>
        </p:nvGrpSpPr>
        <p:grpSpPr>
          <a:xfrm>
            <a:off x="1881158" y="214291"/>
            <a:ext cx="1000100" cy="785817"/>
            <a:chOff x="5703182" y="3835411"/>
            <a:chExt cx="1238250" cy="1236663"/>
          </a:xfrm>
        </p:grpSpPr>
        <p:grpSp>
          <p:nvGrpSpPr>
            <p:cNvPr id="9"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pP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142</a:t>
            </a:fld>
            <a:r>
              <a:rPr lang="en-US" altLang="zh-CN" smtClean="0"/>
              <a:t>/21</a:t>
            </a:r>
            <a:endParaRPr lang="en-US" altLang="zh-CN"/>
          </a:p>
        </p:txBody>
      </p:sp>
    </p:spTree>
    <p:extLst>
      <p:ext uri="{BB962C8B-B14F-4D97-AF65-F5344CB8AC3E}">
        <p14:creationId xmlns:p14="http://schemas.microsoft.com/office/powerpoint/2010/main" val="371512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24034" y="380980"/>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defRPr/>
              </a:pPr>
              <a:r>
                <a:rPr lang="en-AU" sz="2800" b="0">
                  <a:solidFill>
                    <a:srgbClr val="FF0000"/>
                  </a:solidFill>
                  <a:effectLst>
                    <a:outerShdw blurRad="38100" dist="38100" dir="2700000" algn="tl">
                      <a:srgbClr val="000000"/>
                    </a:outerShdw>
                  </a:effectLst>
                  <a:latin typeface="微软雅黑" pitchFamily="34" charset="-122"/>
                  <a:ea typeface="微软雅黑" pitchFamily="34" charset="-122"/>
                </a:rPr>
                <a:t>4</a:t>
              </a:r>
              <a:endParaRPr lang="en-AU" sz="2800" b="0" dirty="0">
                <a:solidFill>
                  <a:srgbClr val="FF0000"/>
                </a:solidFill>
                <a:effectLst>
                  <a:outerShdw blurRad="38100" dist="38100" dir="2700000" algn="tl">
                    <a:srgbClr val="000000"/>
                  </a:outerShdw>
                </a:effectLst>
                <a:latin typeface="微软雅黑" pitchFamily="34" charset="-122"/>
                <a:ea typeface="微软雅黑" pitchFamily="34" charset="-122"/>
              </a:endParaRPr>
            </a:p>
          </p:txBody>
        </p:sp>
      </p:grpSp>
      <p:sp>
        <p:nvSpPr>
          <p:cNvPr id="6" name="TextBox 5"/>
          <p:cNvSpPr txBox="1"/>
          <p:nvPr/>
        </p:nvSpPr>
        <p:spPr>
          <a:xfrm>
            <a:off x="3024166" y="642919"/>
            <a:ext cx="1571636"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  归并排序</a:t>
            </a:r>
          </a:p>
        </p:txBody>
      </p:sp>
      <p:sp>
        <p:nvSpPr>
          <p:cNvPr id="7" name="TextBox 6"/>
          <p:cNvSpPr txBox="1"/>
          <p:nvPr/>
        </p:nvSpPr>
        <p:spPr>
          <a:xfrm>
            <a:off x="3024166" y="1428736"/>
            <a:ext cx="2214578" cy="55399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50000"/>
              </a:lnSpc>
              <a:spcBef>
                <a:spcPts val="0"/>
              </a:spcBef>
            </a:pPr>
            <a:r>
              <a:rPr lang="zh-CN" altLang="en-US"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二路归并排序</a:t>
            </a:r>
            <a:endParaRPr lang="en-US" altLang="zh-CN" sz="2000" spc="5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8" name="矩形 7"/>
          <p:cNvSpPr/>
          <p:nvPr/>
        </p:nvSpPr>
        <p:spPr>
          <a:xfrm>
            <a:off x="4095736" y="3047998"/>
            <a:ext cx="428628" cy="381003"/>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a:solidFill>
                <a:prstClr val="black"/>
              </a:solidFill>
            </a:endParaRPr>
          </a:p>
        </p:txBody>
      </p:sp>
      <p:sp>
        <p:nvSpPr>
          <p:cNvPr id="9" name="TextBox 8"/>
          <p:cNvSpPr txBox="1"/>
          <p:nvPr/>
        </p:nvSpPr>
        <p:spPr>
          <a:xfrm>
            <a:off x="3024166" y="2119762"/>
            <a:ext cx="171451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微软雅黑" pitchFamily="34" charset="-122"/>
                <a:ea typeface="微软雅黑" pitchFamily="34" charset="-122"/>
                <a:cs typeface="Times New Roman" pitchFamily="18" charset="0"/>
              </a:rPr>
              <a:t>思路：</a:t>
            </a:r>
            <a:endParaRPr lang="en-US" altLang="zh-CN" sz="2000">
              <a:solidFill>
                <a:srgbClr val="FF00FF"/>
              </a:solidFill>
              <a:latin typeface="微软雅黑" pitchFamily="34" charset="-122"/>
              <a:ea typeface="微软雅黑" pitchFamily="34" charset="-122"/>
              <a:cs typeface="Times New Roman" pitchFamily="18" charset="0"/>
            </a:endParaRPr>
          </a:p>
        </p:txBody>
      </p:sp>
      <p:sp>
        <p:nvSpPr>
          <p:cNvPr id="10" name="矩形 9"/>
          <p:cNvSpPr/>
          <p:nvPr/>
        </p:nvSpPr>
        <p:spPr>
          <a:xfrm>
            <a:off x="4667240" y="3047998"/>
            <a:ext cx="428628" cy="381003"/>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endParaRPr lang="zh-CN" altLang="en-US">
              <a:solidFill>
                <a:prstClr val="black"/>
              </a:solidFill>
            </a:endParaRPr>
          </a:p>
        </p:txBody>
      </p:sp>
      <p:sp>
        <p:nvSpPr>
          <p:cNvPr id="11" name="矩形 10"/>
          <p:cNvSpPr/>
          <p:nvPr/>
        </p:nvSpPr>
        <p:spPr>
          <a:xfrm>
            <a:off x="5310182" y="3047998"/>
            <a:ext cx="428628" cy="381003"/>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a:solidFill>
                <a:prstClr val="black"/>
              </a:solidFill>
            </a:endParaRPr>
          </a:p>
        </p:txBody>
      </p:sp>
      <p:sp>
        <p:nvSpPr>
          <p:cNvPr id="12" name="矩形 11"/>
          <p:cNvSpPr/>
          <p:nvPr/>
        </p:nvSpPr>
        <p:spPr>
          <a:xfrm>
            <a:off x="5881686" y="3047998"/>
            <a:ext cx="428628" cy="381003"/>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endParaRPr lang="zh-CN" altLang="en-US">
              <a:solidFill>
                <a:prstClr val="black"/>
              </a:solidFill>
            </a:endParaRPr>
          </a:p>
        </p:txBody>
      </p:sp>
      <p:sp>
        <p:nvSpPr>
          <p:cNvPr id="13" name="矩形 12"/>
          <p:cNvSpPr/>
          <p:nvPr/>
        </p:nvSpPr>
        <p:spPr>
          <a:xfrm>
            <a:off x="6524628" y="3047998"/>
            <a:ext cx="428628" cy="381003"/>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a:solidFill>
                <a:prstClr val="black"/>
              </a:solidFill>
            </a:endParaRPr>
          </a:p>
        </p:txBody>
      </p:sp>
      <p:sp>
        <p:nvSpPr>
          <p:cNvPr id="14" name="矩形 13"/>
          <p:cNvSpPr/>
          <p:nvPr/>
        </p:nvSpPr>
        <p:spPr>
          <a:xfrm>
            <a:off x="7096132" y="3047998"/>
            <a:ext cx="428628" cy="381003"/>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endParaRPr lang="zh-CN" altLang="en-US">
              <a:solidFill>
                <a:prstClr val="black"/>
              </a:solidFill>
            </a:endParaRPr>
          </a:p>
        </p:txBody>
      </p:sp>
      <p:sp>
        <p:nvSpPr>
          <p:cNvPr id="15" name="矩形 14"/>
          <p:cNvSpPr/>
          <p:nvPr/>
        </p:nvSpPr>
        <p:spPr>
          <a:xfrm>
            <a:off x="7739074" y="3047998"/>
            <a:ext cx="428628" cy="381003"/>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a:solidFill>
                <a:prstClr val="black"/>
              </a:solidFill>
            </a:endParaRPr>
          </a:p>
        </p:txBody>
      </p:sp>
      <p:sp>
        <p:nvSpPr>
          <p:cNvPr id="16" name="矩形 15"/>
          <p:cNvSpPr/>
          <p:nvPr/>
        </p:nvSpPr>
        <p:spPr>
          <a:xfrm>
            <a:off x="8310578" y="3047998"/>
            <a:ext cx="428628" cy="381003"/>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endParaRPr lang="zh-CN" altLang="en-US">
              <a:solidFill>
                <a:prstClr val="black"/>
              </a:solidFill>
            </a:endParaRPr>
          </a:p>
        </p:txBody>
      </p:sp>
      <p:grpSp>
        <p:nvGrpSpPr>
          <p:cNvPr id="46" name="组合 45"/>
          <p:cNvGrpSpPr/>
          <p:nvPr/>
        </p:nvGrpSpPr>
        <p:grpSpPr>
          <a:xfrm>
            <a:off x="4095736" y="3429000"/>
            <a:ext cx="1000132" cy="857256"/>
            <a:chOff x="2571736" y="2571750"/>
            <a:chExt cx="1000132" cy="642942"/>
          </a:xfrm>
        </p:grpSpPr>
        <p:sp>
          <p:nvSpPr>
            <p:cNvPr id="17" name="矩形 16"/>
            <p:cNvSpPr/>
            <p:nvPr/>
          </p:nvSpPr>
          <p:spPr>
            <a:xfrm>
              <a:off x="2571736" y="2928940"/>
              <a:ext cx="1000132" cy="285752"/>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a:solidFill>
                  <a:prstClr val="black"/>
                </a:solidFill>
              </a:endParaRPr>
            </a:p>
          </p:txBody>
        </p:sp>
        <p:cxnSp>
          <p:nvCxnSpPr>
            <p:cNvPr id="20" name="直接箭头连接符 19"/>
            <p:cNvCxnSpPr>
              <a:stCxn id="8" idx="2"/>
              <a:endCxn id="17" idx="0"/>
            </p:cNvCxnSpPr>
            <p:nvPr/>
          </p:nvCxnSpPr>
          <p:spPr>
            <a:xfrm rot="16200000" flipH="1">
              <a:off x="2750331" y="2607469"/>
              <a:ext cx="357190"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直接箭头连接符 21"/>
            <p:cNvCxnSpPr>
              <a:stCxn id="10" idx="2"/>
              <a:endCxn id="17" idx="0"/>
            </p:cNvCxnSpPr>
            <p:nvPr/>
          </p:nvCxnSpPr>
          <p:spPr>
            <a:xfrm rot="5400000">
              <a:off x="3036083" y="2607469"/>
              <a:ext cx="357190"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7" name="组合 46"/>
          <p:cNvGrpSpPr/>
          <p:nvPr/>
        </p:nvGrpSpPr>
        <p:grpSpPr>
          <a:xfrm>
            <a:off x="5310182" y="3462870"/>
            <a:ext cx="1000132" cy="821585"/>
            <a:chOff x="3786182" y="2597151"/>
            <a:chExt cx="1000132" cy="616189"/>
          </a:xfrm>
        </p:grpSpPr>
        <p:sp>
          <p:nvSpPr>
            <p:cNvPr id="18" name="矩形 17"/>
            <p:cNvSpPr/>
            <p:nvPr/>
          </p:nvSpPr>
          <p:spPr>
            <a:xfrm>
              <a:off x="3786182" y="2928940"/>
              <a:ext cx="1000132" cy="284400"/>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endParaRPr lang="zh-CN" altLang="en-US">
                <a:solidFill>
                  <a:prstClr val="black"/>
                </a:solidFill>
              </a:endParaRPr>
            </a:p>
          </p:txBody>
        </p:sp>
        <p:cxnSp>
          <p:nvCxnSpPr>
            <p:cNvPr id="23" name="直接箭头连接符 22"/>
            <p:cNvCxnSpPr/>
            <p:nvPr/>
          </p:nvCxnSpPr>
          <p:spPr>
            <a:xfrm rot="16200000" flipH="1">
              <a:off x="3964777" y="2632870"/>
              <a:ext cx="357190"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直接箭头连接符 23"/>
            <p:cNvCxnSpPr/>
            <p:nvPr/>
          </p:nvCxnSpPr>
          <p:spPr>
            <a:xfrm rot="5400000">
              <a:off x="4250529" y="2632870"/>
              <a:ext cx="357190"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8" name="组合 47"/>
          <p:cNvGrpSpPr/>
          <p:nvPr/>
        </p:nvGrpSpPr>
        <p:grpSpPr>
          <a:xfrm>
            <a:off x="6524628" y="3429001"/>
            <a:ext cx="1000132" cy="857256"/>
            <a:chOff x="5000628" y="2571751"/>
            <a:chExt cx="1000132" cy="642942"/>
          </a:xfrm>
        </p:grpSpPr>
        <p:sp>
          <p:nvSpPr>
            <p:cNvPr id="25" name="矩形 24"/>
            <p:cNvSpPr/>
            <p:nvPr/>
          </p:nvSpPr>
          <p:spPr>
            <a:xfrm>
              <a:off x="5000628" y="2928941"/>
              <a:ext cx="1000132" cy="285752"/>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a:solidFill>
                  <a:prstClr val="black"/>
                </a:solidFill>
              </a:endParaRPr>
            </a:p>
          </p:txBody>
        </p:sp>
        <p:cxnSp>
          <p:nvCxnSpPr>
            <p:cNvPr id="27" name="直接箭头连接符 26"/>
            <p:cNvCxnSpPr>
              <a:endCxn id="25" idx="0"/>
            </p:cNvCxnSpPr>
            <p:nvPr/>
          </p:nvCxnSpPr>
          <p:spPr>
            <a:xfrm rot="16200000" flipH="1">
              <a:off x="5179223" y="2607470"/>
              <a:ext cx="357190"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直接箭头连接符 27"/>
            <p:cNvCxnSpPr>
              <a:endCxn id="25" idx="0"/>
            </p:cNvCxnSpPr>
            <p:nvPr/>
          </p:nvCxnSpPr>
          <p:spPr>
            <a:xfrm rot="5400000">
              <a:off x="5464975" y="2607470"/>
              <a:ext cx="357190"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49" name="组合 48"/>
          <p:cNvGrpSpPr/>
          <p:nvPr/>
        </p:nvGrpSpPr>
        <p:grpSpPr>
          <a:xfrm>
            <a:off x="7739074" y="3462871"/>
            <a:ext cx="1000132" cy="821585"/>
            <a:chOff x="6215074" y="2597152"/>
            <a:chExt cx="1000132" cy="616189"/>
          </a:xfrm>
        </p:grpSpPr>
        <p:sp>
          <p:nvSpPr>
            <p:cNvPr id="26" name="矩形 25"/>
            <p:cNvSpPr/>
            <p:nvPr/>
          </p:nvSpPr>
          <p:spPr>
            <a:xfrm>
              <a:off x="6215074" y="2928941"/>
              <a:ext cx="1000132" cy="284400"/>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endParaRPr lang="zh-CN" altLang="en-US">
                <a:solidFill>
                  <a:prstClr val="black"/>
                </a:solidFill>
              </a:endParaRPr>
            </a:p>
          </p:txBody>
        </p:sp>
        <p:cxnSp>
          <p:nvCxnSpPr>
            <p:cNvPr id="29" name="直接箭头连接符 28"/>
            <p:cNvCxnSpPr/>
            <p:nvPr/>
          </p:nvCxnSpPr>
          <p:spPr>
            <a:xfrm rot="16200000" flipH="1">
              <a:off x="6393669" y="2632871"/>
              <a:ext cx="357190"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直接箭头连接符 29"/>
            <p:cNvCxnSpPr/>
            <p:nvPr/>
          </p:nvCxnSpPr>
          <p:spPr>
            <a:xfrm rot="5400000">
              <a:off x="6679421" y="2632871"/>
              <a:ext cx="357190"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50" name="组合 49"/>
          <p:cNvGrpSpPr/>
          <p:nvPr/>
        </p:nvGrpSpPr>
        <p:grpSpPr>
          <a:xfrm>
            <a:off x="4095736" y="4284456"/>
            <a:ext cx="2214578" cy="763807"/>
            <a:chOff x="2571736" y="3213341"/>
            <a:chExt cx="2214578" cy="572855"/>
          </a:xfrm>
        </p:grpSpPr>
        <p:sp>
          <p:nvSpPr>
            <p:cNvPr id="31" name="矩形 30"/>
            <p:cNvSpPr/>
            <p:nvPr/>
          </p:nvSpPr>
          <p:spPr>
            <a:xfrm>
              <a:off x="2571736" y="3500444"/>
              <a:ext cx="2214578" cy="285752"/>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a:solidFill>
                  <a:prstClr val="black"/>
                </a:solidFill>
              </a:endParaRPr>
            </a:p>
          </p:txBody>
        </p:sp>
        <p:cxnSp>
          <p:nvCxnSpPr>
            <p:cNvPr id="34" name="直接箭头连接符 33"/>
            <p:cNvCxnSpPr>
              <a:stCxn id="17" idx="2"/>
              <a:endCxn id="31" idx="0"/>
            </p:cNvCxnSpPr>
            <p:nvPr/>
          </p:nvCxnSpPr>
          <p:spPr>
            <a:xfrm rot="16200000" flipH="1">
              <a:off x="3232537" y="3053956"/>
              <a:ext cx="285752" cy="6072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6" name="直接箭头连接符 35"/>
            <p:cNvCxnSpPr>
              <a:stCxn id="18" idx="2"/>
              <a:endCxn id="31" idx="0"/>
            </p:cNvCxnSpPr>
            <p:nvPr/>
          </p:nvCxnSpPr>
          <p:spPr>
            <a:xfrm rot="5400000">
              <a:off x="3839085" y="3053281"/>
              <a:ext cx="287104" cy="6072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51" name="组合 50"/>
          <p:cNvGrpSpPr/>
          <p:nvPr/>
        </p:nvGrpSpPr>
        <p:grpSpPr>
          <a:xfrm>
            <a:off x="6596066" y="4303192"/>
            <a:ext cx="2143140" cy="745071"/>
            <a:chOff x="5072066" y="3227393"/>
            <a:chExt cx="2143140" cy="558803"/>
          </a:xfrm>
        </p:grpSpPr>
        <p:sp>
          <p:nvSpPr>
            <p:cNvPr id="32" name="矩形 31"/>
            <p:cNvSpPr/>
            <p:nvPr/>
          </p:nvSpPr>
          <p:spPr>
            <a:xfrm>
              <a:off x="5072066" y="3500444"/>
              <a:ext cx="2143140" cy="285752"/>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endParaRPr lang="zh-CN" altLang="en-US">
                <a:solidFill>
                  <a:prstClr val="black"/>
                </a:solidFill>
              </a:endParaRPr>
            </a:p>
          </p:txBody>
        </p:sp>
        <p:cxnSp>
          <p:nvCxnSpPr>
            <p:cNvPr id="39" name="直接箭头连接符 38"/>
            <p:cNvCxnSpPr/>
            <p:nvPr/>
          </p:nvCxnSpPr>
          <p:spPr>
            <a:xfrm rot="16200000" flipH="1">
              <a:off x="5732868" y="3068008"/>
              <a:ext cx="285752" cy="6072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直接箭头连接符 39"/>
            <p:cNvCxnSpPr/>
            <p:nvPr/>
          </p:nvCxnSpPr>
          <p:spPr>
            <a:xfrm rot="5400000">
              <a:off x="6339416" y="3067333"/>
              <a:ext cx="287104" cy="6072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52" name="组合 51"/>
          <p:cNvGrpSpPr/>
          <p:nvPr/>
        </p:nvGrpSpPr>
        <p:grpSpPr>
          <a:xfrm>
            <a:off x="4095736" y="5048263"/>
            <a:ext cx="4643470" cy="762005"/>
            <a:chOff x="2571736" y="3786196"/>
            <a:chExt cx="4643470" cy="571504"/>
          </a:xfrm>
        </p:grpSpPr>
        <p:sp>
          <p:nvSpPr>
            <p:cNvPr id="41" name="矩形 40"/>
            <p:cNvSpPr/>
            <p:nvPr/>
          </p:nvSpPr>
          <p:spPr>
            <a:xfrm>
              <a:off x="2571736" y="4071948"/>
              <a:ext cx="4643470" cy="285752"/>
            </a:xfrm>
            <a:prstGeom prst="rect">
              <a:avLst/>
            </a:prstGeom>
            <a:ln>
              <a:tailEnd type="stealth" w="med" len="lg"/>
            </a:ln>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a:solidFill>
                  <a:prstClr val="black"/>
                </a:solidFill>
              </a:endParaRPr>
            </a:p>
          </p:txBody>
        </p:sp>
        <p:cxnSp>
          <p:nvCxnSpPr>
            <p:cNvPr id="43" name="直接箭头连接符 42"/>
            <p:cNvCxnSpPr>
              <a:stCxn id="31" idx="2"/>
              <a:endCxn id="41" idx="0"/>
            </p:cNvCxnSpPr>
            <p:nvPr/>
          </p:nvCxnSpPr>
          <p:spPr>
            <a:xfrm rot="16200000" flipH="1">
              <a:off x="4143372" y="3321849"/>
              <a:ext cx="285752" cy="12144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直接箭头连接符 44"/>
            <p:cNvCxnSpPr>
              <a:stCxn id="32" idx="2"/>
              <a:endCxn id="41" idx="0"/>
            </p:cNvCxnSpPr>
            <p:nvPr/>
          </p:nvCxnSpPr>
          <p:spPr>
            <a:xfrm rot="5400000">
              <a:off x="5375678" y="3303990"/>
              <a:ext cx="285752" cy="12501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54" name="灯片编号占位符 53"/>
          <p:cNvSpPr>
            <a:spLocks noGrp="1"/>
          </p:cNvSpPr>
          <p:nvPr>
            <p:ph type="sldNum" sz="quarter" idx="12"/>
          </p:nvPr>
        </p:nvSpPr>
        <p:spPr/>
        <p:txBody>
          <a:bodyPr/>
          <a:lstStyle/>
          <a:p>
            <a:fld id="{36E68863-33C2-4D6D-B9FA-F4917E910219}" type="slidenum">
              <a:rPr lang="en-US" altLang="zh-CN" smtClean="0"/>
              <a:pPr/>
              <a:t>143</a:t>
            </a:fld>
            <a:r>
              <a:rPr lang="en-US" altLang="zh-CN" smtClean="0"/>
              <a:t>/21</a:t>
            </a:r>
            <a:endParaRPr lang="en-US" altLang="zh-CN"/>
          </a:p>
        </p:txBody>
      </p:sp>
    </p:spTree>
    <p:extLst>
      <p:ext uri="{BB962C8B-B14F-4D97-AF65-F5344CB8AC3E}">
        <p14:creationId xmlns:p14="http://schemas.microsoft.com/office/powerpoint/2010/main" val="2849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4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4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50"/>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51"/>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9786" y="1523988"/>
            <a:ext cx="4500594"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趟数：</a:t>
            </a:r>
            <a:r>
              <a:rPr lang="zh-CN" altLang="en-US" sz="2000">
                <a:solidFill>
                  <a:srgbClr val="0000FF"/>
                </a:solidFill>
                <a:latin typeface="Consolas" pitchFamily="49" charset="0"/>
                <a:ea typeface="仿宋" pitchFamily="49" charset="-122"/>
                <a:cs typeface="Consolas" pitchFamily="49" charset="0"/>
              </a:rPr>
              <a:t>共</a:t>
            </a:r>
            <a:r>
              <a:rPr lang="en-US" sz="2000">
                <a:solidFill>
                  <a:srgbClr val="0000FF"/>
                </a:solidFill>
                <a:latin typeface="Consolas" pitchFamily="49" charset="0"/>
                <a:ea typeface="仿宋" pitchFamily="49" charset="-122"/>
                <a:cs typeface="Consolas" pitchFamily="49" charset="0"/>
                <a:sym typeface="Symbol"/>
              </a:rPr>
              <a:t>log</a:t>
            </a:r>
            <a:r>
              <a:rPr lang="en-US" sz="2000" baseline="-25000">
                <a:solidFill>
                  <a:srgbClr val="0000FF"/>
                </a:solidFill>
                <a:latin typeface="Consolas" pitchFamily="49" charset="0"/>
                <a:ea typeface="仿宋" pitchFamily="49" charset="-122"/>
                <a:cs typeface="Consolas" pitchFamily="49" charset="0"/>
                <a:sym typeface="Symbol"/>
              </a:rPr>
              <a:t>2</a:t>
            </a:r>
            <a:r>
              <a:rPr lang="en-US" sz="2000" i="1">
                <a:solidFill>
                  <a:srgbClr val="0000FF"/>
                </a:solidFill>
                <a:latin typeface="Consolas" pitchFamily="49" charset="0"/>
                <a:ea typeface="仿宋" pitchFamily="49" charset="-122"/>
                <a:cs typeface="Consolas" pitchFamily="49" charset="0"/>
                <a:sym typeface="Symbol"/>
              </a:rPr>
              <a:t>n</a:t>
            </a:r>
            <a:r>
              <a:rPr lang="en-US" sz="2000">
                <a:solidFill>
                  <a:srgbClr val="0000FF"/>
                </a:solidFill>
                <a:latin typeface="Consolas" pitchFamily="49" charset="0"/>
                <a:ea typeface="仿宋" pitchFamily="49" charset="-122"/>
                <a:cs typeface="Consolas" pitchFamily="49" charset="0"/>
                <a:sym typeface="Symbol"/>
              </a:rPr>
              <a:t></a:t>
            </a:r>
            <a:r>
              <a:rPr lang="zh-CN" altLang="en-US" sz="2000">
                <a:solidFill>
                  <a:srgbClr val="0000FF"/>
                </a:solidFill>
                <a:latin typeface="Consolas" pitchFamily="49" charset="0"/>
                <a:ea typeface="仿宋" pitchFamily="49" charset="-122"/>
                <a:cs typeface="Consolas" pitchFamily="49" charset="0"/>
              </a:rPr>
              <a:t>趟</a:t>
            </a:r>
            <a:endParaRPr lang="en-US" altLang="zh-CN"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309786" y="2244378"/>
            <a:ext cx="3929090"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有序区：</a:t>
            </a:r>
            <a:r>
              <a:rPr lang="zh-CN" altLang="en-US" sz="2000">
                <a:solidFill>
                  <a:srgbClr val="0000FF"/>
                </a:solidFill>
                <a:latin typeface="Consolas" pitchFamily="49" charset="0"/>
                <a:ea typeface="仿宋" pitchFamily="49" charset="-122"/>
                <a:cs typeface="Consolas" pitchFamily="49" charset="0"/>
              </a:rPr>
              <a:t>局部有序区</a:t>
            </a:r>
            <a:endParaRPr lang="en-US" altLang="zh-CN"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309786" y="3676730"/>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稳定性：</a:t>
            </a:r>
            <a:r>
              <a:rPr lang="zh-CN" altLang="en-US" sz="2000">
                <a:solidFill>
                  <a:srgbClr val="0000FF"/>
                </a:solidFill>
                <a:latin typeface="Consolas" pitchFamily="49" charset="0"/>
                <a:ea typeface="仿宋" pitchFamily="49" charset="-122"/>
                <a:cs typeface="Consolas" pitchFamily="49" charset="0"/>
              </a:rPr>
              <a:t>稳定</a:t>
            </a:r>
            <a:endParaRPr lang="en-US" altLang="zh-CN"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297086" y="3085111"/>
            <a:ext cx="4786346" cy="400110"/>
          </a:xfrm>
          <a:prstGeom prst="rect">
            <a:avLst/>
          </a:prstGeom>
          <a:noFill/>
        </p:spPr>
        <p:txBody>
          <a:bodyPr wrap="square" rtlCol="0">
            <a:spAutoFit/>
          </a:bodyPr>
          <a:lstStyle/>
          <a:p>
            <a:pPr marL="457200" indent="-457200" algn="l">
              <a:lnSpc>
                <a:spcPts val="24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性能：</a:t>
            </a:r>
            <a:r>
              <a:rPr lang="zh-CN" altLang="en-US" sz="2000">
                <a:solidFill>
                  <a:srgbClr val="0000FF"/>
                </a:solidFill>
                <a:latin typeface="Consolas" pitchFamily="49" charset="0"/>
                <a:ea typeface="仿宋" pitchFamily="49" charset="-122"/>
                <a:cs typeface="Consolas" pitchFamily="49" charset="0"/>
              </a:rPr>
              <a:t>最好、最坏、平均：</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p>
        </p:txBody>
      </p:sp>
      <p:sp>
        <p:nvSpPr>
          <p:cNvPr id="8" name="TextBox 7"/>
          <p:cNvSpPr txBox="1"/>
          <p:nvPr/>
        </p:nvSpPr>
        <p:spPr>
          <a:xfrm>
            <a:off x="2309786" y="4414464"/>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空间：</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p>
        </p:txBody>
      </p:sp>
      <p:sp>
        <p:nvSpPr>
          <p:cNvPr id="10" name="TextBox 9"/>
          <p:cNvSpPr txBox="1"/>
          <p:nvPr/>
        </p:nvSpPr>
        <p:spPr>
          <a:xfrm>
            <a:off x="2024034" y="666731"/>
            <a:ext cx="2643206" cy="4770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ts val="3000"/>
              </a:lnSpc>
              <a:spcBef>
                <a:spcPts val="0"/>
              </a:spcBef>
            </a:pPr>
            <a:r>
              <a:rPr lang="zh-CN" altLang="en-US" sz="2000">
                <a:solidFill>
                  <a:prstClr val="white"/>
                </a:solidFill>
                <a:latin typeface="华文中宋" pitchFamily="2" charset="-122"/>
                <a:ea typeface="华文中宋" pitchFamily="2" charset="-122"/>
                <a:cs typeface="Consolas" pitchFamily="49" charset="0"/>
              </a:rPr>
              <a:t>二路归并排序</a:t>
            </a: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144</a:t>
            </a:fld>
            <a:r>
              <a:rPr lang="en-US" altLang="zh-CN" smtClean="0"/>
              <a:t>/21</a:t>
            </a:r>
            <a:endParaRPr lang="en-US" altLang="zh-CN"/>
          </a:p>
        </p:txBody>
      </p:sp>
    </p:spTree>
    <p:extLst>
      <p:ext uri="{BB962C8B-B14F-4D97-AF65-F5344CB8AC3E}">
        <p14:creationId xmlns:p14="http://schemas.microsoft.com/office/powerpoint/2010/main" val="74966852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8348" y="785795"/>
            <a:ext cx="8322148" cy="124649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两个各含有</a:t>
            </a:r>
            <a:r>
              <a:rPr lang="en-US"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个元素的有序序列归并成一个有序序列时，关键字比较次数为</a:t>
            </a:r>
            <a:r>
              <a:rPr lang="en-US" sz="2000" i="1" dirty="0">
                <a:solidFill>
                  <a:srgbClr val="0000FF"/>
                </a:solidFill>
                <a:latin typeface="Consolas" pitchFamily="49" charset="0"/>
                <a:ea typeface="楷体" pitchFamily="49" charset="-122"/>
                <a:cs typeface="Consolas" pitchFamily="49" charset="0"/>
              </a:rPr>
              <a:t>n</a:t>
            </a:r>
            <a:r>
              <a:rPr lang="en-US"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2</a:t>
            </a:r>
            <a:r>
              <a:rPr lang="en-US" sz="2000" i="1" dirty="0">
                <a:solidFill>
                  <a:srgbClr val="0000FF"/>
                </a:solidFill>
                <a:latin typeface="Consolas" pitchFamily="49" charset="0"/>
                <a:ea typeface="楷体" pitchFamily="49" charset="-122"/>
                <a:cs typeface="Consolas" pitchFamily="49" charset="0"/>
              </a:rPr>
              <a:t>n</a:t>
            </a:r>
            <a:r>
              <a:rPr lang="en-US"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，也就是说关键字比较次数与初始序列有关。</a:t>
            </a:r>
            <a:r>
              <a:rPr lang="zh-CN" altLang="en-US" sz="2000" dirty="0">
                <a:solidFill>
                  <a:srgbClr val="FF00FF"/>
                </a:solidFill>
                <a:latin typeface="Consolas" pitchFamily="49" charset="0"/>
                <a:ea typeface="楷体" pitchFamily="49" charset="-122"/>
                <a:cs typeface="Consolas" pitchFamily="49" charset="0"/>
              </a:rPr>
              <a:t>为什么通常说二路归并排序与初始序列无关呢？</a:t>
            </a:r>
          </a:p>
        </p:txBody>
      </p:sp>
      <p:sp>
        <p:nvSpPr>
          <p:cNvPr id="9" name="TextBox 8"/>
          <p:cNvSpPr txBox="1"/>
          <p:nvPr/>
        </p:nvSpPr>
        <p:spPr>
          <a:xfrm>
            <a:off x="2809852" y="2276872"/>
            <a:ext cx="6929486" cy="1246495"/>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仿宋" pitchFamily="49" charset="-122"/>
                <a:cs typeface="Consolas" pitchFamily="49" charset="0"/>
              </a:rPr>
              <a:t>二路归并排序中使用了辅助空间</a:t>
            </a:r>
            <a:r>
              <a:rPr lang="en-US" sz="2000" dirty="0">
                <a:solidFill>
                  <a:srgbClr val="0000FF"/>
                </a:solidFill>
                <a:latin typeface="Consolas" pitchFamily="49" charset="0"/>
                <a:ea typeface="仿宋" pitchFamily="49" charset="-122"/>
                <a:cs typeface="Consolas" pitchFamily="49" charset="0"/>
              </a:rPr>
              <a:t>R1</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2000" dirty="0">
                <a:solidFill>
                  <a:srgbClr val="0000FF"/>
                </a:solidFill>
                <a:latin typeface="Consolas" pitchFamily="49" charset="0"/>
                <a:ea typeface="仿宋" pitchFamily="49" charset="-122"/>
                <a:cs typeface="Consolas" pitchFamily="49" charset="0"/>
              </a:rPr>
              <a:t>          R </a:t>
            </a:r>
            <a:r>
              <a:rPr lang="en-US" altLang="zh-CN" sz="2000" dirty="0">
                <a:solidFill>
                  <a:srgbClr val="FF00FF"/>
                </a:solidFill>
                <a:latin typeface="Consolas" pitchFamily="49" charset="0"/>
                <a:ea typeface="仿宋" pitchFamily="49" charset="-122"/>
                <a:cs typeface="Consolas" pitchFamily="49" charset="0"/>
                <a:sym typeface="Wingdings"/>
              </a:rPr>
              <a:t></a:t>
            </a:r>
            <a:r>
              <a:rPr lang="en-US" altLang="zh-CN" sz="2000" dirty="0">
                <a:solidFill>
                  <a:srgbClr val="0000FF"/>
                </a:solidFill>
                <a:latin typeface="Consolas" pitchFamily="49" charset="0"/>
                <a:ea typeface="仿宋" pitchFamily="49" charset="-122"/>
                <a:cs typeface="Consolas" pitchFamily="49" charset="0"/>
                <a:sym typeface="Wingdings"/>
              </a:rPr>
              <a:t> R1     </a:t>
            </a:r>
            <a:r>
              <a:rPr lang="en-US" altLang="zh-CN" sz="2000" dirty="0" err="1">
                <a:solidFill>
                  <a:srgbClr val="0000FF"/>
                </a:solidFill>
                <a:latin typeface="Consolas" pitchFamily="49" charset="0"/>
                <a:ea typeface="仿宋" pitchFamily="49" charset="-122"/>
                <a:cs typeface="Consolas" pitchFamily="49" charset="0"/>
                <a:sym typeface="Wingdings"/>
              </a:rPr>
              <a:t>R1</a:t>
            </a:r>
            <a:r>
              <a:rPr lang="en-US" altLang="zh-CN" sz="2000" dirty="0">
                <a:solidFill>
                  <a:srgbClr val="0000FF"/>
                </a:solidFill>
                <a:latin typeface="Consolas" pitchFamily="49" charset="0"/>
                <a:ea typeface="仿宋" pitchFamily="49" charset="-122"/>
                <a:cs typeface="Consolas" pitchFamily="49" charset="0"/>
                <a:sym typeface="Wingdings"/>
              </a:rPr>
              <a:t> </a:t>
            </a:r>
            <a:r>
              <a:rPr lang="en-US" altLang="zh-CN" sz="2000" dirty="0">
                <a:solidFill>
                  <a:srgbClr val="FF00FF"/>
                </a:solidFill>
                <a:latin typeface="Consolas" pitchFamily="49" charset="0"/>
                <a:ea typeface="仿宋" pitchFamily="49" charset="-122"/>
                <a:cs typeface="Consolas" pitchFamily="49" charset="0"/>
                <a:sym typeface="Wingdings"/>
              </a:rPr>
              <a:t></a:t>
            </a:r>
            <a:r>
              <a:rPr lang="en-US" altLang="zh-CN" sz="2000" dirty="0">
                <a:solidFill>
                  <a:srgbClr val="0000FF"/>
                </a:solidFill>
                <a:latin typeface="Consolas" pitchFamily="49" charset="0"/>
                <a:ea typeface="仿宋" pitchFamily="49" charset="-122"/>
                <a:cs typeface="Consolas" pitchFamily="49" charset="0"/>
                <a:sym typeface="Wingdings"/>
              </a:rPr>
              <a:t> R </a:t>
            </a:r>
          </a:p>
          <a:p>
            <a:pPr algn="l">
              <a:lnSpc>
                <a:spcPts val="3000"/>
              </a:lnSpc>
              <a:spcBef>
                <a:spcPts val="0"/>
              </a:spcBef>
            </a:pPr>
            <a:r>
              <a:rPr lang="zh-CN" altLang="en-US" sz="2000" dirty="0">
                <a:solidFill>
                  <a:srgbClr val="0000FF"/>
                </a:solidFill>
                <a:latin typeface="Consolas" pitchFamily="49" charset="0"/>
                <a:ea typeface="仿宋" pitchFamily="49" charset="-122"/>
                <a:cs typeface="Consolas" pitchFamily="49" charset="0"/>
              </a:rPr>
              <a:t>每趟移动元素的次数</a:t>
            </a:r>
            <a:r>
              <a:rPr lang="en-US" sz="2000" dirty="0">
                <a:solidFill>
                  <a:srgbClr val="0000FF"/>
                </a:solidFill>
                <a:latin typeface="Consolas" pitchFamily="49" charset="0"/>
                <a:ea typeface="仿宋" pitchFamily="49" charset="-122"/>
                <a:cs typeface="Consolas" pitchFamily="49" charset="0"/>
              </a:rPr>
              <a:t>2</a:t>
            </a:r>
            <a:r>
              <a:rPr lang="en-US"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，总的移动次数总是</a:t>
            </a:r>
            <a:r>
              <a:rPr lang="en-US" sz="2000" dirty="0">
                <a:solidFill>
                  <a:srgbClr val="0000FF"/>
                </a:solidFill>
                <a:latin typeface="Consolas" pitchFamily="49" charset="0"/>
                <a:ea typeface="仿宋" pitchFamily="49" charset="-122"/>
                <a:cs typeface="Consolas" pitchFamily="49" charset="0"/>
              </a:rPr>
              <a:t>O(</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log</a:t>
            </a:r>
            <a:r>
              <a:rPr lang="en-US" sz="2000" baseline="-25000" dirty="0">
                <a:solidFill>
                  <a:srgbClr val="0000FF"/>
                </a:solidFill>
                <a:latin typeface="Consolas" pitchFamily="49" charset="0"/>
                <a:ea typeface="仿宋" pitchFamily="49" charset="-122"/>
                <a:cs typeface="Consolas" pitchFamily="49" charset="0"/>
              </a:rPr>
              <a:t>2</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sym typeface="Wingdings"/>
              </a:rPr>
              <a:t> </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11" name="组合 10"/>
          <p:cNvGrpSpPr/>
          <p:nvPr/>
        </p:nvGrpSpPr>
        <p:grpSpPr>
          <a:xfrm>
            <a:off x="2595538" y="3515129"/>
            <a:ext cx="7215238" cy="1878497"/>
            <a:chOff x="857224" y="2857502"/>
            <a:chExt cx="7215238" cy="1408873"/>
          </a:xfrm>
        </p:grpSpPr>
        <p:sp>
          <p:nvSpPr>
            <p:cNvPr id="8" name="TextBox 7"/>
            <p:cNvSpPr txBox="1"/>
            <p:nvPr/>
          </p:nvSpPr>
          <p:spPr>
            <a:xfrm>
              <a:off x="857224" y="3357568"/>
              <a:ext cx="7215238" cy="908807"/>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   尽管待排序的初始序列对关键字的比较有一定的影响，但不改变算法的总体时间性能，所以通常说二路归并排序与初始序列无关。</a:t>
              </a:r>
            </a:p>
          </p:txBody>
        </p:sp>
        <p:sp>
          <p:nvSpPr>
            <p:cNvPr id="10" name="下箭头 9"/>
            <p:cNvSpPr/>
            <p:nvPr/>
          </p:nvSpPr>
          <p:spPr>
            <a:xfrm>
              <a:off x="3500430" y="2857502"/>
              <a:ext cx="285752" cy="428628"/>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endParaRPr lang="zh-CN" altLang="en-US">
                <a:solidFill>
                  <a:prstClr val="white"/>
                </a:solidFill>
                <a:latin typeface="Consolas" pitchFamily="49" charset="0"/>
                <a:cs typeface="Consolas" pitchFamily="49" charset="0"/>
              </a:endParaRPr>
            </a:p>
          </p:txBody>
        </p:sp>
      </p:grpSp>
      <p:grpSp>
        <p:nvGrpSpPr>
          <p:cNvPr id="14" name="组合 13"/>
          <p:cNvGrpSpPr/>
          <p:nvPr/>
        </p:nvGrpSpPr>
        <p:grpSpPr>
          <a:xfrm>
            <a:off x="1881158" y="214291"/>
            <a:ext cx="1000100" cy="785817"/>
            <a:chOff x="5703182" y="3835411"/>
            <a:chExt cx="1238250" cy="1236663"/>
          </a:xfrm>
        </p:grpSpPr>
        <p:grpSp>
          <p:nvGrpSpPr>
            <p:cNvPr id="15" name="Group 19"/>
            <p:cNvGrpSpPr>
              <a:grpSpLocks/>
            </p:cNvGrpSpPr>
            <p:nvPr/>
          </p:nvGrpSpPr>
          <p:grpSpPr bwMode="auto">
            <a:xfrm>
              <a:off x="5703182" y="3835411"/>
              <a:ext cx="1238250" cy="1236663"/>
              <a:chOff x="810" y="845"/>
              <a:chExt cx="827" cy="826"/>
            </a:xfrm>
          </p:grpSpPr>
          <p:sp>
            <p:nvSpPr>
              <p:cNvPr id="1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6"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pP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20" name="灯片编号占位符 19"/>
          <p:cNvSpPr>
            <a:spLocks noGrp="1"/>
          </p:cNvSpPr>
          <p:nvPr>
            <p:ph type="sldNum" sz="quarter" idx="12"/>
          </p:nvPr>
        </p:nvSpPr>
        <p:spPr/>
        <p:txBody>
          <a:bodyPr/>
          <a:lstStyle/>
          <a:p>
            <a:fld id="{36E68863-33C2-4D6D-B9FA-F4917E910219}" type="slidenum">
              <a:rPr lang="en-US" altLang="zh-CN" smtClean="0"/>
              <a:pPr/>
              <a:t>145</a:t>
            </a:fld>
            <a:r>
              <a:rPr lang="en-US" altLang="zh-CN" smtClean="0"/>
              <a:t>/21</a:t>
            </a:r>
            <a:endParaRPr lang="en-US" altLang="zh-CN"/>
          </a:p>
        </p:txBody>
      </p:sp>
    </p:spTree>
    <p:extLst>
      <p:ext uri="{BB962C8B-B14F-4D97-AF65-F5344CB8AC3E}">
        <p14:creationId xmlns:p14="http://schemas.microsoft.com/office/powerpoint/2010/main" val="55876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24034" y="380980"/>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5</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3024166" y="642919"/>
            <a:ext cx="1785950" cy="430887"/>
          </a:xfrm>
          <a:prstGeom prst="rect">
            <a:avLst/>
          </a:prstGeom>
          <a:noFill/>
        </p:spPr>
        <p:txBody>
          <a:bodyPr wrap="square" rtlCol="0">
            <a:spAutoFit/>
          </a:bodyPr>
          <a:lstStyle/>
          <a:p>
            <a:pPr algn="l"/>
            <a:r>
              <a:rPr lang="zh-CN" altLang="en-US" sz="2000">
                <a:solidFill>
                  <a:srgbClr val="FF0000"/>
                </a:solidFill>
                <a:latin typeface="Consolas" pitchFamily="49" charset="0"/>
                <a:ea typeface="微软雅黑" pitchFamily="34" charset="-122"/>
                <a:cs typeface="Consolas" pitchFamily="49" charset="0"/>
              </a:rPr>
              <a:t>基数排序</a:t>
            </a:r>
          </a:p>
        </p:txBody>
      </p:sp>
      <p:sp>
        <p:nvSpPr>
          <p:cNvPr id="9" name="TextBox 8"/>
          <p:cNvSpPr txBox="1"/>
          <p:nvPr/>
        </p:nvSpPr>
        <p:spPr>
          <a:xfrm>
            <a:off x="2952728" y="1333486"/>
            <a:ext cx="171451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微软雅黑" pitchFamily="34" charset="-122"/>
                <a:ea typeface="微软雅黑" pitchFamily="34" charset="-122"/>
                <a:cs typeface="Consolas" pitchFamily="49" charset="0"/>
              </a:rPr>
              <a:t>思路：</a:t>
            </a:r>
            <a:endParaRPr lang="en-US" altLang="zh-CN" sz="2000">
              <a:solidFill>
                <a:srgbClr val="FF00FF"/>
              </a:solidFill>
              <a:latin typeface="微软雅黑" pitchFamily="34" charset="-122"/>
              <a:ea typeface="微软雅黑" pitchFamily="34" charset="-122"/>
              <a:cs typeface="Consolas" pitchFamily="49" charset="0"/>
            </a:endParaRPr>
          </a:p>
        </p:txBody>
      </p:sp>
      <p:sp>
        <p:nvSpPr>
          <p:cNvPr id="46" name="TextBox 45"/>
          <p:cNvSpPr txBox="1"/>
          <p:nvPr/>
        </p:nvSpPr>
        <p:spPr>
          <a:xfrm>
            <a:off x="3738546" y="2095491"/>
            <a:ext cx="5643602"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将关键字分离出</a:t>
            </a:r>
            <a:r>
              <a:rPr lang="zh-CN" altLang="en-US" sz="2000">
                <a:solidFill>
                  <a:srgbClr val="C00000"/>
                </a:solidFill>
                <a:latin typeface="Consolas" pitchFamily="49" charset="0"/>
                <a:ea typeface="黑体" pitchFamily="49" charset="-122"/>
                <a:cs typeface="Consolas" pitchFamily="49" charset="0"/>
              </a:rPr>
              <a:t>位</a:t>
            </a:r>
            <a:r>
              <a:rPr lang="zh-CN" altLang="en-US" sz="2000">
                <a:solidFill>
                  <a:srgbClr val="0000FF"/>
                </a:solidFill>
                <a:latin typeface="Consolas" pitchFamily="49" charset="0"/>
                <a:ea typeface="楷体" pitchFamily="49" charset="-122"/>
                <a:cs typeface="Consolas" pitchFamily="49" charset="0"/>
              </a:rPr>
              <a:t>，对每一位进行排序（共</a:t>
            </a:r>
            <a:r>
              <a:rPr lang="en-US" altLang="zh-CN" sz="2000" i="1">
                <a:solidFill>
                  <a:srgbClr val="0000FF"/>
                </a:solidFill>
                <a:latin typeface="Consolas" pitchFamily="49" charset="0"/>
                <a:ea typeface="楷体" pitchFamily="49" charset="-122"/>
                <a:cs typeface="Consolas" pitchFamily="49" charset="0"/>
              </a:rPr>
              <a:t>d</a:t>
            </a:r>
            <a:r>
              <a:rPr lang="zh-CN" altLang="en-US" sz="2000">
                <a:solidFill>
                  <a:srgbClr val="0000FF"/>
                </a:solidFill>
                <a:latin typeface="Consolas" pitchFamily="49" charset="0"/>
                <a:ea typeface="楷体" pitchFamily="49" charset="-122"/>
                <a:cs typeface="Consolas" pitchFamily="49" charset="0"/>
              </a:rPr>
              <a:t>位）</a:t>
            </a:r>
          </a:p>
        </p:txBody>
      </p:sp>
      <p:sp>
        <p:nvSpPr>
          <p:cNvPr id="47" name="下箭头 46"/>
          <p:cNvSpPr/>
          <p:nvPr/>
        </p:nvSpPr>
        <p:spPr>
          <a:xfrm>
            <a:off x="5738810" y="2762247"/>
            <a:ext cx="214314" cy="476253"/>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endParaRPr lang="zh-CN" altLang="en-US" sz="2800">
              <a:solidFill>
                <a:prstClr val="white"/>
              </a:solidFill>
              <a:latin typeface="Consolas" pitchFamily="49" charset="0"/>
              <a:cs typeface="Consolas" pitchFamily="49" charset="0"/>
            </a:endParaRPr>
          </a:p>
        </p:txBody>
      </p:sp>
      <p:sp>
        <p:nvSpPr>
          <p:cNvPr id="48" name="TextBox 47"/>
          <p:cNvSpPr txBox="1"/>
          <p:nvPr/>
        </p:nvSpPr>
        <p:spPr>
          <a:xfrm>
            <a:off x="4952992" y="3238499"/>
            <a:ext cx="185738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多关键字排序</a:t>
            </a:r>
          </a:p>
        </p:txBody>
      </p:sp>
      <p:sp>
        <p:nvSpPr>
          <p:cNvPr id="49" name="TextBox 48"/>
          <p:cNvSpPr txBox="1"/>
          <p:nvPr/>
        </p:nvSpPr>
        <p:spPr>
          <a:xfrm>
            <a:off x="3881422" y="3992987"/>
            <a:ext cx="3429024" cy="442301"/>
          </a:xfrm>
          <a:prstGeom prst="rect">
            <a:avLst/>
          </a:prstGeom>
          <a:noFill/>
        </p:spPr>
        <p:txBody>
          <a:bodyPr wrap="square" rtlCol="0">
            <a:spAutoFit/>
          </a:bodyPr>
          <a:lstStyle/>
          <a:p>
            <a:pPr marL="457200" indent="-457200" algn="l">
              <a:lnSpc>
                <a:spcPts val="3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所有位的取值 </a:t>
            </a:r>
            <a:r>
              <a:rPr lang="zh-CN" altLang="en-US" sz="2000">
                <a:solidFill>
                  <a:srgbClr val="FF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sym typeface="Wingdings"/>
              </a:rPr>
              <a:t> 基数</a:t>
            </a:r>
            <a:r>
              <a:rPr lang="en-US" altLang="zh-CN" sz="2000" i="1">
                <a:solidFill>
                  <a:srgbClr val="0000FF"/>
                </a:solidFill>
                <a:latin typeface="Consolas" pitchFamily="49" charset="0"/>
                <a:ea typeface="仿宋" pitchFamily="49" charset="-122"/>
                <a:cs typeface="Consolas" pitchFamily="49" charset="0"/>
                <a:sym typeface="Wingdings"/>
              </a:rPr>
              <a:t>r</a:t>
            </a:r>
            <a:endParaRPr lang="zh-CN" altLang="en-US" sz="2000" i="1">
              <a:solidFill>
                <a:srgbClr val="0000FF"/>
              </a:solidFill>
              <a:latin typeface="Consolas" pitchFamily="49" charset="0"/>
              <a:ea typeface="仿宋" pitchFamily="49" charset="-122"/>
              <a:cs typeface="Consolas" pitchFamily="49" charset="0"/>
            </a:endParaRPr>
          </a:p>
        </p:txBody>
      </p:sp>
      <p:sp>
        <p:nvSpPr>
          <p:cNvPr id="50" name="TextBox 49"/>
          <p:cNvSpPr txBox="1"/>
          <p:nvPr/>
        </p:nvSpPr>
        <p:spPr>
          <a:xfrm>
            <a:off x="3881422" y="5064557"/>
            <a:ext cx="5715040" cy="442301"/>
          </a:xfrm>
          <a:prstGeom prst="rect">
            <a:avLst/>
          </a:prstGeom>
          <a:noFill/>
        </p:spPr>
        <p:txBody>
          <a:bodyPr wrap="square" rtlCol="0">
            <a:spAutoFit/>
          </a:bodyPr>
          <a:lstStyle/>
          <a:p>
            <a:pPr marL="457200" indent="-457200" algn="l">
              <a:lnSpc>
                <a:spcPts val="3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数据特性 </a:t>
            </a:r>
            <a:r>
              <a:rPr lang="zh-CN" altLang="en-US" sz="2000">
                <a:solidFill>
                  <a:srgbClr val="FF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rPr>
              <a:t>按最高位优先，按最低位优先</a:t>
            </a:r>
          </a:p>
        </p:txBody>
      </p:sp>
      <p:sp>
        <p:nvSpPr>
          <p:cNvPr id="51" name="TextBox 50"/>
          <p:cNvSpPr txBox="1"/>
          <p:nvPr/>
        </p:nvSpPr>
        <p:spPr>
          <a:xfrm>
            <a:off x="3881422" y="4493691"/>
            <a:ext cx="6286544" cy="442301"/>
          </a:xfrm>
          <a:prstGeom prst="rect">
            <a:avLst/>
          </a:prstGeom>
          <a:noFill/>
        </p:spPr>
        <p:txBody>
          <a:bodyPr wrap="square" rtlCol="0">
            <a:spAutoFit/>
          </a:bodyPr>
          <a:lstStyle/>
          <a:p>
            <a:pPr marL="457200" indent="-457200" algn="l">
              <a:lnSpc>
                <a:spcPts val="3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每一位进行排序：分配、收集（</a:t>
            </a:r>
            <a:r>
              <a:rPr lang="zh-CN" altLang="en-US" sz="2000">
                <a:solidFill>
                  <a:srgbClr val="FF00FF"/>
                </a:solidFill>
                <a:latin typeface="Consolas" pitchFamily="49" charset="0"/>
                <a:ea typeface="仿宋" pitchFamily="49" charset="-122"/>
                <a:cs typeface="Consolas" pitchFamily="49" charset="0"/>
              </a:rPr>
              <a:t>不需要关键字比较</a:t>
            </a:r>
            <a:r>
              <a:rPr lang="zh-CN" altLang="en-US" sz="2000">
                <a:solidFill>
                  <a:srgbClr val="0000FF"/>
                </a:solidFill>
                <a:latin typeface="Consolas" pitchFamily="49" charset="0"/>
                <a:ea typeface="仿宋" pitchFamily="49" charset="-122"/>
                <a:cs typeface="Consolas" pitchFamily="49" charset="0"/>
              </a:rPr>
              <a:t>）</a:t>
            </a:r>
          </a:p>
        </p:txBody>
      </p:sp>
      <p:sp>
        <p:nvSpPr>
          <p:cNvPr id="14" name="灯片编号占位符 13"/>
          <p:cNvSpPr>
            <a:spLocks noGrp="1"/>
          </p:cNvSpPr>
          <p:nvPr>
            <p:ph type="sldNum" sz="quarter" idx="12"/>
          </p:nvPr>
        </p:nvSpPr>
        <p:spPr/>
        <p:txBody>
          <a:bodyPr/>
          <a:lstStyle/>
          <a:p>
            <a:fld id="{36E68863-33C2-4D6D-B9FA-F4917E910219}" type="slidenum">
              <a:rPr lang="en-US" altLang="zh-CN" smtClean="0"/>
              <a:pPr/>
              <a:t>146</a:t>
            </a:fld>
            <a:r>
              <a:rPr lang="en-US" altLang="zh-CN" smtClean="0"/>
              <a:t>/21</a:t>
            </a:r>
            <a:endParaRPr lang="en-US" altLang="zh-CN"/>
          </a:p>
        </p:txBody>
      </p:sp>
    </p:spTree>
    <p:extLst>
      <p:ext uri="{BB962C8B-B14F-4D97-AF65-F5344CB8AC3E}">
        <p14:creationId xmlns:p14="http://schemas.microsoft.com/office/powerpoint/2010/main" val="383938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7086" y="1872034"/>
            <a:ext cx="4500594"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趟数：</a:t>
            </a:r>
            <a:r>
              <a:rPr lang="zh-CN" altLang="en-US" sz="2000">
                <a:solidFill>
                  <a:srgbClr val="0000FF"/>
                </a:solidFill>
                <a:latin typeface="Consolas" pitchFamily="49" charset="0"/>
                <a:ea typeface="仿宋" pitchFamily="49" charset="-122"/>
                <a:cs typeface="Consolas" pitchFamily="49" charset="0"/>
              </a:rPr>
              <a:t>共</a:t>
            </a:r>
            <a:r>
              <a:rPr lang="en-US" altLang="zh-CN" sz="2000" i="1">
                <a:solidFill>
                  <a:srgbClr val="0000FF"/>
                </a:solidFill>
                <a:latin typeface="Consolas" pitchFamily="49" charset="0"/>
                <a:ea typeface="仿宋" pitchFamily="49" charset="-122"/>
                <a:cs typeface="Consolas" pitchFamily="49" charset="0"/>
              </a:rPr>
              <a:t>d</a:t>
            </a:r>
            <a:r>
              <a:rPr lang="zh-CN" altLang="en-US" sz="2000">
                <a:solidFill>
                  <a:srgbClr val="0000FF"/>
                </a:solidFill>
                <a:latin typeface="Consolas" pitchFamily="49" charset="0"/>
                <a:ea typeface="仿宋" pitchFamily="49" charset="-122"/>
                <a:cs typeface="Consolas" pitchFamily="49" charset="0"/>
              </a:rPr>
              <a:t>趟</a:t>
            </a:r>
            <a:endParaRPr lang="en-US" altLang="zh-CN"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297086" y="3068960"/>
            <a:ext cx="2786082" cy="507831"/>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稳定性：</a:t>
            </a:r>
            <a:r>
              <a:rPr lang="zh-CN" altLang="en-US" sz="2000">
                <a:solidFill>
                  <a:srgbClr val="0000FF"/>
                </a:solidFill>
                <a:latin typeface="Consolas" pitchFamily="49" charset="0"/>
                <a:ea typeface="仿宋" pitchFamily="49" charset="-122"/>
                <a:cs typeface="Consolas" pitchFamily="49" charset="0"/>
              </a:rPr>
              <a:t>稳定</a:t>
            </a:r>
            <a:endParaRPr lang="en-US" altLang="zh-CN"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297086" y="2571744"/>
            <a:ext cx="5584864" cy="400110"/>
          </a:xfrm>
          <a:prstGeom prst="rect">
            <a:avLst/>
          </a:prstGeom>
          <a:noFill/>
        </p:spPr>
        <p:txBody>
          <a:bodyPr wrap="square" rtlCol="0">
            <a:spAutoFit/>
          </a:bodyPr>
          <a:lstStyle/>
          <a:p>
            <a:pPr marL="457200" indent="-457200" algn="l">
              <a:lnSpc>
                <a:spcPts val="24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性能：</a:t>
            </a:r>
            <a:r>
              <a:rPr lang="zh-CN" altLang="en-US" sz="2000">
                <a:solidFill>
                  <a:srgbClr val="0000FF"/>
                </a:solidFill>
                <a:latin typeface="Consolas" pitchFamily="49" charset="0"/>
                <a:ea typeface="仿宋" pitchFamily="49" charset="-122"/>
                <a:cs typeface="Consolas" pitchFamily="49" charset="0"/>
              </a:rPr>
              <a:t>最好、最坏、平均：</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d</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2297086" y="3717032"/>
            <a:ext cx="2786082" cy="553998"/>
          </a:xfrm>
          <a:prstGeom prst="rect">
            <a:avLst/>
          </a:prstGeom>
          <a:noFill/>
        </p:spPr>
        <p:txBody>
          <a:bodyPr wrap="square" rtlCol="0">
            <a:spAutoFit/>
          </a:bodyPr>
          <a:lstStyle/>
          <a:p>
            <a:pPr marL="457200" indent="-457200" algn="l">
              <a:lnSpc>
                <a:spcPct val="150000"/>
              </a:lnSpc>
              <a:spcBef>
                <a:spcPts val="0"/>
              </a:spcBef>
              <a:buFontTx/>
              <a:buBlip>
                <a:blip r:embed="rId3"/>
              </a:buBlip>
            </a:pPr>
            <a:r>
              <a:rPr lang="zh-CN" altLang="en-US" sz="2000">
                <a:solidFill>
                  <a:srgbClr val="FF00FF"/>
                </a:solidFill>
                <a:latin typeface="Consolas" pitchFamily="49" charset="0"/>
                <a:ea typeface="仿宋" pitchFamily="49" charset="-122"/>
                <a:cs typeface="Consolas" pitchFamily="49" charset="0"/>
              </a:rPr>
              <a:t>空间：</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a:t>
            </a:r>
          </a:p>
        </p:txBody>
      </p:sp>
      <p:sp>
        <p:nvSpPr>
          <p:cNvPr id="8" name="TextBox 7"/>
          <p:cNvSpPr txBox="1"/>
          <p:nvPr/>
        </p:nvSpPr>
        <p:spPr>
          <a:xfrm>
            <a:off x="2452662" y="952483"/>
            <a:ext cx="1643074"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spcBef>
                <a:spcPts val="0"/>
              </a:spcBef>
            </a:pPr>
            <a:r>
              <a:rPr lang="zh-CN" altLang="en-US" sz="2000">
                <a:solidFill>
                  <a:prstClr val="white"/>
                </a:solidFill>
                <a:latin typeface="华文中宋" pitchFamily="2" charset="-122"/>
                <a:ea typeface="华文中宋" pitchFamily="2" charset="-122"/>
                <a:cs typeface="Consolas" pitchFamily="49" charset="0"/>
              </a:rPr>
              <a:t>基数排序</a:t>
            </a: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147</a:t>
            </a:fld>
            <a:r>
              <a:rPr lang="en-US" altLang="zh-CN" smtClean="0"/>
              <a:t>/21</a:t>
            </a:r>
            <a:endParaRPr lang="en-US" altLang="zh-CN"/>
          </a:p>
        </p:txBody>
      </p:sp>
    </p:spTree>
    <p:extLst>
      <p:ext uri="{BB962C8B-B14F-4D97-AF65-F5344CB8AC3E}">
        <p14:creationId xmlns:p14="http://schemas.microsoft.com/office/powerpoint/2010/main" val="374963854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4100" y="761982"/>
            <a:ext cx="7286676" cy="12822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有</a:t>
            </a:r>
            <a:r>
              <a:rPr lang="en-US"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个不同的英文单词（均为小写字母），它们的长度相等，均为</a:t>
            </a:r>
            <a:r>
              <a:rPr lang="en-US" sz="2000" i="1">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。若</a:t>
            </a:r>
            <a:r>
              <a:rPr lang="en-US" sz="2000" i="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=500</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m</a:t>
            </a:r>
            <a:r>
              <a:rPr lang="en-US" sz="2000">
                <a:solidFill>
                  <a:srgbClr val="0000FF"/>
                </a:solidFill>
                <a:latin typeface="Consolas" pitchFamily="49" charset="0"/>
                <a:ea typeface="楷体" pitchFamily="49" charset="-122"/>
                <a:cs typeface="Consolas" pitchFamily="49" charset="0"/>
              </a:rPr>
              <a:t>&lt;5</a:t>
            </a:r>
            <a:r>
              <a:rPr lang="zh-CN" altLang="en-US" sz="2000">
                <a:solidFill>
                  <a:srgbClr val="0000FF"/>
                </a:solidFill>
                <a:latin typeface="Consolas" pitchFamily="49" charset="0"/>
                <a:ea typeface="楷体" pitchFamily="49" charset="-122"/>
                <a:cs typeface="Consolas" pitchFamily="49" charset="0"/>
              </a:rPr>
              <a:t>，试问采用什么排序方法时其时间复杂度最小？为什么？</a:t>
            </a:r>
          </a:p>
        </p:txBody>
      </p:sp>
      <p:sp>
        <p:nvSpPr>
          <p:cNvPr id="5" name="TextBox 4"/>
          <p:cNvSpPr txBox="1"/>
          <p:nvPr/>
        </p:nvSpPr>
        <p:spPr>
          <a:xfrm>
            <a:off x="2595538" y="2214555"/>
            <a:ext cx="7532910" cy="20647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采用基数排序方法时，</a:t>
            </a:r>
            <a:r>
              <a:rPr lang="en-US" sz="2000" i="1">
                <a:solidFill>
                  <a:srgbClr val="0000FF"/>
                </a:solidFill>
                <a:latin typeface="Consolas" pitchFamily="49" charset="0"/>
                <a:ea typeface="仿宋" pitchFamily="49" charset="-122"/>
                <a:cs typeface="Consolas" pitchFamily="49" charset="0"/>
              </a:rPr>
              <a:t>r</a:t>
            </a:r>
            <a:r>
              <a:rPr lang="en-US" sz="2000">
                <a:solidFill>
                  <a:srgbClr val="0000FF"/>
                </a:solidFill>
                <a:latin typeface="Consolas" pitchFamily="49" charset="0"/>
                <a:ea typeface="仿宋" pitchFamily="49" charset="-122"/>
                <a:cs typeface="Consolas" pitchFamily="49" charset="0"/>
              </a:rPr>
              <a:t>=26</a:t>
            </a:r>
            <a:r>
              <a:rPr lang="zh-CN" altLang="en-US" sz="2000">
                <a:solidFill>
                  <a:srgbClr val="0000FF"/>
                </a:solidFill>
                <a:latin typeface="Consolas" pitchFamily="49" charset="0"/>
                <a:ea typeface="仿宋" pitchFamily="49" charset="-122"/>
                <a:cs typeface="Consolas" pitchFamily="49" charset="0"/>
              </a:rPr>
              <a:t>，时间复杂度为</a:t>
            </a:r>
            <a:r>
              <a:rPr lang="en-US" sz="2000">
                <a:solidFill>
                  <a:srgbClr val="0000FF"/>
                </a:solidFill>
                <a:latin typeface="Consolas" pitchFamily="49" charset="0"/>
                <a:ea typeface="仿宋" pitchFamily="49" charset="-122"/>
                <a:cs typeface="Consolas" pitchFamily="49" charset="0"/>
              </a:rPr>
              <a:t>O(</a:t>
            </a:r>
            <a:r>
              <a:rPr lang="en-US" sz="2000" i="1">
                <a:solidFill>
                  <a:srgbClr val="0000FF"/>
                </a:solidFill>
                <a:latin typeface="Consolas" pitchFamily="49" charset="0"/>
                <a:ea typeface="仿宋" pitchFamily="49" charset="-122"/>
                <a:cs typeface="Consolas" pitchFamily="49" charset="0"/>
              </a:rPr>
              <a:t>m</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+26))</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其他排序方法的时间复杂度最小为</a:t>
            </a:r>
            <a:r>
              <a:rPr lang="en-US" sz="2000">
                <a:solidFill>
                  <a:srgbClr val="0000FF"/>
                </a:solidFill>
                <a:latin typeface="Consolas" pitchFamily="49" charset="0"/>
                <a:ea typeface="仿宋" pitchFamily="49" charset="-122"/>
                <a:cs typeface="Consolas" pitchFamily="49" charset="0"/>
              </a:rPr>
              <a:t>O(</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log</a:t>
            </a:r>
            <a:r>
              <a:rPr lang="en-US" sz="2000" baseline="-25000">
                <a:solidFill>
                  <a:srgbClr val="0000FF"/>
                </a:solidFill>
                <a:latin typeface="Consolas" pitchFamily="49" charset="0"/>
                <a:ea typeface="仿宋" pitchFamily="49" charset="-122"/>
                <a:cs typeface="Consolas" pitchFamily="49" charset="0"/>
              </a:rPr>
              <a:t>2</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当</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=500</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m</a:t>
            </a:r>
            <a:r>
              <a:rPr lang="en-US" sz="2000">
                <a:solidFill>
                  <a:srgbClr val="0000FF"/>
                </a:solidFill>
                <a:latin typeface="Consolas" pitchFamily="49" charset="0"/>
                <a:ea typeface="仿宋" pitchFamily="49" charset="-122"/>
                <a:cs typeface="Consolas" pitchFamily="49" charset="0"/>
              </a:rPr>
              <a:t>&lt;5</a:t>
            </a:r>
            <a:r>
              <a:rPr lang="zh-CN" altLang="en-US" sz="2000">
                <a:solidFill>
                  <a:srgbClr val="0000FF"/>
                </a:solidFill>
                <a:latin typeface="Consolas" pitchFamily="49" charset="0"/>
                <a:ea typeface="仿宋" pitchFamily="49" charset="-122"/>
                <a:cs typeface="Consolas" pitchFamily="49" charset="0"/>
              </a:rPr>
              <a:t>时，</a:t>
            </a:r>
            <a:r>
              <a:rPr lang="en-US" sz="2000" i="1">
                <a:solidFill>
                  <a:srgbClr val="FF00FF"/>
                </a:solidFill>
                <a:latin typeface="Consolas" pitchFamily="49" charset="0"/>
                <a:ea typeface="仿宋" pitchFamily="49" charset="-122"/>
                <a:cs typeface="Consolas" pitchFamily="49" charset="0"/>
              </a:rPr>
              <a:t>m</a:t>
            </a:r>
            <a:r>
              <a:rPr lang="en-US" sz="2000">
                <a:solidFill>
                  <a:srgbClr val="FF00FF"/>
                </a:solidFill>
                <a:latin typeface="Consolas" pitchFamily="49" charset="0"/>
                <a:ea typeface="仿宋" pitchFamily="49" charset="-122"/>
                <a:cs typeface="Consolas" pitchFamily="49" charset="0"/>
              </a:rPr>
              <a:t>(</a:t>
            </a:r>
            <a:r>
              <a:rPr lang="en-US" sz="2000" i="1">
                <a:solidFill>
                  <a:srgbClr val="FF00FF"/>
                </a:solidFill>
                <a:latin typeface="Consolas" pitchFamily="49" charset="0"/>
                <a:ea typeface="仿宋" pitchFamily="49" charset="-122"/>
                <a:cs typeface="Consolas" pitchFamily="49" charset="0"/>
              </a:rPr>
              <a:t>n</a:t>
            </a:r>
            <a:r>
              <a:rPr lang="en-US" sz="2000">
                <a:solidFill>
                  <a:srgbClr val="FF00FF"/>
                </a:solidFill>
                <a:latin typeface="Consolas" pitchFamily="49" charset="0"/>
                <a:ea typeface="仿宋" pitchFamily="49" charset="-122"/>
                <a:cs typeface="Consolas" pitchFamily="49" charset="0"/>
              </a:rPr>
              <a:t>+26)&lt;</a:t>
            </a:r>
            <a:r>
              <a:rPr lang="en-US" sz="2000" i="1">
                <a:solidFill>
                  <a:srgbClr val="FF00FF"/>
                </a:solidFill>
                <a:latin typeface="Consolas" pitchFamily="49" charset="0"/>
                <a:ea typeface="仿宋" pitchFamily="49" charset="-122"/>
                <a:cs typeface="Consolas" pitchFamily="49" charset="0"/>
              </a:rPr>
              <a:t>n</a:t>
            </a:r>
            <a:r>
              <a:rPr lang="en-US" sz="2000">
                <a:solidFill>
                  <a:srgbClr val="FF00FF"/>
                </a:solidFill>
                <a:latin typeface="Consolas" pitchFamily="49" charset="0"/>
                <a:ea typeface="仿宋" pitchFamily="49" charset="-122"/>
                <a:cs typeface="Consolas" pitchFamily="49" charset="0"/>
              </a:rPr>
              <a:t>log</a:t>
            </a:r>
            <a:r>
              <a:rPr lang="en-US" sz="2000" baseline="-25000">
                <a:solidFill>
                  <a:srgbClr val="FF00FF"/>
                </a:solidFill>
                <a:latin typeface="Consolas" pitchFamily="49" charset="0"/>
                <a:ea typeface="仿宋" pitchFamily="49" charset="-122"/>
                <a:cs typeface="Consolas" pitchFamily="49" charset="0"/>
              </a:rPr>
              <a:t>2</a:t>
            </a:r>
            <a:r>
              <a:rPr lang="en-US" sz="2000" i="1">
                <a:solidFill>
                  <a:srgbClr val="FF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FontTx/>
              <a:buBlip>
                <a:blip r:embed="rId3"/>
              </a:buBlip>
            </a:pPr>
            <a:r>
              <a:rPr lang="zh-CN" altLang="en-US" sz="2000">
                <a:solidFill>
                  <a:srgbClr val="0000FF"/>
                </a:solidFill>
                <a:latin typeface="Consolas" pitchFamily="49" charset="0"/>
                <a:ea typeface="仿宋" pitchFamily="49" charset="-122"/>
                <a:cs typeface="Consolas" pitchFamily="49" charset="0"/>
              </a:rPr>
              <a:t>采用基数排序方法最好。</a:t>
            </a:r>
          </a:p>
        </p:txBody>
      </p:sp>
      <p:grpSp>
        <p:nvGrpSpPr>
          <p:cNvPr id="7" name="组合 6"/>
          <p:cNvGrpSpPr/>
          <p:nvPr/>
        </p:nvGrpSpPr>
        <p:grpSpPr>
          <a:xfrm>
            <a:off x="1881158" y="214291"/>
            <a:ext cx="1000100" cy="785817"/>
            <a:chOff x="5703182" y="3835411"/>
            <a:chExt cx="1238250" cy="1236663"/>
          </a:xfrm>
        </p:grpSpPr>
        <p:grpSp>
          <p:nvGrpSpPr>
            <p:cNvPr id="9"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defPPr>
                <a:defRPr lang="zh-CN"/>
              </a:defPPr>
              <a:lvl1pPr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1000E4"/>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1000E4"/>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1000E4"/>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1000E4"/>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1000E4"/>
                  </a:solidFill>
                  <a:latin typeface="Times New Roman" pitchFamily="18" charset="0"/>
                  <a:ea typeface="楷体_GB2312" pitchFamily="49" charset="-122"/>
                  <a:cs typeface="+mn-cs"/>
                </a:defRPr>
              </a:lvl9pPr>
            </a:lstStyle>
            <a:p>
              <a:pP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148</a:t>
            </a:fld>
            <a:r>
              <a:rPr lang="en-US" altLang="zh-CN" smtClean="0"/>
              <a:t>/21</a:t>
            </a:r>
            <a:endParaRPr lang="en-US" altLang="zh-CN"/>
          </a:p>
        </p:txBody>
      </p:sp>
    </p:spTree>
    <p:extLst>
      <p:ext uri="{BB962C8B-B14F-4D97-AF65-F5344CB8AC3E}">
        <p14:creationId xmlns:p14="http://schemas.microsoft.com/office/powerpoint/2010/main" val="39983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81290" y="2500307"/>
            <a:ext cx="3571900"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线性表的算法设计</a:t>
            </a:r>
            <a:endParaRPr lang="zh-CN" altLang="en-US" sz="2000">
              <a:solidFill>
                <a:srgbClr val="FF0000"/>
              </a:solidFill>
              <a:latin typeface="微软雅黑" pitchFamily="34" charset="-122"/>
              <a:ea typeface="微软雅黑" pitchFamily="34" charset="-122"/>
            </a:endParaRPr>
          </a:p>
        </p:txBody>
      </p:sp>
      <p:sp>
        <p:nvSpPr>
          <p:cNvPr id="6" name="TextBox 5"/>
          <p:cNvSpPr txBox="1"/>
          <p:nvPr/>
        </p:nvSpPr>
        <p:spPr>
          <a:xfrm>
            <a:off x="3167042" y="3357563"/>
            <a:ext cx="3286148"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一般算法如何设计？</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9" name="TextBox 8"/>
          <p:cNvSpPr txBox="1"/>
          <p:nvPr/>
        </p:nvSpPr>
        <p:spPr>
          <a:xfrm>
            <a:off x="3381356" y="4066602"/>
            <a:ext cx="5572164" cy="10491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buBlip>
                <a:blip r:embed="rId3"/>
              </a:buBlip>
            </a:pPr>
            <a:r>
              <a:rPr lang="zh-CN" altLang="en-US" sz="2000">
                <a:solidFill>
                  <a:srgbClr val="0000FF"/>
                </a:solidFill>
                <a:latin typeface="Consolas" pitchFamily="49" charset="0"/>
                <a:ea typeface="仿宋" pitchFamily="49" charset="-122"/>
                <a:cs typeface="Consolas" pitchFamily="49" charset="0"/>
              </a:rPr>
              <a:t>数据的存储结构 </a:t>
            </a: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顺序表 </a:t>
            </a:r>
            <a:r>
              <a:rPr lang="en-US" altLang="zh-CN" sz="2000">
                <a:solidFill>
                  <a:srgbClr val="0000FF"/>
                </a:solidFill>
                <a:latin typeface="Consolas" pitchFamily="49" charset="0"/>
                <a:ea typeface="仿宋" pitchFamily="49" charset="-122"/>
                <a:cs typeface="Consolas" pitchFamily="49" charset="0"/>
              </a:rPr>
              <a:t>or </a:t>
            </a:r>
            <a:r>
              <a:rPr lang="zh-CN" altLang="en-US" sz="2000">
                <a:solidFill>
                  <a:srgbClr val="0000FF"/>
                </a:solidFill>
                <a:latin typeface="Consolas" pitchFamily="49" charset="0"/>
                <a:ea typeface="仿宋" pitchFamily="49" charset="-122"/>
                <a:cs typeface="Consolas" pitchFamily="49" charset="0"/>
              </a:rPr>
              <a:t>链表？</a:t>
            </a:r>
            <a:endParaRPr lang="en-US" altLang="zh-CN" sz="2000">
              <a:solidFill>
                <a:srgbClr val="0000FF"/>
              </a:solidFill>
              <a:latin typeface="Consolas" pitchFamily="49" charset="0"/>
              <a:ea typeface="仿宋" pitchFamily="49" charset="-122"/>
              <a:cs typeface="Consolas" pitchFamily="49" charset="0"/>
            </a:endParaRPr>
          </a:p>
          <a:p>
            <a:pPr marL="342900" indent="-342900" algn="l">
              <a:buBlip>
                <a:blip r:embed="rId3"/>
              </a:buBlip>
            </a:pPr>
            <a:r>
              <a:rPr lang="zh-CN" altLang="en-US" sz="2000">
                <a:solidFill>
                  <a:srgbClr val="0000FF"/>
                </a:solidFill>
                <a:latin typeface="Consolas" pitchFamily="49" charset="0"/>
                <a:ea typeface="仿宋" pitchFamily="49" charset="-122"/>
                <a:cs typeface="Consolas" pitchFamily="49" charset="0"/>
              </a:rPr>
              <a:t>算法的处理过程 </a:t>
            </a: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C/C++</a:t>
            </a:r>
            <a:r>
              <a:rPr lang="zh-CN" altLang="en-US" sz="2000">
                <a:solidFill>
                  <a:srgbClr val="0000FF"/>
                </a:solidFill>
                <a:latin typeface="Consolas" pitchFamily="49" charset="0"/>
                <a:ea typeface="仿宋" pitchFamily="49" charset="-122"/>
                <a:cs typeface="Consolas" pitchFamily="49" charset="0"/>
              </a:rPr>
              <a:t>语言描述。</a:t>
            </a:r>
            <a:endParaRPr lang="zh-CN" altLang="en-US" sz="2000">
              <a:solidFill>
                <a:srgbClr val="0000FF"/>
              </a:solidFill>
              <a:latin typeface="Consolas" pitchFamily="49" charset="0"/>
              <a:ea typeface="仿宋" pitchFamily="49" charset="-122"/>
              <a:cs typeface="Consolas" pitchFamily="49" charset="0"/>
            </a:endParaRPr>
          </a:p>
        </p:txBody>
      </p:sp>
      <p:sp>
        <p:nvSpPr>
          <p:cNvPr id="10" name="Rectangle 2050" descr="纸莎草纸">
            <a:hlinkClick r:id="rId4" action="ppaction://hlinksldjump"/>
          </p:cNvPr>
          <p:cNvSpPr>
            <a:spLocks noChangeArrowheads="1"/>
          </p:cNvSpPr>
          <p:nvPr/>
        </p:nvSpPr>
        <p:spPr bwMode="auto">
          <a:xfrm>
            <a:off x="4024298" y="642918"/>
            <a:ext cx="3429024"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 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pic>
        <p:nvPicPr>
          <p:cNvPr id="11" name="Picture 2"/>
          <p:cNvPicPr>
            <a:picLocks noChangeAspect="1" noChangeArrowheads="1"/>
          </p:cNvPicPr>
          <p:nvPr/>
        </p:nvPicPr>
        <p:blipFill>
          <a:blip r:embed="rId5" cstate="print"/>
          <a:srcRect/>
          <a:stretch>
            <a:fillRect/>
          </a:stretch>
        </p:blipFill>
        <p:spPr bwMode="auto">
          <a:xfrm>
            <a:off x="1881158" y="357167"/>
            <a:ext cx="1799630" cy="1524011"/>
          </a:xfrm>
          <a:prstGeom prst="rect">
            <a:avLst/>
          </a:prstGeom>
          <a:noFill/>
          <a:ln w="9525">
            <a:noFill/>
            <a:miter lim="800000"/>
            <a:headEnd/>
            <a:tailEnd/>
          </a:ln>
          <a:effectLst/>
        </p:spPr>
      </p:pic>
      <p:sp>
        <p:nvSpPr>
          <p:cNvPr id="8" name="灯片编号占位符 7"/>
          <p:cNvSpPr>
            <a:spLocks noGrp="1"/>
          </p:cNvSpPr>
          <p:nvPr>
            <p:ph type="sldNum" sz="quarter" idx="12"/>
          </p:nvPr>
        </p:nvSpPr>
        <p:spPr/>
        <p:txBody>
          <a:bodyPr/>
          <a:lstStyle/>
          <a:p>
            <a:fld id="{36E68863-33C2-4D6D-B9FA-F4917E910219}" type="slidenum">
              <a:rPr lang="en-US" altLang="zh-CN" smtClean="0"/>
              <a:pPr/>
              <a:t>15</a:t>
            </a:fld>
            <a:r>
              <a:rPr lang="en-US" altLang="zh-CN" smtClean="0"/>
              <a:t>/29</a:t>
            </a:r>
            <a:endParaRPr lang="en-US" altLang="zh-CN"/>
          </a:p>
        </p:txBody>
      </p:sp>
    </p:spTree>
    <p:extLst>
      <p:ext uri="{BB962C8B-B14F-4D97-AF65-F5344CB8AC3E}">
        <p14:creationId xmlns:p14="http://schemas.microsoft.com/office/powerpoint/2010/main" val="29175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1"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9">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18"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4" name="Rectangle 10"/>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6" name="Rectangle 12"/>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2309786" y="724122"/>
            <a:ext cx="8215370"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200"/>
              </a:lnSpc>
              <a:spcBef>
                <a:spcPts val="0"/>
              </a:spcBef>
            </a:pPr>
            <a:r>
              <a:rPr lang="zh-CN" altLang="en-US" sz="1800">
                <a:solidFill>
                  <a:srgbClr val="FF0000"/>
                </a:solidFill>
                <a:latin typeface="Consolas" pitchFamily="49" charset="0"/>
                <a:ea typeface="黑体" pitchFamily="49" charset="-122"/>
                <a:cs typeface="Consolas" pitchFamily="49" charset="0"/>
              </a:rPr>
              <a:t>     </a:t>
            </a:r>
            <a:r>
              <a:rPr lang="zh-CN" altLang="en-US" sz="1800">
                <a:solidFill>
                  <a:srgbClr val="FF0000"/>
                </a:solidFill>
                <a:latin typeface="微软雅黑" pitchFamily="34" charset="-122"/>
                <a:ea typeface="微软雅黑" pitchFamily="34" charset="-122"/>
                <a:cs typeface="Consolas" pitchFamily="49" charset="0"/>
              </a:rPr>
              <a:t>荷兰国旗问题</a:t>
            </a:r>
            <a:r>
              <a:rPr lang="zh-CN" altLang="en-US" sz="1800">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设有一个条块序列，每个条块为红（</a:t>
            </a:r>
            <a:r>
              <a:rPr lang="en-US" altLang="zh-CN" sz="1800">
                <a:solidFill>
                  <a:srgbClr val="0000FF"/>
                </a:solidFill>
                <a:latin typeface="Consolas" pitchFamily="49" charset="0"/>
                <a:ea typeface="楷体" pitchFamily="49" charset="-122"/>
                <a:cs typeface="Consolas" pitchFamily="49" charset="0"/>
              </a:rPr>
              <a:t>0</a:t>
            </a:r>
            <a:r>
              <a:rPr lang="zh-CN" altLang="en-US" sz="1800">
                <a:solidFill>
                  <a:srgbClr val="0000FF"/>
                </a:solidFill>
                <a:latin typeface="Consolas" pitchFamily="49" charset="0"/>
                <a:ea typeface="楷体" pitchFamily="49" charset="-122"/>
                <a:cs typeface="Consolas" pitchFamily="49" charset="0"/>
              </a:rPr>
              <a:t>）、白（</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）、兰（</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）三种颜色中的一种。假设该序列采用</a:t>
            </a:r>
            <a:r>
              <a:rPr lang="zh-CN" altLang="en-US" sz="1800">
                <a:solidFill>
                  <a:srgbClr val="FF00FF"/>
                </a:solidFill>
                <a:latin typeface="Consolas" pitchFamily="49" charset="0"/>
                <a:ea typeface="楷体" pitchFamily="49" charset="-122"/>
                <a:cs typeface="Consolas" pitchFamily="49" charset="0"/>
              </a:rPr>
              <a:t>顺序表</a:t>
            </a:r>
            <a:r>
              <a:rPr lang="zh-CN" altLang="en-US" sz="1800">
                <a:solidFill>
                  <a:srgbClr val="0000FF"/>
                </a:solidFill>
                <a:latin typeface="Consolas" pitchFamily="49" charset="0"/>
                <a:ea typeface="楷体" pitchFamily="49" charset="-122"/>
                <a:cs typeface="Consolas" pitchFamily="49" charset="0"/>
              </a:rPr>
              <a:t>存储，设计一个时间复杂度为</a:t>
            </a:r>
            <a:r>
              <a:rPr lang="en-US" sz="1800">
                <a:solidFill>
                  <a:srgbClr val="0000FF"/>
                </a:solidFill>
                <a:latin typeface="Consolas" pitchFamily="49" charset="0"/>
                <a:ea typeface="楷体" pitchFamily="49" charset="-122"/>
                <a:cs typeface="Consolas" pitchFamily="49" charset="0"/>
              </a:rPr>
              <a:t>O(</a:t>
            </a:r>
            <a:r>
              <a:rPr lang="en-US" sz="1800" i="1">
                <a:solidFill>
                  <a:srgbClr val="0000FF"/>
                </a:solidFill>
                <a:latin typeface="Consolas" pitchFamily="49" charset="0"/>
                <a:ea typeface="楷体" pitchFamily="49" charset="-122"/>
                <a:cs typeface="Consolas" pitchFamily="49" charset="0"/>
              </a:rPr>
              <a:t>n</a:t>
            </a:r>
            <a:r>
              <a:rPr lang="en-US"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的算法，使得这些条块按红、白、兰的顺序排好，即排成荷兰国旗图案。</a:t>
            </a:r>
          </a:p>
        </p:txBody>
      </p:sp>
      <p:sp>
        <p:nvSpPr>
          <p:cNvPr id="7" name="TextBox 6"/>
          <p:cNvSpPr txBox="1"/>
          <p:nvPr/>
        </p:nvSpPr>
        <p:spPr>
          <a:xfrm>
            <a:off x="3024166" y="2891331"/>
            <a:ext cx="5072098" cy="407676"/>
          </a:xfrm>
          <a:prstGeom prst="rect">
            <a:avLst/>
          </a:prstGeom>
          <a:noFill/>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例如：</a:t>
            </a:r>
            <a:r>
              <a:rPr lang="en-US" sz="2000">
                <a:solidFill>
                  <a:srgbClr val="0000FF"/>
                </a:solidFill>
                <a:latin typeface="Consolas" pitchFamily="49" charset="0"/>
                <a:ea typeface="楷体" pitchFamily="49" charset="-122"/>
                <a:cs typeface="Consolas" pitchFamily="49" charset="0"/>
              </a:rPr>
              <a:t>1 0 2 1 0 0 1 2 2 1 0 2</a:t>
            </a:r>
            <a:endParaRPr lang="zh-CN" altLang="en-US" sz="2000">
              <a:solidFill>
                <a:srgbClr val="0000FF"/>
              </a:solidFill>
              <a:latin typeface="Consolas" pitchFamily="49" charset="0"/>
              <a:ea typeface="楷体" pitchFamily="49" charset="-122"/>
              <a:cs typeface="Consolas" pitchFamily="49" charset="0"/>
            </a:endParaRPr>
          </a:p>
        </p:txBody>
      </p:sp>
      <p:grpSp>
        <p:nvGrpSpPr>
          <p:cNvPr id="2" name="组合 45"/>
          <p:cNvGrpSpPr/>
          <p:nvPr/>
        </p:nvGrpSpPr>
        <p:grpSpPr>
          <a:xfrm>
            <a:off x="3167042" y="3871419"/>
            <a:ext cx="5143536" cy="480000"/>
            <a:chOff x="1643042" y="2903564"/>
            <a:chExt cx="5143536" cy="360000"/>
          </a:xfrm>
        </p:grpSpPr>
        <p:sp>
          <p:nvSpPr>
            <p:cNvPr id="8" name="矩形 7"/>
            <p:cNvSpPr/>
            <p:nvPr/>
          </p:nvSpPr>
          <p:spPr>
            <a:xfrm>
              <a:off x="2071670"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9" name="矩形 8"/>
            <p:cNvSpPr/>
            <p:nvPr/>
          </p:nvSpPr>
          <p:spPr>
            <a:xfrm>
              <a:off x="1643042"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10" name="矩形 9"/>
            <p:cNvSpPr/>
            <p:nvPr/>
          </p:nvSpPr>
          <p:spPr>
            <a:xfrm>
              <a:off x="2500298"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11" name="矩形 10"/>
            <p:cNvSpPr/>
            <p:nvPr/>
          </p:nvSpPr>
          <p:spPr>
            <a:xfrm>
              <a:off x="3357554"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12" name="矩形 11"/>
            <p:cNvSpPr/>
            <p:nvPr/>
          </p:nvSpPr>
          <p:spPr>
            <a:xfrm>
              <a:off x="2928926"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13" name="矩形 12"/>
            <p:cNvSpPr/>
            <p:nvPr/>
          </p:nvSpPr>
          <p:spPr>
            <a:xfrm>
              <a:off x="3786182"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14" name="矩形 13"/>
            <p:cNvSpPr/>
            <p:nvPr/>
          </p:nvSpPr>
          <p:spPr>
            <a:xfrm>
              <a:off x="4214810"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15" name="矩形 14"/>
            <p:cNvSpPr/>
            <p:nvPr/>
          </p:nvSpPr>
          <p:spPr>
            <a:xfrm>
              <a:off x="4643438"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16" name="矩形 15"/>
            <p:cNvSpPr/>
            <p:nvPr/>
          </p:nvSpPr>
          <p:spPr>
            <a:xfrm>
              <a:off x="5072066"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17" name="矩形 16"/>
            <p:cNvSpPr/>
            <p:nvPr/>
          </p:nvSpPr>
          <p:spPr>
            <a:xfrm>
              <a:off x="5929322"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18" name="矩形 17"/>
            <p:cNvSpPr/>
            <p:nvPr/>
          </p:nvSpPr>
          <p:spPr>
            <a:xfrm>
              <a:off x="5500694"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19" name="矩形 18"/>
            <p:cNvSpPr/>
            <p:nvPr/>
          </p:nvSpPr>
          <p:spPr>
            <a:xfrm>
              <a:off x="6357950"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grpSp>
      <p:sp>
        <p:nvSpPr>
          <p:cNvPr id="28" name="右弧形箭头 27"/>
          <p:cNvSpPr/>
          <p:nvPr/>
        </p:nvSpPr>
        <p:spPr>
          <a:xfrm>
            <a:off x="6238876" y="3238499"/>
            <a:ext cx="142876" cy="571504"/>
          </a:xfrm>
          <a:prstGeom prst="curved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solidFill>
                <a:schemeClr val="tx1"/>
              </a:solidFill>
              <a:latin typeface="Consolas" pitchFamily="49" charset="0"/>
              <a:cs typeface="Consolas" pitchFamily="49" charset="0"/>
            </a:endParaRPr>
          </a:p>
        </p:txBody>
      </p:sp>
      <p:grpSp>
        <p:nvGrpSpPr>
          <p:cNvPr id="3" name="组合 46"/>
          <p:cNvGrpSpPr/>
          <p:nvPr/>
        </p:nvGrpSpPr>
        <p:grpSpPr>
          <a:xfrm>
            <a:off x="3167042" y="5204929"/>
            <a:ext cx="5143536" cy="476253"/>
            <a:chOff x="1643042" y="3903696"/>
            <a:chExt cx="5143536" cy="357190"/>
          </a:xfrm>
        </p:grpSpPr>
        <p:sp>
          <p:nvSpPr>
            <p:cNvPr id="29" name="矩形 28"/>
            <p:cNvSpPr/>
            <p:nvPr/>
          </p:nvSpPr>
          <p:spPr>
            <a:xfrm>
              <a:off x="1643042"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30" name="矩形 29"/>
            <p:cNvSpPr/>
            <p:nvPr/>
          </p:nvSpPr>
          <p:spPr>
            <a:xfrm>
              <a:off x="2071670"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31" name="矩形 30"/>
            <p:cNvSpPr/>
            <p:nvPr/>
          </p:nvSpPr>
          <p:spPr>
            <a:xfrm>
              <a:off x="2500298"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32" name="矩形 31"/>
            <p:cNvSpPr/>
            <p:nvPr/>
          </p:nvSpPr>
          <p:spPr>
            <a:xfrm>
              <a:off x="2928926"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33" name="矩形 32"/>
            <p:cNvSpPr/>
            <p:nvPr/>
          </p:nvSpPr>
          <p:spPr>
            <a:xfrm>
              <a:off x="3357554"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34" name="矩形 33"/>
            <p:cNvSpPr/>
            <p:nvPr/>
          </p:nvSpPr>
          <p:spPr>
            <a:xfrm>
              <a:off x="3786182"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35" name="矩形 34"/>
            <p:cNvSpPr/>
            <p:nvPr/>
          </p:nvSpPr>
          <p:spPr>
            <a:xfrm>
              <a:off x="4214810"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36" name="矩形 35"/>
            <p:cNvSpPr/>
            <p:nvPr/>
          </p:nvSpPr>
          <p:spPr>
            <a:xfrm>
              <a:off x="4643438"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37" name="矩形 36"/>
            <p:cNvSpPr/>
            <p:nvPr/>
          </p:nvSpPr>
          <p:spPr>
            <a:xfrm>
              <a:off x="5072066"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38" name="矩形 37"/>
            <p:cNvSpPr/>
            <p:nvPr/>
          </p:nvSpPr>
          <p:spPr>
            <a:xfrm>
              <a:off x="5500694"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39" name="矩形 38"/>
            <p:cNvSpPr/>
            <p:nvPr/>
          </p:nvSpPr>
          <p:spPr>
            <a:xfrm>
              <a:off x="5929322"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0" name="矩形 39"/>
            <p:cNvSpPr/>
            <p:nvPr/>
          </p:nvSpPr>
          <p:spPr>
            <a:xfrm>
              <a:off x="6357950"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grpSp>
      <p:sp>
        <p:nvSpPr>
          <p:cNvPr id="43" name="下箭头 42"/>
          <p:cNvSpPr/>
          <p:nvPr/>
        </p:nvSpPr>
        <p:spPr>
          <a:xfrm>
            <a:off x="5453058" y="4572009"/>
            <a:ext cx="214314" cy="47625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48" name="TextBox 47"/>
          <p:cNvSpPr txBox="1"/>
          <p:nvPr/>
        </p:nvSpPr>
        <p:spPr>
          <a:xfrm>
            <a:off x="5810248" y="4552058"/>
            <a:ext cx="1214446" cy="397032"/>
          </a:xfrm>
          <a:prstGeom prst="rect">
            <a:avLst/>
          </a:prstGeom>
          <a:noFill/>
        </p:spPr>
        <p:txBody>
          <a:bodyPr wrap="square" rtlCol="0">
            <a:spAutoFit/>
          </a:bodyPr>
          <a:lstStyle/>
          <a:p>
            <a:pPr algn="l"/>
            <a:r>
              <a:rPr lang="zh-CN" altLang="en-US" sz="2000">
                <a:solidFill>
                  <a:srgbClr val="0000FF"/>
                </a:solidFill>
                <a:latin typeface="仿宋" pitchFamily="49" charset="-122"/>
                <a:ea typeface="仿宋" pitchFamily="49" charset="-122"/>
                <a:cs typeface="Consolas" pitchFamily="49" charset="0"/>
              </a:rPr>
              <a:t>本算法</a:t>
            </a:r>
            <a:endParaRPr lang="zh-CN" altLang="en-US" sz="2000">
              <a:solidFill>
                <a:srgbClr val="0000FF"/>
              </a:solidFill>
              <a:latin typeface="仿宋" pitchFamily="49" charset="-122"/>
              <a:ea typeface="仿宋" pitchFamily="49" charset="-122"/>
              <a:cs typeface="Consolas" pitchFamily="49" charset="0"/>
            </a:endParaRPr>
          </a:p>
        </p:txBody>
      </p:sp>
      <p:grpSp>
        <p:nvGrpSpPr>
          <p:cNvPr id="4" name="组合 7"/>
          <p:cNvGrpSpPr/>
          <p:nvPr/>
        </p:nvGrpSpPr>
        <p:grpSpPr>
          <a:xfrm>
            <a:off x="1952628" y="214291"/>
            <a:ext cx="1000100" cy="785817"/>
            <a:chOff x="5691204" y="3835411"/>
            <a:chExt cx="1238250" cy="1236663"/>
          </a:xfrm>
        </p:grpSpPr>
        <p:grpSp>
          <p:nvGrpSpPr>
            <p:cNvPr id="6" name="Group 19"/>
            <p:cNvGrpSpPr>
              <a:grpSpLocks/>
            </p:cNvGrpSpPr>
            <p:nvPr/>
          </p:nvGrpSpPr>
          <p:grpSpPr bwMode="auto">
            <a:xfrm>
              <a:off x="5691204" y="3835411"/>
              <a:ext cx="1238250" cy="1236663"/>
              <a:chOff x="802" y="845"/>
              <a:chExt cx="827" cy="826"/>
            </a:xfrm>
          </p:grpSpPr>
          <p:sp>
            <p:nvSpPr>
              <p:cNvPr id="50"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5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52"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49"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44" name="灯片编号占位符 43"/>
          <p:cNvSpPr>
            <a:spLocks noGrp="1"/>
          </p:cNvSpPr>
          <p:nvPr>
            <p:ph type="sldNum" sz="quarter" idx="12"/>
          </p:nvPr>
        </p:nvSpPr>
        <p:spPr/>
        <p:txBody>
          <a:bodyPr/>
          <a:lstStyle/>
          <a:p>
            <a:fld id="{36E68863-33C2-4D6D-B9FA-F4917E910219}" type="slidenum">
              <a:rPr lang="en-US" altLang="zh-CN" smtClean="0"/>
              <a:pPr/>
              <a:t>16</a:t>
            </a:fld>
            <a:r>
              <a:rPr lang="en-US" altLang="zh-CN" smtClean="0"/>
              <a:t>/29</a:t>
            </a:r>
            <a:endParaRPr lang="en-US" altLang="zh-CN"/>
          </a:p>
        </p:txBody>
      </p:sp>
    </p:spTree>
    <p:extLst>
      <p:ext uri="{BB962C8B-B14F-4D97-AF65-F5344CB8AC3E}">
        <p14:creationId xmlns:p14="http://schemas.microsoft.com/office/powerpoint/2010/main" val="347868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animBg="1"/>
      <p:bldP spid="43" grpId="0" animBg="1"/>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4" name="Rectangle 10"/>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6" name="Rectangle 12"/>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2309786" y="571482"/>
            <a:ext cx="714380" cy="430887"/>
          </a:xfrm>
          <a:prstGeom prst="rect">
            <a:avLst/>
          </a:prstGeom>
          <a:noFill/>
        </p:spPr>
        <p:txBody>
          <a:bodyPr wrap="square" rtlCol="0">
            <a:spAutoFit/>
          </a:bodyPr>
          <a:lstStyle/>
          <a:p>
            <a:pPr algn="l">
              <a:spcBef>
                <a:spcPts val="0"/>
              </a:spcBef>
            </a:pPr>
            <a:r>
              <a:rPr lang="zh-CN" altLang="en-US" sz="2000">
                <a:solidFill>
                  <a:srgbClr val="FF0000"/>
                </a:solidFill>
                <a:latin typeface="Consolas" pitchFamily="49" charset="0"/>
                <a:ea typeface="黑体" pitchFamily="49" charset="-122"/>
                <a:cs typeface="Consolas" pitchFamily="49" charset="0"/>
              </a:rPr>
              <a:t>解：</a:t>
            </a:r>
            <a:endParaRPr lang="zh-CN" altLang="en-US" sz="2000">
              <a:latin typeface="Consolas" pitchFamily="49" charset="0"/>
              <a:ea typeface="楷体" pitchFamily="49" charset="-122"/>
              <a:cs typeface="Consolas" pitchFamily="49" charset="0"/>
            </a:endParaRPr>
          </a:p>
        </p:txBody>
      </p:sp>
      <p:grpSp>
        <p:nvGrpSpPr>
          <p:cNvPr id="2" name="组合 31"/>
          <p:cNvGrpSpPr/>
          <p:nvPr/>
        </p:nvGrpSpPr>
        <p:grpSpPr>
          <a:xfrm>
            <a:off x="2738414" y="2845995"/>
            <a:ext cx="5715040" cy="2189871"/>
            <a:chOff x="1214414" y="2134495"/>
            <a:chExt cx="5715040" cy="1642403"/>
          </a:xfrm>
        </p:grpSpPr>
        <p:sp>
          <p:nvSpPr>
            <p:cNvPr id="8" name="矩形 7"/>
            <p:cNvSpPr/>
            <p:nvPr/>
          </p:nvSpPr>
          <p:spPr>
            <a:xfrm>
              <a:off x="1928794"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0</a:t>
              </a:r>
              <a:endParaRPr lang="zh-CN" altLang="en-US">
                <a:latin typeface="Consolas" pitchFamily="49" charset="0"/>
                <a:cs typeface="Consolas" pitchFamily="49" charset="0"/>
              </a:endParaRPr>
            </a:p>
          </p:txBody>
        </p:sp>
        <p:sp>
          <p:nvSpPr>
            <p:cNvPr id="9" name="矩形 8"/>
            <p:cNvSpPr/>
            <p:nvPr/>
          </p:nvSpPr>
          <p:spPr>
            <a:xfrm>
              <a:off x="1500166"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itchFamily="49" charset="0"/>
                  <a:cs typeface="Consolas" pitchFamily="49" charset="0"/>
                </a:rPr>
                <a:t>1</a:t>
              </a:r>
              <a:endParaRPr lang="zh-CN" altLang="en-US">
                <a:solidFill>
                  <a:schemeClr val="tx1"/>
                </a:solidFill>
                <a:latin typeface="Consolas" pitchFamily="49" charset="0"/>
                <a:cs typeface="Consolas" pitchFamily="49" charset="0"/>
              </a:endParaRPr>
            </a:p>
          </p:txBody>
        </p:sp>
        <p:sp>
          <p:nvSpPr>
            <p:cNvPr id="10" name="矩形 9"/>
            <p:cNvSpPr/>
            <p:nvPr/>
          </p:nvSpPr>
          <p:spPr>
            <a:xfrm>
              <a:off x="2357422"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2</a:t>
              </a:r>
              <a:endParaRPr lang="zh-CN" altLang="en-US">
                <a:latin typeface="Consolas" pitchFamily="49" charset="0"/>
                <a:cs typeface="Consolas" pitchFamily="49" charset="0"/>
              </a:endParaRPr>
            </a:p>
          </p:txBody>
        </p:sp>
        <p:sp>
          <p:nvSpPr>
            <p:cNvPr id="11" name="矩形 10"/>
            <p:cNvSpPr/>
            <p:nvPr/>
          </p:nvSpPr>
          <p:spPr>
            <a:xfrm>
              <a:off x="3214678"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0</a:t>
              </a:r>
              <a:endParaRPr lang="zh-CN" altLang="en-US">
                <a:latin typeface="Consolas" pitchFamily="49" charset="0"/>
                <a:cs typeface="Consolas" pitchFamily="49" charset="0"/>
              </a:endParaRPr>
            </a:p>
          </p:txBody>
        </p:sp>
        <p:sp>
          <p:nvSpPr>
            <p:cNvPr id="12" name="矩形 11"/>
            <p:cNvSpPr/>
            <p:nvPr/>
          </p:nvSpPr>
          <p:spPr>
            <a:xfrm>
              <a:off x="2786050"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itchFamily="49" charset="0"/>
                  <a:cs typeface="Consolas" pitchFamily="49" charset="0"/>
                </a:rPr>
                <a:t>1</a:t>
              </a:r>
              <a:endParaRPr lang="zh-CN" altLang="en-US">
                <a:solidFill>
                  <a:schemeClr val="tx1"/>
                </a:solidFill>
                <a:latin typeface="Consolas" pitchFamily="49" charset="0"/>
                <a:cs typeface="Consolas" pitchFamily="49" charset="0"/>
              </a:endParaRPr>
            </a:p>
          </p:txBody>
        </p:sp>
        <p:sp>
          <p:nvSpPr>
            <p:cNvPr id="13" name="矩形 12"/>
            <p:cNvSpPr/>
            <p:nvPr/>
          </p:nvSpPr>
          <p:spPr>
            <a:xfrm>
              <a:off x="3643306"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0</a:t>
              </a:r>
              <a:endParaRPr lang="zh-CN" altLang="en-US">
                <a:latin typeface="Consolas" pitchFamily="49" charset="0"/>
                <a:cs typeface="Consolas" pitchFamily="49" charset="0"/>
              </a:endParaRPr>
            </a:p>
          </p:txBody>
        </p:sp>
        <p:sp>
          <p:nvSpPr>
            <p:cNvPr id="14" name="矩形 13"/>
            <p:cNvSpPr/>
            <p:nvPr/>
          </p:nvSpPr>
          <p:spPr>
            <a:xfrm>
              <a:off x="4071934"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itchFamily="49" charset="0"/>
                  <a:cs typeface="Consolas" pitchFamily="49" charset="0"/>
                </a:rPr>
                <a:t>1</a:t>
              </a:r>
              <a:endParaRPr lang="zh-CN" altLang="en-US">
                <a:solidFill>
                  <a:schemeClr val="tx1"/>
                </a:solidFill>
                <a:latin typeface="Consolas" pitchFamily="49" charset="0"/>
                <a:cs typeface="Consolas" pitchFamily="49" charset="0"/>
              </a:endParaRPr>
            </a:p>
          </p:txBody>
        </p:sp>
        <p:sp>
          <p:nvSpPr>
            <p:cNvPr id="15" name="矩形 14"/>
            <p:cNvSpPr/>
            <p:nvPr/>
          </p:nvSpPr>
          <p:spPr>
            <a:xfrm>
              <a:off x="4500562"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2</a:t>
              </a:r>
              <a:endParaRPr lang="zh-CN" altLang="en-US">
                <a:latin typeface="Consolas" pitchFamily="49" charset="0"/>
                <a:cs typeface="Consolas" pitchFamily="49" charset="0"/>
              </a:endParaRPr>
            </a:p>
          </p:txBody>
        </p:sp>
        <p:sp>
          <p:nvSpPr>
            <p:cNvPr id="16" name="矩形 15"/>
            <p:cNvSpPr/>
            <p:nvPr/>
          </p:nvSpPr>
          <p:spPr>
            <a:xfrm>
              <a:off x="4929190"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2</a:t>
              </a:r>
              <a:endParaRPr lang="zh-CN" altLang="en-US">
                <a:latin typeface="Consolas" pitchFamily="49" charset="0"/>
                <a:cs typeface="Consolas" pitchFamily="49" charset="0"/>
              </a:endParaRPr>
            </a:p>
          </p:txBody>
        </p:sp>
        <p:sp>
          <p:nvSpPr>
            <p:cNvPr id="17" name="矩形 16"/>
            <p:cNvSpPr/>
            <p:nvPr/>
          </p:nvSpPr>
          <p:spPr>
            <a:xfrm>
              <a:off x="5786446"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0</a:t>
              </a:r>
              <a:endParaRPr lang="zh-CN" altLang="en-US">
                <a:latin typeface="Consolas" pitchFamily="49" charset="0"/>
                <a:cs typeface="Consolas" pitchFamily="49" charset="0"/>
              </a:endParaRPr>
            </a:p>
          </p:txBody>
        </p:sp>
        <p:sp>
          <p:nvSpPr>
            <p:cNvPr id="18" name="矩形 17"/>
            <p:cNvSpPr/>
            <p:nvPr/>
          </p:nvSpPr>
          <p:spPr>
            <a:xfrm>
              <a:off x="5357818"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itchFamily="49" charset="0"/>
                  <a:cs typeface="Consolas" pitchFamily="49" charset="0"/>
                </a:rPr>
                <a:t>1</a:t>
              </a:r>
              <a:endParaRPr lang="zh-CN" altLang="en-US">
                <a:solidFill>
                  <a:schemeClr val="tx1"/>
                </a:solidFill>
                <a:latin typeface="Consolas" pitchFamily="49" charset="0"/>
                <a:cs typeface="Consolas" pitchFamily="49" charset="0"/>
              </a:endParaRPr>
            </a:p>
          </p:txBody>
        </p:sp>
        <p:sp>
          <p:nvSpPr>
            <p:cNvPr id="19" name="矩形 18"/>
            <p:cNvSpPr/>
            <p:nvPr/>
          </p:nvSpPr>
          <p:spPr>
            <a:xfrm>
              <a:off x="6215074"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2</a:t>
              </a:r>
              <a:endParaRPr lang="zh-CN" altLang="en-US">
                <a:latin typeface="Consolas" pitchFamily="49" charset="0"/>
                <a:cs typeface="Consolas" pitchFamily="49" charset="0"/>
              </a:endParaRPr>
            </a:p>
          </p:txBody>
        </p:sp>
        <p:grpSp>
          <p:nvGrpSpPr>
            <p:cNvPr id="3" name="组合 25"/>
            <p:cNvGrpSpPr/>
            <p:nvPr/>
          </p:nvGrpSpPr>
          <p:grpSpPr>
            <a:xfrm>
              <a:off x="1214414" y="2153131"/>
              <a:ext cx="285752" cy="600543"/>
              <a:chOff x="1214414" y="1161626"/>
              <a:chExt cx="285752" cy="600543"/>
            </a:xfrm>
          </p:grpSpPr>
          <p:cxnSp>
            <p:nvCxnSpPr>
              <p:cNvPr id="20" name="直接箭头连接符 19"/>
              <p:cNvCxnSpPr/>
              <p:nvPr/>
            </p:nvCxnSpPr>
            <p:spPr>
              <a:xfrm rot="5400000">
                <a:off x="1250133" y="1654218"/>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4414" y="1161626"/>
                <a:ext cx="285752" cy="304699"/>
              </a:xfrm>
              <a:prstGeom prst="rect">
                <a:avLst/>
              </a:prstGeom>
              <a:noFill/>
            </p:spPr>
            <p:txBody>
              <a:bodyPr wrap="square" lIns="0" tIns="0" rIns="0" bIns="0" rtlCol="0">
                <a:spAutoFit/>
              </a:bodyPr>
              <a:lstStyle/>
              <a:p>
                <a:r>
                  <a:rPr lang="en-US" altLang="zh-CN" i="1">
                    <a:solidFill>
                      <a:srgbClr val="FF00FF"/>
                    </a:solidFill>
                    <a:latin typeface="Consolas" pitchFamily="49" charset="0"/>
                    <a:cs typeface="Consolas" pitchFamily="49" charset="0"/>
                  </a:rPr>
                  <a:t>i</a:t>
                </a:r>
                <a:endParaRPr lang="zh-CN" altLang="en-US" i="1">
                  <a:solidFill>
                    <a:srgbClr val="FF00FF"/>
                  </a:solidFill>
                  <a:latin typeface="Consolas" pitchFamily="49" charset="0"/>
                  <a:cs typeface="Consolas" pitchFamily="49" charset="0"/>
                </a:endParaRPr>
              </a:p>
            </p:txBody>
          </p:sp>
        </p:grpSp>
        <p:grpSp>
          <p:nvGrpSpPr>
            <p:cNvPr id="4" name="组合 26"/>
            <p:cNvGrpSpPr/>
            <p:nvPr/>
          </p:nvGrpSpPr>
          <p:grpSpPr>
            <a:xfrm>
              <a:off x="6643702" y="2134495"/>
              <a:ext cx="285752" cy="600543"/>
              <a:chOff x="6643702" y="1142990"/>
              <a:chExt cx="285752" cy="600543"/>
            </a:xfrm>
          </p:grpSpPr>
          <p:cxnSp>
            <p:nvCxnSpPr>
              <p:cNvPr id="22" name="直接箭头连接符 21"/>
              <p:cNvCxnSpPr/>
              <p:nvPr/>
            </p:nvCxnSpPr>
            <p:spPr>
              <a:xfrm rot="5400000">
                <a:off x="6679421" y="1635582"/>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43702" y="1142990"/>
                <a:ext cx="285752" cy="304699"/>
              </a:xfrm>
              <a:prstGeom prst="rect">
                <a:avLst/>
              </a:prstGeom>
              <a:noFill/>
            </p:spPr>
            <p:txBody>
              <a:bodyPr wrap="square" lIns="0" tIns="0" rIns="0" bIns="0" rtlCol="0">
                <a:spAutoFit/>
              </a:bodyPr>
              <a:lstStyle/>
              <a:p>
                <a:r>
                  <a:rPr lang="en-US" altLang="zh-CN" i="1">
                    <a:solidFill>
                      <a:srgbClr val="FF00FF"/>
                    </a:solidFill>
                    <a:latin typeface="Consolas" pitchFamily="49" charset="0"/>
                    <a:cs typeface="Consolas" pitchFamily="49" charset="0"/>
                  </a:rPr>
                  <a:t>k</a:t>
                </a:r>
                <a:endParaRPr lang="zh-CN" altLang="en-US" i="1">
                  <a:solidFill>
                    <a:srgbClr val="FF00FF"/>
                  </a:solidFill>
                  <a:latin typeface="Consolas" pitchFamily="49" charset="0"/>
                  <a:cs typeface="Consolas" pitchFamily="49" charset="0"/>
                </a:endParaRPr>
              </a:p>
            </p:txBody>
          </p:sp>
        </p:grpSp>
        <p:grpSp>
          <p:nvGrpSpPr>
            <p:cNvPr id="6" name="组合 27"/>
            <p:cNvGrpSpPr/>
            <p:nvPr/>
          </p:nvGrpSpPr>
          <p:grpSpPr>
            <a:xfrm>
              <a:off x="1571604" y="3143254"/>
              <a:ext cx="285752" cy="633644"/>
              <a:chOff x="1571604" y="2151749"/>
              <a:chExt cx="285752" cy="633644"/>
            </a:xfrm>
          </p:grpSpPr>
          <p:cxnSp>
            <p:nvCxnSpPr>
              <p:cNvPr id="24" name="直接箭头连接符 23"/>
              <p:cNvCxnSpPr/>
              <p:nvPr/>
            </p:nvCxnSpPr>
            <p:spPr>
              <a:xfrm rot="5400000" flipH="1" flipV="1">
                <a:off x="1607323" y="2258112"/>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71604" y="2480694"/>
                <a:ext cx="285752" cy="304699"/>
              </a:xfrm>
              <a:prstGeom prst="rect">
                <a:avLst/>
              </a:prstGeom>
              <a:noFill/>
            </p:spPr>
            <p:txBody>
              <a:bodyPr wrap="square" lIns="0" tIns="0" rIns="0" bIns="0" rtlCol="0">
                <a:spAutoFit/>
              </a:bodyPr>
              <a:lstStyle/>
              <a:p>
                <a:r>
                  <a:rPr lang="en-US" altLang="zh-CN" i="1">
                    <a:solidFill>
                      <a:srgbClr val="FF00FF"/>
                    </a:solidFill>
                    <a:latin typeface="Consolas" pitchFamily="49" charset="0"/>
                    <a:cs typeface="Consolas" pitchFamily="49" charset="0"/>
                  </a:rPr>
                  <a:t>j</a:t>
                </a:r>
                <a:endParaRPr lang="zh-CN" altLang="en-US" i="1">
                  <a:solidFill>
                    <a:srgbClr val="FF00FF"/>
                  </a:solidFill>
                  <a:latin typeface="Consolas" pitchFamily="49" charset="0"/>
                  <a:cs typeface="Consolas" pitchFamily="49" charset="0"/>
                </a:endParaRPr>
              </a:p>
            </p:txBody>
          </p:sp>
        </p:grpSp>
        <p:sp>
          <p:nvSpPr>
            <p:cNvPr id="29" name="TextBox 28"/>
            <p:cNvSpPr txBox="1"/>
            <p:nvPr/>
          </p:nvSpPr>
          <p:spPr>
            <a:xfrm>
              <a:off x="2571736" y="3429006"/>
              <a:ext cx="3643338" cy="308402"/>
            </a:xfrm>
            <a:prstGeom prst="rect">
              <a:avLst/>
            </a:prstGeom>
            <a:noFill/>
          </p:spPr>
          <p:txBody>
            <a:bodyPr wrap="square" rtlCol="0">
              <a:spAutoFit/>
            </a:bodyPr>
            <a:lstStyle/>
            <a:p>
              <a:pPr algn="l"/>
              <a:r>
                <a:rPr lang="zh-CN" altLang="en-US" sz="2000">
                  <a:solidFill>
                    <a:srgbClr val="0000FF"/>
                  </a:solidFill>
                  <a:latin typeface="Consolas" pitchFamily="49" charset="0"/>
                  <a:ea typeface="微软雅黑" pitchFamily="34" charset="-122"/>
                  <a:cs typeface="Consolas" pitchFamily="49" charset="0"/>
                </a:rPr>
                <a:t>初始状态（</a:t>
              </a:r>
              <a:r>
                <a:rPr lang="en-US" altLang="zh-CN" sz="2000" i="1">
                  <a:solidFill>
                    <a:srgbClr val="0000FF"/>
                  </a:solidFill>
                  <a:latin typeface="Consolas" pitchFamily="49" charset="0"/>
                  <a:ea typeface="微软雅黑" pitchFamily="34" charset="-122"/>
                  <a:cs typeface="Consolas" pitchFamily="49" charset="0"/>
                </a:rPr>
                <a:t>i</a:t>
              </a:r>
              <a:r>
                <a:rPr lang="en-US" altLang="zh-CN" sz="2000">
                  <a:solidFill>
                    <a:srgbClr val="0000FF"/>
                  </a:solidFill>
                  <a:latin typeface="Consolas" pitchFamily="49" charset="0"/>
                  <a:ea typeface="微软雅黑" pitchFamily="34" charset="-122"/>
                  <a:cs typeface="Consolas" pitchFamily="49" charset="0"/>
                </a:rPr>
                <a:t>=-1</a:t>
              </a:r>
              <a:r>
                <a:rPr lang="zh-CN" altLang="en-US" sz="2000">
                  <a:solidFill>
                    <a:srgbClr val="0000FF"/>
                  </a:solidFill>
                  <a:latin typeface="Consolas" pitchFamily="49" charset="0"/>
                  <a:ea typeface="微软雅黑" pitchFamily="34" charset="-122"/>
                  <a:cs typeface="Consolas" pitchFamily="49" charset="0"/>
                </a:rPr>
                <a:t>，</a:t>
              </a:r>
              <a:r>
                <a:rPr lang="en-US" altLang="zh-CN" sz="2000" i="1">
                  <a:solidFill>
                    <a:srgbClr val="0000FF"/>
                  </a:solidFill>
                  <a:latin typeface="Consolas" pitchFamily="49" charset="0"/>
                  <a:ea typeface="微软雅黑" pitchFamily="34" charset="-122"/>
                  <a:cs typeface="Consolas" pitchFamily="49" charset="0"/>
                </a:rPr>
                <a:t>k</a:t>
              </a:r>
              <a:r>
                <a:rPr lang="en-US" altLang="zh-CN" sz="2000">
                  <a:solidFill>
                    <a:srgbClr val="0000FF"/>
                  </a:solidFill>
                  <a:latin typeface="Consolas" pitchFamily="49" charset="0"/>
                  <a:ea typeface="微软雅黑" pitchFamily="34" charset="-122"/>
                  <a:cs typeface="Consolas" pitchFamily="49" charset="0"/>
                </a:rPr>
                <a:t>=</a:t>
              </a:r>
              <a:r>
                <a:rPr lang="en-US" altLang="zh-CN" sz="2000" i="1">
                  <a:solidFill>
                    <a:srgbClr val="0000FF"/>
                  </a:solidFill>
                  <a:latin typeface="Consolas" pitchFamily="49" charset="0"/>
                  <a:ea typeface="微软雅黑" pitchFamily="34" charset="-122"/>
                  <a:cs typeface="Consolas" pitchFamily="49" charset="0"/>
                </a:rPr>
                <a:t>n</a:t>
              </a:r>
              <a:r>
                <a:rPr lang="zh-CN" altLang="en-US" sz="2000">
                  <a:solidFill>
                    <a:srgbClr val="0000FF"/>
                  </a:solidFill>
                  <a:latin typeface="Consolas" pitchFamily="49" charset="0"/>
                  <a:ea typeface="微软雅黑" pitchFamily="34" charset="-122"/>
                  <a:cs typeface="Consolas" pitchFamily="49" charset="0"/>
                </a:rPr>
                <a:t>，</a:t>
              </a:r>
              <a:r>
                <a:rPr lang="en-US" altLang="zh-CN" sz="2000" i="1">
                  <a:solidFill>
                    <a:srgbClr val="0000FF"/>
                  </a:solidFill>
                  <a:latin typeface="Consolas" pitchFamily="49" charset="0"/>
                  <a:ea typeface="微软雅黑" pitchFamily="34" charset="-122"/>
                  <a:cs typeface="Consolas" pitchFamily="49" charset="0"/>
                </a:rPr>
                <a:t>j</a:t>
              </a:r>
              <a:r>
                <a:rPr lang="en-US" altLang="zh-CN" sz="2000">
                  <a:solidFill>
                    <a:srgbClr val="0000FF"/>
                  </a:solidFill>
                  <a:latin typeface="Consolas" pitchFamily="49" charset="0"/>
                  <a:ea typeface="微软雅黑" pitchFamily="34" charset="-122"/>
                  <a:cs typeface="Consolas" pitchFamily="49" charset="0"/>
                </a:rPr>
                <a:t>=0</a:t>
              </a:r>
              <a:r>
                <a:rPr lang="zh-CN" altLang="en-US" sz="2000">
                  <a:solidFill>
                    <a:srgbClr val="0000FF"/>
                  </a:solidFill>
                  <a:latin typeface="Consolas" pitchFamily="49" charset="0"/>
                  <a:ea typeface="微软雅黑" pitchFamily="34" charset="-122"/>
                  <a:cs typeface="Consolas" pitchFamily="49" charset="0"/>
                </a:rPr>
                <a:t>）</a:t>
              </a:r>
              <a:endParaRPr lang="zh-CN" altLang="en-US" sz="2000">
                <a:solidFill>
                  <a:srgbClr val="0000FF"/>
                </a:solidFill>
                <a:latin typeface="Consolas" pitchFamily="49" charset="0"/>
                <a:ea typeface="微软雅黑" pitchFamily="34" charset="-122"/>
                <a:cs typeface="Consolas" pitchFamily="49" charset="0"/>
              </a:endParaRPr>
            </a:p>
          </p:txBody>
        </p:sp>
      </p:grpSp>
      <p:sp>
        <p:nvSpPr>
          <p:cNvPr id="31" name="TextBox 30"/>
          <p:cNvSpPr txBox="1"/>
          <p:nvPr/>
        </p:nvSpPr>
        <p:spPr>
          <a:xfrm>
            <a:off x="3024166" y="571481"/>
            <a:ext cx="6643734" cy="20647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用</a:t>
            </a:r>
            <a:r>
              <a:rPr lang="en-US"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表示</a:t>
            </a:r>
            <a:r>
              <a:rPr lang="en-US"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元素区间。</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en-US" sz="2000" i="1">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表示</a:t>
            </a:r>
            <a:r>
              <a:rPr lang="en-US"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元素区间。</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中间部分为</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元素区间。</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用</a:t>
            </a:r>
            <a:r>
              <a:rPr lang="en-US"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从头开始扫描顺序表</a:t>
            </a:r>
            <a:r>
              <a:rPr lang="en-US" sz="2000">
                <a:solidFill>
                  <a:srgbClr val="0000FF"/>
                </a:solidFill>
                <a:latin typeface="Consolas" pitchFamily="49" charset="0"/>
                <a:ea typeface="仿宋" pitchFamily="49" charset="-122"/>
                <a:cs typeface="Consolas" pitchFamily="49" charset="0"/>
              </a:rPr>
              <a:t>L</a:t>
            </a:r>
            <a:r>
              <a:rPr lang="zh-CN" altLang="en-US" sz="2000">
                <a:solidFill>
                  <a:srgbClr val="0000FF"/>
                </a:solidFill>
                <a:latin typeface="Consolas" pitchFamily="49" charset="0"/>
                <a:ea typeface="仿宋" pitchFamily="49" charset="-122"/>
                <a:cs typeface="Consolas" pitchFamily="49" charset="0"/>
              </a:rPr>
              <a:t>中部的所有元素。</a:t>
            </a:r>
            <a:endParaRPr lang="zh-CN" altLang="en-US" sz="2000">
              <a:solidFill>
                <a:srgbClr val="0000FF"/>
              </a:solidFill>
              <a:latin typeface="Consolas" pitchFamily="49" charset="0"/>
              <a:ea typeface="仿宋" pitchFamily="49" charset="-122"/>
              <a:cs typeface="Consolas" pitchFamily="49" charset="0"/>
            </a:endParaRPr>
          </a:p>
        </p:txBody>
      </p:sp>
      <p:sp>
        <p:nvSpPr>
          <p:cNvPr id="32" name="灯片编号占位符 31"/>
          <p:cNvSpPr>
            <a:spLocks noGrp="1"/>
          </p:cNvSpPr>
          <p:nvPr>
            <p:ph type="sldNum" sz="quarter" idx="12"/>
          </p:nvPr>
        </p:nvSpPr>
        <p:spPr/>
        <p:txBody>
          <a:bodyPr/>
          <a:lstStyle/>
          <a:p>
            <a:fld id="{36E68863-33C2-4D6D-B9FA-F4917E910219}" type="slidenum">
              <a:rPr lang="en-US" altLang="zh-CN" smtClean="0"/>
              <a:pPr/>
              <a:t>17</a:t>
            </a:fld>
            <a:r>
              <a:rPr lang="en-US" altLang="zh-CN" smtClean="0"/>
              <a:t>/29</a:t>
            </a:r>
            <a:endParaRPr lang="en-US" altLang="zh-CN"/>
          </a:p>
        </p:txBody>
      </p:sp>
    </p:spTree>
    <p:extLst>
      <p:ext uri="{BB962C8B-B14F-4D97-AF65-F5344CB8AC3E}">
        <p14:creationId xmlns:p14="http://schemas.microsoft.com/office/powerpoint/2010/main" val="251100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8282" y="714357"/>
            <a:ext cx="8966230"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spcBef>
                <a:spcPts val="0"/>
              </a:spcBef>
              <a:buBlip>
                <a:blip r:embed="rId3"/>
              </a:buBlip>
            </a:pPr>
            <a:r>
              <a:rPr lang="en-US" sz="2000" i="1">
                <a:solidFill>
                  <a:srgbClr val="FF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指向</a:t>
            </a:r>
            <a:r>
              <a:rPr lang="zh-CN" altLang="en-US" sz="2000">
                <a:solidFill>
                  <a:srgbClr val="C00000"/>
                </a:solidFill>
                <a:latin typeface="Consolas" pitchFamily="49" charset="0"/>
                <a:ea typeface="仿宋" pitchFamily="49" charset="-122"/>
                <a:cs typeface="Consolas" pitchFamily="49" charset="0"/>
              </a:rPr>
              <a:t>元素</a:t>
            </a:r>
            <a:r>
              <a:rPr lang="en-US" sz="2000">
                <a:solidFill>
                  <a:srgbClr val="C00000"/>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：说明它属于中部，保持不动，</a:t>
            </a:r>
            <a:r>
              <a:rPr lang="en-US"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a:t>
            </a:r>
          </a:p>
          <a:p>
            <a:pPr marL="342900" indent="-342900" algn="l">
              <a:lnSpc>
                <a:spcPct val="150000"/>
              </a:lnSpc>
              <a:spcBef>
                <a:spcPts val="0"/>
              </a:spcBef>
              <a:buBlip>
                <a:blip r:embed="rId3"/>
              </a:buBlip>
            </a:pPr>
            <a:r>
              <a:rPr lang="en-US" sz="2000" i="1">
                <a:solidFill>
                  <a:srgbClr val="FF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指向</a:t>
            </a:r>
            <a:r>
              <a:rPr lang="zh-CN" altLang="en-US" sz="2000">
                <a:solidFill>
                  <a:srgbClr val="C00000"/>
                </a:solidFill>
                <a:latin typeface="Consolas" pitchFamily="49" charset="0"/>
                <a:ea typeface="仿宋" pitchFamily="49" charset="-122"/>
                <a:cs typeface="Consolas" pitchFamily="49" charset="0"/>
              </a:rPr>
              <a:t>元素</a:t>
            </a:r>
            <a:r>
              <a:rPr lang="en-US" sz="2000">
                <a:solidFill>
                  <a:srgbClr val="C00000"/>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：说明它属于前部，</a:t>
            </a:r>
            <a:r>
              <a:rPr lang="en-US" sz="2000" i="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增</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（扩大</a:t>
            </a:r>
            <a:r>
              <a:rPr lang="en-US"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元素区间），将</a:t>
            </a:r>
            <a:r>
              <a:rPr lang="en-US" altLang="zh-CN" sz="2000" i="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位置的元素交换，</a:t>
            </a:r>
            <a:r>
              <a:rPr lang="en-US" sz="2000" i="1">
                <a:solidFill>
                  <a:srgbClr val="0000FF"/>
                </a:solidFill>
                <a:latin typeface="Consolas" pitchFamily="49" charset="0"/>
                <a:ea typeface="仿宋" pitchFamily="49" charset="-122"/>
                <a:cs typeface="Consolas" pitchFamily="49" charset="0"/>
              </a:rPr>
              <a:t>j</a:t>
            </a:r>
            <a:r>
              <a:rPr 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3"/>
              </a:buBlip>
            </a:pPr>
            <a:r>
              <a:rPr lang="en-US" sz="2000" i="1">
                <a:solidFill>
                  <a:srgbClr val="FF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指向</a:t>
            </a:r>
            <a:r>
              <a:rPr lang="zh-CN" altLang="en-US" sz="2000">
                <a:solidFill>
                  <a:srgbClr val="C00000"/>
                </a:solidFill>
                <a:latin typeface="Consolas" pitchFamily="49" charset="0"/>
                <a:ea typeface="仿宋" pitchFamily="49" charset="-122"/>
                <a:cs typeface="Consolas" pitchFamily="49" charset="0"/>
              </a:rPr>
              <a:t>元素</a:t>
            </a:r>
            <a:r>
              <a:rPr lang="en-US" sz="2000">
                <a:solidFill>
                  <a:srgbClr val="C00000"/>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：说明它属于后部，</a:t>
            </a:r>
            <a:r>
              <a:rPr lang="en-US" sz="2000" i="1">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减</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（扩大</a:t>
            </a:r>
            <a:r>
              <a:rPr lang="en-US"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元素区间），将</a:t>
            </a:r>
            <a:r>
              <a:rPr lang="en-US" altLang="zh-CN"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位置的元素交换，此时</a:t>
            </a:r>
            <a:r>
              <a:rPr lang="en-US"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位置的元素可能还要交换到前部，所以</a:t>
            </a:r>
            <a:r>
              <a:rPr lang="en-US" sz="2000" i="1">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不前进。</a:t>
            </a:r>
            <a:endParaRPr lang="en-US" altLang="zh-CN" sz="2000">
              <a:solidFill>
                <a:srgbClr val="0000FF"/>
              </a:solidFill>
              <a:latin typeface="Consolas" pitchFamily="49" charset="0"/>
              <a:ea typeface="仿宋" pitchFamily="49" charset="-122"/>
              <a:cs typeface="Consolas" pitchFamily="49" charset="0"/>
            </a:endParaRPr>
          </a:p>
        </p:txBody>
      </p:sp>
      <p:sp>
        <p:nvSpPr>
          <p:cNvPr id="4" name="矩形 3"/>
          <p:cNvSpPr/>
          <p:nvPr/>
        </p:nvSpPr>
        <p:spPr>
          <a:xfrm>
            <a:off x="3738546" y="3968820"/>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0</a:t>
            </a:r>
            <a:endParaRPr lang="zh-CN" altLang="en-US">
              <a:latin typeface="Consolas" pitchFamily="49" charset="0"/>
              <a:cs typeface="Consolas" pitchFamily="49" charset="0"/>
            </a:endParaRPr>
          </a:p>
        </p:txBody>
      </p:sp>
      <p:sp>
        <p:nvSpPr>
          <p:cNvPr id="5" name="矩形 4"/>
          <p:cNvSpPr/>
          <p:nvPr/>
        </p:nvSpPr>
        <p:spPr>
          <a:xfrm>
            <a:off x="3309918" y="3968820"/>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itchFamily="49" charset="0"/>
                <a:cs typeface="Consolas" pitchFamily="49" charset="0"/>
              </a:rPr>
              <a:t>1</a:t>
            </a:r>
            <a:endParaRPr lang="zh-CN" altLang="en-US">
              <a:solidFill>
                <a:schemeClr val="tx1"/>
              </a:solidFill>
              <a:latin typeface="Consolas" pitchFamily="49" charset="0"/>
              <a:cs typeface="Consolas" pitchFamily="49" charset="0"/>
            </a:endParaRPr>
          </a:p>
        </p:txBody>
      </p:sp>
      <p:sp>
        <p:nvSpPr>
          <p:cNvPr id="6" name="矩形 5"/>
          <p:cNvSpPr/>
          <p:nvPr/>
        </p:nvSpPr>
        <p:spPr>
          <a:xfrm>
            <a:off x="4167174" y="3968820"/>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2</a:t>
            </a:r>
            <a:endParaRPr lang="zh-CN" altLang="en-US">
              <a:latin typeface="Consolas" pitchFamily="49" charset="0"/>
              <a:cs typeface="Consolas" pitchFamily="49" charset="0"/>
            </a:endParaRPr>
          </a:p>
        </p:txBody>
      </p:sp>
      <p:sp>
        <p:nvSpPr>
          <p:cNvPr id="7" name="矩形 6"/>
          <p:cNvSpPr/>
          <p:nvPr/>
        </p:nvSpPr>
        <p:spPr>
          <a:xfrm>
            <a:off x="5024430" y="3968820"/>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0</a:t>
            </a:r>
            <a:endParaRPr lang="zh-CN" altLang="en-US">
              <a:latin typeface="Consolas" pitchFamily="49" charset="0"/>
              <a:cs typeface="Consolas" pitchFamily="49" charset="0"/>
            </a:endParaRPr>
          </a:p>
        </p:txBody>
      </p:sp>
      <p:sp>
        <p:nvSpPr>
          <p:cNvPr id="8" name="矩形 7"/>
          <p:cNvSpPr/>
          <p:nvPr/>
        </p:nvSpPr>
        <p:spPr>
          <a:xfrm>
            <a:off x="4595802" y="3968820"/>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itchFamily="49" charset="0"/>
                <a:cs typeface="Consolas" pitchFamily="49" charset="0"/>
              </a:rPr>
              <a:t>1</a:t>
            </a:r>
            <a:endParaRPr lang="zh-CN" altLang="en-US">
              <a:solidFill>
                <a:schemeClr val="tx1"/>
              </a:solidFill>
              <a:latin typeface="Consolas" pitchFamily="49" charset="0"/>
              <a:cs typeface="Consolas" pitchFamily="49" charset="0"/>
            </a:endParaRPr>
          </a:p>
        </p:txBody>
      </p:sp>
      <p:sp>
        <p:nvSpPr>
          <p:cNvPr id="9" name="矩形 8"/>
          <p:cNvSpPr/>
          <p:nvPr/>
        </p:nvSpPr>
        <p:spPr>
          <a:xfrm>
            <a:off x="5453058" y="3968820"/>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0</a:t>
            </a:r>
            <a:endParaRPr lang="zh-CN" altLang="en-US">
              <a:latin typeface="Consolas" pitchFamily="49" charset="0"/>
              <a:cs typeface="Consolas" pitchFamily="49" charset="0"/>
            </a:endParaRPr>
          </a:p>
        </p:txBody>
      </p:sp>
      <p:sp>
        <p:nvSpPr>
          <p:cNvPr id="10" name="矩形 9"/>
          <p:cNvSpPr/>
          <p:nvPr/>
        </p:nvSpPr>
        <p:spPr>
          <a:xfrm>
            <a:off x="5881686" y="3968820"/>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itchFamily="49" charset="0"/>
                <a:cs typeface="Consolas" pitchFamily="49" charset="0"/>
              </a:rPr>
              <a:t>1</a:t>
            </a:r>
            <a:endParaRPr lang="zh-CN" altLang="en-US">
              <a:solidFill>
                <a:schemeClr val="tx1"/>
              </a:solidFill>
              <a:latin typeface="Consolas" pitchFamily="49" charset="0"/>
              <a:cs typeface="Consolas" pitchFamily="49" charset="0"/>
            </a:endParaRPr>
          </a:p>
        </p:txBody>
      </p:sp>
      <p:sp>
        <p:nvSpPr>
          <p:cNvPr id="11" name="矩形 10"/>
          <p:cNvSpPr/>
          <p:nvPr/>
        </p:nvSpPr>
        <p:spPr>
          <a:xfrm>
            <a:off x="6310314" y="3968820"/>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2</a:t>
            </a:r>
            <a:endParaRPr lang="zh-CN" altLang="en-US">
              <a:latin typeface="Consolas" pitchFamily="49" charset="0"/>
              <a:cs typeface="Consolas" pitchFamily="49" charset="0"/>
            </a:endParaRPr>
          </a:p>
        </p:txBody>
      </p:sp>
      <p:sp>
        <p:nvSpPr>
          <p:cNvPr id="12" name="矩形 11"/>
          <p:cNvSpPr/>
          <p:nvPr/>
        </p:nvSpPr>
        <p:spPr>
          <a:xfrm>
            <a:off x="6738942" y="3968820"/>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2</a:t>
            </a:r>
            <a:endParaRPr lang="zh-CN" altLang="en-US">
              <a:latin typeface="Consolas" pitchFamily="49" charset="0"/>
              <a:cs typeface="Consolas" pitchFamily="49" charset="0"/>
            </a:endParaRPr>
          </a:p>
        </p:txBody>
      </p:sp>
      <p:sp>
        <p:nvSpPr>
          <p:cNvPr id="13" name="矩形 12"/>
          <p:cNvSpPr/>
          <p:nvPr/>
        </p:nvSpPr>
        <p:spPr>
          <a:xfrm>
            <a:off x="7596198" y="3968820"/>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0</a:t>
            </a:r>
            <a:endParaRPr lang="zh-CN" altLang="en-US">
              <a:latin typeface="Consolas" pitchFamily="49" charset="0"/>
              <a:cs typeface="Consolas" pitchFamily="49" charset="0"/>
            </a:endParaRPr>
          </a:p>
        </p:txBody>
      </p:sp>
      <p:sp>
        <p:nvSpPr>
          <p:cNvPr id="14" name="矩形 13"/>
          <p:cNvSpPr/>
          <p:nvPr/>
        </p:nvSpPr>
        <p:spPr>
          <a:xfrm>
            <a:off x="7167570" y="3968820"/>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itchFamily="49" charset="0"/>
                <a:cs typeface="Consolas" pitchFamily="49" charset="0"/>
              </a:rPr>
              <a:t>1</a:t>
            </a:r>
            <a:endParaRPr lang="zh-CN" altLang="en-US">
              <a:solidFill>
                <a:schemeClr val="tx1"/>
              </a:solidFill>
              <a:latin typeface="Consolas" pitchFamily="49" charset="0"/>
              <a:cs typeface="Consolas" pitchFamily="49" charset="0"/>
            </a:endParaRPr>
          </a:p>
        </p:txBody>
      </p:sp>
      <p:sp>
        <p:nvSpPr>
          <p:cNvPr id="15" name="矩形 14"/>
          <p:cNvSpPr/>
          <p:nvPr/>
        </p:nvSpPr>
        <p:spPr>
          <a:xfrm>
            <a:off x="8024826" y="3968820"/>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Consolas" pitchFamily="49" charset="0"/>
                <a:cs typeface="Consolas" pitchFamily="49" charset="0"/>
              </a:rPr>
              <a:t>2</a:t>
            </a:r>
            <a:endParaRPr lang="zh-CN" altLang="en-US">
              <a:latin typeface="Consolas" pitchFamily="49" charset="0"/>
              <a:cs typeface="Consolas" pitchFamily="49" charset="0"/>
            </a:endParaRPr>
          </a:p>
        </p:txBody>
      </p:sp>
      <p:grpSp>
        <p:nvGrpSpPr>
          <p:cNvPr id="2" name="组合 15"/>
          <p:cNvGrpSpPr/>
          <p:nvPr/>
        </p:nvGrpSpPr>
        <p:grpSpPr>
          <a:xfrm>
            <a:off x="3024166" y="3304760"/>
            <a:ext cx="285752" cy="664062"/>
            <a:chOff x="1214414" y="1264123"/>
            <a:chExt cx="285752" cy="498046"/>
          </a:xfrm>
        </p:grpSpPr>
        <p:cxnSp>
          <p:nvCxnSpPr>
            <p:cNvPr id="17" name="直接箭头连接符 16"/>
            <p:cNvCxnSpPr/>
            <p:nvPr/>
          </p:nvCxnSpPr>
          <p:spPr>
            <a:xfrm rot="5400000">
              <a:off x="1250133" y="1654218"/>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14414" y="1264123"/>
              <a:ext cx="285752" cy="304698"/>
            </a:xfrm>
            <a:prstGeom prst="rect">
              <a:avLst/>
            </a:prstGeom>
            <a:noFill/>
          </p:spPr>
          <p:txBody>
            <a:bodyPr wrap="square" lIns="0" tIns="0" rIns="0" bIns="0" rtlCol="0">
              <a:spAutoFit/>
            </a:bodyPr>
            <a:lstStyle/>
            <a:p>
              <a:r>
                <a:rPr lang="en-US" altLang="zh-CN" i="1">
                  <a:solidFill>
                    <a:srgbClr val="FF00FF"/>
                  </a:solidFill>
                  <a:latin typeface="Consolas" pitchFamily="49" charset="0"/>
                  <a:cs typeface="Consolas" pitchFamily="49" charset="0"/>
                </a:rPr>
                <a:t>i</a:t>
              </a:r>
              <a:endParaRPr lang="zh-CN" altLang="en-US" i="1">
                <a:solidFill>
                  <a:srgbClr val="FF00FF"/>
                </a:solidFill>
                <a:latin typeface="Consolas" pitchFamily="49" charset="0"/>
                <a:cs typeface="Consolas" pitchFamily="49" charset="0"/>
              </a:endParaRPr>
            </a:p>
          </p:txBody>
        </p:sp>
      </p:grpSp>
      <p:grpSp>
        <p:nvGrpSpPr>
          <p:cNvPr id="16" name="组合 18"/>
          <p:cNvGrpSpPr/>
          <p:nvPr/>
        </p:nvGrpSpPr>
        <p:grpSpPr>
          <a:xfrm>
            <a:off x="8453454" y="3304759"/>
            <a:ext cx="285752" cy="639211"/>
            <a:chOff x="6643702" y="1264124"/>
            <a:chExt cx="285752" cy="479409"/>
          </a:xfrm>
        </p:grpSpPr>
        <p:cxnSp>
          <p:nvCxnSpPr>
            <p:cNvPr id="20" name="直接箭头连接符 19"/>
            <p:cNvCxnSpPr/>
            <p:nvPr/>
          </p:nvCxnSpPr>
          <p:spPr>
            <a:xfrm rot="5400000">
              <a:off x="6679421" y="1635582"/>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43702" y="1264124"/>
              <a:ext cx="285752" cy="304699"/>
            </a:xfrm>
            <a:prstGeom prst="rect">
              <a:avLst/>
            </a:prstGeom>
            <a:noFill/>
          </p:spPr>
          <p:txBody>
            <a:bodyPr wrap="square" lIns="0" tIns="0" rIns="0" bIns="0" rtlCol="0">
              <a:spAutoFit/>
            </a:bodyPr>
            <a:lstStyle/>
            <a:p>
              <a:r>
                <a:rPr lang="en-US" altLang="zh-CN" i="1">
                  <a:solidFill>
                    <a:srgbClr val="FF00FF"/>
                  </a:solidFill>
                  <a:latin typeface="Consolas" pitchFamily="49" charset="0"/>
                  <a:cs typeface="Consolas" pitchFamily="49" charset="0"/>
                </a:rPr>
                <a:t>k</a:t>
              </a:r>
              <a:endParaRPr lang="zh-CN" altLang="en-US" i="1">
                <a:solidFill>
                  <a:srgbClr val="FF00FF"/>
                </a:solidFill>
                <a:latin typeface="Consolas" pitchFamily="49" charset="0"/>
                <a:cs typeface="Consolas" pitchFamily="49" charset="0"/>
              </a:endParaRPr>
            </a:p>
          </p:txBody>
        </p:sp>
      </p:grpSp>
      <p:grpSp>
        <p:nvGrpSpPr>
          <p:cNvPr id="19" name="组合 25"/>
          <p:cNvGrpSpPr/>
          <p:nvPr/>
        </p:nvGrpSpPr>
        <p:grpSpPr>
          <a:xfrm>
            <a:off x="3381356" y="4488262"/>
            <a:ext cx="285752" cy="648831"/>
            <a:chOff x="1857356" y="3357568"/>
            <a:chExt cx="285752" cy="486623"/>
          </a:xfrm>
        </p:grpSpPr>
        <p:cxnSp>
          <p:nvCxnSpPr>
            <p:cNvPr id="23" name="直接箭头连接符 22"/>
            <p:cNvCxnSpPr/>
            <p:nvPr/>
          </p:nvCxnSpPr>
          <p:spPr>
            <a:xfrm rot="5400000" flipH="1" flipV="1">
              <a:off x="1893869" y="3463931"/>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57356" y="3539492"/>
              <a:ext cx="285752" cy="304699"/>
            </a:xfrm>
            <a:prstGeom prst="rect">
              <a:avLst/>
            </a:prstGeom>
            <a:noFill/>
          </p:spPr>
          <p:txBody>
            <a:bodyPr wrap="square" lIns="0" tIns="0" rIns="0" bIns="0" rtlCol="0">
              <a:spAutoFit/>
            </a:bodyPr>
            <a:lstStyle/>
            <a:p>
              <a:r>
                <a:rPr lang="en-US" altLang="zh-CN" i="1">
                  <a:solidFill>
                    <a:srgbClr val="FF00FF"/>
                  </a:solidFill>
                  <a:latin typeface="Consolas" pitchFamily="49" charset="0"/>
                  <a:cs typeface="Consolas" pitchFamily="49" charset="0"/>
                </a:rPr>
                <a:t>j</a:t>
              </a:r>
              <a:endParaRPr lang="zh-CN" altLang="en-US" i="1">
                <a:solidFill>
                  <a:srgbClr val="FF00FF"/>
                </a:solidFill>
                <a:latin typeface="Consolas" pitchFamily="49" charset="0"/>
                <a:cs typeface="Consolas" pitchFamily="49" charset="0"/>
              </a:endParaRPr>
            </a:p>
          </p:txBody>
        </p:sp>
      </p:grpSp>
      <p:sp>
        <p:nvSpPr>
          <p:cNvPr id="27" name="TextBox 26"/>
          <p:cNvSpPr txBox="1"/>
          <p:nvPr/>
        </p:nvSpPr>
        <p:spPr>
          <a:xfrm>
            <a:off x="4167174" y="5197142"/>
            <a:ext cx="4214842" cy="397032"/>
          </a:xfrm>
          <a:prstGeom prst="rect">
            <a:avLst/>
          </a:prstGeom>
          <a:noFill/>
        </p:spPr>
        <p:txBody>
          <a:bodyPr wrap="square" rtlCol="0">
            <a:spAutoFit/>
          </a:bodyPr>
          <a:lstStyle/>
          <a:p>
            <a:pPr algn="l"/>
            <a:r>
              <a:rPr lang="en-US" altLang="zh-CN" sz="1800" i="1" spc="300">
                <a:solidFill>
                  <a:srgbClr val="0000FF"/>
                </a:solidFill>
                <a:latin typeface="Consolas" pitchFamily="49" charset="0"/>
                <a:ea typeface="微软雅黑" pitchFamily="34" charset="-122"/>
                <a:cs typeface="Consolas" pitchFamily="49" charset="0"/>
              </a:rPr>
              <a:t>j</a:t>
            </a:r>
            <a:r>
              <a:rPr lang="zh-CN" altLang="en-US" sz="1800" spc="300">
                <a:solidFill>
                  <a:srgbClr val="0000FF"/>
                </a:solidFill>
                <a:latin typeface="Consolas" pitchFamily="49" charset="0"/>
                <a:ea typeface="微软雅黑" pitchFamily="34" charset="-122"/>
                <a:cs typeface="Consolas" pitchFamily="49" charset="0"/>
              </a:rPr>
              <a:t>指向</a:t>
            </a:r>
            <a:r>
              <a:rPr lang="en-US" altLang="zh-CN" sz="1800" spc="300">
                <a:solidFill>
                  <a:srgbClr val="0000FF"/>
                </a:solidFill>
                <a:latin typeface="Consolas" pitchFamily="49" charset="0"/>
                <a:ea typeface="微软雅黑" pitchFamily="34" charset="-122"/>
                <a:cs typeface="Consolas" pitchFamily="49" charset="0"/>
              </a:rPr>
              <a:t>0</a:t>
            </a:r>
            <a:r>
              <a:rPr lang="zh-CN" altLang="en-US" sz="1800" spc="300">
                <a:solidFill>
                  <a:srgbClr val="0000FF"/>
                </a:solidFill>
                <a:latin typeface="Consolas" pitchFamily="49" charset="0"/>
                <a:ea typeface="微软雅黑" pitchFamily="34" charset="-122"/>
                <a:cs typeface="Consolas" pitchFamily="49" charset="0"/>
              </a:rPr>
              <a:t>，交换到前面 </a:t>
            </a:r>
            <a:r>
              <a:rPr lang="en-US" altLang="zh-CN" sz="1800" spc="300">
                <a:solidFill>
                  <a:srgbClr val="0000FF"/>
                </a:solidFill>
                <a:latin typeface="宋体" pitchFamily="2" charset="-122"/>
                <a:ea typeface="宋体" pitchFamily="2" charset="-122"/>
                <a:cs typeface="Consolas" pitchFamily="49" charset="0"/>
              </a:rPr>
              <a:t>…</a:t>
            </a:r>
            <a:endParaRPr lang="zh-CN" altLang="en-US" sz="1800" spc="300">
              <a:solidFill>
                <a:srgbClr val="0000FF"/>
              </a:solidFill>
              <a:latin typeface="宋体" pitchFamily="2" charset="-122"/>
              <a:ea typeface="宋体" pitchFamily="2" charset="-122"/>
              <a:cs typeface="Consolas" pitchFamily="49" charset="0"/>
            </a:endParaRPr>
          </a:p>
        </p:txBody>
      </p:sp>
      <p:sp>
        <p:nvSpPr>
          <p:cNvPr id="29" name="TextBox 28"/>
          <p:cNvSpPr txBox="1"/>
          <p:nvPr/>
        </p:nvSpPr>
        <p:spPr>
          <a:xfrm>
            <a:off x="1738282" y="285729"/>
            <a:ext cx="2000264" cy="430887"/>
          </a:xfrm>
          <a:prstGeom prst="rect">
            <a:avLst/>
          </a:prstGeom>
          <a:noFill/>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每一次循环：</a:t>
            </a:r>
            <a:endParaRPr lang="zh-CN" altLang="en-US" sz="2000">
              <a:solidFill>
                <a:srgbClr val="0000FF"/>
              </a:solidFill>
              <a:latin typeface="Consolas" pitchFamily="49" charset="0"/>
              <a:ea typeface="楷体" pitchFamily="49" charset="-122"/>
              <a:cs typeface="Consolas" pitchFamily="49" charset="0"/>
            </a:endParaRPr>
          </a:p>
        </p:txBody>
      </p:sp>
      <p:sp>
        <p:nvSpPr>
          <p:cNvPr id="28" name="灯片编号占位符 27"/>
          <p:cNvSpPr>
            <a:spLocks noGrp="1"/>
          </p:cNvSpPr>
          <p:nvPr>
            <p:ph type="sldNum" sz="quarter" idx="12"/>
          </p:nvPr>
        </p:nvSpPr>
        <p:spPr/>
        <p:txBody>
          <a:bodyPr/>
          <a:lstStyle/>
          <a:p>
            <a:fld id="{36E68863-33C2-4D6D-B9FA-F4917E910219}" type="slidenum">
              <a:rPr lang="en-US" altLang="zh-CN" smtClean="0"/>
              <a:pPr/>
              <a:t>18</a:t>
            </a:fld>
            <a:r>
              <a:rPr lang="en-US" altLang="zh-CN" smtClean="0"/>
              <a:t>/29</a:t>
            </a:r>
            <a:endParaRPr lang="en-US" altLang="zh-CN"/>
          </a:p>
        </p:txBody>
      </p:sp>
    </p:spTree>
    <p:extLst>
      <p:ext uri="{BB962C8B-B14F-4D97-AF65-F5344CB8AC3E}">
        <p14:creationId xmlns:p14="http://schemas.microsoft.com/office/powerpoint/2010/main" val="324107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2135 0.00061 L 0.04497 0.00061 " pathEditMode="relative" rAng="0" ptsTypes="AA">
                                      <p:cBhvr>
                                        <p:cTn id="38" dur="2000" fill="hold"/>
                                        <p:tgtEl>
                                          <p:spTgt spid="19"/>
                                        </p:tgtEl>
                                        <p:attrNameLst>
                                          <p:attrName>ppt_x</p:attrName>
                                          <p:attrName>ppt_y</p:attrName>
                                        </p:attrNameLst>
                                      </p:cBhvr>
                                      <p:rCtr x="12" y="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21 -0.00463 L 0.04462 -0.00463 " pathEditMode="relative" ptsTypes="AA">
                                      <p:cBhvr>
                                        <p:cTn id="42" dur="2000" fill="hold"/>
                                        <p:tgtEl>
                                          <p:spTgt spid="2"/>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00694 -0.00493 C -0.00694 -0.01635 0.00087 -0.05956 -0.0059 -0.07284 C -0.01268 -0.08611 -0.04063 -0.09598 -0.04757 -0.08395 C -0.05452 -0.07191 -0.04757 -0.01851 -0.04757 -0.00123 " pathEditMode="relative" rAng="0" ptsTypes="aaaa">
                                      <p:cBhvr>
                                        <p:cTn id="46" dur="2000" fill="hold"/>
                                        <p:tgtEl>
                                          <p:spTgt spid="4"/>
                                        </p:tgtEl>
                                        <p:attrNameLst>
                                          <p:attrName>ppt_x</p:attrName>
                                          <p:attrName>ppt_y</p:attrName>
                                        </p:attrNameLst>
                                      </p:cBhvr>
                                      <p:rCtr x="-20" y="-44"/>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0538 -0.00061 C -0.00347 -0.00617 -0.00156 -0.01142 -0.00017 -0.01728 C 0.00122 -0.02314 -0.00139 -0.0253 0.00295 -0.0358 C 0.00729 -0.04629 0.0184 -0.07777 0.02587 -0.08024 C 0.03333 -0.08271 0.04427 -0.06419 0.04774 -0.05061 C 0.05122 -0.03703 0.04896 -0.0179 0.0467 0.00124 " pathEditMode="relative" rAng="0" ptsTypes="aaaaaA">
                                      <p:cBhvr>
                                        <p:cTn id="50" dur="2000" fill="hold"/>
                                        <p:tgtEl>
                                          <p:spTgt spid="5"/>
                                        </p:tgtEl>
                                        <p:attrNameLst>
                                          <p:attrName>ppt_x</p:attrName>
                                          <p:attrName>ppt_y</p:attrName>
                                        </p:attrNameLst>
                                      </p:cBhvr>
                                      <p:rCtr x="28" y="-4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05226 0.00061 L 0.09167 0.00061 " pathEditMode="relative" rAng="0" ptsTypes="AA">
                                      <p:cBhvr>
                                        <p:cTn id="54" dur="2000" fill="hold"/>
                                        <p:tgtEl>
                                          <p:spTgt spid="19"/>
                                        </p:tgtEl>
                                        <p:attrNameLst>
                                          <p:attrName>ppt_x</p:attrName>
                                          <p:attrName>ppt_y</p:attrName>
                                        </p:attrNameLst>
                                      </p:cBhvr>
                                      <p:rCtr x="20" y="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2153 -0.00123 L -0.04514 -0.00123 " pathEditMode="relative" rAng="0" ptsTypes="AA">
                                      <p:cBhvr>
                                        <p:cTn id="58" dur="2000" fill="hold"/>
                                        <p:tgtEl>
                                          <p:spTgt spid="16"/>
                                        </p:tgtEl>
                                        <p:attrNameLst>
                                          <p:attrName>ppt_x</p:attrName>
                                          <p:attrName>ppt_y</p:attrName>
                                        </p:attrNameLst>
                                      </p:cBhvr>
                                      <p:rCtr x="-12" y="0"/>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0.00208 -0.00246 C 0.00087 -0.02561 0.00382 -0.04845 0.0625 -0.06172 C 0.12118 -0.075 0.2901 -0.09228 0.35 -0.08209 C 0.4099 -0.07191 0.4158 -0.03642 0.42188 -0.00061 " pathEditMode="relative" rAng="0" ptsTypes="aaaA">
                                      <p:cBhvr>
                                        <p:cTn id="62" dur="2000" fill="hold"/>
                                        <p:tgtEl>
                                          <p:spTgt spid="6"/>
                                        </p:tgtEl>
                                        <p:attrNameLst>
                                          <p:attrName>ppt_x</p:attrName>
                                          <p:attrName>ppt_y</p:attrName>
                                        </p:attrNameLst>
                                      </p:cBhvr>
                                      <p:rCtr x="212" y="-44"/>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1" nodeType="clickEffect">
                                  <p:stCondLst>
                                    <p:cond delay="0"/>
                                  </p:stCondLst>
                                  <p:childTnLst>
                                    <p:animMotion origin="layout" path="M 0.00521 -0.00186 C -0.0217 -0.03182 -0.04843 -0.06179 -0.08958 -0.07971 C -0.13073 -0.09763 -0.18907 -0.10813 -0.24167 -0.10937 C -0.29428 -0.1106 -0.375 -0.10566 -0.40521 -0.08712 C -0.43542 -0.06859 -0.42917 -0.03337 -0.42292 0.00185 " pathEditMode="relative" rAng="0" ptsTypes="aaaaA">
                                      <p:cBhvr>
                                        <p:cTn id="66" dur="2000" fill="hold"/>
                                        <p:tgtEl>
                                          <p:spTgt spid="15"/>
                                        </p:tgtEl>
                                        <p:attrNameLst>
                                          <p:attrName>ppt_x</p:attrName>
                                          <p:attrName>ppt_y</p:attrName>
                                        </p:attrNameLst>
                                      </p:cBhvr>
                                      <p:rCtr x="-220" y="-53"/>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0.05139 -0.00123 L -0.08281 -0.00123 " pathEditMode="relative" rAng="0" ptsTypes="AA">
                                      <p:cBhvr>
                                        <p:cTn id="70" dur="2000" fill="hold"/>
                                        <p:tgtEl>
                                          <p:spTgt spid="16"/>
                                        </p:tgtEl>
                                        <p:attrNameLst>
                                          <p:attrName>ppt_x</p:attrName>
                                          <p:attrName>ppt_y</p:attrName>
                                        </p:attrNameLst>
                                      </p:cBhvr>
                                      <p:rCtr x="-16" y="0"/>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2" nodeType="clickEffect">
                                  <p:stCondLst>
                                    <p:cond delay="0"/>
                                  </p:stCondLst>
                                  <p:childTnLst>
                                    <p:animMotion origin="layout" path="M -0.42292 -0.00061 C -0.42518 -0.00185 -0.42726 -0.00277 -0.41875 -0.01728 C -0.41025 -0.03179 -0.41893 -0.06666 -0.37188 -0.08765 C -0.32483 -0.10864 -0.1908 -0.15771 -0.13646 -0.14321 C -0.08211 -0.1287 -0.06406 -0.06481 -0.04583 -0.00061 " pathEditMode="relative" rAng="0" ptsTypes="aaaaA">
                                      <p:cBhvr>
                                        <p:cTn id="74" dur="2000" fill="hold"/>
                                        <p:tgtEl>
                                          <p:spTgt spid="15"/>
                                        </p:tgtEl>
                                        <p:attrNameLst>
                                          <p:attrName>ppt_x</p:attrName>
                                          <p:attrName>ppt_y</p:attrName>
                                        </p:attrNameLst>
                                      </p:cBhvr>
                                      <p:rCtr x="186" y="-79"/>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0.00312 -0.00185 C -0.00642 0.01852 -0.00972 0.03889 -0.01875 0.05185 C -0.02778 0.06481 -0.00278 0.07099 -0.05729 0.07592 C -0.11181 0.08086 -0.29288 0.09383 -0.34583 0.08148 C -0.39878 0.06913 -0.38698 0.03549 -0.375 0.00185 " pathEditMode="relative" rAng="0" ptsTypes="aaaaA">
                                      <p:cBhvr>
                                        <p:cTn id="78" dur="2000" fill="hold"/>
                                        <p:tgtEl>
                                          <p:spTgt spid="13"/>
                                        </p:tgtEl>
                                        <p:attrNameLst>
                                          <p:attrName>ppt_x</p:attrName>
                                          <p:attrName>ppt_y</p:attrName>
                                        </p:attrNameLst>
                                      </p:cBhvr>
                                      <p:rCtr x="-198" y="48"/>
                                    </p:animMotion>
                                  </p:childTnLst>
                                </p:cTn>
                              </p:par>
                            </p:childTnLst>
                          </p:cTn>
                        </p:par>
                        <p:par>
                          <p:cTn id="79" fill="hold">
                            <p:stCondLst>
                              <p:cond delay="2000"/>
                            </p:stCondLst>
                            <p:childTnLst>
                              <p:par>
                                <p:cTn id="80" presetID="1"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P spid="9" grpId="0" animBg="1"/>
      <p:bldP spid="10" grpId="0" animBg="1"/>
      <p:bldP spid="11" grpId="0" animBg="1"/>
      <p:bldP spid="12" grpId="0" animBg="1"/>
      <p:bldP spid="13" grpId="0" animBg="1"/>
      <p:bldP spid="13" grpId="1" animBg="1"/>
      <p:bldP spid="14" grpId="0" animBg="1"/>
      <p:bldP spid="15" grpId="0" animBg="1"/>
      <p:bldP spid="15" grpId="1" animBg="1"/>
      <p:bldP spid="15" grpId="2"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524001" y="952019"/>
            <a:ext cx="184731" cy="594778"/>
          </a:xfrm>
          <a:prstGeom prst="rect">
            <a:avLst/>
          </a:prstGeom>
          <a:noFill/>
          <a:ln w="9525" algn="ctr">
            <a:noFill/>
            <a:miter lim="800000"/>
            <a:headEnd/>
            <a:tailEnd/>
          </a:ln>
          <a:effectLst/>
        </p:spPr>
        <p:txBody>
          <a:bodyPr wrap="none" anchor="ctr">
            <a:spAutoFit/>
          </a:bodyPr>
          <a:lstStyle/>
          <a:p>
            <a:endParaRPr lang="zh-CN" altLang="en-US" sz="3200"/>
          </a:p>
        </p:txBody>
      </p:sp>
      <p:sp>
        <p:nvSpPr>
          <p:cNvPr id="200714" name="Rectangle 10"/>
          <p:cNvSpPr>
            <a:spLocks noChangeArrowheads="1"/>
          </p:cNvSpPr>
          <p:nvPr/>
        </p:nvSpPr>
        <p:spPr bwMode="auto">
          <a:xfrm>
            <a:off x="1524001" y="952019"/>
            <a:ext cx="184731" cy="594778"/>
          </a:xfrm>
          <a:prstGeom prst="rect">
            <a:avLst/>
          </a:prstGeom>
          <a:noFill/>
          <a:ln w="9525" algn="ctr">
            <a:noFill/>
            <a:miter lim="800000"/>
            <a:headEnd/>
            <a:tailEnd/>
          </a:ln>
          <a:effectLst/>
        </p:spPr>
        <p:txBody>
          <a:bodyPr wrap="none" anchor="ctr">
            <a:spAutoFit/>
          </a:bodyPr>
          <a:lstStyle/>
          <a:p>
            <a:endParaRPr lang="zh-CN" altLang="en-US" sz="3200"/>
          </a:p>
        </p:txBody>
      </p:sp>
      <p:sp>
        <p:nvSpPr>
          <p:cNvPr id="200716" name="Rectangle 12"/>
          <p:cNvSpPr>
            <a:spLocks noChangeArrowheads="1"/>
          </p:cNvSpPr>
          <p:nvPr/>
        </p:nvSpPr>
        <p:spPr bwMode="auto">
          <a:xfrm>
            <a:off x="1524001" y="952019"/>
            <a:ext cx="184731" cy="594778"/>
          </a:xfrm>
          <a:prstGeom prst="rect">
            <a:avLst/>
          </a:prstGeom>
          <a:noFill/>
          <a:ln w="9525" algn="ctr">
            <a:noFill/>
            <a:miter lim="800000"/>
            <a:headEnd/>
            <a:tailEnd/>
          </a:ln>
          <a:effectLst/>
        </p:spPr>
        <p:txBody>
          <a:bodyPr wrap="none" anchor="ctr">
            <a:spAutoFit/>
          </a:bodyPr>
          <a:lstStyle/>
          <a:p>
            <a:endParaRPr lang="zh-CN" altLang="en-US" sz="3200"/>
          </a:p>
        </p:txBody>
      </p:sp>
      <p:sp>
        <p:nvSpPr>
          <p:cNvPr id="7" name="TextBox 6"/>
          <p:cNvSpPr txBox="1"/>
          <p:nvPr/>
        </p:nvSpPr>
        <p:spPr>
          <a:xfrm>
            <a:off x="2166910" y="857234"/>
            <a:ext cx="6357982" cy="520029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80000" rtlCol="0">
            <a:spAutoFit/>
          </a:bodyPr>
          <a:lstStyle/>
          <a:p>
            <a:pPr algn="l">
              <a:lnSpc>
                <a:spcPts val="2000"/>
              </a:lnSpc>
              <a:spcBef>
                <a:spcPts val="0"/>
              </a:spcBef>
            </a:pPr>
            <a:r>
              <a:rPr lang="en-US" sz="2000" dirty="0">
                <a:solidFill>
                  <a:srgbClr val="FF0000"/>
                </a:solidFill>
                <a:latin typeface="Consolas" pitchFamily="49" charset="0"/>
                <a:ea typeface="仿宋" pitchFamily="49" charset="-122"/>
                <a:cs typeface="Consolas" pitchFamily="49" charset="0"/>
              </a:rPr>
              <a:t>void move1(</a:t>
            </a:r>
            <a:r>
              <a:rPr lang="en-US" sz="2000" dirty="0" err="1">
                <a:solidFill>
                  <a:srgbClr val="FF0000"/>
                </a:solidFill>
                <a:latin typeface="Consolas" pitchFamily="49" charset="0"/>
                <a:ea typeface="仿宋" pitchFamily="49" charset="-122"/>
                <a:cs typeface="Consolas" pitchFamily="49" charset="0"/>
              </a:rPr>
              <a:t>SqList</a:t>
            </a:r>
            <a:r>
              <a:rPr lang="en-US" sz="2000" dirty="0">
                <a:solidFill>
                  <a:srgbClr val="FF0000"/>
                </a:solidFill>
                <a:latin typeface="Consolas" pitchFamily="49" charset="0"/>
                <a:ea typeface="仿宋" pitchFamily="49" charset="-122"/>
                <a:cs typeface="Consolas" pitchFamily="49" charset="0"/>
              </a:rPr>
              <a:t> *&amp;L)</a:t>
            </a:r>
            <a:endParaRPr lang="zh-CN" altLang="en-US" sz="2000" dirty="0">
              <a:solidFill>
                <a:srgbClr val="FF0000"/>
              </a:solidFill>
              <a:latin typeface="Consolas" pitchFamily="49" charset="0"/>
              <a:ea typeface="仿宋" pitchFamily="49" charset="-122"/>
              <a:cs typeface="Consolas" pitchFamily="49" charset="0"/>
            </a:endParaRPr>
          </a:p>
          <a:p>
            <a:pPr algn="l">
              <a:lnSpc>
                <a:spcPts val="2000"/>
              </a:lnSpc>
              <a:spcBef>
                <a:spcPts val="0"/>
              </a:spcBef>
            </a:pPr>
            <a:r>
              <a:rPr lang="en-US" sz="2000" dirty="0" smtClean="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smtClean="0">
                <a:solidFill>
                  <a:srgbClr val="0000FF"/>
                </a:solidFill>
                <a:latin typeface="Consolas" pitchFamily="49" charset="0"/>
                <a:ea typeface="仿宋" pitchFamily="49" charset="-122"/>
                <a:cs typeface="Consolas" pitchFamily="49" charset="0"/>
              </a:rPr>
              <a:t>  </a:t>
            </a:r>
            <a:r>
              <a:rPr lang="en-US" sz="2000" dirty="0" err="1">
                <a:solidFill>
                  <a:srgbClr val="0000FF"/>
                </a:solidFill>
                <a:latin typeface="Consolas" pitchFamily="49" charset="0"/>
                <a:ea typeface="仿宋" pitchFamily="49" charset="-122"/>
                <a:cs typeface="Consolas" pitchFamily="49" charset="0"/>
              </a:rPr>
              <a:t>int</a:t>
            </a:r>
            <a:r>
              <a:rPr lang="en-US" sz="2000" dirty="0">
                <a:solidFill>
                  <a:srgbClr val="0000FF"/>
                </a:solidFill>
                <a:latin typeface="Consolas" pitchFamily="49" charset="0"/>
                <a:ea typeface="仿宋" pitchFamily="49" charset="-122"/>
                <a:cs typeface="Consolas" pitchFamily="49" charset="0"/>
              </a:rPr>
              <a:t> </a:t>
            </a:r>
            <a:r>
              <a:rPr lang="en-US" sz="2000" dirty="0" err="1">
                <a:solidFill>
                  <a:srgbClr val="0000FF"/>
                </a:solidFill>
                <a:latin typeface="Consolas" pitchFamily="49" charset="0"/>
                <a:ea typeface="仿宋" pitchFamily="49" charset="-122"/>
                <a:cs typeface="Consolas" pitchFamily="49" charset="0"/>
              </a:rPr>
              <a:t>i</a:t>
            </a:r>
            <a:r>
              <a:rPr lang="en-US" sz="2000" dirty="0">
                <a:solidFill>
                  <a:srgbClr val="0000FF"/>
                </a:solidFill>
                <a:latin typeface="Consolas" pitchFamily="49" charset="0"/>
                <a:ea typeface="仿宋" pitchFamily="49" charset="-122"/>
                <a:cs typeface="Consolas" pitchFamily="49" charset="0"/>
              </a:rPr>
              <a:t>=-1，j=0，k=L-&gt;length;</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while (j&lt;k)</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smtClean="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smtClean="0">
                <a:solidFill>
                  <a:srgbClr val="0000FF"/>
                </a:solidFill>
                <a:latin typeface="Consolas" pitchFamily="49" charset="0"/>
                <a:ea typeface="仿宋" pitchFamily="49" charset="-122"/>
                <a:cs typeface="Consolas" pitchFamily="49" charset="0"/>
              </a:rPr>
              <a:t>     </a:t>
            </a:r>
            <a:r>
              <a:rPr lang="en-US" sz="2000" dirty="0">
                <a:solidFill>
                  <a:srgbClr val="0000FF"/>
                </a:solidFill>
                <a:latin typeface="Consolas" pitchFamily="49" charset="0"/>
                <a:ea typeface="仿宋" pitchFamily="49" charset="-122"/>
                <a:cs typeface="Consolas" pitchFamily="49" charset="0"/>
              </a:rPr>
              <a:t>if (L-&gt;data[j]==0)</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smtClean="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smtClean="0">
                <a:solidFill>
                  <a:srgbClr val="0000FF"/>
                </a:solidFill>
                <a:latin typeface="Consolas" pitchFamily="49" charset="0"/>
                <a:ea typeface="仿宋" pitchFamily="49" charset="-122"/>
                <a:cs typeface="Consolas" pitchFamily="49" charset="0"/>
              </a:rPr>
              <a:t>        </a:t>
            </a:r>
            <a:r>
              <a:rPr lang="en-US" sz="2000" dirty="0" err="1" smtClean="0">
                <a:solidFill>
                  <a:srgbClr val="0000FF"/>
                </a:solidFill>
                <a:latin typeface="Consolas" pitchFamily="49" charset="0"/>
                <a:ea typeface="仿宋" pitchFamily="49" charset="-122"/>
                <a:cs typeface="Consolas" pitchFamily="49" charset="0"/>
              </a:rPr>
              <a:t>i</a:t>
            </a:r>
            <a:r>
              <a:rPr 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a:solidFill>
                  <a:srgbClr val="FF00FF"/>
                </a:solidFill>
                <a:latin typeface="Consolas" pitchFamily="49" charset="0"/>
                <a:ea typeface="仿宋" pitchFamily="49" charset="-122"/>
                <a:cs typeface="Consolas" pitchFamily="49" charset="0"/>
              </a:rPr>
              <a:t>swap</a:t>
            </a:r>
            <a:r>
              <a:rPr lang="en-US" sz="2000" dirty="0">
                <a:solidFill>
                  <a:srgbClr val="0000FF"/>
                </a:solidFill>
                <a:latin typeface="Consolas" pitchFamily="49" charset="0"/>
                <a:ea typeface="仿宋" pitchFamily="49" charset="-122"/>
                <a:cs typeface="Consolas" pitchFamily="49" charset="0"/>
              </a:rPr>
              <a:t>(L-&gt;data[</a:t>
            </a:r>
            <a:r>
              <a:rPr lang="en-US" sz="2000" dirty="0" err="1">
                <a:solidFill>
                  <a:srgbClr val="0000FF"/>
                </a:solidFill>
                <a:latin typeface="Consolas" pitchFamily="49" charset="0"/>
                <a:ea typeface="仿宋" pitchFamily="49" charset="-122"/>
                <a:cs typeface="Consolas" pitchFamily="49" charset="0"/>
              </a:rPr>
              <a:t>i</a:t>
            </a:r>
            <a:r>
              <a:rPr lang="en-US" sz="2000" dirty="0">
                <a:solidFill>
                  <a:srgbClr val="0000FF"/>
                </a:solidFill>
                <a:latin typeface="Consolas" pitchFamily="49" charset="0"/>
                <a:ea typeface="仿宋" pitchFamily="49" charset="-122"/>
                <a:cs typeface="Consolas" pitchFamily="49" charset="0"/>
              </a:rPr>
              <a:t>]，L-&gt;data[j]);</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err="1">
                <a:solidFill>
                  <a:srgbClr val="0000FF"/>
                </a:solidFill>
                <a:latin typeface="Consolas" pitchFamily="49" charset="0"/>
                <a:ea typeface="仿宋" pitchFamily="49" charset="-122"/>
                <a:cs typeface="Consolas" pitchFamily="49" charset="0"/>
              </a:rPr>
              <a:t>j++</a:t>
            </a:r>
            <a:r>
              <a:rPr 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else if (L-&gt;data[j]==2)</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smtClean="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smtClean="0">
                <a:solidFill>
                  <a:srgbClr val="0000FF"/>
                </a:solidFill>
                <a:latin typeface="Consolas" pitchFamily="49" charset="0"/>
                <a:ea typeface="仿宋" pitchFamily="49" charset="-122"/>
                <a:cs typeface="Consolas" pitchFamily="49" charset="0"/>
              </a:rPr>
              <a:t>        k-</a:t>
            </a:r>
            <a:r>
              <a:rPr 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a:solidFill>
                  <a:srgbClr val="FF00FF"/>
                </a:solidFill>
                <a:latin typeface="Consolas" pitchFamily="49" charset="0"/>
                <a:ea typeface="仿宋" pitchFamily="49" charset="-122"/>
                <a:cs typeface="Consolas" pitchFamily="49" charset="0"/>
              </a:rPr>
              <a:t>swap</a:t>
            </a:r>
            <a:r>
              <a:rPr lang="en-US" sz="2000" dirty="0">
                <a:solidFill>
                  <a:srgbClr val="0000FF"/>
                </a:solidFill>
                <a:latin typeface="Consolas" pitchFamily="49" charset="0"/>
                <a:ea typeface="仿宋" pitchFamily="49" charset="-122"/>
                <a:cs typeface="Consolas" pitchFamily="49" charset="0"/>
              </a:rPr>
              <a:t>(L-&gt;data[k]，L-&gt;data[j]);</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else </a:t>
            </a:r>
            <a:r>
              <a:rPr lang="en-US" sz="2000" dirty="0" err="1">
                <a:solidFill>
                  <a:srgbClr val="0000FF"/>
                </a:solidFill>
                <a:latin typeface="Consolas" pitchFamily="49" charset="0"/>
                <a:ea typeface="仿宋" pitchFamily="49" charset="-122"/>
                <a:cs typeface="Consolas" pitchFamily="49" charset="0"/>
              </a:rPr>
              <a:t>j++</a:t>
            </a:r>
            <a:r>
              <a:rPr lang="en-US" sz="2000" dirty="0">
                <a:solidFill>
                  <a:srgbClr val="0000FF"/>
                </a:solidFill>
                <a:latin typeface="Consolas" pitchFamily="49" charset="0"/>
                <a:ea typeface="仿宋" pitchFamily="49" charset="-122"/>
                <a:cs typeface="Consolas" pitchFamily="49" charset="0"/>
              </a:rPr>
              <a:t>;	  </a:t>
            </a:r>
            <a:r>
              <a:rPr lang="en-US" sz="2000" dirty="0">
                <a:solidFill>
                  <a:srgbClr val="0070C0"/>
                </a:solidFill>
                <a:latin typeface="Consolas" pitchFamily="49" charset="0"/>
                <a:ea typeface="仿宋" pitchFamily="49" charset="-122"/>
                <a:cs typeface="Consolas" pitchFamily="49" charset="0"/>
              </a:rPr>
              <a:t> //L-&gt;data[j==1</a:t>
            </a:r>
            <a:r>
              <a:rPr lang="zh-CN" altLang="en-US" sz="2000" dirty="0">
                <a:solidFill>
                  <a:srgbClr val="0070C0"/>
                </a:solidFill>
                <a:latin typeface="Consolas" pitchFamily="49" charset="0"/>
                <a:ea typeface="仿宋" pitchFamily="49" charset="-122"/>
                <a:cs typeface="Consolas" pitchFamily="49" charset="0"/>
              </a:rPr>
              <a:t>的情况</a:t>
            </a: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   }</a:t>
            </a:r>
            <a:endParaRPr lang="zh-CN" altLang="en-US"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2166910" y="285728"/>
            <a:ext cx="2071702" cy="448969"/>
          </a:xfrm>
          <a:prstGeom prst="rect">
            <a:avLst/>
          </a:prstGeom>
          <a:noFill/>
        </p:spPr>
        <p:txBody>
          <a:bodyPr wrap="square" rtlCol="0">
            <a:spAutoFit/>
          </a:bodyPr>
          <a:lstStyle/>
          <a:p>
            <a:pPr algn="l"/>
            <a:r>
              <a:rPr lang="zh-CN" altLang="en-US">
                <a:solidFill>
                  <a:srgbClr val="0000FF"/>
                </a:solidFill>
                <a:latin typeface="楷体" pitchFamily="49" charset="-122"/>
                <a:ea typeface="楷体" pitchFamily="49" charset="-122"/>
              </a:rPr>
              <a:t>算法如下：</a:t>
            </a:r>
            <a:endParaRPr lang="zh-CN" altLang="en-US">
              <a:solidFill>
                <a:srgbClr val="0000FF"/>
              </a:solidFill>
              <a:latin typeface="楷体" pitchFamily="49" charset="-122"/>
              <a:ea typeface="楷体" pitchFamily="49" charset="-122"/>
            </a:endParaRP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19</a:t>
            </a:fld>
            <a:r>
              <a:rPr lang="en-US" altLang="zh-CN" smtClean="0"/>
              <a:t>/29</a:t>
            </a:r>
            <a:endParaRPr lang="en-US" altLang="zh-CN"/>
          </a:p>
        </p:txBody>
      </p:sp>
    </p:spTree>
    <p:extLst>
      <p:ext uri="{BB962C8B-B14F-4D97-AF65-F5344CB8AC3E}">
        <p14:creationId xmlns:p14="http://schemas.microsoft.com/office/powerpoint/2010/main" val="29368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4" name="Rectangle 10"/>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6" name="Rectangle 12"/>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3452794" y="302595"/>
            <a:ext cx="1428760" cy="7017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a:solidFill>
                  <a:srgbClr val="0000FF"/>
                </a:solidFill>
                <a:latin typeface="仿宋" pitchFamily="49" charset="-122"/>
                <a:ea typeface="仿宋" pitchFamily="49" charset="-122"/>
                <a:cs typeface="Consolas" pitchFamily="49" charset="0"/>
              </a:rPr>
              <a:t>数据的逻辑结构</a:t>
            </a:r>
            <a:endParaRPr lang="zh-CN" altLang="en-US" sz="1800">
              <a:solidFill>
                <a:srgbClr val="0000FF"/>
              </a:solidFill>
              <a:latin typeface="仿宋" pitchFamily="49" charset="-122"/>
              <a:ea typeface="仿宋" pitchFamily="49" charset="-122"/>
              <a:cs typeface="Consolas" pitchFamily="49" charset="0"/>
            </a:endParaRPr>
          </a:p>
        </p:txBody>
      </p:sp>
      <p:sp>
        <p:nvSpPr>
          <p:cNvPr id="6" name="TextBox 5"/>
          <p:cNvSpPr txBox="1"/>
          <p:nvPr/>
        </p:nvSpPr>
        <p:spPr>
          <a:xfrm>
            <a:off x="5595934" y="302595"/>
            <a:ext cx="1428760" cy="7017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a:solidFill>
                  <a:srgbClr val="0000FF"/>
                </a:solidFill>
                <a:latin typeface="仿宋" pitchFamily="49" charset="-122"/>
                <a:ea typeface="仿宋" pitchFamily="49" charset="-122"/>
                <a:cs typeface="Consolas" pitchFamily="49" charset="0"/>
              </a:rPr>
              <a:t>数据运算（运算描述）</a:t>
            </a:r>
            <a:endParaRPr lang="zh-CN" altLang="en-US" sz="1800">
              <a:solidFill>
                <a:srgbClr val="0000FF"/>
              </a:solidFill>
              <a:latin typeface="仿宋" pitchFamily="49" charset="-122"/>
              <a:ea typeface="仿宋" pitchFamily="49" charset="-122"/>
              <a:cs typeface="Consolas" pitchFamily="49" charset="0"/>
            </a:endParaRPr>
          </a:p>
        </p:txBody>
      </p:sp>
      <p:sp>
        <p:nvSpPr>
          <p:cNvPr id="13" name="TextBox 12"/>
          <p:cNvSpPr txBox="1"/>
          <p:nvPr/>
        </p:nvSpPr>
        <p:spPr>
          <a:xfrm>
            <a:off x="1881158" y="476231"/>
            <a:ext cx="1428760" cy="430887"/>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ADT =</a:t>
            </a:r>
            <a:endParaRPr lang="zh-CN" altLang="en-US" sz="2000">
              <a:solidFill>
                <a:srgbClr val="0000FF"/>
              </a:solidFill>
              <a:latin typeface="Consolas" pitchFamily="49" charset="0"/>
              <a:cs typeface="Consolas" pitchFamily="49" charset="0"/>
            </a:endParaRPr>
          </a:p>
        </p:txBody>
      </p:sp>
      <p:sp>
        <p:nvSpPr>
          <p:cNvPr id="14" name="TextBox 13"/>
          <p:cNvSpPr txBox="1"/>
          <p:nvPr/>
        </p:nvSpPr>
        <p:spPr>
          <a:xfrm>
            <a:off x="4952992" y="476230"/>
            <a:ext cx="642942" cy="498598"/>
          </a:xfrm>
          <a:prstGeom prst="rect">
            <a:avLst/>
          </a:prstGeom>
          <a:noFill/>
        </p:spPr>
        <p:txBody>
          <a:bodyPr wrap="square" rtlCol="0">
            <a:spAutoFit/>
          </a:bodyPr>
          <a:lstStyle/>
          <a:p>
            <a:r>
              <a:rPr lang="en-US" altLang="zh-CN">
                <a:latin typeface="Consolas" pitchFamily="49" charset="0"/>
                <a:cs typeface="Consolas" pitchFamily="49" charset="0"/>
              </a:rPr>
              <a:t>+</a:t>
            </a:r>
            <a:endParaRPr lang="zh-CN" altLang="en-US">
              <a:latin typeface="Consolas" pitchFamily="49" charset="0"/>
              <a:cs typeface="Consolas" pitchFamily="49" charset="0"/>
            </a:endParaRPr>
          </a:p>
        </p:txBody>
      </p:sp>
      <p:cxnSp>
        <p:nvCxnSpPr>
          <p:cNvPr id="16" name="直接连接符 15"/>
          <p:cNvCxnSpPr/>
          <p:nvPr/>
        </p:nvCxnSpPr>
        <p:spPr>
          <a:xfrm>
            <a:off x="2024034" y="1428736"/>
            <a:ext cx="6500858" cy="0"/>
          </a:xfrm>
          <a:prstGeom prst="line">
            <a:avLst/>
          </a:prstGeom>
          <a:ln>
            <a:tailEnd type="none"/>
          </a:ln>
        </p:spPr>
        <p:style>
          <a:lnRef idx="1">
            <a:schemeClr val="accent6"/>
          </a:lnRef>
          <a:fillRef idx="0">
            <a:schemeClr val="accent6"/>
          </a:fillRef>
          <a:effectRef idx="0">
            <a:schemeClr val="accent6"/>
          </a:effectRef>
          <a:fontRef idx="minor">
            <a:schemeClr val="tx1"/>
          </a:fontRef>
        </p:style>
      </p:cxnSp>
      <p:grpSp>
        <p:nvGrpSpPr>
          <p:cNvPr id="34" name="组合 33"/>
          <p:cNvGrpSpPr/>
          <p:nvPr/>
        </p:nvGrpSpPr>
        <p:grpSpPr>
          <a:xfrm>
            <a:off x="3667108" y="1523987"/>
            <a:ext cx="1285884" cy="1659120"/>
            <a:chOff x="2143108" y="1142990"/>
            <a:chExt cx="1285884" cy="1244340"/>
          </a:xfrm>
        </p:grpSpPr>
        <p:sp>
          <p:nvSpPr>
            <p:cNvPr id="7" name="下箭头 6"/>
            <p:cNvSpPr/>
            <p:nvPr/>
          </p:nvSpPr>
          <p:spPr>
            <a:xfrm>
              <a:off x="2643174" y="1142990"/>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2357422" y="1147493"/>
              <a:ext cx="214314" cy="406265"/>
            </a:xfrm>
            <a:prstGeom prst="rect">
              <a:avLst/>
            </a:prstGeom>
            <a:noFill/>
          </p:spPr>
          <p:txBody>
            <a:bodyPr wrap="square" lIns="0" tIns="0" rIns="0" bIns="0" rtlCol="0">
              <a:spAutoFit/>
            </a:bodyPr>
            <a:lstStyle/>
            <a:p>
              <a:r>
                <a:rPr lang="zh-CN" altLang="en-US" sz="1600">
                  <a:solidFill>
                    <a:srgbClr val="0000FF"/>
                  </a:solidFill>
                  <a:latin typeface="Consolas" pitchFamily="49" charset="0"/>
                  <a:ea typeface="楷体" pitchFamily="49" charset="-122"/>
                  <a:cs typeface="Consolas" pitchFamily="49" charset="0"/>
                </a:rPr>
                <a:t>映射</a:t>
              </a:r>
              <a:endParaRPr lang="zh-CN" altLang="en-US" sz="1600">
                <a:solidFill>
                  <a:srgbClr val="0000FF"/>
                </a:solidFill>
                <a:latin typeface="Consolas" pitchFamily="49" charset="0"/>
                <a:ea typeface="楷体" pitchFamily="49" charset="-122"/>
                <a:cs typeface="Consolas" pitchFamily="49" charset="0"/>
              </a:endParaRPr>
            </a:p>
          </p:txBody>
        </p:sp>
        <p:sp>
          <p:nvSpPr>
            <p:cNvPr id="17" name="圆柱形 16"/>
            <p:cNvSpPr/>
            <p:nvPr/>
          </p:nvSpPr>
          <p:spPr>
            <a:xfrm>
              <a:off x="2143108" y="1672950"/>
              <a:ext cx="1285884" cy="714380"/>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800">
                  <a:solidFill>
                    <a:srgbClr val="0000FF"/>
                  </a:solidFill>
                  <a:latin typeface="仿宋" pitchFamily="49" charset="-122"/>
                  <a:ea typeface="仿宋" pitchFamily="49" charset="-122"/>
                  <a:cs typeface="Consolas" pitchFamily="49" charset="0"/>
                </a:rPr>
                <a:t>存储结构</a:t>
              </a:r>
            </a:p>
          </p:txBody>
        </p:sp>
      </p:grpSp>
      <p:grpSp>
        <p:nvGrpSpPr>
          <p:cNvPr id="35" name="组合 34"/>
          <p:cNvGrpSpPr/>
          <p:nvPr/>
        </p:nvGrpSpPr>
        <p:grpSpPr>
          <a:xfrm>
            <a:off x="3381356" y="3373611"/>
            <a:ext cx="1428760" cy="1156026"/>
            <a:chOff x="1857356" y="2530206"/>
            <a:chExt cx="1428760" cy="867019"/>
          </a:xfrm>
        </p:grpSpPr>
        <p:sp>
          <p:nvSpPr>
            <p:cNvPr id="8" name="TextBox 7"/>
            <p:cNvSpPr txBox="1"/>
            <p:nvPr/>
          </p:nvSpPr>
          <p:spPr>
            <a:xfrm>
              <a:off x="2285984" y="3099451"/>
              <a:ext cx="1000132" cy="29777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800">
                  <a:solidFill>
                    <a:srgbClr val="0000FF"/>
                  </a:solidFill>
                  <a:latin typeface="微软雅黑" pitchFamily="34" charset="-122"/>
                  <a:ea typeface="微软雅黑" pitchFamily="34" charset="-122"/>
                  <a:cs typeface="Consolas" pitchFamily="49" charset="0"/>
                </a:rPr>
                <a:t>算法</a:t>
              </a:r>
              <a:endParaRPr lang="zh-CN" altLang="en-US" sz="1800">
                <a:solidFill>
                  <a:srgbClr val="0000FF"/>
                </a:solidFill>
                <a:latin typeface="微软雅黑" pitchFamily="34" charset="-122"/>
                <a:ea typeface="微软雅黑" pitchFamily="34" charset="-122"/>
                <a:cs typeface="Consolas" pitchFamily="49" charset="0"/>
              </a:endParaRPr>
            </a:p>
          </p:txBody>
        </p:sp>
        <p:sp>
          <p:nvSpPr>
            <p:cNvPr id="19" name="下箭头 18"/>
            <p:cNvSpPr/>
            <p:nvPr/>
          </p:nvSpPr>
          <p:spPr>
            <a:xfrm>
              <a:off x="2643174" y="253020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20" name="TextBox 19"/>
            <p:cNvSpPr txBox="1"/>
            <p:nvPr/>
          </p:nvSpPr>
          <p:spPr>
            <a:xfrm>
              <a:off x="1857356" y="2625328"/>
              <a:ext cx="714380" cy="307777"/>
            </a:xfrm>
            <a:prstGeom prst="rect">
              <a:avLst/>
            </a:prstGeom>
            <a:noFill/>
          </p:spPr>
          <p:txBody>
            <a:bodyPr wrap="square" lIns="0" tIns="0" rIns="0" bIns="0" rtlCol="0">
              <a:spAutoFit/>
            </a:bodyPr>
            <a:lstStyle/>
            <a:p>
              <a:pPr>
                <a:lnSpc>
                  <a:spcPts val="1600"/>
                </a:lnSpc>
              </a:pPr>
              <a:r>
                <a:rPr lang="zh-CN" altLang="en-US" sz="1600">
                  <a:solidFill>
                    <a:srgbClr val="0000FF"/>
                  </a:solidFill>
                  <a:latin typeface="Consolas" pitchFamily="49" charset="0"/>
                  <a:ea typeface="楷体" pitchFamily="49" charset="-122"/>
                  <a:cs typeface="Consolas" pitchFamily="49" charset="0"/>
                </a:rPr>
                <a:t>运算描述实现</a:t>
              </a:r>
              <a:endParaRPr lang="zh-CN" altLang="en-US" sz="1600">
                <a:solidFill>
                  <a:srgbClr val="0000FF"/>
                </a:solidFill>
                <a:latin typeface="Consolas" pitchFamily="49" charset="0"/>
                <a:ea typeface="楷体" pitchFamily="49" charset="-122"/>
                <a:cs typeface="Consolas" pitchFamily="49" charset="0"/>
              </a:endParaRPr>
            </a:p>
          </p:txBody>
        </p:sp>
      </p:grpSp>
      <p:grpSp>
        <p:nvGrpSpPr>
          <p:cNvPr id="36" name="组合 35"/>
          <p:cNvGrpSpPr/>
          <p:nvPr/>
        </p:nvGrpSpPr>
        <p:grpSpPr>
          <a:xfrm>
            <a:off x="3167042" y="4989861"/>
            <a:ext cx="1643074" cy="1156026"/>
            <a:chOff x="1643042" y="3742393"/>
            <a:chExt cx="1643074" cy="867019"/>
          </a:xfrm>
        </p:grpSpPr>
        <p:sp>
          <p:nvSpPr>
            <p:cNvPr id="21" name="TextBox 20"/>
            <p:cNvSpPr txBox="1"/>
            <p:nvPr/>
          </p:nvSpPr>
          <p:spPr>
            <a:xfrm>
              <a:off x="2285984" y="4311638"/>
              <a:ext cx="1000132" cy="29777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800">
                  <a:solidFill>
                    <a:srgbClr val="0000FF"/>
                  </a:solidFill>
                  <a:latin typeface="微软雅黑" pitchFamily="34" charset="-122"/>
                  <a:ea typeface="微软雅黑" pitchFamily="34" charset="-122"/>
                  <a:cs typeface="Consolas" pitchFamily="49" charset="0"/>
                </a:rPr>
                <a:t>好算法</a:t>
              </a:r>
              <a:endParaRPr lang="zh-CN" altLang="en-US" sz="1800">
                <a:solidFill>
                  <a:srgbClr val="0000FF"/>
                </a:solidFill>
                <a:latin typeface="微软雅黑" pitchFamily="34" charset="-122"/>
                <a:ea typeface="微软雅黑" pitchFamily="34" charset="-122"/>
                <a:cs typeface="Consolas" pitchFamily="49" charset="0"/>
              </a:endParaRPr>
            </a:p>
          </p:txBody>
        </p:sp>
        <p:sp>
          <p:nvSpPr>
            <p:cNvPr id="22" name="下箭头 21"/>
            <p:cNvSpPr/>
            <p:nvPr/>
          </p:nvSpPr>
          <p:spPr>
            <a:xfrm>
              <a:off x="2643174" y="3742393"/>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23" name="TextBox 22"/>
            <p:cNvSpPr txBox="1"/>
            <p:nvPr/>
          </p:nvSpPr>
          <p:spPr>
            <a:xfrm>
              <a:off x="1643042" y="3885268"/>
              <a:ext cx="857256" cy="203132"/>
            </a:xfrm>
            <a:prstGeom prst="rect">
              <a:avLst/>
            </a:prstGeom>
            <a:noFill/>
          </p:spPr>
          <p:txBody>
            <a:bodyPr wrap="square" lIns="0" tIns="0" rIns="0" bIns="0" rtlCol="0">
              <a:spAutoFit/>
            </a:bodyPr>
            <a:lstStyle/>
            <a:p>
              <a:r>
                <a:rPr lang="zh-CN" altLang="en-US" sz="1600">
                  <a:solidFill>
                    <a:srgbClr val="0000FF"/>
                  </a:solidFill>
                  <a:latin typeface="Consolas" pitchFamily="49" charset="0"/>
                  <a:ea typeface="楷体" pitchFamily="49" charset="-122"/>
                  <a:cs typeface="Consolas" pitchFamily="49" charset="0"/>
                </a:rPr>
                <a:t>算法分析</a:t>
              </a:r>
              <a:endParaRPr lang="zh-CN" altLang="en-US" sz="1600">
                <a:solidFill>
                  <a:srgbClr val="0000FF"/>
                </a:solidFill>
                <a:latin typeface="Consolas" pitchFamily="49" charset="0"/>
                <a:ea typeface="楷体" pitchFamily="49" charset="-122"/>
                <a:cs typeface="Consolas" pitchFamily="49" charset="0"/>
              </a:endParaRPr>
            </a:p>
          </p:txBody>
        </p:sp>
      </p:grpSp>
      <p:grpSp>
        <p:nvGrpSpPr>
          <p:cNvPr id="31" name="组合 30"/>
          <p:cNvGrpSpPr/>
          <p:nvPr/>
        </p:nvGrpSpPr>
        <p:grpSpPr>
          <a:xfrm>
            <a:off x="7167570" y="285729"/>
            <a:ext cx="1500198" cy="952507"/>
            <a:chOff x="6072198" y="214296"/>
            <a:chExt cx="1500198" cy="714380"/>
          </a:xfrm>
        </p:grpSpPr>
        <p:sp>
          <p:nvSpPr>
            <p:cNvPr id="18" name="TextBox 17"/>
            <p:cNvSpPr txBox="1"/>
            <p:nvPr/>
          </p:nvSpPr>
          <p:spPr>
            <a:xfrm>
              <a:off x="6286512" y="428610"/>
              <a:ext cx="1285884" cy="297774"/>
            </a:xfrm>
            <a:prstGeom prst="rect">
              <a:avLst/>
            </a:prstGeom>
            <a:noFill/>
          </p:spPr>
          <p:txBody>
            <a:bodyPr wrap="square" rtlCol="0">
              <a:spAutoFit/>
            </a:bodyPr>
            <a:lstStyle/>
            <a:p>
              <a:pPr algn="l"/>
              <a:r>
                <a:rPr lang="zh-CN" altLang="en-US" sz="1800">
                  <a:solidFill>
                    <a:srgbClr val="0000FF"/>
                  </a:solidFill>
                  <a:latin typeface="Consolas" pitchFamily="49" charset="0"/>
                  <a:ea typeface="微软雅黑" pitchFamily="34" charset="-122"/>
                  <a:cs typeface="Consolas" pitchFamily="49" charset="0"/>
                </a:rPr>
                <a:t>逻辑层面</a:t>
              </a:r>
              <a:endParaRPr lang="zh-CN" altLang="en-US" sz="1800">
                <a:solidFill>
                  <a:srgbClr val="0000FF"/>
                </a:solidFill>
                <a:latin typeface="Consolas" pitchFamily="49" charset="0"/>
                <a:ea typeface="微软雅黑" pitchFamily="34" charset="-122"/>
                <a:cs typeface="Consolas" pitchFamily="49" charset="0"/>
              </a:endParaRPr>
            </a:p>
          </p:txBody>
        </p:sp>
        <p:sp>
          <p:nvSpPr>
            <p:cNvPr id="24" name="右大括号 23"/>
            <p:cNvSpPr/>
            <p:nvPr/>
          </p:nvSpPr>
          <p:spPr>
            <a:xfrm>
              <a:off x="6072198" y="214296"/>
              <a:ext cx="142876" cy="714380"/>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grpSp>
      <p:cxnSp>
        <p:nvCxnSpPr>
          <p:cNvPr id="25" name="直接连接符 24"/>
          <p:cNvCxnSpPr/>
          <p:nvPr/>
        </p:nvCxnSpPr>
        <p:spPr>
          <a:xfrm>
            <a:off x="2024034" y="6477021"/>
            <a:ext cx="6500858" cy="0"/>
          </a:xfrm>
          <a:prstGeom prst="line">
            <a:avLst/>
          </a:prstGeom>
          <a:ln>
            <a:tailEnd type="none"/>
          </a:ln>
        </p:spPr>
        <p:style>
          <a:lnRef idx="1">
            <a:schemeClr val="accent6"/>
          </a:lnRef>
          <a:fillRef idx="0">
            <a:schemeClr val="accent6"/>
          </a:fillRef>
          <a:effectRef idx="0">
            <a:schemeClr val="accent6"/>
          </a:effectRef>
          <a:fontRef idx="minor">
            <a:schemeClr val="tx1"/>
          </a:fontRef>
        </p:style>
      </p:cxnSp>
      <p:grpSp>
        <p:nvGrpSpPr>
          <p:cNvPr id="32" name="组合 31"/>
          <p:cNvGrpSpPr/>
          <p:nvPr/>
        </p:nvGrpSpPr>
        <p:grpSpPr>
          <a:xfrm>
            <a:off x="7167570" y="1904990"/>
            <a:ext cx="1500198" cy="2667019"/>
            <a:chOff x="6072198" y="1428742"/>
            <a:chExt cx="1500198" cy="2000264"/>
          </a:xfrm>
        </p:grpSpPr>
        <p:sp>
          <p:nvSpPr>
            <p:cNvPr id="26" name="TextBox 25"/>
            <p:cNvSpPr txBox="1"/>
            <p:nvPr/>
          </p:nvSpPr>
          <p:spPr>
            <a:xfrm>
              <a:off x="6286512" y="2273976"/>
              <a:ext cx="1285884" cy="297774"/>
            </a:xfrm>
            <a:prstGeom prst="rect">
              <a:avLst/>
            </a:prstGeom>
            <a:noFill/>
          </p:spPr>
          <p:txBody>
            <a:bodyPr wrap="square" rtlCol="0">
              <a:spAutoFit/>
            </a:bodyPr>
            <a:lstStyle/>
            <a:p>
              <a:pPr algn="l"/>
              <a:r>
                <a:rPr lang="zh-CN" altLang="en-US" sz="1800">
                  <a:solidFill>
                    <a:srgbClr val="0000FF"/>
                  </a:solidFill>
                  <a:latin typeface="Consolas" pitchFamily="49" charset="0"/>
                  <a:ea typeface="微软雅黑" pitchFamily="34" charset="-122"/>
                  <a:cs typeface="Consolas" pitchFamily="49" charset="0"/>
                </a:rPr>
                <a:t>实现层面</a:t>
              </a:r>
              <a:endParaRPr lang="zh-CN" altLang="en-US" sz="1800">
                <a:solidFill>
                  <a:srgbClr val="0000FF"/>
                </a:solidFill>
                <a:latin typeface="Consolas" pitchFamily="49" charset="0"/>
                <a:ea typeface="微软雅黑" pitchFamily="34" charset="-122"/>
                <a:cs typeface="Consolas" pitchFamily="49" charset="0"/>
              </a:endParaRPr>
            </a:p>
          </p:txBody>
        </p:sp>
        <p:sp>
          <p:nvSpPr>
            <p:cNvPr id="27" name="右大括号 26"/>
            <p:cNvSpPr/>
            <p:nvPr/>
          </p:nvSpPr>
          <p:spPr>
            <a:xfrm>
              <a:off x="6072198" y="1428742"/>
              <a:ext cx="180000" cy="2000264"/>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grpSp>
      <p:cxnSp>
        <p:nvCxnSpPr>
          <p:cNvPr id="28" name="直接连接符 27"/>
          <p:cNvCxnSpPr/>
          <p:nvPr/>
        </p:nvCxnSpPr>
        <p:spPr>
          <a:xfrm>
            <a:off x="2024034" y="4857760"/>
            <a:ext cx="6500858" cy="0"/>
          </a:xfrm>
          <a:prstGeom prst="line">
            <a:avLst/>
          </a:prstGeom>
          <a:ln>
            <a:tailEnd type="none"/>
          </a:ln>
        </p:spPr>
        <p:style>
          <a:lnRef idx="1">
            <a:schemeClr val="accent6"/>
          </a:lnRef>
          <a:fillRef idx="0">
            <a:schemeClr val="accent6"/>
          </a:fillRef>
          <a:effectRef idx="0">
            <a:schemeClr val="accent6"/>
          </a:effectRef>
          <a:fontRef idx="minor">
            <a:schemeClr val="tx1"/>
          </a:fontRef>
        </p:style>
      </p:cxnSp>
      <p:grpSp>
        <p:nvGrpSpPr>
          <p:cNvPr id="33" name="组合 32"/>
          <p:cNvGrpSpPr/>
          <p:nvPr/>
        </p:nvGrpSpPr>
        <p:grpSpPr>
          <a:xfrm>
            <a:off x="7167570" y="5143513"/>
            <a:ext cx="1428760" cy="952507"/>
            <a:chOff x="6072198" y="3857634"/>
            <a:chExt cx="1428760" cy="714380"/>
          </a:xfrm>
        </p:grpSpPr>
        <p:sp>
          <p:nvSpPr>
            <p:cNvPr id="29" name="TextBox 28"/>
            <p:cNvSpPr txBox="1"/>
            <p:nvPr/>
          </p:nvSpPr>
          <p:spPr>
            <a:xfrm>
              <a:off x="6215074" y="4042066"/>
              <a:ext cx="1285884" cy="297774"/>
            </a:xfrm>
            <a:prstGeom prst="rect">
              <a:avLst/>
            </a:prstGeom>
            <a:noFill/>
          </p:spPr>
          <p:txBody>
            <a:bodyPr wrap="square" rtlCol="0">
              <a:spAutoFit/>
            </a:bodyPr>
            <a:lstStyle/>
            <a:p>
              <a:pPr algn="l"/>
              <a:r>
                <a:rPr lang="zh-CN" altLang="en-US" sz="1800">
                  <a:solidFill>
                    <a:srgbClr val="0000FF"/>
                  </a:solidFill>
                  <a:latin typeface="Consolas" pitchFamily="49" charset="0"/>
                  <a:ea typeface="微软雅黑" pitchFamily="34" charset="-122"/>
                  <a:cs typeface="Consolas" pitchFamily="49" charset="0"/>
                </a:rPr>
                <a:t>分析层面</a:t>
              </a:r>
              <a:endParaRPr lang="zh-CN" altLang="en-US" sz="1800">
                <a:solidFill>
                  <a:srgbClr val="0000FF"/>
                </a:solidFill>
                <a:latin typeface="Consolas" pitchFamily="49" charset="0"/>
                <a:ea typeface="微软雅黑" pitchFamily="34" charset="-122"/>
                <a:cs typeface="Consolas" pitchFamily="49" charset="0"/>
              </a:endParaRPr>
            </a:p>
          </p:txBody>
        </p:sp>
        <p:sp>
          <p:nvSpPr>
            <p:cNvPr id="30" name="右大括号 29"/>
            <p:cNvSpPr/>
            <p:nvPr/>
          </p:nvSpPr>
          <p:spPr>
            <a:xfrm>
              <a:off x="6072198" y="3857634"/>
              <a:ext cx="142876" cy="714380"/>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grpSp>
      <p:grpSp>
        <p:nvGrpSpPr>
          <p:cNvPr id="53" name="组合 52"/>
          <p:cNvGrpSpPr/>
          <p:nvPr/>
        </p:nvGrpSpPr>
        <p:grpSpPr>
          <a:xfrm>
            <a:off x="4881554" y="2666996"/>
            <a:ext cx="504000" cy="3335891"/>
            <a:chOff x="3357554" y="2000246"/>
            <a:chExt cx="504000" cy="2501918"/>
          </a:xfrm>
        </p:grpSpPr>
        <p:cxnSp>
          <p:nvCxnSpPr>
            <p:cNvPr id="47" name="直接连接符 46"/>
            <p:cNvCxnSpPr/>
            <p:nvPr/>
          </p:nvCxnSpPr>
          <p:spPr>
            <a:xfrm>
              <a:off x="3357554" y="4500576"/>
              <a:ext cx="504000" cy="1588"/>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rot="10800000">
              <a:off x="3500430" y="2000246"/>
              <a:ext cx="35719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rot="5400000">
              <a:off x="2607455" y="3250411"/>
              <a:ext cx="2500330" cy="1588"/>
            </a:xfrm>
            <a:prstGeom prst="line">
              <a:avLst/>
            </a:prstGeom>
            <a:ln>
              <a:tailEnd type="none"/>
            </a:ln>
          </p:spPr>
          <p:style>
            <a:lnRef idx="1">
              <a:schemeClr val="dk1"/>
            </a:lnRef>
            <a:fillRef idx="0">
              <a:schemeClr val="dk1"/>
            </a:fillRef>
            <a:effectRef idx="0">
              <a:schemeClr val="dk1"/>
            </a:effectRef>
            <a:fontRef idx="minor">
              <a:schemeClr val="tx1"/>
            </a:fontRef>
          </p:style>
        </p:cxnSp>
      </p:grpSp>
      <p:sp>
        <p:nvSpPr>
          <p:cNvPr id="54" name="TextBox 53"/>
          <p:cNvSpPr txBox="1"/>
          <p:nvPr/>
        </p:nvSpPr>
        <p:spPr>
          <a:xfrm>
            <a:off x="5373377" y="2952748"/>
            <a:ext cx="794064" cy="1809763"/>
          </a:xfrm>
          <a:prstGeom prst="rect">
            <a:avLst/>
          </a:prstGeom>
          <a:noFill/>
        </p:spPr>
        <p:txBody>
          <a:bodyPr vert="eaVert" wrap="square" rtlCol="0">
            <a:spAutoFit/>
          </a:bodyPr>
          <a:lstStyle/>
          <a:p>
            <a:pPr>
              <a:spcBef>
                <a:spcPts val="0"/>
              </a:spcBef>
            </a:pPr>
            <a:r>
              <a:rPr lang="zh-CN" altLang="en-US" sz="1800">
                <a:solidFill>
                  <a:srgbClr val="FF00FF"/>
                </a:solidFill>
                <a:latin typeface="仿宋" pitchFamily="49" charset="-122"/>
                <a:ea typeface="仿宋" pitchFamily="49" charset="-122"/>
                <a:cs typeface="Consolas" pitchFamily="49" charset="0"/>
              </a:rPr>
              <a:t>设计好存储结构使算法更优</a:t>
            </a:r>
            <a:endParaRPr lang="zh-CN" altLang="en-US" sz="1800">
              <a:solidFill>
                <a:srgbClr val="FF00FF"/>
              </a:solidFill>
              <a:latin typeface="仿宋" pitchFamily="49" charset="-122"/>
              <a:ea typeface="仿宋" pitchFamily="49" charset="-122"/>
              <a:cs typeface="Consolas"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1952596" y="1619237"/>
            <a:ext cx="803874" cy="1143008"/>
          </a:xfrm>
          <a:prstGeom prst="rect">
            <a:avLst/>
          </a:prstGeom>
          <a:noFill/>
          <a:ln w="9525">
            <a:noFill/>
            <a:miter lim="800000"/>
            <a:headEnd/>
            <a:tailEnd/>
          </a:ln>
          <a:effectLst/>
        </p:spPr>
      </p:pic>
      <p:sp>
        <p:nvSpPr>
          <p:cNvPr id="40" name="灯片编号占位符 39"/>
          <p:cNvSpPr>
            <a:spLocks noGrp="1"/>
          </p:cNvSpPr>
          <p:nvPr>
            <p:ph type="sldNum" sz="quarter" idx="12"/>
          </p:nvPr>
        </p:nvSpPr>
        <p:spPr/>
        <p:txBody>
          <a:bodyPr/>
          <a:lstStyle/>
          <a:p>
            <a:fld id="{36E68863-33C2-4D6D-B9FA-F4917E910219}" type="slidenum">
              <a:rPr lang="en-US" altLang="zh-CN" smtClean="0"/>
              <a:pPr/>
              <a:t>2</a:t>
            </a:fld>
            <a:r>
              <a:rPr lang="en-US" altLang="zh-CN" smtClean="0"/>
              <a:t>/12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1341276" y="1032454"/>
            <a:ext cx="8824494" cy="147732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50000"/>
              </a:lnSpc>
              <a:spcBef>
                <a:spcPts val="0"/>
              </a:spcBef>
            </a:pPr>
            <a:r>
              <a:rPr lang="zh-CN" altLang="en-US" sz="2000" dirty="0">
                <a:solidFill>
                  <a:srgbClr val="FF0000"/>
                </a:solidFill>
                <a:latin typeface="Consolas" pitchFamily="49" charset="0"/>
                <a:ea typeface="黑体" pitchFamily="49" charset="-122"/>
                <a:cs typeface="Consolas" pitchFamily="49" charset="0"/>
              </a:rPr>
              <a:t>    </a:t>
            </a:r>
            <a:r>
              <a:rPr lang="zh-CN" altLang="en-US" sz="2000" dirty="0">
                <a:solidFill>
                  <a:srgbClr val="FF0000"/>
                </a:solidFill>
                <a:latin typeface="微软雅黑" pitchFamily="34" charset="-122"/>
                <a:ea typeface="微软雅黑" pitchFamily="34" charset="-122"/>
                <a:cs typeface="Consolas" pitchFamily="49" charset="0"/>
              </a:rPr>
              <a:t>荷兰国旗问题</a:t>
            </a:r>
            <a:r>
              <a:rPr lang="zh-CN" altLang="en-US" sz="2000" dirty="0">
                <a:solidFill>
                  <a:srgbClr val="0000FF"/>
                </a:solidFill>
                <a:latin typeface="Consolas" pitchFamily="49" charset="0"/>
                <a:ea typeface="楷体" pitchFamily="49" charset="-122"/>
                <a:cs typeface="Consolas" pitchFamily="49" charset="0"/>
              </a:rPr>
              <a:t>：设有一个仅由红（</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）、白（</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）、兰（</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）这三种颜色的条块组成的条块序列。假设该序列采用</a:t>
            </a:r>
            <a:r>
              <a:rPr lang="zh-CN" altLang="en-US" sz="2000" dirty="0">
                <a:solidFill>
                  <a:srgbClr val="FF00FF"/>
                </a:solidFill>
                <a:latin typeface="Consolas" pitchFamily="49" charset="0"/>
                <a:ea typeface="楷体" pitchFamily="49" charset="-122"/>
                <a:cs typeface="Consolas" pitchFamily="49" charset="0"/>
              </a:rPr>
              <a:t>单链表</a:t>
            </a:r>
            <a:r>
              <a:rPr lang="zh-CN" altLang="en-US" sz="2000" dirty="0">
                <a:solidFill>
                  <a:srgbClr val="0000FF"/>
                </a:solidFill>
                <a:latin typeface="Consolas" pitchFamily="49" charset="0"/>
                <a:ea typeface="楷体" pitchFamily="49" charset="-122"/>
                <a:cs typeface="Consolas" pitchFamily="49" charset="0"/>
              </a:rPr>
              <a:t>存储，设计一个时间复杂度为</a:t>
            </a:r>
            <a:r>
              <a:rPr lang="en-US" sz="2000" dirty="0">
                <a:solidFill>
                  <a:srgbClr val="0000FF"/>
                </a:solidFill>
                <a:latin typeface="Consolas" pitchFamily="49" charset="0"/>
                <a:ea typeface="楷体" pitchFamily="49" charset="-122"/>
                <a:cs typeface="Consolas" pitchFamily="49" charset="0"/>
              </a:rPr>
              <a:t>O(</a:t>
            </a:r>
            <a:r>
              <a:rPr lang="en-US" sz="2000" i="1" dirty="0">
                <a:solidFill>
                  <a:srgbClr val="0000FF"/>
                </a:solidFill>
                <a:latin typeface="Consolas" pitchFamily="49" charset="0"/>
                <a:ea typeface="楷体" pitchFamily="49" charset="-122"/>
                <a:cs typeface="Consolas" pitchFamily="49" charset="0"/>
              </a:rPr>
              <a:t>n</a:t>
            </a:r>
            <a:r>
              <a:rPr 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的算法，使得这些条块按红、白、兰的顺序排好，即排成荷兰国旗图案。</a:t>
            </a:r>
          </a:p>
        </p:txBody>
      </p:sp>
      <p:grpSp>
        <p:nvGrpSpPr>
          <p:cNvPr id="2" name="组合 7"/>
          <p:cNvGrpSpPr/>
          <p:nvPr/>
        </p:nvGrpSpPr>
        <p:grpSpPr>
          <a:xfrm>
            <a:off x="1952628" y="214291"/>
            <a:ext cx="1000100" cy="785817"/>
            <a:chOff x="5691204" y="3835411"/>
            <a:chExt cx="1238250" cy="1236663"/>
          </a:xfrm>
        </p:grpSpPr>
        <p:grpSp>
          <p:nvGrpSpPr>
            <p:cNvPr id="3" name="Group 19"/>
            <p:cNvGrpSpPr>
              <a:grpSpLocks/>
            </p:cNvGrpSpPr>
            <p:nvPr/>
          </p:nvGrpSpPr>
          <p:grpSpPr bwMode="auto">
            <a:xfrm>
              <a:off x="5691204" y="3835411"/>
              <a:ext cx="1238250" cy="1236663"/>
              <a:chOff x="802" y="845"/>
              <a:chExt cx="827" cy="826"/>
            </a:xfrm>
          </p:grpSpPr>
          <p:sp>
            <p:nvSpPr>
              <p:cNvPr id="13"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5"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2"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20</a:t>
            </a:fld>
            <a:r>
              <a:rPr lang="en-US" altLang="zh-CN" smtClean="0"/>
              <a:t>/29</a:t>
            </a:r>
            <a:endParaRPr lang="en-US" altLang="zh-CN"/>
          </a:p>
        </p:txBody>
      </p:sp>
    </p:spTree>
    <p:extLst>
      <p:ext uri="{BB962C8B-B14F-4D97-AF65-F5344CB8AC3E}">
        <p14:creationId xmlns:p14="http://schemas.microsoft.com/office/powerpoint/2010/main" val="2769187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809720" y="377270"/>
            <a:ext cx="8572560" cy="827021"/>
          </a:xfrm>
          <a:prstGeom prst="rect">
            <a:avLst/>
          </a:prstGeom>
          <a:noFill/>
        </p:spPr>
        <p:txBody>
          <a:bodyPr wrap="square" rtlCol="0">
            <a:spAutoFit/>
          </a:bodyPr>
          <a:lstStyle/>
          <a:p>
            <a:pPr algn="l">
              <a:lnSpc>
                <a:spcPts val="3000"/>
              </a:lnSpc>
              <a:spcBef>
                <a:spcPts val="0"/>
              </a:spcBef>
            </a:pPr>
            <a:r>
              <a:rPr lang="zh-CN" altLang="en-US" sz="2000" dirty="0">
                <a:solidFill>
                  <a:srgbClr val="FF0000"/>
                </a:solidFill>
                <a:latin typeface="Consolas" pitchFamily="49" charset="0"/>
                <a:ea typeface="黑体" pitchFamily="49" charset="-122"/>
                <a:cs typeface="Consolas" pitchFamily="49" charset="0"/>
              </a:rPr>
              <a:t>    解：</a:t>
            </a:r>
            <a:r>
              <a:rPr lang="zh-CN" altLang="en-US" sz="2000" dirty="0">
                <a:solidFill>
                  <a:srgbClr val="0000FF"/>
                </a:solidFill>
                <a:latin typeface="Consolas" pitchFamily="49" charset="0"/>
                <a:ea typeface="楷体" pitchFamily="49" charset="-122"/>
                <a:cs typeface="Consolas" pitchFamily="49" charset="0"/>
              </a:rPr>
              <a:t>用</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指针扫描结点，根据</a:t>
            </a:r>
            <a:r>
              <a:rPr lang="en-US" altLang="zh-CN" sz="2000"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黑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&gt;data</a:t>
            </a:r>
            <a:r>
              <a:rPr lang="zh-CN" altLang="en-US" sz="2000" dirty="0">
                <a:solidFill>
                  <a:srgbClr val="0000FF"/>
                </a:solidFill>
                <a:latin typeface="Consolas" pitchFamily="49" charset="0"/>
                <a:ea typeface="楷体" pitchFamily="49" charset="-122"/>
                <a:cs typeface="Consolas" pitchFamily="49" charset="0"/>
              </a:rPr>
              <a:t>值将该结点插入到</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个单链表</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L1</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L2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L1</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L2</a:t>
            </a:r>
            <a:r>
              <a:rPr lang="zh-CN" altLang="en-US" sz="2000" dirty="0">
                <a:solidFill>
                  <a:srgbClr val="0000FF"/>
                </a:solidFill>
                <a:latin typeface="Consolas" pitchFamily="49" charset="0"/>
                <a:ea typeface="楷体" pitchFamily="49" charset="-122"/>
                <a:cs typeface="Consolas" pitchFamily="49" charset="0"/>
              </a:rPr>
              <a:t>不带头结点的）中。最后将它们链接起来。</a:t>
            </a:r>
            <a:endParaRPr lang="en-US" altLang="zh-CN" sz="2000" dirty="0">
              <a:solidFill>
                <a:srgbClr val="0000FF"/>
              </a:solidFill>
              <a:latin typeface="Consolas" pitchFamily="49" charset="0"/>
              <a:ea typeface="楷体" pitchFamily="49" charset="-122"/>
              <a:cs typeface="Consolas" pitchFamily="49" charset="0"/>
            </a:endParaRPr>
          </a:p>
        </p:txBody>
      </p:sp>
      <p:grpSp>
        <p:nvGrpSpPr>
          <p:cNvPr id="2" name="组合 64"/>
          <p:cNvGrpSpPr/>
          <p:nvPr/>
        </p:nvGrpSpPr>
        <p:grpSpPr>
          <a:xfrm>
            <a:off x="1881158" y="1619238"/>
            <a:ext cx="7643866" cy="1047759"/>
            <a:chOff x="357158" y="1214427"/>
            <a:chExt cx="7643866" cy="785819"/>
          </a:xfrm>
        </p:grpSpPr>
        <p:sp>
          <p:nvSpPr>
            <p:cNvPr id="22" name="矩形 21"/>
            <p:cNvSpPr/>
            <p:nvPr/>
          </p:nvSpPr>
          <p:spPr>
            <a:xfrm>
              <a:off x="2643174" y="1628542"/>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23" name="矩形 22"/>
            <p:cNvSpPr/>
            <p:nvPr/>
          </p:nvSpPr>
          <p:spPr>
            <a:xfrm>
              <a:off x="1714480" y="1640246"/>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24" name="矩形 23"/>
            <p:cNvSpPr/>
            <p:nvPr/>
          </p:nvSpPr>
          <p:spPr>
            <a:xfrm>
              <a:off x="3571868" y="1628542"/>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25" name="矩形 24"/>
            <p:cNvSpPr/>
            <p:nvPr/>
          </p:nvSpPr>
          <p:spPr>
            <a:xfrm>
              <a:off x="5429256" y="1628542"/>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26" name="矩形 25"/>
            <p:cNvSpPr/>
            <p:nvPr/>
          </p:nvSpPr>
          <p:spPr>
            <a:xfrm>
              <a:off x="4500562" y="1628542"/>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33" name="矩形 32"/>
            <p:cNvSpPr/>
            <p:nvPr/>
          </p:nvSpPr>
          <p:spPr>
            <a:xfrm>
              <a:off x="7286644" y="1628542"/>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4" name="矩形 43"/>
            <p:cNvSpPr/>
            <p:nvPr/>
          </p:nvSpPr>
          <p:spPr>
            <a:xfrm>
              <a:off x="2143108" y="1640246"/>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46" name="直接箭头连接符 45"/>
            <p:cNvCxnSpPr/>
            <p:nvPr/>
          </p:nvCxnSpPr>
          <p:spPr>
            <a:xfrm flipV="1">
              <a:off x="2285984" y="1772926"/>
              <a:ext cx="357190" cy="20944"/>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47" name="矩形 46"/>
            <p:cNvSpPr/>
            <p:nvPr/>
          </p:nvSpPr>
          <p:spPr>
            <a:xfrm>
              <a:off x="3071802"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48" name="直接箭头连接符 47"/>
            <p:cNvCxnSpPr/>
            <p:nvPr/>
          </p:nvCxnSpPr>
          <p:spPr>
            <a:xfrm flipV="1">
              <a:off x="3214678"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49" name="矩形 48"/>
            <p:cNvSpPr/>
            <p:nvPr/>
          </p:nvSpPr>
          <p:spPr>
            <a:xfrm>
              <a:off x="4000496"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50" name="直接箭头连接符 49"/>
            <p:cNvCxnSpPr/>
            <p:nvPr/>
          </p:nvCxnSpPr>
          <p:spPr>
            <a:xfrm flipV="1">
              <a:off x="4143372"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1" name="矩形 50"/>
            <p:cNvSpPr/>
            <p:nvPr/>
          </p:nvSpPr>
          <p:spPr>
            <a:xfrm>
              <a:off x="4929190"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52" name="直接箭头连接符 51"/>
            <p:cNvCxnSpPr/>
            <p:nvPr/>
          </p:nvCxnSpPr>
          <p:spPr>
            <a:xfrm flipV="1">
              <a:off x="5072066"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3" name="矩形 52"/>
            <p:cNvSpPr/>
            <p:nvPr/>
          </p:nvSpPr>
          <p:spPr>
            <a:xfrm>
              <a:off x="5857884"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54" name="直接箭头连接符 53"/>
            <p:cNvCxnSpPr/>
            <p:nvPr/>
          </p:nvCxnSpPr>
          <p:spPr>
            <a:xfrm flipV="1">
              <a:off x="6000760"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5" name="矩形 54"/>
            <p:cNvSpPr/>
            <p:nvPr/>
          </p:nvSpPr>
          <p:spPr>
            <a:xfrm>
              <a:off x="714348" y="1628542"/>
              <a:ext cx="428628" cy="36000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sp>
          <p:nvSpPr>
            <p:cNvPr id="56" name="矩形 55"/>
            <p:cNvSpPr/>
            <p:nvPr/>
          </p:nvSpPr>
          <p:spPr>
            <a:xfrm>
              <a:off x="1142976" y="1628542"/>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57" name="直接箭头连接符 56"/>
            <p:cNvCxnSpPr/>
            <p:nvPr/>
          </p:nvCxnSpPr>
          <p:spPr>
            <a:xfrm flipV="1">
              <a:off x="1357290"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60" name="弧形 59"/>
            <p:cNvSpPr/>
            <p:nvPr/>
          </p:nvSpPr>
          <p:spPr>
            <a:xfrm>
              <a:off x="357158" y="1428742"/>
              <a:ext cx="714380" cy="428628"/>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1" name="TextBox 60"/>
            <p:cNvSpPr txBox="1"/>
            <p:nvPr/>
          </p:nvSpPr>
          <p:spPr>
            <a:xfrm>
              <a:off x="357158" y="1214428"/>
              <a:ext cx="357190" cy="228524"/>
            </a:xfrm>
            <a:prstGeom prst="rect">
              <a:avLst/>
            </a:prstGeom>
            <a:noFill/>
          </p:spPr>
          <p:txBody>
            <a:bodyPr wrap="square" lIns="0" tIns="0" rIns="0" bIns="0" rtlCol="0">
              <a:spAutoFit/>
            </a:bodyPr>
            <a:lstStyle/>
            <a:p>
              <a:r>
                <a:rPr lang="en-US" altLang="zh-CN" sz="1800">
                  <a:latin typeface="Consolas" pitchFamily="49" charset="0"/>
                  <a:cs typeface="Consolas" pitchFamily="49" charset="0"/>
                </a:rPr>
                <a:t>L</a:t>
              </a:r>
              <a:endParaRPr lang="zh-CN" altLang="en-US" sz="1800">
                <a:latin typeface="Consolas" pitchFamily="49" charset="0"/>
                <a:cs typeface="Consolas" pitchFamily="49" charset="0"/>
              </a:endParaRPr>
            </a:p>
          </p:txBody>
        </p:sp>
        <p:sp>
          <p:nvSpPr>
            <p:cNvPr id="62" name="矩形 61"/>
            <p:cNvSpPr/>
            <p:nvPr/>
          </p:nvSpPr>
          <p:spPr>
            <a:xfrm>
              <a:off x="7715272"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a:solidFill>
                    <a:schemeClr val="tx1"/>
                  </a:solidFill>
                  <a:latin typeface="Consolas" pitchFamily="49" charset="0"/>
                  <a:ea typeface="宋体"/>
                  <a:cs typeface="Consolas" pitchFamily="49" charset="0"/>
                </a:rPr>
                <a:t>∧</a:t>
              </a:r>
              <a:endParaRPr lang="zh-CN" altLang="en-US" sz="1600">
                <a:solidFill>
                  <a:schemeClr val="tx1"/>
                </a:solidFill>
                <a:latin typeface="Consolas" pitchFamily="49" charset="0"/>
                <a:cs typeface="Consolas" pitchFamily="49" charset="0"/>
              </a:endParaRPr>
            </a:p>
          </p:txBody>
        </p:sp>
        <p:cxnSp>
          <p:nvCxnSpPr>
            <p:cNvPr id="63" name="直接箭头连接符 62"/>
            <p:cNvCxnSpPr/>
            <p:nvPr/>
          </p:nvCxnSpPr>
          <p:spPr>
            <a:xfrm flipV="1">
              <a:off x="6929454"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64" name="TextBox 63"/>
            <p:cNvSpPr txBox="1"/>
            <p:nvPr/>
          </p:nvSpPr>
          <p:spPr>
            <a:xfrm>
              <a:off x="6329375" y="1628542"/>
              <a:ext cx="642942" cy="304699"/>
            </a:xfrm>
            <a:prstGeom prst="rect">
              <a:avLst/>
            </a:prstGeom>
            <a:noFill/>
          </p:spPr>
          <p:txBody>
            <a:bodyPr wrap="square" lIns="0" tIns="0" rIns="0" bIns="0" rtlCol="0">
              <a:spAutoFit/>
            </a:bodyPr>
            <a:lstStyle/>
            <a:p>
              <a:r>
                <a:rPr lang="en-US" altLang="zh-CN">
                  <a:latin typeface="宋体" pitchFamily="2" charset="-122"/>
                  <a:ea typeface="宋体" pitchFamily="2" charset="-122"/>
                  <a:cs typeface="Consolas" pitchFamily="49" charset="0"/>
                </a:rPr>
                <a:t>…</a:t>
              </a:r>
              <a:endParaRPr lang="zh-CN" altLang="en-US">
                <a:latin typeface="宋体" pitchFamily="2" charset="-122"/>
                <a:ea typeface="宋体" pitchFamily="2" charset="-122"/>
                <a:cs typeface="Consolas" pitchFamily="49" charset="0"/>
              </a:endParaRPr>
            </a:p>
          </p:txBody>
        </p:sp>
        <p:cxnSp>
          <p:nvCxnSpPr>
            <p:cNvPr id="67" name="直接箭头连接符 66"/>
            <p:cNvCxnSpPr>
              <a:endCxn id="23" idx="0"/>
            </p:cNvCxnSpPr>
            <p:nvPr/>
          </p:nvCxnSpPr>
          <p:spPr>
            <a:xfrm rot="5400000">
              <a:off x="1793978" y="1504618"/>
              <a:ext cx="270445" cy="81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581129" y="1214427"/>
              <a:ext cx="357190" cy="228524"/>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grpSp>
      <p:grpSp>
        <p:nvGrpSpPr>
          <p:cNvPr id="3" name="组合 65"/>
          <p:cNvGrpSpPr/>
          <p:nvPr/>
        </p:nvGrpSpPr>
        <p:grpSpPr>
          <a:xfrm>
            <a:off x="1809720" y="2952748"/>
            <a:ext cx="7715304" cy="3219809"/>
            <a:chOff x="285720" y="2214560"/>
            <a:chExt cx="7715304" cy="2414857"/>
          </a:xfrm>
        </p:grpSpPr>
        <p:sp>
          <p:nvSpPr>
            <p:cNvPr id="97" name="下箭头 96"/>
            <p:cNvSpPr/>
            <p:nvPr/>
          </p:nvSpPr>
          <p:spPr>
            <a:xfrm>
              <a:off x="3929058" y="2214560"/>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9" name="矩形 68"/>
            <p:cNvSpPr/>
            <p:nvPr/>
          </p:nvSpPr>
          <p:spPr>
            <a:xfrm>
              <a:off x="2643174" y="3000378"/>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70" name="矩形 69"/>
            <p:cNvSpPr/>
            <p:nvPr/>
          </p:nvSpPr>
          <p:spPr>
            <a:xfrm>
              <a:off x="1714480" y="3000378"/>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71" name="矩形 70"/>
            <p:cNvSpPr/>
            <p:nvPr/>
          </p:nvSpPr>
          <p:spPr>
            <a:xfrm>
              <a:off x="3571868" y="3000378"/>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72" name="矩形 71"/>
            <p:cNvSpPr/>
            <p:nvPr/>
          </p:nvSpPr>
          <p:spPr>
            <a:xfrm>
              <a:off x="5429256" y="3000378"/>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0</a:t>
              </a:r>
              <a:endParaRPr lang="zh-CN" altLang="en-US" sz="2000">
                <a:latin typeface="Consolas" pitchFamily="49" charset="0"/>
                <a:cs typeface="Consolas" pitchFamily="49" charset="0"/>
              </a:endParaRPr>
            </a:p>
          </p:txBody>
        </p:sp>
        <p:sp>
          <p:nvSpPr>
            <p:cNvPr id="73" name="矩形 72"/>
            <p:cNvSpPr/>
            <p:nvPr/>
          </p:nvSpPr>
          <p:spPr>
            <a:xfrm>
              <a:off x="4500562" y="3000378"/>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latin typeface="Consolas" pitchFamily="49" charset="0"/>
                  <a:cs typeface="Consolas" pitchFamily="49" charset="0"/>
                </a:rPr>
                <a:t>1</a:t>
              </a:r>
              <a:endParaRPr lang="zh-CN" altLang="en-US" sz="2000">
                <a:solidFill>
                  <a:schemeClr val="tx1"/>
                </a:solidFill>
                <a:latin typeface="Consolas" pitchFamily="49" charset="0"/>
                <a:cs typeface="Consolas" pitchFamily="49" charset="0"/>
              </a:endParaRPr>
            </a:p>
          </p:txBody>
        </p:sp>
        <p:sp>
          <p:nvSpPr>
            <p:cNvPr id="74" name="矩形 73"/>
            <p:cNvSpPr/>
            <p:nvPr/>
          </p:nvSpPr>
          <p:spPr>
            <a:xfrm>
              <a:off x="7286644" y="3000378"/>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75" name="矩形 74"/>
            <p:cNvSpPr/>
            <p:nvPr/>
          </p:nvSpPr>
          <p:spPr>
            <a:xfrm>
              <a:off x="2143108"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76" name="直接箭头连接符 75"/>
            <p:cNvCxnSpPr/>
            <p:nvPr/>
          </p:nvCxnSpPr>
          <p:spPr>
            <a:xfrm flipV="1">
              <a:off x="2285984" y="3143254"/>
              <a:ext cx="357190" cy="643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77" name="矩形 76"/>
            <p:cNvSpPr/>
            <p:nvPr/>
          </p:nvSpPr>
          <p:spPr>
            <a:xfrm>
              <a:off x="3071802"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78" name="直接箭头连接符 77"/>
            <p:cNvCxnSpPr/>
            <p:nvPr/>
          </p:nvCxnSpPr>
          <p:spPr>
            <a:xfrm flipV="1">
              <a:off x="3214678"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79" name="矩形 78"/>
            <p:cNvSpPr/>
            <p:nvPr/>
          </p:nvSpPr>
          <p:spPr>
            <a:xfrm>
              <a:off x="4000496"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80" name="直接箭头连接符 79"/>
            <p:cNvCxnSpPr/>
            <p:nvPr/>
          </p:nvCxnSpPr>
          <p:spPr>
            <a:xfrm flipV="1">
              <a:off x="4143372"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1" name="矩形 80"/>
            <p:cNvSpPr/>
            <p:nvPr/>
          </p:nvSpPr>
          <p:spPr>
            <a:xfrm>
              <a:off x="4929190"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82" name="直接箭头连接符 81"/>
            <p:cNvCxnSpPr/>
            <p:nvPr/>
          </p:nvCxnSpPr>
          <p:spPr>
            <a:xfrm flipV="1">
              <a:off x="5072066"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3" name="矩形 82"/>
            <p:cNvSpPr/>
            <p:nvPr/>
          </p:nvSpPr>
          <p:spPr>
            <a:xfrm>
              <a:off x="5857884"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cxnSp>
          <p:nvCxnSpPr>
            <p:cNvPr id="84" name="直接箭头连接符 83"/>
            <p:cNvCxnSpPr/>
            <p:nvPr/>
          </p:nvCxnSpPr>
          <p:spPr>
            <a:xfrm flipV="1">
              <a:off x="6000760"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5" name="矩形 84"/>
            <p:cNvSpPr/>
            <p:nvPr/>
          </p:nvSpPr>
          <p:spPr>
            <a:xfrm>
              <a:off x="714348" y="3409956"/>
              <a:ext cx="428628" cy="36000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a:solidFill>
                  <a:schemeClr val="tx1"/>
                </a:solidFill>
                <a:latin typeface="Consolas" pitchFamily="49" charset="0"/>
                <a:cs typeface="Consolas" pitchFamily="49" charset="0"/>
              </a:endParaRPr>
            </a:p>
          </p:txBody>
        </p:sp>
        <p:sp>
          <p:nvSpPr>
            <p:cNvPr id="86" name="矩形 85"/>
            <p:cNvSpPr/>
            <p:nvPr/>
          </p:nvSpPr>
          <p:spPr>
            <a:xfrm>
              <a:off x="1142976" y="3409956"/>
              <a:ext cx="285752" cy="3600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chemeClr val="tx1"/>
                </a:solidFill>
                <a:latin typeface="Consolas" pitchFamily="49" charset="0"/>
                <a:cs typeface="Consolas" pitchFamily="49" charset="0"/>
              </a:endParaRPr>
            </a:p>
          </p:txBody>
        </p:sp>
        <p:sp>
          <p:nvSpPr>
            <p:cNvPr id="88" name="弧形 87"/>
            <p:cNvSpPr/>
            <p:nvPr/>
          </p:nvSpPr>
          <p:spPr>
            <a:xfrm>
              <a:off x="285720" y="3195642"/>
              <a:ext cx="714380" cy="428628"/>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9" name="TextBox 88"/>
            <p:cNvSpPr txBox="1"/>
            <p:nvPr/>
          </p:nvSpPr>
          <p:spPr>
            <a:xfrm>
              <a:off x="357158" y="2981328"/>
              <a:ext cx="357190" cy="228524"/>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L</a:t>
              </a:r>
              <a:endParaRPr lang="zh-CN" altLang="en-US" sz="1800">
                <a:solidFill>
                  <a:srgbClr val="0000FF"/>
                </a:solidFill>
                <a:latin typeface="Consolas" pitchFamily="49" charset="0"/>
                <a:cs typeface="Consolas" pitchFamily="49" charset="0"/>
              </a:endParaRPr>
            </a:p>
          </p:txBody>
        </p:sp>
        <p:sp>
          <p:nvSpPr>
            <p:cNvPr id="90" name="矩形 89"/>
            <p:cNvSpPr/>
            <p:nvPr/>
          </p:nvSpPr>
          <p:spPr>
            <a:xfrm>
              <a:off x="7715272"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a:solidFill>
                    <a:schemeClr val="tx1"/>
                  </a:solidFill>
                  <a:latin typeface="Consolas" pitchFamily="49" charset="0"/>
                  <a:ea typeface="宋体"/>
                  <a:cs typeface="Consolas" pitchFamily="49" charset="0"/>
                </a:rPr>
                <a:t>∧</a:t>
              </a:r>
              <a:endParaRPr lang="zh-CN" altLang="en-US" sz="1600">
                <a:solidFill>
                  <a:schemeClr val="tx1"/>
                </a:solidFill>
                <a:latin typeface="Consolas" pitchFamily="49" charset="0"/>
                <a:cs typeface="Consolas" pitchFamily="49" charset="0"/>
              </a:endParaRPr>
            </a:p>
          </p:txBody>
        </p:sp>
        <p:cxnSp>
          <p:nvCxnSpPr>
            <p:cNvPr id="91" name="直接箭头连接符 90"/>
            <p:cNvCxnSpPr/>
            <p:nvPr/>
          </p:nvCxnSpPr>
          <p:spPr>
            <a:xfrm flipV="1">
              <a:off x="6929454"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92" name="TextBox 91"/>
            <p:cNvSpPr txBox="1"/>
            <p:nvPr/>
          </p:nvSpPr>
          <p:spPr>
            <a:xfrm>
              <a:off x="6329375" y="3003691"/>
              <a:ext cx="642942" cy="304699"/>
            </a:xfrm>
            <a:prstGeom prst="rect">
              <a:avLst/>
            </a:prstGeom>
            <a:noFill/>
          </p:spPr>
          <p:txBody>
            <a:bodyPr wrap="square" lIns="0" tIns="0" rIns="0" bIns="0" rtlCol="0">
              <a:spAutoFit/>
            </a:bodyPr>
            <a:lstStyle/>
            <a:p>
              <a:r>
                <a:rPr lang="en-US" altLang="zh-CN">
                  <a:latin typeface="宋体" pitchFamily="2" charset="-122"/>
                  <a:ea typeface="宋体" pitchFamily="2" charset="-122"/>
                  <a:cs typeface="Consolas" pitchFamily="49" charset="0"/>
                </a:rPr>
                <a:t>…</a:t>
              </a:r>
              <a:endParaRPr lang="zh-CN" altLang="en-US">
                <a:latin typeface="宋体" pitchFamily="2" charset="-122"/>
                <a:ea typeface="宋体" pitchFamily="2" charset="-122"/>
                <a:cs typeface="Consolas" pitchFamily="49" charset="0"/>
              </a:endParaRPr>
            </a:p>
          </p:txBody>
        </p:sp>
        <p:cxnSp>
          <p:nvCxnSpPr>
            <p:cNvPr id="93" name="直接箭头连接符 92"/>
            <p:cNvCxnSpPr>
              <a:endCxn id="70" idx="0"/>
            </p:cNvCxnSpPr>
            <p:nvPr/>
          </p:nvCxnSpPr>
          <p:spPr>
            <a:xfrm rot="5400000">
              <a:off x="1786715" y="2857499"/>
              <a:ext cx="284959" cy="799"/>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581129" y="2571750"/>
              <a:ext cx="357190" cy="228524"/>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sp>
          <p:nvSpPr>
            <p:cNvPr id="98" name="TextBox 97"/>
            <p:cNvSpPr txBox="1"/>
            <p:nvPr/>
          </p:nvSpPr>
          <p:spPr>
            <a:xfrm>
              <a:off x="857224" y="4019146"/>
              <a:ext cx="357190" cy="228524"/>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L1</a:t>
              </a:r>
              <a:endParaRPr lang="zh-CN" altLang="en-US" sz="1800">
                <a:solidFill>
                  <a:srgbClr val="0000FF"/>
                </a:solidFill>
                <a:latin typeface="Consolas" pitchFamily="49" charset="0"/>
                <a:cs typeface="Consolas" pitchFamily="49" charset="0"/>
              </a:endParaRPr>
            </a:p>
          </p:txBody>
        </p:sp>
        <p:sp>
          <p:nvSpPr>
            <p:cNvPr id="99" name="TextBox 98"/>
            <p:cNvSpPr txBox="1"/>
            <p:nvPr/>
          </p:nvSpPr>
          <p:spPr>
            <a:xfrm>
              <a:off x="857224" y="4400893"/>
              <a:ext cx="357190" cy="228524"/>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L2</a:t>
              </a:r>
              <a:endParaRPr lang="zh-CN" altLang="en-US" sz="1800">
                <a:solidFill>
                  <a:srgbClr val="0000FF"/>
                </a:solidFill>
                <a:latin typeface="Consolas" pitchFamily="49" charset="0"/>
                <a:cs typeface="Consolas" pitchFamily="49" charset="0"/>
              </a:endParaRPr>
            </a:p>
          </p:txBody>
        </p:sp>
        <p:cxnSp>
          <p:nvCxnSpPr>
            <p:cNvPr id="101" name="直接箭头连接符 100"/>
            <p:cNvCxnSpPr>
              <a:stCxn id="70" idx="2"/>
            </p:cNvCxnSpPr>
            <p:nvPr/>
          </p:nvCxnSpPr>
          <p:spPr>
            <a:xfrm rot="5400000">
              <a:off x="1215823" y="3430413"/>
              <a:ext cx="783007" cy="642937"/>
            </a:xfrm>
            <a:prstGeom prst="straightConnector1">
              <a:avLst/>
            </a:prstGeom>
            <a:ln w="19050">
              <a:tailEnd type="arrow"/>
            </a:ln>
          </p:spPr>
          <p:style>
            <a:lnRef idx="2">
              <a:schemeClr val="accent4"/>
            </a:lnRef>
            <a:fillRef idx="0">
              <a:schemeClr val="accent4"/>
            </a:fillRef>
            <a:effectRef idx="1">
              <a:schemeClr val="accent4"/>
            </a:effectRef>
            <a:fontRef idx="minor">
              <a:schemeClr val="tx1"/>
            </a:fontRef>
          </p:style>
        </p:cxnSp>
        <p:cxnSp>
          <p:nvCxnSpPr>
            <p:cNvPr id="103" name="直接箭头连接符 102"/>
            <p:cNvCxnSpPr>
              <a:endCxn id="86" idx="3"/>
            </p:cNvCxnSpPr>
            <p:nvPr/>
          </p:nvCxnSpPr>
          <p:spPr>
            <a:xfrm rot="10800000" flipV="1">
              <a:off x="1428728" y="3357566"/>
              <a:ext cx="1214446" cy="232390"/>
            </a:xfrm>
            <a:prstGeom prst="straightConnector1">
              <a:avLst/>
            </a:prstGeom>
            <a:ln w="19050">
              <a:tailEnd type="arrow"/>
            </a:ln>
          </p:spPr>
          <p:style>
            <a:lnRef idx="2">
              <a:schemeClr val="accent4"/>
            </a:lnRef>
            <a:fillRef idx="0">
              <a:schemeClr val="accent4"/>
            </a:fillRef>
            <a:effectRef idx="1">
              <a:schemeClr val="accent4"/>
            </a:effectRef>
            <a:fontRef idx="minor">
              <a:schemeClr val="tx1"/>
            </a:fontRef>
          </p:style>
        </p:cxnSp>
        <p:cxnSp>
          <p:nvCxnSpPr>
            <p:cNvPr id="107" name="直接箭头连接符 106"/>
            <p:cNvCxnSpPr>
              <a:stCxn id="71" idx="2"/>
              <a:endCxn id="99" idx="3"/>
            </p:cNvCxnSpPr>
            <p:nvPr/>
          </p:nvCxnSpPr>
          <p:spPr>
            <a:xfrm rot="5400000">
              <a:off x="1922910" y="2651882"/>
              <a:ext cx="1154777" cy="2571768"/>
            </a:xfrm>
            <a:prstGeom prst="straightConnector1">
              <a:avLst/>
            </a:prstGeom>
            <a:ln w="19050">
              <a:tailEnd type="arrow"/>
            </a:ln>
          </p:spPr>
          <p:style>
            <a:lnRef idx="2">
              <a:schemeClr val="accent4"/>
            </a:lnRef>
            <a:fillRef idx="0">
              <a:schemeClr val="accent4"/>
            </a:fillRef>
            <a:effectRef idx="1">
              <a:schemeClr val="accent4"/>
            </a:effectRef>
            <a:fontRef idx="minor">
              <a:schemeClr val="tx1"/>
            </a:fontRef>
          </p:style>
        </p:cxnSp>
      </p:grpSp>
      <p:sp>
        <p:nvSpPr>
          <p:cNvPr id="109" name="TextBox 108"/>
          <p:cNvSpPr txBox="1"/>
          <p:nvPr/>
        </p:nvSpPr>
        <p:spPr>
          <a:xfrm>
            <a:off x="4524364" y="5524515"/>
            <a:ext cx="3786214" cy="397032"/>
          </a:xfrm>
          <a:prstGeom prst="rect">
            <a:avLst/>
          </a:prstGeom>
          <a:noFill/>
        </p:spPr>
        <p:txBody>
          <a:bodyPr wrap="square" rtlCol="0">
            <a:spAutoFit/>
          </a:bodyPr>
          <a:lstStyle/>
          <a:p>
            <a:r>
              <a:rPr lang="zh-CN" altLang="en-US" sz="1800">
                <a:solidFill>
                  <a:srgbClr val="0000FF"/>
                </a:solidFill>
                <a:latin typeface="Consolas" pitchFamily="49" charset="0"/>
                <a:ea typeface="仿宋" pitchFamily="49" charset="-122"/>
                <a:cs typeface="Consolas" pitchFamily="49" charset="0"/>
              </a:rPr>
              <a:t>最后将</a:t>
            </a:r>
            <a:r>
              <a:rPr lang="en-US" altLang="zh-CN" sz="1800">
                <a:solidFill>
                  <a:srgbClr val="0000FF"/>
                </a:solidFill>
                <a:latin typeface="Consolas" pitchFamily="49" charset="0"/>
                <a:ea typeface="仿宋" pitchFamily="49" charset="-122"/>
                <a:cs typeface="Consolas" pitchFamily="49" charset="0"/>
              </a:rPr>
              <a:t>L</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L1</a:t>
            </a:r>
            <a:r>
              <a:rPr lang="zh-CN" altLang="en-US" sz="1800">
                <a:solidFill>
                  <a:srgbClr val="0000FF"/>
                </a:solidFill>
                <a:latin typeface="Consolas" pitchFamily="49" charset="0"/>
                <a:ea typeface="仿宋" pitchFamily="49" charset="-122"/>
                <a:cs typeface="Consolas" pitchFamily="49" charset="0"/>
              </a:rPr>
              <a:t>和</a:t>
            </a:r>
            <a:r>
              <a:rPr lang="en-US" altLang="zh-CN" sz="1800">
                <a:solidFill>
                  <a:srgbClr val="0000FF"/>
                </a:solidFill>
                <a:latin typeface="Consolas" pitchFamily="49" charset="0"/>
                <a:ea typeface="仿宋" pitchFamily="49" charset="-122"/>
                <a:cs typeface="Consolas" pitchFamily="49" charset="0"/>
              </a:rPr>
              <a:t>L2</a:t>
            </a:r>
            <a:r>
              <a:rPr lang="zh-CN" altLang="en-US" sz="1800">
                <a:solidFill>
                  <a:srgbClr val="0000FF"/>
                </a:solidFill>
                <a:latin typeface="Consolas" pitchFamily="49" charset="0"/>
                <a:ea typeface="仿宋" pitchFamily="49" charset="-122"/>
                <a:cs typeface="Consolas" pitchFamily="49" charset="0"/>
              </a:rPr>
              <a:t>链接起来</a:t>
            </a:r>
            <a:endParaRPr lang="zh-CN" altLang="en-US" sz="1800">
              <a:solidFill>
                <a:srgbClr val="0000FF"/>
              </a:solidFill>
              <a:latin typeface="Consolas" pitchFamily="49" charset="0"/>
              <a:ea typeface="仿宋" pitchFamily="49" charset="-122"/>
              <a:cs typeface="Consolas" pitchFamily="49" charset="0"/>
            </a:endParaRPr>
          </a:p>
        </p:txBody>
      </p:sp>
      <p:sp>
        <p:nvSpPr>
          <p:cNvPr id="65" name="灯片编号占位符 64"/>
          <p:cNvSpPr>
            <a:spLocks noGrp="1"/>
          </p:cNvSpPr>
          <p:nvPr>
            <p:ph type="sldNum" sz="quarter" idx="12"/>
          </p:nvPr>
        </p:nvSpPr>
        <p:spPr/>
        <p:txBody>
          <a:bodyPr/>
          <a:lstStyle/>
          <a:p>
            <a:fld id="{36E68863-33C2-4D6D-B9FA-F4917E910219}" type="slidenum">
              <a:rPr lang="en-US" altLang="zh-CN" smtClean="0"/>
              <a:pPr/>
              <a:t>21</a:t>
            </a:fld>
            <a:r>
              <a:rPr lang="en-US" altLang="zh-CN" smtClean="0"/>
              <a:t>/29</a:t>
            </a:r>
            <a:endParaRPr lang="en-US" altLang="zh-CN"/>
          </a:p>
        </p:txBody>
      </p:sp>
    </p:spTree>
    <p:extLst>
      <p:ext uri="{BB962C8B-B14F-4D97-AF65-F5344CB8AC3E}">
        <p14:creationId xmlns:p14="http://schemas.microsoft.com/office/powerpoint/2010/main" val="336011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9836" y="198757"/>
            <a:ext cx="5822958" cy="140014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80000" bIns="216000" rtlCol="0">
            <a:spAutoFit/>
          </a:bodyPr>
          <a:lstStyle/>
          <a:p>
            <a:pPr algn="l">
              <a:lnSpc>
                <a:spcPts val="2600"/>
              </a:lnSpc>
              <a:spcBef>
                <a:spcPts val="0"/>
              </a:spcBef>
            </a:pPr>
            <a:r>
              <a:rPr lang="en-US" sz="2000" dirty="0">
                <a:solidFill>
                  <a:srgbClr val="FF0000"/>
                </a:solidFill>
                <a:latin typeface="Consolas" pitchFamily="49" charset="0"/>
                <a:ea typeface="仿宋" pitchFamily="49" charset="-122"/>
                <a:cs typeface="Consolas" pitchFamily="49" charset="0"/>
              </a:rPr>
              <a:t>void move2(</a:t>
            </a:r>
            <a:r>
              <a:rPr lang="en-US" sz="2000" dirty="0" err="1">
                <a:solidFill>
                  <a:srgbClr val="FF0000"/>
                </a:solidFill>
                <a:latin typeface="Consolas" pitchFamily="49" charset="0"/>
                <a:ea typeface="仿宋" pitchFamily="49" charset="-122"/>
                <a:cs typeface="Consolas" pitchFamily="49" charset="0"/>
              </a:rPr>
              <a:t>LinkList</a:t>
            </a:r>
            <a:r>
              <a:rPr lang="en-US" sz="2000" dirty="0">
                <a:solidFill>
                  <a:srgbClr val="FF0000"/>
                </a:solidFill>
                <a:latin typeface="Consolas" pitchFamily="49" charset="0"/>
                <a:ea typeface="仿宋" pitchFamily="49" charset="-122"/>
                <a:cs typeface="Consolas" pitchFamily="49" charset="0"/>
              </a:rPr>
              <a:t>  *&amp;L</a:t>
            </a:r>
            <a:r>
              <a:rPr lang="en-US" sz="2000" dirty="0" smtClean="0">
                <a:solidFill>
                  <a:srgbClr val="FF0000"/>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a:t>
            </a:r>
          </a:p>
          <a:p>
            <a:pPr algn="l">
              <a:lnSpc>
                <a:spcPts val="2600"/>
              </a:lnSpc>
              <a:spcBef>
                <a:spcPts val="0"/>
              </a:spcBef>
            </a:pPr>
            <a:r>
              <a:rPr lang="en-US" altLang="zh-CN" sz="2000" dirty="0" smtClean="0">
                <a:solidFill>
                  <a:srgbClr val="0000FF"/>
                </a:solidFill>
                <a:latin typeface="Consolas" pitchFamily="49" charset="0"/>
                <a:ea typeface="仿宋" pitchFamily="49" charset="-122"/>
                <a:cs typeface="Consolas" pitchFamily="49" charset="0"/>
              </a:rPr>
              <a:t>   </a:t>
            </a:r>
            <a:r>
              <a:rPr lang="en-US" altLang="zh-CN" sz="2000" dirty="0" err="1" smtClean="0">
                <a:solidFill>
                  <a:srgbClr val="0000FF"/>
                </a:solidFill>
                <a:latin typeface="Consolas" pitchFamily="49" charset="0"/>
                <a:ea typeface="仿宋" pitchFamily="49" charset="-122"/>
                <a:cs typeface="Consolas" pitchFamily="49" charset="0"/>
              </a:rPr>
              <a:t>LinkList</a:t>
            </a:r>
            <a:r>
              <a:rPr lang="en-US" altLang="zh-CN" sz="2000" dirty="0" smtClean="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L1</a:t>
            </a:r>
            <a:r>
              <a:rPr lang="en-US" altLang="zh-CN" sz="2000" dirty="0">
                <a:solidFill>
                  <a:srgbClr val="0000FF"/>
                </a:solidFill>
                <a:latin typeface="Consolas" pitchFamily="49" charset="0"/>
                <a:ea typeface="仿宋" pitchFamily="49" charset="-122"/>
                <a:cs typeface="Consolas" pitchFamily="49" charset="0"/>
              </a:rPr>
              <a:t>=NULL</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L2=NULL;</a:t>
            </a:r>
          </a:p>
          <a:p>
            <a:pPr algn="l">
              <a:lnSpc>
                <a:spcPts val="2600"/>
              </a:lnSpc>
              <a:spcBef>
                <a:spcPts val="0"/>
              </a:spcBef>
            </a:pPr>
            <a:r>
              <a:rPr lang="zh-CN" altLang="en-US" sz="2000" dirty="0" smtClean="0">
                <a:solidFill>
                  <a:srgbClr val="0000FF"/>
                </a:solidFill>
                <a:latin typeface="Consolas" pitchFamily="49" charset="0"/>
                <a:ea typeface="仿宋" pitchFamily="49" charset="-122"/>
                <a:cs typeface="Consolas" pitchFamily="49" charset="0"/>
              </a:rPr>
              <a:t>   </a:t>
            </a:r>
            <a:r>
              <a:rPr lang="en-US" altLang="zh-CN" sz="2000" dirty="0" err="1" smtClean="0">
                <a:solidFill>
                  <a:srgbClr val="0000FF"/>
                </a:solidFill>
                <a:latin typeface="Consolas" pitchFamily="49" charset="0"/>
                <a:ea typeface="仿宋" pitchFamily="49" charset="-122"/>
                <a:cs typeface="Consolas" pitchFamily="49" charset="0"/>
              </a:rPr>
              <a:t>LinkList</a:t>
            </a:r>
            <a:r>
              <a:rPr lang="en-US" altLang="zh-CN" sz="2000" dirty="0" smtClean="0">
                <a:solidFill>
                  <a:srgbClr val="0000FF"/>
                </a:solidFill>
                <a:latin typeface="Consolas" pitchFamily="49" charset="0"/>
                <a:ea typeface="仿宋" pitchFamily="49" charset="-122"/>
                <a:cs typeface="Consolas" pitchFamily="49" charset="0"/>
              </a:rPr>
              <a:t> *r = L</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*r1</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r2;</a:t>
            </a:r>
            <a:endParaRPr lang="en-US" altLang="zh-CN" sz="2000" dirty="0">
              <a:solidFill>
                <a:srgbClr val="0000FF"/>
              </a:solidFill>
              <a:latin typeface="Consolas" pitchFamily="49" charset="0"/>
              <a:ea typeface="仿宋" pitchFamily="49" charset="-122"/>
              <a:cs typeface="Consolas" pitchFamily="49" charset="0"/>
            </a:endParaRPr>
          </a:p>
        </p:txBody>
      </p:sp>
      <p:sp>
        <p:nvSpPr>
          <p:cNvPr id="9" name="右大括号 8"/>
          <p:cNvSpPr/>
          <p:nvPr/>
        </p:nvSpPr>
        <p:spPr>
          <a:xfrm>
            <a:off x="6600056" y="356469"/>
            <a:ext cx="297381" cy="1344339"/>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2800"/>
          </a:p>
        </p:txBody>
      </p:sp>
      <p:sp>
        <p:nvSpPr>
          <p:cNvPr id="10" name="TextBox 9"/>
          <p:cNvSpPr txBox="1"/>
          <p:nvPr/>
        </p:nvSpPr>
        <p:spPr>
          <a:xfrm>
            <a:off x="6897437" y="660915"/>
            <a:ext cx="1538883" cy="735446"/>
          </a:xfrm>
          <a:prstGeom prst="rect">
            <a:avLst/>
          </a:prstGeom>
          <a:noFill/>
        </p:spPr>
        <p:txBody>
          <a:bodyPr vert="eaVert" wrap="square" rtlCol="0">
            <a:spAutoFit/>
          </a:bodyPr>
          <a:lstStyle/>
          <a:p>
            <a:r>
              <a:rPr lang="zh-CN" altLang="en-US" sz="2000" spc="600" dirty="0" smtClean="0">
                <a:solidFill>
                  <a:srgbClr val="0000FF"/>
                </a:solidFill>
                <a:latin typeface="Consolas" pitchFamily="49" charset="0"/>
                <a:ea typeface="仿宋" pitchFamily="49" charset="-122"/>
                <a:cs typeface="Consolas" pitchFamily="49" charset="0"/>
              </a:rPr>
              <a:t>准备</a:t>
            </a:r>
            <a:r>
              <a:rPr lang="zh-CN" altLang="en-US" sz="2000" spc="600" dirty="0">
                <a:solidFill>
                  <a:srgbClr val="0000FF"/>
                </a:solidFill>
                <a:latin typeface="Consolas" pitchFamily="49" charset="0"/>
                <a:ea typeface="仿宋" pitchFamily="49" charset="-122"/>
                <a:cs typeface="Consolas" pitchFamily="49" charset="0"/>
              </a:rPr>
              <a:t>工作</a:t>
            </a:r>
            <a:endParaRPr lang="zh-CN" altLang="en-US" sz="2000" spc="600" dirty="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22</a:t>
            </a:fld>
            <a:r>
              <a:rPr lang="en-US" altLang="zh-CN" smtClean="0"/>
              <a:t>/29</a:t>
            </a:r>
            <a:endParaRPr lang="en-US" altLang="zh-CN"/>
          </a:p>
        </p:txBody>
      </p:sp>
      <p:sp>
        <p:nvSpPr>
          <p:cNvPr id="12" name="TextBox 3"/>
          <p:cNvSpPr txBox="1"/>
          <p:nvPr/>
        </p:nvSpPr>
        <p:spPr>
          <a:xfrm>
            <a:off x="619836" y="1500235"/>
            <a:ext cx="6169625" cy="534771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  for (</a:t>
            </a:r>
            <a:r>
              <a:rPr lang="en-US" altLang="zh-CN" sz="2000" dirty="0" err="1">
                <a:solidFill>
                  <a:srgbClr val="0000FF"/>
                </a:solidFill>
                <a:latin typeface="Consolas" pitchFamily="49" charset="0"/>
                <a:ea typeface="仿宋" pitchFamily="49" charset="-122"/>
                <a:cs typeface="Consolas" pitchFamily="49" charset="0"/>
              </a:rPr>
              <a:t>LinkList</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*p=L-&gt;</a:t>
            </a:r>
            <a:r>
              <a:rPr lang="en-US" altLang="zh-CN" sz="2000" dirty="0" err="1" smtClean="0">
                <a:solidFill>
                  <a:srgbClr val="0000FF"/>
                </a:solidFill>
                <a:latin typeface="Consolas" pitchFamily="49" charset="0"/>
                <a:ea typeface="仿宋" pitchFamily="49" charset="-122"/>
                <a:cs typeface="Consolas" pitchFamily="49" charset="0"/>
              </a:rPr>
              <a:t>next;p;p</a:t>
            </a:r>
            <a:r>
              <a:rPr lang="en-US" altLang="zh-CN" sz="2000" dirty="0" smtClean="0">
                <a:solidFill>
                  <a:srgbClr val="0000FF"/>
                </a:solidFill>
                <a:latin typeface="Consolas" pitchFamily="49" charset="0"/>
                <a:ea typeface="仿宋" pitchFamily="49" charset="-122"/>
                <a:cs typeface="Consolas" pitchFamily="49" charset="0"/>
              </a:rPr>
              <a:t>=p-&gt;next</a:t>
            </a:r>
            <a:r>
              <a:rPr lang="en-US" altLang="zh-CN" sz="2000" dirty="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if </a:t>
            </a:r>
            <a:r>
              <a:rPr lang="en-US" altLang="zh-CN"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FF00FF"/>
                </a:solidFill>
                <a:latin typeface="Consolas" pitchFamily="49" charset="0"/>
                <a:ea typeface="仿宋" pitchFamily="49" charset="-122"/>
                <a:cs typeface="Consolas" pitchFamily="49" charset="0"/>
              </a:rPr>
              <a:t>p-&gt;data </a:t>
            </a:r>
            <a:r>
              <a:rPr lang="en-US" altLang="zh-CN" sz="2000" dirty="0">
                <a:solidFill>
                  <a:srgbClr val="FF00FF"/>
                </a:solidFill>
                <a:latin typeface="Consolas" pitchFamily="49" charset="0"/>
                <a:ea typeface="仿宋" pitchFamily="49" charset="-122"/>
                <a:cs typeface="Consolas" pitchFamily="49" charset="0"/>
              </a:rPr>
              <a:t>== 0</a:t>
            </a:r>
            <a:r>
              <a:rPr lang="en-US" altLang="zh-CN" sz="2000" dirty="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r-&gt;next </a:t>
            </a:r>
            <a:r>
              <a:rPr lang="en-US" altLang="zh-CN" sz="2000" dirty="0">
                <a:solidFill>
                  <a:srgbClr val="0000FF"/>
                </a:solidFill>
                <a:latin typeface="Consolas" pitchFamily="49" charset="0"/>
                <a:ea typeface="仿宋" pitchFamily="49" charset="-122"/>
                <a:cs typeface="Consolas" pitchFamily="49" charset="0"/>
              </a:rPr>
              <a:t>= p;</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r = p;</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else if </a:t>
            </a:r>
            <a:r>
              <a:rPr lang="en-US" altLang="zh-CN" sz="2000" dirty="0" smtClean="0">
                <a:solidFill>
                  <a:srgbClr val="0000FF"/>
                </a:solidFill>
                <a:latin typeface="Consolas" pitchFamily="49" charset="0"/>
                <a:ea typeface="仿宋" pitchFamily="49" charset="-122"/>
                <a:cs typeface="Consolas" pitchFamily="49" charset="0"/>
              </a:rPr>
              <a:t>(</a:t>
            </a:r>
            <a:r>
              <a:rPr lang="en-US" altLang="zh-CN" sz="2000" dirty="0">
                <a:solidFill>
                  <a:srgbClr val="FF00FF"/>
                </a:solidFill>
                <a:latin typeface="Consolas" pitchFamily="49" charset="0"/>
                <a:ea typeface="仿宋" pitchFamily="49" charset="-122"/>
                <a:cs typeface="Consolas" pitchFamily="49" charset="0"/>
              </a:rPr>
              <a:t>p-&gt;data </a:t>
            </a:r>
            <a:r>
              <a:rPr lang="en-US" altLang="zh-CN" sz="2000" dirty="0">
                <a:solidFill>
                  <a:srgbClr val="FF00FF"/>
                </a:solidFill>
                <a:latin typeface="Consolas" pitchFamily="49" charset="0"/>
                <a:ea typeface="仿宋" pitchFamily="49" charset="-122"/>
                <a:cs typeface="Consolas" pitchFamily="49" charset="0"/>
              </a:rPr>
              <a:t>== 1</a:t>
            </a:r>
            <a:r>
              <a:rPr lang="en-US" altLang="zh-CN" sz="2000" dirty="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if (L1 == NULL) {</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              r1 = L1 </a:t>
            </a:r>
            <a:r>
              <a:rPr lang="en-US" altLang="zh-CN" sz="2000" dirty="0">
                <a:solidFill>
                  <a:srgbClr val="0000FF"/>
                </a:solidFill>
                <a:latin typeface="Consolas" pitchFamily="49" charset="0"/>
                <a:ea typeface="仿宋" pitchFamily="49" charset="-122"/>
                <a:cs typeface="Consolas" pitchFamily="49" charset="0"/>
              </a:rPr>
              <a:t>= p</a:t>
            </a:r>
            <a:r>
              <a:rPr lang="en-US" altLang="zh-CN" sz="2000" dirty="0" smtClean="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 else {</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r1-&gt;next </a:t>
            </a:r>
            <a:r>
              <a:rPr lang="en-US" altLang="zh-CN" sz="2000" dirty="0">
                <a:solidFill>
                  <a:srgbClr val="0000FF"/>
                </a:solidFill>
                <a:latin typeface="Consolas" pitchFamily="49" charset="0"/>
                <a:ea typeface="仿宋" pitchFamily="49" charset="-122"/>
                <a:cs typeface="Consolas" pitchFamily="49" charset="0"/>
              </a:rPr>
              <a:t>= p;</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r1 = p;</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 else</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FF00FF"/>
                </a:solidFill>
                <a:latin typeface="Consolas" pitchFamily="49" charset="0"/>
                <a:ea typeface="仿宋" pitchFamily="49" charset="-122"/>
                <a:cs typeface="Consolas" pitchFamily="49" charset="0"/>
              </a:rPr>
              <a:t>p-&gt;data==2</a:t>
            </a:r>
          </a:p>
          <a:p>
            <a:pPr algn="l">
              <a:lnSpc>
                <a:spcPts val="2000"/>
              </a:lnSpc>
              <a:spcBef>
                <a:spcPts val="0"/>
              </a:spcBef>
            </a:pPr>
            <a:r>
              <a:rPr lang="en-US" altLang="zh-CN" sz="2000" dirty="0" smtClean="0">
                <a:solidFill>
                  <a:srgbClr val="0000FF"/>
                </a:solidFill>
                <a:latin typeface="Consolas" pitchFamily="49" charset="0"/>
                <a:ea typeface="仿宋" pitchFamily="49" charset="-122"/>
                <a:cs typeface="Consolas" pitchFamily="49" charset="0"/>
              </a:rPr>
              <a:t>           if </a:t>
            </a:r>
            <a:r>
              <a:rPr lang="en-US" altLang="zh-CN" sz="2000" dirty="0">
                <a:solidFill>
                  <a:srgbClr val="0000FF"/>
                </a:solidFill>
                <a:latin typeface="Consolas" pitchFamily="49" charset="0"/>
                <a:ea typeface="仿宋" pitchFamily="49" charset="-122"/>
                <a:cs typeface="Consolas" pitchFamily="49" charset="0"/>
              </a:rPr>
              <a:t>(L2 == NULL) {</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smtClean="0">
                <a:solidFill>
                  <a:srgbClr val="0000FF"/>
                </a:solidFill>
                <a:latin typeface="Consolas" pitchFamily="49" charset="0"/>
                <a:ea typeface="仿宋" pitchFamily="49" charset="-122"/>
                <a:cs typeface="Consolas" pitchFamily="49" charset="0"/>
              </a:rPr>
              <a:t>r2 = L2 </a:t>
            </a:r>
            <a:r>
              <a:rPr lang="en-US" altLang="zh-CN" sz="2000" dirty="0">
                <a:solidFill>
                  <a:srgbClr val="0000FF"/>
                </a:solidFill>
                <a:latin typeface="Consolas" pitchFamily="49" charset="0"/>
                <a:ea typeface="仿宋" pitchFamily="49" charset="-122"/>
                <a:cs typeface="Consolas" pitchFamily="49" charset="0"/>
              </a:rPr>
              <a:t>= p;</a:t>
            </a:r>
          </a:p>
          <a:p>
            <a:pPr algn="l">
              <a:lnSpc>
                <a:spcPts val="2000"/>
              </a:lnSpc>
              <a:spcBef>
                <a:spcPts val="0"/>
              </a:spcBef>
            </a:pPr>
            <a:r>
              <a:rPr lang="en-US" altLang="zh-CN" sz="2000" dirty="0" smtClean="0">
                <a:solidFill>
                  <a:srgbClr val="0000FF"/>
                </a:solidFill>
                <a:latin typeface="Consolas" pitchFamily="49" charset="0"/>
                <a:ea typeface="仿宋" pitchFamily="49" charset="-122"/>
                <a:cs typeface="Consolas" pitchFamily="49" charset="0"/>
              </a:rPr>
              <a:t>           } else {</a:t>
            </a:r>
          </a:p>
          <a:p>
            <a:pPr algn="l">
              <a:lnSpc>
                <a:spcPts val="2000"/>
              </a:lnSpc>
              <a:spcBef>
                <a:spcPts val="0"/>
              </a:spcBef>
            </a:pPr>
            <a:r>
              <a:rPr lang="en-US" altLang="zh-CN" sz="2000" dirty="0" smtClean="0">
                <a:solidFill>
                  <a:srgbClr val="0000FF"/>
                </a:solidFill>
                <a:latin typeface="Consolas" pitchFamily="49" charset="0"/>
                <a:ea typeface="仿宋" pitchFamily="49" charset="-122"/>
                <a:cs typeface="Consolas" pitchFamily="49" charset="0"/>
              </a:rPr>
              <a:t>               r2-&gt;next </a:t>
            </a:r>
            <a:r>
              <a:rPr lang="en-US" altLang="zh-CN" sz="2000" dirty="0">
                <a:solidFill>
                  <a:srgbClr val="0000FF"/>
                </a:solidFill>
                <a:latin typeface="Consolas" pitchFamily="49" charset="0"/>
                <a:ea typeface="仿宋" pitchFamily="49" charset="-122"/>
                <a:cs typeface="Consolas" pitchFamily="49" charset="0"/>
              </a:rPr>
              <a:t>= p;</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r2 = p;</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2000" dirty="0">
                <a:solidFill>
                  <a:srgbClr val="0000FF"/>
                </a:solidFill>
                <a:latin typeface="Consolas" pitchFamily="49" charset="0"/>
                <a:ea typeface="仿宋" pitchFamily="49" charset="-122"/>
                <a:cs typeface="Consolas" pitchFamily="49" charset="0"/>
              </a:rPr>
              <a:t>   }</a:t>
            </a:r>
          </a:p>
        </p:txBody>
      </p:sp>
      <p:grpSp>
        <p:nvGrpSpPr>
          <p:cNvPr id="13" name="组合 12"/>
          <p:cNvGrpSpPr/>
          <p:nvPr/>
        </p:nvGrpSpPr>
        <p:grpSpPr>
          <a:xfrm>
            <a:off x="6902448" y="2075684"/>
            <a:ext cx="3143272" cy="762005"/>
            <a:chOff x="4929190" y="642924"/>
            <a:chExt cx="3143272" cy="571504"/>
          </a:xfrm>
        </p:grpSpPr>
        <p:sp>
          <p:nvSpPr>
            <p:cNvPr id="14" name="右大括号 13"/>
            <p:cNvSpPr/>
            <p:nvPr/>
          </p:nvSpPr>
          <p:spPr>
            <a:xfrm>
              <a:off x="4929190" y="642924"/>
              <a:ext cx="142876" cy="571504"/>
            </a:xfrm>
            <a:prstGeom prst="rightBrace">
              <a:avLst/>
            </a:prstGeom>
            <a:ln w="19050">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2000">
                <a:solidFill>
                  <a:srgbClr val="0000FF"/>
                </a:solidFill>
                <a:latin typeface="Consolas" pitchFamily="49" charset="0"/>
                <a:ea typeface="仿宋" pitchFamily="49" charset="-122"/>
                <a:cs typeface="Consolas" pitchFamily="49" charset="0"/>
              </a:endParaRPr>
            </a:p>
          </p:txBody>
        </p:sp>
        <p:sp>
          <p:nvSpPr>
            <p:cNvPr id="15" name="TextBox 7"/>
            <p:cNvSpPr txBox="1"/>
            <p:nvPr/>
          </p:nvSpPr>
          <p:spPr>
            <a:xfrm>
              <a:off x="5143504" y="714362"/>
              <a:ext cx="2928958" cy="323165"/>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建立</a:t>
              </a:r>
              <a:r>
                <a:rPr lang="en-US" altLang="zh-CN" sz="2000">
                  <a:solidFill>
                    <a:srgbClr val="0000FF"/>
                  </a:solidFill>
                  <a:latin typeface="Consolas" pitchFamily="49" charset="0"/>
                  <a:ea typeface="仿宋" pitchFamily="49" charset="-122"/>
                  <a:cs typeface="Consolas" pitchFamily="49" charset="0"/>
                </a:rPr>
                <a:t>L</a:t>
              </a:r>
              <a:r>
                <a:rPr lang="zh-CN" altLang="en-US" sz="2000">
                  <a:solidFill>
                    <a:srgbClr val="0000FF"/>
                  </a:solidFill>
                  <a:latin typeface="Consolas" pitchFamily="49" charset="0"/>
                  <a:ea typeface="仿宋" pitchFamily="49" charset="-122"/>
                  <a:cs typeface="Consolas" pitchFamily="49" charset="0"/>
                </a:rPr>
                <a:t>带头结点的单链表</a:t>
              </a:r>
              <a:endParaRPr lang="zh-CN" altLang="en-US" sz="2000">
                <a:solidFill>
                  <a:srgbClr val="0000FF"/>
                </a:solidFill>
                <a:latin typeface="Consolas" pitchFamily="49" charset="0"/>
                <a:ea typeface="仿宋" pitchFamily="49" charset="-122"/>
                <a:cs typeface="Consolas" pitchFamily="49" charset="0"/>
              </a:endParaRPr>
            </a:p>
          </p:txBody>
        </p:sp>
      </p:grpSp>
      <p:grpSp>
        <p:nvGrpSpPr>
          <p:cNvPr id="16" name="组合 13"/>
          <p:cNvGrpSpPr/>
          <p:nvPr/>
        </p:nvGrpSpPr>
        <p:grpSpPr>
          <a:xfrm>
            <a:off x="6928883" y="3091021"/>
            <a:ext cx="3786214" cy="1491518"/>
            <a:chOff x="4929190" y="1357304"/>
            <a:chExt cx="3786214" cy="1118639"/>
          </a:xfrm>
        </p:grpSpPr>
        <p:sp>
          <p:nvSpPr>
            <p:cNvPr id="17" name="右大括号 16"/>
            <p:cNvSpPr/>
            <p:nvPr/>
          </p:nvSpPr>
          <p:spPr>
            <a:xfrm>
              <a:off x="4929190" y="1357304"/>
              <a:ext cx="144000" cy="1118639"/>
            </a:xfrm>
            <a:prstGeom prst="rightBrace">
              <a:avLst/>
            </a:prstGeom>
            <a:ln w="19050">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2000">
                <a:solidFill>
                  <a:srgbClr val="0000FF"/>
                </a:solidFill>
                <a:latin typeface="Consolas" pitchFamily="49" charset="0"/>
                <a:ea typeface="仿宋" pitchFamily="49" charset="-122"/>
                <a:cs typeface="Consolas" pitchFamily="49" charset="0"/>
              </a:endParaRPr>
            </a:p>
          </p:txBody>
        </p:sp>
        <p:sp>
          <p:nvSpPr>
            <p:cNvPr id="18" name="TextBox 9"/>
            <p:cNvSpPr txBox="1"/>
            <p:nvPr/>
          </p:nvSpPr>
          <p:spPr>
            <a:xfrm>
              <a:off x="5143504" y="1817528"/>
              <a:ext cx="3571900" cy="323165"/>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建立</a:t>
              </a:r>
              <a:r>
                <a:rPr lang="en-US" altLang="zh-CN" sz="2000">
                  <a:solidFill>
                    <a:srgbClr val="0000FF"/>
                  </a:solidFill>
                  <a:latin typeface="Consolas" pitchFamily="49" charset="0"/>
                  <a:ea typeface="仿宋" pitchFamily="49" charset="-122"/>
                  <a:cs typeface="Consolas" pitchFamily="49" charset="0"/>
                </a:rPr>
                <a:t>L1</a:t>
              </a:r>
              <a:r>
                <a:rPr lang="zh-CN" altLang="en-US" sz="2000">
                  <a:solidFill>
                    <a:srgbClr val="0000FF"/>
                  </a:solidFill>
                  <a:latin typeface="Consolas" pitchFamily="49" charset="0"/>
                  <a:ea typeface="仿宋" pitchFamily="49" charset="-122"/>
                  <a:cs typeface="Consolas" pitchFamily="49" charset="0"/>
                </a:rPr>
                <a:t>不带头结点的单链表</a:t>
              </a:r>
              <a:endParaRPr lang="zh-CN" altLang="en-US" sz="2000">
                <a:solidFill>
                  <a:srgbClr val="0000FF"/>
                </a:solidFill>
                <a:latin typeface="Consolas" pitchFamily="49" charset="0"/>
                <a:ea typeface="仿宋" pitchFamily="49" charset="-122"/>
                <a:cs typeface="Consolas" pitchFamily="49" charset="0"/>
              </a:endParaRPr>
            </a:p>
          </p:txBody>
        </p:sp>
      </p:grpSp>
      <p:grpSp>
        <p:nvGrpSpPr>
          <p:cNvPr id="19" name="组合 14"/>
          <p:cNvGrpSpPr/>
          <p:nvPr/>
        </p:nvGrpSpPr>
        <p:grpSpPr>
          <a:xfrm>
            <a:off x="6933156" y="4865124"/>
            <a:ext cx="3857652" cy="1619261"/>
            <a:chOff x="4929190" y="2928940"/>
            <a:chExt cx="3857652" cy="1214446"/>
          </a:xfrm>
        </p:grpSpPr>
        <p:sp>
          <p:nvSpPr>
            <p:cNvPr id="20" name="右大括号 19"/>
            <p:cNvSpPr/>
            <p:nvPr/>
          </p:nvSpPr>
          <p:spPr>
            <a:xfrm>
              <a:off x="4929190" y="2928940"/>
              <a:ext cx="142876" cy="1214446"/>
            </a:xfrm>
            <a:prstGeom prst="rightBrace">
              <a:avLst/>
            </a:prstGeom>
            <a:ln w="19050">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2000">
                <a:solidFill>
                  <a:srgbClr val="0000FF"/>
                </a:solidFill>
                <a:latin typeface="Consolas" pitchFamily="49" charset="0"/>
                <a:ea typeface="仿宋" pitchFamily="49" charset="-122"/>
                <a:cs typeface="Consolas" pitchFamily="49" charset="0"/>
              </a:endParaRPr>
            </a:p>
          </p:txBody>
        </p:sp>
        <p:sp>
          <p:nvSpPr>
            <p:cNvPr id="21" name="TextBox 11"/>
            <p:cNvSpPr txBox="1"/>
            <p:nvPr/>
          </p:nvSpPr>
          <p:spPr>
            <a:xfrm>
              <a:off x="5143504" y="3317726"/>
              <a:ext cx="3643338" cy="305757"/>
            </a:xfrm>
            <a:prstGeom prst="rect">
              <a:avLst/>
            </a:prstGeom>
            <a:noFill/>
          </p:spPr>
          <p:txBody>
            <a:bodyPr wrap="square" rtlCol="0">
              <a:spAutoFit/>
            </a:bodyPr>
            <a:lstStyle/>
            <a:p>
              <a:pPr algn="l"/>
              <a:r>
                <a:rPr lang="zh-CN" altLang="en-US" sz="2000" dirty="0">
                  <a:solidFill>
                    <a:srgbClr val="0000FF"/>
                  </a:solidFill>
                  <a:latin typeface="Consolas" pitchFamily="49" charset="0"/>
                  <a:ea typeface="仿宋" pitchFamily="49" charset="-122"/>
                  <a:cs typeface="Consolas" pitchFamily="49" charset="0"/>
                </a:rPr>
                <a:t>建立</a:t>
              </a:r>
              <a:r>
                <a:rPr lang="en-US" altLang="zh-CN" sz="2000" dirty="0">
                  <a:solidFill>
                    <a:srgbClr val="0000FF"/>
                  </a:solidFill>
                  <a:latin typeface="Consolas" pitchFamily="49" charset="0"/>
                  <a:ea typeface="仿宋" pitchFamily="49" charset="-122"/>
                  <a:cs typeface="Consolas" pitchFamily="49" charset="0"/>
                </a:rPr>
                <a:t>L2</a:t>
              </a:r>
              <a:r>
                <a:rPr lang="zh-CN" altLang="en-US" sz="2000" dirty="0">
                  <a:solidFill>
                    <a:srgbClr val="0000FF"/>
                  </a:solidFill>
                  <a:latin typeface="Consolas" pitchFamily="49" charset="0"/>
                  <a:ea typeface="仿宋" pitchFamily="49" charset="-122"/>
                  <a:cs typeface="Consolas" pitchFamily="49" charset="0"/>
                </a:rPr>
                <a:t>不带头结点的单链表</a:t>
              </a:r>
              <a:endParaRPr lang="zh-CN" altLang="en-US" sz="2000" dirty="0">
                <a:solidFill>
                  <a:srgbClr val="0000FF"/>
                </a:solidFill>
                <a:latin typeface="Consolas" pitchFamily="49" charset="0"/>
                <a:ea typeface="仿宋" pitchFamily="49" charset="-122"/>
                <a:cs typeface="Consolas" pitchFamily="49" charset="0"/>
              </a:endParaRPr>
            </a:p>
          </p:txBody>
        </p:sp>
      </p:grpSp>
    </p:spTree>
    <p:extLst>
      <p:ext uri="{BB962C8B-B14F-4D97-AF65-F5344CB8AC3E}">
        <p14:creationId xmlns:p14="http://schemas.microsoft.com/office/powerpoint/2010/main" val="33901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2596" y="857232"/>
            <a:ext cx="7215238" cy="164502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algn="l">
              <a:spcBef>
                <a:spcPts val="0"/>
              </a:spcBef>
            </a:pPr>
            <a:r>
              <a:rPr lang="en-US" altLang="zh-CN" sz="2000" dirty="0" smtClean="0">
                <a:solidFill>
                  <a:srgbClr val="0000FF"/>
                </a:solidFill>
                <a:latin typeface="Consolas" pitchFamily="49" charset="0"/>
                <a:ea typeface="仿宋" pitchFamily="49" charset="-122"/>
                <a:cs typeface="Consolas" pitchFamily="49" charset="0"/>
              </a:rPr>
              <a:t>   r2-</a:t>
            </a:r>
            <a:r>
              <a:rPr lang="en-US" altLang="zh-CN" sz="2000" dirty="0">
                <a:solidFill>
                  <a:srgbClr val="0000FF"/>
                </a:solidFill>
                <a:latin typeface="Consolas" pitchFamily="49" charset="0"/>
                <a:ea typeface="仿宋" pitchFamily="49" charset="-122"/>
                <a:cs typeface="Consolas" pitchFamily="49" charset="0"/>
              </a:rPr>
              <a:t>&gt;next=NULL;  </a:t>
            </a:r>
          </a:p>
          <a:p>
            <a:pPr algn="l">
              <a:spcBef>
                <a:spcPts val="0"/>
              </a:spcBef>
            </a:pPr>
            <a:r>
              <a:rPr lang="en-US" altLang="zh-CN" sz="2000" dirty="0">
                <a:solidFill>
                  <a:srgbClr val="0000FF"/>
                </a:solidFill>
                <a:latin typeface="Consolas" pitchFamily="49" charset="0"/>
                <a:ea typeface="仿宋" pitchFamily="49" charset="-122"/>
                <a:cs typeface="Consolas" pitchFamily="49" charset="0"/>
              </a:rPr>
              <a:t>   r-&gt;next=L1;    	</a:t>
            </a:r>
            <a:r>
              <a:rPr lang="en-US" altLang="zh-CN" sz="2000" dirty="0">
                <a:solidFill>
                  <a:srgbClr val="00B0F0"/>
                </a:solidFill>
                <a:latin typeface="Consolas" pitchFamily="49" charset="0"/>
                <a:ea typeface="仿宋" pitchFamily="49" charset="-122"/>
                <a:cs typeface="Consolas" pitchFamily="49" charset="0"/>
              </a:rPr>
              <a:t>//L</a:t>
            </a:r>
            <a:r>
              <a:rPr lang="zh-CN" altLang="en-US" sz="2000" dirty="0">
                <a:solidFill>
                  <a:srgbClr val="00B0F0"/>
                </a:solidFill>
                <a:latin typeface="Consolas" pitchFamily="49" charset="0"/>
                <a:ea typeface="仿宋" pitchFamily="49" charset="-122"/>
                <a:cs typeface="Consolas" pitchFamily="49" charset="0"/>
              </a:rPr>
              <a:t>的尾结点和</a:t>
            </a:r>
            <a:r>
              <a:rPr lang="en-US" altLang="zh-CN" sz="2000" dirty="0">
                <a:solidFill>
                  <a:srgbClr val="00B0F0"/>
                </a:solidFill>
                <a:latin typeface="Consolas" pitchFamily="49" charset="0"/>
                <a:ea typeface="仿宋" pitchFamily="49" charset="-122"/>
                <a:cs typeface="Consolas" pitchFamily="49" charset="0"/>
              </a:rPr>
              <a:t>L1</a:t>
            </a:r>
            <a:r>
              <a:rPr lang="zh-CN" altLang="en-US" sz="2000" dirty="0">
                <a:solidFill>
                  <a:srgbClr val="00B0F0"/>
                </a:solidFill>
                <a:latin typeface="Consolas" pitchFamily="49" charset="0"/>
                <a:ea typeface="仿宋" pitchFamily="49" charset="-122"/>
                <a:cs typeface="Consolas" pitchFamily="49" charset="0"/>
              </a:rPr>
              <a:t>的首结点链接起来</a:t>
            </a:r>
            <a:endParaRPr lang="en-US" altLang="zh-CN" sz="2000" dirty="0">
              <a:solidFill>
                <a:srgbClr val="00B0F0"/>
              </a:solidFill>
              <a:latin typeface="Consolas" pitchFamily="49" charset="0"/>
              <a:ea typeface="仿宋" pitchFamily="49" charset="-122"/>
              <a:cs typeface="Consolas" pitchFamily="49" charset="0"/>
            </a:endParaRPr>
          </a:p>
          <a:p>
            <a:pPr algn="l">
              <a:spcBef>
                <a:spcPts val="0"/>
              </a:spcBef>
            </a:pPr>
            <a:r>
              <a:rPr lang="en-US" altLang="zh-CN" sz="2000" dirty="0">
                <a:solidFill>
                  <a:srgbClr val="0000FF"/>
                </a:solidFill>
                <a:latin typeface="Consolas" pitchFamily="49" charset="0"/>
                <a:ea typeface="仿宋" pitchFamily="49" charset="-122"/>
                <a:cs typeface="Consolas" pitchFamily="49" charset="0"/>
              </a:rPr>
              <a:t>   r1-&gt;next=L2;</a:t>
            </a:r>
            <a:r>
              <a:rPr lang="en-US" altLang="zh-CN" sz="2000" dirty="0">
                <a:solidFill>
                  <a:srgbClr val="0070C0"/>
                </a:solidFill>
                <a:latin typeface="Consolas" pitchFamily="49" charset="0"/>
                <a:ea typeface="仿宋" pitchFamily="49" charset="-122"/>
                <a:cs typeface="Consolas" pitchFamily="49" charset="0"/>
              </a:rPr>
              <a:t>    	</a:t>
            </a:r>
            <a:r>
              <a:rPr lang="en-US" altLang="zh-CN" sz="2000" dirty="0">
                <a:solidFill>
                  <a:srgbClr val="00B0F0"/>
                </a:solidFill>
                <a:latin typeface="Consolas" pitchFamily="49" charset="0"/>
                <a:ea typeface="仿宋" pitchFamily="49" charset="-122"/>
                <a:cs typeface="Consolas" pitchFamily="49" charset="0"/>
              </a:rPr>
              <a:t>//L1</a:t>
            </a:r>
            <a:r>
              <a:rPr lang="zh-CN" altLang="en-US" sz="2000" dirty="0">
                <a:solidFill>
                  <a:srgbClr val="00B0F0"/>
                </a:solidFill>
                <a:latin typeface="Consolas" pitchFamily="49" charset="0"/>
                <a:ea typeface="仿宋" pitchFamily="49" charset="-122"/>
                <a:cs typeface="Consolas" pitchFamily="49" charset="0"/>
              </a:rPr>
              <a:t>的尾结点和</a:t>
            </a:r>
            <a:r>
              <a:rPr lang="en-US" altLang="zh-CN" sz="2000" dirty="0">
                <a:solidFill>
                  <a:srgbClr val="00B0F0"/>
                </a:solidFill>
                <a:latin typeface="Consolas" pitchFamily="49" charset="0"/>
                <a:ea typeface="仿宋" pitchFamily="49" charset="-122"/>
                <a:cs typeface="Consolas" pitchFamily="49" charset="0"/>
              </a:rPr>
              <a:t>L2</a:t>
            </a:r>
            <a:r>
              <a:rPr lang="zh-CN" altLang="en-US" sz="2000" dirty="0">
                <a:solidFill>
                  <a:srgbClr val="00B0F0"/>
                </a:solidFill>
                <a:latin typeface="Consolas" pitchFamily="49" charset="0"/>
                <a:ea typeface="仿宋" pitchFamily="49" charset="-122"/>
                <a:cs typeface="Consolas" pitchFamily="49" charset="0"/>
              </a:rPr>
              <a:t>的首结点链接起</a:t>
            </a:r>
            <a:r>
              <a:rPr lang="zh-CN" altLang="en-US" sz="2000" dirty="0">
                <a:solidFill>
                  <a:srgbClr val="0070C0"/>
                </a:solidFill>
                <a:latin typeface="Consolas" pitchFamily="49" charset="0"/>
                <a:ea typeface="仿宋" pitchFamily="49" charset="-122"/>
                <a:cs typeface="Consolas" pitchFamily="49" charset="0"/>
              </a:rPr>
              <a:t>来</a:t>
            </a:r>
            <a:endParaRPr lang="en-US" altLang="zh-CN" sz="2000" dirty="0">
              <a:solidFill>
                <a:srgbClr val="0000FF"/>
              </a:solidFill>
              <a:latin typeface="Consolas" pitchFamily="49" charset="0"/>
              <a:ea typeface="仿宋" pitchFamily="49" charset="-122"/>
              <a:cs typeface="Consolas" pitchFamily="49" charset="0"/>
            </a:endParaRPr>
          </a:p>
          <a:p>
            <a:pPr algn="l">
              <a:spcBef>
                <a:spcPts val="0"/>
              </a:spcBef>
            </a:pPr>
            <a:r>
              <a:rPr lang="en-US"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右大括号 4"/>
          <p:cNvSpPr/>
          <p:nvPr/>
        </p:nvSpPr>
        <p:spPr>
          <a:xfrm>
            <a:off x="9283828" y="876409"/>
            <a:ext cx="214314" cy="1524011"/>
          </a:xfrm>
          <a:prstGeom prst="rightBrace">
            <a:avLst/>
          </a:prstGeom>
          <a:ln w="19050">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2800"/>
          </a:p>
        </p:txBody>
      </p:sp>
      <p:sp>
        <p:nvSpPr>
          <p:cNvPr id="8" name="TextBox 7"/>
          <p:cNvSpPr txBox="1"/>
          <p:nvPr/>
        </p:nvSpPr>
        <p:spPr>
          <a:xfrm>
            <a:off x="9535727" y="876409"/>
            <a:ext cx="489365" cy="1524011"/>
          </a:xfrm>
          <a:prstGeom prst="rect">
            <a:avLst/>
          </a:prstGeom>
          <a:noFill/>
        </p:spPr>
        <p:txBody>
          <a:bodyPr vert="eaVert" wrap="square" rtlCol="0">
            <a:spAutoFit/>
          </a:bodyPr>
          <a:lstStyle/>
          <a:p>
            <a:r>
              <a:rPr lang="zh-CN" altLang="en-US" sz="1800" spc="600">
                <a:solidFill>
                  <a:srgbClr val="0000FF"/>
                </a:solidFill>
                <a:latin typeface="Consolas" pitchFamily="49" charset="0"/>
                <a:ea typeface="仿宋" pitchFamily="49" charset="-122"/>
                <a:cs typeface="Consolas" pitchFamily="49" charset="0"/>
              </a:rPr>
              <a:t>结尾工作</a:t>
            </a:r>
            <a:endParaRPr lang="zh-CN" altLang="en-US" sz="1800" spc="6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595538" y="3071810"/>
            <a:ext cx="5500726" cy="397032"/>
          </a:xfrm>
          <a:prstGeom prst="rect">
            <a:avLst/>
          </a:prstGeom>
          <a:noFill/>
        </p:spPr>
        <p:txBody>
          <a:bodyPr wrap="square" rtlCol="0">
            <a:spAutoFit/>
          </a:bodyPr>
          <a:lstStyle/>
          <a:p>
            <a:pPr algn="l"/>
            <a:r>
              <a:rPr lang="zh-CN" altLang="en-US" sz="2000">
                <a:solidFill>
                  <a:srgbClr val="FF0000"/>
                </a:solidFill>
                <a:latin typeface="方正启体简体" pitchFamily="65" charset="-122"/>
                <a:ea typeface="方正启体简体" pitchFamily="65" charset="-122"/>
              </a:rPr>
              <a:t>所以，两个建表算法是许多算法设计的基础！</a:t>
            </a:r>
            <a:endParaRPr lang="zh-CN" altLang="en-US" sz="2000">
              <a:solidFill>
                <a:srgbClr val="FF0000"/>
              </a:solidFill>
              <a:latin typeface="方正启体简体" pitchFamily="65" charset="-122"/>
              <a:ea typeface="方正启体简体" pitchFamily="65" charset="-122"/>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23</a:t>
            </a:fld>
            <a:r>
              <a:rPr lang="en-US" altLang="zh-CN" smtClean="0"/>
              <a:t>/29</a:t>
            </a:r>
            <a:endParaRPr lang="en-US" altLang="zh-CN"/>
          </a:p>
        </p:txBody>
      </p:sp>
    </p:spTree>
    <p:extLst>
      <p:ext uri="{BB962C8B-B14F-4D97-AF65-F5344CB8AC3E}">
        <p14:creationId xmlns:p14="http://schemas.microsoft.com/office/powerpoint/2010/main" val="283230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3881422" y="428604"/>
            <a:ext cx="350046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 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3</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pic>
        <p:nvPicPr>
          <p:cNvPr id="22" name="Picture 2"/>
          <p:cNvPicPr>
            <a:picLocks noChangeAspect="1" noChangeArrowheads="1"/>
          </p:cNvPicPr>
          <p:nvPr/>
        </p:nvPicPr>
        <p:blipFill>
          <a:blip r:embed="rId4"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14" name="TextBox 13"/>
          <p:cNvSpPr txBox="1"/>
          <p:nvPr/>
        </p:nvSpPr>
        <p:spPr>
          <a:xfrm>
            <a:off x="2952728" y="1844824"/>
            <a:ext cx="1571636" cy="430887"/>
          </a:xfrm>
          <a:prstGeom prst="rect">
            <a:avLst/>
          </a:prstGeom>
          <a:noFill/>
        </p:spPr>
        <p:txBody>
          <a:bodyPr wrap="square" rtlCol="0">
            <a:spAutoFit/>
          </a:bodyPr>
          <a:lstStyle/>
          <a:p>
            <a:pPr algn="l"/>
            <a:r>
              <a:rPr lang="zh-CN" altLang="en-US" sz="2000">
                <a:solidFill>
                  <a:srgbClr val="C00000"/>
                </a:solidFill>
                <a:latin typeface="微软雅黑" pitchFamily="34" charset="-122"/>
                <a:ea typeface="微软雅黑" pitchFamily="34" charset="-122"/>
              </a:rPr>
              <a:t>知识点：</a:t>
            </a:r>
            <a:endParaRPr lang="zh-CN" altLang="en-US" sz="2000">
              <a:solidFill>
                <a:srgbClr val="C00000"/>
              </a:solidFill>
              <a:latin typeface="微软雅黑" pitchFamily="34" charset="-122"/>
              <a:ea typeface="微软雅黑" pitchFamily="34" charset="-122"/>
            </a:endParaRPr>
          </a:p>
        </p:txBody>
      </p:sp>
      <p:sp>
        <p:nvSpPr>
          <p:cNvPr id="15" name="TextBox 14"/>
          <p:cNvSpPr txBox="1"/>
          <p:nvPr/>
        </p:nvSpPr>
        <p:spPr>
          <a:xfrm>
            <a:off x="4167174" y="2011511"/>
            <a:ext cx="2214578" cy="15309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spcBef>
                <a:spcPts val="0"/>
              </a:spcBef>
              <a:buBlip>
                <a:blip r:embed="rId5"/>
              </a:buBlip>
            </a:pPr>
            <a:r>
              <a:rPr lang="zh-CN" altLang="en-US" sz="2000" dirty="0">
                <a:solidFill>
                  <a:srgbClr val="0000FF"/>
                </a:solidFill>
                <a:latin typeface="仿宋" pitchFamily="49" charset="-122"/>
                <a:ea typeface="仿宋" pitchFamily="49" charset="-122"/>
              </a:rPr>
              <a:t>双链表</a:t>
            </a:r>
            <a:endParaRPr lang="en-US" altLang="zh-CN" sz="2000" dirty="0">
              <a:solidFill>
                <a:srgbClr val="0000FF"/>
              </a:solidFill>
              <a:latin typeface="仿宋" pitchFamily="49" charset="-122"/>
              <a:ea typeface="仿宋" pitchFamily="49" charset="-122"/>
            </a:endParaRPr>
          </a:p>
          <a:p>
            <a:pPr marL="457200" indent="-457200" algn="l">
              <a:lnSpc>
                <a:spcPct val="150000"/>
              </a:lnSpc>
              <a:spcBef>
                <a:spcPts val="0"/>
              </a:spcBef>
              <a:buBlip>
                <a:blip r:embed="rId5"/>
              </a:buBlip>
            </a:pPr>
            <a:r>
              <a:rPr lang="zh-CN" altLang="en-US" sz="2000" dirty="0">
                <a:solidFill>
                  <a:srgbClr val="0000FF"/>
                </a:solidFill>
                <a:latin typeface="仿宋" pitchFamily="49" charset="-122"/>
                <a:ea typeface="仿宋" pitchFamily="49" charset="-122"/>
              </a:rPr>
              <a:t>循环链表</a:t>
            </a:r>
            <a:endParaRPr lang="en-US" altLang="zh-CN" sz="2000" dirty="0">
              <a:solidFill>
                <a:srgbClr val="0000FF"/>
              </a:solidFill>
              <a:latin typeface="仿宋" pitchFamily="49" charset="-122"/>
              <a:ea typeface="仿宋" pitchFamily="49" charset="-122"/>
            </a:endParaRPr>
          </a:p>
          <a:p>
            <a:pPr marL="457200" indent="-457200" algn="l">
              <a:lnSpc>
                <a:spcPct val="150000"/>
              </a:lnSpc>
              <a:spcBef>
                <a:spcPts val="0"/>
              </a:spcBef>
              <a:buBlip>
                <a:blip r:embed="rId5"/>
              </a:buBlip>
            </a:pPr>
            <a:r>
              <a:rPr lang="zh-CN" altLang="en-US" sz="2000" dirty="0">
                <a:solidFill>
                  <a:srgbClr val="0000FF"/>
                </a:solidFill>
                <a:latin typeface="仿宋" pitchFamily="49" charset="-122"/>
                <a:ea typeface="仿宋" pitchFamily="49" charset="-122"/>
              </a:rPr>
              <a:t>有序表</a:t>
            </a:r>
            <a:endParaRPr lang="zh-CN" altLang="en-US" sz="2000" dirty="0">
              <a:solidFill>
                <a:srgbClr val="0000FF"/>
              </a:solidFill>
              <a:latin typeface="仿宋" pitchFamily="49" charset="-122"/>
              <a:ea typeface="仿宋" pitchFamily="49" charset="-122"/>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24</a:t>
            </a:fld>
            <a:r>
              <a:rPr lang="en-US" altLang="zh-CN" smtClean="0"/>
              <a:t>/29</a:t>
            </a:r>
            <a:endParaRPr lang="en-US" altLang="zh-CN"/>
          </a:p>
        </p:txBody>
      </p:sp>
      <p:sp>
        <p:nvSpPr>
          <p:cNvPr id="8" name="Oval 8"/>
          <p:cNvSpPr>
            <a:spLocks noChangeAspect="1" noChangeArrowheads="1"/>
          </p:cNvSpPr>
          <p:nvPr/>
        </p:nvSpPr>
        <p:spPr bwMode="auto">
          <a:xfrm>
            <a:off x="2309786" y="3610154"/>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2360617" y="3660698"/>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10" name="TextBox 11"/>
          <p:cNvSpPr txBox="1"/>
          <p:nvPr/>
        </p:nvSpPr>
        <p:spPr>
          <a:xfrm>
            <a:off x="3381356" y="3830464"/>
            <a:ext cx="1857388"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双 链 表</a:t>
            </a:r>
            <a:endParaRPr lang="zh-CN" altLang="en-US" sz="2000">
              <a:solidFill>
                <a:srgbClr val="FF0000"/>
              </a:solidFill>
              <a:latin typeface="微软雅黑" pitchFamily="34" charset="-122"/>
              <a:ea typeface="微软雅黑" pitchFamily="34" charset="-122"/>
            </a:endParaRPr>
          </a:p>
        </p:txBody>
      </p:sp>
      <p:sp>
        <p:nvSpPr>
          <p:cNvPr id="11" name="TextBox 23"/>
          <p:cNvSpPr txBox="1"/>
          <p:nvPr/>
        </p:nvSpPr>
        <p:spPr>
          <a:xfrm>
            <a:off x="3452794" y="4437112"/>
            <a:ext cx="5857916" cy="430887"/>
          </a:xfrm>
          <a:prstGeom prst="rect">
            <a:avLst/>
          </a:prstGeom>
          <a:noFill/>
          <a:effectLst/>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dirty="0">
                <a:ln w="11430"/>
                <a:gradFill>
                  <a:gsLst>
                    <a:gs pos="25000">
                      <a:schemeClr val="accent2">
                        <a:satMod val="155000"/>
                      </a:schemeClr>
                    </a:gs>
                    <a:gs pos="100000">
                      <a:schemeClr val="accent2">
                        <a:shade val="45000"/>
                        <a:satMod val="165000"/>
                      </a:schemeClr>
                    </a:gs>
                  </a:gsLst>
                  <a:lin ang="5400000"/>
                </a:gradFill>
                <a:latin typeface="华文中宋" pitchFamily="2" charset="-122"/>
                <a:ea typeface="华文中宋" pitchFamily="2" charset="-122"/>
                <a:cs typeface="Consolas" pitchFamily="49" charset="0"/>
                <a:sym typeface="Wingdings"/>
              </a:rPr>
              <a:t> </a:t>
            </a:r>
            <a:r>
              <a:rPr lang="zh-CN" altLang="en-US" sz="2000" spc="50" dirty="0">
                <a:ln w="11430"/>
                <a:gradFill>
                  <a:gsLst>
                    <a:gs pos="25000">
                      <a:schemeClr val="accent2">
                        <a:satMod val="155000"/>
                      </a:schemeClr>
                    </a:gs>
                    <a:gs pos="100000">
                      <a:schemeClr val="accent2">
                        <a:shade val="45000"/>
                        <a:satMod val="165000"/>
                      </a:schemeClr>
                    </a:gs>
                  </a:gsLst>
                  <a:lin ang="5400000"/>
                </a:gradFill>
                <a:latin typeface="华文中宋" pitchFamily="2" charset="-122"/>
                <a:ea typeface="华文中宋" pitchFamily="2" charset="-122"/>
                <a:cs typeface="Consolas" pitchFamily="49" charset="0"/>
              </a:rPr>
              <a:t>每个结点有指向前、后相邻结点的指针域。</a:t>
            </a:r>
            <a:endParaRPr lang="zh-CN" altLang="en-US" sz="2000" spc="50" dirty="0">
              <a:ln w="11430"/>
              <a:gradFill>
                <a:gsLst>
                  <a:gs pos="25000">
                    <a:schemeClr val="accent2">
                      <a:satMod val="155000"/>
                    </a:schemeClr>
                  </a:gs>
                  <a:gs pos="100000">
                    <a:schemeClr val="accent2">
                      <a:shade val="45000"/>
                      <a:satMod val="165000"/>
                    </a:schemeClr>
                  </a:gs>
                </a:gsLst>
                <a:lin ang="5400000"/>
              </a:gradFill>
              <a:latin typeface="华文中宋" pitchFamily="2" charset="-122"/>
              <a:ea typeface="华文中宋" pitchFamily="2" charset="-122"/>
              <a:cs typeface="Consolas" pitchFamily="49" charset="0"/>
            </a:endParaRPr>
          </a:p>
        </p:txBody>
      </p:sp>
      <p:grpSp>
        <p:nvGrpSpPr>
          <p:cNvPr id="12" name="组合 10"/>
          <p:cNvGrpSpPr/>
          <p:nvPr/>
        </p:nvGrpSpPr>
        <p:grpSpPr>
          <a:xfrm>
            <a:off x="4238612" y="5199115"/>
            <a:ext cx="3714776" cy="1097644"/>
            <a:chOff x="2714612" y="3000378"/>
            <a:chExt cx="3714776" cy="823234"/>
          </a:xfrm>
        </p:grpSpPr>
        <p:sp>
          <p:nvSpPr>
            <p:cNvPr id="13" name="下箭头 12"/>
            <p:cNvSpPr/>
            <p:nvPr/>
          </p:nvSpPr>
          <p:spPr>
            <a:xfrm>
              <a:off x="4214810"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p>
          </p:txBody>
        </p:sp>
        <p:sp>
          <p:nvSpPr>
            <p:cNvPr id="16" name="TextBox 25"/>
            <p:cNvSpPr txBox="1"/>
            <p:nvPr/>
          </p:nvSpPr>
          <p:spPr>
            <a:xfrm>
              <a:off x="2714612" y="3500446"/>
              <a:ext cx="3714776" cy="323166"/>
            </a:xfrm>
            <a:prstGeom prst="rect">
              <a:avLst/>
            </a:prstGeom>
            <a:noFill/>
          </p:spPr>
          <p:txBody>
            <a:bodyPr wrap="square" rtlCol="0">
              <a:spAutoFit/>
            </a:bodyPr>
            <a:lstStyle/>
            <a:p>
              <a:r>
                <a:rPr lang="zh-CN" altLang="en-US" sz="2000">
                  <a:solidFill>
                    <a:srgbClr val="0000FF"/>
                  </a:solidFill>
                  <a:latin typeface="仿宋" pitchFamily="49" charset="-122"/>
                  <a:ea typeface="仿宋" pitchFamily="49" charset="-122"/>
                </a:rPr>
                <a:t>通常，存储密度低于单链表</a:t>
              </a:r>
              <a:endParaRPr lang="zh-CN" altLang="en-US" sz="2000">
                <a:solidFill>
                  <a:srgbClr val="0000FF"/>
                </a:solidFill>
                <a:latin typeface="仿宋" pitchFamily="49" charset="-122"/>
                <a:ea typeface="仿宋" pitchFamily="49" charset="-122"/>
              </a:endParaRPr>
            </a:p>
          </p:txBody>
        </p:sp>
      </p:grpSp>
    </p:spTree>
    <p:extLst>
      <p:ext uri="{BB962C8B-B14F-4D97-AF65-F5344CB8AC3E}">
        <p14:creationId xmlns:p14="http://schemas.microsoft.com/office/powerpoint/2010/main" val="1186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4" name="Rectangle 10"/>
          <p:cNvSpPr>
            <a:spLocks noChangeArrowheads="1"/>
          </p:cNvSpPr>
          <p:nvPr/>
        </p:nvSpPr>
        <p:spPr bwMode="auto">
          <a:xfrm>
            <a:off x="1524001" y="966253"/>
            <a:ext cx="184731" cy="566309"/>
          </a:xfrm>
          <a:prstGeom prst="rect">
            <a:avLst/>
          </a:prstGeom>
          <a:noFill/>
          <a:ln w="9525" algn="ctr">
            <a:noFill/>
            <a:miter lim="800000"/>
            <a:headEnd/>
            <a:tailEnd/>
          </a:ln>
          <a:effectLst/>
        </p:spPr>
        <p:txBody>
          <a:bodyPr wrap="none" anchor="ctr">
            <a:spAutoFit/>
          </a:bodyPr>
          <a:lstStyle/>
          <a:p>
            <a:endParaRPr lang="zh-CN" altLang="en-US" sz="2800">
              <a:latin typeface="Consolas" pitchFamily="49" charset="0"/>
              <a:cs typeface="Consolas" pitchFamily="49" charset="0"/>
            </a:endParaRPr>
          </a:p>
        </p:txBody>
      </p:sp>
      <p:sp>
        <p:nvSpPr>
          <p:cNvPr id="200716" name="Rectangle 12"/>
          <p:cNvSpPr>
            <a:spLocks noChangeArrowheads="1"/>
          </p:cNvSpPr>
          <p:nvPr/>
        </p:nvSpPr>
        <p:spPr bwMode="auto">
          <a:xfrm>
            <a:off x="1524001" y="966253"/>
            <a:ext cx="184731" cy="566309"/>
          </a:xfrm>
          <a:prstGeom prst="rect">
            <a:avLst/>
          </a:prstGeom>
          <a:noFill/>
          <a:ln w="9525" algn="ctr">
            <a:noFill/>
            <a:miter lim="800000"/>
            <a:headEnd/>
            <a:tailEnd/>
          </a:ln>
          <a:effectLst/>
        </p:spPr>
        <p:txBody>
          <a:bodyPr wrap="none" anchor="ctr">
            <a:spAutoFit/>
          </a:bodyPr>
          <a:lstStyle/>
          <a:p>
            <a:endParaRPr lang="zh-CN" altLang="en-US" sz="2800">
              <a:latin typeface="Consolas" pitchFamily="49" charset="0"/>
              <a:cs typeface="Consolas" pitchFamily="49" charset="0"/>
            </a:endParaRPr>
          </a:p>
        </p:txBody>
      </p:sp>
      <p:sp>
        <p:nvSpPr>
          <p:cNvPr id="39" name="TextBox 38"/>
          <p:cNvSpPr txBox="1"/>
          <p:nvPr/>
        </p:nvSpPr>
        <p:spPr>
          <a:xfrm>
            <a:off x="2452662" y="410113"/>
            <a:ext cx="6429420"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特点：方便查找一个结点的前、后相邻结点。</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0" name="TextBox 39"/>
          <p:cNvSpPr txBox="1"/>
          <p:nvPr/>
        </p:nvSpPr>
        <p:spPr>
          <a:xfrm>
            <a:off x="2595538" y="1142985"/>
            <a:ext cx="5715040" cy="43088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buBlip>
                <a:blip r:embed="rId3"/>
              </a:buBlip>
            </a:pPr>
            <a:r>
              <a:rPr lang="zh-CN" altLang="en-US" sz="2000">
                <a:solidFill>
                  <a:srgbClr val="0000FF"/>
                </a:solidFill>
                <a:latin typeface="Consolas" pitchFamily="49" charset="0"/>
                <a:ea typeface="仿宋" pitchFamily="49" charset="-122"/>
                <a:cs typeface="Consolas" pitchFamily="49" charset="0"/>
              </a:rPr>
              <a:t>已知某个结点的地址，删除它的时间为</a:t>
            </a:r>
            <a:r>
              <a:rPr lang="en-US" altLang="zh-CN" sz="2000">
                <a:solidFill>
                  <a:srgbClr val="0000FF"/>
                </a:solidFill>
                <a:latin typeface="Consolas" pitchFamily="49" charset="0"/>
                <a:ea typeface="仿宋" pitchFamily="49" charset="-122"/>
                <a:cs typeface="Consolas" pitchFamily="49" charset="0"/>
              </a:rPr>
              <a:t>O(1)</a:t>
            </a:r>
            <a:r>
              <a:rPr lang="zh-CN" altLang="en-US"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41" name="TextBox 40"/>
          <p:cNvSpPr txBox="1"/>
          <p:nvPr/>
        </p:nvSpPr>
        <p:spPr>
          <a:xfrm>
            <a:off x="2952728" y="1809739"/>
            <a:ext cx="1714512" cy="430887"/>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删除过程：</a:t>
            </a:r>
            <a:endParaRPr lang="zh-CN" altLang="en-US" sz="2000">
              <a:solidFill>
                <a:srgbClr val="0000FF"/>
              </a:solidFill>
              <a:latin typeface="Consolas" pitchFamily="49" charset="0"/>
              <a:ea typeface="仿宋" pitchFamily="49" charset="-122"/>
              <a:cs typeface="Consolas" pitchFamily="49" charset="0"/>
            </a:endParaRPr>
          </a:p>
        </p:txBody>
      </p:sp>
      <p:sp>
        <p:nvSpPr>
          <p:cNvPr id="42" name="矩形 41"/>
          <p:cNvSpPr/>
          <p:nvPr/>
        </p:nvSpPr>
        <p:spPr>
          <a:xfrm>
            <a:off x="3952860" y="3238500"/>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ea typeface="楷体" pitchFamily="49" charset="-122"/>
                <a:cs typeface="Consolas" pitchFamily="49" charset="0"/>
              </a:rPr>
              <a:t>x</a:t>
            </a:r>
            <a:endParaRPr lang="zh-CN" altLang="en-US" sz="2000" i="1">
              <a:solidFill>
                <a:srgbClr val="0000FF"/>
              </a:solidFill>
              <a:latin typeface="Consolas" pitchFamily="49" charset="0"/>
              <a:ea typeface="楷体" pitchFamily="49" charset="-122"/>
              <a:cs typeface="Consolas" pitchFamily="49" charset="0"/>
            </a:endParaRPr>
          </a:p>
        </p:txBody>
      </p:sp>
      <p:sp>
        <p:nvSpPr>
          <p:cNvPr id="43" name="矩形 42"/>
          <p:cNvSpPr/>
          <p:nvPr/>
        </p:nvSpPr>
        <p:spPr>
          <a:xfrm>
            <a:off x="4452926" y="3238500"/>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44" name="矩形 43"/>
          <p:cNvSpPr/>
          <p:nvPr/>
        </p:nvSpPr>
        <p:spPr>
          <a:xfrm>
            <a:off x="3595670" y="3238500"/>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45" name="矩形 44"/>
          <p:cNvSpPr/>
          <p:nvPr/>
        </p:nvSpPr>
        <p:spPr>
          <a:xfrm>
            <a:off x="5524496" y="3238500"/>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ea typeface="楷体" pitchFamily="49" charset="-122"/>
                <a:cs typeface="Consolas" pitchFamily="49" charset="0"/>
              </a:rPr>
              <a:t>y</a:t>
            </a:r>
            <a:endParaRPr lang="zh-CN" altLang="en-US" sz="2000" i="1">
              <a:solidFill>
                <a:srgbClr val="0000FF"/>
              </a:solidFill>
              <a:latin typeface="Consolas" pitchFamily="49" charset="0"/>
              <a:ea typeface="楷体" pitchFamily="49" charset="-122"/>
              <a:cs typeface="Consolas" pitchFamily="49" charset="0"/>
            </a:endParaRPr>
          </a:p>
        </p:txBody>
      </p:sp>
      <p:sp>
        <p:nvSpPr>
          <p:cNvPr id="46" name="矩形 45"/>
          <p:cNvSpPr/>
          <p:nvPr/>
        </p:nvSpPr>
        <p:spPr>
          <a:xfrm>
            <a:off x="6024562" y="3238500"/>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48" name="矩形 47"/>
          <p:cNvSpPr/>
          <p:nvPr/>
        </p:nvSpPr>
        <p:spPr>
          <a:xfrm>
            <a:off x="5167306" y="3238500"/>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49" name="矩形 48"/>
          <p:cNvSpPr/>
          <p:nvPr/>
        </p:nvSpPr>
        <p:spPr>
          <a:xfrm>
            <a:off x="7096132" y="3238500"/>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ea typeface="楷体" pitchFamily="49" charset="-122"/>
                <a:cs typeface="Consolas" pitchFamily="49" charset="0"/>
              </a:rPr>
              <a:t>z</a:t>
            </a:r>
            <a:endParaRPr lang="zh-CN" altLang="en-US" sz="2000" i="1">
              <a:solidFill>
                <a:srgbClr val="0000FF"/>
              </a:solidFill>
              <a:latin typeface="Consolas" pitchFamily="49" charset="0"/>
              <a:ea typeface="楷体" pitchFamily="49" charset="-122"/>
              <a:cs typeface="Consolas" pitchFamily="49" charset="0"/>
            </a:endParaRPr>
          </a:p>
        </p:txBody>
      </p:sp>
      <p:sp>
        <p:nvSpPr>
          <p:cNvPr id="51" name="矩形 50"/>
          <p:cNvSpPr/>
          <p:nvPr/>
        </p:nvSpPr>
        <p:spPr>
          <a:xfrm>
            <a:off x="7596198" y="3238500"/>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55" name="矩形 54"/>
          <p:cNvSpPr/>
          <p:nvPr/>
        </p:nvSpPr>
        <p:spPr>
          <a:xfrm>
            <a:off x="6738942" y="3238500"/>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cxnSp>
        <p:nvCxnSpPr>
          <p:cNvPr id="57" name="直接箭头连接符 56"/>
          <p:cNvCxnSpPr/>
          <p:nvPr/>
        </p:nvCxnSpPr>
        <p:spPr>
          <a:xfrm>
            <a:off x="4663306" y="358775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4810117" y="3401483"/>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3095604" y="3589869"/>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3242415" y="3403601"/>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6231007"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6377818" y="3407833"/>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4" name="直接箭头连接符 63"/>
          <p:cNvCxnSpPr/>
          <p:nvPr/>
        </p:nvCxnSpPr>
        <p:spPr>
          <a:xfrm>
            <a:off x="7802643"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5" name="直接箭头连接符 64"/>
          <p:cNvCxnSpPr/>
          <p:nvPr/>
        </p:nvCxnSpPr>
        <p:spPr>
          <a:xfrm rot="10800000">
            <a:off x="7949454" y="3407833"/>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8382016" y="3143249"/>
            <a:ext cx="642942" cy="566309"/>
          </a:xfrm>
          <a:prstGeom prst="rect">
            <a:avLst/>
          </a:prstGeom>
          <a:noFill/>
        </p:spPr>
        <p:txBody>
          <a:bodyPr wrap="square" rtlCol="0">
            <a:spAutoFit/>
          </a:bodyPr>
          <a:lstStyle/>
          <a:p>
            <a:r>
              <a:rPr lang="en-US" altLang="zh-CN" sz="2800">
                <a:latin typeface="Consolas" pitchFamily="49" charset="0"/>
                <a:ea typeface="宋体"/>
                <a:cs typeface="Consolas" pitchFamily="49" charset="0"/>
              </a:rPr>
              <a:t>…</a:t>
            </a:r>
            <a:endParaRPr lang="zh-CN" altLang="en-US" sz="2800">
              <a:latin typeface="Consolas" pitchFamily="49" charset="0"/>
              <a:cs typeface="Consolas" pitchFamily="49" charset="0"/>
            </a:endParaRPr>
          </a:p>
        </p:txBody>
      </p:sp>
      <p:sp>
        <p:nvSpPr>
          <p:cNvPr id="67" name="TextBox 66"/>
          <p:cNvSpPr txBox="1"/>
          <p:nvPr/>
        </p:nvSpPr>
        <p:spPr>
          <a:xfrm>
            <a:off x="2452662" y="3143249"/>
            <a:ext cx="642942" cy="566309"/>
          </a:xfrm>
          <a:prstGeom prst="rect">
            <a:avLst/>
          </a:prstGeom>
          <a:noFill/>
        </p:spPr>
        <p:txBody>
          <a:bodyPr wrap="square" rtlCol="0">
            <a:spAutoFit/>
          </a:bodyPr>
          <a:lstStyle/>
          <a:p>
            <a:r>
              <a:rPr lang="en-US" altLang="zh-CN" sz="2800">
                <a:latin typeface="Consolas" pitchFamily="49" charset="0"/>
                <a:ea typeface="宋体"/>
                <a:cs typeface="Consolas" pitchFamily="49" charset="0"/>
              </a:rPr>
              <a:t>…</a:t>
            </a:r>
            <a:endParaRPr lang="zh-CN" altLang="en-US" sz="2800">
              <a:latin typeface="Consolas" pitchFamily="49" charset="0"/>
              <a:cs typeface="Consolas" pitchFamily="49" charset="0"/>
            </a:endParaRPr>
          </a:p>
        </p:txBody>
      </p:sp>
      <p:sp>
        <p:nvSpPr>
          <p:cNvPr id="69" name="弧形 68"/>
          <p:cNvSpPr/>
          <p:nvPr/>
        </p:nvSpPr>
        <p:spPr>
          <a:xfrm>
            <a:off x="5157781" y="2857497"/>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70" name="TextBox 69"/>
          <p:cNvSpPr txBox="1"/>
          <p:nvPr/>
        </p:nvSpPr>
        <p:spPr>
          <a:xfrm>
            <a:off x="5238744" y="2666996"/>
            <a:ext cx="285752" cy="338554"/>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p</a:t>
            </a:r>
            <a:endParaRPr lang="zh-CN" altLang="en-US" sz="2000" i="1">
              <a:latin typeface="Consolas" pitchFamily="49" charset="0"/>
              <a:cs typeface="Consolas" pitchFamily="49" charset="0"/>
            </a:endParaRPr>
          </a:p>
        </p:txBody>
      </p:sp>
      <p:sp>
        <p:nvSpPr>
          <p:cNvPr id="73" name="任意多边形 72"/>
          <p:cNvSpPr/>
          <p:nvPr/>
        </p:nvSpPr>
        <p:spPr>
          <a:xfrm>
            <a:off x="4610102" y="2599268"/>
            <a:ext cx="2390775" cy="855133"/>
          </a:xfrm>
          <a:custGeom>
            <a:avLst/>
            <a:gdLst>
              <a:gd name="connsiteX0" fmla="*/ 0 w 2390775"/>
              <a:gd name="connsiteY0" fmla="*/ 641350 h 641350"/>
              <a:gd name="connsiteX1" fmla="*/ 228600 w 2390775"/>
              <a:gd name="connsiteY1" fmla="*/ 269875 h 641350"/>
              <a:gd name="connsiteX2" fmla="*/ 942975 w 2390775"/>
              <a:gd name="connsiteY2" fmla="*/ 60325 h 641350"/>
              <a:gd name="connsiteX3" fmla="*/ 1771650 w 2390775"/>
              <a:gd name="connsiteY3" fmla="*/ 69850 h 641350"/>
              <a:gd name="connsiteX4" fmla="*/ 2390775 w 2390775"/>
              <a:gd name="connsiteY4" fmla="*/ 479425 h 64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775" h="641350">
                <a:moveTo>
                  <a:pt x="0" y="641350"/>
                </a:moveTo>
                <a:cubicBezTo>
                  <a:pt x="35719" y="504031"/>
                  <a:pt x="71438" y="366713"/>
                  <a:pt x="228600" y="269875"/>
                </a:cubicBezTo>
                <a:cubicBezTo>
                  <a:pt x="385763" y="173038"/>
                  <a:pt x="685800" y="93663"/>
                  <a:pt x="942975" y="60325"/>
                </a:cubicBezTo>
                <a:cubicBezTo>
                  <a:pt x="1200150" y="26988"/>
                  <a:pt x="1530350" y="0"/>
                  <a:pt x="1771650" y="69850"/>
                </a:cubicBezTo>
                <a:cubicBezTo>
                  <a:pt x="2012950" y="139700"/>
                  <a:pt x="2201862" y="309562"/>
                  <a:pt x="2390775" y="4794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74" name="任意多边形 73"/>
          <p:cNvSpPr/>
          <p:nvPr/>
        </p:nvSpPr>
        <p:spPr>
          <a:xfrm>
            <a:off x="4514850" y="3543302"/>
            <a:ext cx="2438400" cy="842433"/>
          </a:xfrm>
          <a:custGeom>
            <a:avLst/>
            <a:gdLst>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631825">
                <a:moveTo>
                  <a:pt x="2438400" y="0"/>
                </a:moveTo>
                <a:cubicBezTo>
                  <a:pt x="2387600" y="151606"/>
                  <a:pt x="2336800" y="303213"/>
                  <a:pt x="2171700" y="400050"/>
                </a:cubicBezTo>
                <a:cubicBezTo>
                  <a:pt x="2006600" y="496888"/>
                  <a:pt x="1712912" y="554038"/>
                  <a:pt x="1447800" y="581025"/>
                </a:cubicBezTo>
                <a:cubicBezTo>
                  <a:pt x="1182688" y="608012"/>
                  <a:pt x="822325" y="631825"/>
                  <a:pt x="581025" y="561975"/>
                </a:cubicBezTo>
                <a:cubicBezTo>
                  <a:pt x="339725" y="492125"/>
                  <a:pt x="169862" y="327025"/>
                  <a:pt x="0" y="1619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32" name="TextBox 31"/>
          <p:cNvSpPr txBox="1"/>
          <p:nvPr/>
        </p:nvSpPr>
        <p:spPr>
          <a:xfrm>
            <a:off x="4952992" y="2095491"/>
            <a:ext cx="3286148" cy="430887"/>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p</a:t>
            </a:r>
            <a:r>
              <a:rPr lang="en-US" altLang="zh-CN" sz="2000">
                <a:solidFill>
                  <a:srgbClr val="0000FF"/>
                </a:solidFill>
                <a:latin typeface="Consolas" pitchFamily="49" charset="0"/>
                <a:ea typeface="+mn-ea"/>
                <a:cs typeface="Consolas" pitchFamily="49" charset="0"/>
              </a:rPr>
              <a:t>-</a:t>
            </a:r>
            <a:r>
              <a:rPr lang="en-US" altLang="zh-CN" sz="2000">
                <a:solidFill>
                  <a:srgbClr val="0000FF"/>
                </a:solidFill>
                <a:latin typeface="Consolas" pitchFamily="49" charset="0"/>
                <a:cs typeface="Consolas" pitchFamily="49" charset="0"/>
              </a:rPr>
              <a:t>&gt;prior</a:t>
            </a:r>
            <a:r>
              <a:rPr lang="en-US" altLang="zh-CN" sz="2000">
                <a:solidFill>
                  <a:srgbClr val="0000FF"/>
                </a:solidFill>
                <a:latin typeface="Consolas" pitchFamily="49" charset="0"/>
                <a:ea typeface="+mj-ea"/>
                <a:cs typeface="Consolas" pitchFamily="49" charset="0"/>
              </a:rPr>
              <a:t>-</a:t>
            </a:r>
            <a:r>
              <a:rPr lang="en-US" altLang="zh-CN" sz="2000">
                <a:solidFill>
                  <a:srgbClr val="0000FF"/>
                </a:solidFill>
                <a:latin typeface="Consolas" pitchFamily="49" charset="0"/>
                <a:cs typeface="Consolas" pitchFamily="49" charset="0"/>
              </a:rPr>
              <a:t>&gt;next=p</a:t>
            </a:r>
            <a:r>
              <a:rPr lang="en-US" altLang="zh-CN" sz="2000">
                <a:solidFill>
                  <a:srgbClr val="0000FF"/>
                </a:solidFill>
                <a:latin typeface="Consolas" pitchFamily="49" charset="0"/>
                <a:ea typeface="+mj-ea"/>
                <a:cs typeface="Consolas" pitchFamily="49" charset="0"/>
              </a:rPr>
              <a:t>-</a:t>
            </a:r>
            <a:r>
              <a:rPr lang="en-US" altLang="zh-CN" sz="2000">
                <a:solidFill>
                  <a:srgbClr val="0000FF"/>
                </a:solidFill>
                <a:latin typeface="Consolas" pitchFamily="49" charset="0"/>
                <a:cs typeface="Consolas" pitchFamily="49" charset="0"/>
              </a:rPr>
              <a:t>&gt;next</a:t>
            </a:r>
            <a:endParaRPr lang="zh-CN" altLang="en-US" sz="2000">
              <a:solidFill>
                <a:srgbClr val="0000FF"/>
              </a:solidFill>
              <a:latin typeface="Consolas" pitchFamily="49" charset="0"/>
              <a:cs typeface="Consolas" pitchFamily="49" charset="0"/>
            </a:endParaRPr>
          </a:p>
        </p:txBody>
      </p:sp>
      <p:sp>
        <p:nvSpPr>
          <p:cNvPr id="33" name="TextBox 32"/>
          <p:cNvSpPr txBox="1"/>
          <p:nvPr/>
        </p:nvSpPr>
        <p:spPr>
          <a:xfrm>
            <a:off x="4667240" y="4328385"/>
            <a:ext cx="3500462" cy="430887"/>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p</a:t>
            </a:r>
            <a:r>
              <a:rPr lang="en-US" altLang="zh-CN" sz="2000">
                <a:solidFill>
                  <a:srgbClr val="0000FF"/>
                </a:solidFill>
                <a:latin typeface="Consolas" pitchFamily="49" charset="0"/>
                <a:ea typeface="+mn-ea"/>
                <a:cs typeface="Consolas" pitchFamily="49" charset="0"/>
              </a:rPr>
              <a:t>-</a:t>
            </a:r>
            <a:r>
              <a:rPr lang="en-US" altLang="zh-CN" sz="2000">
                <a:solidFill>
                  <a:srgbClr val="0000FF"/>
                </a:solidFill>
                <a:latin typeface="Consolas" pitchFamily="49" charset="0"/>
                <a:cs typeface="Consolas" pitchFamily="49" charset="0"/>
              </a:rPr>
              <a:t>&gt;next</a:t>
            </a:r>
            <a:r>
              <a:rPr lang="en-US" altLang="zh-CN" sz="2000">
                <a:solidFill>
                  <a:srgbClr val="0000FF"/>
                </a:solidFill>
                <a:latin typeface="Consolas" pitchFamily="49" charset="0"/>
                <a:ea typeface="+mj-ea"/>
                <a:cs typeface="Consolas" pitchFamily="49" charset="0"/>
              </a:rPr>
              <a:t>-</a:t>
            </a:r>
            <a:r>
              <a:rPr lang="en-US" altLang="zh-CN" sz="2000">
                <a:solidFill>
                  <a:srgbClr val="0000FF"/>
                </a:solidFill>
                <a:latin typeface="Consolas" pitchFamily="49" charset="0"/>
                <a:cs typeface="Consolas" pitchFamily="49" charset="0"/>
              </a:rPr>
              <a:t>&gt;prior=p</a:t>
            </a:r>
            <a:r>
              <a:rPr lang="en-US" altLang="zh-CN" sz="2000">
                <a:solidFill>
                  <a:srgbClr val="0000FF"/>
                </a:solidFill>
                <a:latin typeface="Consolas" pitchFamily="49" charset="0"/>
                <a:ea typeface="+mj-ea"/>
                <a:cs typeface="Consolas" pitchFamily="49" charset="0"/>
              </a:rPr>
              <a:t>-</a:t>
            </a:r>
            <a:r>
              <a:rPr lang="en-US" altLang="zh-CN" sz="2000">
                <a:solidFill>
                  <a:srgbClr val="0000FF"/>
                </a:solidFill>
                <a:latin typeface="Consolas" pitchFamily="49" charset="0"/>
                <a:cs typeface="Consolas" pitchFamily="49" charset="0"/>
              </a:rPr>
              <a:t>&gt;prior</a:t>
            </a:r>
            <a:endParaRPr lang="zh-CN" altLang="en-US" sz="2000">
              <a:solidFill>
                <a:srgbClr val="0000FF"/>
              </a:solidFill>
              <a:latin typeface="Consolas" pitchFamily="49" charset="0"/>
              <a:cs typeface="Consolas" pitchFamily="49" charset="0"/>
            </a:endParaRPr>
          </a:p>
        </p:txBody>
      </p:sp>
      <p:grpSp>
        <p:nvGrpSpPr>
          <p:cNvPr id="2" name="组合 46"/>
          <p:cNvGrpSpPr/>
          <p:nvPr/>
        </p:nvGrpSpPr>
        <p:grpSpPr>
          <a:xfrm>
            <a:off x="2024034" y="4667259"/>
            <a:ext cx="8001056" cy="1437392"/>
            <a:chOff x="500034" y="3500444"/>
            <a:chExt cx="8001056" cy="1078044"/>
          </a:xfrm>
        </p:grpSpPr>
        <p:sp>
          <p:nvSpPr>
            <p:cNvPr id="34" name="TextBox 33"/>
            <p:cNvSpPr txBox="1"/>
            <p:nvPr/>
          </p:nvSpPr>
          <p:spPr>
            <a:xfrm>
              <a:off x="1357290" y="3839208"/>
              <a:ext cx="7143800" cy="297774"/>
            </a:xfrm>
            <a:prstGeom prst="rect">
              <a:avLst/>
            </a:prstGeom>
            <a:noFill/>
          </p:spPr>
          <p:txBody>
            <a:bodyPr wrap="square" rtlCol="0">
              <a:spAutoFit/>
            </a:bodyPr>
            <a:lstStyle/>
            <a:p>
              <a:pPr algn="l"/>
              <a:r>
                <a:rPr lang="zh-CN" altLang="en-US" sz="1800">
                  <a:solidFill>
                    <a:srgbClr val="0000FF"/>
                  </a:solidFill>
                  <a:latin typeface="Consolas" pitchFamily="49" charset="0"/>
                  <a:ea typeface="方正启体简体" pitchFamily="65" charset="-122"/>
                  <a:cs typeface="Consolas" pitchFamily="49" charset="0"/>
                </a:rPr>
                <a:t>修改</a:t>
              </a:r>
              <a:r>
                <a:rPr lang="en-US" altLang="zh-CN" sz="1800">
                  <a:solidFill>
                    <a:srgbClr val="0000FF"/>
                  </a:solidFill>
                  <a:latin typeface="Consolas" pitchFamily="49" charset="0"/>
                  <a:ea typeface="方正启体简体" pitchFamily="65" charset="-122"/>
                  <a:cs typeface="Consolas" pitchFamily="49" charset="0"/>
                </a:rPr>
                <a:t>p</a:t>
              </a:r>
              <a:r>
                <a:rPr lang="zh-CN" altLang="en-US" sz="1800">
                  <a:solidFill>
                    <a:srgbClr val="0000FF"/>
                  </a:solidFill>
                  <a:latin typeface="Consolas" pitchFamily="49" charset="0"/>
                  <a:ea typeface="方正启体简体" pitchFamily="65" charset="-122"/>
                  <a:cs typeface="Consolas" pitchFamily="49" charset="0"/>
                </a:rPr>
                <a:t>结点前驱结点的</a:t>
              </a:r>
              <a:r>
                <a:rPr lang="en-US" altLang="zh-CN" sz="1800">
                  <a:solidFill>
                    <a:srgbClr val="0000FF"/>
                  </a:solidFill>
                  <a:latin typeface="Consolas" pitchFamily="49" charset="0"/>
                  <a:ea typeface="方正启体简体" pitchFamily="65" charset="-122"/>
                  <a:cs typeface="Consolas" pitchFamily="49" charset="0"/>
                </a:rPr>
                <a:t>next</a:t>
              </a:r>
              <a:r>
                <a:rPr lang="zh-CN" altLang="en-US" sz="1800">
                  <a:solidFill>
                    <a:srgbClr val="0000FF"/>
                  </a:solidFill>
                  <a:latin typeface="Consolas" pitchFamily="49" charset="0"/>
                  <a:ea typeface="方正启体简体" pitchFamily="65" charset="-122"/>
                  <a:cs typeface="Consolas" pitchFamily="49" charset="0"/>
                </a:rPr>
                <a:t>指针和</a:t>
              </a:r>
              <a:r>
                <a:rPr lang="en-US" altLang="zh-CN" sz="1800">
                  <a:solidFill>
                    <a:srgbClr val="0000FF"/>
                  </a:solidFill>
                  <a:latin typeface="Consolas" pitchFamily="49" charset="0"/>
                  <a:ea typeface="方正启体简体" pitchFamily="65" charset="-122"/>
                  <a:cs typeface="Consolas" pitchFamily="49" charset="0"/>
                </a:rPr>
                <a:t>p</a:t>
              </a:r>
              <a:r>
                <a:rPr lang="zh-CN" altLang="en-US" sz="1800">
                  <a:solidFill>
                    <a:srgbClr val="0000FF"/>
                  </a:solidFill>
                  <a:latin typeface="Consolas" pitchFamily="49" charset="0"/>
                  <a:ea typeface="方正启体简体" pitchFamily="65" charset="-122"/>
                  <a:cs typeface="Consolas" pitchFamily="49" charset="0"/>
                </a:rPr>
                <a:t>结点后继结点的</a:t>
              </a:r>
              <a:r>
                <a:rPr lang="en-US" altLang="zh-CN" sz="1800">
                  <a:solidFill>
                    <a:srgbClr val="0000FF"/>
                  </a:solidFill>
                  <a:latin typeface="Consolas" pitchFamily="49" charset="0"/>
                  <a:ea typeface="方正启体简体" pitchFamily="65" charset="-122"/>
                  <a:cs typeface="Consolas" pitchFamily="49" charset="0"/>
                </a:rPr>
                <a:t>prior</a:t>
              </a:r>
              <a:r>
                <a:rPr lang="zh-CN" altLang="en-US" sz="1800">
                  <a:solidFill>
                    <a:srgbClr val="0000FF"/>
                  </a:solidFill>
                  <a:latin typeface="Consolas" pitchFamily="49" charset="0"/>
                  <a:ea typeface="方正启体简体" pitchFamily="65" charset="-122"/>
                  <a:cs typeface="Consolas" pitchFamily="49" charset="0"/>
                </a:rPr>
                <a:t>指针。</a:t>
              </a:r>
              <a:endParaRPr lang="zh-CN" altLang="en-US" sz="1800">
                <a:solidFill>
                  <a:srgbClr val="0000FF"/>
                </a:solidFill>
                <a:latin typeface="Consolas" pitchFamily="49" charset="0"/>
                <a:ea typeface="方正启体简体" pitchFamily="65" charset="-122"/>
                <a:cs typeface="Consolas" pitchFamily="49" charset="0"/>
              </a:endParaRPr>
            </a:p>
          </p:txBody>
        </p:sp>
        <p:pic>
          <p:nvPicPr>
            <p:cNvPr id="38" name="Picture 2"/>
            <p:cNvPicPr>
              <a:picLocks noChangeAspect="1" noChangeArrowheads="1"/>
            </p:cNvPicPr>
            <p:nvPr/>
          </p:nvPicPr>
          <p:blipFill>
            <a:blip r:embed="rId4" cstate="print"/>
            <a:srcRect/>
            <a:stretch>
              <a:fillRect/>
            </a:stretch>
          </p:blipFill>
          <p:spPr bwMode="auto">
            <a:xfrm>
              <a:off x="500034" y="3500444"/>
              <a:ext cx="785818" cy="1078044"/>
            </a:xfrm>
            <a:prstGeom prst="rect">
              <a:avLst/>
            </a:prstGeom>
            <a:noFill/>
            <a:ln w="9525">
              <a:noFill/>
              <a:miter lim="800000"/>
              <a:headEnd/>
              <a:tailEnd/>
            </a:ln>
            <a:effectLst/>
          </p:spPr>
        </p:pic>
      </p:grpSp>
      <p:sp>
        <p:nvSpPr>
          <p:cNvPr id="47" name="灯片编号占位符 46"/>
          <p:cNvSpPr>
            <a:spLocks noGrp="1"/>
          </p:cNvSpPr>
          <p:nvPr>
            <p:ph type="sldNum" sz="quarter" idx="12"/>
          </p:nvPr>
        </p:nvSpPr>
        <p:spPr/>
        <p:txBody>
          <a:bodyPr/>
          <a:lstStyle/>
          <a:p>
            <a:fld id="{36E68863-33C2-4D6D-B9FA-F4917E910219}" type="slidenum">
              <a:rPr lang="en-US" altLang="zh-CN" smtClean="0"/>
              <a:pPr/>
              <a:t>25</a:t>
            </a:fld>
            <a:r>
              <a:rPr lang="en-US" altLang="zh-CN" smtClean="0"/>
              <a:t>/29</a:t>
            </a:r>
            <a:endParaRPr lang="en-US" altLang="zh-CN"/>
          </a:p>
        </p:txBody>
      </p:sp>
    </p:spTree>
    <p:extLst>
      <p:ext uri="{BB962C8B-B14F-4D97-AF65-F5344CB8AC3E}">
        <p14:creationId xmlns:p14="http://schemas.microsoft.com/office/powerpoint/2010/main" val="54927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6" fill="hold" grpId="0" nodeType="after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strips(downRight)">
                                      <p:cBhvr>
                                        <p:cTn id="62" dur="1000"/>
                                        <p:tgtEl>
                                          <p:spTgt spid="73"/>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nodeType="clickEffect">
                                  <p:stCondLst>
                                    <p:cond delay="0"/>
                                  </p:stCondLst>
                                  <p:childTnLst>
                                    <p:animEffect transition="out" filter="fade">
                                      <p:cBhvr>
                                        <p:cTn id="69" dur="500" tmFilter="0, 0; .2, .5; .8, .5; 1, 0"/>
                                        <p:tgtEl>
                                          <p:spTgt spid="62"/>
                                        </p:tgtEl>
                                      </p:cBhvr>
                                    </p:animEffect>
                                    <p:animScale>
                                      <p:cBhvr>
                                        <p:cTn id="70" dur="250" autoRev="1" fill="hold"/>
                                        <p:tgtEl>
                                          <p:spTgt spid="62"/>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8" presetClass="entr" presetSubtype="12"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trips(downLeft)">
                                      <p:cBhvr>
                                        <p:cTn id="79" dur="1000"/>
                                        <p:tgtEl>
                                          <p:spTgt spid="74"/>
                                        </p:tgtEl>
                                      </p:cBhvr>
                                    </p:animEffec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animBg="1"/>
      <p:bldP spid="44" grpId="0" animBg="1"/>
      <p:bldP spid="45" grpId="0" animBg="1"/>
      <p:bldP spid="46" grpId="0" animBg="1"/>
      <p:bldP spid="48" grpId="0" animBg="1"/>
      <p:bldP spid="49" grpId="0" animBg="1"/>
      <p:bldP spid="51" grpId="0" animBg="1"/>
      <p:bldP spid="55" grpId="0" animBg="1"/>
      <p:bldP spid="66" grpId="0"/>
      <p:bldP spid="67" grpId="0"/>
      <p:bldP spid="69" grpId="0" animBg="1"/>
      <p:bldP spid="70" grpId="0"/>
      <p:bldP spid="73" grpId="0" animBg="1"/>
      <p:bldP spid="74" grpId="0" animBg="1"/>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524001" y="966253"/>
            <a:ext cx="184731" cy="566309"/>
          </a:xfrm>
          <a:prstGeom prst="rect">
            <a:avLst/>
          </a:prstGeom>
          <a:noFill/>
          <a:ln w="9525" algn="ctr">
            <a:noFill/>
            <a:miter lim="800000"/>
            <a:headEnd/>
            <a:tailEnd/>
          </a:ln>
          <a:effectLst/>
        </p:spPr>
        <p:txBody>
          <a:bodyPr wrap="none" anchor="ctr">
            <a:spAutoFit/>
          </a:bodyPr>
          <a:lstStyle/>
          <a:p>
            <a:endParaRPr lang="zh-CN" altLang="en-US" sz="2800">
              <a:latin typeface="Consolas" pitchFamily="49" charset="0"/>
              <a:cs typeface="Consolas" pitchFamily="49" charset="0"/>
            </a:endParaRPr>
          </a:p>
        </p:txBody>
      </p:sp>
      <p:sp>
        <p:nvSpPr>
          <p:cNvPr id="200714" name="Rectangle 10"/>
          <p:cNvSpPr>
            <a:spLocks noChangeArrowheads="1"/>
          </p:cNvSpPr>
          <p:nvPr/>
        </p:nvSpPr>
        <p:spPr bwMode="auto">
          <a:xfrm>
            <a:off x="1524001" y="966253"/>
            <a:ext cx="184731" cy="566309"/>
          </a:xfrm>
          <a:prstGeom prst="rect">
            <a:avLst/>
          </a:prstGeom>
          <a:noFill/>
          <a:ln w="9525" algn="ctr">
            <a:noFill/>
            <a:miter lim="800000"/>
            <a:headEnd/>
            <a:tailEnd/>
          </a:ln>
          <a:effectLst/>
        </p:spPr>
        <p:txBody>
          <a:bodyPr wrap="none" anchor="ctr">
            <a:spAutoFit/>
          </a:bodyPr>
          <a:lstStyle/>
          <a:p>
            <a:endParaRPr lang="zh-CN" altLang="en-US" sz="2800">
              <a:latin typeface="Consolas" pitchFamily="49" charset="0"/>
              <a:cs typeface="Consolas" pitchFamily="49" charset="0"/>
            </a:endParaRPr>
          </a:p>
        </p:txBody>
      </p:sp>
      <p:sp>
        <p:nvSpPr>
          <p:cNvPr id="200716" name="Rectangle 12"/>
          <p:cNvSpPr>
            <a:spLocks noChangeArrowheads="1"/>
          </p:cNvSpPr>
          <p:nvPr/>
        </p:nvSpPr>
        <p:spPr bwMode="auto">
          <a:xfrm>
            <a:off x="1524001" y="966253"/>
            <a:ext cx="184731" cy="566309"/>
          </a:xfrm>
          <a:prstGeom prst="rect">
            <a:avLst/>
          </a:prstGeom>
          <a:noFill/>
          <a:ln w="9525" algn="ctr">
            <a:noFill/>
            <a:miter lim="800000"/>
            <a:headEnd/>
            <a:tailEnd/>
          </a:ln>
          <a:effectLst/>
        </p:spPr>
        <p:txBody>
          <a:bodyPr wrap="none" anchor="ctr">
            <a:spAutoFit/>
          </a:bodyPr>
          <a:lstStyle/>
          <a:p>
            <a:endParaRPr lang="zh-CN" altLang="en-US" sz="2800">
              <a:latin typeface="Consolas" pitchFamily="49" charset="0"/>
              <a:cs typeface="Consolas" pitchFamily="49" charset="0"/>
            </a:endParaRPr>
          </a:p>
        </p:txBody>
      </p:sp>
      <p:sp>
        <p:nvSpPr>
          <p:cNvPr id="40" name="TextBox 39"/>
          <p:cNvSpPr txBox="1"/>
          <p:nvPr/>
        </p:nvSpPr>
        <p:spPr>
          <a:xfrm>
            <a:off x="2238348" y="613608"/>
            <a:ext cx="6233916" cy="43088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buBlip>
                <a:blip r:embed="rId3"/>
              </a:buBlip>
            </a:pPr>
            <a:r>
              <a:rPr lang="zh-CN" altLang="en-US" sz="2000" dirty="0">
                <a:solidFill>
                  <a:srgbClr val="0000FF"/>
                </a:solidFill>
                <a:latin typeface="Consolas" pitchFamily="49" charset="0"/>
                <a:ea typeface="仿宋" pitchFamily="49" charset="-122"/>
                <a:cs typeface="Consolas" pitchFamily="49" charset="0"/>
              </a:rPr>
              <a:t>在某个结点的前、后插入一个结点的时间为</a:t>
            </a:r>
            <a:r>
              <a:rPr lang="en-US" altLang="zh-CN" sz="2000" dirty="0">
                <a:solidFill>
                  <a:srgbClr val="0000FF"/>
                </a:solidFill>
                <a:latin typeface="Consolas" pitchFamily="49" charset="0"/>
                <a:ea typeface="仿宋" pitchFamily="49" charset="-122"/>
                <a:cs typeface="Consolas" pitchFamily="49" charset="0"/>
              </a:rPr>
              <a:t>O(1)</a:t>
            </a:r>
            <a:r>
              <a:rPr lang="zh-CN" alt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32" name="TextBox 31"/>
          <p:cNvSpPr txBox="1"/>
          <p:nvPr/>
        </p:nvSpPr>
        <p:spPr>
          <a:xfrm>
            <a:off x="3071664" y="3143249"/>
            <a:ext cx="2595708" cy="397032"/>
          </a:xfrm>
          <a:prstGeom prst="rect">
            <a:avLst/>
          </a:prstGeom>
          <a:noFill/>
        </p:spPr>
        <p:txBody>
          <a:bodyPr wrap="square" rtlCol="0">
            <a:spAutoFit/>
          </a:bodyPr>
          <a:lstStyle/>
          <a:p>
            <a:pPr algn="l"/>
            <a:r>
              <a:rPr lang="en-US" altLang="zh-CN" sz="1800" dirty="0">
                <a:solidFill>
                  <a:srgbClr val="0000FF"/>
                </a:solidFill>
                <a:latin typeface="Consolas" pitchFamily="49" charset="0"/>
                <a:cs typeface="Consolas" pitchFamily="49" charset="0"/>
              </a:rPr>
              <a:t>p</a:t>
            </a:r>
            <a:r>
              <a:rPr lang="en-US" altLang="zh-CN" sz="1800" dirty="0">
                <a:solidFill>
                  <a:srgbClr val="0000FF"/>
                </a:solidFill>
                <a:latin typeface="Consolas" pitchFamily="49" charset="0"/>
                <a:ea typeface="+mn-ea"/>
                <a:cs typeface="Consolas" pitchFamily="49" charset="0"/>
              </a:rPr>
              <a:t>-</a:t>
            </a:r>
            <a:r>
              <a:rPr lang="en-US" altLang="zh-CN" sz="1800" dirty="0">
                <a:solidFill>
                  <a:srgbClr val="0000FF"/>
                </a:solidFill>
                <a:latin typeface="Consolas" pitchFamily="49" charset="0"/>
                <a:cs typeface="Consolas" pitchFamily="49" charset="0"/>
              </a:rPr>
              <a:t>&gt;prior</a:t>
            </a:r>
            <a:r>
              <a:rPr lang="en-US" altLang="zh-CN" sz="1800" dirty="0">
                <a:solidFill>
                  <a:srgbClr val="0000FF"/>
                </a:solidFill>
                <a:latin typeface="Consolas" pitchFamily="49" charset="0"/>
                <a:ea typeface="+mj-ea"/>
                <a:cs typeface="Consolas" pitchFamily="49" charset="0"/>
              </a:rPr>
              <a:t>-</a:t>
            </a:r>
            <a:r>
              <a:rPr lang="en-US" altLang="zh-CN" sz="1800" dirty="0">
                <a:solidFill>
                  <a:srgbClr val="0000FF"/>
                </a:solidFill>
                <a:latin typeface="Consolas" pitchFamily="49" charset="0"/>
                <a:cs typeface="Consolas" pitchFamily="49" charset="0"/>
              </a:rPr>
              <a:t>&gt;next=q </a:t>
            </a:r>
            <a:r>
              <a:rPr lang="en-US" altLang="zh-CN" sz="1800" dirty="0">
                <a:solidFill>
                  <a:srgbClr val="0000FF"/>
                </a:solidFill>
                <a:latin typeface="Consolas" pitchFamily="49" charset="0"/>
                <a:cs typeface="Consolas" pitchFamily="49" charset="0"/>
                <a:sym typeface="Wingdings"/>
              </a:rPr>
              <a:t></a:t>
            </a:r>
            <a:endParaRPr lang="zh-CN" altLang="en-US" sz="1800" dirty="0">
              <a:solidFill>
                <a:srgbClr val="0000FF"/>
              </a:solidFill>
              <a:latin typeface="Consolas" pitchFamily="49" charset="0"/>
              <a:cs typeface="Consolas" pitchFamily="49" charset="0"/>
            </a:endParaRPr>
          </a:p>
        </p:txBody>
      </p:sp>
      <p:sp>
        <p:nvSpPr>
          <p:cNvPr id="41" name="TextBox 40"/>
          <p:cNvSpPr txBox="1"/>
          <p:nvPr/>
        </p:nvSpPr>
        <p:spPr>
          <a:xfrm>
            <a:off x="2952728" y="1428736"/>
            <a:ext cx="1928826" cy="430887"/>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前面插入过程：</a:t>
            </a:r>
            <a:endParaRPr lang="zh-CN" altLang="en-US" sz="2000">
              <a:solidFill>
                <a:srgbClr val="0000FF"/>
              </a:solidFill>
              <a:latin typeface="Consolas" pitchFamily="49" charset="0"/>
              <a:ea typeface="仿宋" pitchFamily="49" charset="-122"/>
              <a:cs typeface="Consolas" pitchFamily="49" charset="0"/>
            </a:endParaRPr>
          </a:p>
        </p:txBody>
      </p:sp>
      <p:sp>
        <p:nvSpPr>
          <p:cNvPr id="42" name="矩形 41"/>
          <p:cNvSpPr/>
          <p:nvPr/>
        </p:nvSpPr>
        <p:spPr>
          <a:xfrm>
            <a:off x="4667240" y="2476495"/>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ea typeface="楷体" pitchFamily="49" charset="-122"/>
                <a:cs typeface="Consolas" pitchFamily="49" charset="0"/>
              </a:rPr>
              <a:t>x</a:t>
            </a:r>
            <a:endParaRPr lang="zh-CN" altLang="en-US" sz="2000" i="1">
              <a:solidFill>
                <a:srgbClr val="0000FF"/>
              </a:solidFill>
              <a:latin typeface="Consolas" pitchFamily="49" charset="0"/>
              <a:ea typeface="楷体" pitchFamily="49" charset="-122"/>
              <a:cs typeface="Consolas" pitchFamily="49" charset="0"/>
            </a:endParaRPr>
          </a:p>
        </p:txBody>
      </p:sp>
      <p:sp>
        <p:nvSpPr>
          <p:cNvPr id="43" name="矩形 42"/>
          <p:cNvSpPr/>
          <p:nvPr/>
        </p:nvSpPr>
        <p:spPr>
          <a:xfrm>
            <a:off x="5167306" y="2476495"/>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44" name="矩形 43"/>
          <p:cNvSpPr/>
          <p:nvPr/>
        </p:nvSpPr>
        <p:spPr>
          <a:xfrm>
            <a:off x="4310050" y="2476495"/>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45" name="矩形 44"/>
          <p:cNvSpPr/>
          <p:nvPr/>
        </p:nvSpPr>
        <p:spPr>
          <a:xfrm>
            <a:off x="6238876" y="2476495"/>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ea typeface="楷体" pitchFamily="49" charset="-122"/>
                <a:cs typeface="Consolas" pitchFamily="49" charset="0"/>
              </a:rPr>
              <a:t>y</a:t>
            </a:r>
            <a:endParaRPr lang="zh-CN" altLang="en-US" sz="2000" i="1">
              <a:solidFill>
                <a:srgbClr val="0000FF"/>
              </a:solidFill>
              <a:latin typeface="Consolas" pitchFamily="49" charset="0"/>
              <a:ea typeface="楷体" pitchFamily="49" charset="-122"/>
              <a:cs typeface="Consolas" pitchFamily="49" charset="0"/>
            </a:endParaRPr>
          </a:p>
        </p:txBody>
      </p:sp>
      <p:sp>
        <p:nvSpPr>
          <p:cNvPr id="46" name="矩形 45"/>
          <p:cNvSpPr/>
          <p:nvPr/>
        </p:nvSpPr>
        <p:spPr>
          <a:xfrm>
            <a:off x="6738942" y="2476495"/>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48" name="矩形 47"/>
          <p:cNvSpPr/>
          <p:nvPr/>
        </p:nvSpPr>
        <p:spPr>
          <a:xfrm>
            <a:off x="5881686" y="2476495"/>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49" name="矩形 48"/>
          <p:cNvSpPr/>
          <p:nvPr/>
        </p:nvSpPr>
        <p:spPr>
          <a:xfrm>
            <a:off x="5595934" y="4191007"/>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a:solidFill>
                  <a:srgbClr val="0000FF"/>
                </a:solidFill>
                <a:latin typeface="Consolas" pitchFamily="49" charset="0"/>
                <a:ea typeface="楷体" pitchFamily="49" charset="-122"/>
                <a:cs typeface="Consolas" pitchFamily="49" charset="0"/>
              </a:rPr>
              <a:t>z</a:t>
            </a:r>
            <a:endParaRPr lang="zh-CN" altLang="en-US" sz="2000" i="1">
              <a:solidFill>
                <a:srgbClr val="0000FF"/>
              </a:solidFill>
              <a:latin typeface="Consolas" pitchFamily="49" charset="0"/>
              <a:ea typeface="楷体" pitchFamily="49" charset="-122"/>
              <a:cs typeface="Consolas" pitchFamily="49" charset="0"/>
            </a:endParaRPr>
          </a:p>
        </p:txBody>
      </p:sp>
      <p:sp>
        <p:nvSpPr>
          <p:cNvPr id="51" name="矩形 50"/>
          <p:cNvSpPr/>
          <p:nvPr/>
        </p:nvSpPr>
        <p:spPr>
          <a:xfrm>
            <a:off x="6096000" y="4191007"/>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sp>
        <p:nvSpPr>
          <p:cNvPr id="55" name="矩形 54"/>
          <p:cNvSpPr/>
          <p:nvPr/>
        </p:nvSpPr>
        <p:spPr>
          <a:xfrm>
            <a:off x="5238744" y="4191007"/>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i="1">
              <a:solidFill>
                <a:srgbClr val="0000FF"/>
              </a:solidFill>
              <a:latin typeface="Consolas" pitchFamily="49" charset="0"/>
              <a:ea typeface="楷体" pitchFamily="49" charset="-122"/>
              <a:cs typeface="Consolas" pitchFamily="49" charset="0"/>
            </a:endParaRPr>
          </a:p>
        </p:txBody>
      </p:sp>
      <p:cxnSp>
        <p:nvCxnSpPr>
          <p:cNvPr id="57" name="直接箭头连接符 56"/>
          <p:cNvCxnSpPr/>
          <p:nvPr/>
        </p:nvCxnSpPr>
        <p:spPr>
          <a:xfrm>
            <a:off x="5377686" y="2825745"/>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5524497" y="2639477"/>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3809984" y="2827864"/>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3956795" y="2641596"/>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6945387" y="2832096"/>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7092198" y="2645828"/>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7667636" y="2381243"/>
            <a:ext cx="642942" cy="566309"/>
          </a:xfrm>
          <a:prstGeom prst="rect">
            <a:avLst/>
          </a:prstGeom>
          <a:noFill/>
        </p:spPr>
        <p:txBody>
          <a:bodyPr wrap="square" rtlCol="0">
            <a:spAutoFit/>
          </a:bodyPr>
          <a:lstStyle/>
          <a:p>
            <a:r>
              <a:rPr lang="en-US" altLang="zh-CN" sz="2800">
                <a:latin typeface="Consolas" pitchFamily="49" charset="0"/>
                <a:ea typeface="宋体"/>
                <a:cs typeface="Consolas" pitchFamily="49" charset="0"/>
              </a:rPr>
              <a:t>…</a:t>
            </a:r>
            <a:endParaRPr lang="zh-CN" altLang="en-US" sz="2800">
              <a:latin typeface="Consolas" pitchFamily="49" charset="0"/>
              <a:cs typeface="Consolas" pitchFamily="49" charset="0"/>
            </a:endParaRPr>
          </a:p>
        </p:txBody>
      </p:sp>
      <p:sp>
        <p:nvSpPr>
          <p:cNvPr id="67" name="TextBox 66"/>
          <p:cNvSpPr txBox="1"/>
          <p:nvPr/>
        </p:nvSpPr>
        <p:spPr>
          <a:xfrm>
            <a:off x="3238480" y="2381243"/>
            <a:ext cx="642942" cy="540148"/>
          </a:xfrm>
          <a:prstGeom prst="rect">
            <a:avLst/>
          </a:prstGeom>
          <a:noFill/>
        </p:spPr>
        <p:txBody>
          <a:bodyPr wrap="square" rtlCol="0">
            <a:spAutoFit/>
          </a:bodyPr>
          <a:lstStyle/>
          <a:p>
            <a:r>
              <a:rPr lang="en-US" altLang="zh-CN" sz="2800">
                <a:latin typeface="Consolas" pitchFamily="49" charset="0"/>
                <a:ea typeface="宋体"/>
                <a:cs typeface="Consolas" pitchFamily="49" charset="0"/>
              </a:rPr>
              <a:t>…</a:t>
            </a:r>
            <a:endParaRPr lang="zh-CN" altLang="en-US" sz="2800">
              <a:latin typeface="Consolas" pitchFamily="49" charset="0"/>
              <a:cs typeface="Consolas" pitchFamily="49" charset="0"/>
            </a:endParaRPr>
          </a:p>
        </p:txBody>
      </p:sp>
      <p:sp>
        <p:nvSpPr>
          <p:cNvPr id="69" name="弧形 68"/>
          <p:cNvSpPr/>
          <p:nvPr/>
        </p:nvSpPr>
        <p:spPr>
          <a:xfrm>
            <a:off x="5872161" y="2095492"/>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70" name="TextBox 69"/>
          <p:cNvSpPr txBox="1"/>
          <p:nvPr/>
        </p:nvSpPr>
        <p:spPr>
          <a:xfrm>
            <a:off x="5953124" y="1904990"/>
            <a:ext cx="285752" cy="406265"/>
          </a:xfrm>
          <a:prstGeom prst="rect">
            <a:avLst/>
          </a:prstGeom>
          <a:noFill/>
        </p:spPr>
        <p:txBody>
          <a:bodyPr wrap="square" lIns="0" tIns="0" rIns="0" bIns="0" rtlCol="0">
            <a:spAutoFit/>
          </a:bodyPr>
          <a:lstStyle/>
          <a:p>
            <a:r>
              <a:rPr lang="en-US" altLang="zh-CN" i="1">
                <a:latin typeface="Consolas" pitchFamily="49" charset="0"/>
                <a:cs typeface="Consolas" pitchFamily="49" charset="0"/>
              </a:rPr>
              <a:t>p</a:t>
            </a:r>
            <a:endParaRPr lang="zh-CN" altLang="en-US" i="1">
              <a:latin typeface="Consolas" pitchFamily="49" charset="0"/>
              <a:cs typeface="Consolas" pitchFamily="49" charset="0"/>
            </a:endParaRPr>
          </a:p>
        </p:txBody>
      </p:sp>
      <p:cxnSp>
        <p:nvCxnSpPr>
          <p:cNvPr id="35" name="直接箭头连接符 34"/>
          <p:cNvCxnSpPr>
            <a:endCxn id="55" idx="1"/>
          </p:cNvCxnSpPr>
          <p:nvPr/>
        </p:nvCxnSpPr>
        <p:spPr>
          <a:xfrm>
            <a:off x="4810116" y="4381509"/>
            <a:ext cx="428628" cy="47625"/>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36" name="TextBox 35"/>
          <p:cNvSpPr txBox="1"/>
          <p:nvPr/>
        </p:nvSpPr>
        <p:spPr>
          <a:xfrm>
            <a:off x="4524364" y="4058095"/>
            <a:ext cx="285752" cy="406265"/>
          </a:xfrm>
          <a:prstGeom prst="rect">
            <a:avLst/>
          </a:prstGeom>
          <a:noFill/>
        </p:spPr>
        <p:txBody>
          <a:bodyPr wrap="square" lIns="0" tIns="0" rIns="0" bIns="0" rtlCol="0">
            <a:spAutoFit/>
          </a:bodyPr>
          <a:lstStyle/>
          <a:p>
            <a:r>
              <a:rPr lang="en-US" altLang="zh-CN" i="1">
                <a:latin typeface="Consolas" pitchFamily="49" charset="0"/>
                <a:cs typeface="Consolas" pitchFamily="49" charset="0"/>
              </a:rPr>
              <a:t>q</a:t>
            </a:r>
            <a:endParaRPr lang="zh-CN" altLang="en-US" i="1">
              <a:latin typeface="Consolas" pitchFamily="49" charset="0"/>
              <a:cs typeface="Consolas" pitchFamily="49" charset="0"/>
            </a:endParaRPr>
          </a:p>
        </p:txBody>
      </p:sp>
      <p:sp>
        <p:nvSpPr>
          <p:cNvPr id="50" name="任意多边形 49"/>
          <p:cNvSpPr/>
          <p:nvPr/>
        </p:nvSpPr>
        <p:spPr>
          <a:xfrm>
            <a:off x="5410202" y="2851145"/>
            <a:ext cx="219075" cy="1327128"/>
          </a:xfrm>
          <a:custGeom>
            <a:avLst/>
            <a:gdLst>
              <a:gd name="connsiteX0" fmla="*/ 0 w 219075"/>
              <a:gd name="connsiteY0" fmla="*/ 0 h 781050"/>
              <a:gd name="connsiteX1" fmla="*/ 95250 w 219075"/>
              <a:gd name="connsiteY1" fmla="*/ 581025 h 781050"/>
              <a:gd name="connsiteX2" fmla="*/ 219075 w 219075"/>
              <a:gd name="connsiteY2" fmla="*/ 781050 h 781050"/>
              <a:gd name="connsiteX0" fmla="*/ 0 w 219075"/>
              <a:gd name="connsiteY0" fmla="*/ 0 h 995346"/>
              <a:gd name="connsiteX1" fmla="*/ 95250 w 219075"/>
              <a:gd name="connsiteY1" fmla="*/ 581025 h 995346"/>
              <a:gd name="connsiteX2" fmla="*/ 219075 w 219075"/>
              <a:gd name="connsiteY2" fmla="*/ 995346 h 995346"/>
            </a:gdLst>
            <a:ahLst/>
            <a:cxnLst>
              <a:cxn ang="0">
                <a:pos x="connsiteX0" y="connsiteY0"/>
              </a:cxn>
              <a:cxn ang="0">
                <a:pos x="connsiteX1" y="connsiteY1"/>
              </a:cxn>
              <a:cxn ang="0">
                <a:pos x="connsiteX2" y="connsiteY2"/>
              </a:cxn>
            </a:cxnLst>
            <a:rect l="l" t="t" r="r" b="b"/>
            <a:pathLst>
              <a:path w="219075" h="995346">
                <a:moveTo>
                  <a:pt x="0" y="0"/>
                </a:moveTo>
                <a:cubicBezTo>
                  <a:pt x="29369" y="225425"/>
                  <a:pt x="58738" y="415134"/>
                  <a:pt x="95250" y="581025"/>
                </a:cubicBezTo>
                <a:cubicBezTo>
                  <a:pt x="131762" y="746916"/>
                  <a:pt x="175418" y="960421"/>
                  <a:pt x="219075" y="995346"/>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54" name="任意多边形 53"/>
          <p:cNvSpPr/>
          <p:nvPr/>
        </p:nvSpPr>
        <p:spPr>
          <a:xfrm>
            <a:off x="5057775" y="2978145"/>
            <a:ext cx="381000" cy="1422400"/>
          </a:xfrm>
          <a:custGeom>
            <a:avLst/>
            <a:gdLst>
              <a:gd name="connsiteX0" fmla="*/ 381000 w 381000"/>
              <a:gd name="connsiteY0" fmla="*/ 1066800 h 1066800"/>
              <a:gd name="connsiteX1" fmla="*/ 142875 w 381000"/>
              <a:gd name="connsiteY1" fmla="*/ 657225 h 1066800"/>
              <a:gd name="connsiteX2" fmla="*/ 0 w 381000"/>
              <a:gd name="connsiteY2" fmla="*/ 0 h 1066800"/>
            </a:gdLst>
            <a:ahLst/>
            <a:cxnLst>
              <a:cxn ang="0">
                <a:pos x="connsiteX0" y="connsiteY0"/>
              </a:cxn>
              <a:cxn ang="0">
                <a:pos x="connsiteX1" y="connsiteY1"/>
              </a:cxn>
              <a:cxn ang="0">
                <a:pos x="connsiteX2" y="connsiteY2"/>
              </a:cxn>
            </a:cxnLst>
            <a:rect l="l" t="t" r="r" b="b"/>
            <a:pathLst>
              <a:path w="381000" h="1066800">
                <a:moveTo>
                  <a:pt x="381000" y="1066800"/>
                </a:moveTo>
                <a:cubicBezTo>
                  <a:pt x="293687" y="950912"/>
                  <a:pt x="206375" y="835025"/>
                  <a:pt x="142875" y="657225"/>
                </a:cubicBezTo>
                <a:cubicBezTo>
                  <a:pt x="79375" y="479425"/>
                  <a:pt x="39687" y="239712"/>
                  <a:pt x="0"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56" name="TextBox 55"/>
          <p:cNvSpPr txBox="1"/>
          <p:nvPr/>
        </p:nvSpPr>
        <p:spPr>
          <a:xfrm>
            <a:off x="2567608" y="3611521"/>
            <a:ext cx="2814012" cy="397032"/>
          </a:xfrm>
          <a:prstGeom prst="rect">
            <a:avLst/>
          </a:prstGeom>
          <a:noFill/>
        </p:spPr>
        <p:txBody>
          <a:bodyPr wrap="square" rtlCol="0">
            <a:spAutoFit/>
          </a:bodyPr>
          <a:lstStyle/>
          <a:p>
            <a:pPr algn="l"/>
            <a:r>
              <a:rPr lang="en-US" altLang="zh-CN" sz="1800" dirty="0">
                <a:solidFill>
                  <a:srgbClr val="0000FF"/>
                </a:solidFill>
                <a:latin typeface="Consolas" pitchFamily="49" charset="0"/>
                <a:cs typeface="Consolas" pitchFamily="49" charset="0"/>
                <a:sym typeface="Wingdings"/>
              </a:rPr>
              <a:t>q</a:t>
            </a:r>
            <a:r>
              <a:rPr lang="en-US" altLang="zh-CN" sz="1800" dirty="0">
                <a:solidFill>
                  <a:srgbClr val="0000FF"/>
                </a:solidFill>
                <a:latin typeface="Consolas" pitchFamily="49" charset="0"/>
                <a:ea typeface="+mn-ea"/>
                <a:cs typeface="Consolas" pitchFamily="49" charset="0"/>
              </a:rPr>
              <a:t>-</a:t>
            </a:r>
            <a:r>
              <a:rPr lang="en-US" altLang="zh-CN" sz="1800" dirty="0">
                <a:solidFill>
                  <a:srgbClr val="0000FF"/>
                </a:solidFill>
                <a:latin typeface="Consolas" pitchFamily="49" charset="0"/>
                <a:cs typeface="Consolas" pitchFamily="49" charset="0"/>
              </a:rPr>
              <a:t>&gt;prior=p-&gt;prior </a:t>
            </a:r>
            <a:r>
              <a:rPr lang="en-US" altLang="zh-CN" sz="1800" dirty="0">
                <a:solidFill>
                  <a:srgbClr val="0000FF"/>
                </a:solidFill>
                <a:latin typeface="Consolas" pitchFamily="49" charset="0"/>
                <a:cs typeface="Consolas" pitchFamily="49" charset="0"/>
                <a:sym typeface="Wingdings"/>
              </a:rPr>
              <a:t></a:t>
            </a:r>
            <a:endParaRPr lang="zh-CN" altLang="en-US" sz="1800" dirty="0">
              <a:solidFill>
                <a:srgbClr val="0000FF"/>
              </a:solidFill>
              <a:latin typeface="Consolas" pitchFamily="49" charset="0"/>
              <a:cs typeface="Consolas" pitchFamily="49" charset="0"/>
            </a:endParaRPr>
          </a:p>
        </p:txBody>
      </p:sp>
      <p:sp>
        <p:nvSpPr>
          <p:cNvPr id="58" name="TextBox 57"/>
          <p:cNvSpPr txBox="1"/>
          <p:nvPr/>
        </p:nvSpPr>
        <p:spPr>
          <a:xfrm>
            <a:off x="6596066" y="3143249"/>
            <a:ext cx="1876198" cy="397032"/>
          </a:xfrm>
          <a:prstGeom prst="rect">
            <a:avLst/>
          </a:prstGeom>
          <a:noFill/>
        </p:spPr>
        <p:txBody>
          <a:bodyPr wrap="square" rtlCol="0">
            <a:spAutoFit/>
          </a:bodyPr>
          <a:lstStyle/>
          <a:p>
            <a:pPr algn="l"/>
            <a:r>
              <a:rPr lang="en-US" altLang="zh-CN" sz="1800" dirty="0">
                <a:solidFill>
                  <a:srgbClr val="0000FF"/>
                </a:solidFill>
                <a:latin typeface="Consolas" pitchFamily="49" charset="0"/>
                <a:cs typeface="Consolas" pitchFamily="49" charset="0"/>
                <a:sym typeface="Wingdings"/>
              </a:rPr>
              <a:t>q</a:t>
            </a:r>
            <a:r>
              <a:rPr lang="en-US" altLang="zh-CN" sz="1800" dirty="0">
                <a:solidFill>
                  <a:srgbClr val="0000FF"/>
                </a:solidFill>
                <a:latin typeface="Consolas" pitchFamily="49" charset="0"/>
                <a:ea typeface="+mn-ea"/>
                <a:cs typeface="Consolas" pitchFamily="49" charset="0"/>
              </a:rPr>
              <a:t>-</a:t>
            </a:r>
            <a:r>
              <a:rPr lang="en-US" altLang="zh-CN" sz="1800" dirty="0">
                <a:solidFill>
                  <a:srgbClr val="0000FF"/>
                </a:solidFill>
                <a:latin typeface="Consolas" pitchFamily="49" charset="0"/>
                <a:cs typeface="Consolas" pitchFamily="49" charset="0"/>
              </a:rPr>
              <a:t>&gt;next=p</a:t>
            </a:r>
            <a:endParaRPr lang="zh-CN" altLang="en-US" sz="1800" dirty="0">
              <a:solidFill>
                <a:srgbClr val="0000FF"/>
              </a:solidFill>
              <a:latin typeface="Consolas" pitchFamily="49" charset="0"/>
              <a:cs typeface="Consolas" pitchFamily="49" charset="0"/>
            </a:endParaRPr>
          </a:p>
        </p:txBody>
      </p:sp>
      <p:sp>
        <p:nvSpPr>
          <p:cNvPr id="68" name="TextBox 67"/>
          <p:cNvSpPr txBox="1"/>
          <p:nvPr/>
        </p:nvSpPr>
        <p:spPr>
          <a:xfrm>
            <a:off x="6043612" y="3524251"/>
            <a:ext cx="1766900" cy="397032"/>
          </a:xfrm>
          <a:prstGeom prst="rect">
            <a:avLst/>
          </a:prstGeom>
          <a:noFill/>
        </p:spPr>
        <p:txBody>
          <a:bodyPr wrap="square" rtlCol="0">
            <a:spAutoFit/>
          </a:bodyPr>
          <a:lstStyle/>
          <a:p>
            <a:pPr algn="l"/>
            <a:r>
              <a:rPr lang="en-US" altLang="zh-CN" sz="1800" dirty="0">
                <a:solidFill>
                  <a:srgbClr val="0000FF"/>
                </a:solidFill>
                <a:latin typeface="Consolas" pitchFamily="49" charset="0"/>
                <a:cs typeface="Consolas" pitchFamily="49" charset="0"/>
                <a:sym typeface="Wingdings"/>
              </a:rPr>
              <a:t>p</a:t>
            </a:r>
            <a:r>
              <a:rPr lang="en-US" altLang="zh-CN" sz="1800" dirty="0">
                <a:solidFill>
                  <a:srgbClr val="0000FF"/>
                </a:solidFill>
                <a:latin typeface="Consolas" pitchFamily="49" charset="0"/>
                <a:ea typeface="+mn-ea"/>
                <a:cs typeface="Consolas" pitchFamily="49" charset="0"/>
              </a:rPr>
              <a:t>-</a:t>
            </a:r>
            <a:r>
              <a:rPr lang="en-US" altLang="zh-CN" sz="1800" dirty="0">
                <a:solidFill>
                  <a:srgbClr val="0000FF"/>
                </a:solidFill>
                <a:latin typeface="Consolas" pitchFamily="49" charset="0"/>
                <a:cs typeface="Consolas" pitchFamily="49" charset="0"/>
              </a:rPr>
              <a:t>&gt;prior=q</a:t>
            </a:r>
            <a:endParaRPr lang="zh-CN" altLang="en-US" sz="1800" dirty="0">
              <a:solidFill>
                <a:srgbClr val="0000FF"/>
              </a:solidFill>
              <a:latin typeface="Consolas" pitchFamily="49" charset="0"/>
              <a:cs typeface="Consolas" pitchFamily="49" charset="0"/>
            </a:endParaRPr>
          </a:p>
        </p:txBody>
      </p:sp>
      <p:sp>
        <p:nvSpPr>
          <p:cNvPr id="71" name="任意多边形 70"/>
          <p:cNvSpPr/>
          <p:nvPr/>
        </p:nvSpPr>
        <p:spPr>
          <a:xfrm>
            <a:off x="6276977" y="2978146"/>
            <a:ext cx="390525" cy="1485900"/>
          </a:xfrm>
          <a:custGeom>
            <a:avLst/>
            <a:gdLst>
              <a:gd name="connsiteX0" fmla="*/ 0 w 390525"/>
              <a:gd name="connsiteY0" fmla="*/ 1114425 h 1114425"/>
              <a:gd name="connsiteX1" fmla="*/ 285750 w 390525"/>
              <a:gd name="connsiteY1" fmla="*/ 552450 h 1114425"/>
              <a:gd name="connsiteX2" fmla="*/ 390525 w 390525"/>
              <a:gd name="connsiteY2" fmla="*/ 0 h 1114425"/>
            </a:gdLst>
            <a:ahLst/>
            <a:cxnLst>
              <a:cxn ang="0">
                <a:pos x="connsiteX0" y="connsiteY0"/>
              </a:cxn>
              <a:cxn ang="0">
                <a:pos x="connsiteX1" y="connsiteY1"/>
              </a:cxn>
              <a:cxn ang="0">
                <a:pos x="connsiteX2" y="connsiteY2"/>
              </a:cxn>
            </a:cxnLst>
            <a:rect l="l" t="t" r="r" b="b"/>
            <a:pathLst>
              <a:path w="390525" h="1114425">
                <a:moveTo>
                  <a:pt x="0" y="1114425"/>
                </a:moveTo>
                <a:cubicBezTo>
                  <a:pt x="110331" y="926306"/>
                  <a:pt x="220663" y="738187"/>
                  <a:pt x="285750" y="552450"/>
                </a:cubicBezTo>
                <a:cubicBezTo>
                  <a:pt x="350837" y="366713"/>
                  <a:pt x="370681" y="183356"/>
                  <a:pt x="390525"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72" name="任意多边形 71"/>
          <p:cNvSpPr/>
          <p:nvPr/>
        </p:nvSpPr>
        <p:spPr>
          <a:xfrm>
            <a:off x="6019800" y="2787646"/>
            <a:ext cx="139700" cy="1409700"/>
          </a:xfrm>
          <a:custGeom>
            <a:avLst/>
            <a:gdLst>
              <a:gd name="connsiteX0" fmla="*/ 95250 w 139700"/>
              <a:gd name="connsiteY0" fmla="*/ 0 h 1057275"/>
              <a:gd name="connsiteX1" fmla="*/ 123825 w 139700"/>
              <a:gd name="connsiteY1" fmla="*/ 504825 h 1057275"/>
              <a:gd name="connsiteX2" fmla="*/ 0 w 139700"/>
              <a:gd name="connsiteY2" fmla="*/ 1057275 h 1057275"/>
            </a:gdLst>
            <a:ahLst/>
            <a:cxnLst>
              <a:cxn ang="0">
                <a:pos x="connsiteX0" y="connsiteY0"/>
              </a:cxn>
              <a:cxn ang="0">
                <a:pos x="connsiteX1" y="connsiteY1"/>
              </a:cxn>
              <a:cxn ang="0">
                <a:pos x="connsiteX2" y="connsiteY2"/>
              </a:cxn>
            </a:cxnLst>
            <a:rect l="l" t="t" r="r" b="b"/>
            <a:pathLst>
              <a:path w="139700" h="1057275">
                <a:moveTo>
                  <a:pt x="95250" y="0"/>
                </a:moveTo>
                <a:cubicBezTo>
                  <a:pt x="117475" y="164306"/>
                  <a:pt x="139700" y="328613"/>
                  <a:pt x="123825" y="504825"/>
                </a:cubicBezTo>
                <a:cubicBezTo>
                  <a:pt x="107950" y="681037"/>
                  <a:pt x="53975" y="869156"/>
                  <a:pt x="0" y="1057275"/>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grpSp>
        <p:nvGrpSpPr>
          <p:cNvPr id="2" name="组合 38"/>
          <p:cNvGrpSpPr/>
          <p:nvPr/>
        </p:nvGrpSpPr>
        <p:grpSpPr>
          <a:xfrm>
            <a:off x="2738414" y="4762509"/>
            <a:ext cx="5214974" cy="1437392"/>
            <a:chOff x="1214414" y="3571882"/>
            <a:chExt cx="5214974" cy="1078044"/>
          </a:xfrm>
        </p:grpSpPr>
        <p:sp>
          <p:nvSpPr>
            <p:cNvPr id="75" name="TextBox 74"/>
            <p:cNvSpPr txBox="1"/>
            <p:nvPr/>
          </p:nvSpPr>
          <p:spPr>
            <a:xfrm>
              <a:off x="2143108" y="3950922"/>
              <a:ext cx="4286280" cy="297774"/>
            </a:xfrm>
            <a:prstGeom prst="rect">
              <a:avLst/>
            </a:prstGeom>
            <a:noFill/>
          </p:spPr>
          <p:txBody>
            <a:bodyPr wrap="square" rtlCol="0">
              <a:spAutoFit/>
            </a:bodyPr>
            <a:lstStyle/>
            <a:p>
              <a:pPr algn="l"/>
              <a:r>
                <a:rPr lang="zh-CN" altLang="en-US" sz="1800">
                  <a:solidFill>
                    <a:srgbClr val="C00000"/>
                  </a:solidFill>
                  <a:latin typeface="Consolas" pitchFamily="49" charset="0"/>
                  <a:ea typeface="方正启体简体" pitchFamily="65" charset="-122"/>
                  <a:cs typeface="Consolas" pitchFamily="49" charset="0"/>
                  <a:sym typeface="Wingdings"/>
                </a:rPr>
                <a:t>通常修改</a:t>
              </a:r>
              <a:r>
                <a:rPr lang="en-US" altLang="zh-CN" sz="1800">
                  <a:solidFill>
                    <a:srgbClr val="C00000"/>
                  </a:solidFill>
                  <a:latin typeface="Consolas" pitchFamily="49" charset="0"/>
                  <a:ea typeface="方正启体简体" pitchFamily="65" charset="-122"/>
                  <a:cs typeface="Consolas" pitchFamily="49" charset="0"/>
                  <a:sym typeface="Wingdings"/>
                </a:rPr>
                <a:t>p-&gt;prior</a:t>
              </a:r>
              <a:r>
                <a:rPr lang="zh-CN" altLang="en-US" sz="1800">
                  <a:solidFill>
                    <a:srgbClr val="C00000"/>
                  </a:solidFill>
                  <a:latin typeface="Consolas" pitchFamily="49" charset="0"/>
                  <a:ea typeface="方正启体简体" pitchFamily="65" charset="-122"/>
                  <a:cs typeface="Consolas" pitchFamily="49" charset="0"/>
                  <a:sym typeface="Wingdings"/>
                </a:rPr>
                <a:t>在最后进行！</a:t>
              </a:r>
              <a:endParaRPr lang="zh-CN" altLang="en-US" sz="1800">
                <a:solidFill>
                  <a:srgbClr val="C00000"/>
                </a:solidFill>
                <a:latin typeface="Consolas" pitchFamily="49" charset="0"/>
                <a:ea typeface="方正启体简体" pitchFamily="65" charset="-122"/>
                <a:cs typeface="Consolas" pitchFamily="49" charset="0"/>
              </a:endParaRPr>
            </a:p>
          </p:txBody>
        </p:sp>
        <p:pic>
          <p:nvPicPr>
            <p:cNvPr id="38" name="Picture 2"/>
            <p:cNvPicPr>
              <a:picLocks noChangeAspect="1" noChangeArrowheads="1"/>
            </p:cNvPicPr>
            <p:nvPr/>
          </p:nvPicPr>
          <p:blipFill>
            <a:blip r:embed="rId4" cstate="print"/>
            <a:srcRect/>
            <a:stretch>
              <a:fillRect/>
            </a:stretch>
          </p:blipFill>
          <p:spPr bwMode="auto">
            <a:xfrm>
              <a:off x="1214414" y="3571882"/>
              <a:ext cx="785818" cy="1078044"/>
            </a:xfrm>
            <a:prstGeom prst="rect">
              <a:avLst/>
            </a:prstGeom>
            <a:noFill/>
            <a:ln w="9525">
              <a:noFill/>
              <a:miter lim="800000"/>
              <a:headEnd/>
              <a:tailEnd/>
            </a:ln>
            <a:effectLst/>
          </p:spPr>
        </p:pic>
      </p:grpSp>
      <p:sp>
        <p:nvSpPr>
          <p:cNvPr id="52" name="灯片编号占位符 51"/>
          <p:cNvSpPr>
            <a:spLocks noGrp="1"/>
          </p:cNvSpPr>
          <p:nvPr>
            <p:ph type="sldNum" sz="quarter" idx="12"/>
          </p:nvPr>
        </p:nvSpPr>
        <p:spPr/>
        <p:txBody>
          <a:bodyPr/>
          <a:lstStyle/>
          <a:p>
            <a:fld id="{36E68863-33C2-4D6D-B9FA-F4917E910219}" type="slidenum">
              <a:rPr lang="en-US" altLang="zh-CN" smtClean="0"/>
              <a:pPr/>
              <a:t>26</a:t>
            </a:fld>
            <a:r>
              <a:rPr lang="en-US" altLang="zh-CN" smtClean="0"/>
              <a:t>/29</a:t>
            </a:r>
            <a:endParaRPr lang="en-US" altLang="zh-CN"/>
          </a:p>
        </p:txBody>
      </p:sp>
    </p:spTree>
    <p:extLst>
      <p:ext uri="{BB962C8B-B14F-4D97-AF65-F5344CB8AC3E}">
        <p14:creationId xmlns:p14="http://schemas.microsoft.com/office/powerpoint/2010/main" val="103029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12"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strips(downLeft)">
                                      <p:cBhvr>
                                        <p:cTn id="62" dur="1000"/>
                                        <p:tgtEl>
                                          <p:spTgt spid="50"/>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strips(upRight)">
                                      <p:cBhvr>
                                        <p:cTn id="70" dur="1000"/>
                                        <p:tgtEl>
                                          <p:spTgt spid="54"/>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strips(upRight)">
                                      <p:cBhvr>
                                        <p:cTn id="78" dur="500"/>
                                        <p:tgtEl>
                                          <p:spTgt spid="71"/>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nodeType="clickEffect">
                                  <p:stCondLst>
                                    <p:cond delay="0"/>
                                  </p:stCondLst>
                                  <p:childTnLst>
                                    <p:animEffect transition="out" filter="wipe(down)">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par>
                          <p:cTn id="87" fill="hold">
                            <p:stCondLst>
                              <p:cond delay="500"/>
                            </p:stCondLst>
                            <p:childTnLst>
                              <p:par>
                                <p:cTn id="88" presetID="18" presetClass="entr" presetSubtype="12" fill="hold" grpId="0"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strips(downLeft)">
                                      <p:cBhvr>
                                        <p:cTn id="90" dur="1000"/>
                                        <p:tgtEl>
                                          <p:spTgt spid="72"/>
                                        </p:tgtEl>
                                      </p:cBhvr>
                                    </p:animEffect>
                                  </p:childTnLst>
                                </p:cTn>
                              </p:par>
                            </p:childTnLst>
                          </p:cTn>
                        </p:par>
                        <p:par>
                          <p:cTn id="91" fill="hold">
                            <p:stCondLst>
                              <p:cond delay="1500"/>
                            </p:stCondLst>
                            <p:childTnLst>
                              <p:par>
                                <p:cTn id="92" presetID="1" presetClass="entr" presetSubtype="0"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P spid="42" grpId="0" animBg="1"/>
      <p:bldP spid="43" grpId="0" animBg="1"/>
      <p:bldP spid="44" grpId="0" animBg="1"/>
      <p:bldP spid="45" grpId="0" animBg="1"/>
      <p:bldP spid="46" grpId="0" animBg="1"/>
      <p:bldP spid="48" grpId="0" animBg="1"/>
      <p:bldP spid="49" grpId="0" animBg="1"/>
      <p:bldP spid="51" grpId="0" animBg="1"/>
      <p:bldP spid="55" grpId="0" animBg="1"/>
      <p:bldP spid="66" grpId="0"/>
      <p:bldP spid="67" grpId="0"/>
      <p:bldP spid="69" grpId="0" animBg="1"/>
      <p:bldP spid="70" grpId="0"/>
      <p:bldP spid="36" grpId="0"/>
      <p:bldP spid="50" grpId="0" animBg="1"/>
      <p:bldP spid="54" grpId="0" animBg="1"/>
      <p:bldP spid="56" grpId="0"/>
      <p:bldP spid="58" grpId="0"/>
      <p:bldP spid="68" grpId="0"/>
      <p:bldP spid="71" grpId="0" animBg="1"/>
      <p:bldP spid="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2309786" y="857233"/>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2360617" y="907777"/>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12" name="TextBox 11"/>
          <p:cNvSpPr txBox="1"/>
          <p:nvPr/>
        </p:nvSpPr>
        <p:spPr>
          <a:xfrm>
            <a:off x="3452794" y="1000109"/>
            <a:ext cx="2214578"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循  环 链 表</a:t>
            </a:r>
            <a:endParaRPr lang="zh-CN" altLang="en-US" sz="2000">
              <a:solidFill>
                <a:srgbClr val="FF0000"/>
              </a:solidFill>
              <a:latin typeface="微软雅黑" pitchFamily="34" charset="-122"/>
              <a:ea typeface="微软雅黑" pitchFamily="34" charset="-122"/>
            </a:endParaRPr>
          </a:p>
        </p:txBody>
      </p:sp>
      <p:sp>
        <p:nvSpPr>
          <p:cNvPr id="24" name="TextBox 23"/>
          <p:cNvSpPr txBox="1"/>
          <p:nvPr/>
        </p:nvSpPr>
        <p:spPr>
          <a:xfrm>
            <a:off x="5479278" y="1027145"/>
            <a:ext cx="3929090" cy="40677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循环单链表：构成一个环。</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grpSp>
        <p:nvGrpSpPr>
          <p:cNvPr id="2" name="组合 10"/>
          <p:cNvGrpSpPr/>
          <p:nvPr/>
        </p:nvGrpSpPr>
        <p:grpSpPr>
          <a:xfrm>
            <a:off x="6265096" y="1556790"/>
            <a:ext cx="2071702" cy="901091"/>
            <a:chOff x="2714612" y="3000378"/>
            <a:chExt cx="2071702" cy="675819"/>
          </a:xfrm>
        </p:grpSpPr>
        <p:sp>
          <p:nvSpPr>
            <p:cNvPr id="25" name="下箭头 24"/>
            <p:cNvSpPr/>
            <p:nvPr/>
          </p:nvSpPr>
          <p:spPr>
            <a:xfrm>
              <a:off x="3643306"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p>
          </p:txBody>
        </p:sp>
        <p:sp>
          <p:nvSpPr>
            <p:cNvPr id="26" name="TextBox 25"/>
            <p:cNvSpPr txBox="1"/>
            <p:nvPr/>
          </p:nvSpPr>
          <p:spPr>
            <a:xfrm>
              <a:off x="2714612" y="3378423"/>
              <a:ext cx="2071702" cy="297774"/>
            </a:xfrm>
            <a:prstGeom prst="rect">
              <a:avLst/>
            </a:prstGeom>
            <a:noFill/>
          </p:spPr>
          <p:txBody>
            <a:bodyPr wrap="square" rtlCol="0">
              <a:spAutoFit/>
            </a:bodyPr>
            <a:lstStyle/>
            <a:p>
              <a:r>
                <a:rPr lang="zh-CN" altLang="en-US" sz="2000" dirty="0">
                  <a:solidFill>
                    <a:srgbClr val="0000FF"/>
                  </a:solidFill>
                  <a:latin typeface="仿宋" pitchFamily="49" charset="-122"/>
                  <a:ea typeface="仿宋" pitchFamily="49" charset="-122"/>
                </a:rPr>
                <a:t>可以循环查找</a:t>
              </a:r>
              <a:endParaRPr lang="zh-CN" altLang="en-US" sz="2000" dirty="0">
                <a:solidFill>
                  <a:srgbClr val="0000FF"/>
                </a:solidFill>
                <a:latin typeface="仿宋" pitchFamily="49" charset="-122"/>
                <a:ea typeface="仿宋" pitchFamily="49" charset="-122"/>
              </a:endParaRPr>
            </a:p>
          </p:txBody>
        </p:sp>
      </p:grpSp>
      <p:sp>
        <p:nvSpPr>
          <p:cNvPr id="11" name="灯片编号占位符 10"/>
          <p:cNvSpPr>
            <a:spLocks noGrp="1"/>
          </p:cNvSpPr>
          <p:nvPr>
            <p:ph type="sldNum" sz="quarter" idx="12"/>
          </p:nvPr>
        </p:nvSpPr>
        <p:spPr/>
        <p:txBody>
          <a:bodyPr/>
          <a:lstStyle/>
          <a:p>
            <a:fld id="{36E68863-33C2-4D6D-B9FA-F4917E910219}" type="slidenum">
              <a:rPr lang="en-US" altLang="zh-CN" smtClean="0"/>
              <a:pPr/>
              <a:t>27</a:t>
            </a:fld>
            <a:r>
              <a:rPr lang="en-US" altLang="zh-CN" smtClean="0"/>
              <a:t>/29</a:t>
            </a:r>
            <a:endParaRPr lang="en-US" altLang="zh-CN"/>
          </a:p>
        </p:txBody>
      </p:sp>
      <p:sp>
        <p:nvSpPr>
          <p:cNvPr id="10" name="TextBox 23"/>
          <p:cNvSpPr txBox="1"/>
          <p:nvPr/>
        </p:nvSpPr>
        <p:spPr>
          <a:xfrm>
            <a:off x="2309786" y="3036830"/>
            <a:ext cx="5286412"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循环双链表：构成两个环。</a:t>
            </a:r>
            <a:endPar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3" name="组合 13"/>
          <p:cNvGrpSpPr/>
          <p:nvPr/>
        </p:nvGrpSpPr>
        <p:grpSpPr>
          <a:xfrm>
            <a:off x="2524100" y="3573016"/>
            <a:ext cx="4214842" cy="1529950"/>
            <a:chOff x="1000100" y="1000114"/>
            <a:chExt cx="4214842" cy="1147463"/>
          </a:xfrm>
        </p:grpSpPr>
        <p:sp>
          <p:nvSpPr>
            <p:cNvPr id="14" name="下箭头 13"/>
            <p:cNvSpPr/>
            <p:nvPr/>
          </p:nvSpPr>
          <p:spPr>
            <a:xfrm>
              <a:off x="2500298" y="1000114"/>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solidFill>
                  <a:srgbClr val="0000FF"/>
                </a:solidFill>
                <a:latin typeface="Consolas" pitchFamily="49" charset="0"/>
                <a:cs typeface="Consolas" pitchFamily="49" charset="0"/>
              </a:endParaRPr>
            </a:p>
          </p:txBody>
        </p:sp>
        <p:sp>
          <p:nvSpPr>
            <p:cNvPr id="15" name="TextBox 25"/>
            <p:cNvSpPr txBox="1"/>
            <p:nvPr/>
          </p:nvSpPr>
          <p:spPr>
            <a:xfrm>
              <a:off x="1000100" y="1378156"/>
              <a:ext cx="4214842" cy="7694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buBlip>
                  <a:blip r:embed="rId3"/>
                </a:buBlip>
              </a:pPr>
              <a:r>
                <a:rPr lang="zh-CN" altLang="en-US" sz="2000" dirty="0">
                  <a:solidFill>
                    <a:srgbClr val="0000FF"/>
                  </a:solidFill>
                  <a:latin typeface="Consolas" pitchFamily="49" charset="0"/>
                  <a:ea typeface="仿宋" pitchFamily="49" charset="-122"/>
                  <a:cs typeface="Consolas" pitchFamily="49" charset="0"/>
                </a:rPr>
                <a:t>可以循环查找</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buBlip>
                  <a:blip r:embed="rId3"/>
                </a:buBlip>
              </a:pPr>
              <a:r>
                <a:rPr lang="zh-CN" altLang="en-US" sz="2000" dirty="0">
                  <a:solidFill>
                    <a:srgbClr val="0000FF"/>
                  </a:solidFill>
                  <a:latin typeface="Consolas" pitchFamily="49" charset="0"/>
                  <a:ea typeface="仿宋" pitchFamily="49" charset="-122"/>
                  <a:cs typeface="Consolas" pitchFamily="49" charset="0"/>
                </a:rPr>
                <a:t>可以通过头结点快速找到尾结点</a:t>
              </a:r>
              <a:endParaRPr lang="zh-CN" altLang="en-US" sz="2000" dirty="0">
                <a:solidFill>
                  <a:srgbClr val="0000FF"/>
                </a:solidFill>
                <a:latin typeface="Consolas" pitchFamily="49" charset="0"/>
                <a:ea typeface="仿宋" pitchFamily="49" charset="-122"/>
                <a:cs typeface="Consolas" pitchFamily="49" charset="0"/>
              </a:endParaRPr>
            </a:p>
          </p:txBody>
        </p:sp>
      </p:grpSp>
      <p:grpSp>
        <p:nvGrpSpPr>
          <p:cNvPr id="16" name="组合 14"/>
          <p:cNvGrpSpPr/>
          <p:nvPr/>
        </p:nvGrpSpPr>
        <p:grpSpPr>
          <a:xfrm>
            <a:off x="4024298" y="4941168"/>
            <a:ext cx="3929090" cy="1367773"/>
            <a:chOff x="2500298" y="2214560"/>
            <a:chExt cx="3929090" cy="1025830"/>
          </a:xfrm>
        </p:grpSpPr>
        <p:sp>
          <p:nvSpPr>
            <p:cNvPr id="17" name="TextBox 9"/>
            <p:cNvSpPr txBox="1"/>
            <p:nvPr/>
          </p:nvSpPr>
          <p:spPr>
            <a:xfrm>
              <a:off x="2500298" y="2680717"/>
              <a:ext cx="3929090" cy="559673"/>
            </a:xfrm>
            <a:prstGeom prst="rect">
              <a:avLst/>
            </a:prstGeom>
            <a:noFill/>
          </p:spPr>
          <p:txBody>
            <a:bodyPr wrap="square" rtlCol="0">
              <a:spAutoFit/>
            </a:bodyPr>
            <a:lstStyle/>
            <a:p>
              <a:r>
                <a:rPr lang="zh-CN" altLang="en-US" sz="2000" dirty="0">
                  <a:solidFill>
                    <a:srgbClr val="0000FF"/>
                  </a:solidFill>
                  <a:latin typeface="Consolas" pitchFamily="49" charset="0"/>
                  <a:ea typeface="楷体" pitchFamily="49" charset="-122"/>
                  <a:cs typeface="Consolas" pitchFamily="49" charset="0"/>
                </a:rPr>
                <a:t>删除尾结点、在尾结点前后插入一个结点的时间均为</a:t>
              </a:r>
              <a:r>
                <a:rPr lang="en-US" altLang="zh-CN" sz="2000" dirty="0">
                  <a:solidFill>
                    <a:srgbClr val="0000FF"/>
                  </a:solidFill>
                  <a:latin typeface="Consolas" pitchFamily="49" charset="0"/>
                  <a:ea typeface="楷体" pitchFamily="49" charset="-122"/>
                  <a:cs typeface="Consolas" pitchFamily="49" charset="0"/>
                </a:rPr>
                <a:t>O(1)</a:t>
              </a:r>
              <a:r>
                <a:rPr lang="zh-CN" altLang="en-US"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8" name="右弧形箭头 17"/>
            <p:cNvSpPr/>
            <p:nvPr/>
          </p:nvSpPr>
          <p:spPr>
            <a:xfrm>
              <a:off x="5357818" y="2214560"/>
              <a:ext cx="285752" cy="428628"/>
            </a:xfrm>
            <a:prstGeom prst="curvedLeftArrow">
              <a:avLst/>
            </a:prstGeom>
            <a:ln>
              <a:tailEnd type="none"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latin typeface="Consolas" pitchFamily="49" charset="0"/>
                <a:cs typeface="Consolas" pitchFamily="49" charset="0"/>
              </a:endParaRPr>
            </a:p>
          </p:txBody>
        </p:sp>
      </p:grpSp>
    </p:spTree>
    <p:extLst>
      <p:ext uri="{BB962C8B-B14F-4D97-AF65-F5344CB8AC3E}">
        <p14:creationId xmlns:p14="http://schemas.microsoft.com/office/powerpoint/2010/main" val="233244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3881422" y="720850"/>
            <a:ext cx="278608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3</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 小结</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8" name="Oval 8"/>
          <p:cNvSpPr>
            <a:spLocks noChangeAspect="1" noChangeArrowheads="1"/>
          </p:cNvSpPr>
          <p:nvPr/>
        </p:nvSpPr>
        <p:spPr bwMode="auto">
          <a:xfrm>
            <a:off x="2309786" y="2005084"/>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9" name="Oval 9"/>
          <p:cNvSpPr>
            <a:spLocks noChangeAspect="1" noChangeArrowheads="1"/>
          </p:cNvSpPr>
          <p:nvPr/>
        </p:nvSpPr>
        <p:spPr bwMode="auto">
          <a:xfrm>
            <a:off x="2360617" y="2055628"/>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12" name="TextBox 11"/>
          <p:cNvSpPr txBox="1"/>
          <p:nvPr/>
        </p:nvSpPr>
        <p:spPr>
          <a:xfrm>
            <a:off x="3381356" y="2214555"/>
            <a:ext cx="1000132" cy="430887"/>
          </a:xfrm>
          <a:prstGeom prst="rect">
            <a:avLst/>
          </a:prstGeom>
          <a:noFill/>
        </p:spPr>
        <p:txBody>
          <a:bodyPr wrap="square" rtlCol="0">
            <a:spAutoFit/>
          </a:bodyPr>
          <a:lstStyle/>
          <a:p>
            <a:pPr algn="l"/>
            <a:r>
              <a:rPr lang="zh-CN" altLang="en-US" sz="2000">
                <a:solidFill>
                  <a:srgbClr val="FF0000"/>
                </a:solidFill>
                <a:latin typeface="Consolas" pitchFamily="49" charset="0"/>
                <a:ea typeface="微软雅黑" pitchFamily="34" charset="-122"/>
                <a:cs typeface="Consolas" pitchFamily="49" charset="0"/>
              </a:rPr>
              <a:t> 栈</a:t>
            </a:r>
            <a:endParaRPr lang="zh-CN" altLang="en-US" sz="2000">
              <a:solidFill>
                <a:srgbClr val="FF0000"/>
              </a:solidFill>
              <a:latin typeface="Consolas" pitchFamily="49" charset="0"/>
              <a:ea typeface="微软雅黑" pitchFamily="34" charset="-122"/>
              <a:cs typeface="Consolas" pitchFamily="49" charset="0"/>
            </a:endParaRPr>
          </a:p>
        </p:txBody>
      </p:sp>
      <p:pic>
        <p:nvPicPr>
          <p:cNvPr id="22" name="Picture 2"/>
          <p:cNvPicPr>
            <a:picLocks noChangeAspect="1" noChangeArrowheads="1"/>
          </p:cNvPicPr>
          <p:nvPr/>
        </p:nvPicPr>
        <p:blipFill>
          <a:blip r:embed="rId5"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24" name="TextBox 23"/>
          <p:cNvSpPr txBox="1"/>
          <p:nvPr/>
        </p:nvSpPr>
        <p:spPr>
          <a:xfrm>
            <a:off x="2309786" y="3143249"/>
            <a:ext cx="7530630"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先进后出表。</a:t>
            </a:r>
            <a:r>
              <a:rPr lang="en-US" altLang="zh-CN"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3</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pitchFamily="2" charset="-122"/>
                <a:ea typeface="宋体" pitchFamily="2" charset="-122"/>
                <a:cs typeface="Consolas" pitchFamily="49" charset="0"/>
              </a:rPr>
              <a:t>…</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n</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通过一个栈的出栈序列个数？</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011862482"/>
              </p:ext>
            </p:extLst>
          </p:nvPr>
        </p:nvGraphicFramePr>
        <p:xfrm>
          <a:off x="6045200" y="3302000"/>
          <a:ext cx="101600" cy="254000"/>
        </p:xfrm>
        <a:graphic>
          <a:graphicData uri="http://schemas.openxmlformats.org/presentationml/2006/ole">
            <mc:AlternateContent xmlns:mc="http://schemas.openxmlformats.org/markup-compatibility/2006">
              <mc:Choice xmlns:v="urn:schemas-microsoft-com:vml" Requires="v">
                <p:oleObj spid="_x0000_s1036" name="Equation" r:id="rId6" imgW="101520" imgH="190440" progId="">
                  <p:embed/>
                </p:oleObj>
              </mc:Choice>
              <mc:Fallback>
                <p:oleObj name="Equation" r:id="rId6" imgW="101520" imgH="1904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5200" y="3302000"/>
                        <a:ext cx="101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066630434"/>
              </p:ext>
            </p:extLst>
          </p:nvPr>
        </p:nvGraphicFramePr>
        <p:xfrm>
          <a:off x="6045200" y="3302000"/>
          <a:ext cx="101600" cy="254000"/>
        </p:xfrm>
        <a:graphic>
          <a:graphicData uri="http://schemas.openxmlformats.org/presentationml/2006/ole">
            <mc:AlternateContent xmlns:mc="http://schemas.openxmlformats.org/markup-compatibility/2006">
              <mc:Choice xmlns:v="urn:schemas-microsoft-com:vml" Requires="v">
                <p:oleObj spid="_x0000_s1037" name="Equation" r:id="rId8" imgW="101520" imgH="190440" progId="">
                  <p:embed/>
                </p:oleObj>
              </mc:Choice>
              <mc:Fallback>
                <p:oleObj name="Equation" r:id="rId8" imgW="101520" imgH="1904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5200" y="3302000"/>
                        <a:ext cx="101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5"/>
          <p:cNvSpPr>
            <a:spLocks noChangeArrowheads="1"/>
          </p:cNvSpPr>
          <p:nvPr/>
        </p:nvSpPr>
        <p:spPr bwMode="auto">
          <a:xfrm>
            <a:off x="152400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a:lnSpc>
                <a:spcPct val="100000"/>
              </a:lnSpc>
              <a:spcBef>
                <a:spcPct val="0"/>
              </a:spcBef>
            </a:pPr>
            <a:endParaRPr kumimoji="0" lang="zh-CN" altLang="zh-CN" sz="1800" b="0">
              <a:solidFill>
                <a:schemeClr val="tx1"/>
              </a:solidFill>
              <a:latin typeface="Consolas" pitchFamily="49" charset="0"/>
              <a:ea typeface="宋体" pitchFamily="2" charset="-122"/>
              <a:cs typeface="Consolas" pitchFamily="49" charset="0"/>
            </a:endParaRPr>
          </a:p>
        </p:txBody>
      </p:sp>
      <p:sp>
        <p:nvSpPr>
          <p:cNvPr id="33" name="TextBox 32"/>
          <p:cNvSpPr txBox="1"/>
          <p:nvPr/>
        </p:nvSpPr>
        <p:spPr>
          <a:xfrm>
            <a:off x="3095604" y="5143513"/>
            <a:ext cx="3071834" cy="407676"/>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当</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，结果为</a:t>
            </a:r>
            <a:r>
              <a:rPr lang="en-US" altLang="zh-CN" sz="2000">
                <a:solidFill>
                  <a:srgbClr val="0000FF"/>
                </a:solidFill>
                <a:latin typeface="Consolas" pitchFamily="49" charset="0"/>
                <a:ea typeface="仿宋" pitchFamily="49" charset="-122"/>
                <a:cs typeface="Consolas" pitchFamily="49" charset="0"/>
              </a:rPr>
              <a:t>5</a:t>
            </a:r>
            <a:r>
              <a:rPr lang="zh-CN" altLang="en-US"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pSp>
        <p:nvGrpSpPr>
          <p:cNvPr id="16" name="组合 15"/>
          <p:cNvGrpSpPr/>
          <p:nvPr/>
        </p:nvGrpSpPr>
        <p:grpSpPr>
          <a:xfrm>
            <a:off x="2952728" y="4000499"/>
            <a:ext cx="5643602" cy="762004"/>
            <a:chOff x="1428728" y="3000378"/>
            <a:chExt cx="5087191" cy="571504"/>
          </a:xfrm>
        </p:grpSpPr>
        <p:pic>
          <p:nvPicPr>
            <p:cNvPr id="1030" name="Picture 6"/>
            <p:cNvPicPr>
              <a:picLocks noChangeAspect="1" noChangeArrowheads="1"/>
            </p:cNvPicPr>
            <p:nvPr/>
          </p:nvPicPr>
          <p:blipFill>
            <a:blip r:embed="rId9" cstate="print"/>
            <a:srcRect/>
            <a:stretch>
              <a:fillRect/>
            </a:stretch>
          </p:blipFill>
          <p:spPr bwMode="auto">
            <a:xfrm>
              <a:off x="1428728" y="3000378"/>
              <a:ext cx="2480847" cy="571504"/>
            </a:xfrm>
            <a:prstGeom prst="rect">
              <a:avLst/>
            </a:prstGeom>
            <a:noFill/>
            <a:ln w="9525">
              <a:noFill/>
              <a:miter lim="800000"/>
              <a:headEnd/>
              <a:tailEnd/>
            </a:ln>
            <a:effectLst/>
          </p:spPr>
        </p:pic>
        <p:sp>
          <p:nvSpPr>
            <p:cNvPr id="14" name="TextBox 13"/>
            <p:cNvSpPr txBox="1"/>
            <p:nvPr/>
          </p:nvSpPr>
          <p:spPr>
            <a:xfrm>
              <a:off x="4422081" y="3134031"/>
              <a:ext cx="2093838" cy="305758"/>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第</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个</a:t>
              </a:r>
              <a:r>
                <a:rPr lang="en-US" sz="2000">
                  <a:solidFill>
                    <a:srgbClr val="0000FF"/>
                  </a:solidFill>
                  <a:latin typeface="Consolas" pitchFamily="49" charset="0"/>
                  <a:ea typeface="仿宋" pitchFamily="49" charset="-122"/>
                  <a:cs typeface="Consolas" pitchFamily="49" charset="0"/>
                </a:rPr>
                <a:t>Catalan</a:t>
              </a:r>
              <a:r>
                <a:rPr lang="zh-CN" altLang="en-US" sz="2000">
                  <a:solidFill>
                    <a:srgbClr val="0000FF"/>
                  </a:solidFill>
                  <a:latin typeface="Consolas" pitchFamily="49" charset="0"/>
                  <a:ea typeface="仿宋" pitchFamily="49" charset="-122"/>
                  <a:cs typeface="Consolas" pitchFamily="49" charset="0"/>
                </a:rPr>
                <a:t>数</a:t>
              </a:r>
              <a:endParaRPr lang="en-US" sz="2000">
                <a:solidFill>
                  <a:srgbClr val="0000FF"/>
                </a:solidFill>
                <a:latin typeface="Consolas" pitchFamily="49" charset="0"/>
                <a:ea typeface="仿宋" pitchFamily="49" charset="-122"/>
                <a:cs typeface="Consolas" pitchFamily="49" charset="0"/>
              </a:endParaRPr>
            </a:p>
          </p:txBody>
        </p:sp>
        <p:sp>
          <p:nvSpPr>
            <p:cNvPr id="15" name="左箭头 14"/>
            <p:cNvSpPr/>
            <p:nvPr/>
          </p:nvSpPr>
          <p:spPr>
            <a:xfrm>
              <a:off x="4038596" y="3189292"/>
              <a:ext cx="285752" cy="214314"/>
            </a:xfrm>
            <a:prstGeom prst="lef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latin typeface="Consolas" pitchFamily="49" charset="0"/>
                <a:cs typeface="Consolas" pitchFamily="49" charset="0"/>
              </a:endParaRPr>
            </a:p>
          </p:txBody>
        </p:sp>
      </p:grpSp>
      <p:sp>
        <p:nvSpPr>
          <p:cNvPr id="19" name="灯片编号占位符 18"/>
          <p:cNvSpPr>
            <a:spLocks noGrp="1"/>
          </p:cNvSpPr>
          <p:nvPr>
            <p:ph type="sldNum" sz="quarter" idx="12"/>
          </p:nvPr>
        </p:nvSpPr>
        <p:spPr/>
        <p:txBody>
          <a:bodyPr/>
          <a:lstStyle/>
          <a:p>
            <a:fld id="{36E68863-33C2-4D6D-B9FA-F4917E910219}" type="slidenum">
              <a:rPr lang="en-US" altLang="zh-CN" smtClean="0"/>
              <a:pPr/>
              <a:t>28</a:t>
            </a:fld>
            <a:r>
              <a:rPr lang="en-US" altLang="zh-CN" smtClean="0"/>
              <a:t>/8</a:t>
            </a:r>
            <a:endParaRPr lang="en-US" altLang="zh-CN"/>
          </a:p>
        </p:txBody>
      </p:sp>
    </p:spTree>
    <p:extLst>
      <p:ext uri="{BB962C8B-B14F-4D97-AF65-F5344CB8AC3E}">
        <p14:creationId xmlns:p14="http://schemas.microsoft.com/office/powerpoint/2010/main" val="33482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4" name="Rectangle 10"/>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0716" name="Rectangle 12"/>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6" name="Oval 8"/>
          <p:cNvSpPr>
            <a:spLocks noChangeAspect="1" noChangeArrowheads="1"/>
          </p:cNvSpPr>
          <p:nvPr/>
        </p:nvSpPr>
        <p:spPr bwMode="auto">
          <a:xfrm>
            <a:off x="2309786" y="766825"/>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7" name="Oval 9"/>
          <p:cNvSpPr>
            <a:spLocks noChangeAspect="1" noChangeArrowheads="1"/>
          </p:cNvSpPr>
          <p:nvPr/>
        </p:nvSpPr>
        <p:spPr bwMode="auto">
          <a:xfrm>
            <a:off x="2360617" y="817369"/>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8" name="TextBox 7"/>
          <p:cNvSpPr txBox="1"/>
          <p:nvPr/>
        </p:nvSpPr>
        <p:spPr>
          <a:xfrm>
            <a:off x="3309918" y="1071547"/>
            <a:ext cx="1500198" cy="430887"/>
          </a:xfrm>
          <a:prstGeom prst="rect">
            <a:avLst/>
          </a:prstGeom>
          <a:noFill/>
        </p:spPr>
        <p:txBody>
          <a:bodyPr wrap="square" rtlCol="0">
            <a:spAutoFit/>
          </a:bodyPr>
          <a:lstStyle/>
          <a:p>
            <a:pPr algn="l"/>
            <a:r>
              <a:rPr lang="zh-CN" altLang="en-US" sz="2000">
                <a:solidFill>
                  <a:srgbClr val="FF0000"/>
                </a:solidFill>
                <a:latin typeface="Consolas" pitchFamily="49" charset="0"/>
                <a:ea typeface="微软雅黑" pitchFamily="34" charset="-122"/>
                <a:cs typeface="Consolas" pitchFamily="49" charset="0"/>
              </a:rPr>
              <a:t> 队 列</a:t>
            </a:r>
            <a:endParaRPr lang="zh-CN" altLang="en-US" sz="2000">
              <a:solidFill>
                <a:srgbClr val="FF0000"/>
              </a:solidFill>
              <a:latin typeface="Consolas" pitchFamily="49" charset="0"/>
              <a:ea typeface="微软雅黑" pitchFamily="34" charset="-122"/>
              <a:cs typeface="Consolas" pitchFamily="49" charset="0"/>
            </a:endParaRPr>
          </a:p>
        </p:txBody>
      </p:sp>
      <p:sp>
        <p:nvSpPr>
          <p:cNvPr id="9" name="TextBox 8"/>
          <p:cNvSpPr txBox="1"/>
          <p:nvPr/>
        </p:nvSpPr>
        <p:spPr>
          <a:xfrm>
            <a:off x="2381224" y="2071678"/>
            <a:ext cx="7747224"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先进先出表。</a:t>
            </a:r>
            <a:r>
              <a:rPr lang="en-US" altLang="zh-CN"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3</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pitchFamily="2" charset="-122"/>
                <a:ea typeface="宋体" pitchFamily="2" charset="-122"/>
                <a:cs typeface="Consolas" pitchFamily="49" charset="0"/>
              </a:rPr>
              <a:t>…</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en-US" altLang="zh-CN" sz="20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n</a:t>
            </a:r>
            <a:r>
              <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通过一个队列的出队序列个数？</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0" name="TextBox 9"/>
          <p:cNvSpPr txBox="1"/>
          <p:nvPr/>
        </p:nvSpPr>
        <p:spPr>
          <a:xfrm>
            <a:off x="2738414" y="2952747"/>
            <a:ext cx="4000528" cy="407676"/>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只有一个：即</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宋体" pitchFamily="2" charset="-122"/>
                <a:ea typeface="宋体" pitchFamily="2"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endParaRPr lang="zh-CN" altLang="en-US" sz="20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29</a:t>
            </a:fld>
            <a:r>
              <a:rPr lang="en-US" altLang="zh-CN" smtClean="0"/>
              <a:t>/8</a:t>
            </a:r>
            <a:endParaRPr lang="en-US" altLang="zh-CN"/>
          </a:p>
        </p:txBody>
      </p:sp>
    </p:spTree>
    <p:extLst>
      <p:ext uri="{BB962C8B-B14F-4D97-AF65-F5344CB8AC3E}">
        <p14:creationId xmlns:p14="http://schemas.microsoft.com/office/powerpoint/2010/main" val="162464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8"/>
          <p:cNvSpPr>
            <a:spLocks noChangeAspect="1" noChangeArrowheads="1"/>
          </p:cNvSpPr>
          <p:nvPr/>
        </p:nvSpPr>
        <p:spPr bwMode="auto">
          <a:xfrm>
            <a:off x="2309786" y="7619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3" name="Oval 9"/>
          <p:cNvSpPr>
            <a:spLocks noChangeAspect="1" noChangeArrowheads="1"/>
          </p:cNvSpPr>
          <p:nvPr/>
        </p:nvSpPr>
        <p:spPr bwMode="auto">
          <a:xfrm>
            <a:off x="2360617" y="8125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4" name="TextBox 3"/>
          <p:cNvSpPr txBox="1"/>
          <p:nvPr/>
        </p:nvSpPr>
        <p:spPr>
          <a:xfrm>
            <a:off x="3381356" y="928671"/>
            <a:ext cx="4429156" cy="464743"/>
          </a:xfrm>
          <a:prstGeom prst="rect">
            <a:avLst/>
          </a:prstGeom>
          <a:noFill/>
        </p:spPr>
        <p:txBody>
          <a:bodyPr wrap="square" rtlCol="0">
            <a:spAutoFit/>
          </a:bodyPr>
          <a:lstStyle/>
          <a:p>
            <a:pPr algn="l"/>
            <a:r>
              <a:rPr lang="zh-CN" altLang="en-US" sz="2200">
                <a:solidFill>
                  <a:srgbClr val="FF0000"/>
                </a:solidFill>
                <a:latin typeface="微软雅黑" pitchFamily="34" charset="-122"/>
                <a:ea typeface="微软雅黑" pitchFamily="34" charset="-122"/>
              </a:rPr>
              <a:t>算法描述</a:t>
            </a:r>
            <a:r>
              <a:rPr lang="en-US" altLang="zh-CN" sz="2200">
                <a:solidFill>
                  <a:srgbClr val="FF0000"/>
                </a:solidFill>
                <a:latin typeface="宋体"/>
                <a:ea typeface="宋体"/>
              </a:rPr>
              <a:t>―</a:t>
            </a:r>
            <a:r>
              <a:rPr lang="zh-CN" altLang="en-US" sz="2200">
                <a:solidFill>
                  <a:srgbClr val="FF0000"/>
                </a:solidFill>
                <a:latin typeface="微软雅黑" pitchFamily="34" charset="-122"/>
                <a:ea typeface="微软雅黑" pitchFamily="34" charset="-122"/>
              </a:rPr>
              <a:t>输出型参数</a:t>
            </a:r>
            <a:endParaRPr lang="zh-CN" altLang="en-US" sz="2200">
              <a:solidFill>
                <a:srgbClr val="FF0000"/>
              </a:solidFill>
              <a:latin typeface="微软雅黑" pitchFamily="34" charset="-122"/>
              <a:ea typeface="微软雅黑" pitchFamily="34" charset="-122"/>
            </a:endParaRPr>
          </a:p>
        </p:txBody>
      </p:sp>
      <p:sp>
        <p:nvSpPr>
          <p:cNvPr id="5" name="TextBox 4"/>
          <p:cNvSpPr txBox="1"/>
          <p:nvPr/>
        </p:nvSpPr>
        <p:spPr>
          <a:xfrm>
            <a:off x="3381356" y="2000240"/>
            <a:ext cx="3000396" cy="498598"/>
          </a:xfrm>
          <a:prstGeom prst="rect">
            <a:avLst/>
          </a:prstGeom>
          <a:noFill/>
        </p:spPr>
        <p:txBody>
          <a:bodyPr wrap="square" rtlCol="0">
            <a:spAutoFit/>
          </a:bodyPr>
          <a:lstStyle/>
          <a:p>
            <a:pPr algn="l"/>
            <a:r>
              <a:rPr lang="zh-CN" altLang="en-US" dirty="0">
                <a:solidFill>
                  <a:srgbClr val="0000FF"/>
                </a:solidFill>
                <a:latin typeface="楷体" pitchFamily="49" charset="-122"/>
                <a:ea typeface="楷体" pitchFamily="49" charset="-122"/>
              </a:rPr>
              <a:t>算法：</a:t>
            </a:r>
            <a:r>
              <a:rPr lang="zh-CN" altLang="en-US" dirty="0">
                <a:solidFill>
                  <a:srgbClr val="6600CC"/>
                </a:solidFill>
                <a:latin typeface="楷体" pitchFamily="49" charset="-122"/>
                <a:ea typeface="楷体" pitchFamily="49" charset="-122"/>
              </a:rPr>
              <a:t>输入 </a:t>
            </a:r>
            <a:r>
              <a:rPr lang="zh-CN" altLang="en-US" dirty="0">
                <a:solidFill>
                  <a:srgbClr val="0000FF"/>
                </a:solidFill>
                <a:latin typeface="楷体" pitchFamily="49" charset="-122"/>
                <a:ea typeface="楷体" pitchFamily="49" charset="-122"/>
                <a:sym typeface="Wingdings"/>
              </a:rPr>
              <a:t> </a:t>
            </a:r>
            <a:r>
              <a:rPr lang="zh-CN" altLang="en-US" dirty="0">
                <a:solidFill>
                  <a:srgbClr val="FF00FF"/>
                </a:solidFill>
                <a:latin typeface="楷体" pitchFamily="49" charset="-122"/>
                <a:ea typeface="楷体" pitchFamily="49" charset="-122"/>
                <a:sym typeface="Wingdings"/>
              </a:rPr>
              <a:t>输出</a:t>
            </a:r>
            <a:endParaRPr lang="zh-CN" altLang="en-US" dirty="0">
              <a:solidFill>
                <a:srgbClr val="FF00FF"/>
              </a:solidFill>
              <a:latin typeface="楷体" pitchFamily="49" charset="-122"/>
              <a:ea typeface="楷体" pitchFamily="49" charset="-122"/>
            </a:endParaRPr>
          </a:p>
        </p:txBody>
      </p:sp>
      <p:sp>
        <p:nvSpPr>
          <p:cNvPr id="11" name="TextBox 10"/>
          <p:cNvSpPr txBox="1"/>
          <p:nvPr/>
        </p:nvSpPr>
        <p:spPr>
          <a:xfrm>
            <a:off x="2738414" y="3238500"/>
            <a:ext cx="3643338" cy="566309"/>
          </a:xfrm>
          <a:prstGeom prst="rect">
            <a:avLst/>
          </a:prstGeom>
          <a:noFill/>
        </p:spPr>
        <p:txBody>
          <a:bodyPr wrap="square" rtlCol="0">
            <a:spAutoFit/>
          </a:bodyPr>
          <a:lstStyle/>
          <a:p>
            <a:endParaRPr lang="zh-CN" altLang="en-US" sz="2800"/>
          </a:p>
        </p:txBody>
      </p:sp>
      <p:grpSp>
        <p:nvGrpSpPr>
          <p:cNvPr id="18" name="组合 17"/>
          <p:cNvGrpSpPr/>
          <p:nvPr/>
        </p:nvGrpSpPr>
        <p:grpSpPr>
          <a:xfrm>
            <a:off x="2809852" y="2666994"/>
            <a:ext cx="4857784" cy="2216534"/>
            <a:chOff x="1285852" y="2000246"/>
            <a:chExt cx="4357718" cy="1662400"/>
          </a:xfrm>
        </p:grpSpPr>
        <p:sp>
          <p:nvSpPr>
            <p:cNvPr id="6" name="下箭头 5"/>
            <p:cNvSpPr/>
            <p:nvPr/>
          </p:nvSpPr>
          <p:spPr>
            <a:xfrm>
              <a:off x="2928926" y="2000246"/>
              <a:ext cx="142876" cy="28575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800"/>
            </a:p>
          </p:txBody>
        </p:sp>
        <p:sp>
          <p:nvSpPr>
            <p:cNvPr id="12" name="TextBox 11"/>
            <p:cNvSpPr txBox="1"/>
            <p:nvPr/>
          </p:nvSpPr>
          <p:spPr>
            <a:xfrm>
              <a:off x="1285852" y="2428874"/>
              <a:ext cx="4357718" cy="1233772"/>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algn="l">
                <a:spcBef>
                  <a:spcPts val="0"/>
                </a:spcBef>
              </a:pPr>
              <a:r>
                <a:rPr lang="zh-CN" altLang="en-US" sz="2000">
                  <a:solidFill>
                    <a:srgbClr val="0000FF"/>
                  </a:solidFill>
                  <a:latin typeface="楷体" pitchFamily="49" charset="-122"/>
                  <a:ea typeface="楷体" pitchFamily="49" charset="-122"/>
                </a:rPr>
                <a:t>返回值 函数名</a:t>
              </a:r>
              <a:r>
                <a:rPr lang="en-US" altLang="zh-CN" sz="2000">
                  <a:solidFill>
                    <a:srgbClr val="0000FF"/>
                  </a:solidFill>
                  <a:latin typeface="楷体" pitchFamily="49" charset="-122"/>
                  <a:ea typeface="楷体" pitchFamily="49" charset="-122"/>
                </a:rPr>
                <a:t>(</a:t>
              </a:r>
              <a:r>
                <a:rPr lang="zh-CN" altLang="en-US" sz="2000">
                  <a:solidFill>
                    <a:srgbClr val="6600CC"/>
                  </a:solidFill>
                  <a:latin typeface="楷体" pitchFamily="49" charset="-122"/>
                  <a:ea typeface="楷体" pitchFamily="49" charset="-122"/>
                </a:rPr>
                <a:t>输入参数</a:t>
              </a:r>
              <a:r>
                <a:rPr lang="zh-CN" altLang="en-US" sz="2000">
                  <a:solidFill>
                    <a:srgbClr val="0000FF"/>
                  </a:solidFill>
                  <a:latin typeface="楷体" pitchFamily="49" charset="-122"/>
                  <a:ea typeface="楷体" pitchFamily="49" charset="-122"/>
                </a:rPr>
                <a:t>，</a:t>
              </a:r>
              <a:r>
                <a:rPr lang="zh-CN" altLang="en-US" sz="2000">
                  <a:solidFill>
                    <a:srgbClr val="0000FF"/>
                  </a:solidFill>
                  <a:latin typeface="楷体" pitchFamily="49" charset="-122"/>
                  <a:ea typeface="楷体" pitchFamily="49" charset="-122"/>
                  <a:sym typeface="Wingdings"/>
                </a:rPr>
                <a:t> </a:t>
              </a:r>
              <a:r>
                <a:rPr lang="zh-CN" altLang="en-US" sz="2000">
                  <a:solidFill>
                    <a:srgbClr val="FF00FF"/>
                  </a:solidFill>
                  <a:latin typeface="楷体" pitchFamily="49" charset="-122"/>
                  <a:ea typeface="楷体" pitchFamily="49" charset="-122"/>
                  <a:sym typeface="Wingdings"/>
                </a:rPr>
                <a:t>输出参数</a:t>
              </a:r>
              <a:r>
                <a:rPr lang="en-US" altLang="zh-CN" sz="2000">
                  <a:solidFill>
                    <a:srgbClr val="0000FF"/>
                  </a:solidFill>
                  <a:latin typeface="楷体" pitchFamily="49" charset="-122"/>
                  <a:ea typeface="楷体" pitchFamily="49" charset="-122"/>
                  <a:sym typeface="Wingdings"/>
                </a:rPr>
                <a:t>)</a:t>
              </a:r>
            </a:p>
            <a:p>
              <a:pPr algn="l">
                <a:spcBef>
                  <a:spcPts val="0"/>
                </a:spcBef>
              </a:pPr>
              <a:r>
                <a:rPr lang="en-US" altLang="zh-CN" sz="2000">
                  <a:solidFill>
                    <a:srgbClr val="0000FF"/>
                  </a:solidFill>
                  <a:latin typeface="楷体" pitchFamily="49" charset="-122"/>
                  <a:ea typeface="楷体" pitchFamily="49" charset="-122"/>
                  <a:sym typeface="Wingdings"/>
                </a:rPr>
                <a:t>{</a:t>
              </a:r>
            </a:p>
            <a:p>
              <a:pPr algn="l">
                <a:spcBef>
                  <a:spcPts val="0"/>
                </a:spcBef>
              </a:pPr>
              <a:r>
                <a:rPr lang="en-US" altLang="zh-CN" sz="2000">
                  <a:solidFill>
                    <a:srgbClr val="0000FF"/>
                  </a:solidFill>
                  <a:latin typeface="楷体" pitchFamily="49" charset="-122"/>
                  <a:ea typeface="楷体" pitchFamily="49" charset="-122"/>
                  <a:sym typeface="Wingdings"/>
                </a:rPr>
                <a:t>     //</a:t>
              </a:r>
              <a:r>
                <a:rPr lang="zh-CN" altLang="en-US" sz="2000">
                  <a:solidFill>
                    <a:srgbClr val="0000FF"/>
                  </a:solidFill>
                  <a:latin typeface="楷体" pitchFamily="49" charset="-122"/>
                  <a:ea typeface="楷体" pitchFamily="49" charset="-122"/>
                  <a:sym typeface="Wingdings"/>
                </a:rPr>
                <a:t>实现代码</a:t>
              </a:r>
              <a:r>
                <a:rPr lang="en-US" altLang="zh-CN" sz="2000">
                  <a:solidFill>
                    <a:srgbClr val="0000FF"/>
                  </a:solidFill>
                  <a:latin typeface="楷体" pitchFamily="49" charset="-122"/>
                  <a:ea typeface="楷体" pitchFamily="49" charset="-122"/>
                  <a:sym typeface="Wingdings"/>
                </a:rPr>
                <a:t>;</a:t>
              </a:r>
            </a:p>
            <a:p>
              <a:pPr algn="l">
                <a:spcBef>
                  <a:spcPts val="0"/>
                </a:spcBef>
              </a:pPr>
              <a:r>
                <a:rPr lang="en-US" altLang="zh-CN" sz="2000">
                  <a:solidFill>
                    <a:srgbClr val="0000FF"/>
                  </a:solidFill>
                  <a:latin typeface="楷体" pitchFamily="49" charset="-122"/>
                  <a:ea typeface="楷体" pitchFamily="49" charset="-122"/>
                  <a:sym typeface="Wingdings"/>
                </a:rPr>
                <a:t>}</a:t>
              </a:r>
              <a:endParaRPr lang="zh-CN" altLang="en-US" sz="2000">
                <a:solidFill>
                  <a:srgbClr val="0000FF"/>
                </a:solidFill>
                <a:latin typeface="楷体" pitchFamily="49" charset="-122"/>
                <a:ea typeface="楷体" pitchFamily="49" charset="-122"/>
              </a:endParaRPr>
            </a:p>
          </p:txBody>
        </p:sp>
      </p:grpSp>
      <p:grpSp>
        <p:nvGrpSpPr>
          <p:cNvPr id="19" name="组合 18"/>
          <p:cNvGrpSpPr/>
          <p:nvPr/>
        </p:nvGrpSpPr>
        <p:grpSpPr>
          <a:xfrm>
            <a:off x="5238744" y="3714753"/>
            <a:ext cx="2428892" cy="2050147"/>
            <a:chOff x="3714744" y="2786064"/>
            <a:chExt cx="2428892" cy="1537611"/>
          </a:xfrm>
        </p:grpSpPr>
        <p:sp>
          <p:nvSpPr>
            <p:cNvPr id="15" name="TextBox 14"/>
            <p:cNvSpPr txBox="1"/>
            <p:nvPr/>
          </p:nvSpPr>
          <p:spPr>
            <a:xfrm>
              <a:off x="3714744" y="4000510"/>
              <a:ext cx="2428892" cy="323165"/>
            </a:xfrm>
            <a:prstGeom prst="rect">
              <a:avLst/>
            </a:prstGeom>
            <a:noFill/>
          </p:spPr>
          <p:txBody>
            <a:bodyPr wrap="square" rtlCol="0">
              <a:spAutoFit/>
            </a:bodyPr>
            <a:lstStyle/>
            <a:p>
              <a:r>
                <a:rPr lang="zh-CN" altLang="en-US" sz="2000">
                  <a:solidFill>
                    <a:srgbClr val="0000FF"/>
                  </a:solidFill>
                  <a:latin typeface="方正启体简体" pitchFamily="65" charset="-122"/>
                  <a:ea typeface="方正启体简体" pitchFamily="65" charset="-122"/>
                </a:rPr>
                <a:t>采用引用类型参数</a:t>
              </a:r>
              <a:endParaRPr lang="zh-CN" altLang="en-US" sz="2000">
                <a:solidFill>
                  <a:srgbClr val="0000FF"/>
                </a:solidFill>
                <a:latin typeface="方正启体简体" pitchFamily="65" charset="-122"/>
                <a:ea typeface="方正启体简体" pitchFamily="65" charset="-122"/>
              </a:endParaRPr>
            </a:p>
          </p:txBody>
        </p:sp>
        <p:cxnSp>
          <p:nvCxnSpPr>
            <p:cNvPr id="17" name="直接箭头连接符 16"/>
            <p:cNvCxnSpPr/>
            <p:nvPr/>
          </p:nvCxnSpPr>
          <p:spPr>
            <a:xfrm rot="16200000" flipV="1">
              <a:off x="4179091" y="3393287"/>
              <a:ext cx="1214446" cy="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grpSp>
      <p:sp>
        <p:nvSpPr>
          <p:cNvPr id="14" name="灯片编号占位符 13"/>
          <p:cNvSpPr>
            <a:spLocks noGrp="1"/>
          </p:cNvSpPr>
          <p:nvPr>
            <p:ph type="sldNum" sz="quarter" idx="12"/>
          </p:nvPr>
        </p:nvSpPr>
        <p:spPr/>
        <p:txBody>
          <a:bodyPr/>
          <a:lstStyle/>
          <a:p>
            <a:fld id="{36E68863-33C2-4D6D-B9FA-F4917E910219}" type="slidenum">
              <a:rPr lang="en-US" altLang="zh-CN" smtClean="0"/>
              <a:pPr/>
              <a:t>3</a:t>
            </a:fld>
            <a:r>
              <a:rPr lang="en-US" altLang="zh-CN" smtClean="0"/>
              <a:t>/12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nodeType="afterEffect">
                                  <p:stCondLst>
                                    <p:cond delay="0"/>
                                  </p:stCondLst>
                                  <p:childTnLst>
                                    <p:animEffect transition="out" filter="fade">
                                      <p:cBhvr>
                                        <p:cTn id="17" dur="500" tmFilter="0, 0; .2, .5; .8, .5; 1, 0"/>
                                        <p:tgtEl>
                                          <p:spTgt spid="19"/>
                                        </p:tgtEl>
                                      </p:cBhvr>
                                    </p:animEffect>
                                    <p:animScale>
                                      <p:cBhvr>
                                        <p:cTn id="18"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4" name="Rectangle 10"/>
          <p:cNvSpPr>
            <a:spLocks noChangeArrowheads="1"/>
          </p:cNvSpPr>
          <p:nvPr/>
        </p:nvSpPr>
        <p:spPr bwMode="auto">
          <a:xfrm>
            <a:off x="1524001" y="966253"/>
            <a:ext cx="184731" cy="566309"/>
          </a:xfrm>
          <a:prstGeom prst="rect">
            <a:avLst/>
          </a:prstGeom>
          <a:noFill/>
          <a:ln w="9525" algn="ctr">
            <a:noFill/>
            <a:miter lim="800000"/>
            <a:headEnd/>
            <a:tailEnd/>
          </a:ln>
          <a:effectLst/>
        </p:spPr>
        <p:txBody>
          <a:bodyPr wrap="none" anchor="ctr">
            <a:spAutoFit/>
          </a:bodyPr>
          <a:lstStyle/>
          <a:p>
            <a:endParaRPr lang="zh-CN" altLang="en-US" sz="2800"/>
          </a:p>
        </p:txBody>
      </p:sp>
      <p:sp>
        <p:nvSpPr>
          <p:cNvPr id="200716" name="Rectangle 12"/>
          <p:cNvSpPr>
            <a:spLocks noChangeArrowheads="1"/>
          </p:cNvSpPr>
          <p:nvPr/>
        </p:nvSpPr>
        <p:spPr bwMode="auto">
          <a:xfrm>
            <a:off x="1524001" y="966253"/>
            <a:ext cx="184731" cy="566309"/>
          </a:xfrm>
          <a:prstGeom prst="rect">
            <a:avLst/>
          </a:prstGeom>
          <a:noFill/>
          <a:ln w="9525" algn="ctr">
            <a:noFill/>
            <a:miter lim="800000"/>
            <a:headEnd/>
            <a:tailEnd/>
          </a:ln>
          <a:effectLst/>
        </p:spPr>
        <p:txBody>
          <a:bodyPr wrap="none" anchor="ctr">
            <a:spAutoFit/>
          </a:bodyPr>
          <a:lstStyle/>
          <a:p>
            <a:endParaRPr lang="zh-CN" altLang="en-US" sz="2800"/>
          </a:p>
        </p:txBody>
      </p:sp>
      <p:sp>
        <p:nvSpPr>
          <p:cNvPr id="6" name="TextBox 5"/>
          <p:cNvSpPr txBox="1"/>
          <p:nvPr/>
        </p:nvSpPr>
        <p:spPr>
          <a:xfrm>
            <a:off x="1809720" y="1111451"/>
            <a:ext cx="8286808" cy="40677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环形队列解决了假溢出问题，任何情况下都使用环形队列吗</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7" name="TextBox 6"/>
          <p:cNvSpPr txBox="1"/>
          <p:nvPr/>
        </p:nvSpPr>
        <p:spPr>
          <a:xfrm>
            <a:off x="2024034" y="1968708"/>
            <a:ext cx="7786742" cy="14338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buBlip>
                <a:blip r:embed="rId3"/>
              </a:buBlip>
            </a:pPr>
            <a:r>
              <a:rPr lang="zh-CN" altLang="en-US" sz="2000">
                <a:solidFill>
                  <a:srgbClr val="0000FF"/>
                </a:solidFill>
                <a:latin typeface="Consolas" pitchFamily="49" charset="0"/>
                <a:ea typeface="仿宋" pitchFamily="49" charset="-122"/>
                <a:cs typeface="Consolas" pitchFamily="49" charset="0"/>
                <a:sym typeface="Wingdings"/>
              </a:rPr>
              <a:t>采用环形队列时，进队的元素可能被覆盖。</a:t>
            </a:r>
            <a:endParaRPr lang="en-US" altLang="zh-CN" sz="2000">
              <a:solidFill>
                <a:srgbClr val="0000FF"/>
              </a:solidFill>
              <a:latin typeface="Consolas" pitchFamily="49" charset="0"/>
              <a:ea typeface="仿宋" pitchFamily="49" charset="-122"/>
              <a:cs typeface="Consolas" pitchFamily="49" charset="0"/>
              <a:sym typeface="Wingdings"/>
            </a:endParaRPr>
          </a:p>
          <a:p>
            <a:pPr marL="457200" indent="-457200" algn="l">
              <a:lnSpc>
                <a:spcPts val="2800"/>
              </a:lnSpc>
              <a:buBlip>
                <a:blip r:embed="rId3"/>
              </a:buBlip>
            </a:pPr>
            <a:r>
              <a:rPr lang="zh-CN" altLang="en-US" sz="2000">
                <a:solidFill>
                  <a:srgbClr val="0000FF"/>
                </a:solidFill>
                <a:latin typeface="Consolas" pitchFamily="49" charset="0"/>
                <a:ea typeface="仿宋" pitchFamily="49" charset="-122"/>
                <a:cs typeface="Consolas" pitchFamily="49" charset="0"/>
                <a:sym typeface="Wingdings"/>
              </a:rPr>
              <a:t>如果需要用队列中全部进队的元素进一步求解问题，应该采用非环形队列。如用队列求解迷宫路径！</a:t>
            </a:r>
            <a:endParaRPr lang="zh-CN" altLang="en-US" sz="20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30</a:t>
            </a:fld>
            <a:r>
              <a:rPr lang="en-US" altLang="zh-CN" smtClean="0"/>
              <a:t>/8</a:t>
            </a:r>
            <a:endParaRPr lang="en-US" altLang="zh-CN"/>
          </a:p>
        </p:txBody>
      </p:sp>
    </p:spTree>
    <p:extLst>
      <p:ext uri="{BB962C8B-B14F-4D97-AF65-F5344CB8AC3E}">
        <p14:creationId xmlns:p14="http://schemas.microsoft.com/office/powerpoint/2010/main" val="36894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1047735"/>
            <a:ext cx="7858180" cy="7017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如果需要多个队列，可以像共享栈一样设置共享队列吗？如果需要使用</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10</a:t>
            </a:r>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个队列，如何设计？</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endParaRPr>
          </a:p>
        </p:txBody>
      </p:sp>
      <p:sp>
        <p:nvSpPr>
          <p:cNvPr id="4" name="TextBox 3"/>
          <p:cNvSpPr txBox="1"/>
          <p:nvPr/>
        </p:nvSpPr>
        <p:spPr>
          <a:xfrm>
            <a:off x="2024034" y="2285993"/>
            <a:ext cx="7786742" cy="397032"/>
          </a:xfrm>
          <a:prstGeom prst="rect">
            <a:avLst/>
          </a:prstGeom>
          <a:noFill/>
        </p:spPr>
        <p:txBody>
          <a:bodyPr wrap="square" rtlCol="0">
            <a:spAutoFit/>
          </a:bodyPr>
          <a:lstStyle/>
          <a:p>
            <a:pPr algn="l">
              <a:spcBef>
                <a:spcPts val="0"/>
              </a:spcBef>
            </a:pPr>
            <a:r>
              <a:rPr lang="zh-CN" altLang="en-US" sz="1800">
                <a:solidFill>
                  <a:srgbClr val="FF0000"/>
                </a:solidFill>
                <a:latin typeface="Consolas" pitchFamily="49" charset="0"/>
                <a:ea typeface="仿宋" pitchFamily="49" charset="-122"/>
                <a:cs typeface="Consolas" pitchFamily="49" charset="0"/>
              </a:rPr>
              <a:t>不能。</a:t>
            </a:r>
            <a:r>
              <a:rPr lang="zh-CN" altLang="en-US" sz="1800">
                <a:solidFill>
                  <a:srgbClr val="0000FF"/>
                </a:solidFill>
                <a:latin typeface="Consolas" pitchFamily="49" charset="0"/>
                <a:ea typeface="仿宋" pitchFamily="49" charset="-122"/>
                <a:cs typeface="Consolas" pitchFamily="49" charset="0"/>
              </a:rPr>
              <a:t>因为</a:t>
            </a:r>
            <a:r>
              <a:rPr lang="zh-CN" altLang="en-US" sz="1800">
                <a:solidFill>
                  <a:srgbClr val="0000FF"/>
                </a:solidFill>
                <a:latin typeface="Consolas" pitchFamily="49" charset="0"/>
                <a:ea typeface="仿宋" pitchFamily="49" charset="-122"/>
                <a:cs typeface="Consolas" pitchFamily="49" charset="0"/>
                <a:sym typeface="Wingdings"/>
              </a:rPr>
              <a:t>栈是向一端伸展的，而队列不是。为了节省空间，应该采用链队。</a:t>
            </a:r>
            <a:endParaRPr lang="zh-CN" altLang="en-US"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166910" y="2857496"/>
            <a:ext cx="5786478" cy="1338828"/>
          </a:xfrm>
          <a:prstGeom prst="rect">
            <a:avLst/>
          </a:prstGeom>
          <a:noFill/>
        </p:spPr>
        <p:txBody>
          <a:bodyPr wrap="square" rtlCol="0">
            <a:spAutoFit/>
          </a:bodyPr>
          <a:lstStyle/>
          <a:p>
            <a:pPr algn="l">
              <a:lnSpc>
                <a:spcPct val="150000"/>
              </a:lnSpc>
              <a:spcBef>
                <a:spcPts val="0"/>
              </a:spcBef>
            </a:pPr>
            <a:r>
              <a:rPr lang="zh-CN" altLang="en-US" sz="1800">
                <a:solidFill>
                  <a:srgbClr val="0000FF"/>
                </a:solidFill>
                <a:latin typeface="Consolas" pitchFamily="49" charset="0"/>
                <a:ea typeface="仿宋" pitchFamily="49" charset="-122"/>
                <a:cs typeface="Consolas" pitchFamily="49" charset="0"/>
                <a:sym typeface="Wingdings"/>
              </a:rPr>
              <a:t>如果需要使用</a:t>
            </a:r>
            <a:r>
              <a:rPr lang="en-US" altLang="zh-CN" sz="1800">
                <a:solidFill>
                  <a:srgbClr val="0000FF"/>
                </a:solidFill>
                <a:latin typeface="Consolas" pitchFamily="49" charset="0"/>
                <a:ea typeface="仿宋" pitchFamily="49" charset="-122"/>
                <a:cs typeface="Consolas" pitchFamily="49" charset="0"/>
                <a:sym typeface="Wingdings"/>
              </a:rPr>
              <a:t>10</a:t>
            </a:r>
            <a:r>
              <a:rPr lang="zh-CN" altLang="en-US" sz="1800">
                <a:solidFill>
                  <a:srgbClr val="0000FF"/>
                </a:solidFill>
                <a:latin typeface="Consolas" pitchFamily="49" charset="0"/>
                <a:ea typeface="仿宋" pitchFamily="49" charset="-122"/>
                <a:cs typeface="Consolas" pitchFamily="49" charset="0"/>
                <a:sym typeface="Wingdings"/>
              </a:rPr>
              <a:t>个队列，可以设置</a:t>
            </a:r>
            <a:r>
              <a:rPr lang="en-US" altLang="zh-CN" sz="1800">
                <a:solidFill>
                  <a:srgbClr val="0000FF"/>
                </a:solidFill>
                <a:latin typeface="Consolas" pitchFamily="49" charset="0"/>
                <a:ea typeface="仿宋" pitchFamily="49" charset="-122"/>
                <a:cs typeface="Consolas" pitchFamily="49" charset="0"/>
                <a:sym typeface="Wingdings"/>
              </a:rPr>
              <a:t>10</a:t>
            </a:r>
            <a:r>
              <a:rPr lang="zh-CN" altLang="en-US" sz="1800">
                <a:solidFill>
                  <a:srgbClr val="0000FF"/>
                </a:solidFill>
                <a:latin typeface="Consolas" pitchFamily="49" charset="0"/>
                <a:ea typeface="仿宋" pitchFamily="49" charset="-122"/>
                <a:cs typeface="Consolas" pitchFamily="49" charset="0"/>
                <a:sym typeface="Wingdings"/>
              </a:rPr>
              <a:t>个链队：</a:t>
            </a:r>
            <a:endParaRPr lang="en-US" altLang="zh-CN" sz="1800">
              <a:solidFill>
                <a:srgbClr val="0000FF"/>
              </a:solidFill>
              <a:latin typeface="Consolas" pitchFamily="49" charset="0"/>
              <a:ea typeface="仿宋" pitchFamily="49" charset="-122"/>
              <a:cs typeface="Consolas" pitchFamily="49" charset="0"/>
              <a:sym typeface="Wingdings"/>
            </a:endParaRPr>
          </a:p>
          <a:p>
            <a:pPr marL="457200" indent="-4572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sym typeface="Wingdings"/>
              </a:rPr>
              <a:t>队头指针：</a:t>
            </a:r>
            <a:r>
              <a:rPr lang="en-US" altLang="zh-CN" sz="1800">
                <a:solidFill>
                  <a:srgbClr val="0000FF"/>
                </a:solidFill>
                <a:latin typeface="Consolas" pitchFamily="49" charset="0"/>
                <a:ea typeface="仿宋" pitchFamily="49" charset="-122"/>
                <a:cs typeface="Consolas" pitchFamily="49" charset="0"/>
                <a:sym typeface="Wingdings"/>
              </a:rPr>
              <a:t>front[10]</a:t>
            </a:r>
          </a:p>
          <a:p>
            <a:pPr marL="457200" indent="-4572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sym typeface="Wingdings"/>
              </a:rPr>
              <a:t>队尾指针：</a:t>
            </a:r>
            <a:r>
              <a:rPr lang="en-US" altLang="zh-CN" sz="1800">
                <a:solidFill>
                  <a:srgbClr val="0000FF"/>
                </a:solidFill>
                <a:latin typeface="Consolas" pitchFamily="49" charset="0"/>
                <a:ea typeface="仿宋" pitchFamily="49" charset="-122"/>
                <a:cs typeface="Consolas" pitchFamily="49" charset="0"/>
                <a:sym typeface="Wingdings"/>
              </a:rPr>
              <a:t>rear[10]</a:t>
            </a:r>
            <a:endParaRPr lang="zh-CN" altLang="en-US"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36E68863-33C2-4D6D-B9FA-F4917E910219}" type="slidenum">
              <a:rPr lang="en-US" altLang="zh-CN" smtClean="0"/>
              <a:pPr/>
              <a:t>31</a:t>
            </a:fld>
            <a:r>
              <a:rPr lang="en-US" altLang="zh-CN" smtClean="0"/>
              <a:t>/8</a:t>
            </a:r>
            <a:endParaRPr lang="en-US" altLang="zh-CN"/>
          </a:p>
        </p:txBody>
      </p:sp>
    </p:spTree>
    <p:extLst>
      <p:ext uri="{BB962C8B-B14F-4D97-AF65-F5344CB8AC3E}">
        <p14:creationId xmlns:p14="http://schemas.microsoft.com/office/powerpoint/2010/main" val="105937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2817881" y="2190742"/>
            <a:ext cx="1571636" cy="2667019"/>
          </a:xfrm>
          <a:prstGeom prst="roundRect">
            <a:avLst/>
          </a:prstGeom>
          <a:solidFill>
            <a:schemeClr val="bg2"/>
          </a:solidFill>
          <a:ln w="28575">
            <a:solidFill>
              <a:schemeClr val="tx2"/>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Oval 8"/>
          <p:cNvSpPr>
            <a:spLocks noChangeAspect="1" noChangeArrowheads="1"/>
          </p:cNvSpPr>
          <p:nvPr/>
        </p:nvSpPr>
        <p:spPr bwMode="auto">
          <a:xfrm>
            <a:off x="2309786" y="576324"/>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9" name="Oval 9"/>
          <p:cNvSpPr>
            <a:spLocks noChangeAspect="1" noChangeArrowheads="1"/>
          </p:cNvSpPr>
          <p:nvPr/>
        </p:nvSpPr>
        <p:spPr bwMode="auto">
          <a:xfrm>
            <a:off x="2360617" y="626868"/>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12" name="TextBox 11"/>
          <p:cNvSpPr txBox="1"/>
          <p:nvPr/>
        </p:nvSpPr>
        <p:spPr>
          <a:xfrm>
            <a:off x="3309918" y="874658"/>
            <a:ext cx="2786082" cy="430887"/>
          </a:xfrm>
          <a:prstGeom prst="rect">
            <a:avLst/>
          </a:prstGeom>
          <a:noFill/>
        </p:spPr>
        <p:txBody>
          <a:bodyPr wrap="square" rtlCol="0">
            <a:spAutoFit/>
          </a:bodyPr>
          <a:lstStyle/>
          <a:p>
            <a:pPr algn="l"/>
            <a:r>
              <a:rPr lang="zh-CN" altLang="en-US" sz="2000">
                <a:solidFill>
                  <a:srgbClr val="FF0000"/>
                </a:solidFill>
                <a:latin typeface="Consolas" pitchFamily="49" charset="0"/>
                <a:ea typeface="微软雅黑" pitchFamily="34" charset="-122"/>
                <a:cs typeface="Consolas" pitchFamily="49" charset="0"/>
              </a:rPr>
              <a:t>栈和队列的应用</a:t>
            </a:r>
            <a:endParaRPr lang="zh-CN" altLang="en-US" sz="2000">
              <a:solidFill>
                <a:srgbClr val="FF0000"/>
              </a:solidFill>
              <a:latin typeface="Consolas" pitchFamily="49" charset="0"/>
              <a:ea typeface="微软雅黑" pitchFamily="34" charset="-122"/>
              <a:cs typeface="Consolas" pitchFamily="49" charset="0"/>
            </a:endParaRPr>
          </a:p>
        </p:txBody>
      </p:sp>
      <p:grpSp>
        <p:nvGrpSpPr>
          <p:cNvPr id="2" name="组合 22"/>
          <p:cNvGrpSpPr/>
          <p:nvPr/>
        </p:nvGrpSpPr>
        <p:grpSpPr>
          <a:xfrm>
            <a:off x="3175071" y="2476494"/>
            <a:ext cx="428628" cy="2117859"/>
            <a:chOff x="2786050" y="2571750"/>
            <a:chExt cx="428628" cy="1588394"/>
          </a:xfrm>
        </p:grpSpPr>
        <p:sp>
          <p:nvSpPr>
            <p:cNvPr id="14" name="椭圆 13"/>
            <p:cNvSpPr/>
            <p:nvPr/>
          </p:nvSpPr>
          <p:spPr>
            <a:xfrm>
              <a:off x="2786050" y="2571750"/>
              <a:ext cx="428628"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400" i="1">
                  <a:solidFill>
                    <a:srgbClr val="0000FF"/>
                  </a:solidFill>
                  <a:latin typeface="Consolas" pitchFamily="49" charset="0"/>
                  <a:cs typeface="Consolas" pitchFamily="49" charset="0"/>
                </a:rPr>
                <a:t>d</a:t>
              </a:r>
              <a:r>
                <a:rPr lang="en-US" altLang="zh-CN" sz="1400" baseline="-25000">
                  <a:solidFill>
                    <a:srgbClr val="0000FF"/>
                  </a:solidFill>
                  <a:latin typeface="Consolas" pitchFamily="49" charset="0"/>
                  <a:cs typeface="Consolas" pitchFamily="49" charset="0"/>
                </a:rPr>
                <a:t>1</a:t>
              </a:r>
              <a:endParaRPr lang="zh-CN" altLang="en-US" sz="1400" baseline="-25000">
                <a:solidFill>
                  <a:srgbClr val="0000FF"/>
                </a:solidFill>
                <a:latin typeface="Consolas" pitchFamily="49" charset="0"/>
                <a:cs typeface="Consolas" pitchFamily="49" charset="0"/>
              </a:endParaRPr>
            </a:p>
          </p:txBody>
        </p:sp>
        <p:sp>
          <p:nvSpPr>
            <p:cNvPr id="15" name="椭圆 14"/>
            <p:cNvSpPr/>
            <p:nvPr/>
          </p:nvSpPr>
          <p:spPr>
            <a:xfrm>
              <a:off x="2786050" y="3143254"/>
              <a:ext cx="428628"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400" i="1">
                  <a:solidFill>
                    <a:srgbClr val="0000FF"/>
                  </a:solidFill>
                  <a:latin typeface="Consolas" pitchFamily="49" charset="0"/>
                  <a:cs typeface="Consolas" pitchFamily="49" charset="0"/>
                </a:rPr>
                <a:t>d</a:t>
              </a:r>
              <a:r>
                <a:rPr lang="en-US" altLang="zh-CN" sz="1400" baseline="-25000">
                  <a:solidFill>
                    <a:srgbClr val="0000FF"/>
                  </a:solidFill>
                  <a:latin typeface="Consolas" pitchFamily="49" charset="0"/>
                  <a:cs typeface="Consolas" pitchFamily="49" charset="0"/>
                </a:rPr>
                <a:t>2</a:t>
              </a:r>
              <a:endParaRPr lang="zh-CN" altLang="en-US" sz="1400" baseline="-25000">
                <a:solidFill>
                  <a:srgbClr val="0000FF"/>
                </a:solidFill>
                <a:latin typeface="Consolas" pitchFamily="49" charset="0"/>
                <a:cs typeface="Consolas" pitchFamily="49" charset="0"/>
              </a:endParaRPr>
            </a:p>
          </p:txBody>
        </p:sp>
        <p:cxnSp>
          <p:nvCxnSpPr>
            <p:cNvPr id="17" name="直接箭头连接符 16"/>
            <p:cNvCxnSpPr>
              <a:stCxn id="14" idx="4"/>
              <a:endCxn id="15" idx="0"/>
            </p:cNvCxnSpPr>
            <p:nvPr/>
          </p:nvCxnSpPr>
          <p:spPr>
            <a:xfrm rot="5400000">
              <a:off x="2893207" y="3036097"/>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2903526" y="3640145"/>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28913" y="3786196"/>
              <a:ext cx="357190" cy="373948"/>
            </a:xfrm>
            <a:prstGeom prst="rect">
              <a:avLst/>
            </a:prstGeom>
            <a:noFill/>
          </p:spPr>
          <p:txBody>
            <a:bodyPr wrap="square" rtlCol="0">
              <a:spAutoFit/>
            </a:bodyPr>
            <a:lstStyle/>
            <a:p>
              <a:r>
                <a:rPr lang="en-US" altLang="zh-CN">
                  <a:latin typeface="Consolas" pitchFamily="49" charset="0"/>
                  <a:ea typeface="宋体"/>
                  <a:cs typeface="Consolas" pitchFamily="49" charset="0"/>
                </a:rPr>
                <a:t>┆</a:t>
              </a:r>
              <a:endParaRPr lang="zh-CN" altLang="en-US">
                <a:latin typeface="Consolas" pitchFamily="49" charset="0"/>
                <a:cs typeface="Consolas" pitchFamily="49" charset="0"/>
              </a:endParaRPr>
            </a:p>
          </p:txBody>
        </p:sp>
      </p:grpSp>
      <p:sp>
        <p:nvSpPr>
          <p:cNvPr id="21" name="TextBox 20"/>
          <p:cNvSpPr txBox="1"/>
          <p:nvPr/>
        </p:nvSpPr>
        <p:spPr>
          <a:xfrm>
            <a:off x="2257082" y="2571744"/>
            <a:ext cx="489365" cy="1714512"/>
          </a:xfrm>
          <a:prstGeom prst="rect">
            <a:avLst/>
          </a:prstGeom>
          <a:noFill/>
        </p:spPr>
        <p:txBody>
          <a:bodyPr vert="eaVert" wrap="square" rtlCol="0">
            <a:spAutoFit/>
          </a:bodyPr>
          <a:lstStyle/>
          <a:p>
            <a:r>
              <a:rPr lang="zh-CN" altLang="en-US" sz="1800" spc="300">
                <a:solidFill>
                  <a:srgbClr val="0000FF"/>
                </a:solidFill>
                <a:latin typeface="仿宋" pitchFamily="49" charset="-122"/>
                <a:ea typeface="仿宋" pitchFamily="49" charset="-122"/>
                <a:cs typeface="Consolas" pitchFamily="49" charset="0"/>
              </a:rPr>
              <a:t>程序执行</a:t>
            </a:r>
            <a:endParaRPr lang="zh-CN" altLang="en-US" sz="1800" spc="300">
              <a:solidFill>
                <a:srgbClr val="0000FF"/>
              </a:solidFill>
              <a:latin typeface="仿宋" pitchFamily="49" charset="-122"/>
              <a:ea typeface="仿宋" pitchFamily="49" charset="-122"/>
              <a:cs typeface="Consolas" pitchFamily="49" charset="0"/>
            </a:endParaRPr>
          </a:p>
        </p:txBody>
      </p:sp>
      <p:grpSp>
        <p:nvGrpSpPr>
          <p:cNvPr id="3" name="组合 31"/>
          <p:cNvGrpSpPr/>
          <p:nvPr/>
        </p:nvGrpSpPr>
        <p:grpSpPr>
          <a:xfrm>
            <a:off x="4746708" y="2285992"/>
            <a:ext cx="5278383" cy="1494830"/>
            <a:chOff x="4357686" y="2643188"/>
            <a:chExt cx="5278383" cy="1121122"/>
          </a:xfrm>
        </p:grpSpPr>
        <p:sp>
          <p:nvSpPr>
            <p:cNvPr id="27" name="TextBox 26"/>
            <p:cNvSpPr txBox="1"/>
            <p:nvPr/>
          </p:nvSpPr>
          <p:spPr>
            <a:xfrm>
              <a:off x="4357686" y="2643188"/>
              <a:ext cx="2928958" cy="297774"/>
            </a:xfrm>
            <a:prstGeom prst="rect">
              <a:avLst/>
            </a:prstGeom>
            <a:noFill/>
          </p:spPr>
          <p:txBody>
            <a:bodyPr wrap="square" rtlCol="0">
              <a:spAutoFit/>
            </a:bodyPr>
            <a:lstStyle/>
            <a:p>
              <a:pPr algn="l">
                <a:spcBef>
                  <a:spcPts val="0"/>
                </a:spcBef>
              </a:pPr>
              <a:r>
                <a:rPr lang="zh-CN" altLang="en-US" sz="1800">
                  <a:solidFill>
                    <a:srgbClr val="0000FF"/>
                  </a:solidFill>
                  <a:latin typeface="Consolas" pitchFamily="49" charset="0"/>
                  <a:ea typeface="楷体" pitchFamily="49" charset="-122"/>
                  <a:cs typeface="Consolas" pitchFamily="49" charset="0"/>
                </a:rPr>
                <a:t>保存</a:t>
              </a:r>
              <a:r>
                <a:rPr lang="en-US" altLang="zh-CN" sz="1800" i="1">
                  <a:solidFill>
                    <a:srgbClr val="0000FF"/>
                  </a:solidFill>
                  <a:latin typeface="Consolas" pitchFamily="49" charset="0"/>
                  <a:ea typeface="楷体" pitchFamily="49" charset="-122"/>
                  <a:cs typeface="Consolas" pitchFamily="49" charset="0"/>
                </a:rPr>
                <a:t>d</a:t>
              </a:r>
              <a:r>
                <a:rPr lang="en-US" altLang="zh-CN" sz="1800" baseline="-250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d</a:t>
              </a:r>
              <a:r>
                <a:rPr lang="en-US" altLang="zh-CN" sz="1800" baseline="-250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宋体" pitchFamily="2" charset="-122"/>
                  <a:ea typeface="宋体" pitchFamily="2" charset="-122"/>
                  <a:cs typeface="Consolas" pitchFamily="49" charset="0"/>
                </a:rPr>
                <a:t>…</a:t>
              </a:r>
              <a:endParaRPr lang="zh-CN" altLang="en-US" sz="1800">
                <a:solidFill>
                  <a:srgbClr val="0000FF"/>
                </a:solidFill>
                <a:latin typeface="宋体" pitchFamily="2" charset="-122"/>
                <a:ea typeface="宋体" pitchFamily="2" charset="-122"/>
                <a:cs typeface="Consolas" pitchFamily="49" charset="0"/>
              </a:endParaRPr>
            </a:p>
          </p:txBody>
        </p:sp>
        <p:sp>
          <p:nvSpPr>
            <p:cNvPr id="28" name="TextBox 27"/>
            <p:cNvSpPr txBox="1"/>
            <p:nvPr/>
          </p:nvSpPr>
          <p:spPr>
            <a:xfrm>
              <a:off x="4500561" y="3071813"/>
              <a:ext cx="5135508" cy="692497"/>
            </a:xfrm>
            <a:prstGeom prst="rect">
              <a:avLst/>
            </a:prstGeom>
            <a:noFill/>
          </p:spPr>
          <p:txBody>
            <a:bodyPr wrap="square" rtlCol="0">
              <a:spAutoFit/>
            </a:bodyPr>
            <a:lstStyle/>
            <a:p>
              <a:pPr marL="342900" indent="-3429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先产生的数据后处理</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FF00FF"/>
                  </a:solidFill>
                  <a:latin typeface="Consolas" pitchFamily="49" charset="0"/>
                  <a:ea typeface="仿宋" pitchFamily="49" charset="-122"/>
                  <a:cs typeface="Consolas" pitchFamily="49" charset="0"/>
                </a:rPr>
                <a:t>栈</a:t>
              </a:r>
              <a:r>
                <a:rPr lang="zh-CN" altLang="en-US" sz="1800">
                  <a:solidFill>
                    <a:srgbClr val="0000FF"/>
                  </a:solidFill>
                  <a:latin typeface="Consolas" pitchFamily="49" charset="0"/>
                  <a:ea typeface="仿宋" pitchFamily="49" charset="-122"/>
                  <a:cs typeface="Consolas" pitchFamily="49" charset="0"/>
                </a:rPr>
                <a:t>（后进先出表）</a:t>
              </a:r>
              <a:endParaRPr lang="en-US" altLang="zh-CN" sz="18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先产生的数据先处理</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FF00FF"/>
                  </a:solidFill>
                  <a:latin typeface="Consolas" pitchFamily="49" charset="0"/>
                  <a:ea typeface="仿宋" pitchFamily="49" charset="-122"/>
                  <a:cs typeface="Consolas" pitchFamily="49" charset="0"/>
                </a:rPr>
                <a:t>队列</a:t>
              </a:r>
              <a:r>
                <a:rPr lang="zh-CN" altLang="en-US" sz="1800">
                  <a:solidFill>
                    <a:srgbClr val="0000FF"/>
                  </a:solidFill>
                  <a:latin typeface="Consolas" pitchFamily="49" charset="0"/>
                  <a:ea typeface="仿宋" pitchFamily="49" charset="-122"/>
                  <a:cs typeface="Consolas" pitchFamily="49" charset="0"/>
                </a:rPr>
                <a:t>（先进先出表）</a:t>
              </a:r>
              <a:endParaRPr lang="en-US" altLang="zh-CN" sz="1800">
                <a:solidFill>
                  <a:srgbClr val="FF00FF"/>
                </a:solidFill>
                <a:latin typeface="Consolas" pitchFamily="49" charset="0"/>
                <a:ea typeface="仿宋" pitchFamily="49" charset="-122"/>
                <a:cs typeface="Consolas" pitchFamily="49" charset="0"/>
              </a:endParaRPr>
            </a:p>
          </p:txBody>
        </p:sp>
      </p:grpSp>
      <p:grpSp>
        <p:nvGrpSpPr>
          <p:cNvPr id="4" name="组合 30"/>
          <p:cNvGrpSpPr/>
          <p:nvPr/>
        </p:nvGrpSpPr>
        <p:grpSpPr>
          <a:xfrm>
            <a:off x="3675138" y="2762245"/>
            <a:ext cx="598386" cy="1714512"/>
            <a:chOff x="3286116" y="2786064"/>
            <a:chExt cx="598386" cy="1285884"/>
          </a:xfrm>
        </p:grpSpPr>
        <p:sp>
          <p:nvSpPr>
            <p:cNvPr id="29" name="TextBox 28"/>
            <p:cNvSpPr txBox="1"/>
            <p:nvPr/>
          </p:nvSpPr>
          <p:spPr>
            <a:xfrm>
              <a:off x="3395137" y="2857502"/>
              <a:ext cx="489365" cy="1071570"/>
            </a:xfrm>
            <a:prstGeom prst="rect">
              <a:avLst/>
            </a:prstGeom>
            <a:noFill/>
          </p:spPr>
          <p:txBody>
            <a:bodyPr vert="eaVert" wrap="square" rtlCol="0">
              <a:spAutoFit/>
            </a:bodyPr>
            <a:lstStyle/>
            <a:p>
              <a:r>
                <a:rPr lang="zh-CN" altLang="en-US" sz="1800">
                  <a:solidFill>
                    <a:srgbClr val="0000FF"/>
                  </a:solidFill>
                  <a:latin typeface="Consolas" pitchFamily="49" charset="0"/>
                  <a:ea typeface="仿宋" pitchFamily="49" charset="-122"/>
                  <a:cs typeface="Consolas" pitchFamily="49" charset="0"/>
                </a:rPr>
                <a:t>临时数据</a:t>
              </a:r>
              <a:endParaRPr lang="zh-CN" altLang="en-US" sz="1800">
                <a:solidFill>
                  <a:srgbClr val="0000FF"/>
                </a:solidFill>
                <a:latin typeface="Consolas" pitchFamily="49" charset="0"/>
                <a:ea typeface="仿宋" pitchFamily="49" charset="-122"/>
                <a:cs typeface="Consolas" pitchFamily="49" charset="0"/>
              </a:endParaRPr>
            </a:p>
          </p:txBody>
        </p:sp>
        <p:sp>
          <p:nvSpPr>
            <p:cNvPr id="30" name="右大括号 29"/>
            <p:cNvSpPr/>
            <p:nvPr/>
          </p:nvSpPr>
          <p:spPr>
            <a:xfrm>
              <a:off x="3286116" y="2786064"/>
              <a:ext cx="142876" cy="1285884"/>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4" name="灯片编号占位符 23"/>
          <p:cNvSpPr>
            <a:spLocks noGrp="1"/>
          </p:cNvSpPr>
          <p:nvPr>
            <p:ph type="sldNum" sz="quarter" idx="12"/>
          </p:nvPr>
        </p:nvSpPr>
        <p:spPr/>
        <p:txBody>
          <a:bodyPr/>
          <a:lstStyle/>
          <a:p>
            <a:fld id="{36E68863-33C2-4D6D-B9FA-F4917E910219}" type="slidenum">
              <a:rPr lang="en-US" altLang="zh-CN" smtClean="0"/>
              <a:pPr/>
              <a:t>32</a:t>
            </a:fld>
            <a:r>
              <a:rPr lang="en-US" altLang="zh-CN" smtClean="0"/>
              <a:t>/8</a:t>
            </a:r>
            <a:endParaRPr lang="en-US" altLang="zh-CN"/>
          </a:p>
        </p:txBody>
      </p:sp>
    </p:spTree>
    <p:extLst>
      <p:ext uri="{BB962C8B-B14F-4D97-AF65-F5344CB8AC3E}">
        <p14:creationId xmlns:p14="http://schemas.microsoft.com/office/powerpoint/2010/main" val="8874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2000"/>
                                        <p:tgtEl>
                                          <p:spTgt spid="2"/>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4667240" y="357166"/>
            <a:ext cx="2857520"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5</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 小结</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8" name="Oval 8"/>
          <p:cNvSpPr>
            <a:spLocks noChangeAspect="1" noChangeArrowheads="1"/>
          </p:cNvSpPr>
          <p:nvPr/>
        </p:nvSpPr>
        <p:spPr bwMode="auto">
          <a:xfrm>
            <a:off x="2309786" y="2005084"/>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2360617" y="2055628"/>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12" name="TextBox 11"/>
          <p:cNvSpPr txBox="1"/>
          <p:nvPr/>
        </p:nvSpPr>
        <p:spPr>
          <a:xfrm>
            <a:off x="3381356" y="2214554"/>
            <a:ext cx="2571768" cy="498598"/>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递归基础</a:t>
            </a:r>
            <a:endParaRPr lang="zh-CN" altLang="en-US">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24" name="TextBox 23"/>
          <p:cNvSpPr txBox="1"/>
          <p:nvPr/>
        </p:nvSpPr>
        <p:spPr>
          <a:xfrm>
            <a:off x="3452794" y="3047999"/>
            <a:ext cx="478634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一个递归模型由哪两部分构成？</a:t>
            </a:r>
            <a:endPar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grpSp>
        <p:nvGrpSpPr>
          <p:cNvPr id="13" name="组合 12"/>
          <p:cNvGrpSpPr/>
          <p:nvPr/>
        </p:nvGrpSpPr>
        <p:grpSpPr>
          <a:xfrm>
            <a:off x="4095736" y="3810006"/>
            <a:ext cx="4714908" cy="1566871"/>
            <a:chOff x="2571736" y="2857502"/>
            <a:chExt cx="4714908" cy="1175153"/>
          </a:xfrm>
        </p:grpSpPr>
        <p:sp>
          <p:nvSpPr>
            <p:cNvPr id="25" name="下箭头 24"/>
            <p:cNvSpPr/>
            <p:nvPr/>
          </p:nvSpPr>
          <p:spPr>
            <a:xfrm>
              <a:off x="4214810" y="2857502"/>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571736" y="3357567"/>
              <a:ext cx="4714908" cy="675088"/>
            </a:xfrm>
            <a:prstGeom prst="rect">
              <a:avLst/>
            </a:prstGeom>
            <a:noFill/>
          </p:spPr>
          <p:txBody>
            <a:bodyPr wrap="square" rtlCol="0">
              <a:spAutoFit/>
            </a:bodyPr>
            <a:lstStyle/>
            <a:p>
              <a:pPr marL="342900" indent="-342900" algn="l">
                <a:buBlip>
                  <a:blip r:embed="rId5"/>
                </a:buBlip>
              </a:pPr>
              <a:r>
                <a:rPr lang="zh-CN" altLang="en-US" sz="2000" dirty="0">
                  <a:solidFill>
                    <a:srgbClr val="0000FF"/>
                  </a:solidFill>
                  <a:latin typeface="Consolas" pitchFamily="49" charset="0"/>
                  <a:ea typeface="仿宋" pitchFamily="49" charset="-122"/>
                  <a:cs typeface="Consolas" pitchFamily="49" charset="0"/>
                </a:rPr>
                <a:t>递归出口</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确定递归结束情况</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buBlip>
                  <a:blip r:embed="rId5"/>
                </a:buBlip>
              </a:pPr>
              <a:r>
                <a:rPr lang="zh-CN" altLang="en-US" sz="2000" dirty="0">
                  <a:solidFill>
                    <a:srgbClr val="0000FF"/>
                  </a:solidFill>
                  <a:latin typeface="Consolas" pitchFamily="49" charset="0"/>
                  <a:ea typeface="仿宋" pitchFamily="49" charset="-122"/>
                  <a:cs typeface="Consolas" pitchFamily="49" charset="0"/>
                </a:rPr>
                <a:t>递归体</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确定大小问题的求解情况</a:t>
              </a:r>
              <a:endParaRPr lang="zh-CN" altLang="en-US" sz="2000" dirty="0">
                <a:solidFill>
                  <a:srgbClr val="0000FF"/>
                </a:solidFill>
                <a:latin typeface="Consolas" pitchFamily="49" charset="0"/>
                <a:ea typeface="仿宋" pitchFamily="49"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33</a:t>
            </a:fld>
            <a:r>
              <a:rPr lang="en-US" altLang="zh-CN" smtClean="0"/>
              <a:t>/15</a:t>
            </a:r>
            <a:endParaRPr lang="en-US" altLang="zh-CN"/>
          </a:p>
        </p:txBody>
      </p:sp>
    </p:spTree>
    <p:extLst>
      <p:ext uri="{BB962C8B-B14F-4D97-AF65-F5344CB8AC3E}">
        <p14:creationId xmlns:p14="http://schemas.microsoft.com/office/powerpoint/2010/main" val="271063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8282" y="428605"/>
            <a:ext cx="800105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在</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Hanoi</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问题的递归算法中，当移动</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6</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个盘片时递归次数是多少</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endPar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2666976" y="1523988"/>
            <a:ext cx="5005576" cy="115816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lIns="180000" tIns="180000" rIns="180000" bIns="144000" rtlCol="0">
            <a:spAutoFit/>
          </a:bodyPr>
          <a:lstStyle/>
          <a:p>
            <a:pPr algn="l">
              <a:lnSpc>
                <a:spcPct val="150000"/>
              </a:lnSpc>
              <a:spcBef>
                <a:spcPts val="0"/>
              </a:spcBef>
            </a:pPr>
            <a:r>
              <a:rPr lang="en-US" altLang="zh-CN" sz="1800">
                <a:solidFill>
                  <a:srgbClr val="0000FF"/>
                </a:solidFill>
                <a:latin typeface="Consolas" pitchFamily="49" charset="0"/>
                <a:ea typeface="楷体" pitchFamily="49" charset="-122"/>
                <a:cs typeface="Consolas" pitchFamily="49" charset="0"/>
              </a:rPr>
              <a:t>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 1			</a:t>
            </a:r>
            <a:r>
              <a:rPr lang="zh-CN" altLang="en-US"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n</a:t>
            </a:r>
            <a:r>
              <a:rPr lang="en-US" altLang="zh-CN" sz="1800">
                <a:solidFill>
                  <a:srgbClr val="00B0F0"/>
                </a:solidFill>
                <a:latin typeface="Consolas" pitchFamily="49" charset="0"/>
                <a:ea typeface="楷体" pitchFamily="49" charset="-122"/>
                <a:cs typeface="Consolas" pitchFamily="49" charset="0"/>
              </a:rPr>
              <a:t>=1</a:t>
            </a:r>
          </a:p>
          <a:p>
            <a:pPr algn="l">
              <a:lnSpc>
                <a:spcPct val="150000"/>
              </a:lnSpc>
              <a:spcBef>
                <a:spcPts val="0"/>
              </a:spcBef>
            </a:pPr>
            <a:r>
              <a:rPr lang="en-US" altLang="zh-CN" sz="1800">
                <a:solidFill>
                  <a:srgbClr val="0000FF"/>
                </a:solidFill>
                <a:latin typeface="Consolas" pitchFamily="49" charset="0"/>
                <a:ea typeface="楷体" pitchFamily="49" charset="-122"/>
                <a:cs typeface="Consolas" pitchFamily="49" charset="0"/>
              </a:rPr>
              <a:t>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 2t(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-1)+1		</a:t>
            </a:r>
            <a:r>
              <a:rPr lang="zh-CN" altLang="en-US" sz="180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n</a:t>
            </a:r>
            <a:r>
              <a:rPr lang="en-US" altLang="zh-CN" sz="1800">
                <a:solidFill>
                  <a:srgbClr val="00B0F0"/>
                </a:solidFill>
                <a:latin typeface="Consolas" pitchFamily="49" charset="0"/>
                <a:ea typeface="楷体" pitchFamily="49" charset="-122"/>
                <a:cs typeface="Consolas" pitchFamily="49" charset="0"/>
              </a:rPr>
              <a:t>&gt;1</a:t>
            </a:r>
            <a:endParaRPr lang="zh-CN" altLang="en-US" sz="1800">
              <a:solidFill>
                <a:srgbClr val="00B0F0"/>
              </a:solidFill>
              <a:latin typeface="Consolas" pitchFamily="49" charset="0"/>
              <a:ea typeface="楷体" pitchFamily="49" charset="-122"/>
              <a:cs typeface="Consolas" pitchFamily="49" charset="0"/>
            </a:endParaRPr>
          </a:p>
        </p:txBody>
      </p:sp>
      <p:grpSp>
        <p:nvGrpSpPr>
          <p:cNvPr id="7" name="组合 6"/>
          <p:cNvGrpSpPr/>
          <p:nvPr/>
        </p:nvGrpSpPr>
        <p:grpSpPr>
          <a:xfrm>
            <a:off x="2238348" y="2857497"/>
            <a:ext cx="6572296" cy="2914557"/>
            <a:chOff x="714348" y="2000246"/>
            <a:chExt cx="6572296" cy="2185917"/>
          </a:xfrm>
        </p:grpSpPr>
        <p:sp>
          <p:nvSpPr>
            <p:cNvPr id="5" name="TextBox 4"/>
            <p:cNvSpPr txBox="1"/>
            <p:nvPr/>
          </p:nvSpPr>
          <p:spPr>
            <a:xfrm>
              <a:off x="1142976" y="2385671"/>
              <a:ext cx="6143668" cy="1800492"/>
            </a:xfrm>
            <a:prstGeom prst="rect">
              <a:avLst/>
            </a:prstGeom>
            <a:noFill/>
          </p:spPr>
          <p:txBody>
            <a:bodyPr wrap="square" rtlCol="0">
              <a:spAutoFit/>
            </a:bodyPr>
            <a:lstStyle/>
            <a:p>
              <a:pPr algn="l">
                <a:lnSpc>
                  <a:spcPts val="3000"/>
                </a:lnSpc>
                <a:spcBef>
                  <a:spcPts val="0"/>
                </a:spcBef>
              </a:pPr>
              <a:r>
                <a:rPr lang="en-US" altLang="zh-CN" sz="1800">
                  <a:solidFill>
                    <a:srgbClr val="0000FF"/>
                  </a:solidFill>
                  <a:latin typeface="Consolas" pitchFamily="49" charset="0"/>
                  <a:cs typeface="Consolas" pitchFamily="49" charset="0"/>
                </a:rPr>
                <a:t>t(6) = 2t(5) + 1</a:t>
              </a:r>
            </a:p>
            <a:p>
              <a:pPr algn="l">
                <a:lnSpc>
                  <a:spcPts val="3000"/>
                </a:lnSpc>
                <a:spcBef>
                  <a:spcPts val="0"/>
                </a:spcBef>
              </a:pPr>
              <a:r>
                <a:rPr lang="en-US" altLang="zh-CN" sz="1800">
                  <a:solidFill>
                    <a:srgbClr val="0000FF"/>
                  </a:solidFill>
                  <a:latin typeface="Consolas" pitchFamily="49" charset="0"/>
                  <a:cs typeface="Consolas" pitchFamily="49" charset="0"/>
                </a:rPr>
                <a:t>       = 2</a:t>
              </a:r>
              <a:r>
                <a:rPr lang="en-US" altLang="zh-CN" sz="1800" baseline="30000">
                  <a:solidFill>
                    <a:srgbClr val="0000FF"/>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t(4) + 1 + 2</a:t>
              </a:r>
            </a:p>
            <a:p>
              <a:pPr algn="l">
                <a:lnSpc>
                  <a:spcPts val="3000"/>
                </a:lnSpc>
                <a:spcBef>
                  <a:spcPts val="0"/>
                </a:spcBef>
              </a:pPr>
              <a:r>
                <a:rPr lang="en-US" altLang="zh-CN" sz="1800">
                  <a:solidFill>
                    <a:srgbClr val="0000FF"/>
                  </a:solidFill>
                  <a:latin typeface="Consolas" pitchFamily="49" charset="0"/>
                  <a:cs typeface="Consolas" pitchFamily="49" charset="0"/>
                </a:rPr>
                <a:t>       = 2</a:t>
              </a:r>
              <a:r>
                <a:rPr lang="en-US" altLang="zh-CN" sz="1800" baseline="30000">
                  <a:solidFill>
                    <a:srgbClr val="0000FF"/>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t(3) + 1 + 2 + 2</a:t>
              </a:r>
              <a:r>
                <a:rPr lang="en-US" altLang="zh-CN" sz="1800" baseline="30000">
                  <a:solidFill>
                    <a:srgbClr val="0000FF"/>
                  </a:solidFill>
                  <a:latin typeface="Consolas" pitchFamily="49" charset="0"/>
                  <a:cs typeface="Consolas" pitchFamily="49" charset="0"/>
                </a:rPr>
                <a:t>2</a:t>
              </a:r>
            </a:p>
            <a:p>
              <a:pPr algn="l">
                <a:lnSpc>
                  <a:spcPts val="3000"/>
                </a:lnSpc>
                <a:spcBef>
                  <a:spcPts val="0"/>
                </a:spcBef>
              </a:pPr>
              <a:r>
                <a:rPr lang="en-US" altLang="zh-CN" sz="1800">
                  <a:solidFill>
                    <a:srgbClr val="0000FF"/>
                  </a:solidFill>
                  <a:latin typeface="Consolas" pitchFamily="49" charset="0"/>
                  <a:cs typeface="Consolas" pitchFamily="49" charset="0"/>
                </a:rPr>
                <a:t>       = 2</a:t>
              </a:r>
              <a:r>
                <a:rPr lang="en-US" altLang="zh-CN" sz="1800" baseline="30000">
                  <a:solidFill>
                    <a:srgbClr val="0000FF"/>
                  </a:solidFill>
                  <a:latin typeface="Consolas" pitchFamily="49" charset="0"/>
                  <a:cs typeface="Consolas" pitchFamily="49" charset="0"/>
                </a:rPr>
                <a:t>4</a:t>
              </a:r>
              <a:r>
                <a:rPr lang="en-US" altLang="zh-CN" sz="1800">
                  <a:solidFill>
                    <a:srgbClr val="0000FF"/>
                  </a:solidFill>
                  <a:latin typeface="Consolas" pitchFamily="49" charset="0"/>
                  <a:cs typeface="Consolas" pitchFamily="49" charset="0"/>
                </a:rPr>
                <a:t>t(2) + 1 + 2 + 2</a:t>
              </a:r>
              <a:r>
                <a:rPr lang="en-US" altLang="zh-CN" sz="1800" baseline="30000">
                  <a:solidFill>
                    <a:srgbClr val="0000FF"/>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 + 2</a:t>
              </a:r>
              <a:r>
                <a:rPr lang="en-US" altLang="zh-CN" sz="1800" baseline="30000">
                  <a:solidFill>
                    <a:srgbClr val="0000FF"/>
                  </a:solidFill>
                  <a:latin typeface="Consolas" pitchFamily="49" charset="0"/>
                  <a:cs typeface="Consolas" pitchFamily="49" charset="0"/>
                </a:rPr>
                <a:t>3</a:t>
              </a:r>
              <a:endParaRPr lang="en-US" altLang="zh-CN" sz="1800">
                <a:solidFill>
                  <a:srgbClr val="0000FF"/>
                </a:solidFill>
                <a:latin typeface="Consolas" pitchFamily="49" charset="0"/>
                <a:cs typeface="Consolas" pitchFamily="49" charset="0"/>
              </a:endParaRPr>
            </a:p>
            <a:p>
              <a:pPr algn="l">
                <a:lnSpc>
                  <a:spcPts val="3000"/>
                </a:lnSpc>
                <a:spcBef>
                  <a:spcPts val="0"/>
                </a:spcBef>
              </a:pPr>
              <a:r>
                <a:rPr lang="en-US" altLang="zh-CN" sz="1800">
                  <a:solidFill>
                    <a:srgbClr val="0000FF"/>
                  </a:solidFill>
                  <a:latin typeface="Consolas" pitchFamily="49" charset="0"/>
                  <a:cs typeface="Consolas" pitchFamily="49" charset="0"/>
                </a:rPr>
                <a:t>       = 2</a:t>
              </a:r>
              <a:r>
                <a:rPr lang="en-US" altLang="zh-CN" sz="1800" baseline="30000">
                  <a:solidFill>
                    <a:srgbClr val="0000FF"/>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t(1) + 1 + 2 + 2</a:t>
              </a:r>
              <a:r>
                <a:rPr lang="en-US" altLang="zh-CN" sz="1800" baseline="30000">
                  <a:solidFill>
                    <a:srgbClr val="0000FF"/>
                  </a:solidFill>
                  <a:latin typeface="Consolas" pitchFamily="49" charset="0"/>
                  <a:cs typeface="Consolas" pitchFamily="49" charset="0"/>
                </a:rPr>
                <a:t>2 </a:t>
              </a:r>
              <a:r>
                <a:rPr lang="en-US" altLang="zh-CN" sz="1800">
                  <a:solidFill>
                    <a:srgbClr val="0000FF"/>
                  </a:solidFill>
                  <a:latin typeface="Consolas" pitchFamily="49" charset="0"/>
                  <a:cs typeface="Consolas" pitchFamily="49" charset="0"/>
                </a:rPr>
                <a:t>+ 2</a:t>
              </a:r>
              <a:r>
                <a:rPr lang="en-US" altLang="zh-CN" sz="1800" baseline="30000">
                  <a:solidFill>
                    <a:srgbClr val="0000FF"/>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 +2</a:t>
              </a:r>
              <a:r>
                <a:rPr lang="en-US" altLang="zh-CN" sz="1800" baseline="30000">
                  <a:solidFill>
                    <a:srgbClr val="0000FF"/>
                  </a:solidFill>
                  <a:latin typeface="Consolas" pitchFamily="49" charset="0"/>
                  <a:cs typeface="Consolas" pitchFamily="49" charset="0"/>
                </a:rPr>
                <a:t>4</a:t>
              </a:r>
            </a:p>
            <a:p>
              <a:pPr algn="l">
                <a:lnSpc>
                  <a:spcPts val="3000"/>
                </a:lnSpc>
                <a:spcBef>
                  <a:spcPts val="0"/>
                </a:spcBef>
              </a:pPr>
              <a:r>
                <a:rPr lang="en-US" altLang="zh-CN" sz="1800">
                  <a:solidFill>
                    <a:srgbClr val="0000FF"/>
                  </a:solidFill>
                  <a:latin typeface="Consolas" pitchFamily="49" charset="0"/>
                  <a:cs typeface="Consolas" pitchFamily="49" charset="0"/>
                </a:rPr>
                <a:t>       = 1 + 2 + 2</a:t>
              </a:r>
              <a:r>
                <a:rPr lang="en-US" altLang="zh-CN" sz="1800" baseline="30000">
                  <a:solidFill>
                    <a:srgbClr val="0000FF"/>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 + 2</a:t>
              </a:r>
              <a:r>
                <a:rPr lang="en-US" altLang="zh-CN" sz="1800" baseline="30000">
                  <a:solidFill>
                    <a:srgbClr val="0000FF"/>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+2</a:t>
              </a:r>
              <a:r>
                <a:rPr lang="en-US" altLang="zh-CN" sz="1800" baseline="30000">
                  <a:solidFill>
                    <a:srgbClr val="0000FF"/>
                  </a:solidFill>
                  <a:latin typeface="Consolas" pitchFamily="49" charset="0"/>
                  <a:cs typeface="Consolas" pitchFamily="49" charset="0"/>
                </a:rPr>
                <a:t>4</a:t>
              </a:r>
              <a:r>
                <a:rPr lang="en-US" altLang="zh-CN" sz="1800">
                  <a:solidFill>
                    <a:srgbClr val="0000FF"/>
                  </a:solidFill>
                  <a:latin typeface="Consolas" pitchFamily="49" charset="0"/>
                  <a:cs typeface="Consolas" pitchFamily="49" charset="0"/>
                </a:rPr>
                <a:t> +2</a:t>
              </a:r>
              <a:r>
                <a:rPr lang="en-US" altLang="zh-CN" sz="1800" baseline="30000">
                  <a:solidFill>
                    <a:srgbClr val="0000FF"/>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 = 2</a:t>
              </a:r>
              <a:r>
                <a:rPr lang="en-US" altLang="zh-CN" sz="1800" baseline="30000">
                  <a:solidFill>
                    <a:srgbClr val="0000FF"/>
                  </a:solidFill>
                  <a:latin typeface="Consolas" pitchFamily="49" charset="0"/>
                  <a:cs typeface="Consolas" pitchFamily="49" charset="0"/>
                </a:rPr>
                <a:t>6</a:t>
              </a:r>
              <a:r>
                <a:rPr lang="en-US" altLang="zh-CN" sz="1800">
                  <a:solidFill>
                    <a:srgbClr val="0000FF"/>
                  </a:solidFill>
                  <a:latin typeface="Consolas" pitchFamily="49" charset="0"/>
                  <a:ea typeface="+mn-ea"/>
                  <a:cs typeface="Consolas" pitchFamily="49" charset="0"/>
                </a:rPr>
                <a:t>-</a:t>
              </a:r>
              <a:r>
                <a:rPr lang="en-US" altLang="zh-CN" sz="1800">
                  <a:solidFill>
                    <a:srgbClr val="0000FF"/>
                  </a:solidFill>
                  <a:latin typeface="Consolas" pitchFamily="49" charset="0"/>
                  <a:cs typeface="Consolas" pitchFamily="49" charset="0"/>
                </a:rPr>
                <a:t>1 = 63</a:t>
              </a:r>
              <a:endParaRPr lang="zh-CN" altLang="en-US" sz="1800">
                <a:solidFill>
                  <a:srgbClr val="0000FF"/>
                </a:solidFill>
                <a:latin typeface="Consolas" pitchFamily="49" charset="0"/>
                <a:cs typeface="Consolas" pitchFamily="49" charset="0"/>
              </a:endParaRPr>
            </a:p>
          </p:txBody>
        </p:sp>
        <p:sp>
          <p:nvSpPr>
            <p:cNvPr id="6" name="左弧形箭头 5"/>
            <p:cNvSpPr/>
            <p:nvPr/>
          </p:nvSpPr>
          <p:spPr>
            <a:xfrm>
              <a:off x="714348" y="2000246"/>
              <a:ext cx="357190" cy="785818"/>
            </a:xfrm>
            <a:prstGeom prst="curvedRightArrow">
              <a:avLst/>
            </a:prstGeom>
            <a:ln>
              <a:tailEnd type="none"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sp>
        <p:nvSpPr>
          <p:cNvPr id="9" name="灯片编号占位符 8"/>
          <p:cNvSpPr>
            <a:spLocks noGrp="1"/>
          </p:cNvSpPr>
          <p:nvPr>
            <p:ph type="sldNum" sz="quarter" idx="12"/>
          </p:nvPr>
        </p:nvSpPr>
        <p:spPr/>
        <p:txBody>
          <a:bodyPr/>
          <a:lstStyle/>
          <a:p>
            <a:fld id="{36E68863-33C2-4D6D-B9FA-F4917E910219}" type="slidenum">
              <a:rPr lang="en-US" altLang="zh-CN" smtClean="0"/>
              <a:pPr/>
              <a:t>34</a:t>
            </a:fld>
            <a:r>
              <a:rPr lang="en-US" altLang="zh-CN" smtClean="0"/>
              <a:t>/15</a:t>
            </a:r>
            <a:endParaRPr lang="en-US" altLang="zh-CN"/>
          </a:p>
        </p:txBody>
      </p:sp>
    </p:spTree>
    <p:extLst>
      <p:ext uri="{BB962C8B-B14F-4D97-AF65-F5344CB8AC3E}">
        <p14:creationId xmlns:p14="http://schemas.microsoft.com/office/powerpoint/2010/main" val="24442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52596" y="857233"/>
            <a:ext cx="3786214" cy="1006429"/>
          </a:xfrm>
          <a:prstGeom prst="rect">
            <a:avLst/>
          </a:prstGeom>
          <a:noFill/>
          <a:ln w="9525">
            <a:noFill/>
            <a:miter lim="800000"/>
            <a:headEnd/>
            <a:tailEnd/>
          </a:ln>
          <a:effectLst/>
        </p:spPr>
        <p:txBody>
          <a:bodyPr wrap="square">
            <a:spAutoFit/>
          </a:bodyPr>
          <a:lstStyle/>
          <a:p>
            <a:pPr algn="l">
              <a:spcBef>
                <a:spcPts val="0"/>
              </a:spcBef>
            </a:pPr>
            <a:r>
              <a:rPr lang="en-US" altLang="zh-CN" sz="1800" dirty="0">
                <a:solidFill>
                  <a:srgbClr val="0000FF"/>
                </a:solidFill>
                <a:latin typeface="Consolas" pitchFamily="49" charset="0"/>
                <a:ea typeface="楷体" pitchFamily="49" charset="-122"/>
                <a:cs typeface="Consolas" pitchFamily="49" charset="0"/>
              </a:rPr>
              <a:t>F(1</a:t>
            </a:r>
            <a:r>
              <a:rPr lang="en-US"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p>
          <a:p>
            <a:pPr algn="l">
              <a:spcBef>
                <a:spcPts val="0"/>
              </a:spcBef>
            </a:pPr>
            <a:r>
              <a:rPr lang="en-US" altLang="zh-CN" sz="1800">
                <a:solidFill>
                  <a:srgbClr val="0000FF"/>
                </a:solidFill>
                <a:latin typeface="Consolas" pitchFamily="49" charset="0"/>
                <a:ea typeface="楷体" pitchFamily="49" charset="-122"/>
                <a:cs typeface="Consolas" pitchFamily="49" charset="0"/>
              </a:rPr>
              <a:t>F(2</a:t>
            </a:r>
            <a:r>
              <a:rPr lang="en-US" altLang="zh-CN" sz="1800" dirty="0">
                <a:solidFill>
                  <a:srgbClr val="0000FF"/>
                </a:solidFill>
                <a:latin typeface="Consolas" pitchFamily="49" charset="0"/>
                <a:ea typeface="楷体" pitchFamily="49" charset="-122"/>
                <a:cs typeface="Consolas" pitchFamily="49" charset="0"/>
              </a:rPr>
              <a:t>)=1</a:t>
            </a:r>
          </a:p>
          <a:p>
            <a:pPr algn="l">
              <a:spcBef>
                <a:spcPts val="0"/>
              </a:spcBef>
            </a:pPr>
            <a:r>
              <a:rPr lang="en-US" altLang="zh-CN" sz="1800" dirty="0">
                <a:solidFill>
                  <a:srgbClr val="0000FF"/>
                </a:solidFill>
                <a:latin typeface="Consolas" pitchFamily="49" charset="0"/>
                <a:ea typeface="楷体" pitchFamily="49" charset="-122"/>
                <a:cs typeface="Consolas" pitchFamily="49" charset="0"/>
              </a:rPr>
              <a:t>F(</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)=F(</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mn-ea"/>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1)+F(</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mn-ea"/>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&gt;2</a:t>
            </a:r>
            <a:endParaRPr lang="en-US" altLang="zh-CN" sz="1800" dirty="0">
              <a:solidFill>
                <a:srgbClr val="0000FF"/>
              </a:solidFill>
              <a:latin typeface="Consolas" pitchFamily="49" charset="0"/>
              <a:ea typeface="楷体" pitchFamily="49" charset="-122"/>
              <a:cs typeface="Consolas" pitchFamily="49" charset="0"/>
            </a:endParaRPr>
          </a:p>
        </p:txBody>
      </p:sp>
      <p:grpSp>
        <p:nvGrpSpPr>
          <p:cNvPr id="45" name="组合 44"/>
          <p:cNvGrpSpPr/>
          <p:nvPr/>
        </p:nvGrpSpPr>
        <p:grpSpPr>
          <a:xfrm>
            <a:off x="4238612" y="3952697"/>
            <a:ext cx="746476" cy="809813"/>
            <a:chOff x="1428728" y="3107398"/>
            <a:chExt cx="746476" cy="607360"/>
          </a:xfrm>
        </p:grpSpPr>
        <p:sp>
          <p:nvSpPr>
            <p:cNvPr id="5" name="Text Box 12"/>
            <p:cNvSpPr txBox="1">
              <a:spLocks noChangeArrowheads="1"/>
            </p:cNvSpPr>
            <p:nvPr/>
          </p:nvSpPr>
          <p:spPr bwMode="auto">
            <a:xfrm>
              <a:off x="1428728" y="3425216"/>
              <a:ext cx="683138" cy="28954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nSpc>
                  <a:spcPct val="100000"/>
                </a:lnSpc>
                <a:spcBef>
                  <a:spcPts val="0"/>
                </a:spcBef>
              </a:pPr>
              <a:r>
                <a:rPr lang="en-US" altLang="zh-CN" sz="1800" dirty="0">
                  <a:solidFill>
                    <a:srgbClr val="0000FF"/>
                  </a:solidFill>
                  <a:latin typeface="Consolas" pitchFamily="49" charset="0"/>
                  <a:cs typeface="Consolas" pitchFamily="49" charset="0"/>
                </a:rPr>
                <a:t>F(2)</a:t>
              </a:r>
            </a:p>
          </p:txBody>
        </p:sp>
        <p:sp>
          <p:nvSpPr>
            <p:cNvPr id="7" name="Freeform 14"/>
            <p:cNvSpPr>
              <a:spLocks/>
            </p:cNvSpPr>
            <p:nvPr/>
          </p:nvSpPr>
          <p:spPr bwMode="auto">
            <a:xfrm>
              <a:off x="1908283" y="3107398"/>
              <a:ext cx="266921" cy="311032"/>
            </a:xfrm>
            <a:custGeom>
              <a:avLst/>
              <a:gdLst/>
              <a:ahLst/>
              <a:cxnLst>
                <a:cxn ang="0">
                  <a:pos x="177" y="0"/>
                </a:cxn>
                <a:cxn ang="0">
                  <a:pos x="0" y="275"/>
                </a:cxn>
              </a:cxnLst>
              <a:rect l="0" t="0" r="r" b="b"/>
              <a:pathLst>
                <a:path w="177" h="275">
                  <a:moveTo>
                    <a:pt x="177" y="0"/>
                  </a:moveTo>
                  <a:lnTo>
                    <a:pt x="0" y="275"/>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grpSp>
      <p:grpSp>
        <p:nvGrpSpPr>
          <p:cNvPr id="46" name="组合 45"/>
          <p:cNvGrpSpPr/>
          <p:nvPr/>
        </p:nvGrpSpPr>
        <p:grpSpPr>
          <a:xfrm>
            <a:off x="5383208" y="3940633"/>
            <a:ext cx="769096" cy="821877"/>
            <a:chOff x="2573324" y="3098350"/>
            <a:chExt cx="769096" cy="616408"/>
          </a:xfrm>
        </p:grpSpPr>
        <p:sp>
          <p:nvSpPr>
            <p:cNvPr id="6" name="Text Box 13"/>
            <p:cNvSpPr txBox="1">
              <a:spLocks noChangeArrowheads="1"/>
            </p:cNvSpPr>
            <p:nvPr/>
          </p:nvSpPr>
          <p:spPr bwMode="auto">
            <a:xfrm>
              <a:off x="2659282" y="3425216"/>
              <a:ext cx="683138" cy="28954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nSpc>
                  <a:spcPct val="100000"/>
                </a:lnSpc>
                <a:spcBef>
                  <a:spcPts val="0"/>
                </a:spcBef>
              </a:pPr>
              <a:r>
                <a:rPr lang="en-US" altLang="zh-CN" sz="1800" dirty="0">
                  <a:solidFill>
                    <a:srgbClr val="0000FF"/>
                  </a:solidFill>
                  <a:latin typeface="Consolas" pitchFamily="49" charset="0"/>
                  <a:cs typeface="Consolas" pitchFamily="49" charset="0"/>
                </a:rPr>
                <a:t>F(1)</a:t>
              </a:r>
            </a:p>
          </p:txBody>
        </p:sp>
        <p:sp>
          <p:nvSpPr>
            <p:cNvPr id="8" name="Freeform 15"/>
            <p:cNvSpPr>
              <a:spLocks/>
            </p:cNvSpPr>
            <p:nvPr/>
          </p:nvSpPr>
          <p:spPr bwMode="auto">
            <a:xfrm>
              <a:off x="2573324" y="3098350"/>
              <a:ext cx="292558" cy="320081"/>
            </a:xfrm>
            <a:custGeom>
              <a:avLst/>
              <a:gdLst/>
              <a:ahLst/>
              <a:cxnLst>
                <a:cxn ang="0">
                  <a:pos x="0" y="0"/>
                </a:cxn>
                <a:cxn ang="0">
                  <a:pos x="194" y="283"/>
                </a:cxn>
              </a:cxnLst>
              <a:rect l="0" t="0" r="r" b="b"/>
              <a:pathLst>
                <a:path w="194" h="283">
                  <a:moveTo>
                    <a:pt x="0" y="0"/>
                  </a:moveTo>
                  <a:lnTo>
                    <a:pt x="194" y="283"/>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grpSp>
      <p:grpSp>
        <p:nvGrpSpPr>
          <p:cNvPr id="43" name="组合 42"/>
          <p:cNvGrpSpPr/>
          <p:nvPr/>
        </p:nvGrpSpPr>
        <p:grpSpPr>
          <a:xfrm>
            <a:off x="4850873" y="3084070"/>
            <a:ext cx="785686" cy="856563"/>
            <a:chOff x="2040989" y="2455928"/>
            <a:chExt cx="785686" cy="642422"/>
          </a:xfrm>
        </p:grpSpPr>
        <p:sp>
          <p:nvSpPr>
            <p:cNvPr id="13" name="Text Box 10"/>
            <p:cNvSpPr txBox="1">
              <a:spLocks noChangeArrowheads="1"/>
            </p:cNvSpPr>
            <p:nvPr/>
          </p:nvSpPr>
          <p:spPr bwMode="auto">
            <a:xfrm>
              <a:off x="2040989" y="2808808"/>
              <a:ext cx="683138" cy="28954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nSpc>
                  <a:spcPct val="100000"/>
                </a:lnSpc>
                <a:spcBef>
                  <a:spcPts val="0"/>
                </a:spcBef>
              </a:pPr>
              <a:r>
                <a:rPr lang="en-US" altLang="zh-CN" sz="1800" dirty="0">
                  <a:solidFill>
                    <a:srgbClr val="0000FF"/>
                  </a:solidFill>
                  <a:latin typeface="Consolas" pitchFamily="49" charset="0"/>
                  <a:cs typeface="Consolas" pitchFamily="49" charset="0"/>
                </a:rPr>
                <a:t>F(3)</a:t>
              </a:r>
            </a:p>
          </p:txBody>
        </p:sp>
        <p:sp>
          <p:nvSpPr>
            <p:cNvPr id="15" name="Freeform 21"/>
            <p:cNvSpPr>
              <a:spLocks/>
            </p:cNvSpPr>
            <p:nvPr/>
          </p:nvSpPr>
          <p:spPr bwMode="auto">
            <a:xfrm>
              <a:off x="2499432" y="2455928"/>
              <a:ext cx="327243" cy="350618"/>
            </a:xfrm>
            <a:custGeom>
              <a:avLst/>
              <a:gdLst/>
              <a:ahLst/>
              <a:cxnLst>
                <a:cxn ang="0">
                  <a:pos x="217" y="0"/>
                </a:cxn>
                <a:cxn ang="0">
                  <a:pos x="0" y="310"/>
                </a:cxn>
              </a:cxnLst>
              <a:rect l="0" t="0" r="r" b="b"/>
              <a:pathLst>
                <a:path w="217" h="310">
                  <a:moveTo>
                    <a:pt x="217" y="0"/>
                  </a:moveTo>
                  <a:lnTo>
                    <a:pt x="0" y="31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grpSp>
      <p:grpSp>
        <p:nvGrpSpPr>
          <p:cNvPr id="44" name="组合 43"/>
          <p:cNvGrpSpPr/>
          <p:nvPr/>
        </p:nvGrpSpPr>
        <p:grpSpPr>
          <a:xfrm>
            <a:off x="5948721" y="3084070"/>
            <a:ext cx="683138" cy="880691"/>
            <a:chOff x="3138837" y="2455928"/>
            <a:chExt cx="683138" cy="660518"/>
          </a:xfrm>
        </p:grpSpPr>
        <p:sp>
          <p:nvSpPr>
            <p:cNvPr id="14" name="Text Box 11"/>
            <p:cNvSpPr txBox="1">
              <a:spLocks noChangeArrowheads="1"/>
            </p:cNvSpPr>
            <p:nvPr/>
          </p:nvSpPr>
          <p:spPr bwMode="auto">
            <a:xfrm>
              <a:off x="3138837" y="2826904"/>
              <a:ext cx="683138" cy="28954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nSpc>
                  <a:spcPct val="100000"/>
                </a:lnSpc>
                <a:spcBef>
                  <a:spcPts val="0"/>
                </a:spcBef>
              </a:pPr>
              <a:r>
                <a:rPr lang="en-US" altLang="zh-CN" sz="1800" dirty="0">
                  <a:solidFill>
                    <a:srgbClr val="0000FF"/>
                  </a:solidFill>
                  <a:latin typeface="Consolas" pitchFamily="49" charset="0"/>
                  <a:cs typeface="Consolas" pitchFamily="49" charset="0"/>
                </a:rPr>
                <a:t>F(2)</a:t>
              </a:r>
            </a:p>
          </p:txBody>
        </p:sp>
        <p:sp>
          <p:nvSpPr>
            <p:cNvPr id="16" name="Freeform 22"/>
            <p:cNvSpPr>
              <a:spLocks/>
            </p:cNvSpPr>
            <p:nvPr/>
          </p:nvSpPr>
          <p:spPr bwMode="auto">
            <a:xfrm>
              <a:off x="3140345" y="2455928"/>
              <a:ext cx="352121" cy="363376"/>
            </a:xfrm>
            <a:custGeom>
              <a:avLst/>
              <a:gdLst/>
              <a:ahLst/>
              <a:cxnLst>
                <a:cxn ang="0">
                  <a:pos x="0" y="0"/>
                </a:cxn>
                <a:cxn ang="0">
                  <a:pos x="210" y="310"/>
                </a:cxn>
              </a:cxnLst>
              <a:rect l="0" t="0" r="r" b="b"/>
              <a:pathLst>
                <a:path w="210" h="310">
                  <a:moveTo>
                    <a:pt x="0" y="0"/>
                  </a:moveTo>
                  <a:lnTo>
                    <a:pt x="210" y="31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17" name="Text Box 8"/>
          <p:cNvSpPr txBox="1">
            <a:spLocks noChangeArrowheads="1"/>
          </p:cNvSpPr>
          <p:nvPr/>
        </p:nvSpPr>
        <p:spPr bwMode="auto">
          <a:xfrm>
            <a:off x="5434484" y="2705553"/>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nSpc>
                <a:spcPct val="100000"/>
              </a:lnSpc>
              <a:spcBef>
                <a:spcPts val="0"/>
              </a:spcBef>
            </a:pPr>
            <a:r>
              <a:rPr lang="en-US" altLang="zh-CN" sz="1800" dirty="0">
                <a:solidFill>
                  <a:srgbClr val="0000FF"/>
                </a:solidFill>
                <a:latin typeface="Consolas" pitchFamily="49" charset="0"/>
                <a:cs typeface="Consolas" pitchFamily="49" charset="0"/>
              </a:rPr>
              <a:t>F(4)</a:t>
            </a:r>
          </a:p>
        </p:txBody>
      </p:sp>
      <p:sp>
        <p:nvSpPr>
          <p:cNvPr id="35" name="TextBox 34"/>
          <p:cNvSpPr txBox="1"/>
          <p:nvPr/>
        </p:nvSpPr>
        <p:spPr>
          <a:xfrm>
            <a:off x="1881126" y="214292"/>
            <a:ext cx="7429584"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分析递归求</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Fibonacci</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数列时，栈的变化情况？</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cxnSp>
        <p:nvCxnSpPr>
          <p:cNvPr id="67" name="直接连接符 66"/>
          <p:cNvCxnSpPr/>
          <p:nvPr/>
        </p:nvCxnSpPr>
        <p:spPr>
          <a:xfrm rot="5400000">
            <a:off x="6565554" y="3801715"/>
            <a:ext cx="1920000" cy="1588"/>
          </a:xfrm>
          <a:prstGeom prst="line">
            <a:avLst/>
          </a:prstGeom>
          <a:ln>
            <a:solidFill>
              <a:srgbClr val="0033CC"/>
            </a:solidFill>
            <a:tailEnd type="none"/>
          </a:ln>
        </p:spPr>
        <p:style>
          <a:lnRef idx="2">
            <a:schemeClr val="accent2"/>
          </a:lnRef>
          <a:fillRef idx="0">
            <a:schemeClr val="accent2"/>
          </a:fillRef>
          <a:effectRef idx="1">
            <a:schemeClr val="accent2"/>
          </a:effectRef>
          <a:fontRef idx="minor">
            <a:schemeClr val="tx1"/>
          </a:fontRef>
        </p:style>
      </p:cxnSp>
      <p:cxnSp>
        <p:nvCxnSpPr>
          <p:cNvPr id="68" name="直接连接符 67"/>
          <p:cNvCxnSpPr/>
          <p:nvPr/>
        </p:nvCxnSpPr>
        <p:spPr>
          <a:xfrm rot="5400000">
            <a:off x="7637124" y="3800657"/>
            <a:ext cx="1920000" cy="1588"/>
          </a:xfrm>
          <a:prstGeom prst="line">
            <a:avLst/>
          </a:prstGeom>
          <a:ln>
            <a:solidFill>
              <a:srgbClr val="0033CC"/>
            </a:solidFill>
            <a:tailEnd type="none"/>
          </a:ln>
        </p:spPr>
        <p:style>
          <a:lnRef idx="2">
            <a:schemeClr val="accent2"/>
          </a:lnRef>
          <a:fillRef idx="0">
            <a:schemeClr val="accent2"/>
          </a:fillRef>
          <a:effectRef idx="1">
            <a:schemeClr val="accent2"/>
          </a:effectRef>
          <a:fontRef idx="minor">
            <a:schemeClr val="tx1"/>
          </a:fontRef>
        </p:style>
      </p:cxnSp>
      <p:cxnSp>
        <p:nvCxnSpPr>
          <p:cNvPr id="70" name="直接连接符 69"/>
          <p:cNvCxnSpPr/>
          <p:nvPr/>
        </p:nvCxnSpPr>
        <p:spPr>
          <a:xfrm>
            <a:off x="7525554" y="4746465"/>
            <a:ext cx="1080000" cy="2117"/>
          </a:xfrm>
          <a:prstGeom prst="line">
            <a:avLst/>
          </a:prstGeom>
          <a:ln>
            <a:solidFill>
              <a:srgbClr val="0033CC"/>
            </a:solidFill>
            <a:tailEnd type="none"/>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4345843" y="4762511"/>
            <a:ext cx="428628" cy="3046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5" name="TextBox 74"/>
          <p:cNvSpPr txBox="1"/>
          <p:nvPr/>
        </p:nvSpPr>
        <p:spPr>
          <a:xfrm>
            <a:off x="5560289" y="4762511"/>
            <a:ext cx="428628" cy="3046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6" name="TextBox 75"/>
          <p:cNvSpPr txBox="1"/>
          <p:nvPr/>
        </p:nvSpPr>
        <p:spPr>
          <a:xfrm>
            <a:off x="4426805" y="3524252"/>
            <a:ext cx="428628" cy="3046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7" name="TextBox 76"/>
          <p:cNvSpPr txBox="1"/>
          <p:nvPr/>
        </p:nvSpPr>
        <p:spPr>
          <a:xfrm>
            <a:off x="6703297" y="3581843"/>
            <a:ext cx="428628" cy="3046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8" name="TextBox 77"/>
          <p:cNvSpPr txBox="1"/>
          <p:nvPr/>
        </p:nvSpPr>
        <p:spPr>
          <a:xfrm>
            <a:off x="6238876" y="2671144"/>
            <a:ext cx="428628" cy="3046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79" name="TextBox 78"/>
          <p:cNvSpPr txBox="1"/>
          <p:nvPr/>
        </p:nvSpPr>
        <p:spPr>
          <a:xfrm>
            <a:off x="1952596" y="2422443"/>
            <a:ext cx="2071702" cy="430887"/>
          </a:xfrm>
          <a:prstGeom prst="rect">
            <a:avLst/>
          </a:prstGeom>
          <a:noFill/>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求</a:t>
            </a:r>
            <a:r>
              <a:rPr lang="en-US" altLang="zh-CN" sz="2000">
                <a:solidFill>
                  <a:srgbClr val="0000FF"/>
                </a:solidFill>
                <a:latin typeface="Consolas" pitchFamily="49" charset="0"/>
                <a:ea typeface="楷体" pitchFamily="49" charset="-122"/>
                <a:cs typeface="Consolas" pitchFamily="49" charset="0"/>
              </a:rPr>
              <a:t>F(4) = </a:t>
            </a:r>
            <a:r>
              <a:rPr lang="en-US" altLang="zh-CN" sz="2000">
                <a:solidFill>
                  <a:srgbClr val="FF0000"/>
                </a:solidFill>
                <a:latin typeface="Consolas" pitchFamily="49" charset="0"/>
                <a:ea typeface="楷体" pitchFamily="49" charset="-122"/>
                <a:cs typeface="Consolas" pitchFamily="49" charset="0"/>
              </a:rPr>
              <a:t>?</a:t>
            </a:r>
            <a:endParaRPr lang="zh-CN" altLang="en-US" sz="2000">
              <a:solidFill>
                <a:srgbClr val="FF0000"/>
              </a:solidFill>
              <a:latin typeface="Consolas" pitchFamily="49" charset="0"/>
              <a:ea typeface="楷体" pitchFamily="49" charset="-122"/>
              <a:cs typeface="Consolas" pitchFamily="49" charset="0"/>
            </a:endParaRPr>
          </a:p>
        </p:txBody>
      </p:sp>
      <p:sp>
        <p:nvSpPr>
          <p:cNvPr id="80" name="TextBox 79"/>
          <p:cNvSpPr txBox="1"/>
          <p:nvPr/>
        </p:nvSpPr>
        <p:spPr>
          <a:xfrm>
            <a:off x="7739074" y="2283404"/>
            <a:ext cx="714380" cy="397032"/>
          </a:xfrm>
          <a:prstGeom prst="rect">
            <a:avLst/>
          </a:prstGeom>
          <a:noFill/>
        </p:spPr>
        <p:txBody>
          <a:bodyPr wrap="square" rtlCol="0">
            <a:spAutoFit/>
          </a:bodyPr>
          <a:lstStyle/>
          <a:p>
            <a:r>
              <a:rPr lang="zh-CN" altLang="en-US" sz="1800">
                <a:solidFill>
                  <a:srgbClr val="0000FF"/>
                </a:solidFill>
                <a:latin typeface="仿宋" pitchFamily="49" charset="-122"/>
                <a:ea typeface="仿宋" pitchFamily="49" charset="-122"/>
                <a:cs typeface="Consolas" pitchFamily="49" charset="0"/>
              </a:rPr>
              <a:t>栈</a:t>
            </a:r>
            <a:endParaRPr lang="zh-CN" altLang="en-US" sz="1800">
              <a:solidFill>
                <a:srgbClr val="0000FF"/>
              </a:solidFill>
              <a:latin typeface="仿宋" pitchFamily="49" charset="-122"/>
              <a:ea typeface="仿宋" pitchFamily="49" charset="-122"/>
              <a:cs typeface="Consolas" pitchFamily="49" charset="0"/>
            </a:endParaRPr>
          </a:p>
        </p:txBody>
      </p:sp>
      <p:sp>
        <p:nvSpPr>
          <p:cNvPr id="94" name="TextBox 93"/>
          <p:cNvSpPr txBox="1"/>
          <p:nvPr/>
        </p:nvSpPr>
        <p:spPr>
          <a:xfrm>
            <a:off x="7667636" y="4191006"/>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4</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 </a:t>
            </a:r>
            <a:endParaRPr lang="zh-CN" altLang="en-US" sz="2000">
              <a:solidFill>
                <a:schemeClr val="bg1"/>
              </a:solidFill>
              <a:latin typeface="Consolas" pitchFamily="49" charset="0"/>
              <a:cs typeface="Consolas" pitchFamily="49" charset="0"/>
            </a:endParaRPr>
          </a:p>
        </p:txBody>
      </p:sp>
      <p:sp>
        <p:nvSpPr>
          <p:cNvPr id="96" name="TextBox 95"/>
          <p:cNvSpPr txBox="1"/>
          <p:nvPr/>
        </p:nvSpPr>
        <p:spPr>
          <a:xfrm>
            <a:off x="5667372" y="5429266"/>
            <a:ext cx="1714512" cy="430887"/>
          </a:xfrm>
          <a:prstGeom prst="rect">
            <a:avLst/>
          </a:prstGeom>
          <a:noFill/>
        </p:spPr>
        <p:txBody>
          <a:bodyPr wrap="square" rtlCol="0">
            <a:spAutoFit/>
          </a:bodyPr>
          <a:lstStyle/>
          <a:p>
            <a:pPr algn="l"/>
            <a:r>
              <a:rPr lang="zh-CN" altLang="en-US" sz="2000">
                <a:solidFill>
                  <a:srgbClr val="0000FF"/>
                </a:solidFill>
                <a:latin typeface="Consolas" pitchFamily="49" charset="0"/>
                <a:ea typeface="微软雅黑" pitchFamily="34" charset="-122"/>
                <a:cs typeface="Consolas" pitchFamily="49" charset="0"/>
              </a:rPr>
              <a:t>求出</a:t>
            </a:r>
            <a:r>
              <a:rPr lang="en-US" altLang="zh-CN" sz="2000">
                <a:solidFill>
                  <a:srgbClr val="0000FF"/>
                </a:solidFill>
                <a:latin typeface="Consolas" pitchFamily="49" charset="0"/>
                <a:ea typeface="微软雅黑" pitchFamily="34" charset="-122"/>
                <a:cs typeface="Consolas" pitchFamily="49" charset="0"/>
              </a:rPr>
              <a:t>F(4)=3</a:t>
            </a:r>
            <a:endParaRPr lang="zh-CN" altLang="en-US" sz="2000">
              <a:solidFill>
                <a:srgbClr val="0000FF"/>
              </a:solidFill>
              <a:latin typeface="Consolas" pitchFamily="49" charset="0"/>
              <a:ea typeface="微软雅黑" pitchFamily="34" charset="-122"/>
              <a:cs typeface="Consolas" pitchFamily="49" charset="0"/>
            </a:endParaRPr>
          </a:p>
        </p:txBody>
      </p:sp>
      <p:sp>
        <p:nvSpPr>
          <p:cNvPr id="32" name="TextBox 31"/>
          <p:cNvSpPr txBox="1"/>
          <p:nvPr/>
        </p:nvSpPr>
        <p:spPr>
          <a:xfrm>
            <a:off x="7239008" y="4857760"/>
            <a:ext cx="1571636" cy="363176"/>
          </a:xfrm>
          <a:prstGeom prst="rect">
            <a:avLst/>
          </a:prstGeom>
          <a:noFill/>
        </p:spPr>
        <p:txBody>
          <a:bodyPr wrap="square" rtlCol="0">
            <a:spAutoFit/>
          </a:bodyPr>
          <a:lstStyle/>
          <a:p>
            <a:r>
              <a:rPr lang="zh-CN" altLang="en-US" sz="1600">
                <a:solidFill>
                  <a:srgbClr val="6600CC"/>
                </a:solidFill>
                <a:latin typeface="Consolas" pitchFamily="49" charset="0"/>
                <a:ea typeface="楷体" pitchFamily="49" charset="-122"/>
                <a:cs typeface="Consolas" pitchFamily="49" charset="0"/>
              </a:rPr>
              <a:t>参数，函数值</a:t>
            </a:r>
            <a:endParaRPr lang="zh-CN" altLang="en-US" sz="1600">
              <a:solidFill>
                <a:srgbClr val="6600CC"/>
              </a:solidFill>
              <a:latin typeface="Consolas" pitchFamily="49" charset="0"/>
              <a:ea typeface="楷体" pitchFamily="49" charset="-122"/>
              <a:cs typeface="Consolas" pitchFamily="49" charset="0"/>
            </a:endParaRPr>
          </a:p>
        </p:txBody>
      </p:sp>
      <p:sp>
        <p:nvSpPr>
          <p:cNvPr id="33" name="TextBox 32"/>
          <p:cNvSpPr txBox="1"/>
          <p:nvPr/>
        </p:nvSpPr>
        <p:spPr>
          <a:xfrm>
            <a:off x="7673818" y="3619502"/>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3</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 </a:t>
            </a:r>
            <a:endParaRPr lang="zh-CN" altLang="en-US" sz="2000">
              <a:solidFill>
                <a:schemeClr val="bg1"/>
              </a:solidFill>
              <a:latin typeface="Consolas" pitchFamily="49" charset="0"/>
              <a:cs typeface="Consolas" pitchFamily="49" charset="0"/>
            </a:endParaRPr>
          </a:p>
        </p:txBody>
      </p:sp>
      <p:sp>
        <p:nvSpPr>
          <p:cNvPr id="34" name="TextBox 33"/>
          <p:cNvSpPr txBox="1"/>
          <p:nvPr/>
        </p:nvSpPr>
        <p:spPr>
          <a:xfrm>
            <a:off x="7667636" y="3047998"/>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2</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 </a:t>
            </a:r>
            <a:endParaRPr lang="zh-CN" altLang="en-US" sz="2000">
              <a:solidFill>
                <a:schemeClr val="bg1"/>
              </a:solidFill>
              <a:latin typeface="Consolas" pitchFamily="49" charset="0"/>
              <a:cs typeface="Consolas" pitchFamily="49" charset="0"/>
            </a:endParaRPr>
          </a:p>
        </p:txBody>
      </p:sp>
      <p:sp>
        <p:nvSpPr>
          <p:cNvPr id="36" name="TextBox 35"/>
          <p:cNvSpPr txBox="1"/>
          <p:nvPr/>
        </p:nvSpPr>
        <p:spPr>
          <a:xfrm>
            <a:off x="7667636" y="3047998"/>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2</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1 </a:t>
            </a:r>
            <a:endParaRPr lang="zh-CN" altLang="en-US" sz="2000">
              <a:solidFill>
                <a:schemeClr val="bg1"/>
              </a:solidFill>
              <a:latin typeface="Consolas" pitchFamily="49" charset="0"/>
              <a:cs typeface="Consolas" pitchFamily="49" charset="0"/>
            </a:endParaRPr>
          </a:p>
        </p:txBody>
      </p:sp>
      <p:sp>
        <p:nvSpPr>
          <p:cNvPr id="37" name="TextBox 36"/>
          <p:cNvSpPr txBox="1"/>
          <p:nvPr/>
        </p:nvSpPr>
        <p:spPr>
          <a:xfrm>
            <a:off x="7667636" y="3047998"/>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1</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 </a:t>
            </a:r>
            <a:endParaRPr lang="zh-CN" altLang="en-US" sz="2000">
              <a:solidFill>
                <a:schemeClr val="bg1"/>
              </a:solidFill>
              <a:latin typeface="Consolas" pitchFamily="49" charset="0"/>
              <a:cs typeface="Consolas" pitchFamily="49" charset="0"/>
            </a:endParaRPr>
          </a:p>
        </p:txBody>
      </p:sp>
      <p:sp>
        <p:nvSpPr>
          <p:cNvPr id="38" name="TextBox 37"/>
          <p:cNvSpPr txBox="1"/>
          <p:nvPr/>
        </p:nvSpPr>
        <p:spPr>
          <a:xfrm>
            <a:off x="7667636" y="3047998"/>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1</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1 </a:t>
            </a:r>
            <a:endParaRPr lang="zh-CN" altLang="en-US" sz="2000">
              <a:solidFill>
                <a:schemeClr val="bg1"/>
              </a:solidFill>
              <a:latin typeface="Consolas" pitchFamily="49" charset="0"/>
              <a:cs typeface="Consolas" pitchFamily="49" charset="0"/>
            </a:endParaRPr>
          </a:p>
        </p:txBody>
      </p:sp>
      <p:sp>
        <p:nvSpPr>
          <p:cNvPr id="39" name="TextBox 38"/>
          <p:cNvSpPr txBox="1"/>
          <p:nvPr/>
        </p:nvSpPr>
        <p:spPr>
          <a:xfrm>
            <a:off x="7673818" y="3619502"/>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3</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2 </a:t>
            </a:r>
            <a:endParaRPr lang="zh-CN" altLang="en-US" sz="2000">
              <a:solidFill>
                <a:schemeClr val="bg1"/>
              </a:solidFill>
              <a:latin typeface="Consolas" pitchFamily="49" charset="0"/>
              <a:cs typeface="Consolas" pitchFamily="49" charset="0"/>
            </a:endParaRPr>
          </a:p>
        </p:txBody>
      </p:sp>
      <p:sp>
        <p:nvSpPr>
          <p:cNvPr id="40" name="TextBox 39"/>
          <p:cNvSpPr txBox="1"/>
          <p:nvPr/>
        </p:nvSpPr>
        <p:spPr>
          <a:xfrm>
            <a:off x="7673818" y="3619502"/>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2</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 </a:t>
            </a:r>
            <a:endParaRPr lang="zh-CN" altLang="en-US" sz="2000">
              <a:solidFill>
                <a:schemeClr val="bg1"/>
              </a:solidFill>
              <a:latin typeface="Consolas" pitchFamily="49" charset="0"/>
              <a:cs typeface="Consolas" pitchFamily="49" charset="0"/>
            </a:endParaRPr>
          </a:p>
        </p:txBody>
      </p:sp>
      <p:sp>
        <p:nvSpPr>
          <p:cNvPr id="41" name="TextBox 40"/>
          <p:cNvSpPr txBox="1"/>
          <p:nvPr/>
        </p:nvSpPr>
        <p:spPr>
          <a:xfrm>
            <a:off x="7673818" y="3619502"/>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2</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1 </a:t>
            </a:r>
            <a:endParaRPr lang="zh-CN" altLang="en-US" sz="2000">
              <a:solidFill>
                <a:schemeClr val="bg1"/>
              </a:solidFill>
              <a:latin typeface="Consolas" pitchFamily="49" charset="0"/>
              <a:cs typeface="Consolas" pitchFamily="49" charset="0"/>
            </a:endParaRPr>
          </a:p>
        </p:txBody>
      </p:sp>
      <p:sp>
        <p:nvSpPr>
          <p:cNvPr id="42" name="TextBox 41"/>
          <p:cNvSpPr txBox="1"/>
          <p:nvPr/>
        </p:nvSpPr>
        <p:spPr>
          <a:xfrm>
            <a:off x="7667636" y="4191006"/>
            <a:ext cx="792000" cy="338554"/>
          </a:xfrm>
          <a:prstGeom prst="rect">
            <a:avLst/>
          </a:prstGeom>
          <a:solidFill>
            <a:schemeClr val="tx2">
              <a:lumMod val="75000"/>
            </a:schemeClr>
          </a:solidFill>
        </p:spPr>
        <p:txBody>
          <a:bodyPr wrap="square" lIns="0" tIns="0" rIns="0" bIns="0" rtlCol="0">
            <a:spAutoFit/>
          </a:bodyPr>
          <a:lstStyle/>
          <a:p>
            <a:r>
              <a:rPr lang="en-US" altLang="zh-CN" sz="2000">
                <a:solidFill>
                  <a:schemeClr val="bg1"/>
                </a:solidFill>
                <a:latin typeface="Consolas" pitchFamily="49" charset="0"/>
                <a:cs typeface="Consolas" pitchFamily="49" charset="0"/>
              </a:rPr>
              <a:t>4</a:t>
            </a:r>
            <a:r>
              <a:rPr lang="zh-CN" altLang="en-US" sz="2000">
                <a:solidFill>
                  <a:schemeClr val="bg1"/>
                </a:solidFill>
                <a:latin typeface="Consolas" pitchFamily="49" charset="0"/>
                <a:cs typeface="Consolas" pitchFamily="49" charset="0"/>
              </a:rPr>
              <a:t>，</a:t>
            </a:r>
            <a:r>
              <a:rPr lang="en-US" altLang="zh-CN" sz="2000">
                <a:solidFill>
                  <a:schemeClr val="bg1"/>
                </a:solidFill>
                <a:latin typeface="Consolas" pitchFamily="49" charset="0"/>
                <a:cs typeface="Consolas" pitchFamily="49" charset="0"/>
              </a:rPr>
              <a:t>3 </a:t>
            </a:r>
            <a:endParaRPr lang="zh-CN" altLang="en-US" sz="2000">
              <a:solidFill>
                <a:schemeClr val="bg1"/>
              </a:solidFill>
              <a:latin typeface="Consolas" pitchFamily="49" charset="0"/>
              <a:cs typeface="Consolas" pitchFamily="49" charset="0"/>
            </a:endParaRPr>
          </a:p>
        </p:txBody>
      </p:sp>
      <p:cxnSp>
        <p:nvCxnSpPr>
          <p:cNvPr id="48" name="直接箭头连接符 47"/>
          <p:cNvCxnSpPr/>
          <p:nvPr/>
        </p:nvCxnSpPr>
        <p:spPr>
          <a:xfrm rot="5400000" flipH="1" flipV="1">
            <a:off x="5383498" y="3189975"/>
            <a:ext cx="432643" cy="288000"/>
          </a:xfrm>
          <a:prstGeom prst="straightConnector1">
            <a:avLst/>
          </a:prstGeom>
          <a:ln>
            <a:solidFill>
              <a:srgbClr val="FF00FF"/>
            </a:solidFill>
            <a:prstDash val="sysDash"/>
            <a:tailEnd type="arrow"/>
          </a:ln>
        </p:spPr>
        <p:style>
          <a:lnRef idx="2">
            <a:schemeClr val="accent5"/>
          </a:lnRef>
          <a:fillRef idx="0">
            <a:schemeClr val="accent5"/>
          </a:fillRef>
          <a:effectRef idx="1">
            <a:schemeClr val="accent5"/>
          </a:effectRef>
          <a:fontRef idx="minor">
            <a:schemeClr val="tx1"/>
          </a:fontRef>
        </p:style>
      </p:cxnSp>
      <p:cxnSp>
        <p:nvCxnSpPr>
          <p:cNvPr id="50" name="直接箭头连接符 49"/>
          <p:cNvCxnSpPr/>
          <p:nvPr/>
        </p:nvCxnSpPr>
        <p:spPr>
          <a:xfrm rot="5400000" flipH="1" flipV="1">
            <a:off x="4764716" y="4038855"/>
            <a:ext cx="432643" cy="288000"/>
          </a:xfrm>
          <a:prstGeom prst="straightConnector1">
            <a:avLst/>
          </a:prstGeom>
          <a:ln>
            <a:solidFill>
              <a:srgbClr val="FF00FF"/>
            </a:solidFill>
            <a:prstDash val="sysDash"/>
            <a:tailEnd type="arrow"/>
          </a:ln>
        </p:spPr>
        <p:style>
          <a:lnRef idx="2">
            <a:schemeClr val="accent5"/>
          </a:lnRef>
          <a:fillRef idx="0">
            <a:schemeClr val="accent5"/>
          </a:fillRef>
          <a:effectRef idx="1">
            <a:schemeClr val="accent5"/>
          </a:effectRef>
          <a:fontRef idx="minor">
            <a:schemeClr val="tx1"/>
          </a:fontRef>
        </p:style>
      </p:cxnSp>
      <p:cxnSp>
        <p:nvCxnSpPr>
          <p:cNvPr id="52" name="直接箭头连接符 51"/>
          <p:cNvCxnSpPr/>
          <p:nvPr/>
        </p:nvCxnSpPr>
        <p:spPr>
          <a:xfrm rot="16200000" flipV="1">
            <a:off x="5466390" y="4027691"/>
            <a:ext cx="375949" cy="286239"/>
          </a:xfrm>
          <a:prstGeom prst="straightConnector1">
            <a:avLst/>
          </a:prstGeom>
          <a:ln>
            <a:solidFill>
              <a:srgbClr val="FF00FF"/>
            </a:solidFill>
            <a:prstDash val="sysDash"/>
            <a:tailEnd type="arrow"/>
          </a:ln>
        </p:spPr>
        <p:style>
          <a:lnRef idx="2">
            <a:schemeClr val="accent5"/>
          </a:lnRef>
          <a:fillRef idx="0">
            <a:schemeClr val="accent5"/>
          </a:fillRef>
          <a:effectRef idx="1">
            <a:schemeClr val="accent5"/>
          </a:effectRef>
          <a:fontRef idx="minor">
            <a:schemeClr val="tx1"/>
          </a:fontRef>
        </p:style>
      </p:cxnSp>
      <p:cxnSp>
        <p:nvCxnSpPr>
          <p:cNvPr id="53" name="直接箭头连接符 52"/>
          <p:cNvCxnSpPr/>
          <p:nvPr/>
        </p:nvCxnSpPr>
        <p:spPr>
          <a:xfrm rot="16200000" flipV="1">
            <a:off x="6050659" y="3186254"/>
            <a:ext cx="375949" cy="286239"/>
          </a:xfrm>
          <a:prstGeom prst="straightConnector1">
            <a:avLst/>
          </a:prstGeom>
          <a:ln>
            <a:solidFill>
              <a:srgbClr val="FF00FF"/>
            </a:solidFill>
            <a:prstDash val="sysDash"/>
            <a:tailEnd type="arrow"/>
          </a:ln>
        </p:spPr>
        <p:style>
          <a:lnRef idx="2">
            <a:schemeClr val="accent5"/>
          </a:lnRef>
          <a:fillRef idx="0">
            <a:schemeClr val="accent5"/>
          </a:fillRef>
          <a:effectRef idx="1">
            <a:schemeClr val="accent5"/>
          </a:effectRef>
          <a:fontRef idx="minor">
            <a:schemeClr val="tx1"/>
          </a:fontRef>
        </p:style>
      </p:cxnSp>
      <p:cxnSp>
        <p:nvCxnSpPr>
          <p:cNvPr id="55" name="直接箭头连接符 54"/>
          <p:cNvCxnSpPr/>
          <p:nvPr/>
        </p:nvCxnSpPr>
        <p:spPr>
          <a:xfrm rot="5400000">
            <a:off x="5357809" y="2429133"/>
            <a:ext cx="476253"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直接箭头连接符 56"/>
          <p:cNvCxnSpPr/>
          <p:nvPr/>
        </p:nvCxnSpPr>
        <p:spPr>
          <a:xfrm rot="5400000" flipH="1" flipV="1">
            <a:off x="5624281" y="2448148"/>
            <a:ext cx="514812" cy="0"/>
          </a:xfrm>
          <a:prstGeom prst="straightConnector1">
            <a:avLst/>
          </a:prstGeom>
          <a:ln>
            <a:solidFill>
              <a:srgbClr val="FF00FF"/>
            </a:solidFill>
            <a:prstDash val="sysDash"/>
            <a:tailEnd type="arrow"/>
          </a:ln>
        </p:spPr>
        <p:style>
          <a:lnRef idx="2">
            <a:schemeClr val="accent5"/>
          </a:lnRef>
          <a:fillRef idx="0">
            <a:schemeClr val="accent5"/>
          </a:fillRef>
          <a:effectRef idx="1">
            <a:schemeClr val="accent5"/>
          </a:effectRef>
          <a:fontRef idx="minor">
            <a:schemeClr val="tx1"/>
          </a:fontRef>
        </p:style>
      </p:cxnSp>
      <p:sp>
        <p:nvSpPr>
          <p:cNvPr id="49" name="灯片编号占位符 48"/>
          <p:cNvSpPr>
            <a:spLocks noGrp="1"/>
          </p:cNvSpPr>
          <p:nvPr>
            <p:ph type="sldNum" sz="quarter" idx="12"/>
          </p:nvPr>
        </p:nvSpPr>
        <p:spPr/>
        <p:txBody>
          <a:bodyPr/>
          <a:lstStyle/>
          <a:p>
            <a:fld id="{36E68863-33C2-4D6D-B9FA-F4917E910219}" type="slidenum">
              <a:rPr lang="en-US" altLang="zh-CN" smtClean="0"/>
              <a:pPr/>
              <a:t>35</a:t>
            </a:fld>
            <a:r>
              <a:rPr lang="en-US" altLang="zh-CN" smtClean="0"/>
              <a:t>/15</a:t>
            </a:r>
            <a:endParaRPr lang="en-US" altLang="zh-CN"/>
          </a:p>
        </p:txBody>
      </p:sp>
    </p:spTree>
    <p:extLst>
      <p:ext uri="{BB962C8B-B14F-4D97-AF65-F5344CB8AC3E}">
        <p14:creationId xmlns:p14="http://schemas.microsoft.com/office/powerpoint/2010/main" val="223345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34"/>
                                        </p:tgtEl>
                                      </p:cBhvr>
                                    </p:animEffect>
                                    <p:set>
                                      <p:cBhvr>
                                        <p:cTn id="35" dur="1" fill="hold">
                                          <p:stCondLst>
                                            <p:cond delay="499"/>
                                          </p:stCondLst>
                                        </p:cTn>
                                        <p:tgtEl>
                                          <p:spTgt spid="34"/>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7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par>
                          <p:cTn id="46" fill="hold">
                            <p:stCondLst>
                              <p:cond delay="0"/>
                            </p:stCondLst>
                            <p:childTnLst>
                              <p:par>
                                <p:cTn id="47" presetID="22" presetClass="exit" presetSubtype="4" fill="hold" grpId="1" nodeType="afterEffect">
                                  <p:stCondLst>
                                    <p:cond delay="0"/>
                                  </p:stCondLst>
                                  <p:childTnLst>
                                    <p:animEffect transition="out" filter="wipe(down)">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childTnLst>
                                </p:cTn>
                              </p:par>
                            </p:childTnLst>
                          </p:cTn>
                        </p:par>
                        <p:par>
                          <p:cTn id="72" fill="hold">
                            <p:stCondLst>
                              <p:cond delay="0"/>
                            </p:stCondLst>
                            <p:childTnLst>
                              <p:par>
                                <p:cTn id="73" presetID="22" presetClass="exit" presetSubtype="4" fill="hold" grpId="1" nodeType="afterEffect">
                                  <p:stCondLst>
                                    <p:cond delay="0"/>
                                  </p:stCondLst>
                                  <p:childTnLst>
                                    <p:animEffect transition="out" filter="wipe(down)">
                                      <p:cBhvr>
                                        <p:cTn id="74" dur="500"/>
                                        <p:tgtEl>
                                          <p:spTgt spid="38"/>
                                        </p:tgtEl>
                                      </p:cBhvr>
                                    </p:animEffect>
                                    <p:set>
                                      <p:cBhvr>
                                        <p:cTn id="75" dur="1" fill="hold">
                                          <p:stCondLst>
                                            <p:cond delay="499"/>
                                          </p:stCondLst>
                                        </p:cTn>
                                        <p:tgtEl>
                                          <p:spTgt spid="38"/>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childTnLst>
                          </p:cTn>
                        </p:par>
                        <p:par>
                          <p:cTn id="79" fill="hold">
                            <p:stCondLst>
                              <p:cond delay="500"/>
                            </p:stCondLst>
                            <p:childTnLst>
                              <p:par>
                                <p:cTn id="80" presetID="22" presetClass="exit" presetSubtype="4" fill="hold" grpId="1" nodeType="afterEffect">
                                  <p:stCondLst>
                                    <p:cond delay="0"/>
                                  </p:stCondLst>
                                  <p:childTnLst>
                                    <p:animEffect transition="out" filter="wipe(down)">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childTnLst>
                          </p:cTn>
                        </p:par>
                        <p:par>
                          <p:cTn id="83" fill="hold">
                            <p:stCondLst>
                              <p:cond delay="1000"/>
                            </p:stCondLst>
                            <p:childTnLst>
                              <p:par>
                                <p:cTn id="84" presetID="1" presetClass="entr" presetSubtype="0"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1" nodeType="clickEffect">
                                  <p:stCondLst>
                                    <p:cond delay="0"/>
                                  </p:stCondLst>
                                  <p:childTnLst>
                                    <p:animEffect transition="out" filter="wipe(down)">
                                      <p:cBhvr>
                                        <p:cTn id="89" dur="500"/>
                                        <p:tgtEl>
                                          <p:spTgt spid="39"/>
                                        </p:tgtEl>
                                      </p:cBhvr>
                                    </p:animEffect>
                                    <p:set>
                                      <p:cBhvr>
                                        <p:cTn id="90" dur="1" fill="hold">
                                          <p:stCondLst>
                                            <p:cond delay="499"/>
                                          </p:stCondLst>
                                        </p:cTn>
                                        <p:tgtEl>
                                          <p:spTgt spid="39"/>
                                        </p:tgtEl>
                                        <p:attrNameLst>
                                          <p:attrName>style.visibility</p:attrName>
                                        </p:attrNameLst>
                                      </p:cBhvr>
                                      <p:to>
                                        <p:strVal val="hidden"/>
                                      </p:to>
                                    </p:se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48"/>
                                        </p:tgtEl>
                                        <p:attrNameLst>
                                          <p:attrName>style.visibility</p:attrName>
                                        </p:attrNameLst>
                                      </p:cBhvr>
                                      <p:to>
                                        <p:strVal val="visible"/>
                                      </p:to>
                                    </p:set>
                                  </p:childTnLst>
                                </p:cTn>
                              </p:par>
                            </p:childTnLst>
                          </p:cTn>
                        </p:par>
                        <p:par>
                          <p:cTn id="94" fill="hold">
                            <p:stCondLst>
                              <p:cond delay="500"/>
                            </p:stCondLst>
                            <p:childTnLst>
                              <p:par>
                                <p:cTn id="95" presetID="1" presetClass="entr" presetSubtype="0" fill="hold" nodeType="after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childTnLst>
                          </p:cTn>
                        </p:par>
                        <p:par>
                          <p:cTn id="97" fill="hold">
                            <p:stCondLst>
                              <p:cond delay="500"/>
                            </p:stCondLst>
                            <p:childTnLst>
                              <p:par>
                                <p:cTn id="98" presetID="1" presetClass="entr" presetSubtype="0" fill="hold" grpId="0" nodeType="afterEffect">
                                  <p:stCondLst>
                                    <p:cond delay="0"/>
                                  </p:stCondLst>
                                  <p:childTnLst>
                                    <p:set>
                                      <p:cBhvr>
                                        <p:cTn id="99" dur="1" fill="hold">
                                          <p:stCondLst>
                                            <p:cond delay="0"/>
                                          </p:stCondLst>
                                        </p:cTn>
                                        <p:tgtEl>
                                          <p:spTgt spid="40"/>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xit" presetSubtype="4" fill="hold" grpId="1" nodeType="clickEffect">
                                  <p:stCondLst>
                                    <p:cond delay="0"/>
                                  </p:stCondLst>
                                  <p:childTnLst>
                                    <p:animEffect transition="out" filter="wipe(down)">
                                      <p:cBhvr>
                                        <p:cTn id="103" dur="500"/>
                                        <p:tgtEl>
                                          <p:spTgt spid="40"/>
                                        </p:tgtEl>
                                      </p:cBhvr>
                                    </p:animEffect>
                                    <p:set>
                                      <p:cBhvr>
                                        <p:cTn id="104" dur="1" fill="hold">
                                          <p:stCondLst>
                                            <p:cond delay="499"/>
                                          </p:stCondLst>
                                        </p:cTn>
                                        <p:tgtEl>
                                          <p:spTgt spid="40"/>
                                        </p:tgtEl>
                                        <p:attrNameLst>
                                          <p:attrName>style.visibility</p:attrName>
                                        </p:attrNameLst>
                                      </p:cBhvr>
                                      <p:to>
                                        <p:strVal val="hidden"/>
                                      </p:to>
                                    </p:set>
                                  </p:childTnLst>
                                </p:cTn>
                              </p:par>
                            </p:childTnLst>
                          </p:cTn>
                        </p:par>
                        <p:par>
                          <p:cTn id="105" fill="hold">
                            <p:stCondLst>
                              <p:cond delay="500"/>
                            </p:stCondLst>
                            <p:childTnLst>
                              <p:par>
                                <p:cTn id="106" presetID="1" presetClass="entr" presetSubtype="0" fill="hold" grpId="0" nodeType="afterEffect">
                                  <p:stCondLst>
                                    <p:cond delay="0"/>
                                  </p:stCondLst>
                                  <p:childTnLst>
                                    <p:set>
                                      <p:cBhvr>
                                        <p:cTn id="107" dur="1" fill="hold">
                                          <p:stCondLst>
                                            <p:cond delay="0"/>
                                          </p:stCondLst>
                                        </p:cTn>
                                        <p:tgtEl>
                                          <p:spTgt spid="77"/>
                                        </p:tgtEl>
                                        <p:attrNameLst>
                                          <p:attrName>style.visibility</p:attrName>
                                        </p:attrNameLst>
                                      </p:cBhvr>
                                      <p:to>
                                        <p:strVal val="visible"/>
                                      </p:to>
                                    </p:se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childTnLst>
                          </p:cTn>
                        </p:par>
                        <p:par>
                          <p:cTn id="115" fill="hold">
                            <p:stCondLst>
                              <p:cond delay="0"/>
                            </p:stCondLst>
                            <p:childTnLst>
                              <p:par>
                                <p:cTn id="116" presetID="22" presetClass="exit" presetSubtype="4" fill="hold" grpId="1" nodeType="afterEffect">
                                  <p:stCondLst>
                                    <p:cond delay="0"/>
                                  </p:stCondLst>
                                  <p:childTnLst>
                                    <p:animEffect transition="out" filter="wipe(down)">
                                      <p:cBhvr>
                                        <p:cTn id="117" dur="500"/>
                                        <p:tgtEl>
                                          <p:spTgt spid="41"/>
                                        </p:tgtEl>
                                      </p:cBhvr>
                                    </p:animEffect>
                                    <p:set>
                                      <p:cBhvr>
                                        <p:cTn id="118" dur="1" fill="hold">
                                          <p:stCondLst>
                                            <p:cond delay="499"/>
                                          </p:stCondLst>
                                        </p:cTn>
                                        <p:tgtEl>
                                          <p:spTgt spid="4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childTnLst>
                          </p:cTn>
                        </p:par>
                        <p:par>
                          <p:cTn id="123" fill="hold">
                            <p:stCondLst>
                              <p:cond delay="0"/>
                            </p:stCondLst>
                            <p:childTnLst>
                              <p:par>
                                <p:cTn id="124" presetID="22" presetClass="exit" presetSubtype="4" fill="hold" grpId="1" nodeType="afterEffect">
                                  <p:stCondLst>
                                    <p:cond delay="0"/>
                                  </p:stCondLst>
                                  <p:childTnLst>
                                    <p:animEffect transition="out" filter="wipe(down)">
                                      <p:cBhvr>
                                        <p:cTn id="125" dur="500"/>
                                        <p:tgtEl>
                                          <p:spTgt spid="94"/>
                                        </p:tgtEl>
                                      </p:cBhvr>
                                    </p:animEffect>
                                    <p:set>
                                      <p:cBhvr>
                                        <p:cTn id="126" dur="1" fill="hold">
                                          <p:stCondLst>
                                            <p:cond delay="499"/>
                                          </p:stCondLst>
                                        </p:cTn>
                                        <p:tgtEl>
                                          <p:spTgt spid="94"/>
                                        </p:tgtEl>
                                        <p:attrNameLst>
                                          <p:attrName>style.visibility</p:attrName>
                                        </p:attrNameLst>
                                      </p:cBhvr>
                                      <p:to>
                                        <p:strVal val="hidden"/>
                                      </p:to>
                                    </p:set>
                                  </p:childTnLst>
                                </p:cTn>
                              </p:par>
                            </p:childTnLst>
                          </p:cTn>
                        </p:par>
                        <p:par>
                          <p:cTn id="127" fill="hold">
                            <p:stCondLst>
                              <p:cond delay="500"/>
                            </p:stCondLst>
                            <p:childTnLst>
                              <p:par>
                                <p:cTn id="128" presetID="1" presetClass="entr" presetSubtype="0" fill="hold" grpId="0" nodeType="afterEffect">
                                  <p:stCondLst>
                                    <p:cond delay="0"/>
                                  </p:stCondLst>
                                  <p:childTnLst>
                                    <p:set>
                                      <p:cBhvr>
                                        <p:cTn id="129" dur="1" fill="hold">
                                          <p:stCondLst>
                                            <p:cond delay="0"/>
                                          </p:stCondLst>
                                        </p:cTn>
                                        <p:tgtEl>
                                          <p:spTgt spid="4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57"/>
                                        </p:tgtEl>
                                        <p:attrNameLst>
                                          <p:attrName>style.visibility</p:attrName>
                                        </p:attrNameLst>
                                      </p:cBhvr>
                                      <p:to>
                                        <p:strVal val="visible"/>
                                      </p:to>
                                    </p:set>
                                  </p:childTnLst>
                                </p:cTn>
                              </p:par>
                            </p:childTnLst>
                          </p:cTn>
                        </p:par>
                        <p:par>
                          <p:cTn id="134" fill="hold">
                            <p:stCondLst>
                              <p:cond delay="0"/>
                            </p:stCondLst>
                            <p:childTnLst>
                              <p:par>
                                <p:cTn id="135" presetID="22" presetClass="exit" presetSubtype="4" fill="hold" grpId="1" nodeType="afterEffect">
                                  <p:stCondLst>
                                    <p:cond delay="0"/>
                                  </p:stCondLst>
                                  <p:childTnLst>
                                    <p:animEffect transition="out" filter="wipe(down)">
                                      <p:cBhvr>
                                        <p:cTn id="136" dur="500"/>
                                        <p:tgtEl>
                                          <p:spTgt spid="42"/>
                                        </p:tgtEl>
                                      </p:cBhvr>
                                    </p:animEffect>
                                    <p:set>
                                      <p:cBhvr>
                                        <p:cTn id="137" dur="1" fill="hold">
                                          <p:stCondLst>
                                            <p:cond delay="499"/>
                                          </p:stCondLst>
                                        </p:cTn>
                                        <p:tgtEl>
                                          <p:spTgt spid="42"/>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3" grpId="0"/>
      <p:bldP spid="75" grpId="0"/>
      <p:bldP spid="76" grpId="0"/>
      <p:bldP spid="77" grpId="0"/>
      <p:bldP spid="78" grpId="0"/>
      <p:bldP spid="79" grpId="0"/>
      <p:bldP spid="94" grpId="0" animBg="1"/>
      <p:bldP spid="94" grpId="1" animBg="1"/>
      <p:bldP spid="96" grpId="0"/>
      <p:bldP spid="33" grpId="0" animBg="1"/>
      <p:bldP spid="33" grpId="1" animBg="1"/>
      <p:bldP spid="34" grpId="0" animBg="1"/>
      <p:bldP spid="34"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52400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47" name="Oval 8"/>
          <p:cNvSpPr>
            <a:spLocks noChangeAspect="1" noChangeArrowheads="1"/>
          </p:cNvSpPr>
          <p:nvPr/>
        </p:nvSpPr>
        <p:spPr bwMode="auto">
          <a:xfrm>
            <a:off x="2309786" y="862076"/>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2" name="Oval 9"/>
          <p:cNvSpPr>
            <a:spLocks noChangeAspect="1" noChangeArrowheads="1"/>
          </p:cNvSpPr>
          <p:nvPr/>
        </p:nvSpPr>
        <p:spPr bwMode="auto">
          <a:xfrm>
            <a:off x="2360617" y="912620"/>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53" name="TextBox 52"/>
          <p:cNvSpPr txBox="1"/>
          <p:nvPr/>
        </p:nvSpPr>
        <p:spPr>
          <a:xfrm>
            <a:off x="3381356" y="1071546"/>
            <a:ext cx="2571768" cy="498598"/>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递归算法设计</a:t>
            </a:r>
            <a:endParaRPr lang="zh-CN" altLang="en-US">
              <a:solidFill>
                <a:srgbClr val="FF0000"/>
              </a:solidFill>
              <a:latin typeface="微软雅黑" pitchFamily="34" charset="-122"/>
              <a:ea typeface="微软雅黑" pitchFamily="34" charset="-122"/>
            </a:endParaRPr>
          </a:p>
        </p:txBody>
      </p:sp>
      <p:sp>
        <p:nvSpPr>
          <p:cNvPr id="64" name="TextBox 63"/>
          <p:cNvSpPr txBox="1"/>
          <p:nvPr/>
        </p:nvSpPr>
        <p:spPr>
          <a:xfrm>
            <a:off x="3309918" y="2000242"/>
            <a:ext cx="5643602"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基于递归数据结构的递归算法设计</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65" name="TextBox 64"/>
          <p:cNvSpPr txBox="1"/>
          <p:nvPr/>
        </p:nvSpPr>
        <p:spPr>
          <a:xfrm>
            <a:off x="3595670" y="2786058"/>
            <a:ext cx="5500726" cy="10023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marL="457200" indent="-457200" algn="l">
              <a:buBlip>
                <a:blip r:embed="rId3"/>
              </a:buBlip>
            </a:pPr>
            <a:r>
              <a:rPr lang="zh-CN" altLang="en-US" sz="1800">
                <a:solidFill>
                  <a:srgbClr val="0000FF"/>
                </a:solidFill>
                <a:latin typeface="仿宋" pitchFamily="49" charset="-122"/>
                <a:ea typeface="仿宋" pitchFamily="49" charset="-122"/>
              </a:rPr>
              <a:t>利用递归数据结构的递归特性建立递归模型</a:t>
            </a:r>
            <a:endParaRPr lang="en-US" altLang="zh-CN" sz="1800">
              <a:solidFill>
                <a:srgbClr val="0000FF"/>
              </a:solidFill>
              <a:latin typeface="仿宋" pitchFamily="49" charset="-122"/>
              <a:ea typeface="仿宋" pitchFamily="49" charset="-122"/>
            </a:endParaRPr>
          </a:p>
          <a:p>
            <a:pPr marL="457200" indent="-457200" algn="l">
              <a:buBlip>
                <a:blip r:embed="rId3"/>
              </a:buBlip>
            </a:pPr>
            <a:r>
              <a:rPr lang="zh-CN" altLang="en-US" sz="1800">
                <a:solidFill>
                  <a:srgbClr val="0000FF"/>
                </a:solidFill>
                <a:latin typeface="仿宋" pitchFamily="49" charset="-122"/>
                <a:ea typeface="仿宋" pitchFamily="49" charset="-122"/>
              </a:rPr>
              <a:t>编写对应的递归算法</a:t>
            </a:r>
            <a:endParaRPr lang="zh-CN" altLang="en-US" sz="1800">
              <a:solidFill>
                <a:srgbClr val="0000FF"/>
              </a:solidFill>
              <a:latin typeface="仿宋" pitchFamily="49" charset="-122"/>
              <a:ea typeface="仿宋" pitchFamily="49" charset="-122"/>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36</a:t>
            </a:fld>
            <a:r>
              <a:rPr lang="en-US" altLang="zh-CN" smtClean="0"/>
              <a:t>/15</a:t>
            </a:r>
            <a:endParaRPr lang="en-US" altLang="zh-CN"/>
          </a:p>
        </p:txBody>
      </p:sp>
    </p:spTree>
    <p:extLst>
      <p:ext uri="{BB962C8B-B14F-4D97-AF65-F5344CB8AC3E}">
        <p14:creationId xmlns:p14="http://schemas.microsoft.com/office/powerpoint/2010/main" val="335985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24166" y="571480"/>
            <a:ext cx="7000924"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zh-CN" sz="1800">
                <a:solidFill>
                  <a:srgbClr val="0000FF"/>
                </a:solidFill>
                <a:latin typeface="Consolas" pitchFamily="49" charset="0"/>
                <a:ea typeface="楷体" pitchFamily="49" charset="-122"/>
                <a:cs typeface="Consolas" pitchFamily="49" charset="0"/>
              </a:rPr>
              <a:t>有一个不带表头</a:t>
            </a:r>
            <a:r>
              <a:rPr lang="zh-CN" altLang="en-US" sz="1800">
                <a:solidFill>
                  <a:srgbClr val="0000FF"/>
                </a:solidFill>
                <a:latin typeface="Consolas" pitchFamily="49" charset="0"/>
                <a:ea typeface="楷体" pitchFamily="49" charset="-122"/>
                <a:cs typeface="Consolas" pitchFamily="49" charset="0"/>
              </a:rPr>
              <a:t>结点</a:t>
            </a:r>
            <a:r>
              <a:rPr lang="zh-CN" altLang="zh-CN" sz="1800">
                <a:solidFill>
                  <a:srgbClr val="0000FF"/>
                </a:solidFill>
                <a:latin typeface="Consolas" pitchFamily="49" charset="0"/>
                <a:ea typeface="楷体" pitchFamily="49" charset="-122"/>
                <a:cs typeface="Consolas" pitchFamily="49" charset="0"/>
              </a:rPr>
              <a:t>的单链表</a:t>
            </a:r>
            <a:r>
              <a:rPr lang="en-US" altLang="zh-CN" sz="1800">
                <a:solidFill>
                  <a:srgbClr val="0000FF"/>
                </a:solidFill>
                <a:latin typeface="Consolas" pitchFamily="49" charset="0"/>
                <a:ea typeface="楷体" pitchFamily="49" charset="-122"/>
                <a:cs typeface="Consolas" pitchFamily="49" charset="0"/>
              </a:rPr>
              <a:t>L</a:t>
            </a:r>
            <a:r>
              <a:rPr lang="zh-CN" altLang="en-US"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设计一个递归算法，删除</a:t>
            </a:r>
            <a:r>
              <a:rPr lang="zh-CN" altLang="en-US" sz="1800">
                <a:solidFill>
                  <a:srgbClr val="0000FF"/>
                </a:solidFill>
                <a:latin typeface="Consolas" pitchFamily="49" charset="0"/>
                <a:ea typeface="楷体" pitchFamily="49" charset="-122"/>
                <a:cs typeface="Consolas" pitchFamily="49" charset="0"/>
              </a:rPr>
              <a:t>其中</a:t>
            </a:r>
            <a:r>
              <a:rPr lang="zh-CN" altLang="zh-CN" sz="1800">
                <a:solidFill>
                  <a:srgbClr val="0000FF"/>
                </a:solidFill>
                <a:latin typeface="Consolas" pitchFamily="49" charset="0"/>
                <a:ea typeface="楷体" pitchFamily="49" charset="-122"/>
                <a:cs typeface="Consolas" pitchFamily="49" charset="0"/>
              </a:rPr>
              <a:t>第一个值为</a:t>
            </a:r>
            <a:r>
              <a:rPr lang="en-US" altLang="zh-CN" sz="1800" i="1">
                <a:solidFill>
                  <a:srgbClr val="0000FF"/>
                </a:solidFill>
                <a:latin typeface="Consolas" pitchFamily="49" charset="0"/>
                <a:ea typeface="楷体" pitchFamily="49" charset="-122"/>
                <a:cs typeface="Consolas" pitchFamily="49" charset="0"/>
              </a:rPr>
              <a:t>x</a:t>
            </a:r>
            <a:r>
              <a:rPr lang="zh-CN" altLang="zh-CN" sz="1800">
                <a:solidFill>
                  <a:srgbClr val="0000FF"/>
                </a:solidFill>
                <a:latin typeface="Consolas" pitchFamily="49" charset="0"/>
                <a:ea typeface="楷体" pitchFamily="49" charset="-122"/>
                <a:cs typeface="Consolas" pitchFamily="49" charset="0"/>
              </a:rPr>
              <a:t>的</a:t>
            </a:r>
            <a:r>
              <a:rPr lang="zh-CN" altLang="en-US" sz="1800">
                <a:solidFill>
                  <a:srgbClr val="0000FF"/>
                </a:solidFill>
                <a:latin typeface="Consolas" pitchFamily="49" charset="0"/>
                <a:ea typeface="楷体" pitchFamily="49" charset="-122"/>
                <a:cs typeface="Consolas" pitchFamily="49" charset="0"/>
              </a:rPr>
              <a:t>结点</a:t>
            </a:r>
            <a:r>
              <a:rPr lang="zh-CN"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2309786" y="2143117"/>
            <a:ext cx="7429552" cy="1326105"/>
          </a:xfrm>
          <a:prstGeom prst="rect">
            <a:avLst/>
          </a:prstGeom>
        </p:spPr>
        <p:style>
          <a:lnRef idx="1">
            <a:schemeClr val="accent6"/>
          </a:lnRef>
          <a:fillRef idx="2">
            <a:schemeClr val="accent6"/>
          </a:fillRef>
          <a:effectRef idx="1">
            <a:schemeClr val="accent6"/>
          </a:effectRef>
          <a:fontRef idx="minor">
            <a:schemeClr val="dk1"/>
          </a:fontRef>
        </p:style>
        <p:txBody>
          <a:bodyPr wrap="square" lIns="108000" tIns="108000" bIns="108000" rtlCol="0">
            <a:spAutoFit/>
          </a:bodyPr>
          <a:lstStyle/>
          <a:p>
            <a:pPr algn="l">
              <a:lnSpc>
                <a:spcPct val="150000"/>
              </a:lnSpc>
              <a:spcBef>
                <a:spcPts val="0"/>
              </a:spcBef>
            </a:pPr>
            <a:r>
              <a:rPr lang="en-US" altLang="zh-CN" sz="1600" i="1">
                <a:solidFill>
                  <a:srgbClr val="0000FF"/>
                </a:solidFill>
                <a:latin typeface="Consolas" pitchFamily="49" charset="0"/>
                <a:ea typeface="楷体" pitchFamily="49" charset="-122"/>
                <a:cs typeface="Consolas" pitchFamily="49" charset="0"/>
              </a:rPr>
              <a:t>f</a:t>
            </a:r>
            <a:r>
              <a:rPr lang="en-US" altLang="zh-CN"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L,x</a:t>
            </a:r>
            <a:r>
              <a:rPr lang="en-US" altLang="zh-CN" sz="1600">
                <a:solidFill>
                  <a:srgbClr val="0000FF"/>
                </a:solidFill>
                <a:latin typeface="Consolas" pitchFamily="49" charset="0"/>
                <a:ea typeface="楷体" pitchFamily="49" charset="-122"/>
                <a:cs typeface="Consolas" pitchFamily="49" charset="0"/>
              </a:rPr>
              <a:t>) ≡ </a:t>
            </a:r>
            <a:r>
              <a:rPr lang="zh-CN" altLang="en-US" sz="1600">
                <a:solidFill>
                  <a:srgbClr val="0000FF"/>
                </a:solidFill>
                <a:latin typeface="Consolas" pitchFamily="49" charset="0"/>
                <a:ea typeface="楷体" pitchFamily="49" charset="-122"/>
                <a:cs typeface="Consolas" pitchFamily="49" charset="0"/>
                <a:sym typeface="Wingdings"/>
              </a:rPr>
              <a:t>不做任何事件</a:t>
            </a:r>
            <a:r>
              <a:rPr lang="en-US" altLang="zh-CN" sz="1600">
                <a:solidFill>
                  <a:srgbClr val="0000FF"/>
                </a:solidFill>
                <a:latin typeface="Consolas" pitchFamily="49" charset="0"/>
                <a:ea typeface="楷体" pitchFamily="49" charset="-122"/>
                <a:cs typeface="Consolas" pitchFamily="49" charset="0"/>
                <a:sym typeface="Wingdings"/>
              </a:rPr>
              <a:t>			</a:t>
            </a:r>
            <a:r>
              <a:rPr lang="zh-CN" altLang="en-US" sz="1600">
                <a:solidFill>
                  <a:srgbClr val="00B0F0"/>
                </a:solidFill>
                <a:latin typeface="Consolas" pitchFamily="49" charset="0"/>
                <a:ea typeface="楷体" pitchFamily="49" charset="-122"/>
                <a:cs typeface="Consolas" pitchFamily="49" charset="0"/>
                <a:sym typeface="Wingdings"/>
              </a:rPr>
              <a:t>当</a:t>
            </a:r>
            <a:r>
              <a:rPr lang="en-US" altLang="zh-CN" sz="1600" i="1">
                <a:solidFill>
                  <a:srgbClr val="00B0F0"/>
                </a:solidFill>
                <a:latin typeface="Consolas" pitchFamily="49" charset="0"/>
                <a:ea typeface="楷体" pitchFamily="49" charset="-122"/>
                <a:cs typeface="Consolas" pitchFamily="49" charset="0"/>
                <a:sym typeface="Wingdings"/>
              </a:rPr>
              <a:t>L</a:t>
            </a:r>
            <a:r>
              <a:rPr lang="zh-CN" altLang="en-US" sz="1600">
                <a:solidFill>
                  <a:srgbClr val="00B0F0"/>
                </a:solidFill>
                <a:latin typeface="Consolas" pitchFamily="49" charset="0"/>
                <a:ea typeface="楷体" pitchFamily="49" charset="-122"/>
                <a:cs typeface="Consolas" pitchFamily="49" charset="0"/>
                <a:sym typeface="Wingdings"/>
              </a:rPr>
              <a:t>为空</a:t>
            </a:r>
            <a:endParaRPr lang="en-US" altLang="zh-CN" sz="1600">
              <a:solidFill>
                <a:srgbClr val="00B0F0"/>
              </a:solidFill>
              <a:latin typeface="Consolas" pitchFamily="49" charset="0"/>
              <a:ea typeface="楷体" pitchFamily="49" charset="-122"/>
              <a:cs typeface="Consolas" pitchFamily="49" charset="0"/>
              <a:sym typeface="Wingdings"/>
            </a:endParaRPr>
          </a:p>
          <a:p>
            <a:pPr algn="l">
              <a:lnSpc>
                <a:spcPct val="150000"/>
              </a:lnSpc>
              <a:spcBef>
                <a:spcPts val="0"/>
              </a:spcBef>
            </a:pPr>
            <a:r>
              <a:rPr lang="en-US" altLang="zh-CN" sz="1600" i="1">
                <a:solidFill>
                  <a:srgbClr val="0000FF"/>
                </a:solidFill>
                <a:latin typeface="Consolas" pitchFamily="49" charset="0"/>
                <a:ea typeface="楷体" pitchFamily="49" charset="-122"/>
                <a:cs typeface="Consolas" pitchFamily="49" charset="0"/>
              </a:rPr>
              <a:t>f</a:t>
            </a:r>
            <a:r>
              <a:rPr lang="en-US" altLang="zh-CN"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L,x</a:t>
            </a:r>
            <a:r>
              <a:rPr lang="en-US" altLang="zh-CN" sz="1600">
                <a:solidFill>
                  <a:srgbClr val="0000FF"/>
                </a:solidFill>
                <a:latin typeface="Consolas" pitchFamily="49" charset="0"/>
                <a:ea typeface="楷体" pitchFamily="49" charset="-122"/>
                <a:cs typeface="Consolas" pitchFamily="49" charset="0"/>
              </a:rPr>
              <a:t>) ≡ </a:t>
            </a:r>
            <a:r>
              <a:rPr lang="en-US" altLang="zh-CN" sz="1600">
                <a:solidFill>
                  <a:srgbClr val="0000FF"/>
                </a:solidFill>
                <a:latin typeface="Consolas" pitchFamily="49" charset="0"/>
                <a:ea typeface="楷体" pitchFamily="49" charset="-122"/>
                <a:cs typeface="Consolas" pitchFamily="49" charset="0"/>
                <a:sym typeface="Wingdings"/>
              </a:rPr>
              <a:t>p=L; L=L-&gt;next;</a:t>
            </a:r>
            <a:r>
              <a:rPr lang="en-US" altLang="zh-CN" sz="1600" i="1">
                <a:solidFill>
                  <a:srgbClr val="0000FF"/>
                </a:solidFill>
                <a:latin typeface="Consolas" pitchFamily="49" charset="0"/>
                <a:ea typeface="楷体" pitchFamily="49" charset="-122"/>
                <a:cs typeface="Consolas" pitchFamily="49" charset="0"/>
                <a:sym typeface="Wingdings"/>
              </a:rPr>
              <a:t> </a:t>
            </a:r>
            <a:r>
              <a:rPr lang="en-US" altLang="zh-CN" sz="1600">
                <a:solidFill>
                  <a:srgbClr val="0000FF"/>
                </a:solidFill>
                <a:latin typeface="Consolas" pitchFamily="49" charset="0"/>
                <a:ea typeface="楷体" pitchFamily="49" charset="-122"/>
                <a:cs typeface="Consolas" pitchFamily="49" charset="0"/>
                <a:sym typeface="Wingdings"/>
              </a:rPr>
              <a:t>free(p);	</a:t>
            </a:r>
            <a:r>
              <a:rPr lang="zh-CN" altLang="zh-CN" sz="1600">
                <a:solidFill>
                  <a:srgbClr val="00B0F0"/>
                </a:solidFill>
                <a:latin typeface="Consolas" pitchFamily="49" charset="0"/>
                <a:ea typeface="仿宋" pitchFamily="49" charset="-122"/>
                <a:cs typeface="Consolas" pitchFamily="49" charset="0"/>
              </a:rPr>
              <a:t>若首</a:t>
            </a:r>
            <a:r>
              <a:rPr lang="zh-CN" altLang="en-US" sz="1600">
                <a:solidFill>
                  <a:srgbClr val="00B0F0"/>
                </a:solidFill>
                <a:latin typeface="Consolas" pitchFamily="49" charset="0"/>
                <a:ea typeface="仿宋" pitchFamily="49" charset="-122"/>
                <a:cs typeface="Consolas" pitchFamily="49" charset="0"/>
              </a:rPr>
              <a:t>结点</a:t>
            </a:r>
            <a:r>
              <a:rPr lang="zh-CN" altLang="zh-CN" sz="1600">
                <a:solidFill>
                  <a:srgbClr val="00B0F0"/>
                </a:solidFill>
                <a:latin typeface="Consolas" pitchFamily="49" charset="0"/>
                <a:ea typeface="仿宋" pitchFamily="49" charset="-122"/>
                <a:cs typeface="Consolas" pitchFamily="49" charset="0"/>
              </a:rPr>
              <a:t>值为</a:t>
            </a:r>
            <a:r>
              <a:rPr lang="en-US" altLang="zh-CN" sz="1600">
                <a:solidFill>
                  <a:srgbClr val="00B0F0"/>
                </a:solidFill>
                <a:latin typeface="Consolas" pitchFamily="49" charset="0"/>
                <a:ea typeface="仿宋" pitchFamily="49" charset="-122"/>
                <a:cs typeface="Consolas" pitchFamily="49" charset="0"/>
              </a:rPr>
              <a:t>x</a:t>
            </a:r>
          </a:p>
          <a:p>
            <a:pPr algn="l">
              <a:lnSpc>
                <a:spcPct val="150000"/>
              </a:lnSpc>
              <a:spcBef>
                <a:spcPts val="0"/>
              </a:spcBef>
            </a:pPr>
            <a:r>
              <a:rPr lang="en-US" altLang="zh-CN" sz="1600" i="1">
                <a:solidFill>
                  <a:srgbClr val="0000FF"/>
                </a:solidFill>
                <a:latin typeface="Consolas" pitchFamily="49" charset="0"/>
                <a:ea typeface="楷体" pitchFamily="49" charset="-122"/>
                <a:cs typeface="Consolas" pitchFamily="49" charset="0"/>
              </a:rPr>
              <a:t>f</a:t>
            </a:r>
            <a:r>
              <a:rPr lang="en-US" altLang="zh-CN"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L,x</a:t>
            </a:r>
            <a:r>
              <a:rPr lang="en-US" altLang="zh-CN" sz="1600">
                <a:solidFill>
                  <a:srgbClr val="0000FF"/>
                </a:solidFill>
                <a:latin typeface="Consolas" pitchFamily="49" charset="0"/>
                <a:ea typeface="楷体" pitchFamily="49" charset="-122"/>
                <a:cs typeface="Consolas" pitchFamily="49" charset="0"/>
              </a:rPr>
              <a:t>) ≡ </a:t>
            </a:r>
            <a:r>
              <a:rPr lang="en-US" altLang="zh-CN" sz="1600" i="1">
                <a:solidFill>
                  <a:srgbClr val="0000FF"/>
                </a:solidFill>
                <a:latin typeface="Consolas" pitchFamily="49" charset="0"/>
                <a:ea typeface="楷体" pitchFamily="49" charset="-122"/>
                <a:cs typeface="Consolas" pitchFamily="49" charset="0"/>
              </a:rPr>
              <a:t>f</a:t>
            </a:r>
            <a:r>
              <a:rPr lang="en-US" altLang="zh-CN"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L</a:t>
            </a:r>
            <a:r>
              <a:rPr lang="en-US" altLang="zh-CN" sz="1600">
                <a:solidFill>
                  <a:srgbClr val="0000FF"/>
                </a:solidFill>
                <a:latin typeface="Consolas" pitchFamily="49" charset="0"/>
                <a:ea typeface="楷体" pitchFamily="49" charset="-122"/>
                <a:cs typeface="Consolas" pitchFamily="49" charset="0"/>
              </a:rPr>
              <a:t>-&gt;next</a:t>
            </a:r>
            <a:r>
              <a:rPr lang="en-US" altLang="zh-CN" sz="1600" i="1">
                <a:solidFill>
                  <a:srgbClr val="0000FF"/>
                </a:solidFill>
                <a:latin typeface="Consolas" pitchFamily="49" charset="0"/>
                <a:ea typeface="楷体" pitchFamily="49" charset="-122"/>
                <a:cs typeface="Consolas" pitchFamily="49" charset="0"/>
              </a:rPr>
              <a:t>,x</a:t>
            </a:r>
            <a:r>
              <a:rPr lang="en-US" altLang="zh-CN" sz="1600">
                <a:solidFill>
                  <a:srgbClr val="0000FF"/>
                </a:solidFill>
                <a:latin typeface="Consolas" pitchFamily="49" charset="0"/>
                <a:ea typeface="楷体" pitchFamily="49" charset="-122"/>
                <a:cs typeface="Consolas" pitchFamily="49" charset="0"/>
              </a:rPr>
              <a:t>); </a:t>
            </a:r>
            <a:r>
              <a:rPr lang="en-US" altLang="zh-CN" sz="1600">
                <a:solidFill>
                  <a:srgbClr val="0000FF"/>
                </a:solidFill>
                <a:latin typeface="Consolas" pitchFamily="49" charset="0"/>
                <a:ea typeface="楷体" pitchFamily="49" charset="-122"/>
                <a:cs typeface="Consolas" pitchFamily="49" charset="0"/>
                <a:sym typeface="Wingdings"/>
              </a:rPr>
              <a:t>			</a:t>
            </a:r>
            <a:r>
              <a:rPr lang="zh-CN" altLang="en-US" sz="1600">
                <a:solidFill>
                  <a:srgbClr val="00B0F0"/>
                </a:solidFill>
                <a:latin typeface="Consolas" pitchFamily="49" charset="0"/>
                <a:ea typeface="楷体" pitchFamily="49" charset="-122"/>
                <a:cs typeface="Consolas" pitchFamily="49" charset="0"/>
                <a:sym typeface="Wingdings"/>
              </a:rPr>
              <a:t>其他情况</a:t>
            </a:r>
            <a:endParaRPr lang="en-US" altLang="zh-CN" sz="1600">
              <a:solidFill>
                <a:srgbClr val="00B0F0"/>
              </a:solidFill>
              <a:latin typeface="Consolas" pitchFamily="49" charset="0"/>
              <a:ea typeface="楷体" pitchFamily="49" charset="-122"/>
              <a:cs typeface="Consolas" pitchFamily="49" charset="0"/>
              <a:sym typeface="Wingdings"/>
            </a:endParaRPr>
          </a:p>
        </p:txBody>
      </p:sp>
      <p:grpSp>
        <p:nvGrpSpPr>
          <p:cNvPr id="26" name="组合 7"/>
          <p:cNvGrpSpPr/>
          <p:nvPr/>
        </p:nvGrpSpPr>
        <p:grpSpPr>
          <a:xfrm>
            <a:off x="1900506" y="571481"/>
            <a:ext cx="1000100" cy="785817"/>
            <a:chOff x="5703182" y="3835411"/>
            <a:chExt cx="1238250" cy="1236663"/>
          </a:xfrm>
        </p:grpSpPr>
        <p:grpSp>
          <p:nvGrpSpPr>
            <p:cNvPr id="27" name="Group 19"/>
            <p:cNvGrpSpPr>
              <a:grpSpLocks/>
            </p:cNvGrpSpPr>
            <p:nvPr/>
          </p:nvGrpSpPr>
          <p:grpSpPr bwMode="auto">
            <a:xfrm>
              <a:off x="5703182" y="3835411"/>
              <a:ext cx="1238250" cy="1236663"/>
              <a:chOff x="810" y="845"/>
              <a:chExt cx="827" cy="826"/>
            </a:xfrm>
          </p:grpSpPr>
          <p:sp>
            <p:nvSpPr>
              <p:cNvPr id="29"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3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31"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28"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32" name="灯片编号占位符 31"/>
          <p:cNvSpPr>
            <a:spLocks noGrp="1"/>
          </p:cNvSpPr>
          <p:nvPr>
            <p:ph type="sldNum" sz="quarter" idx="12"/>
          </p:nvPr>
        </p:nvSpPr>
        <p:spPr/>
        <p:txBody>
          <a:bodyPr/>
          <a:lstStyle/>
          <a:p>
            <a:fld id="{36E68863-33C2-4D6D-B9FA-F4917E910219}" type="slidenum">
              <a:rPr lang="en-US" altLang="zh-CN" smtClean="0"/>
              <a:pPr/>
              <a:t>37</a:t>
            </a:fld>
            <a:r>
              <a:rPr lang="en-US" altLang="zh-CN" smtClean="0"/>
              <a:t>/15</a:t>
            </a:r>
            <a:endParaRPr lang="en-US" altLang="zh-CN"/>
          </a:p>
        </p:txBody>
      </p:sp>
    </p:spTree>
    <p:extLst>
      <p:ext uri="{BB962C8B-B14F-4D97-AF65-F5344CB8AC3E}">
        <p14:creationId xmlns:p14="http://schemas.microsoft.com/office/powerpoint/2010/main" val="91822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9786" y="571482"/>
            <a:ext cx="5357850"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基于递归方法的递归算法设计</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pSp>
        <p:nvGrpSpPr>
          <p:cNvPr id="13" name="组合 12"/>
          <p:cNvGrpSpPr/>
          <p:nvPr/>
        </p:nvGrpSpPr>
        <p:grpSpPr>
          <a:xfrm>
            <a:off x="2452662" y="1500175"/>
            <a:ext cx="7715304" cy="2423747"/>
            <a:chOff x="1142976" y="1071552"/>
            <a:chExt cx="7715304" cy="1817811"/>
          </a:xfrm>
        </p:grpSpPr>
        <p:sp>
          <p:nvSpPr>
            <p:cNvPr id="9" name="TextBox 8"/>
            <p:cNvSpPr txBox="1"/>
            <p:nvPr/>
          </p:nvSpPr>
          <p:spPr>
            <a:xfrm>
              <a:off x="1928794" y="1071552"/>
              <a:ext cx="6929486" cy="297774"/>
            </a:xfrm>
            <a:prstGeom prst="rect">
              <a:avLst/>
            </a:prstGeom>
            <a:noFill/>
          </p:spPr>
          <p:txBody>
            <a:bodyPr wrap="square" rtlCol="0">
              <a:spAutoFit/>
            </a:bodyPr>
            <a:lstStyle/>
            <a:p>
              <a:pPr algn="l"/>
              <a:r>
                <a:rPr lang="zh-CN" altLang="en-US" sz="2000">
                  <a:solidFill>
                    <a:srgbClr val="FF00FF"/>
                  </a:solidFill>
                  <a:latin typeface="楷体" pitchFamily="49" charset="-122"/>
                  <a:ea typeface="楷体" pitchFamily="49" charset="-122"/>
                </a:rPr>
                <a:t>如何将递归特性不明显的问题转化为递归问题求解</a:t>
              </a:r>
              <a:endParaRPr lang="zh-CN" altLang="en-US" sz="2000">
                <a:solidFill>
                  <a:srgbClr val="FF00FF"/>
                </a:solidFill>
                <a:latin typeface="楷体" pitchFamily="49" charset="-122"/>
                <a:ea typeface="楷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1142976" y="1643056"/>
              <a:ext cx="785818" cy="1078044"/>
            </a:xfrm>
            <a:prstGeom prst="rect">
              <a:avLst/>
            </a:prstGeom>
            <a:noFill/>
            <a:ln w="9525">
              <a:noFill/>
              <a:miter lim="800000"/>
              <a:headEnd/>
              <a:tailEnd/>
            </a:ln>
            <a:effectLst/>
          </p:spPr>
        </p:pic>
        <p:sp>
          <p:nvSpPr>
            <p:cNvPr id="11" name="TextBox 10"/>
            <p:cNvSpPr txBox="1"/>
            <p:nvPr/>
          </p:nvSpPr>
          <p:spPr>
            <a:xfrm>
              <a:off x="2214546" y="1571618"/>
              <a:ext cx="5715040" cy="13177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0"/>
                </a:spcBef>
                <a:buBlip>
                  <a:blip r:embed="rId3"/>
                </a:buBlip>
              </a:pPr>
              <a:r>
                <a:rPr lang="zh-CN" altLang="en-US" sz="2000">
                  <a:solidFill>
                    <a:srgbClr val="0000FF"/>
                  </a:solidFill>
                  <a:latin typeface="仿宋" pitchFamily="49" charset="-122"/>
                  <a:ea typeface="仿宋" pitchFamily="49" charset="-122"/>
                  <a:cs typeface="Times New Roman" pitchFamily="18" charset="0"/>
                </a:rPr>
                <a:t>确定问题的形式化描述</a:t>
              </a:r>
              <a:endParaRPr lang="en-US" altLang="zh-CN" sz="2000">
                <a:solidFill>
                  <a:srgbClr val="0000FF"/>
                </a:solidFill>
                <a:latin typeface="仿宋" pitchFamily="49" charset="-122"/>
                <a:ea typeface="仿宋" pitchFamily="49" charset="-122"/>
                <a:cs typeface="Times New Roman" pitchFamily="18" charset="0"/>
              </a:endParaRPr>
            </a:p>
            <a:p>
              <a:pPr marL="457200" indent="-457200" algn="l">
                <a:lnSpc>
                  <a:spcPts val="3000"/>
                </a:lnSpc>
                <a:spcBef>
                  <a:spcPts val="0"/>
                </a:spcBef>
                <a:buBlip>
                  <a:blip r:embed="rId3"/>
                </a:buBlip>
              </a:pPr>
              <a:r>
                <a:rPr lang="zh-CN" altLang="en-US" sz="2000">
                  <a:solidFill>
                    <a:srgbClr val="0000FF"/>
                  </a:solidFill>
                  <a:latin typeface="仿宋" pitchFamily="49" charset="-122"/>
                  <a:ea typeface="仿宋" pitchFamily="49" charset="-122"/>
                  <a:cs typeface="Times New Roman" pitchFamily="18" charset="0"/>
                </a:rPr>
                <a:t>确定哪些是大问题，哪些是小问题</a:t>
              </a:r>
              <a:endParaRPr lang="en-US" altLang="zh-CN" sz="2000">
                <a:solidFill>
                  <a:srgbClr val="0000FF"/>
                </a:solidFill>
                <a:latin typeface="仿宋" pitchFamily="49" charset="-122"/>
                <a:ea typeface="仿宋" pitchFamily="49" charset="-122"/>
                <a:cs typeface="Times New Roman" pitchFamily="18" charset="0"/>
              </a:endParaRPr>
            </a:p>
            <a:p>
              <a:pPr marL="457200" indent="-457200" algn="l">
                <a:lnSpc>
                  <a:spcPts val="3000"/>
                </a:lnSpc>
                <a:spcBef>
                  <a:spcPts val="0"/>
                </a:spcBef>
                <a:buBlip>
                  <a:blip r:embed="rId3"/>
                </a:buBlip>
              </a:pPr>
              <a:r>
                <a:rPr lang="zh-CN" altLang="en-US" sz="2000">
                  <a:solidFill>
                    <a:srgbClr val="0000FF"/>
                  </a:solidFill>
                  <a:latin typeface="仿宋" pitchFamily="49" charset="-122"/>
                  <a:ea typeface="仿宋" pitchFamily="49" charset="-122"/>
                  <a:cs typeface="Times New Roman" pitchFamily="18" charset="0"/>
                </a:rPr>
                <a:t>确定大、小问题的关系</a:t>
              </a:r>
              <a:endParaRPr lang="en-US" altLang="zh-CN" sz="2000">
                <a:solidFill>
                  <a:srgbClr val="0000FF"/>
                </a:solidFill>
                <a:latin typeface="仿宋" pitchFamily="49" charset="-122"/>
                <a:ea typeface="仿宋" pitchFamily="49" charset="-122"/>
                <a:cs typeface="Times New Roman" pitchFamily="18" charset="0"/>
              </a:endParaRPr>
            </a:p>
            <a:p>
              <a:pPr marL="457200" indent="-457200" algn="l">
                <a:lnSpc>
                  <a:spcPts val="3000"/>
                </a:lnSpc>
                <a:spcBef>
                  <a:spcPts val="0"/>
                </a:spcBef>
                <a:buBlip>
                  <a:blip r:embed="rId3"/>
                </a:buBlip>
              </a:pPr>
              <a:r>
                <a:rPr lang="zh-CN" altLang="en-US" sz="2000">
                  <a:solidFill>
                    <a:srgbClr val="0000FF"/>
                  </a:solidFill>
                  <a:latin typeface="仿宋" pitchFamily="49" charset="-122"/>
                  <a:ea typeface="仿宋" pitchFamily="49" charset="-122"/>
                  <a:cs typeface="Times New Roman" pitchFamily="18" charset="0"/>
                </a:rPr>
                <a:t>确定特殊（递归结束）情况</a:t>
              </a:r>
              <a:endParaRPr lang="zh-CN" altLang="en-US" sz="2000">
                <a:solidFill>
                  <a:srgbClr val="0000FF"/>
                </a:solidFill>
                <a:latin typeface="仿宋" pitchFamily="49" charset="-122"/>
                <a:ea typeface="仿宋" pitchFamily="49" charset="-122"/>
                <a:cs typeface="Times New Roman" pitchFamily="18" charset="0"/>
              </a:endParaRPr>
            </a:p>
          </p:txBody>
        </p:sp>
      </p:grpSp>
      <p:sp>
        <p:nvSpPr>
          <p:cNvPr id="8" name="灯片编号占位符 7"/>
          <p:cNvSpPr>
            <a:spLocks noGrp="1"/>
          </p:cNvSpPr>
          <p:nvPr>
            <p:ph type="sldNum" sz="quarter" idx="12"/>
          </p:nvPr>
        </p:nvSpPr>
        <p:spPr/>
        <p:txBody>
          <a:bodyPr/>
          <a:lstStyle/>
          <a:p>
            <a:fld id="{36E68863-33C2-4D6D-B9FA-F4917E910219}" type="slidenum">
              <a:rPr lang="en-US" altLang="zh-CN" smtClean="0"/>
              <a:pPr/>
              <a:t>38</a:t>
            </a:fld>
            <a:r>
              <a:rPr lang="en-US" altLang="zh-CN" smtClean="0"/>
              <a:t>/15</a:t>
            </a:r>
            <a:endParaRPr lang="en-US" altLang="zh-CN"/>
          </a:p>
        </p:txBody>
      </p:sp>
    </p:spTree>
    <p:extLst>
      <p:ext uri="{BB962C8B-B14F-4D97-AF65-F5344CB8AC3E}">
        <p14:creationId xmlns:p14="http://schemas.microsoft.com/office/powerpoint/2010/main" val="31670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309786" y="1951674"/>
            <a:ext cx="7286676" cy="1977336"/>
          </a:xfrm>
          <a:prstGeom prst="rect">
            <a:avLst/>
          </a:prstGeom>
          <a:noFill/>
          <a:ln w="9525">
            <a:noFill/>
            <a:miter lim="800000"/>
            <a:headEnd/>
            <a:tailEnd/>
          </a:ln>
          <a:effectLst/>
        </p:spPr>
        <p:txBody>
          <a:bodyPr wrap="square">
            <a:spAutoFit/>
          </a:bodyPr>
          <a:lstStyle/>
          <a:p>
            <a:pPr algn="l">
              <a:lnSpc>
                <a:spcPct val="150000"/>
              </a:lnSpc>
              <a:spcBef>
                <a:spcPts val="0"/>
              </a:spcBef>
            </a:pPr>
            <a:r>
              <a:rPr lang="zh-CN" altLang="en-US">
                <a:solidFill>
                  <a:srgbClr val="FF3300"/>
                </a:solidFill>
                <a:latin typeface="Consolas" pitchFamily="49" charset="0"/>
                <a:ea typeface="黑体" pitchFamily="49" charset="-122"/>
                <a:cs typeface="Consolas" pitchFamily="49" charset="0"/>
              </a:rPr>
              <a:t>    解：</a:t>
            </a:r>
            <a:r>
              <a:rPr lang="zh-CN" altLang="en-US" sz="2000">
                <a:solidFill>
                  <a:srgbClr val="0000FF"/>
                </a:solidFill>
                <a:latin typeface="Consolas" pitchFamily="49" charset="0"/>
                <a:ea typeface="仿宋" pitchFamily="49" charset="-122"/>
                <a:cs typeface="Consolas" pitchFamily="49" charset="0"/>
              </a:rPr>
              <a:t>设</a:t>
            </a:r>
            <a:r>
              <a:rPr lang="en-US" altLang="zh-CN" sz="2000" i="1">
                <a:solidFill>
                  <a:srgbClr val="FF00FF"/>
                </a:solidFill>
                <a:latin typeface="Consolas" pitchFamily="49" charset="0"/>
                <a:ea typeface="仿宋" pitchFamily="49" charset="-122"/>
                <a:cs typeface="Consolas" pitchFamily="49" charset="0"/>
              </a:rPr>
              <a:t>f</a:t>
            </a:r>
            <a:r>
              <a:rPr lang="en-US" altLang="zh-CN"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a</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n</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为</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[0..</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个元素）的所有元素的</a:t>
            </a:r>
            <a:r>
              <a:rPr lang="zh-CN" altLang="en-US" sz="2000">
                <a:solidFill>
                  <a:srgbClr val="0000FF"/>
                </a:solidFill>
                <a:latin typeface="Consolas" pitchFamily="49" charset="0"/>
                <a:ea typeface="仿宋" pitchFamily="49" charset="-122"/>
                <a:cs typeface="Consolas" pitchFamily="49" charset="0"/>
              </a:rPr>
              <a:t>全</a:t>
            </a:r>
            <a:r>
              <a:rPr lang="zh-CN" altLang="en-US" sz="2000">
                <a:solidFill>
                  <a:srgbClr val="0000FF"/>
                </a:solidFill>
                <a:latin typeface="Consolas" pitchFamily="49" charset="0"/>
                <a:ea typeface="仿宋" pitchFamily="49" charset="-122"/>
                <a:cs typeface="Consolas" pitchFamily="49" charset="0"/>
              </a:rPr>
              <a:t>排序，为大问题。</a:t>
            </a:r>
            <a:endParaRPr lang="en-US" altLang="zh-CN" sz="20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zh-CN" altLang="en-US" sz="2000">
                <a:solidFill>
                  <a:srgbClr val="0000FF"/>
                </a:solidFill>
                <a:latin typeface="Consolas" pitchFamily="49" charset="0"/>
                <a:ea typeface="仿宋" pitchFamily="49" charset="-122"/>
                <a:cs typeface="Consolas" pitchFamily="49" charset="0"/>
              </a:rPr>
              <a:t>      则</a:t>
            </a:r>
            <a:r>
              <a:rPr lang="en-US" altLang="zh-CN" sz="2000" i="1">
                <a:solidFill>
                  <a:srgbClr val="FF00FF"/>
                </a:solidFill>
                <a:latin typeface="Consolas" pitchFamily="49" charset="0"/>
                <a:ea typeface="仿宋" pitchFamily="49" charset="-122"/>
                <a:cs typeface="Consolas" pitchFamily="49" charset="0"/>
              </a:rPr>
              <a:t>f</a:t>
            </a:r>
            <a:r>
              <a:rPr lang="en-US" altLang="zh-CN"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a</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n</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为</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[0..</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 （</a:t>
            </a:r>
            <a:r>
              <a:rPr lang="en-US" altLang="zh-CN" sz="2000" i="1">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个元素）的所有元素的全排序，为小问题。      </a:t>
            </a:r>
            <a:r>
              <a:rPr lang="zh-CN" altLang="en-US" sz="2000">
                <a:latin typeface="Consolas" pitchFamily="49" charset="0"/>
                <a:ea typeface="仿宋" pitchFamily="49" charset="-122"/>
                <a:cs typeface="Consolas" pitchFamily="49" charset="0"/>
              </a:rPr>
              <a:t> </a:t>
            </a:r>
            <a:endParaRPr lang="zh-CN" altLang="en-US" sz="2000">
              <a:latin typeface="Consolas" pitchFamily="49" charset="0"/>
              <a:ea typeface="仿宋" pitchFamily="49" charset="-122"/>
              <a:cs typeface="Consolas" pitchFamily="49" charset="0"/>
            </a:endParaRPr>
          </a:p>
        </p:txBody>
      </p:sp>
      <p:sp>
        <p:nvSpPr>
          <p:cNvPr id="8" name="TextBox 7"/>
          <p:cNvSpPr txBox="1"/>
          <p:nvPr/>
        </p:nvSpPr>
        <p:spPr>
          <a:xfrm>
            <a:off x="2952728" y="999166"/>
            <a:ext cx="5500726" cy="40767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假设</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数组含有</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mn-ea"/>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，求其全排列。</a:t>
            </a:r>
          </a:p>
        </p:txBody>
      </p:sp>
      <p:grpSp>
        <p:nvGrpSpPr>
          <p:cNvPr id="6" name="组合 7"/>
          <p:cNvGrpSpPr/>
          <p:nvPr/>
        </p:nvGrpSpPr>
        <p:grpSpPr>
          <a:xfrm>
            <a:off x="1900506" y="785795"/>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39</a:t>
            </a:fld>
            <a:r>
              <a:rPr lang="en-US" altLang="zh-CN" smtClean="0"/>
              <a:t>/15</a:t>
            </a:r>
            <a:endParaRPr lang="en-US" altLang="zh-CN"/>
          </a:p>
        </p:txBody>
      </p:sp>
    </p:spTree>
    <p:extLst>
      <p:ext uri="{BB962C8B-B14F-4D97-AF65-F5344CB8AC3E}">
        <p14:creationId xmlns:p14="http://schemas.microsoft.com/office/powerpoint/2010/main" val="14958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8"/>
          <p:cNvSpPr>
            <a:spLocks noChangeAspect="1" noChangeArrowheads="1"/>
          </p:cNvSpPr>
          <p:nvPr/>
        </p:nvSpPr>
        <p:spPr bwMode="auto">
          <a:xfrm>
            <a:off x="2309786" y="7619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3" name="Oval 9"/>
          <p:cNvSpPr>
            <a:spLocks noChangeAspect="1" noChangeArrowheads="1"/>
          </p:cNvSpPr>
          <p:nvPr/>
        </p:nvSpPr>
        <p:spPr bwMode="auto">
          <a:xfrm>
            <a:off x="2360617" y="8125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4" name="TextBox 3"/>
          <p:cNvSpPr txBox="1"/>
          <p:nvPr/>
        </p:nvSpPr>
        <p:spPr>
          <a:xfrm>
            <a:off x="3381356" y="928671"/>
            <a:ext cx="3571900" cy="464743"/>
          </a:xfrm>
          <a:prstGeom prst="rect">
            <a:avLst/>
          </a:prstGeom>
          <a:noFill/>
        </p:spPr>
        <p:txBody>
          <a:bodyPr wrap="square" rtlCol="0">
            <a:spAutoFit/>
          </a:bodyPr>
          <a:lstStyle/>
          <a:p>
            <a:pPr algn="l"/>
            <a:r>
              <a:rPr lang="zh-CN" altLang="en-US" sz="2200">
                <a:solidFill>
                  <a:srgbClr val="FF0000"/>
                </a:solidFill>
                <a:latin typeface="微软雅黑" pitchFamily="34" charset="-122"/>
                <a:ea typeface="微软雅黑" pitchFamily="34" charset="-122"/>
              </a:rPr>
              <a:t>算法时间复杂度分析</a:t>
            </a:r>
            <a:endParaRPr lang="zh-CN" altLang="en-US" sz="2200">
              <a:solidFill>
                <a:srgbClr val="FF0000"/>
              </a:solidFill>
              <a:latin typeface="微软雅黑" pitchFamily="34" charset="-122"/>
              <a:ea typeface="微软雅黑" pitchFamily="34" charset="-122"/>
            </a:endParaRPr>
          </a:p>
        </p:txBody>
      </p:sp>
      <p:sp>
        <p:nvSpPr>
          <p:cNvPr id="5" name="TextBox 4"/>
          <p:cNvSpPr txBox="1"/>
          <p:nvPr/>
        </p:nvSpPr>
        <p:spPr>
          <a:xfrm>
            <a:off x="3381356" y="2714621"/>
            <a:ext cx="2286016" cy="1015663"/>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sz="2000">
                <a:solidFill>
                  <a:srgbClr val="0000FF"/>
                </a:solidFill>
                <a:latin typeface="仿宋" pitchFamily="49" charset="-122"/>
                <a:ea typeface="仿宋" pitchFamily="49" charset="-122"/>
              </a:rPr>
              <a:t>非递归算法</a:t>
            </a:r>
            <a:endParaRPr lang="en-US" altLang="zh-CN" sz="2000">
              <a:solidFill>
                <a:srgbClr val="0000FF"/>
              </a:solidFill>
              <a:latin typeface="仿宋" pitchFamily="49" charset="-122"/>
              <a:ea typeface="仿宋" pitchFamily="49" charset="-122"/>
            </a:endParaRPr>
          </a:p>
          <a:p>
            <a:pPr marL="457200" indent="-457200" algn="l">
              <a:lnSpc>
                <a:spcPct val="150000"/>
              </a:lnSpc>
              <a:spcBef>
                <a:spcPts val="0"/>
              </a:spcBef>
              <a:buBlip>
                <a:blip r:embed="rId3"/>
              </a:buBlip>
            </a:pPr>
            <a:r>
              <a:rPr lang="zh-CN" altLang="en-US" sz="2000">
                <a:solidFill>
                  <a:srgbClr val="0000FF"/>
                </a:solidFill>
                <a:latin typeface="仿宋" pitchFamily="49" charset="-122"/>
                <a:ea typeface="仿宋" pitchFamily="49" charset="-122"/>
              </a:rPr>
              <a:t>递归算法</a:t>
            </a:r>
            <a:endParaRPr lang="zh-CN" altLang="en-US" sz="2000">
              <a:solidFill>
                <a:srgbClr val="0000FF"/>
              </a:solidFill>
              <a:latin typeface="仿宋" pitchFamily="49" charset="-122"/>
              <a:ea typeface="仿宋" pitchFamily="49" charset="-122"/>
            </a:endParaRPr>
          </a:p>
        </p:txBody>
      </p:sp>
      <p:sp>
        <p:nvSpPr>
          <p:cNvPr id="7" name="TextBox 6"/>
          <p:cNvSpPr txBox="1"/>
          <p:nvPr/>
        </p:nvSpPr>
        <p:spPr>
          <a:xfrm>
            <a:off x="2809852" y="2095491"/>
            <a:ext cx="1857388" cy="498598"/>
          </a:xfrm>
          <a:prstGeom prst="rect">
            <a:avLst/>
          </a:prstGeom>
          <a:noFill/>
        </p:spPr>
        <p:txBody>
          <a:bodyPr wrap="square" rtlCol="0">
            <a:spAutoFit/>
          </a:bodyPr>
          <a:lstStyle/>
          <a:p>
            <a:pPr algn="l"/>
            <a:r>
              <a:rPr lang="zh-CN" altLang="en-US">
                <a:solidFill>
                  <a:srgbClr val="C00000"/>
                </a:solidFill>
                <a:latin typeface="华文中宋" pitchFamily="2" charset="-122"/>
                <a:ea typeface="华文中宋" pitchFamily="2" charset="-122"/>
              </a:rPr>
              <a:t>算法类别：</a:t>
            </a:r>
            <a:endParaRPr lang="zh-CN" altLang="en-US">
              <a:solidFill>
                <a:srgbClr val="C00000"/>
              </a:solidFill>
              <a:latin typeface="华文中宋" pitchFamily="2" charset="-122"/>
              <a:ea typeface="华文中宋" pitchFamily="2" charset="-122"/>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4</a:t>
            </a:fld>
            <a:r>
              <a:rPr lang="en-US" altLang="zh-CN" smtClean="0"/>
              <a:t>/12</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809722" y="285728"/>
            <a:ext cx="8143931" cy="827021"/>
          </a:xfrm>
          <a:prstGeom prst="rect">
            <a:avLst/>
          </a:prstGeom>
          <a:noFill/>
          <a:ln w="9525">
            <a:noFill/>
            <a:miter lim="800000"/>
            <a:headEnd/>
            <a:tailEnd/>
          </a:ln>
          <a:effectLst/>
        </p:spPr>
        <p:txBody>
          <a:bodyPr wrap="square">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     假设</a:t>
            </a:r>
            <a:r>
              <a:rPr lang="en-US" altLang="zh-CN" sz="2000" i="1">
                <a:solidFill>
                  <a:srgbClr val="FF00FF"/>
                </a:solidFill>
                <a:latin typeface="Consolas" pitchFamily="49" charset="0"/>
                <a:ea typeface="仿宋" pitchFamily="49" charset="-122"/>
                <a:cs typeface="Consolas" pitchFamily="49" charset="0"/>
              </a:rPr>
              <a:t>f</a:t>
            </a:r>
            <a:r>
              <a:rPr lang="en-US" altLang="zh-CN"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a</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n</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可</a:t>
            </a:r>
            <a:r>
              <a:rPr lang="zh-CN" altLang="en-US" sz="2000">
                <a:solidFill>
                  <a:srgbClr val="0000FF"/>
                </a:solidFill>
                <a:latin typeface="Consolas" pitchFamily="49" charset="0"/>
                <a:ea typeface="仿宋" pitchFamily="49" charset="-122"/>
                <a:cs typeface="Consolas" pitchFamily="49" charset="0"/>
              </a:rPr>
              <a:t>求，对于</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位置，可以</a:t>
            </a:r>
            <a:r>
              <a:rPr lang="zh-CN" altLang="en-US" sz="2000">
                <a:solidFill>
                  <a:srgbClr val="0000FF"/>
                </a:solidFill>
                <a:latin typeface="Consolas" pitchFamily="49" charset="0"/>
                <a:ea typeface="仿宋" pitchFamily="49" charset="-122"/>
                <a:cs typeface="Consolas" pitchFamily="49" charset="0"/>
              </a:rPr>
              <a:t>取</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[0..</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任何元素值，再</a:t>
            </a:r>
            <a:r>
              <a:rPr lang="zh-CN" altLang="en-US" sz="2000">
                <a:solidFill>
                  <a:srgbClr val="0000FF"/>
                </a:solidFill>
                <a:latin typeface="Consolas" pitchFamily="49" charset="0"/>
                <a:ea typeface="仿宋" pitchFamily="49" charset="-122"/>
                <a:cs typeface="Consolas" pitchFamily="49" charset="0"/>
              </a:rPr>
              <a:t>组合</a:t>
            </a:r>
            <a:r>
              <a:rPr lang="en-US" altLang="zh-CN" sz="2000" i="1">
                <a:solidFill>
                  <a:srgbClr val="FF00FF"/>
                </a:solidFill>
                <a:latin typeface="Consolas" pitchFamily="49" charset="0"/>
                <a:ea typeface="仿宋" pitchFamily="49" charset="-122"/>
                <a:cs typeface="Consolas" pitchFamily="49" charset="0"/>
              </a:rPr>
              <a:t>f</a:t>
            </a:r>
            <a:r>
              <a:rPr lang="en-US" altLang="zh-CN"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a</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n</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，则</a:t>
            </a:r>
            <a:r>
              <a:rPr lang="zh-CN" altLang="en-US" sz="2000">
                <a:solidFill>
                  <a:srgbClr val="0000FF"/>
                </a:solidFill>
                <a:latin typeface="Consolas" pitchFamily="49" charset="0"/>
                <a:ea typeface="仿宋" pitchFamily="49" charset="-122"/>
                <a:cs typeface="Consolas" pitchFamily="49" charset="0"/>
              </a:rPr>
              <a:t>得到</a:t>
            </a:r>
            <a:r>
              <a:rPr lang="en-US" altLang="zh-CN" sz="2000" i="1">
                <a:solidFill>
                  <a:srgbClr val="FF00FF"/>
                </a:solidFill>
                <a:latin typeface="Consolas" pitchFamily="49" charset="0"/>
                <a:ea typeface="仿宋" pitchFamily="49" charset="-122"/>
                <a:cs typeface="Consolas" pitchFamily="49" charset="0"/>
              </a:rPr>
              <a:t>f(a</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n</a:t>
            </a:r>
            <a:r>
              <a:rPr lang="zh-CN" altLang="en-US"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 。      </a:t>
            </a:r>
            <a:r>
              <a:rPr lang="zh-CN" altLang="en-US" sz="2000">
                <a:latin typeface="Consolas" pitchFamily="49" charset="0"/>
                <a:ea typeface="仿宋" pitchFamily="49" charset="-122"/>
                <a:cs typeface="Consolas" pitchFamily="49" charset="0"/>
              </a:rPr>
              <a:t> </a:t>
            </a:r>
            <a:endParaRPr lang="zh-CN" altLang="en-US" sz="2000">
              <a:latin typeface="Consolas" pitchFamily="49" charset="0"/>
              <a:ea typeface="仿宋" pitchFamily="49" charset="-122"/>
              <a:cs typeface="Consolas" pitchFamily="49" charset="0"/>
            </a:endParaRPr>
          </a:p>
        </p:txBody>
      </p:sp>
      <p:sp>
        <p:nvSpPr>
          <p:cNvPr id="5" name="Text Box 7" descr="羊皮纸"/>
          <p:cNvSpPr txBox="1">
            <a:spLocks noChangeArrowheads="1"/>
          </p:cNvSpPr>
          <p:nvPr/>
        </p:nvSpPr>
        <p:spPr bwMode="auto">
          <a:xfrm>
            <a:off x="2238348" y="4095756"/>
            <a:ext cx="8072494" cy="1518337"/>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lIns="216000" tIns="108000" bIns="108000">
            <a:spAutoFit/>
          </a:bodyPr>
          <a:lstStyle/>
          <a:p>
            <a:pPr algn="l"/>
            <a:r>
              <a:rPr lang="en-US" altLang="zh-CN" sz="2000" i="1" dirty="0">
                <a:solidFill>
                  <a:schemeClr val="bg1"/>
                </a:solidFill>
                <a:latin typeface="Consolas" pitchFamily="49" charset="0"/>
                <a:ea typeface="楷体" pitchFamily="49" charset="-122"/>
                <a:cs typeface="Consolas" pitchFamily="49" charset="0"/>
              </a:rPr>
              <a:t>f</a:t>
            </a:r>
            <a:r>
              <a:rPr lang="en-US" altLang="zh-CN"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a</a:t>
            </a:r>
            <a:r>
              <a:rPr lang="zh-CN" altLang="en-US"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n</a:t>
            </a:r>
            <a:r>
              <a:rPr lang="zh-CN" altLang="en-US"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k</a:t>
            </a:r>
            <a:r>
              <a:rPr lang="en-US" altLang="zh-CN" sz="2000" dirty="0">
                <a:solidFill>
                  <a:schemeClr val="bg1"/>
                </a:solidFill>
                <a:latin typeface="Consolas" pitchFamily="49" charset="0"/>
                <a:ea typeface="楷体" pitchFamily="49" charset="-122"/>
                <a:cs typeface="Consolas" pitchFamily="49" charset="0"/>
              </a:rPr>
              <a:t>)  </a:t>
            </a:r>
            <a:r>
              <a:rPr lang="en-US" altLang="zh-CN" sz="2000" dirty="0">
                <a:solidFill>
                  <a:srgbClr val="FFC000"/>
                </a:solidFill>
                <a:latin typeface="Consolas" pitchFamily="49" charset="0"/>
                <a:ea typeface="楷体" pitchFamily="49" charset="-122"/>
                <a:cs typeface="Consolas" pitchFamily="49" charset="0"/>
                <a:sym typeface="Wingdings"/>
              </a:rPr>
              <a:t></a:t>
            </a:r>
            <a:r>
              <a:rPr lang="en-US" altLang="zh-CN" sz="2000" dirty="0">
                <a:solidFill>
                  <a:schemeClr val="bg1"/>
                </a:solidFill>
                <a:latin typeface="Consolas" pitchFamily="49" charset="0"/>
                <a:ea typeface="楷体" pitchFamily="49" charset="-122"/>
                <a:cs typeface="Consolas" pitchFamily="49" charset="0"/>
                <a:sym typeface="Wingdings"/>
              </a:rPr>
              <a:t> </a:t>
            </a:r>
            <a:r>
              <a:rPr lang="zh-CN" altLang="en-US" sz="2000" dirty="0">
                <a:solidFill>
                  <a:schemeClr val="bg1"/>
                </a:solidFill>
                <a:latin typeface="Consolas" pitchFamily="49" charset="0"/>
                <a:ea typeface="楷体" pitchFamily="49" charset="-122"/>
                <a:cs typeface="Consolas" pitchFamily="49" charset="0"/>
              </a:rPr>
              <a:t>输出</a:t>
            </a:r>
            <a:r>
              <a:rPr lang="en-US" altLang="zh-CN" sz="2000" i="1" dirty="0">
                <a:solidFill>
                  <a:schemeClr val="bg1"/>
                </a:solidFill>
                <a:latin typeface="Consolas" pitchFamily="49" charset="0"/>
                <a:ea typeface="楷体" pitchFamily="49" charset="-122"/>
                <a:cs typeface="Consolas" pitchFamily="49" charset="0"/>
              </a:rPr>
              <a:t>a</a:t>
            </a:r>
            <a:r>
              <a:rPr lang="en-US" altLang="zh-CN" sz="2000" dirty="0">
                <a:solidFill>
                  <a:schemeClr val="bg1"/>
                </a:solidFill>
                <a:latin typeface="Consolas" pitchFamily="49" charset="0"/>
                <a:ea typeface="楷体" pitchFamily="49" charset="-122"/>
                <a:cs typeface="Consolas" pitchFamily="49" charset="0"/>
              </a:rPr>
              <a:t>   	  </a:t>
            </a:r>
            <a:r>
              <a:rPr lang="zh-CN" altLang="en-US" sz="2000" dirty="0">
                <a:solidFill>
                  <a:schemeClr val="bg1"/>
                </a:solidFill>
                <a:latin typeface="Consolas" pitchFamily="49" charset="0"/>
                <a:ea typeface="楷体" pitchFamily="49" charset="-122"/>
                <a:cs typeface="Consolas" pitchFamily="49" charset="0"/>
              </a:rPr>
              <a:t>当</a:t>
            </a:r>
            <a:r>
              <a:rPr lang="en-US" altLang="zh-CN" sz="2000" i="1" dirty="0">
                <a:solidFill>
                  <a:schemeClr val="bg1"/>
                </a:solidFill>
                <a:latin typeface="Consolas" pitchFamily="49" charset="0"/>
                <a:ea typeface="楷体" pitchFamily="49" charset="-122"/>
                <a:cs typeface="Consolas" pitchFamily="49" charset="0"/>
              </a:rPr>
              <a:t>k</a:t>
            </a:r>
            <a:r>
              <a:rPr lang="en-US" altLang="zh-CN" sz="2000" dirty="0">
                <a:solidFill>
                  <a:schemeClr val="bg1"/>
                </a:solidFill>
                <a:latin typeface="Consolas" pitchFamily="49" charset="0"/>
                <a:ea typeface="楷体" pitchFamily="49" charset="-122"/>
                <a:cs typeface="Consolas" pitchFamily="49" charset="0"/>
              </a:rPr>
              <a:t>=0</a:t>
            </a:r>
            <a:r>
              <a:rPr lang="zh-CN" altLang="en-US" sz="2000" dirty="0">
                <a:solidFill>
                  <a:schemeClr val="bg1"/>
                </a:solidFill>
                <a:latin typeface="Consolas" pitchFamily="49" charset="0"/>
                <a:ea typeface="楷体" pitchFamily="49" charset="-122"/>
                <a:cs typeface="Consolas" pitchFamily="49" charset="0"/>
              </a:rPr>
              <a:t>时</a:t>
            </a:r>
            <a:r>
              <a:rPr lang="en-US" altLang="zh-CN" sz="2000" dirty="0">
                <a:solidFill>
                  <a:schemeClr val="bg1"/>
                </a:solidFill>
                <a:latin typeface="Consolas" pitchFamily="49" charset="0"/>
                <a:ea typeface="楷体" pitchFamily="49" charset="-122"/>
                <a:cs typeface="Consolas" pitchFamily="49" charset="0"/>
              </a:rPr>
              <a:t>(</a:t>
            </a:r>
            <a:r>
              <a:rPr lang="zh-CN" altLang="en-US" sz="2000" dirty="0">
                <a:solidFill>
                  <a:schemeClr val="bg1"/>
                </a:solidFill>
                <a:latin typeface="Consolas" pitchFamily="49" charset="0"/>
                <a:ea typeface="楷体" pitchFamily="49" charset="-122"/>
                <a:cs typeface="Consolas" pitchFamily="49" charset="0"/>
              </a:rPr>
              <a:t>一个元素的全排列</a:t>
            </a:r>
            <a:r>
              <a:rPr lang="en-US" altLang="zh-CN" sz="2000" dirty="0">
                <a:solidFill>
                  <a:schemeClr val="bg1"/>
                </a:solidFill>
                <a:latin typeface="Consolas" pitchFamily="49" charset="0"/>
                <a:ea typeface="楷体" pitchFamily="49" charset="-122"/>
                <a:cs typeface="Consolas" pitchFamily="49" charset="0"/>
              </a:rPr>
              <a:t>)</a:t>
            </a:r>
            <a:endParaRPr lang="zh-CN" altLang="en-US" sz="2000" dirty="0">
              <a:solidFill>
                <a:schemeClr val="bg1"/>
              </a:solidFill>
              <a:latin typeface="Consolas" pitchFamily="49" charset="0"/>
              <a:ea typeface="楷体" pitchFamily="49" charset="-122"/>
              <a:cs typeface="Consolas" pitchFamily="49" charset="0"/>
            </a:endParaRPr>
          </a:p>
          <a:p>
            <a:pPr algn="l"/>
            <a:r>
              <a:rPr lang="en-US" altLang="zh-CN" sz="2000" i="1" dirty="0">
                <a:solidFill>
                  <a:schemeClr val="bg1"/>
                </a:solidFill>
                <a:latin typeface="Consolas" pitchFamily="49" charset="0"/>
                <a:ea typeface="楷体" pitchFamily="49" charset="-122"/>
                <a:cs typeface="Consolas" pitchFamily="49" charset="0"/>
              </a:rPr>
              <a:t>f</a:t>
            </a:r>
            <a:r>
              <a:rPr lang="en-US" altLang="zh-CN"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a</a:t>
            </a:r>
            <a:r>
              <a:rPr lang="zh-CN" altLang="en-US"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n</a:t>
            </a:r>
            <a:r>
              <a:rPr lang="zh-CN" altLang="en-US"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k</a:t>
            </a:r>
            <a:r>
              <a:rPr lang="en-US" altLang="zh-CN" sz="2000" dirty="0">
                <a:solidFill>
                  <a:schemeClr val="bg1"/>
                </a:solidFill>
                <a:latin typeface="Consolas" pitchFamily="49" charset="0"/>
                <a:ea typeface="楷体" pitchFamily="49" charset="-122"/>
                <a:cs typeface="Consolas" pitchFamily="49" charset="0"/>
              </a:rPr>
              <a:t>)  </a:t>
            </a:r>
            <a:r>
              <a:rPr lang="en-US" altLang="zh-CN" sz="2000" dirty="0">
                <a:solidFill>
                  <a:srgbClr val="FFC000"/>
                </a:solidFill>
                <a:latin typeface="Consolas" pitchFamily="49" charset="0"/>
                <a:ea typeface="楷体" pitchFamily="49" charset="-122"/>
                <a:cs typeface="Consolas" pitchFamily="49" charset="0"/>
                <a:sym typeface="Wingdings"/>
              </a:rPr>
              <a:t></a:t>
            </a:r>
            <a:r>
              <a:rPr lang="en-US" altLang="zh-CN" sz="2000" dirty="0">
                <a:solidFill>
                  <a:schemeClr val="bg1"/>
                </a:solidFill>
                <a:latin typeface="Consolas" pitchFamily="49" charset="0"/>
                <a:ea typeface="楷体" pitchFamily="49" charset="-122"/>
                <a:cs typeface="Consolas" pitchFamily="49" charset="0"/>
                <a:sym typeface="Wingdings"/>
              </a:rPr>
              <a:t>  </a:t>
            </a:r>
            <a:r>
              <a:rPr lang="en-US" altLang="zh-CN" sz="2000" i="1" dirty="0">
                <a:solidFill>
                  <a:schemeClr val="bg1"/>
                </a:solidFill>
                <a:latin typeface="Consolas" pitchFamily="49" charset="0"/>
                <a:ea typeface="楷体" pitchFamily="49" charset="-122"/>
                <a:cs typeface="Consolas" pitchFamily="49" charset="0"/>
              </a:rPr>
              <a:t>a</a:t>
            </a:r>
            <a:r>
              <a:rPr lang="en-US" altLang="zh-CN"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k</a:t>
            </a:r>
            <a:r>
              <a:rPr lang="en-US" altLang="zh-CN" sz="2000" dirty="0">
                <a:solidFill>
                  <a:schemeClr val="bg1"/>
                </a:solidFill>
                <a:latin typeface="Consolas" pitchFamily="49" charset="0"/>
                <a:ea typeface="楷体" pitchFamily="49" charset="-122"/>
                <a:cs typeface="Consolas" pitchFamily="49" charset="0"/>
              </a:rPr>
              <a:t>]</a:t>
            </a:r>
            <a:r>
              <a:rPr lang="zh-CN" altLang="en-US" sz="2000" dirty="0">
                <a:solidFill>
                  <a:schemeClr val="bg1"/>
                </a:solidFill>
                <a:latin typeface="Consolas" pitchFamily="49" charset="0"/>
                <a:ea typeface="楷体" pitchFamily="49" charset="-122"/>
                <a:cs typeface="Consolas" pitchFamily="49" charset="0"/>
              </a:rPr>
              <a:t>位置取</a:t>
            </a:r>
            <a:r>
              <a:rPr lang="en-US" altLang="zh-CN" sz="2000" i="1" dirty="0">
                <a:solidFill>
                  <a:schemeClr val="bg1"/>
                </a:solidFill>
                <a:latin typeface="Consolas" pitchFamily="49" charset="0"/>
                <a:ea typeface="楷体" pitchFamily="49" charset="-122"/>
                <a:cs typeface="Consolas" pitchFamily="49" charset="0"/>
              </a:rPr>
              <a:t>a</a:t>
            </a:r>
            <a:r>
              <a:rPr lang="en-US" altLang="zh-CN" sz="2000" dirty="0">
                <a:solidFill>
                  <a:schemeClr val="bg1"/>
                </a:solidFill>
                <a:latin typeface="Consolas" pitchFamily="49" charset="0"/>
                <a:ea typeface="楷体" pitchFamily="49" charset="-122"/>
                <a:cs typeface="Consolas" pitchFamily="49" charset="0"/>
              </a:rPr>
              <a:t>[0..</a:t>
            </a:r>
            <a:r>
              <a:rPr lang="en-US" altLang="zh-CN" sz="2000" i="1" dirty="0">
                <a:solidFill>
                  <a:schemeClr val="bg1"/>
                </a:solidFill>
                <a:latin typeface="Consolas" pitchFamily="49" charset="0"/>
                <a:ea typeface="楷体" pitchFamily="49" charset="-122"/>
                <a:cs typeface="Consolas" pitchFamily="49" charset="0"/>
              </a:rPr>
              <a:t>k</a:t>
            </a:r>
            <a:r>
              <a:rPr lang="en-US" altLang="zh-CN" sz="2000" dirty="0">
                <a:solidFill>
                  <a:schemeClr val="bg1"/>
                </a:solidFill>
                <a:latin typeface="Consolas" pitchFamily="49" charset="0"/>
                <a:ea typeface="楷体" pitchFamily="49" charset="-122"/>
                <a:cs typeface="Consolas" pitchFamily="49" charset="0"/>
              </a:rPr>
              <a:t>]</a:t>
            </a:r>
            <a:r>
              <a:rPr lang="zh-CN" altLang="en-US" sz="2000" dirty="0">
                <a:solidFill>
                  <a:schemeClr val="bg1"/>
                </a:solidFill>
                <a:latin typeface="Consolas" pitchFamily="49" charset="0"/>
                <a:ea typeface="楷体" pitchFamily="49" charset="-122"/>
                <a:cs typeface="Consolas" pitchFamily="49" charset="0"/>
              </a:rPr>
              <a:t>任何之</a:t>
            </a:r>
            <a:r>
              <a:rPr lang="zh-CN" altLang="en-US" sz="2000" dirty="0">
                <a:solidFill>
                  <a:schemeClr val="bg1"/>
                </a:solidFill>
                <a:latin typeface="Consolas" pitchFamily="49" charset="0"/>
                <a:ea typeface="楷体" pitchFamily="49" charset="-122"/>
                <a:cs typeface="Consolas" pitchFamily="49" charset="0"/>
              </a:rPr>
              <a:t>值，</a:t>
            </a:r>
            <a:r>
              <a:rPr lang="en-US" altLang="zh-CN" sz="2000" dirty="0">
                <a:solidFill>
                  <a:schemeClr val="bg1"/>
                </a:solidFill>
                <a:latin typeface="Consolas" pitchFamily="49" charset="0"/>
                <a:ea typeface="楷体" pitchFamily="49" charset="-122"/>
                <a:cs typeface="Consolas" pitchFamily="49" charset="0"/>
              </a:rPr>
              <a:t>     </a:t>
            </a:r>
            <a:r>
              <a:rPr lang="zh-CN" altLang="en-US" sz="2000" dirty="0">
                <a:solidFill>
                  <a:schemeClr val="bg1"/>
                </a:solidFill>
                <a:latin typeface="Consolas" pitchFamily="49" charset="0"/>
                <a:ea typeface="楷体" pitchFamily="49" charset="-122"/>
                <a:cs typeface="Consolas" pitchFamily="49" charset="0"/>
              </a:rPr>
              <a:t>其他</a:t>
            </a:r>
            <a:r>
              <a:rPr lang="zh-CN" altLang="en-US" sz="2000" dirty="0">
                <a:solidFill>
                  <a:schemeClr val="bg1"/>
                </a:solidFill>
                <a:latin typeface="Consolas" pitchFamily="49" charset="0"/>
                <a:ea typeface="楷体" pitchFamily="49" charset="-122"/>
                <a:cs typeface="Consolas" pitchFamily="49" charset="0"/>
              </a:rPr>
              <a:t>情况</a:t>
            </a:r>
          </a:p>
          <a:p>
            <a:pPr algn="l"/>
            <a:r>
              <a:rPr lang="zh-CN" altLang="en-US" sz="2000" dirty="0">
                <a:solidFill>
                  <a:schemeClr val="bg1"/>
                </a:solidFill>
                <a:latin typeface="Consolas" pitchFamily="49" charset="0"/>
                <a:ea typeface="楷体" pitchFamily="49" charset="-122"/>
                <a:cs typeface="Consolas" pitchFamily="49" charset="0"/>
              </a:rPr>
              <a:t>                </a:t>
            </a:r>
            <a:r>
              <a:rPr lang="zh-CN" altLang="en-US" sz="2000" dirty="0">
                <a:solidFill>
                  <a:schemeClr val="bg1"/>
                </a:solidFill>
                <a:latin typeface="Consolas" pitchFamily="49" charset="0"/>
                <a:ea typeface="楷体" pitchFamily="49" charset="-122"/>
                <a:cs typeface="Consolas" pitchFamily="49" charset="0"/>
              </a:rPr>
              <a:t>并</a:t>
            </a:r>
            <a:r>
              <a:rPr lang="zh-CN" altLang="en-US" sz="2000" dirty="0">
                <a:solidFill>
                  <a:schemeClr val="bg1"/>
                </a:solidFill>
                <a:latin typeface="Consolas" pitchFamily="49" charset="0"/>
                <a:ea typeface="楷体" pitchFamily="49" charset="-122"/>
                <a:cs typeface="Consolas" pitchFamily="49" charset="0"/>
              </a:rPr>
              <a:t>组合</a:t>
            </a:r>
            <a:r>
              <a:rPr lang="en-US" altLang="zh-CN" sz="2000" i="1" dirty="0">
                <a:solidFill>
                  <a:schemeClr val="bg1"/>
                </a:solidFill>
                <a:latin typeface="Consolas" pitchFamily="49" charset="0"/>
                <a:ea typeface="楷体" pitchFamily="49" charset="-122"/>
                <a:cs typeface="Consolas" pitchFamily="49" charset="0"/>
              </a:rPr>
              <a:t>f</a:t>
            </a:r>
            <a:r>
              <a:rPr lang="en-US" altLang="zh-CN"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a</a:t>
            </a:r>
            <a:r>
              <a:rPr lang="zh-CN" altLang="en-US"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n</a:t>
            </a:r>
            <a:r>
              <a:rPr lang="zh-CN" altLang="en-US" sz="2000" dirty="0">
                <a:solidFill>
                  <a:schemeClr val="bg1"/>
                </a:solidFill>
                <a:latin typeface="Consolas" pitchFamily="49" charset="0"/>
                <a:ea typeface="楷体" pitchFamily="49" charset="-122"/>
                <a:cs typeface="Consolas" pitchFamily="49" charset="0"/>
              </a:rPr>
              <a:t>，</a:t>
            </a:r>
            <a:r>
              <a:rPr lang="en-US" altLang="zh-CN" sz="2000" i="1" dirty="0">
                <a:solidFill>
                  <a:schemeClr val="bg1"/>
                </a:solidFill>
                <a:latin typeface="Consolas" pitchFamily="49" charset="0"/>
                <a:ea typeface="楷体" pitchFamily="49" charset="-122"/>
                <a:cs typeface="Consolas" pitchFamily="49" charset="0"/>
              </a:rPr>
              <a:t>k</a:t>
            </a:r>
            <a:r>
              <a:rPr lang="en-US" altLang="zh-CN" sz="2000" dirty="0">
                <a:solidFill>
                  <a:schemeClr val="bg1"/>
                </a:solidFill>
                <a:latin typeface="Consolas" pitchFamily="49" charset="0"/>
                <a:ea typeface="楷体" pitchFamily="49" charset="-122"/>
                <a:cs typeface="Consolas" pitchFamily="49" charset="0"/>
              </a:rPr>
              <a:t>-1)</a:t>
            </a:r>
            <a:r>
              <a:rPr lang="zh-CN" altLang="en-US" sz="2000" dirty="0">
                <a:solidFill>
                  <a:schemeClr val="bg1"/>
                </a:solidFill>
                <a:latin typeface="Consolas" pitchFamily="49" charset="0"/>
                <a:ea typeface="楷体" pitchFamily="49" charset="-122"/>
                <a:cs typeface="Consolas" pitchFamily="49" charset="0"/>
              </a:rPr>
              <a:t>的结果</a:t>
            </a:r>
            <a:r>
              <a:rPr lang="en-US" altLang="zh-CN" sz="2000" dirty="0">
                <a:solidFill>
                  <a:schemeClr val="bg1"/>
                </a:solidFill>
                <a:latin typeface="Consolas" pitchFamily="49" charset="0"/>
                <a:ea typeface="楷体" pitchFamily="49" charset="-122"/>
                <a:cs typeface="Consolas" pitchFamily="49" charset="0"/>
              </a:rPr>
              <a:t>;</a:t>
            </a:r>
          </a:p>
        </p:txBody>
      </p:sp>
      <p:grpSp>
        <p:nvGrpSpPr>
          <p:cNvPr id="17" name="组合 16"/>
          <p:cNvGrpSpPr/>
          <p:nvPr/>
        </p:nvGrpSpPr>
        <p:grpSpPr>
          <a:xfrm>
            <a:off x="6453190" y="1523988"/>
            <a:ext cx="3714776" cy="1600437"/>
            <a:chOff x="4929190" y="1142989"/>
            <a:chExt cx="3714776" cy="1200327"/>
          </a:xfrm>
        </p:grpSpPr>
        <p:sp>
          <p:nvSpPr>
            <p:cNvPr id="6" name="Line 8"/>
            <p:cNvSpPr>
              <a:spLocks noChangeShapeType="1"/>
            </p:cNvSpPr>
            <p:nvPr/>
          </p:nvSpPr>
          <p:spPr bwMode="auto">
            <a:xfrm flipV="1">
              <a:off x="4929190" y="1500179"/>
              <a:ext cx="500066" cy="361949"/>
            </a:xfrm>
            <a:prstGeom prst="line">
              <a:avLst/>
            </a:prstGeom>
            <a:ln>
              <a:headEnd type="stealth" w="lg" len="lg"/>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2800">
                <a:latin typeface="Consolas" pitchFamily="49" charset="0"/>
                <a:cs typeface="Consolas" pitchFamily="49" charset="0"/>
              </a:endParaRPr>
            </a:p>
          </p:txBody>
        </p:sp>
        <p:sp>
          <p:nvSpPr>
            <p:cNvPr id="7" name="Text Box 9"/>
            <p:cNvSpPr txBox="1">
              <a:spLocks noChangeArrowheads="1"/>
            </p:cNvSpPr>
            <p:nvPr/>
          </p:nvSpPr>
          <p:spPr bwMode="auto">
            <a:xfrm>
              <a:off x="5357818" y="1142989"/>
              <a:ext cx="3286148" cy="1200327"/>
            </a:xfrm>
            <a:prstGeom prst="rect">
              <a:avLst/>
            </a:prstGeom>
            <a:noFill/>
            <a:ln w="9525">
              <a:noFill/>
              <a:miter lim="800000"/>
              <a:headEnd/>
              <a:tailEnd/>
            </a:ln>
            <a:effectLst/>
          </p:spPr>
          <p:txBody>
            <a:bodyPr wrap="square">
              <a:spAutoFit/>
            </a:bodyPr>
            <a:lstStyle/>
            <a:p>
              <a:pPr algn="l">
                <a:spcBef>
                  <a:spcPct val="50000"/>
                </a:spcBef>
              </a:pPr>
              <a:r>
                <a:rPr lang="zh-CN" altLang="en-US" sz="2000">
                  <a:solidFill>
                    <a:srgbClr val="0000FF"/>
                  </a:solidFill>
                  <a:latin typeface="Consolas" pitchFamily="49" charset="0"/>
                  <a:ea typeface="仿宋" pitchFamily="49" charset="-122"/>
                  <a:cs typeface="Consolas" pitchFamily="49" charset="0"/>
                </a:rPr>
                <a:t>此位置可以取</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sym typeface="Symbol" pitchFamily="18" charset="2"/>
                </a:rPr>
                <a:t>a</a:t>
              </a:r>
              <a:r>
                <a:rPr lang="en-US" altLang="zh-CN" sz="2000">
                  <a:solidFill>
                    <a:srgbClr val="0000FF"/>
                  </a:solidFill>
                  <a:latin typeface="Consolas" pitchFamily="49" charset="0"/>
                  <a:ea typeface="仿宋" pitchFamily="49" charset="-122"/>
                  <a:cs typeface="Consolas" pitchFamily="49" charset="0"/>
                  <a:sym typeface="Symbol" pitchFamily="18" charset="2"/>
                </a:rPr>
                <a:t>[</a:t>
              </a:r>
              <a:r>
                <a:rPr lang="en-US" altLang="zh-CN" sz="2000" i="1">
                  <a:solidFill>
                    <a:srgbClr val="0000FF"/>
                  </a:solidFill>
                  <a:latin typeface="Consolas" pitchFamily="49" charset="0"/>
                  <a:ea typeface="仿宋" pitchFamily="49" charset="-122"/>
                  <a:cs typeface="Consolas" pitchFamily="49" charset="0"/>
                  <a:sym typeface="Symbol" pitchFamily="18" charset="2"/>
                </a:rPr>
                <a:t>k</a:t>
              </a:r>
              <a:r>
                <a:rPr lang="en-US" altLang="zh-CN" sz="2000">
                  <a:solidFill>
                    <a:srgbClr val="0000FF"/>
                  </a:solidFill>
                  <a:latin typeface="Consolas" pitchFamily="49" charset="0"/>
                  <a:ea typeface="仿宋" pitchFamily="49" charset="-122"/>
                  <a:cs typeface="Consolas" pitchFamily="49" charset="0"/>
                  <a:sym typeface="Symbol" pitchFamily="18" charset="2"/>
                </a:rPr>
                <a:t>]</a:t>
              </a:r>
              <a:r>
                <a:rPr lang="zh-CN" altLang="en-US" sz="2000">
                  <a:solidFill>
                    <a:srgbClr val="0000FF"/>
                  </a:solidFill>
                  <a:latin typeface="Consolas" pitchFamily="49" charset="0"/>
                  <a:ea typeface="仿宋" pitchFamily="49" charset="-122"/>
                  <a:cs typeface="Consolas" pitchFamily="49" charset="0"/>
                  <a:sym typeface="Symbol" pitchFamily="18" charset="2"/>
                </a:rPr>
                <a:t>中任何</a:t>
              </a:r>
              <a:r>
                <a:rPr lang="zh-CN" altLang="en-US" sz="2000">
                  <a:solidFill>
                    <a:srgbClr val="0000FF"/>
                  </a:solidFill>
                  <a:latin typeface="Consolas" pitchFamily="49" charset="0"/>
                  <a:ea typeface="仿宋" pitchFamily="49" charset="-122"/>
                  <a:cs typeface="Consolas" pitchFamily="49" charset="0"/>
                  <a:sym typeface="Symbol" pitchFamily="18" charset="2"/>
                </a:rPr>
                <a:t>值，但</a:t>
              </a:r>
              <a:r>
                <a:rPr lang="zh-CN" altLang="en-US" sz="2000">
                  <a:solidFill>
                    <a:srgbClr val="0000FF"/>
                  </a:solidFill>
                  <a:latin typeface="Consolas" pitchFamily="49" charset="0"/>
                  <a:ea typeface="仿宋" pitchFamily="49" charset="-122"/>
                  <a:cs typeface="Consolas" pitchFamily="49" charset="0"/>
                  <a:sym typeface="Symbol" pitchFamily="18" charset="2"/>
                </a:rPr>
                <a:t>不重复</a:t>
              </a:r>
              <a:r>
                <a:rPr lang="zh-CN" altLang="en-US" sz="2000">
                  <a:solidFill>
                    <a:srgbClr val="0000FF"/>
                  </a:solidFill>
                  <a:latin typeface="Consolas" pitchFamily="49" charset="0"/>
                  <a:ea typeface="仿宋" pitchFamily="49" charset="-122"/>
                  <a:cs typeface="Consolas" pitchFamily="49" charset="0"/>
                  <a:sym typeface="Symbol" pitchFamily="18" charset="2"/>
                </a:rPr>
                <a:t>！</a:t>
              </a:r>
              <a:endParaRPr lang="en-US" altLang="zh-CN" sz="2000">
                <a:solidFill>
                  <a:srgbClr val="0000FF"/>
                </a:solidFill>
                <a:latin typeface="Consolas" pitchFamily="49" charset="0"/>
                <a:ea typeface="仿宋" pitchFamily="49" charset="-122"/>
                <a:cs typeface="Consolas" pitchFamily="49" charset="0"/>
                <a:sym typeface="Symbol" pitchFamily="18" charset="2"/>
              </a:endParaRPr>
            </a:p>
            <a:p>
              <a:pPr algn="l">
                <a:spcBef>
                  <a:spcPct val="50000"/>
                </a:spcBef>
              </a:pPr>
              <a:r>
                <a:rPr lang="zh-CN" altLang="en-US" sz="2000">
                  <a:solidFill>
                    <a:srgbClr val="0000FF"/>
                  </a:solidFill>
                  <a:latin typeface="Consolas" pitchFamily="49" charset="0"/>
                  <a:ea typeface="仿宋" pitchFamily="49" charset="-122"/>
                  <a:cs typeface="Consolas" pitchFamily="49" charset="0"/>
                  <a:sym typeface="Symbol" pitchFamily="18" charset="2"/>
                </a:rPr>
                <a:t>采用循环</a:t>
              </a:r>
              <a:r>
                <a:rPr lang="en-US" altLang="zh-CN" sz="2000" i="1">
                  <a:solidFill>
                    <a:srgbClr val="0000FF"/>
                  </a:solidFill>
                  <a:latin typeface="Consolas" pitchFamily="49" charset="0"/>
                  <a:ea typeface="仿宋" pitchFamily="49" charset="-122"/>
                  <a:cs typeface="Consolas" pitchFamily="49" charset="0"/>
                  <a:sym typeface="Symbol" pitchFamily="18" charset="2"/>
                </a:rPr>
                <a:t>i</a:t>
              </a:r>
              <a:r>
                <a:rPr lang="zh-CN" altLang="en-US" sz="2000">
                  <a:solidFill>
                    <a:srgbClr val="0000FF"/>
                  </a:solidFill>
                  <a:latin typeface="Consolas" pitchFamily="49" charset="0"/>
                  <a:ea typeface="仿宋" pitchFamily="49" charset="-122"/>
                  <a:cs typeface="Consolas" pitchFamily="49" charset="0"/>
                  <a:sym typeface="Symbol" pitchFamily="18" charset="2"/>
                </a:rPr>
                <a:t>：</a:t>
              </a:r>
              <a:r>
                <a:rPr lang="en-US" altLang="zh-CN" sz="2000">
                  <a:solidFill>
                    <a:srgbClr val="0000FF"/>
                  </a:solidFill>
                  <a:latin typeface="Consolas" pitchFamily="49" charset="0"/>
                  <a:ea typeface="仿宋" pitchFamily="49" charset="-122"/>
                  <a:cs typeface="Consolas" pitchFamily="49" charset="0"/>
                  <a:sym typeface="Symbol" pitchFamily="18" charset="2"/>
                </a:rPr>
                <a:t>0</a:t>
              </a:r>
              <a:r>
                <a:rPr lang="zh-CN" altLang="en-US" sz="2000">
                  <a:solidFill>
                    <a:srgbClr val="0000FF"/>
                  </a:solidFill>
                  <a:latin typeface="Consolas" pitchFamily="49" charset="0"/>
                  <a:ea typeface="仿宋" pitchFamily="49" charset="-122"/>
                  <a:cs typeface="Consolas" pitchFamily="49" charset="0"/>
                  <a:sym typeface="Symbol" pitchFamily="18" charset="2"/>
                </a:rPr>
                <a:t>～</a:t>
              </a:r>
              <a:r>
                <a:rPr lang="en-US" altLang="zh-CN" sz="2000" i="1">
                  <a:solidFill>
                    <a:srgbClr val="0000FF"/>
                  </a:solidFill>
                  <a:latin typeface="Consolas" pitchFamily="49" charset="0"/>
                  <a:ea typeface="仿宋" pitchFamily="49" charset="-122"/>
                  <a:cs typeface="Consolas" pitchFamily="49" charset="0"/>
                  <a:sym typeface="Symbol" pitchFamily="18" charset="2"/>
                </a:rPr>
                <a:t>k</a:t>
              </a:r>
              <a:r>
                <a:rPr lang="zh-CN" altLang="en-US" sz="2000">
                  <a:solidFill>
                    <a:srgbClr val="0000FF"/>
                  </a:solidFill>
                  <a:latin typeface="Consolas" pitchFamily="49" charset="0"/>
                  <a:ea typeface="仿宋" pitchFamily="49" charset="-122"/>
                  <a:cs typeface="Consolas" pitchFamily="49" charset="0"/>
                  <a:sym typeface="Symbol" pitchFamily="18" charset="2"/>
                </a:rPr>
                <a:t> </a:t>
              </a:r>
              <a:r>
                <a:rPr lang="en-US" altLang="zh-CN" sz="2000" i="1">
                  <a:solidFill>
                    <a:srgbClr val="0000FF"/>
                  </a:solidFill>
                  <a:latin typeface="Consolas" pitchFamily="49" charset="0"/>
                  <a:ea typeface="仿宋" pitchFamily="49" charset="-122"/>
                  <a:cs typeface="Consolas" pitchFamily="49" charset="0"/>
                  <a:sym typeface="Symbol" pitchFamily="18" charset="2"/>
                </a:rPr>
                <a:t>a</a:t>
              </a:r>
              <a:r>
                <a:rPr lang="en-US" altLang="zh-CN" sz="2000">
                  <a:solidFill>
                    <a:srgbClr val="0000FF"/>
                  </a:solidFill>
                  <a:latin typeface="Consolas" pitchFamily="49" charset="0"/>
                  <a:ea typeface="仿宋" pitchFamily="49" charset="-122"/>
                  <a:cs typeface="Consolas" pitchFamily="49" charset="0"/>
                  <a:sym typeface="Symbol" pitchFamily="18" charset="2"/>
                </a:rPr>
                <a:t>[</a:t>
              </a:r>
              <a:r>
                <a:rPr lang="en-US" altLang="zh-CN" sz="2000" i="1">
                  <a:solidFill>
                    <a:srgbClr val="0000FF"/>
                  </a:solidFill>
                  <a:latin typeface="Consolas" pitchFamily="49" charset="0"/>
                  <a:ea typeface="仿宋" pitchFamily="49" charset="-122"/>
                  <a:cs typeface="Consolas" pitchFamily="49" charset="0"/>
                  <a:sym typeface="Symbol" pitchFamily="18" charset="2"/>
                </a:rPr>
                <a:t>i</a:t>
              </a:r>
              <a:r>
                <a:rPr lang="en-US" altLang="zh-CN" sz="2000">
                  <a:solidFill>
                    <a:srgbClr val="0000FF"/>
                  </a:solidFill>
                  <a:latin typeface="Consolas" pitchFamily="49" charset="0"/>
                  <a:ea typeface="仿宋" pitchFamily="49" charset="-122"/>
                  <a:cs typeface="Consolas" pitchFamily="49" charset="0"/>
                  <a:sym typeface="Symbol" pitchFamily="18" charset="2"/>
                </a:rPr>
                <a:t>]</a:t>
              </a:r>
              <a:r>
                <a:rPr lang="en-US" altLang="zh-CN" sz="2000">
                  <a:solidFill>
                    <a:srgbClr val="FF00FF"/>
                  </a:solidFill>
                  <a:latin typeface="Consolas" pitchFamily="49" charset="0"/>
                  <a:ea typeface="仿宋" pitchFamily="49" charset="-122"/>
                  <a:cs typeface="Consolas" pitchFamily="49" charset="0"/>
                  <a:sym typeface="Wingdings"/>
                </a:rPr>
                <a:t></a:t>
              </a:r>
              <a:r>
                <a:rPr lang="en-US" altLang="zh-CN" sz="2000" i="1">
                  <a:solidFill>
                    <a:srgbClr val="0000FF"/>
                  </a:solidFill>
                  <a:latin typeface="Consolas" pitchFamily="49" charset="0"/>
                  <a:ea typeface="仿宋" pitchFamily="49" charset="-122"/>
                  <a:cs typeface="Consolas" pitchFamily="49" charset="0"/>
                  <a:sym typeface="Wingdings"/>
                </a:rPr>
                <a:t>a</a:t>
              </a:r>
              <a:r>
                <a:rPr lang="en-US" altLang="zh-CN" sz="2000">
                  <a:solidFill>
                    <a:srgbClr val="0000FF"/>
                  </a:solidFill>
                  <a:latin typeface="Consolas" pitchFamily="49" charset="0"/>
                  <a:ea typeface="仿宋" pitchFamily="49" charset="-122"/>
                  <a:cs typeface="Consolas" pitchFamily="49" charset="0"/>
                  <a:sym typeface="Wingdings"/>
                </a:rPr>
                <a:t>[</a:t>
              </a:r>
              <a:r>
                <a:rPr lang="en-US" altLang="zh-CN" sz="2000" i="1">
                  <a:solidFill>
                    <a:srgbClr val="0000FF"/>
                  </a:solidFill>
                  <a:latin typeface="Consolas" pitchFamily="49" charset="0"/>
                  <a:ea typeface="仿宋" pitchFamily="49" charset="-122"/>
                  <a:cs typeface="Consolas" pitchFamily="49" charset="0"/>
                  <a:sym typeface="Wingdings"/>
                </a:rPr>
                <a:t>k</a:t>
              </a:r>
              <a:r>
                <a:rPr lang="en-US" altLang="zh-CN" sz="2000">
                  <a:solidFill>
                    <a:srgbClr val="0000FF"/>
                  </a:solidFill>
                  <a:latin typeface="Consolas" pitchFamily="49" charset="0"/>
                  <a:ea typeface="仿宋" pitchFamily="49" charset="-122"/>
                  <a:cs typeface="Consolas" pitchFamily="49" charset="0"/>
                  <a:sym typeface="Wingdings"/>
                </a:rPr>
                <a:t>]</a:t>
              </a:r>
              <a:endParaRPr lang="zh-CN" altLang="en-US" sz="2000">
                <a:solidFill>
                  <a:srgbClr val="0000FF"/>
                </a:solidFill>
                <a:latin typeface="Consolas" pitchFamily="49" charset="0"/>
                <a:ea typeface="仿宋" pitchFamily="49" charset="-122"/>
                <a:cs typeface="Consolas" pitchFamily="49" charset="0"/>
                <a:sym typeface="Symbol" pitchFamily="18" charset="2"/>
              </a:endParaRPr>
            </a:p>
          </p:txBody>
        </p:sp>
      </p:grpSp>
      <p:sp>
        <p:nvSpPr>
          <p:cNvPr id="10" name="TextBox 9"/>
          <p:cNvSpPr txBox="1"/>
          <p:nvPr/>
        </p:nvSpPr>
        <p:spPr>
          <a:xfrm>
            <a:off x="2738414" y="2438394"/>
            <a:ext cx="4143404" cy="412229"/>
          </a:xfrm>
          <a:prstGeom prst="rect">
            <a:avLst/>
          </a:prstGeom>
          <a:noFill/>
        </p:spPr>
        <p:txBody>
          <a:bodyPr wrap="square" rtlCol="0">
            <a:spAutoFit/>
          </a:bodyPr>
          <a:lstStyle/>
          <a:p>
            <a:pPr algn="l"/>
            <a:r>
              <a:rPr lang="en-US" altLang="zh-CN" sz="2000" i="1" dirty="0">
                <a:solidFill>
                  <a:srgbClr val="0000FF"/>
                </a:solidFill>
                <a:latin typeface="Consolas" pitchFamily="49" charset="0"/>
                <a:cs typeface="Consolas" pitchFamily="49" charset="0"/>
              </a:rPr>
              <a:t>a</a:t>
            </a:r>
            <a:r>
              <a:rPr lang="en-US" altLang="zh-CN" sz="2000" dirty="0">
                <a:solidFill>
                  <a:srgbClr val="0000FF"/>
                </a:solidFill>
                <a:latin typeface="Consolas" pitchFamily="49" charset="0"/>
                <a:cs typeface="Consolas" pitchFamily="49" charset="0"/>
              </a:rPr>
              <a:t>[0]  </a:t>
            </a:r>
            <a:r>
              <a:rPr lang="en-US" altLang="zh-CN" sz="2000" i="1" dirty="0">
                <a:solidFill>
                  <a:srgbClr val="0000FF"/>
                </a:solidFill>
                <a:latin typeface="Consolas" pitchFamily="49" charset="0"/>
                <a:cs typeface="Consolas" pitchFamily="49" charset="0"/>
              </a:rPr>
              <a:t>a</a:t>
            </a:r>
            <a:r>
              <a:rPr lang="en-US" altLang="zh-CN" sz="2000" dirty="0">
                <a:solidFill>
                  <a:srgbClr val="0000FF"/>
                </a:solidFill>
                <a:latin typeface="Consolas" pitchFamily="49" charset="0"/>
                <a:cs typeface="Consolas" pitchFamily="49" charset="0"/>
              </a:rPr>
              <a:t>[1]  </a:t>
            </a:r>
            <a:r>
              <a:rPr lang="en-US" altLang="zh-CN" sz="2000" dirty="0">
                <a:solidFill>
                  <a:srgbClr val="0000FF"/>
                </a:solidFill>
                <a:latin typeface="Consolas" pitchFamily="49" charset="0"/>
                <a:ea typeface="宋体"/>
                <a:cs typeface="Consolas" pitchFamily="49" charset="0"/>
              </a:rPr>
              <a:t>… </a:t>
            </a:r>
            <a:r>
              <a:rPr lang="en-US" altLang="zh-CN" sz="2000" i="1" dirty="0">
                <a:solidFill>
                  <a:srgbClr val="0000FF"/>
                </a:solidFill>
                <a:latin typeface="Consolas" pitchFamily="49" charset="0"/>
                <a:ea typeface="宋体"/>
                <a:cs typeface="Consolas" pitchFamily="49" charset="0"/>
              </a:rPr>
              <a:t> a</a:t>
            </a:r>
            <a:r>
              <a:rPr lang="en-US" altLang="zh-CN" sz="2000" dirty="0">
                <a:solidFill>
                  <a:srgbClr val="0000FF"/>
                </a:solidFill>
                <a:latin typeface="Consolas" pitchFamily="49" charset="0"/>
                <a:ea typeface="宋体"/>
                <a:cs typeface="Consolas" pitchFamily="49" charset="0"/>
              </a:rPr>
              <a:t>[</a:t>
            </a:r>
            <a:r>
              <a:rPr lang="en-US" altLang="zh-CN" sz="2000" i="1" dirty="0">
                <a:solidFill>
                  <a:srgbClr val="0000FF"/>
                </a:solidFill>
                <a:latin typeface="Consolas" pitchFamily="49" charset="0"/>
                <a:ea typeface="宋体"/>
                <a:cs typeface="Consolas" pitchFamily="49" charset="0"/>
              </a:rPr>
              <a:t>k</a:t>
            </a:r>
            <a:r>
              <a:rPr lang="en-US" altLang="zh-CN" sz="2000" dirty="0">
                <a:solidFill>
                  <a:srgbClr val="0000FF"/>
                </a:solidFill>
                <a:latin typeface="Consolas" pitchFamily="49" charset="0"/>
                <a:ea typeface="宋体"/>
                <a:cs typeface="Consolas" pitchFamily="49" charset="0"/>
              </a:rPr>
              <a:t>-1]  </a:t>
            </a:r>
            <a:r>
              <a:rPr lang="en-US" altLang="zh-CN" sz="2000" i="1" dirty="0">
                <a:solidFill>
                  <a:srgbClr val="FF0000"/>
                </a:solidFill>
                <a:latin typeface="Consolas" pitchFamily="49" charset="0"/>
                <a:ea typeface="宋体"/>
                <a:cs typeface="Consolas" pitchFamily="49" charset="0"/>
              </a:rPr>
              <a:t>a</a:t>
            </a:r>
            <a:r>
              <a:rPr lang="en-US" altLang="zh-CN" sz="2000" dirty="0">
                <a:solidFill>
                  <a:srgbClr val="FF0000"/>
                </a:solidFill>
                <a:latin typeface="Consolas" pitchFamily="49" charset="0"/>
                <a:ea typeface="宋体"/>
                <a:cs typeface="Consolas" pitchFamily="49" charset="0"/>
              </a:rPr>
              <a:t>[</a:t>
            </a:r>
            <a:r>
              <a:rPr lang="en-US" altLang="zh-CN" sz="2000" i="1" dirty="0">
                <a:solidFill>
                  <a:srgbClr val="FF0000"/>
                </a:solidFill>
                <a:latin typeface="Consolas" pitchFamily="49" charset="0"/>
                <a:ea typeface="宋体"/>
                <a:cs typeface="Consolas" pitchFamily="49" charset="0"/>
              </a:rPr>
              <a:t>k</a:t>
            </a:r>
            <a:r>
              <a:rPr lang="en-US" altLang="zh-CN" sz="2000" dirty="0">
                <a:solidFill>
                  <a:srgbClr val="FF0000"/>
                </a:solidFill>
                <a:latin typeface="Consolas" pitchFamily="49" charset="0"/>
                <a:ea typeface="宋体"/>
                <a:cs typeface="Consolas" pitchFamily="49" charset="0"/>
              </a:rPr>
              <a:t>]</a:t>
            </a:r>
            <a:r>
              <a:rPr lang="en-US" altLang="zh-CN" sz="2000" dirty="0">
                <a:solidFill>
                  <a:srgbClr val="0000FF"/>
                </a:solidFill>
                <a:latin typeface="Consolas" pitchFamily="49" charset="0"/>
                <a:cs typeface="Consolas" pitchFamily="49" charset="0"/>
              </a:rPr>
              <a:t>    </a:t>
            </a:r>
            <a:endParaRPr lang="zh-CN" altLang="en-US" sz="2000" dirty="0">
              <a:solidFill>
                <a:srgbClr val="0000FF"/>
              </a:solidFill>
              <a:latin typeface="Consolas" pitchFamily="49" charset="0"/>
              <a:cs typeface="Consolas" pitchFamily="49" charset="0"/>
            </a:endParaRPr>
          </a:p>
        </p:txBody>
      </p:sp>
      <p:grpSp>
        <p:nvGrpSpPr>
          <p:cNvPr id="15" name="组合 14"/>
          <p:cNvGrpSpPr/>
          <p:nvPr/>
        </p:nvGrpSpPr>
        <p:grpSpPr>
          <a:xfrm>
            <a:off x="3095604" y="1695550"/>
            <a:ext cx="2214578" cy="783939"/>
            <a:chOff x="1571604" y="1271663"/>
            <a:chExt cx="2214578" cy="587955"/>
          </a:xfrm>
        </p:grpSpPr>
        <p:sp>
          <p:nvSpPr>
            <p:cNvPr id="11" name="左大括号 10"/>
            <p:cNvSpPr/>
            <p:nvPr/>
          </p:nvSpPr>
          <p:spPr>
            <a:xfrm rot="5400000">
              <a:off x="2534893" y="608329"/>
              <a:ext cx="288000" cy="2214578"/>
            </a:xfrm>
            <a:prstGeom prst="leftBrace">
              <a:avLst/>
            </a:prstGeom>
            <a:ln>
              <a:tailEnd type="none"/>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12" name="TextBox 11"/>
            <p:cNvSpPr txBox="1"/>
            <p:nvPr/>
          </p:nvSpPr>
          <p:spPr>
            <a:xfrm>
              <a:off x="1928794" y="1271663"/>
              <a:ext cx="1857388" cy="323166"/>
            </a:xfrm>
            <a:prstGeom prst="rect">
              <a:avLst/>
            </a:prstGeom>
            <a:noFill/>
          </p:spPr>
          <p:txBody>
            <a:bodyPr wrap="square" rtlCol="0">
              <a:spAutoFit/>
            </a:bodyPr>
            <a:lstStyle/>
            <a:p>
              <a:pPr algn="l"/>
              <a:r>
                <a:rPr lang="en-US" altLang="zh-CN" sz="2000" i="1">
                  <a:solidFill>
                    <a:srgbClr val="FF00FF"/>
                  </a:solidFill>
                  <a:latin typeface="Consolas" pitchFamily="49" charset="0"/>
                  <a:ea typeface="楷体" pitchFamily="49" charset="-122"/>
                  <a:cs typeface="Consolas" pitchFamily="49" charset="0"/>
                </a:rPr>
                <a:t>f</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a</a:t>
              </a:r>
              <a:r>
                <a:rPr lang="zh-CN" altLang="en-US"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n</a:t>
              </a:r>
              <a:r>
                <a:rPr lang="zh-CN" altLang="en-US"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k</a:t>
              </a:r>
              <a:r>
                <a:rPr lang="en-US" altLang="zh-CN" sz="2000">
                  <a:solidFill>
                    <a:srgbClr val="FF00FF"/>
                  </a:solidFill>
                  <a:latin typeface="Consolas" pitchFamily="49" charset="0"/>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endParaRPr lang="zh-CN" altLang="en-US" sz="2000">
                <a:solidFill>
                  <a:srgbClr val="FF00FF"/>
                </a:solidFill>
                <a:latin typeface="Consolas" pitchFamily="49" charset="0"/>
                <a:cs typeface="Consolas" pitchFamily="49" charset="0"/>
              </a:endParaRPr>
            </a:p>
          </p:txBody>
        </p:sp>
      </p:grpSp>
      <p:grpSp>
        <p:nvGrpSpPr>
          <p:cNvPr id="16" name="组合 15"/>
          <p:cNvGrpSpPr/>
          <p:nvPr/>
        </p:nvGrpSpPr>
        <p:grpSpPr>
          <a:xfrm>
            <a:off x="3167041" y="3048000"/>
            <a:ext cx="3071836" cy="811890"/>
            <a:chOff x="1643041" y="2285998"/>
            <a:chExt cx="3071836" cy="608917"/>
          </a:xfrm>
        </p:grpSpPr>
        <p:sp>
          <p:nvSpPr>
            <p:cNvPr id="13" name="左大括号 12"/>
            <p:cNvSpPr/>
            <p:nvPr/>
          </p:nvSpPr>
          <p:spPr>
            <a:xfrm rot="16200000">
              <a:off x="3034959" y="894080"/>
              <a:ext cx="288000" cy="3071836"/>
            </a:xfrm>
            <a:prstGeom prst="leftBrace">
              <a:avLst/>
            </a:prstGeom>
            <a:ln>
              <a:tailEnd type="none"/>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14" name="TextBox 13"/>
            <p:cNvSpPr txBox="1"/>
            <p:nvPr/>
          </p:nvSpPr>
          <p:spPr>
            <a:xfrm>
              <a:off x="2428860" y="2571750"/>
              <a:ext cx="1500198" cy="323165"/>
            </a:xfrm>
            <a:prstGeom prst="rect">
              <a:avLst/>
            </a:prstGeom>
            <a:noFill/>
          </p:spPr>
          <p:txBody>
            <a:bodyPr wrap="square" rtlCol="0">
              <a:spAutoFit/>
            </a:bodyPr>
            <a:lstStyle/>
            <a:p>
              <a:pPr algn="l"/>
              <a:r>
                <a:rPr lang="en-US" altLang="zh-CN" sz="2000" i="1">
                  <a:solidFill>
                    <a:srgbClr val="FF00FF"/>
                  </a:solidFill>
                  <a:latin typeface="Consolas" pitchFamily="49" charset="0"/>
                  <a:ea typeface="楷体" pitchFamily="49" charset="-122"/>
                  <a:cs typeface="Consolas" pitchFamily="49" charset="0"/>
                </a:rPr>
                <a:t>f</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a</a:t>
              </a:r>
              <a:r>
                <a:rPr lang="zh-CN" altLang="en-US"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n</a:t>
              </a:r>
              <a:r>
                <a:rPr lang="zh-CN" altLang="en-US"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k</a:t>
              </a:r>
              <a:r>
                <a:rPr lang="en-US" altLang="zh-CN" sz="2000">
                  <a:solidFill>
                    <a:srgbClr val="FF00FF"/>
                  </a:solidFill>
                  <a:latin typeface="Consolas" pitchFamily="49" charset="0"/>
                  <a:ea typeface="楷体" pitchFamily="49" charset="-122"/>
                  <a:cs typeface="Consolas" pitchFamily="49" charset="0"/>
                </a:rPr>
                <a:t>)</a:t>
              </a:r>
              <a:endParaRPr lang="zh-CN" altLang="en-US" sz="2000">
                <a:solidFill>
                  <a:srgbClr val="FF00FF"/>
                </a:solidFill>
                <a:latin typeface="Consolas" pitchFamily="49" charset="0"/>
                <a:cs typeface="Consolas" pitchFamily="49" charset="0"/>
              </a:endParaRPr>
            </a:p>
          </p:txBody>
        </p:sp>
      </p:grpSp>
      <p:sp>
        <p:nvSpPr>
          <p:cNvPr id="19" name="灯片编号占位符 18"/>
          <p:cNvSpPr>
            <a:spLocks noGrp="1"/>
          </p:cNvSpPr>
          <p:nvPr>
            <p:ph type="sldNum" sz="quarter" idx="12"/>
          </p:nvPr>
        </p:nvSpPr>
        <p:spPr/>
        <p:txBody>
          <a:bodyPr/>
          <a:lstStyle/>
          <a:p>
            <a:fld id="{36E68863-33C2-4D6D-B9FA-F4917E910219}" type="slidenum">
              <a:rPr lang="en-US" altLang="zh-CN" smtClean="0"/>
              <a:pPr/>
              <a:t>40</a:t>
            </a:fld>
            <a:r>
              <a:rPr lang="en-US" altLang="zh-CN" smtClean="0"/>
              <a:t>/15</a:t>
            </a:r>
            <a:endParaRPr lang="en-US" altLang="zh-CN"/>
          </a:p>
        </p:txBody>
      </p:sp>
    </p:spTree>
    <p:extLst>
      <p:ext uri="{BB962C8B-B14F-4D97-AF65-F5344CB8AC3E}">
        <p14:creationId xmlns:p14="http://schemas.microsoft.com/office/powerpoint/2010/main" val="25286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descr="羊皮纸"/>
          <p:cNvSpPr txBox="1">
            <a:spLocks noChangeArrowheads="1"/>
          </p:cNvSpPr>
          <p:nvPr/>
        </p:nvSpPr>
        <p:spPr bwMode="auto">
          <a:xfrm>
            <a:off x="767408" y="285729"/>
            <a:ext cx="5042840" cy="5903494"/>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tIns="180000" bIns="180000">
            <a:spAutoFit/>
          </a:bodyPr>
          <a:lstStyle/>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void </a:t>
            </a:r>
            <a:r>
              <a:rPr lang="en-US" altLang="zh-CN" sz="2000" dirty="0">
                <a:solidFill>
                  <a:srgbClr val="FF0000"/>
                </a:solidFill>
                <a:latin typeface="Consolas" pitchFamily="49" charset="0"/>
                <a:ea typeface="楷体" pitchFamily="49" charset="-122"/>
                <a:cs typeface="Consolas" pitchFamily="49" charset="0"/>
              </a:rPr>
              <a:t>perm</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int</a:t>
            </a:r>
            <a:r>
              <a:rPr lang="en-US" altLang="zh-CN"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int</a:t>
            </a:r>
            <a:r>
              <a:rPr lang="en-US" altLang="zh-CN" sz="2000" dirty="0">
                <a:solidFill>
                  <a:srgbClr val="0000FF"/>
                </a:solidFill>
                <a:latin typeface="Consolas" pitchFamily="49" charset="0"/>
                <a:ea typeface="楷体" pitchFamily="49" charset="-122"/>
                <a:cs typeface="Consolas" pitchFamily="49" charset="0"/>
              </a:rPr>
              <a:t> n</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int</a:t>
            </a:r>
            <a:r>
              <a:rPr lang="en-US" altLang="zh-CN" sz="2000" dirty="0">
                <a:solidFill>
                  <a:srgbClr val="0000FF"/>
                </a:solidFill>
                <a:latin typeface="Consolas" pitchFamily="49" charset="0"/>
                <a:ea typeface="楷体" pitchFamily="49" charset="-122"/>
                <a:cs typeface="Consolas" pitchFamily="49" charset="0"/>
              </a:rPr>
              <a:t> k)</a:t>
            </a:r>
            <a:endParaRPr lang="en-US" altLang="zh-CN" sz="2000" dirty="0">
              <a:solidFill>
                <a:srgbClr val="0000FF"/>
              </a:solidFill>
              <a:latin typeface="Consolas" pitchFamily="49" charset="0"/>
              <a:ea typeface="楷体" pitchFamily="49" charset="-122"/>
              <a:cs typeface="Consolas" pitchFamily="49" charset="0"/>
            </a:endParaRPr>
          </a:p>
          <a:p>
            <a:pPr algn="l">
              <a:lnSpc>
                <a:spcPts val="2400"/>
              </a:lnSpc>
              <a:spcBef>
                <a:spcPts val="0"/>
              </a:spcBef>
            </a:pPr>
            <a:r>
              <a:rPr lang="en-US" altLang="zh-CN" sz="2000" dirty="0" smtClean="0">
                <a:solidFill>
                  <a:srgbClr val="0000FF"/>
                </a:solidFill>
                <a:latin typeface="Consolas" pitchFamily="49" charset="0"/>
                <a:ea typeface="楷体" pitchFamily="49" charset="-122"/>
                <a:cs typeface="Consolas" pitchFamily="49" charset="0"/>
              </a:rPr>
              <a:t>{</a:t>
            </a:r>
          </a:p>
          <a:p>
            <a:pPr algn="l">
              <a:lnSpc>
                <a:spcPts val="2400"/>
              </a:lnSpc>
              <a:spcBef>
                <a:spcPts val="0"/>
              </a:spcBef>
            </a:pPr>
            <a:r>
              <a:rPr lang="en-US" altLang="zh-CN" sz="2000" dirty="0" smtClean="0">
                <a:solidFill>
                  <a:srgbClr val="0000FF"/>
                </a:solidFill>
                <a:latin typeface="Consolas" pitchFamily="49" charset="0"/>
                <a:ea typeface="楷体" pitchFamily="49" charset="-122"/>
                <a:cs typeface="Consolas" pitchFamily="49" charset="0"/>
              </a:rPr>
              <a:t>   if  </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k==0)</a:t>
            </a: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a:t>
            </a: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for </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dirty="0" err="1" smtClean="0">
                <a:solidFill>
                  <a:srgbClr val="0000FF"/>
                </a:solidFill>
                <a:latin typeface="Consolas" pitchFamily="49" charset="0"/>
                <a:ea typeface="楷体" pitchFamily="49" charset="-122"/>
                <a:cs typeface="Consolas" pitchFamily="49" charset="0"/>
              </a:rPr>
              <a:t>int</a:t>
            </a:r>
            <a:r>
              <a:rPr lang="en-US" altLang="zh-CN" sz="2000" dirty="0" smtClean="0">
                <a:solidFill>
                  <a:srgbClr val="0000FF"/>
                </a:solidFill>
                <a:latin typeface="Consolas" pitchFamily="49" charset="0"/>
                <a:ea typeface="楷体" pitchFamily="49" charset="-122"/>
                <a:cs typeface="Consolas" pitchFamily="49" charset="0"/>
              </a:rPr>
              <a:t> j=0;j&lt;</a:t>
            </a:r>
            <a:r>
              <a:rPr lang="en-US" altLang="zh-CN" sz="2000" dirty="0" err="1" smtClean="0">
                <a:solidFill>
                  <a:srgbClr val="0000FF"/>
                </a:solidFill>
                <a:latin typeface="Consolas" pitchFamily="49" charset="0"/>
                <a:ea typeface="楷体" pitchFamily="49" charset="-122"/>
                <a:cs typeface="Consolas" pitchFamily="49" charset="0"/>
              </a:rPr>
              <a:t>n;j</a:t>
            </a:r>
            <a:r>
              <a:rPr lang="en-US" altLang="zh-CN" sz="2000" dirty="0">
                <a:solidFill>
                  <a:srgbClr val="0000FF"/>
                </a:solidFill>
                <a:latin typeface="Consolas" pitchFamily="49" charset="0"/>
                <a:ea typeface="楷体" pitchFamily="49" charset="-122"/>
                <a:cs typeface="Consolas" pitchFamily="49" charset="0"/>
              </a:rPr>
              <a:t>++)</a:t>
            </a: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printf</a:t>
            </a:r>
            <a:r>
              <a:rPr lang="en-US" altLang="zh-CN" sz="2000" dirty="0">
                <a:solidFill>
                  <a:srgbClr val="0000FF"/>
                </a:solidFill>
                <a:latin typeface="Consolas" pitchFamily="49" charset="0"/>
                <a:ea typeface="楷体" pitchFamily="49" charset="-122"/>
                <a:cs typeface="Consolas" pitchFamily="49" charset="0"/>
              </a:rPr>
              <a:t>("%d"</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a[j</a:t>
            </a:r>
            <a:r>
              <a:rPr lang="en-US" altLang="zh-CN" sz="2000" dirty="0">
                <a:solidFill>
                  <a:srgbClr val="0000FF"/>
                </a:solidFill>
                <a:latin typeface="Consolas" pitchFamily="49" charset="0"/>
                <a:ea typeface="楷体" pitchFamily="49" charset="-122"/>
                <a:cs typeface="Consolas" pitchFamily="49" charset="0"/>
              </a:rPr>
              <a:t>]);</a:t>
            </a: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printf</a:t>
            </a:r>
            <a:r>
              <a:rPr lang="en-US" altLang="zh-CN" sz="2000" dirty="0">
                <a:solidFill>
                  <a:srgbClr val="0000FF"/>
                </a:solidFill>
                <a:latin typeface="Consolas" pitchFamily="49" charset="0"/>
                <a:ea typeface="楷体" pitchFamily="49" charset="-122"/>
                <a:cs typeface="Consolas" pitchFamily="49" charset="0"/>
              </a:rPr>
              <a:t>("\n");</a:t>
            </a: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else</a:t>
            </a:r>
            <a:endParaRPr lang="en-US" altLang="zh-CN" sz="2000" dirty="0">
              <a:solidFill>
                <a:srgbClr val="0000FF"/>
              </a:solidFill>
              <a:latin typeface="Consolas" pitchFamily="49" charset="0"/>
              <a:ea typeface="楷体" pitchFamily="49" charset="-122"/>
              <a:cs typeface="Consolas" pitchFamily="49" charset="0"/>
            </a:endParaRP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a:t>
            </a: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for </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dirty="0" err="1" smtClean="0">
                <a:solidFill>
                  <a:srgbClr val="0000FF"/>
                </a:solidFill>
                <a:latin typeface="Consolas" pitchFamily="49" charset="0"/>
                <a:ea typeface="楷体" pitchFamily="49" charset="-122"/>
                <a:cs typeface="Consolas" pitchFamily="49" charset="0"/>
              </a:rPr>
              <a:t>int</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=0;i</a:t>
            </a:r>
            <a:r>
              <a:rPr lang="en-US" altLang="zh-CN" sz="2000" dirty="0">
                <a:solidFill>
                  <a:srgbClr val="0000FF"/>
                </a:solidFill>
                <a:latin typeface="Consolas" pitchFamily="49" charset="0"/>
                <a:ea typeface="楷体" pitchFamily="49" charset="-122"/>
                <a:cs typeface="Consolas" pitchFamily="49" charset="0"/>
              </a:rPr>
              <a:t>&lt;=</a:t>
            </a:r>
            <a:r>
              <a:rPr lang="en-US" altLang="zh-CN" sz="2000" dirty="0" err="1">
                <a:solidFill>
                  <a:srgbClr val="0000FF"/>
                </a:solidFill>
                <a:latin typeface="Consolas" pitchFamily="49" charset="0"/>
                <a:ea typeface="楷体" pitchFamily="49" charset="-122"/>
                <a:cs typeface="Consolas" pitchFamily="49" charset="0"/>
              </a:rPr>
              <a:t>k;i</a:t>
            </a:r>
            <a:r>
              <a:rPr lang="en-US" altLang="zh-CN" sz="2000" dirty="0">
                <a:solidFill>
                  <a:srgbClr val="0000FF"/>
                </a:solidFill>
                <a:latin typeface="Consolas" pitchFamily="49" charset="0"/>
                <a:ea typeface="楷体" pitchFamily="49" charset="-122"/>
                <a:cs typeface="Consolas" pitchFamily="49" charset="0"/>
              </a:rPr>
              <a:t>++)</a:t>
            </a: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a:t>
            </a: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swap(a[k]</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a:t>
            </a:r>
            <a:r>
              <a:rPr lang="en-US" altLang="zh-CN" sz="2000"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FF0000"/>
                </a:solidFill>
                <a:latin typeface="Consolas" pitchFamily="49" charset="0"/>
                <a:ea typeface="楷体" pitchFamily="49" charset="-122"/>
                <a:cs typeface="Consolas" pitchFamily="49" charset="0"/>
              </a:rPr>
              <a:t>perm</a:t>
            </a:r>
            <a:r>
              <a:rPr lang="en-US" altLang="zh-CN" sz="2000"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k-1);</a:t>
            </a:r>
            <a:endParaRPr lang="en-US" altLang="zh-CN" sz="2000" dirty="0">
              <a:solidFill>
                <a:srgbClr val="0000FF"/>
              </a:solidFill>
              <a:latin typeface="Consolas" pitchFamily="49" charset="0"/>
              <a:ea typeface="楷体" pitchFamily="49" charset="-122"/>
              <a:cs typeface="Consolas" pitchFamily="49" charset="0"/>
            </a:endParaRP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FF00FF"/>
                </a:solidFill>
                <a:latin typeface="Consolas" pitchFamily="49" charset="0"/>
                <a:ea typeface="楷体" pitchFamily="49" charset="-122"/>
                <a:cs typeface="Consolas" pitchFamily="49" charset="0"/>
              </a:rPr>
              <a:t>swap(a[k</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a[</a:t>
            </a:r>
            <a:r>
              <a:rPr lang="en-US" altLang="zh-CN" sz="2000" dirty="0" err="1">
                <a:solidFill>
                  <a:srgbClr val="FF00FF"/>
                </a:solidFill>
                <a:latin typeface="Consolas" pitchFamily="49" charset="0"/>
                <a:ea typeface="楷体" pitchFamily="49" charset="-122"/>
                <a:cs typeface="Consolas" pitchFamily="49" charset="0"/>
              </a:rPr>
              <a:t>i</a:t>
            </a:r>
            <a:r>
              <a:rPr lang="en-US" altLang="zh-CN" sz="2000" dirty="0">
                <a:solidFill>
                  <a:srgbClr val="FF00FF"/>
                </a:solidFill>
                <a:latin typeface="Consolas" pitchFamily="49" charset="0"/>
                <a:ea typeface="楷体" pitchFamily="49" charset="-122"/>
                <a:cs typeface="Consolas" pitchFamily="49" charset="0"/>
              </a:rPr>
              <a:t>]);</a:t>
            </a:r>
            <a:endParaRPr lang="en-US" altLang="zh-CN" sz="2000" dirty="0">
              <a:solidFill>
                <a:srgbClr val="FF00FF"/>
              </a:solidFill>
              <a:latin typeface="Consolas" pitchFamily="49" charset="0"/>
              <a:ea typeface="楷体" pitchFamily="49" charset="-122"/>
              <a:cs typeface="Consolas" pitchFamily="49" charset="0"/>
            </a:endParaRP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endParaRPr lang="en-US" altLang="zh-CN" sz="2000" dirty="0">
              <a:solidFill>
                <a:srgbClr val="0000FF"/>
              </a:solidFill>
              <a:latin typeface="Consolas" pitchFamily="49" charset="0"/>
              <a:ea typeface="楷体" pitchFamily="49" charset="-122"/>
              <a:cs typeface="Consolas" pitchFamily="49" charset="0"/>
            </a:endParaRP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400"/>
              </a:lnSpc>
              <a:spcBef>
                <a:spcPts val="0"/>
              </a:spcBef>
            </a:pPr>
            <a:r>
              <a:rPr lang="en-US" altLang="zh-CN" sz="2000" dirty="0">
                <a:solidFill>
                  <a:srgbClr val="0000FF"/>
                </a:solidFill>
                <a:latin typeface="Consolas" pitchFamily="49" charset="0"/>
                <a:ea typeface="楷体" pitchFamily="49" charset="-122"/>
                <a:cs typeface="Consolas" pitchFamily="49" charset="0"/>
              </a:rPr>
              <a:t>} </a:t>
            </a:r>
          </a:p>
        </p:txBody>
      </p:sp>
      <p:sp>
        <p:nvSpPr>
          <p:cNvPr id="4" name="Text Box 5" descr="新闻纸"/>
          <p:cNvSpPr txBox="1">
            <a:spLocks noChangeArrowheads="1"/>
          </p:cNvSpPr>
          <p:nvPr/>
        </p:nvSpPr>
        <p:spPr bwMode="auto">
          <a:xfrm>
            <a:off x="6357963" y="732364"/>
            <a:ext cx="3095625" cy="19023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tIns="180000" bIns="180000">
            <a:spAutoFit/>
          </a:bodyPr>
          <a:lstStyle/>
          <a:p>
            <a:pPr algn="l">
              <a:lnSpc>
                <a:spcPts val="2400"/>
              </a:lnSpc>
              <a:spcBef>
                <a:spcPts val="0"/>
              </a:spcBef>
            </a:pPr>
            <a:r>
              <a:rPr lang="en-US" altLang="zh-CN" sz="1800">
                <a:solidFill>
                  <a:srgbClr val="0000FF"/>
                </a:solidFill>
                <a:latin typeface="Consolas" pitchFamily="49" charset="0"/>
                <a:ea typeface="楷体" pitchFamily="49" charset="-122"/>
                <a:cs typeface="Consolas" pitchFamily="49" charset="0"/>
              </a:rPr>
              <a:t>void main()</a:t>
            </a:r>
          </a:p>
          <a:p>
            <a:pPr algn="l">
              <a:lnSpc>
                <a:spcPts val="2400"/>
              </a:lnSpc>
              <a:spcBef>
                <a:spcPts val="0"/>
              </a:spcBef>
            </a:pPr>
            <a:r>
              <a:rPr lang="en-US" altLang="zh-CN" sz="1800">
                <a:solidFill>
                  <a:srgbClr val="0000FF"/>
                </a:solidFill>
                <a:latin typeface="Consolas" pitchFamily="49" charset="0"/>
                <a:ea typeface="楷体" pitchFamily="49" charset="-122"/>
                <a:cs typeface="Consolas" pitchFamily="49" charset="0"/>
              </a:rPr>
              <a:t>{  int n=3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k=2;</a:t>
            </a:r>
          </a:p>
          <a:p>
            <a:pPr algn="l">
              <a:lnSpc>
                <a:spcPts val="2400"/>
              </a:lnSpc>
              <a:spcBef>
                <a:spcPts val="0"/>
              </a:spcBef>
            </a:pPr>
            <a:r>
              <a:rPr lang="en-US" altLang="zh-CN" sz="1800">
                <a:solidFill>
                  <a:srgbClr val="0000FF"/>
                </a:solidFill>
                <a:latin typeface="Consolas" pitchFamily="49" charset="0"/>
                <a:ea typeface="楷体" pitchFamily="49" charset="-122"/>
                <a:cs typeface="Consolas" pitchFamily="49" charset="0"/>
              </a:rPr>
              <a:t>   int </a:t>
            </a:r>
            <a:r>
              <a:rPr lang="en-US" altLang="zh-CN" sz="1800">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[]={1,2,3};</a:t>
            </a:r>
            <a:endParaRPr lang="en-US" altLang="zh-CN" sz="1800">
              <a:solidFill>
                <a:srgbClr val="0000FF"/>
              </a:solidFill>
              <a:latin typeface="Consolas" pitchFamily="49" charset="0"/>
              <a:ea typeface="楷体"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perm</a:t>
            </a:r>
            <a:r>
              <a:rPr lang="en-US" altLang="zh-CN" sz="1800">
                <a:solidFill>
                  <a:srgbClr val="0000FF"/>
                </a:solidFill>
                <a:latin typeface="Consolas" pitchFamily="49" charset="0"/>
                <a:ea typeface="楷体" pitchFamily="49" charset="-122"/>
                <a:cs typeface="Consolas" pitchFamily="49" charset="0"/>
              </a:rPr>
              <a:t>(a</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k);</a:t>
            </a:r>
            <a:endParaRPr lang="en-US" altLang="zh-CN" sz="1800">
              <a:solidFill>
                <a:srgbClr val="0000FF"/>
              </a:solidFill>
              <a:latin typeface="Consolas" pitchFamily="49" charset="0"/>
              <a:ea typeface="楷体"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楷体" pitchFamily="49" charset="-122"/>
                <a:cs typeface="Consolas" pitchFamily="49" charset="0"/>
              </a:rPr>
              <a:t>}</a:t>
            </a:r>
          </a:p>
        </p:txBody>
      </p:sp>
      <p:grpSp>
        <p:nvGrpSpPr>
          <p:cNvPr id="7" name="组合 6"/>
          <p:cNvGrpSpPr/>
          <p:nvPr/>
        </p:nvGrpSpPr>
        <p:grpSpPr>
          <a:xfrm>
            <a:off x="5953126" y="2476494"/>
            <a:ext cx="2012953" cy="2975097"/>
            <a:chOff x="4857752" y="1577956"/>
            <a:chExt cx="2012953" cy="2231322"/>
          </a:xfrm>
        </p:grpSpPr>
        <p:sp>
          <p:nvSpPr>
            <p:cNvPr id="5" name="Text Box 6" descr="蓝色面巾纸"/>
            <p:cNvSpPr txBox="1">
              <a:spLocks noChangeArrowheads="1"/>
            </p:cNvSpPr>
            <p:nvPr/>
          </p:nvSpPr>
          <p:spPr bwMode="auto">
            <a:xfrm>
              <a:off x="5286380" y="2000246"/>
              <a:ext cx="1584325" cy="180903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tIns="108000" bIns="108000">
              <a:spAutoFit/>
            </a:bodyPr>
            <a:lstStyle/>
            <a:p>
              <a:pPr algn="l">
                <a:lnSpc>
                  <a:spcPct val="70000"/>
                </a:lnSpc>
                <a:spcBef>
                  <a:spcPct val="50000"/>
                </a:spcBef>
              </a:pPr>
              <a:r>
                <a:rPr lang="zh-CN" altLang="en-US" sz="1800">
                  <a:solidFill>
                    <a:srgbClr val="0000FF"/>
                  </a:solidFill>
                  <a:latin typeface="Consolas" pitchFamily="49" charset="0"/>
                  <a:ea typeface="楷体" pitchFamily="49" charset="-122"/>
                  <a:cs typeface="Consolas" pitchFamily="49" charset="0"/>
                </a:rPr>
                <a:t>输出结果：</a:t>
              </a:r>
            </a:p>
            <a:p>
              <a:pPr algn="l">
                <a:lnSpc>
                  <a:spcPct val="70000"/>
                </a:lnSpc>
                <a:spcBef>
                  <a:spcPct val="50000"/>
                </a:spcBef>
              </a:pPr>
              <a:r>
                <a:rPr lang="en-US" altLang="zh-CN" sz="1800">
                  <a:solidFill>
                    <a:srgbClr val="0000FF"/>
                  </a:solidFill>
                  <a:latin typeface="Consolas" pitchFamily="49" charset="0"/>
                  <a:ea typeface="楷体" pitchFamily="49" charset="-122"/>
                  <a:cs typeface="Consolas" pitchFamily="49" charset="0"/>
                </a:rPr>
                <a:t>231</a:t>
              </a:r>
            </a:p>
            <a:p>
              <a:pPr algn="l">
                <a:lnSpc>
                  <a:spcPct val="70000"/>
                </a:lnSpc>
                <a:spcBef>
                  <a:spcPct val="50000"/>
                </a:spcBef>
              </a:pPr>
              <a:r>
                <a:rPr lang="en-US" altLang="zh-CN" sz="1800">
                  <a:solidFill>
                    <a:srgbClr val="0000FF"/>
                  </a:solidFill>
                  <a:latin typeface="Consolas" pitchFamily="49" charset="0"/>
                  <a:ea typeface="楷体" pitchFamily="49" charset="-122"/>
                  <a:cs typeface="Consolas" pitchFamily="49" charset="0"/>
                </a:rPr>
                <a:t>321</a:t>
              </a:r>
            </a:p>
            <a:p>
              <a:pPr algn="l">
                <a:lnSpc>
                  <a:spcPct val="70000"/>
                </a:lnSpc>
                <a:spcBef>
                  <a:spcPct val="50000"/>
                </a:spcBef>
              </a:pPr>
              <a:r>
                <a:rPr lang="en-US" altLang="zh-CN" sz="1800">
                  <a:solidFill>
                    <a:srgbClr val="0000FF"/>
                  </a:solidFill>
                  <a:latin typeface="Consolas" pitchFamily="49" charset="0"/>
                  <a:ea typeface="楷体" pitchFamily="49" charset="-122"/>
                  <a:cs typeface="Consolas" pitchFamily="49" charset="0"/>
                </a:rPr>
                <a:t>312</a:t>
              </a:r>
            </a:p>
            <a:p>
              <a:pPr algn="l">
                <a:lnSpc>
                  <a:spcPct val="70000"/>
                </a:lnSpc>
                <a:spcBef>
                  <a:spcPct val="50000"/>
                </a:spcBef>
              </a:pPr>
              <a:r>
                <a:rPr lang="en-US" altLang="zh-CN" sz="1800">
                  <a:solidFill>
                    <a:srgbClr val="0000FF"/>
                  </a:solidFill>
                  <a:latin typeface="Consolas" pitchFamily="49" charset="0"/>
                  <a:ea typeface="楷体" pitchFamily="49" charset="-122"/>
                  <a:cs typeface="Consolas" pitchFamily="49" charset="0"/>
                </a:rPr>
                <a:t>132</a:t>
              </a:r>
            </a:p>
            <a:p>
              <a:pPr algn="l">
                <a:lnSpc>
                  <a:spcPct val="70000"/>
                </a:lnSpc>
                <a:spcBef>
                  <a:spcPct val="50000"/>
                </a:spcBef>
              </a:pPr>
              <a:r>
                <a:rPr lang="en-US" altLang="zh-CN" sz="1800">
                  <a:solidFill>
                    <a:srgbClr val="0000FF"/>
                  </a:solidFill>
                  <a:latin typeface="Consolas" pitchFamily="49" charset="0"/>
                  <a:ea typeface="楷体" pitchFamily="49" charset="-122"/>
                  <a:cs typeface="Consolas" pitchFamily="49" charset="0"/>
                </a:rPr>
                <a:t>213</a:t>
              </a:r>
            </a:p>
            <a:p>
              <a:pPr algn="l">
                <a:lnSpc>
                  <a:spcPct val="70000"/>
                </a:lnSpc>
                <a:spcBef>
                  <a:spcPct val="50000"/>
                </a:spcBef>
              </a:pPr>
              <a:r>
                <a:rPr lang="en-US" altLang="zh-CN" sz="1800">
                  <a:solidFill>
                    <a:srgbClr val="0000FF"/>
                  </a:solidFill>
                  <a:latin typeface="Consolas" pitchFamily="49" charset="0"/>
                  <a:ea typeface="楷体" pitchFamily="49" charset="-122"/>
                  <a:cs typeface="Consolas" pitchFamily="49" charset="0"/>
                </a:rPr>
                <a:t>123</a:t>
              </a:r>
            </a:p>
          </p:txBody>
        </p:sp>
        <p:sp>
          <p:nvSpPr>
            <p:cNvPr id="6" name="左弧形箭头 5"/>
            <p:cNvSpPr/>
            <p:nvPr/>
          </p:nvSpPr>
          <p:spPr>
            <a:xfrm>
              <a:off x="4857752" y="1577956"/>
              <a:ext cx="357190" cy="785818"/>
            </a:xfrm>
            <a:prstGeom prst="curv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chemeClr val="tx1"/>
                </a:solidFill>
                <a:latin typeface="Consolas" pitchFamily="49" charset="0"/>
                <a:cs typeface="Consolas" pitchFamily="49" charset="0"/>
              </a:endParaRPr>
            </a:p>
          </p:txBody>
        </p:sp>
      </p:grpSp>
      <p:sp>
        <p:nvSpPr>
          <p:cNvPr id="9" name="灯片编号占位符 8"/>
          <p:cNvSpPr>
            <a:spLocks noGrp="1"/>
          </p:cNvSpPr>
          <p:nvPr>
            <p:ph type="sldNum" sz="quarter" idx="12"/>
          </p:nvPr>
        </p:nvSpPr>
        <p:spPr/>
        <p:txBody>
          <a:bodyPr/>
          <a:lstStyle/>
          <a:p>
            <a:fld id="{36E68863-33C2-4D6D-B9FA-F4917E910219}" type="slidenum">
              <a:rPr lang="en-US" altLang="zh-CN" smtClean="0"/>
              <a:pPr/>
              <a:t>41</a:t>
            </a:fld>
            <a:r>
              <a:rPr lang="en-US" altLang="zh-CN" smtClean="0"/>
              <a:t>/15</a:t>
            </a:r>
            <a:endParaRPr lang="en-US" altLang="zh-CN"/>
          </a:p>
        </p:txBody>
      </p:sp>
    </p:spTree>
    <p:extLst>
      <p:ext uri="{BB962C8B-B14F-4D97-AF65-F5344CB8AC3E}">
        <p14:creationId xmlns:p14="http://schemas.microsoft.com/office/powerpoint/2010/main" val="346875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2024034" y="476230"/>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4" name="Oval 9"/>
          <p:cNvSpPr>
            <a:spLocks noChangeAspect="1" noChangeArrowheads="1"/>
          </p:cNvSpPr>
          <p:nvPr/>
        </p:nvSpPr>
        <p:spPr bwMode="auto">
          <a:xfrm>
            <a:off x="2074865" y="526774"/>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5" name="TextBox 4"/>
          <p:cNvSpPr txBox="1"/>
          <p:nvPr/>
        </p:nvSpPr>
        <p:spPr>
          <a:xfrm>
            <a:off x="3024166" y="642918"/>
            <a:ext cx="4643470" cy="498598"/>
          </a:xfrm>
          <a:prstGeom prst="rect">
            <a:avLst/>
          </a:prstGeom>
          <a:noFill/>
        </p:spPr>
        <p:txBody>
          <a:bodyPr wrap="square" rtlCol="0">
            <a:spAutoFit/>
          </a:bodyPr>
          <a:lstStyle/>
          <a:p>
            <a:pPr algn="l"/>
            <a:r>
              <a:rPr lang="zh-CN" altLang="en-US">
                <a:solidFill>
                  <a:srgbClr val="FF0000"/>
                </a:solidFill>
                <a:latin typeface="Consolas" pitchFamily="49" charset="0"/>
                <a:ea typeface="微软雅黑" pitchFamily="34" charset="-122"/>
                <a:cs typeface="Consolas" pitchFamily="49" charset="0"/>
              </a:rPr>
              <a:t>递归函数设计中几个问题</a:t>
            </a:r>
            <a:endParaRPr lang="zh-CN" altLang="en-US">
              <a:solidFill>
                <a:srgbClr val="FF0000"/>
              </a:solidFill>
              <a:latin typeface="Consolas" pitchFamily="49" charset="0"/>
              <a:ea typeface="微软雅黑" pitchFamily="34" charset="-122"/>
              <a:cs typeface="Consolas" pitchFamily="49" charset="0"/>
            </a:endParaRPr>
          </a:p>
        </p:txBody>
      </p:sp>
      <p:sp>
        <p:nvSpPr>
          <p:cNvPr id="6" name="TextBox 5"/>
          <p:cNvSpPr txBox="1"/>
          <p:nvPr/>
        </p:nvSpPr>
        <p:spPr>
          <a:xfrm>
            <a:off x="2666976" y="1333487"/>
            <a:ext cx="692948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递归函数中的引用形参可以用全局变量代替</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42</a:t>
            </a:fld>
            <a:r>
              <a:rPr lang="en-US" altLang="zh-CN" smtClean="0"/>
              <a:t>/15</a:t>
            </a:r>
            <a:endParaRPr lang="en-US" altLang="zh-CN"/>
          </a:p>
        </p:txBody>
      </p:sp>
    </p:spTree>
    <p:extLst>
      <p:ext uri="{BB962C8B-B14F-4D97-AF65-F5344CB8AC3E}">
        <p14:creationId xmlns:p14="http://schemas.microsoft.com/office/powerpoint/2010/main" val="38689855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8282" y="500043"/>
            <a:ext cx="8286808"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递归函数中的非引用形参作为状态变量，可以自动回溯</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32" name="灯片编号占位符 31"/>
          <p:cNvSpPr>
            <a:spLocks noGrp="1"/>
          </p:cNvSpPr>
          <p:nvPr>
            <p:ph type="sldNum" sz="quarter" idx="12"/>
          </p:nvPr>
        </p:nvSpPr>
        <p:spPr/>
        <p:txBody>
          <a:bodyPr/>
          <a:lstStyle/>
          <a:p>
            <a:fld id="{36E68863-33C2-4D6D-B9FA-F4917E910219}" type="slidenum">
              <a:rPr lang="en-US" altLang="zh-CN" smtClean="0"/>
              <a:pPr/>
              <a:t>43</a:t>
            </a:fld>
            <a:r>
              <a:rPr lang="en-US" altLang="zh-CN" smtClean="0"/>
              <a:t>/15</a:t>
            </a:r>
            <a:endParaRPr lang="en-US" altLang="zh-CN"/>
          </a:p>
        </p:txBody>
      </p:sp>
      <p:sp>
        <p:nvSpPr>
          <p:cNvPr id="33" name="TextBox 32"/>
          <p:cNvSpPr txBox="1"/>
          <p:nvPr/>
        </p:nvSpPr>
        <p:spPr>
          <a:xfrm>
            <a:off x="1666844" y="1637402"/>
            <a:ext cx="3286148" cy="2600804"/>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00FF"/>
                </a:solidFill>
                <a:latin typeface="Consolas" pitchFamily="49" charset="0"/>
                <a:ea typeface="微软雅黑" pitchFamily="34" charset="-122"/>
                <a:cs typeface="Consolas" pitchFamily="49" charset="0"/>
              </a:rPr>
              <a:t>int </a:t>
            </a:r>
            <a:r>
              <a:rPr lang="en-US" altLang="zh-CN" sz="1800">
                <a:solidFill>
                  <a:srgbClr val="FF0000"/>
                </a:solidFill>
                <a:latin typeface="Consolas" pitchFamily="49" charset="0"/>
                <a:ea typeface="微软雅黑" pitchFamily="34" charset="-122"/>
                <a:cs typeface="Consolas" pitchFamily="49" charset="0"/>
              </a:rPr>
              <a:t>f</a:t>
            </a:r>
            <a:r>
              <a:rPr lang="en-US" altLang="zh-CN" sz="1800">
                <a:solidFill>
                  <a:srgbClr val="0000FF"/>
                </a:solidFill>
                <a:latin typeface="Consolas" pitchFamily="49" charset="0"/>
                <a:ea typeface="微软雅黑" pitchFamily="34" charset="-122"/>
                <a:cs typeface="Consolas" pitchFamily="49" charset="0"/>
              </a:rPr>
              <a:t>(int n)</a:t>
            </a:r>
          </a:p>
          <a:p>
            <a:pPr algn="l">
              <a:lnSpc>
                <a:spcPts val="2600"/>
              </a:lnSpc>
              <a:spcBef>
                <a:spcPts val="0"/>
              </a:spcBef>
            </a:pPr>
            <a:r>
              <a:rPr lang="en-US" altLang="zh-CN" sz="1800">
                <a:solidFill>
                  <a:srgbClr val="0000FF"/>
                </a:solidFill>
                <a:latin typeface="Consolas" pitchFamily="49" charset="0"/>
                <a:ea typeface="微软雅黑" pitchFamily="34" charset="-122"/>
                <a:cs typeface="Consolas" pitchFamily="49" charset="0"/>
              </a:rPr>
              <a:t>{</a:t>
            </a:r>
          </a:p>
          <a:p>
            <a:pPr algn="l">
              <a:lnSpc>
                <a:spcPts val="2600"/>
              </a:lnSpc>
              <a:spcBef>
                <a:spcPts val="0"/>
              </a:spcBef>
            </a:pPr>
            <a:r>
              <a:rPr lang="en-US" altLang="zh-CN" sz="1800">
                <a:solidFill>
                  <a:srgbClr val="0000FF"/>
                </a:solidFill>
                <a:latin typeface="Consolas" pitchFamily="49" charset="0"/>
                <a:ea typeface="微软雅黑" pitchFamily="34" charset="-122"/>
                <a:cs typeface="Consolas" pitchFamily="49" charset="0"/>
              </a:rPr>
              <a:t>  if (n==1 || n==2)</a:t>
            </a:r>
          </a:p>
          <a:p>
            <a:pPr algn="l">
              <a:lnSpc>
                <a:spcPts val="2600"/>
              </a:lnSpc>
              <a:spcBef>
                <a:spcPts val="0"/>
              </a:spcBef>
            </a:pPr>
            <a:r>
              <a:rPr lang="en-US" altLang="zh-CN" sz="1800">
                <a:solidFill>
                  <a:srgbClr val="0000FF"/>
                </a:solidFill>
                <a:latin typeface="Consolas" pitchFamily="49" charset="0"/>
                <a:ea typeface="微软雅黑" pitchFamily="34" charset="-122"/>
                <a:cs typeface="Consolas" pitchFamily="49" charset="0"/>
              </a:rPr>
              <a:t>    return 1;</a:t>
            </a:r>
          </a:p>
          <a:p>
            <a:pPr algn="l">
              <a:lnSpc>
                <a:spcPts val="2600"/>
              </a:lnSpc>
              <a:spcBef>
                <a:spcPts val="0"/>
              </a:spcBef>
            </a:pPr>
            <a:r>
              <a:rPr lang="en-US" altLang="zh-CN" sz="1800">
                <a:solidFill>
                  <a:srgbClr val="0000FF"/>
                </a:solidFill>
                <a:latin typeface="Consolas" pitchFamily="49" charset="0"/>
                <a:ea typeface="微软雅黑" pitchFamily="34" charset="-122"/>
                <a:cs typeface="Consolas" pitchFamily="49" charset="0"/>
              </a:rPr>
              <a:t>  else</a:t>
            </a:r>
          </a:p>
          <a:p>
            <a:pPr algn="l">
              <a:lnSpc>
                <a:spcPts val="2600"/>
              </a:lnSpc>
              <a:spcBef>
                <a:spcPts val="0"/>
              </a:spcBef>
            </a:pPr>
            <a:r>
              <a:rPr lang="en-US" altLang="zh-CN" sz="1800">
                <a:solidFill>
                  <a:srgbClr val="0000FF"/>
                </a:solidFill>
                <a:latin typeface="Consolas" pitchFamily="49" charset="0"/>
                <a:ea typeface="微软雅黑" pitchFamily="34" charset="-122"/>
                <a:cs typeface="Consolas" pitchFamily="49" charset="0"/>
              </a:rPr>
              <a:t>    return </a:t>
            </a:r>
            <a:r>
              <a:rPr lang="en-US" altLang="zh-CN" sz="1800">
                <a:solidFill>
                  <a:srgbClr val="FF0000"/>
                </a:solidFill>
                <a:latin typeface="Consolas" pitchFamily="49" charset="0"/>
                <a:ea typeface="微软雅黑" pitchFamily="34" charset="-122"/>
                <a:cs typeface="Consolas" pitchFamily="49" charset="0"/>
              </a:rPr>
              <a:t>f</a:t>
            </a:r>
            <a:r>
              <a:rPr lang="en-US" altLang="zh-CN" sz="1800">
                <a:solidFill>
                  <a:srgbClr val="0000FF"/>
                </a:solidFill>
                <a:latin typeface="Consolas" pitchFamily="49" charset="0"/>
                <a:ea typeface="微软雅黑" pitchFamily="34" charset="-122"/>
                <a:cs typeface="Consolas" pitchFamily="49" charset="0"/>
              </a:rPr>
              <a:t>(n-1)+</a:t>
            </a:r>
            <a:r>
              <a:rPr lang="en-US" altLang="zh-CN" sz="1800">
                <a:solidFill>
                  <a:srgbClr val="FF0000"/>
                </a:solidFill>
                <a:latin typeface="Consolas" pitchFamily="49" charset="0"/>
                <a:ea typeface="微软雅黑" pitchFamily="34" charset="-122"/>
                <a:cs typeface="Consolas" pitchFamily="49" charset="0"/>
              </a:rPr>
              <a:t>f</a:t>
            </a:r>
            <a:r>
              <a:rPr lang="en-US" altLang="zh-CN" sz="1800">
                <a:solidFill>
                  <a:srgbClr val="0000FF"/>
                </a:solidFill>
                <a:latin typeface="Consolas" pitchFamily="49" charset="0"/>
                <a:ea typeface="微软雅黑" pitchFamily="34" charset="-122"/>
                <a:cs typeface="Consolas" pitchFamily="49" charset="0"/>
              </a:rPr>
              <a:t>(n-2)</a:t>
            </a:r>
          </a:p>
          <a:p>
            <a:pPr algn="l">
              <a:lnSpc>
                <a:spcPts val="2600"/>
              </a:lnSpc>
              <a:spcBef>
                <a:spcPts val="0"/>
              </a:spcBef>
            </a:pPr>
            <a:r>
              <a:rPr lang="en-US" altLang="zh-CN" sz="1800">
                <a:solidFill>
                  <a:srgbClr val="0000FF"/>
                </a:solidFill>
                <a:latin typeface="Consolas" pitchFamily="49" charset="0"/>
                <a:ea typeface="微软雅黑" pitchFamily="34" charset="-122"/>
                <a:cs typeface="Consolas" pitchFamily="49" charset="0"/>
              </a:rPr>
              <a:t>}</a:t>
            </a:r>
            <a:endParaRPr lang="zh-CN" altLang="en-US" sz="1800">
              <a:solidFill>
                <a:srgbClr val="0000FF"/>
              </a:solidFill>
              <a:latin typeface="Consolas" pitchFamily="49" charset="0"/>
              <a:ea typeface="微软雅黑" pitchFamily="34" charset="-122"/>
              <a:cs typeface="Consolas" pitchFamily="49" charset="0"/>
            </a:endParaRPr>
          </a:p>
        </p:txBody>
      </p:sp>
      <p:grpSp>
        <p:nvGrpSpPr>
          <p:cNvPr id="34" name="组合 30"/>
          <p:cNvGrpSpPr/>
          <p:nvPr/>
        </p:nvGrpSpPr>
        <p:grpSpPr>
          <a:xfrm>
            <a:off x="5238744" y="1423088"/>
            <a:ext cx="5214974" cy="2857520"/>
            <a:chOff x="3714744" y="1571612"/>
            <a:chExt cx="5214974" cy="2857520"/>
          </a:xfrm>
        </p:grpSpPr>
        <p:sp>
          <p:nvSpPr>
            <p:cNvPr id="35" name="圆角矩形 34"/>
            <p:cNvSpPr/>
            <p:nvPr/>
          </p:nvSpPr>
          <p:spPr bwMode="auto">
            <a:xfrm>
              <a:off x="5357818" y="1571612"/>
              <a:ext cx="1000132" cy="50006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nSpc>
                  <a:spcPct val="100000"/>
                </a:lnSpc>
                <a:spcBef>
                  <a:spcPct val="0"/>
                </a:spcBef>
              </a:pPr>
              <a:r>
                <a:rPr kumimoji="0" lang="en-US" altLang="zh-CN" sz="2000">
                  <a:solidFill>
                    <a:schemeClr val="bg1"/>
                  </a:solidFill>
                  <a:latin typeface="Consolas" pitchFamily="49" charset="0"/>
                  <a:ea typeface="楷体_GB2312" pitchFamily="49" charset="-122"/>
                  <a:cs typeface="Consolas" pitchFamily="49" charset="0"/>
                </a:rPr>
                <a:t>f(4)</a:t>
              </a:r>
              <a:endParaRPr kumimoji="0" lang="zh-CN" altLang="en-US" sz="2000">
                <a:solidFill>
                  <a:schemeClr val="bg1"/>
                </a:solidFill>
                <a:latin typeface="Consolas" pitchFamily="49" charset="0"/>
                <a:ea typeface="楷体_GB2312" pitchFamily="49" charset="-122"/>
                <a:cs typeface="Consolas" pitchFamily="49" charset="0"/>
              </a:endParaRPr>
            </a:p>
          </p:txBody>
        </p:sp>
        <p:sp>
          <p:nvSpPr>
            <p:cNvPr id="36" name="圆角矩形 35"/>
            <p:cNvSpPr/>
            <p:nvPr/>
          </p:nvSpPr>
          <p:spPr bwMode="auto">
            <a:xfrm>
              <a:off x="4572000" y="2786058"/>
              <a:ext cx="1000132" cy="50006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nSpc>
                  <a:spcPct val="100000"/>
                </a:lnSpc>
                <a:spcBef>
                  <a:spcPct val="0"/>
                </a:spcBef>
              </a:pPr>
              <a:r>
                <a:rPr kumimoji="0" lang="en-US" altLang="zh-CN" sz="2000">
                  <a:solidFill>
                    <a:schemeClr val="bg1"/>
                  </a:solidFill>
                  <a:latin typeface="Consolas" pitchFamily="49" charset="0"/>
                  <a:ea typeface="楷体_GB2312" pitchFamily="49" charset="-122"/>
                  <a:cs typeface="Consolas" pitchFamily="49" charset="0"/>
                </a:rPr>
                <a:t>f(3)</a:t>
              </a:r>
              <a:endParaRPr kumimoji="0" lang="zh-CN" altLang="en-US" sz="2000">
                <a:solidFill>
                  <a:schemeClr val="bg1"/>
                </a:solidFill>
                <a:latin typeface="Consolas" pitchFamily="49" charset="0"/>
                <a:ea typeface="楷体_GB2312" pitchFamily="49" charset="-122"/>
                <a:cs typeface="Consolas" pitchFamily="49" charset="0"/>
              </a:endParaRPr>
            </a:p>
          </p:txBody>
        </p:sp>
        <p:sp>
          <p:nvSpPr>
            <p:cNvPr id="37" name="圆角矩形 36"/>
            <p:cNvSpPr/>
            <p:nvPr/>
          </p:nvSpPr>
          <p:spPr bwMode="auto">
            <a:xfrm>
              <a:off x="6215074" y="2786058"/>
              <a:ext cx="1000132" cy="50006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nSpc>
                  <a:spcPct val="100000"/>
                </a:lnSpc>
                <a:spcBef>
                  <a:spcPct val="0"/>
                </a:spcBef>
              </a:pPr>
              <a:r>
                <a:rPr kumimoji="0" lang="en-US" altLang="zh-CN" sz="2000">
                  <a:solidFill>
                    <a:schemeClr val="bg1"/>
                  </a:solidFill>
                  <a:latin typeface="Consolas" pitchFamily="49" charset="0"/>
                  <a:ea typeface="楷体_GB2312" pitchFamily="49" charset="-122"/>
                  <a:cs typeface="Consolas" pitchFamily="49" charset="0"/>
                </a:rPr>
                <a:t>f(2)</a:t>
              </a:r>
              <a:endParaRPr kumimoji="0" lang="zh-CN" altLang="en-US" sz="2000">
                <a:solidFill>
                  <a:schemeClr val="bg1"/>
                </a:solidFill>
                <a:latin typeface="Consolas" pitchFamily="49" charset="0"/>
                <a:ea typeface="楷体_GB2312" pitchFamily="49" charset="-122"/>
                <a:cs typeface="Consolas" pitchFamily="49" charset="0"/>
              </a:endParaRPr>
            </a:p>
          </p:txBody>
        </p:sp>
        <p:sp>
          <p:nvSpPr>
            <p:cNvPr id="38" name="圆角矩形 37"/>
            <p:cNvSpPr/>
            <p:nvPr/>
          </p:nvSpPr>
          <p:spPr bwMode="auto">
            <a:xfrm>
              <a:off x="3857620" y="3929066"/>
              <a:ext cx="1000132" cy="50006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nSpc>
                  <a:spcPct val="100000"/>
                </a:lnSpc>
                <a:spcBef>
                  <a:spcPct val="0"/>
                </a:spcBef>
              </a:pPr>
              <a:r>
                <a:rPr kumimoji="0" lang="en-US" altLang="zh-CN" sz="2000">
                  <a:solidFill>
                    <a:schemeClr val="bg1"/>
                  </a:solidFill>
                  <a:latin typeface="Consolas" pitchFamily="49" charset="0"/>
                  <a:ea typeface="楷体_GB2312" pitchFamily="49" charset="-122"/>
                  <a:cs typeface="Consolas" pitchFamily="49" charset="0"/>
                </a:rPr>
                <a:t>f(2)</a:t>
              </a:r>
              <a:endParaRPr kumimoji="0" lang="zh-CN" altLang="en-US" sz="2000">
                <a:solidFill>
                  <a:schemeClr val="bg1"/>
                </a:solidFill>
                <a:latin typeface="Consolas" pitchFamily="49" charset="0"/>
                <a:ea typeface="楷体_GB2312" pitchFamily="49" charset="-122"/>
                <a:cs typeface="Consolas" pitchFamily="49" charset="0"/>
              </a:endParaRPr>
            </a:p>
          </p:txBody>
        </p:sp>
        <p:sp>
          <p:nvSpPr>
            <p:cNvPr id="39" name="圆角矩形 38"/>
            <p:cNvSpPr/>
            <p:nvPr/>
          </p:nvSpPr>
          <p:spPr bwMode="auto">
            <a:xfrm>
              <a:off x="5572132" y="3929066"/>
              <a:ext cx="1000132" cy="50006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nSpc>
                  <a:spcPct val="100000"/>
                </a:lnSpc>
                <a:spcBef>
                  <a:spcPct val="0"/>
                </a:spcBef>
              </a:pPr>
              <a:r>
                <a:rPr kumimoji="0" lang="en-US" altLang="zh-CN" sz="2000">
                  <a:solidFill>
                    <a:schemeClr val="bg1"/>
                  </a:solidFill>
                  <a:latin typeface="Consolas" pitchFamily="49" charset="0"/>
                  <a:ea typeface="楷体_GB2312" pitchFamily="49" charset="-122"/>
                  <a:cs typeface="Consolas" pitchFamily="49" charset="0"/>
                </a:rPr>
                <a:t>f(1)</a:t>
              </a:r>
              <a:endParaRPr kumimoji="0" lang="zh-CN" altLang="en-US" sz="2000">
                <a:solidFill>
                  <a:schemeClr val="bg1"/>
                </a:solidFill>
                <a:latin typeface="Consolas" pitchFamily="49" charset="0"/>
                <a:ea typeface="楷体_GB2312" pitchFamily="49" charset="-122"/>
                <a:cs typeface="Consolas" pitchFamily="49" charset="0"/>
              </a:endParaRPr>
            </a:p>
          </p:txBody>
        </p:sp>
        <p:cxnSp>
          <p:nvCxnSpPr>
            <p:cNvPr id="40" name="直接箭头连接符 39"/>
            <p:cNvCxnSpPr>
              <a:endCxn id="36" idx="0"/>
            </p:cNvCxnSpPr>
            <p:nvPr/>
          </p:nvCxnSpPr>
          <p:spPr bwMode="auto">
            <a:xfrm rot="5400000">
              <a:off x="5000628" y="2143116"/>
              <a:ext cx="714380" cy="57150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41" name="直接箭头连接符 40"/>
            <p:cNvCxnSpPr>
              <a:endCxn id="38" idx="0"/>
            </p:cNvCxnSpPr>
            <p:nvPr/>
          </p:nvCxnSpPr>
          <p:spPr bwMode="auto">
            <a:xfrm rot="5400000">
              <a:off x="4286248" y="3429000"/>
              <a:ext cx="571504" cy="42862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42" name="直接箭头连接符 41"/>
            <p:cNvCxnSpPr/>
            <p:nvPr/>
          </p:nvCxnSpPr>
          <p:spPr bwMode="auto">
            <a:xfrm rot="16200000" flipH="1">
              <a:off x="5250661" y="3393281"/>
              <a:ext cx="642942" cy="42862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43" name="直接箭头连接符 42"/>
            <p:cNvCxnSpPr/>
            <p:nvPr/>
          </p:nvCxnSpPr>
          <p:spPr bwMode="auto">
            <a:xfrm rot="16200000" flipH="1">
              <a:off x="5929322" y="2143116"/>
              <a:ext cx="714380" cy="57150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44" name="直接箭头连接符 43"/>
            <p:cNvCxnSpPr/>
            <p:nvPr/>
          </p:nvCxnSpPr>
          <p:spPr bwMode="auto">
            <a:xfrm rot="5400000" flipH="1" flipV="1">
              <a:off x="4437932" y="3357562"/>
              <a:ext cx="642942" cy="500066"/>
            </a:xfrm>
            <a:prstGeom prst="straightConnector1">
              <a:avLst/>
            </a:prstGeom>
            <a:solidFill>
              <a:schemeClr val="accent1"/>
            </a:solidFill>
            <a:ln w="25400" cap="flat" cmpd="sng" algn="ctr">
              <a:solidFill>
                <a:srgbClr val="006600"/>
              </a:solidFill>
              <a:prstDash val="dash"/>
              <a:round/>
              <a:headEnd type="none" w="med" len="med"/>
              <a:tailEnd type="arrow"/>
            </a:ln>
            <a:effectLst/>
          </p:spPr>
        </p:cxnSp>
        <p:cxnSp>
          <p:nvCxnSpPr>
            <p:cNvPr id="45" name="直接箭头连接符 44"/>
            <p:cNvCxnSpPr/>
            <p:nvPr/>
          </p:nvCxnSpPr>
          <p:spPr bwMode="auto">
            <a:xfrm rot="5400000" flipH="1" flipV="1">
              <a:off x="5189890" y="2189502"/>
              <a:ext cx="642942" cy="500066"/>
            </a:xfrm>
            <a:prstGeom prst="straightConnector1">
              <a:avLst/>
            </a:prstGeom>
            <a:solidFill>
              <a:schemeClr val="accent1"/>
            </a:solidFill>
            <a:ln w="25400" cap="flat" cmpd="sng" algn="ctr">
              <a:solidFill>
                <a:srgbClr val="006600"/>
              </a:solidFill>
              <a:prstDash val="dash"/>
              <a:round/>
              <a:headEnd type="none" w="med" len="med"/>
              <a:tailEnd type="arrow"/>
            </a:ln>
            <a:effectLst/>
          </p:spPr>
        </p:cxnSp>
        <p:cxnSp>
          <p:nvCxnSpPr>
            <p:cNvPr id="46" name="直接箭头连接符 45"/>
            <p:cNvCxnSpPr/>
            <p:nvPr/>
          </p:nvCxnSpPr>
          <p:spPr bwMode="auto">
            <a:xfrm rot="16200000" flipV="1">
              <a:off x="5429256" y="3357562"/>
              <a:ext cx="571504" cy="428628"/>
            </a:xfrm>
            <a:prstGeom prst="straightConnector1">
              <a:avLst/>
            </a:prstGeom>
            <a:solidFill>
              <a:schemeClr val="accent1"/>
            </a:solidFill>
            <a:ln w="25400" cap="flat" cmpd="sng" algn="ctr">
              <a:solidFill>
                <a:srgbClr val="006600"/>
              </a:solidFill>
              <a:prstDash val="dash"/>
              <a:round/>
              <a:headEnd type="none" w="med" len="med"/>
              <a:tailEnd type="arrow"/>
            </a:ln>
            <a:effectLst/>
          </p:spPr>
        </p:cxnSp>
        <p:cxnSp>
          <p:nvCxnSpPr>
            <p:cNvPr id="47" name="直接箭头连接符 46"/>
            <p:cNvCxnSpPr/>
            <p:nvPr/>
          </p:nvCxnSpPr>
          <p:spPr bwMode="auto">
            <a:xfrm rot="16200000" flipV="1">
              <a:off x="6143636" y="2189502"/>
              <a:ext cx="642942" cy="500066"/>
            </a:xfrm>
            <a:prstGeom prst="straightConnector1">
              <a:avLst/>
            </a:prstGeom>
            <a:solidFill>
              <a:schemeClr val="accent1"/>
            </a:solidFill>
            <a:ln w="25400" cap="flat" cmpd="sng" algn="ctr">
              <a:solidFill>
                <a:srgbClr val="006600"/>
              </a:solidFill>
              <a:prstDash val="dash"/>
              <a:round/>
              <a:headEnd type="none" w="med" len="med"/>
              <a:tailEnd type="arrow"/>
            </a:ln>
            <a:effectLst/>
          </p:spPr>
        </p:cxnSp>
        <p:sp>
          <p:nvSpPr>
            <p:cNvPr id="48" name="右箭头 47"/>
            <p:cNvSpPr/>
            <p:nvPr/>
          </p:nvSpPr>
          <p:spPr bwMode="auto">
            <a:xfrm>
              <a:off x="3714744" y="2928934"/>
              <a:ext cx="500066" cy="428628"/>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lgn="l">
                <a:lnSpc>
                  <a:spcPct val="100000"/>
                </a:lnSpc>
                <a:spcBef>
                  <a:spcPct val="0"/>
                </a:spcBef>
              </a:pPr>
              <a:endParaRPr kumimoji="0" lang="zh-CN" altLang="en-US" sz="2800">
                <a:solidFill>
                  <a:srgbClr val="0033CC"/>
                </a:solidFill>
                <a:latin typeface="Times New Roman" pitchFamily="18" charset="0"/>
                <a:ea typeface="楷体_GB2312" pitchFamily="49" charset="-122"/>
              </a:endParaRPr>
            </a:p>
          </p:txBody>
        </p:sp>
        <p:sp>
          <p:nvSpPr>
            <p:cNvPr id="49" name="TextBox 48"/>
            <p:cNvSpPr txBox="1"/>
            <p:nvPr/>
          </p:nvSpPr>
          <p:spPr>
            <a:xfrm>
              <a:off x="7429520" y="3000372"/>
              <a:ext cx="1500198" cy="746230"/>
            </a:xfrm>
            <a:prstGeom prst="rect">
              <a:avLst/>
            </a:prstGeom>
            <a:noFill/>
          </p:spPr>
          <p:txBody>
            <a:bodyPr wrap="square" rtlCol="0">
              <a:spAutoFit/>
            </a:bodyPr>
            <a:lstStyle/>
            <a:p>
              <a:pPr algn="ctr"/>
              <a:r>
                <a:rPr lang="zh-CN" altLang="en-US" sz="2000">
                  <a:solidFill>
                    <a:srgbClr val="0000FF"/>
                  </a:solidFill>
                  <a:latin typeface="Consolas" pitchFamily="49" charset="0"/>
                  <a:ea typeface="仿宋" pitchFamily="49" charset="-122"/>
                  <a:cs typeface="Consolas" pitchFamily="49" charset="0"/>
                </a:rPr>
                <a:t>参数</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是自动回退的</a:t>
              </a:r>
            </a:p>
          </p:txBody>
        </p:sp>
      </p:grpSp>
      <p:grpSp>
        <p:nvGrpSpPr>
          <p:cNvPr id="50" name="组合 33"/>
          <p:cNvGrpSpPr/>
          <p:nvPr/>
        </p:nvGrpSpPr>
        <p:grpSpPr>
          <a:xfrm>
            <a:off x="4542412" y="4566360"/>
            <a:ext cx="6090091" cy="1771491"/>
            <a:chOff x="3018412" y="4357694"/>
            <a:chExt cx="6090091" cy="1771491"/>
          </a:xfrm>
        </p:grpSpPr>
        <p:sp>
          <p:nvSpPr>
            <p:cNvPr id="51" name="下箭头 50"/>
            <p:cNvSpPr/>
            <p:nvPr/>
          </p:nvSpPr>
          <p:spPr bwMode="auto">
            <a:xfrm>
              <a:off x="5500694" y="4357694"/>
              <a:ext cx="357190" cy="428628"/>
            </a:xfrm>
            <a:prstGeom prst="down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l">
                <a:lnSpc>
                  <a:spcPct val="100000"/>
                </a:lnSpc>
                <a:spcBef>
                  <a:spcPct val="0"/>
                </a:spcBef>
              </a:pPr>
              <a:endParaRPr kumimoji="0" lang="zh-CN" altLang="en-US" sz="2800">
                <a:solidFill>
                  <a:srgbClr val="0033CC"/>
                </a:solidFill>
                <a:latin typeface="Times New Roman" pitchFamily="18" charset="0"/>
                <a:ea typeface="楷体_GB2312" pitchFamily="49" charset="-122"/>
              </a:endParaRPr>
            </a:p>
          </p:txBody>
        </p:sp>
        <p:sp>
          <p:nvSpPr>
            <p:cNvPr id="52" name="TextBox 51"/>
            <p:cNvSpPr txBox="1"/>
            <p:nvPr/>
          </p:nvSpPr>
          <p:spPr>
            <a:xfrm>
              <a:off x="3018412" y="4867301"/>
              <a:ext cx="6090091" cy="1261884"/>
            </a:xfrm>
            <a:prstGeom prst="rect">
              <a:avLst/>
            </a:prstGeom>
            <a:noFill/>
          </p:spPr>
          <p:txBody>
            <a:bodyPr wrap="square" rtlCol="0">
              <a:spAutoFit/>
            </a:bodyPr>
            <a:lstStyle/>
            <a:p>
              <a:pPr marL="457200" indent="-457200" algn="l">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递归算法中</a:t>
              </a:r>
              <a:r>
                <a:rPr lang="zh-CN" altLang="en-US" sz="2000" dirty="0">
                  <a:solidFill>
                    <a:srgbClr val="FF00FF"/>
                  </a:solidFill>
                  <a:latin typeface="Consolas" pitchFamily="49" charset="0"/>
                  <a:ea typeface="仿宋" pitchFamily="49" charset="-122"/>
                  <a:cs typeface="Consolas" pitchFamily="49" charset="0"/>
                </a:rPr>
                <a:t>非引用参数</a:t>
              </a:r>
              <a:r>
                <a:rPr lang="zh-CN" altLang="en-US" sz="2000" dirty="0">
                  <a:solidFill>
                    <a:srgbClr val="0000FF"/>
                  </a:solidFill>
                  <a:latin typeface="Consolas" pitchFamily="49" charset="0"/>
                  <a:ea typeface="仿宋" pitchFamily="49" charset="-122"/>
                  <a:cs typeface="Consolas" pitchFamily="49" charset="0"/>
                </a:rPr>
                <a:t>表示递归状态，由系统栈保存，可以自动回退</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而</a:t>
              </a:r>
              <a:r>
                <a:rPr lang="zh-CN" altLang="en-US" sz="2000" dirty="0">
                  <a:solidFill>
                    <a:srgbClr val="FF00FF"/>
                  </a:solidFill>
                  <a:latin typeface="Consolas" pitchFamily="49" charset="0"/>
                  <a:ea typeface="仿宋" pitchFamily="49" charset="-122"/>
                  <a:cs typeface="Consolas" pitchFamily="49" charset="0"/>
                </a:rPr>
                <a:t>引用参数</a:t>
              </a:r>
              <a:r>
                <a:rPr lang="zh-CN" altLang="en-US" sz="2000" dirty="0">
                  <a:solidFill>
                    <a:srgbClr val="0000FF"/>
                  </a:solidFill>
                  <a:latin typeface="Consolas" pitchFamily="49" charset="0"/>
                  <a:ea typeface="仿宋" pitchFamily="49" charset="-122"/>
                  <a:cs typeface="Consolas" pitchFamily="49" charset="0"/>
                </a:rPr>
                <a:t>不能表示递归状态，不能自动回退</a:t>
              </a:r>
            </a:p>
          </p:txBody>
        </p:sp>
      </p:grpSp>
    </p:spTree>
    <p:extLst>
      <p:ext uri="{BB962C8B-B14F-4D97-AF65-F5344CB8AC3E}">
        <p14:creationId xmlns:p14="http://schemas.microsoft.com/office/powerpoint/2010/main" val="982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6844" y="580140"/>
            <a:ext cx="764386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递归调用后面的语句表示该子问题执行完毕后要完成的功能</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1271464" y="1342144"/>
            <a:ext cx="4824536" cy="306080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144000" tIns="144000" bIns="144000" rtlCol="0">
            <a:spAutoFit/>
          </a:bodyPr>
          <a:lstStyle/>
          <a:p>
            <a:pPr algn="l">
              <a:lnSpc>
                <a:spcPts val="2400"/>
              </a:lnSpc>
              <a:spcBef>
                <a:spcPts val="0"/>
              </a:spcBef>
            </a:pPr>
            <a:r>
              <a:rPr lang="pt-BR" altLang="zh-CN" sz="1800">
                <a:solidFill>
                  <a:srgbClr val="0000FF"/>
                </a:solidFill>
                <a:latin typeface="Consolas" pitchFamily="49" charset="0"/>
                <a:ea typeface="楷体" pitchFamily="49" charset="-122"/>
                <a:cs typeface="Consolas" pitchFamily="49" charset="0"/>
              </a:rPr>
              <a:t>void </a:t>
            </a:r>
            <a:r>
              <a:rPr lang="pt-BR" altLang="zh-CN" sz="1800">
                <a:solidFill>
                  <a:srgbClr val="FF0000"/>
                </a:solidFill>
                <a:latin typeface="Consolas" pitchFamily="49" charset="0"/>
                <a:ea typeface="楷体" pitchFamily="49" charset="-122"/>
                <a:cs typeface="Consolas" pitchFamily="49" charset="0"/>
              </a:rPr>
              <a:t>fun</a:t>
            </a:r>
            <a:r>
              <a:rPr lang="pt-BR" altLang="zh-CN" sz="1800">
                <a:solidFill>
                  <a:srgbClr val="0000FF"/>
                </a:solidFill>
                <a:latin typeface="Consolas" pitchFamily="49" charset="0"/>
                <a:ea typeface="楷体" pitchFamily="49" charset="-122"/>
                <a:cs typeface="Consolas" pitchFamily="49" charset="0"/>
              </a:rPr>
              <a:t>(int n)</a:t>
            </a:r>
          </a:p>
          <a:p>
            <a:pPr algn="l">
              <a:lnSpc>
                <a:spcPts val="2400"/>
              </a:lnSpc>
              <a:spcBef>
                <a:spcPts val="0"/>
              </a:spcBef>
            </a:pPr>
            <a:r>
              <a:rPr lang="pt-BR" altLang="zh-CN" sz="1800">
                <a:solidFill>
                  <a:srgbClr val="0000FF"/>
                </a:solidFill>
                <a:latin typeface="Consolas" pitchFamily="49" charset="0"/>
                <a:ea typeface="楷体" pitchFamily="49" charset="-122"/>
                <a:cs typeface="Consolas" pitchFamily="49" charset="0"/>
              </a:rPr>
              <a:t>{ </a:t>
            </a:r>
          </a:p>
          <a:p>
            <a:pPr algn="l">
              <a:lnSpc>
                <a:spcPts val="2400"/>
              </a:lnSpc>
              <a:spcBef>
                <a:spcPts val="0"/>
              </a:spcBef>
            </a:pPr>
            <a:r>
              <a:rPr lang="pt-BR" altLang="zh-CN" sz="1800">
                <a:solidFill>
                  <a:srgbClr val="0000FF"/>
                </a:solidFill>
                <a:latin typeface="Consolas" pitchFamily="49" charset="0"/>
                <a:ea typeface="楷体" pitchFamily="49" charset="-122"/>
                <a:cs typeface="Consolas" pitchFamily="49" charset="0"/>
              </a:rPr>
              <a:t>   if (n&gt;=1)</a:t>
            </a:r>
          </a:p>
          <a:p>
            <a:pPr algn="l">
              <a:lnSpc>
                <a:spcPts val="2400"/>
              </a:lnSpc>
              <a:spcBef>
                <a:spcPts val="0"/>
              </a:spcBef>
            </a:pPr>
            <a:r>
              <a:rPr lang="pt-BR" altLang="zh-CN" sz="1800">
                <a:solidFill>
                  <a:srgbClr val="0000FF"/>
                </a:solidFill>
                <a:latin typeface="Consolas" pitchFamily="49" charset="0"/>
                <a:ea typeface="楷体" pitchFamily="49" charset="-122"/>
                <a:cs typeface="Consolas" pitchFamily="49" charset="0"/>
              </a:rPr>
              <a:t>   {</a:t>
            </a:r>
          </a:p>
          <a:p>
            <a:pPr algn="l">
              <a:lnSpc>
                <a:spcPts val="2400"/>
              </a:lnSpc>
              <a:spcBef>
                <a:spcPts val="0"/>
              </a:spcBef>
            </a:pPr>
            <a:r>
              <a:rPr lang="pt-BR" altLang="zh-CN" sz="1800">
                <a:solidFill>
                  <a:srgbClr val="0000FF"/>
                </a:solidFill>
                <a:latin typeface="Consolas" pitchFamily="49" charset="0"/>
                <a:ea typeface="楷体" pitchFamily="49" charset="-122"/>
                <a:cs typeface="Consolas" pitchFamily="49" charset="0"/>
              </a:rPr>
              <a:t>     printf("n1=%d\n",n);  </a:t>
            </a:r>
            <a:r>
              <a:rPr lang="en-US" altLang="zh-CN" sz="1800">
                <a:solidFill>
                  <a:srgbClr val="FF00FF"/>
                </a:solidFill>
                <a:latin typeface="Consolas" pitchFamily="49" charset="0"/>
                <a:ea typeface="楷体" pitchFamily="49" charset="-122"/>
                <a:cs typeface="Consolas" pitchFamily="49" charset="0"/>
              </a:rPr>
              <a:t>//(1)</a:t>
            </a:r>
            <a:endParaRPr lang="pt-BR" altLang="zh-CN" sz="1800">
              <a:solidFill>
                <a:srgbClr val="FF00FF"/>
              </a:solidFill>
              <a:latin typeface="Consolas" pitchFamily="49" charset="0"/>
              <a:ea typeface="楷体" pitchFamily="49" charset="-122"/>
              <a:cs typeface="Consolas" pitchFamily="49" charset="0"/>
            </a:endParaRPr>
          </a:p>
          <a:p>
            <a:pPr algn="l">
              <a:lnSpc>
                <a:spcPts val="2400"/>
              </a:lnSpc>
              <a:spcBef>
                <a:spcPts val="0"/>
              </a:spcBef>
            </a:pPr>
            <a:r>
              <a:rPr lang="pt-BR" altLang="zh-CN" sz="1800">
                <a:solidFill>
                  <a:srgbClr val="0000FF"/>
                </a:solidFill>
                <a:latin typeface="Consolas" pitchFamily="49" charset="0"/>
                <a:ea typeface="楷体" pitchFamily="49" charset="-122"/>
                <a:cs typeface="Consolas" pitchFamily="49" charset="0"/>
              </a:rPr>
              <a:t>     </a:t>
            </a:r>
            <a:r>
              <a:rPr lang="pt-BR" altLang="zh-CN" sz="1800">
                <a:solidFill>
                  <a:srgbClr val="FF0000"/>
                </a:solidFill>
                <a:latin typeface="Consolas" pitchFamily="49" charset="0"/>
                <a:ea typeface="楷体" pitchFamily="49" charset="-122"/>
                <a:cs typeface="Consolas" pitchFamily="49" charset="0"/>
              </a:rPr>
              <a:t>fun</a:t>
            </a:r>
            <a:r>
              <a:rPr lang="pt-BR" altLang="zh-CN" sz="1800">
                <a:solidFill>
                  <a:srgbClr val="0000FF"/>
                </a:solidFill>
                <a:latin typeface="Consolas" pitchFamily="49" charset="0"/>
                <a:ea typeface="楷体" pitchFamily="49" charset="-122"/>
                <a:cs typeface="Consolas" pitchFamily="49" charset="0"/>
              </a:rPr>
              <a:t>(n-1);</a:t>
            </a:r>
          </a:p>
          <a:p>
            <a:pPr algn="l">
              <a:lnSpc>
                <a:spcPts val="2400"/>
              </a:lnSpc>
              <a:spcBef>
                <a:spcPts val="0"/>
              </a:spcBef>
            </a:pPr>
            <a:r>
              <a:rPr lang="pt-BR" altLang="zh-CN" sz="1800">
                <a:solidFill>
                  <a:srgbClr val="0000FF"/>
                </a:solidFill>
                <a:latin typeface="Consolas" pitchFamily="49" charset="0"/>
                <a:ea typeface="楷体" pitchFamily="49" charset="-122"/>
                <a:cs typeface="Consolas" pitchFamily="49" charset="0"/>
              </a:rPr>
              <a:t>     printf("n2=%d\n",n); </a:t>
            </a:r>
            <a:r>
              <a:rPr lang="pt-BR" altLang="zh-CN" sz="1800">
                <a:solidFill>
                  <a:srgbClr val="FF00FF"/>
                </a:solidFill>
                <a:latin typeface="Consolas" pitchFamily="49" charset="0"/>
                <a:ea typeface="楷体" pitchFamily="49" charset="-122"/>
                <a:cs typeface="Consolas" pitchFamily="49" charset="0"/>
              </a:rPr>
              <a:t> //(2)</a:t>
            </a:r>
          </a:p>
          <a:p>
            <a:pPr algn="l">
              <a:lnSpc>
                <a:spcPts val="2400"/>
              </a:lnSpc>
              <a:spcBef>
                <a:spcPts val="0"/>
              </a:spcBef>
            </a:pPr>
            <a:r>
              <a:rPr lang="pt-BR" altLang="zh-CN" sz="1800">
                <a:solidFill>
                  <a:srgbClr val="0000FF"/>
                </a:solidFill>
                <a:latin typeface="Consolas" pitchFamily="49" charset="0"/>
                <a:ea typeface="楷体" pitchFamily="49" charset="-122"/>
                <a:cs typeface="Consolas" pitchFamily="49" charset="0"/>
              </a:rPr>
              <a:t>   }</a:t>
            </a:r>
          </a:p>
          <a:p>
            <a:pPr algn="l">
              <a:lnSpc>
                <a:spcPts val="2400"/>
              </a:lnSpc>
              <a:spcBef>
                <a:spcPts val="0"/>
              </a:spcBef>
            </a:pPr>
            <a:r>
              <a:rPr lang="pt-BR"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grpSp>
        <p:nvGrpSpPr>
          <p:cNvPr id="21" name="组合 20"/>
          <p:cNvGrpSpPr/>
          <p:nvPr/>
        </p:nvGrpSpPr>
        <p:grpSpPr>
          <a:xfrm>
            <a:off x="6310314" y="1532645"/>
            <a:ext cx="1285884" cy="3082000"/>
            <a:chOff x="4786314" y="1428742"/>
            <a:chExt cx="1285884" cy="2311500"/>
          </a:xfrm>
        </p:grpSpPr>
        <p:sp>
          <p:nvSpPr>
            <p:cNvPr id="5" name="TextBox 4"/>
            <p:cNvSpPr txBox="1"/>
            <p:nvPr/>
          </p:nvSpPr>
          <p:spPr>
            <a:xfrm>
              <a:off x="5000628" y="2285998"/>
              <a:ext cx="857256" cy="145424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楷体" pitchFamily="49" charset="-122"/>
                  <a:cs typeface="Consolas" pitchFamily="49" charset="0"/>
                </a:rPr>
                <a:t>n1=3</a:t>
              </a:r>
            </a:p>
            <a:p>
              <a:pPr algn="l">
                <a:lnSpc>
                  <a:spcPct val="100000"/>
                </a:lnSpc>
                <a:spcBef>
                  <a:spcPts val="0"/>
                </a:spcBef>
              </a:pPr>
              <a:r>
                <a:rPr lang="en-US" altLang="zh-CN" sz="2000">
                  <a:solidFill>
                    <a:srgbClr val="0000FF"/>
                  </a:solidFill>
                  <a:latin typeface="Consolas" pitchFamily="49" charset="0"/>
                  <a:ea typeface="楷体" pitchFamily="49" charset="-122"/>
                  <a:cs typeface="Consolas" pitchFamily="49" charset="0"/>
                </a:rPr>
                <a:t>n1=2</a:t>
              </a:r>
            </a:p>
            <a:p>
              <a:pPr algn="l">
                <a:lnSpc>
                  <a:spcPct val="100000"/>
                </a:lnSpc>
                <a:spcBef>
                  <a:spcPts val="0"/>
                </a:spcBef>
              </a:pPr>
              <a:r>
                <a:rPr lang="en-US" altLang="zh-CN" sz="2000">
                  <a:solidFill>
                    <a:srgbClr val="0000FF"/>
                  </a:solidFill>
                  <a:latin typeface="Consolas" pitchFamily="49" charset="0"/>
                  <a:ea typeface="楷体" pitchFamily="49" charset="-122"/>
                  <a:cs typeface="Consolas" pitchFamily="49" charset="0"/>
                </a:rPr>
                <a:t>n1=1</a:t>
              </a:r>
            </a:p>
            <a:p>
              <a:pPr algn="l">
                <a:lnSpc>
                  <a:spcPct val="100000"/>
                </a:lnSpc>
                <a:spcBef>
                  <a:spcPts val="0"/>
                </a:spcBef>
              </a:pPr>
              <a:r>
                <a:rPr lang="en-US" altLang="zh-CN" sz="2000">
                  <a:solidFill>
                    <a:srgbClr val="0000FF"/>
                  </a:solidFill>
                  <a:latin typeface="Consolas" pitchFamily="49" charset="0"/>
                  <a:ea typeface="楷体" pitchFamily="49" charset="-122"/>
                  <a:cs typeface="Consolas" pitchFamily="49" charset="0"/>
                </a:rPr>
                <a:t>n2=1</a:t>
              </a:r>
            </a:p>
            <a:p>
              <a:pPr algn="l">
                <a:lnSpc>
                  <a:spcPct val="100000"/>
                </a:lnSpc>
                <a:spcBef>
                  <a:spcPts val="0"/>
                </a:spcBef>
              </a:pPr>
              <a:r>
                <a:rPr lang="en-US" altLang="zh-CN" sz="2000">
                  <a:solidFill>
                    <a:srgbClr val="0000FF"/>
                  </a:solidFill>
                  <a:latin typeface="Consolas" pitchFamily="49" charset="0"/>
                  <a:ea typeface="楷体" pitchFamily="49" charset="-122"/>
                  <a:cs typeface="Consolas" pitchFamily="49" charset="0"/>
                </a:rPr>
                <a:t>n2=2</a:t>
              </a:r>
            </a:p>
            <a:p>
              <a:pPr algn="l">
                <a:lnSpc>
                  <a:spcPct val="100000"/>
                </a:lnSpc>
                <a:spcBef>
                  <a:spcPts val="0"/>
                </a:spcBef>
              </a:pPr>
              <a:r>
                <a:rPr lang="en-US" altLang="zh-CN" sz="2000">
                  <a:solidFill>
                    <a:srgbClr val="0000FF"/>
                  </a:solidFill>
                  <a:latin typeface="Consolas" pitchFamily="49" charset="0"/>
                  <a:ea typeface="楷体" pitchFamily="49" charset="-122"/>
                  <a:cs typeface="Consolas" pitchFamily="49" charset="0"/>
                </a:rPr>
                <a:t>n2=3</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4786314" y="1428742"/>
              <a:ext cx="1285884" cy="530915"/>
            </a:xfrm>
            <a:prstGeom prst="rect">
              <a:avLst/>
            </a:prstGeom>
            <a:noFill/>
          </p:spPr>
          <p:txBody>
            <a:bodyPr wrap="square" rtlCol="0">
              <a:spAutoFit/>
            </a:bodyPr>
            <a:lstStyle/>
            <a:p>
              <a:pPr>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fun(3)</a:t>
              </a:r>
              <a:r>
                <a:rPr lang="zh-CN" altLang="en-US" sz="1800" dirty="0">
                  <a:solidFill>
                    <a:srgbClr val="0000FF"/>
                  </a:solidFill>
                  <a:latin typeface="Consolas" pitchFamily="49" charset="0"/>
                  <a:ea typeface="仿宋" pitchFamily="49" charset="-122"/>
                  <a:cs typeface="Consolas" pitchFamily="49" charset="0"/>
                </a:rPr>
                <a:t>的输出结果</a:t>
              </a:r>
              <a:endParaRPr lang="zh-CN" altLang="en-US" sz="1800" dirty="0">
                <a:solidFill>
                  <a:srgbClr val="0000FF"/>
                </a:solidFill>
                <a:latin typeface="Consolas" pitchFamily="49" charset="0"/>
                <a:ea typeface="仿宋" pitchFamily="49" charset="-122"/>
                <a:cs typeface="Consolas" pitchFamily="49" charset="0"/>
              </a:endParaRPr>
            </a:p>
          </p:txBody>
        </p:sp>
      </p:grpSp>
      <p:grpSp>
        <p:nvGrpSpPr>
          <p:cNvPr id="26" name="组合 25"/>
          <p:cNvGrpSpPr/>
          <p:nvPr/>
        </p:nvGrpSpPr>
        <p:grpSpPr>
          <a:xfrm>
            <a:off x="7953388" y="5056920"/>
            <a:ext cx="2357454" cy="993634"/>
            <a:chOff x="6429388" y="3714760"/>
            <a:chExt cx="2357454" cy="745226"/>
          </a:xfrm>
        </p:grpSpPr>
        <p:sp>
          <p:nvSpPr>
            <p:cNvPr id="23" name="TextBox 22"/>
            <p:cNvSpPr txBox="1"/>
            <p:nvPr/>
          </p:nvSpPr>
          <p:spPr>
            <a:xfrm>
              <a:off x="6429388" y="3929071"/>
              <a:ext cx="2357454" cy="530915"/>
            </a:xfrm>
            <a:prstGeom prst="rect">
              <a:avLst/>
            </a:prstGeom>
            <a:noFill/>
          </p:spPr>
          <p:txBody>
            <a:bodyPr wrap="square" rtlCol="0">
              <a:spAutoFit/>
            </a:bodyPr>
            <a:lstStyle/>
            <a:p>
              <a:pPr>
                <a:lnSpc>
                  <a:spcPts val="2400"/>
                </a:lnSpc>
                <a:spcBef>
                  <a:spcPts val="0"/>
                </a:spcBef>
              </a:pPr>
              <a:r>
                <a:rPr lang="zh-CN" altLang="en-US" sz="2000">
                  <a:solidFill>
                    <a:srgbClr val="0000FF"/>
                  </a:solidFill>
                  <a:latin typeface="Consolas" pitchFamily="49" charset="0"/>
                  <a:ea typeface="仿宋" pitchFamily="49" charset="-122"/>
                  <a:cs typeface="Consolas" pitchFamily="49" charset="0"/>
                </a:rPr>
                <a:t>在</a:t>
              </a:r>
              <a:r>
                <a:rPr lang="en-US" altLang="zh-CN" sz="2000">
                  <a:solidFill>
                    <a:srgbClr val="0000FF"/>
                  </a:solidFill>
                  <a:latin typeface="Consolas" pitchFamily="49" charset="0"/>
                  <a:ea typeface="仿宋" pitchFamily="49" charset="-122"/>
                  <a:cs typeface="Consolas" pitchFamily="49" charset="0"/>
                </a:rPr>
                <a:t>fun(2)</a:t>
              </a:r>
              <a:r>
                <a:rPr lang="zh-CN" altLang="en-US" sz="2000">
                  <a:solidFill>
                    <a:srgbClr val="0000FF"/>
                  </a:solidFill>
                  <a:latin typeface="Consolas" pitchFamily="49" charset="0"/>
                  <a:ea typeface="仿宋" pitchFamily="49" charset="-122"/>
                  <a:cs typeface="Consolas" pitchFamily="49" charset="0"/>
                </a:rPr>
                <a:t>的全部功能执行后才执行</a:t>
              </a:r>
            </a:p>
          </p:txBody>
        </p:sp>
        <p:cxnSp>
          <p:nvCxnSpPr>
            <p:cNvPr id="25" name="直接箭头连接符 24"/>
            <p:cNvCxnSpPr>
              <a:stCxn id="23" idx="0"/>
              <a:endCxn id="10" idx="2"/>
            </p:cNvCxnSpPr>
            <p:nvPr/>
          </p:nvCxnSpPr>
          <p:spPr>
            <a:xfrm flipV="1">
              <a:off x="7608115" y="3714760"/>
              <a:ext cx="0" cy="214311"/>
            </a:xfrm>
            <a:prstGeom prst="straightConnector1">
              <a:avLst/>
            </a:prstGeom>
            <a:ln>
              <a:tailEnd type="arrow" w="sm" len="sm"/>
            </a:ln>
          </p:spPr>
          <p:style>
            <a:lnRef idx="3">
              <a:schemeClr val="accent1"/>
            </a:lnRef>
            <a:fillRef idx="0">
              <a:schemeClr val="accent1"/>
            </a:fillRef>
            <a:effectRef idx="2">
              <a:schemeClr val="accent1"/>
            </a:effectRef>
            <a:fontRef idx="minor">
              <a:schemeClr val="tx1"/>
            </a:fontRef>
          </p:style>
        </p:cxnSp>
      </p:grpSp>
      <p:grpSp>
        <p:nvGrpSpPr>
          <p:cNvPr id="29" name="组合 28"/>
          <p:cNvGrpSpPr/>
          <p:nvPr/>
        </p:nvGrpSpPr>
        <p:grpSpPr>
          <a:xfrm>
            <a:off x="7881950" y="1437396"/>
            <a:ext cx="2428892" cy="3619525"/>
            <a:chOff x="6357950" y="1000114"/>
            <a:chExt cx="2428892" cy="2714644"/>
          </a:xfrm>
        </p:grpSpPr>
        <p:sp>
          <p:nvSpPr>
            <p:cNvPr id="7" name="矩形 6"/>
            <p:cNvSpPr/>
            <p:nvPr/>
          </p:nvSpPr>
          <p:spPr>
            <a:xfrm>
              <a:off x="6357950" y="1000114"/>
              <a:ext cx="857256" cy="500066"/>
            </a:xfrm>
            <a:prstGeom prst="rect">
              <a:avLst/>
            </a:prstGeom>
            <a:ln>
              <a:tailEnd type="stealth" w="med" len="lg"/>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楷体" pitchFamily="49" charset="-122"/>
                  <a:cs typeface="Consolas" pitchFamily="49" charset="0"/>
                </a:rPr>
                <a:t>fun(3)</a:t>
              </a:r>
              <a:endParaRPr lang="zh-CN" altLang="en-US" sz="1800">
                <a:solidFill>
                  <a:srgbClr val="0000FF"/>
                </a:solidFill>
                <a:latin typeface="Consolas" pitchFamily="49" charset="0"/>
                <a:ea typeface="楷体" pitchFamily="49" charset="-122"/>
                <a:cs typeface="Consolas" pitchFamily="49" charset="0"/>
              </a:endParaRPr>
            </a:p>
          </p:txBody>
        </p:sp>
        <p:sp>
          <p:nvSpPr>
            <p:cNvPr id="8" name="矩形 7"/>
            <p:cNvSpPr/>
            <p:nvPr/>
          </p:nvSpPr>
          <p:spPr>
            <a:xfrm>
              <a:off x="7072330" y="2500312"/>
              <a:ext cx="857256" cy="500066"/>
            </a:xfrm>
            <a:prstGeom prst="rect">
              <a:avLst/>
            </a:prstGeom>
            <a:ln>
              <a:tailEnd type="stealth" w="med" len="lg"/>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楷体" pitchFamily="49" charset="-122"/>
                  <a:cs typeface="Consolas" pitchFamily="49" charset="0"/>
                </a:rPr>
                <a:t>fun(2)</a:t>
              </a:r>
              <a:endParaRPr lang="zh-CN" altLang="en-US" sz="1800">
                <a:solidFill>
                  <a:srgbClr val="0000FF"/>
                </a:solidFill>
                <a:latin typeface="Consolas" pitchFamily="49" charset="0"/>
                <a:ea typeface="楷体" pitchFamily="49" charset="-122"/>
                <a:cs typeface="Consolas" pitchFamily="49" charset="0"/>
              </a:endParaRPr>
            </a:p>
          </p:txBody>
        </p:sp>
        <p:sp>
          <p:nvSpPr>
            <p:cNvPr id="9" name="矩形 8"/>
            <p:cNvSpPr/>
            <p:nvPr/>
          </p:nvSpPr>
          <p:spPr>
            <a:xfrm>
              <a:off x="7072330" y="1785932"/>
              <a:ext cx="1071570" cy="500066"/>
            </a:xfrm>
            <a:prstGeom prst="rect">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800">
                  <a:solidFill>
                    <a:srgbClr val="0000FF"/>
                  </a:solidFill>
                  <a:latin typeface="Consolas" pitchFamily="49" charset="0"/>
                  <a:ea typeface="楷体" pitchFamily="49" charset="-122"/>
                  <a:cs typeface="Consolas" pitchFamily="49" charset="0"/>
                </a:rPr>
                <a:t>语句</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0" name="矩形 9"/>
            <p:cNvSpPr/>
            <p:nvPr/>
          </p:nvSpPr>
          <p:spPr>
            <a:xfrm>
              <a:off x="7072330" y="3214692"/>
              <a:ext cx="1071570" cy="500066"/>
            </a:xfrm>
            <a:prstGeom prst="rect">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800">
                  <a:solidFill>
                    <a:srgbClr val="0000FF"/>
                  </a:solidFill>
                  <a:latin typeface="Consolas" pitchFamily="49" charset="0"/>
                  <a:ea typeface="楷体" pitchFamily="49" charset="-122"/>
                  <a:cs typeface="Consolas" pitchFamily="49" charset="0"/>
                </a:rPr>
                <a:t>语句</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14" name="直接连接符 13"/>
            <p:cNvCxnSpPr>
              <a:stCxn id="7" idx="2"/>
            </p:cNvCxnSpPr>
            <p:nvPr/>
          </p:nvCxnSpPr>
          <p:spPr>
            <a:xfrm rot="5400000">
              <a:off x="5786446" y="2500312"/>
              <a:ext cx="2000264" cy="1588"/>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6" name="直接箭头连接符 15"/>
            <p:cNvCxnSpPr/>
            <p:nvPr/>
          </p:nvCxnSpPr>
          <p:spPr>
            <a:xfrm flipV="1">
              <a:off x="6786578" y="2071684"/>
              <a:ext cx="28575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flipV="1">
              <a:off x="6786578" y="3523463"/>
              <a:ext cx="28575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直接箭头连接符 19"/>
            <p:cNvCxnSpPr/>
            <p:nvPr/>
          </p:nvCxnSpPr>
          <p:spPr>
            <a:xfrm>
              <a:off x="6786578" y="2727326"/>
              <a:ext cx="28575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直接箭头连接符 26"/>
            <p:cNvCxnSpPr/>
            <p:nvPr/>
          </p:nvCxnSpPr>
          <p:spPr>
            <a:xfrm>
              <a:off x="7929586" y="2740026"/>
              <a:ext cx="28575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8215338" y="2528830"/>
              <a:ext cx="571504" cy="300083"/>
            </a:xfrm>
            <a:prstGeom prst="rect">
              <a:avLst/>
            </a:prstGeom>
            <a:noFill/>
          </p:spPr>
          <p:txBody>
            <a:bodyPr wrap="square" rtlCol="0">
              <a:spAutoFit/>
            </a:bodyPr>
            <a:lstStyle/>
            <a:p>
              <a:pPr>
                <a:lnSpc>
                  <a:spcPts val="2400"/>
                </a:lnSpc>
                <a:spcBef>
                  <a:spcPts val="0"/>
                </a:spcBef>
              </a:pPr>
              <a:r>
                <a:rPr lang="en-US" altLang="zh-CN">
                  <a:solidFill>
                    <a:srgbClr val="0000FF"/>
                  </a:solidFill>
                  <a:latin typeface="Consolas" pitchFamily="49" charset="0"/>
                  <a:ea typeface="宋体"/>
                  <a:cs typeface="Consolas" pitchFamily="49" charset="0"/>
                </a:rPr>
                <a:t>…</a:t>
              </a:r>
              <a:endParaRPr lang="zh-CN" altLang="en-US">
                <a:solidFill>
                  <a:srgbClr val="0000FF"/>
                </a:solidFill>
                <a:latin typeface="Consolas" pitchFamily="49" charset="0"/>
                <a:ea typeface="楷体" pitchFamily="49" charset="-122"/>
                <a:cs typeface="Consolas" pitchFamily="49" charset="0"/>
              </a:endParaRPr>
            </a:p>
          </p:txBody>
        </p:sp>
      </p:grpSp>
      <p:sp>
        <p:nvSpPr>
          <p:cNvPr id="30" name="TextBox 29"/>
          <p:cNvSpPr txBox="1"/>
          <p:nvPr/>
        </p:nvSpPr>
        <p:spPr>
          <a:xfrm>
            <a:off x="2166910" y="5572140"/>
            <a:ext cx="5643602" cy="400110"/>
          </a:xfrm>
          <a:prstGeom prst="rect">
            <a:avLst/>
          </a:prstGeom>
          <a:noFill/>
        </p:spPr>
        <p:txBody>
          <a:bodyPr wrap="square" rtlCol="0">
            <a:spAutoFit/>
          </a:bodyPr>
          <a:lstStyle/>
          <a:p>
            <a:pPr algn="l">
              <a:lnSpc>
                <a:spcPts val="2400"/>
              </a:lnSpc>
              <a:spcBef>
                <a:spcPts val="0"/>
              </a:spcBef>
            </a:pPr>
            <a:r>
              <a:rPr lang="zh-CN" altLang="en-US" sz="2000">
                <a:solidFill>
                  <a:srgbClr val="0000FF"/>
                </a:solidFill>
                <a:latin typeface="方正启体简体" pitchFamily="65" charset="-122"/>
                <a:ea typeface="方正启体简体" pitchFamily="65" charset="-122"/>
                <a:cs typeface="Consolas" pitchFamily="49" charset="0"/>
              </a:rPr>
              <a:t>掌握递归函数的执行过程有助于递归算法设计</a:t>
            </a:r>
          </a:p>
        </p:txBody>
      </p:sp>
      <p:sp>
        <p:nvSpPr>
          <p:cNvPr id="31" name="灯片编号占位符 30"/>
          <p:cNvSpPr>
            <a:spLocks noGrp="1"/>
          </p:cNvSpPr>
          <p:nvPr>
            <p:ph type="sldNum" sz="quarter" idx="12"/>
          </p:nvPr>
        </p:nvSpPr>
        <p:spPr/>
        <p:txBody>
          <a:bodyPr/>
          <a:lstStyle/>
          <a:p>
            <a:fld id="{36E68863-33C2-4D6D-B9FA-F4917E910219}" type="slidenum">
              <a:rPr lang="en-US" altLang="zh-CN" smtClean="0"/>
              <a:pPr/>
              <a:t>44</a:t>
            </a:fld>
            <a:r>
              <a:rPr lang="en-US" altLang="zh-CN" smtClean="0"/>
              <a:t>/15</a:t>
            </a:r>
            <a:endParaRPr lang="en-US" altLang="zh-CN"/>
          </a:p>
        </p:txBody>
      </p:sp>
    </p:spTree>
    <p:extLst>
      <p:ext uri="{BB962C8B-B14F-4D97-AF65-F5344CB8AC3E}">
        <p14:creationId xmlns:p14="http://schemas.microsoft.com/office/powerpoint/2010/main" val="388077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30">
                                            <p:txEl>
                                              <p:pRg st="0" end="0"/>
                                            </p:txEl>
                                          </p:spTgt>
                                        </p:tgtEl>
                                        <p:attrNameLst>
                                          <p:attrName>style.visibility</p:attrName>
                                        </p:attrNameLst>
                                      </p:cBhvr>
                                      <p:to>
                                        <p:strVal val="visible"/>
                                      </p:to>
                                    </p:set>
                                    <p:anim calcmode="discrete" valueType="clr">
                                      <p:cBhvr override="childStyle">
                                        <p:cTn id="23" dur="80"/>
                                        <p:tgtEl>
                                          <p:spTgt spid="3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xEl>
                                              <p:pRg st="0" end="0"/>
                                            </p:txEl>
                                          </p:spTgt>
                                        </p:tgtEl>
                                        <p:attrNameLst>
                                          <p:attrName>fillcolor</p:attrName>
                                        </p:attrNameLst>
                                      </p:cBhvr>
                                      <p:tavLst>
                                        <p:tav tm="0">
                                          <p:val>
                                            <p:clrVal>
                                              <a:schemeClr val="accent2"/>
                                            </p:clrVal>
                                          </p:val>
                                        </p:tav>
                                        <p:tav tm="50000">
                                          <p:val>
                                            <p:clrVal>
                                              <a:schemeClr val="hlink"/>
                                            </p:clrVal>
                                          </p:val>
                                        </p:tav>
                                      </p:tavLst>
                                    </p:anim>
                                    <p:set>
                                      <p:cBhvr>
                                        <p:cTn id="25" dur="80"/>
                                        <p:tgtEl>
                                          <p:spTgt spid="30">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3881422" y="285728"/>
            <a:ext cx="371477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7</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 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8" name="Oval 8"/>
          <p:cNvSpPr>
            <a:spLocks noChangeAspect="1" noChangeArrowheads="1"/>
          </p:cNvSpPr>
          <p:nvPr/>
        </p:nvSpPr>
        <p:spPr bwMode="auto">
          <a:xfrm>
            <a:off x="2309786" y="2005084"/>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2360617" y="2055628"/>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12" name="TextBox 11"/>
          <p:cNvSpPr txBox="1"/>
          <p:nvPr/>
        </p:nvSpPr>
        <p:spPr>
          <a:xfrm>
            <a:off x="3381356" y="2214555"/>
            <a:ext cx="1071570"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  树</a:t>
            </a:r>
            <a:endParaRPr lang="zh-CN" altLang="en-US" sz="2000">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24" name="TextBox 23"/>
          <p:cNvSpPr txBox="1"/>
          <p:nvPr/>
        </p:nvSpPr>
        <p:spPr>
          <a:xfrm>
            <a:off x="3452794" y="2852936"/>
            <a:ext cx="3214710" cy="40677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树中结点计算方法</a:t>
            </a:r>
            <a:endPar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15" name="TextBox 14"/>
          <p:cNvSpPr txBox="1"/>
          <p:nvPr/>
        </p:nvSpPr>
        <p:spPr>
          <a:xfrm>
            <a:off x="4310050" y="3594234"/>
            <a:ext cx="4786346" cy="961674"/>
          </a:xfrm>
          <a:prstGeom prst="rect">
            <a:avLst/>
          </a:prstGeom>
          <a:noFill/>
        </p:spPr>
        <p:txBody>
          <a:bodyPr wrap="square" rtlCol="0">
            <a:spAutoFit/>
          </a:bodyPr>
          <a:lstStyle/>
          <a:p>
            <a:pPr marL="457200" indent="-457200" algn="l">
              <a:lnSpc>
                <a:spcPct val="150000"/>
              </a:lnSpc>
              <a:spcBef>
                <a:spcPts val="0"/>
              </a:spcBef>
              <a:buBlip>
                <a:blip r:embed="rId5"/>
              </a:buBlip>
            </a:pPr>
            <a:r>
              <a:rPr lang="zh-CN" altLang="en-US" sz="2000" dirty="0">
                <a:solidFill>
                  <a:srgbClr val="0000FF"/>
                </a:solidFill>
                <a:latin typeface="Consolas" pitchFamily="49" charset="0"/>
                <a:ea typeface="仿宋" pitchFamily="49" charset="-122"/>
                <a:cs typeface="Consolas" pitchFamily="49" charset="0"/>
              </a:rPr>
              <a:t>度为</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的树中所有结点的度 ≤ </a:t>
            </a:r>
            <a:r>
              <a:rPr lang="en-US" altLang="zh-CN" sz="2000" i="1" dirty="0">
                <a:solidFill>
                  <a:srgbClr val="0000FF"/>
                </a:solidFill>
                <a:latin typeface="Consolas" pitchFamily="49" charset="0"/>
                <a:ea typeface="仿宋" pitchFamily="49" charset="-122"/>
                <a:cs typeface="Consolas" pitchFamily="49" charset="0"/>
              </a:rPr>
              <a:t>m</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5"/>
              </a:buBlip>
            </a:pPr>
            <a:r>
              <a:rPr lang="zh-CN" altLang="en-US" sz="2000" dirty="0">
                <a:solidFill>
                  <a:srgbClr val="0000FF"/>
                </a:solidFill>
                <a:latin typeface="Consolas" pitchFamily="49" charset="0"/>
                <a:ea typeface="仿宋" pitchFamily="49" charset="-122"/>
                <a:cs typeface="Consolas" pitchFamily="49" charset="0"/>
              </a:rPr>
              <a:t>至少有一个度为</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的结点</a:t>
            </a:r>
          </a:p>
        </p:txBody>
      </p:sp>
      <p:grpSp>
        <p:nvGrpSpPr>
          <p:cNvPr id="18" name="组合 17"/>
          <p:cNvGrpSpPr/>
          <p:nvPr/>
        </p:nvGrpSpPr>
        <p:grpSpPr>
          <a:xfrm>
            <a:off x="4952992" y="4948454"/>
            <a:ext cx="3500462" cy="918552"/>
            <a:chOff x="2714612" y="3857634"/>
            <a:chExt cx="3500462" cy="688914"/>
          </a:xfrm>
        </p:grpSpPr>
        <p:sp>
          <p:nvSpPr>
            <p:cNvPr id="16" name="TextBox 15"/>
            <p:cNvSpPr txBox="1"/>
            <p:nvPr/>
          </p:nvSpPr>
          <p:spPr>
            <a:xfrm>
              <a:off x="2714612" y="4214822"/>
              <a:ext cx="3500462" cy="331726"/>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度为</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的树至少有</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个结点！</a:t>
              </a:r>
            </a:p>
          </p:txBody>
        </p:sp>
        <p:sp>
          <p:nvSpPr>
            <p:cNvPr id="17" name="下箭头 16"/>
            <p:cNvSpPr/>
            <p:nvPr/>
          </p:nvSpPr>
          <p:spPr>
            <a:xfrm>
              <a:off x="4214810" y="3857634"/>
              <a:ext cx="214314"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grpSp>
      <p:pic>
        <p:nvPicPr>
          <p:cNvPr id="14" name="Picture 1"/>
          <p:cNvPicPr>
            <a:picLocks noChangeAspect="1" noChangeArrowheads="1"/>
          </p:cNvPicPr>
          <p:nvPr/>
        </p:nvPicPr>
        <p:blipFill>
          <a:blip r:embed="rId6" cstate="print"/>
          <a:srcRect/>
          <a:stretch>
            <a:fillRect/>
          </a:stretch>
        </p:blipFill>
        <p:spPr bwMode="auto">
          <a:xfrm>
            <a:off x="3238482" y="3900693"/>
            <a:ext cx="1049401" cy="1428760"/>
          </a:xfrm>
          <a:prstGeom prst="rect">
            <a:avLst/>
          </a:prstGeom>
          <a:noFill/>
          <a:ln w="9525">
            <a:noFill/>
            <a:miter lim="800000"/>
            <a:headEnd/>
            <a:tailEnd/>
          </a:ln>
          <a:effectLst/>
        </p:spPr>
      </p:pic>
      <p:sp>
        <p:nvSpPr>
          <p:cNvPr id="19" name="灯片编号占位符 18"/>
          <p:cNvSpPr>
            <a:spLocks noGrp="1"/>
          </p:cNvSpPr>
          <p:nvPr>
            <p:ph type="sldNum" sz="quarter" idx="12"/>
          </p:nvPr>
        </p:nvSpPr>
        <p:spPr/>
        <p:txBody>
          <a:bodyPr/>
          <a:lstStyle/>
          <a:p>
            <a:fld id="{36E68863-33C2-4D6D-B9FA-F4917E910219}" type="slidenum">
              <a:rPr lang="en-US" altLang="zh-CN" smtClean="0"/>
              <a:pPr/>
              <a:t>45</a:t>
            </a:fld>
            <a:r>
              <a:rPr lang="en-US" altLang="zh-CN" smtClean="0"/>
              <a:t>/43</a:t>
            </a:r>
            <a:endParaRPr lang="en-US" altLang="zh-CN"/>
          </a:p>
        </p:txBody>
      </p:sp>
    </p:spTree>
    <p:extLst>
      <p:ext uri="{BB962C8B-B14F-4D97-AF65-F5344CB8AC3E}">
        <p14:creationId xmlns:p14="http://schemas.microsoft.com/office/powerpoint/2010/main" val="24942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5604" y="1714490"/>
            <a:ext cx="7536900" cy="20647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44000" rtlCol="0">
            <a:spAutoFit/>
          </a:bodyPr>
          <a:lstStyle/>
          <a:p>
            <a:pPr marL="457200" indent="-457200" algn="l">
              <a:lnSpc>
                <a:spcPct val="20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任何非空树中：分支数 </a:t>
            </a: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所有结点度之和，分支数 </a:t>
            </a:r>
            <a:r>
              <a:rPr lang="en-US" altLang="zh-CN" sz="2000">
                <a:solidFill>
                  <a:srgbClr val="0000FF"/>
                </a:solidFill>
                <a:latin typeface="Consolas" pitchFamily="49" charset="0"/>
                <a:ea typeface="仿宋" pitchFamily="49" charset="-122"/>
                <a:cs typeface="Consolas" pitchFamily="49" charset="0"/>
              </a:rPr>
              <a:t>= </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p>
          <a:p>
            <a:pPr marL="457200" indent="-457200" algn="l">
              <a:lnSpc>
                <a:spcPct val="20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度为</a:t>
            </a:r>
            <a:r>
              <a:rPr lang="en-US" altLang="zh-CN" sz="2000" i="1">
                <a:solidFill>
                  <a:srgbClr val="0000FF"/>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的树中：</a:t>
            </a:r>
            <a:r>
              <a:rPr lang="en-US" altLang="zh-CN" sz="2000" i="1">
                <a:solidFill>
                  <a:srgbClr val="0000FF"/>
                </a:solidFill>
                <a:latin typeface="Consolas" pitchFamily="49" charset="0"/>
                <a:ea typeface="仿宋" pitchFamily="49" charset="-122"/>
                <a:cs typeface="Consolas" pitchFamily="49" charset="0"/>
              </a:rPr>
              <a:t>n </a:t>
            </a:r>
            <a:r>
              <a:rPr lang="en-US" altLang="zh-CN" sz="2000">
                <a:solidFill>
                  <a:srgbClr val="0000FF"/>
                </a:solidFill>
                <a:latin typeface="Consolas" pitchFamily="49" charset="0"/>
                <a:ea typeface="仿宋" pitchFamily="49" charset="-122"/>
                <a:cs typeface="Consolas" pitchFamily="49" charset="0"/>
              </a:rPr>
              <a:t>= </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 + </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 + … + </a:t>
            </a:r>
            <a:r>
              <a:rPr lang="en-US" altLang="zh-CN" sz="2000" i="1">
                <a:solidFill>
                  <a:srgbClr val="0000FF"/>
                </a:solidFill>
                <a:latin typeface="Consolas" pitchFamily="49" charset="0"/>
                <a:ea typeface="仿宋" pitchFamily="49" charset="-122"/>
                <a:cs typeface="Consolas" pitchFamily="49" charset="0"/>
              </a:rPr>
              <a:t>n</a:t>
            </a:r>
            <a:r>
              <a:rPr lang="en-US" altLang="zh-CN" sz="2000" i="1" baseline="-25000">
                <a:solidFill>
                  <a:srgbClr val="0000FF"/>
                </a:solidFill>
                <a:latin typeface="Consolas" pitchFamily="49" charset="0"/>
                <a:ea typeface="仿宋" pitchFamily="49" charset="-122"/>
                <a:cs typeface="Consolas" pitchFamily="49" charset="0"/>
              </a:rPr>
              <a:t>m</a:t>
            </a:r>
          </a:p>
          <a:p>
            <a:pPr marL="457200" indent="-457200" algn="l">
              <a:lnSpc>
                <a:spcPct val="20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度为</a:t>
            </a:r>
            <a:r>
              <a:rPr lang="en-US" altLang="zh-CN" sz="2000" i="1">
                <a:solidFill>
                  <a:srgbClr val="0000FF"/>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的树中：所有结点度之和 </a:t>
            </a:r>
            <a:r>
              <a:rPr lang="en-US" altLang="zh-CN" sz="2000">
                <a:solidFill>
                  <a:srgbClr val="0000FF"/>
                </a:solidFill>
                <a:latin typeface="Consolas" pitchFamily="49" charset="0"/>
                <a:ea typeface="仿宋" pitchFamily="49" charset="-122"/>
                <a:cs typeface="Consolas" pitchFamily="49" charset="0"/>
              </a:rPr>
              <a:t>= </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 + 2</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 + … + </a:t>
            </a:r>
            <a:r>
              <a:rPr lang="en-US" altLang="zh-CN" sz="2000" i="1">
                <a:solidFill>
                  <a:srgbClr val="0000FF"/>
                </a:solidFill>
                <a:latin typeface="Consolas" pitchFamily="49" charset="0"/>
                <a:ea typeface="仿宋" pitchFamily="49" charset="-122"/>
                <a:cs typeface="Consolas" pitchFamily="49" charset="0"/>
              </a:rPr>
              <a:t>mn</a:t>
            </a:r>
            <a:r>
              <a:rPr lang="en-US" altLang="zh-CN" sz="2000" i="1" baseline="-25000">
                <a:solidFill>
                  <a:srgbClr val="0000FF"/>
                </a:solidFill>
                <a:latin typeface="Consolas" pitchFamily="49" charset="0"/>
                <a:ea typeface="仿宋" pitchFamily="49" charset="-122"/>
                <a:cs typeface="Consolas" pitchFamily="49" charset="0"/>
              </a:rPr>
              <a:t>m</a:t>
            </a:r>
            <a:endParaRPr lang="zh-CN" altLang="en-US" sz="2000" i="1" baseline="-25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309786" y="666731"/>
            <a:ext cx="3357586" cy="4770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ts val="3000"/>
              </a:lnSpc>
              <a:spcBef>
                <a:spcPts val="0"/>
              </a:spcBef>
            </a:pPr>
            <a:r>
              <a:rPr lang="zh-CN" altLang="en-US" sz="2000" b="0">
                <a:solidFill>
                  <a:schemeClr val="bg1"/>
                </a:solidFill>
                <a:ea typeface="微软雅黑" pitchFamily="34" charset="-122"/>
                <a:cs typeface="Times New Roman" pitchFamily="18" charset="0"/>
                <a:sym typeface="Wingdings"/>
              </a:rPr>
              <a:t>树中结点计算的</a:t>
            </a:r>
            <a:r>
              <a:rPr lang="zh-CN" altLang="en-US" sz="2000" b="0">
                <a:solidFill>
                  <a:schemeClr val="bg1"/>
                </a:solidFill>
                <a:latin typeface="微软雅黑" pitchFamily="34" charset="-122"/>
                <a:ea typeface="微软雅黑" pitchFamily="34" charset="-122"/>
                <a:cs typeface="Times New Roman" pitchFamily="18" charset="0"/>
              </a:rPr>
              <a:t>基本公式</a:t>
            </a:r>
          </a:p>
        </p:txBody>
      </p:sp>
      <p:pic>
        <p:nvPicPr>
          <p:cNvPr id="8" name="Picture 1"/>
          <p:cNvPicPr>
            <a:picLocks noChangeAspect="1" noChangeArrowheads="1"/>
          </p:cNvPicPr>
          <p:nvPr/>
        </p:nvPicPr>
        <p:blipFill>
          <a:blip r:embed="rId4" cstate="print"/>
          <a:srcRect/>
          <a:stretch>
            <a:fillRect/>
          </a:stretch>
        </p:blipFill>
        <p:spPr bwMode="auto">
          <a:xfrm>
            <a:off x="1689014" y="2000240"/>
            <a:ext cx="1049401" cy="1428760"/>
          </a:xfrm>
          <a:prstGeom prst="rect">
            <a:avLst/>
          </a:prstGeom>
          <a:noFill/>
          <a:ln w="9525">
            <a:noFill/>
            <a:miter lim="800000"/>
            <a:headEnd/>
            <a:tailEnd/>
          </a:ln>
          <a:effectLst/>
        </p:spPr>
      </p:pic>
      <p:sp>
        <p:nvSpPr>
          <p:cNvPr id="10" name="灯片编号占位符 9"/>
          <p:cNvSpPr>
            <a:spLocks noGrp="1"/>
          </p:cNvSpPr>
          <p:nvPr>
            <p:ph type="sldNum" sz="quarter" idx="12"/>
          </p:nvPr>
        </p:nvSpPr>
        <p:spPr/>
        <p:txBody>
          <a:bodyPr/>
          <a:lstStyle/>
          <a:p>
            <a:fld id="{36E68863-33C2-4D6D-B9FA-F4917E910219}" type="slidenum">
              <a:rPr lang="en-US" altLang="zh-CN" smtClean="0"/>
              <a:pPr/>
              <a:t>46</a:t>
            </a:fld>
            <a:r>
              <a:rPr lang="en-US" altLang="zh-CN" smtClean="0"/>
              <a:t>/43</a:t>
            </a:r>
            <a:endParaRPr lang="en-US" altLang="zh-CN"/>
          </a:p>
        </p:txBody>
      </p:sp>
    </p:spTree>
    <p:extLst>
      <p:ext uri="{BB962C8B-B14F-4D97-AF65-F5344CB8AC3E}">
        <p14:creationId xmlns:p14="http://schemas.microsoft.com/office/powerpoint/2010/main" val="329462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5538" y="852714"/>
            <a:ext cx="6572296" cy="82702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已知一棵度为</a:t>
            </a:r>
            <a:r>
              <a:rPr lang="en-US"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的树中，度为</a:t>
            </a:r>
            <a:r>
              <a:rPr lang="en-US"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）的结点个数有</a:t>
            </a:r>
            <a:r>
              <a:rPr lang="en-US"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个，问该树中有多少个叶子结点？</a:t>
            </a:r>
          </a:p>
        </p:txBody>
      </p:sp>
      <p:sp>
        <p:nvSpPr>
          <p:cNvPr id="5" name="TextBox 4"/>
          <p:cNvSpPr txBox="1"/>
          <p:nvPr/>
        </p:nvSpPr>
        <p:spPr>
          <a:xfrm>
            <a:off x="2452662" y="2000241"/>
            <a:ext cx="8107834" cy="2031325"/>
          </a:xfrm>
          <a:prstGeom prst="rect">
            <a:avLst/>
          </a:prstGeom>
          <a:noFill/>
        </p:spPr>
        <p:txBody>
          <a:bodyPr wrap="square" rtlCol="0">
            <a:spAutoFit/>
          </a:bodyPr>
          <a:lstStyle/>
          <a:p>
            <a:pPr algn="l">
              <a:lnSpc>
                <a:spcPct val="150000"/>
              </a:lnSpc>
              <a:spcBef>
                <a:spcPts val="0"/>
              </a:spcBef>
            </a:pPr>
            <a:r>
              <a:rPr lang="zh-CN" altLang="en-US" dirty="0">
                <a:solidFill>
                  <a:srgbClr val="FF0000"/>
                </a:solidFill>
                <a:latin typeface="微软雅黑" pitchFamily="34" charset="-122"/>
                <a:ea typeface="微软雅黑" pitchFamily="34" charset="-122"/>
                <a:cs typeface="Consolas" pitchFamily="49" charset="0"/>
              </a:rPr>
              <a:t>解：</a:t>
            </a:r>
            <a:r>
              <a:rPr lang="pt-BR" sz="2000" i="1" dirty="0">
                <a:solidFill>
                  <a:srgbClr val="0000FF"/>
                </a:solidFill>
                <a:latin typeface="Consolas" pitchFamily="49" charset="0"/>
                <a:ea typeface="仿宋" pitchFamily="49" charset="-122"/>
                <a:cs typeface="Consolas" pitchFamily="49" charset="0"/>
              </a:rPr>
              <a:t>n </a:t>
            </a:r>
            <a:r>
              <a:rPr lang="pt-BR" sz="2000" dirty="0">
                <a:solidFill>
                  <a:srgbClr val="0000FF"/>
                </a:solidFill>
                <a:latin typeface="Consolas" pitchFamily="49" charset="0"/>
                <a:ea typeface="仿宋" pitchFamily="49" charset="-122"/>
                <a:cs typeface="Consolas" pitchFamily="49" charset="0"/>
              </a:rPr>
              <a:t>= </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0</a:t>
            </a:r>
            <a:r>
              <a:rPr lang="pt-BR" sz="2000" dirty="0">
                <a:solidFill>
                  <a:srgbClr val="0000FF"/>
                </a:solidFill>
                <a:latin typeface="Consolas" pitchFamily="49" charset="0"/>
                <a:ea typeface="仿宋" pitchFamily="49" charset="-122"/>
                <a:cs typeface="Consolas" pitchFamily="49" charset="0"/>
              </a:rPr>
              <a:t>+</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1</a:t>
            </a:r>
            <a:r>
              <a:rPr lang="pt-BR" sz="2000" dirty="0">
                <a:solidFill>
                  <a:srgbClr val="0000FF"/>
                </a:solidFill>
                <a:latin typeface="Consolas" pitchFamily="49" charset="0"/>
                <a:ea typeface="仿宋" pitchFamily="49" charset="-122"/>
                <a:cs typeface="Consolas" pitchFamily="49" charset="0"/>
              </a:rPr>
              <a:t>+</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2</a:t>
            </a:r>
            <a:r>
              <a:rPr lang="pt-BR" sz="2000" dirty="0">
                <a:solidFill>
                  <a:srgbClr val="0000FF"/>
                </a:solidFill>
                <a:latin typeface="Consolas" pitchFamily="49" charset="0"/>
                <a:ea typeface="仿宋" pitchFamily="49" charset="-122"/>
                <a:cs typeface="Consolas" pitchFamily="49" charset="0"/>
              </a:rPr>
              <a:t>+</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3</a:t>
            </a:r>
            <a:r>
              <a:rPr lang="pt-BR" sz="2000" dirty="0">
                <a:solidFill>
                  <a:srgbClr val="0000FF"/>
                </a:solidFill>
                <a:latin typeface="Consolas" pitchFamily="49" charset="0"/>
                <a:ea typeface="仿宋" pitchFamily="49" charset="-122"/>
                <a:cs typeface="Consolas" pitchFamily="49" charset="0"/>
              </a:rPr>
              <a:t>+</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4 </a:t>
            </a:r>
            <a:r>
              <a:rPr lang="pt-BR" sz="2000" dirty="0">
                <a:solidFill>
                  <a:srgbClr val="0000FF"/>
                </a:solidFill>
                <a:latin typeface="Consolas" pitchFamily="49" charset="0"/>
                <a:ea typeface="仿宋" pitchFamily="49" charset="-122"/>
                <a:cs typeface="Consolas" pitchFamily="49" charset="0"/>
              </a:rPr>
              <a:t>= </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0</a:t>
            </a:r>
            <a:r>
              <a:rPr lang="pt-BR" sz="2000" dirty="0">
                <a:solidFill>
                  <a:srgbClr val="0000FF"/>
                </a:solidFill>
                <a:latin typeface="Consolas" pitchFamily="49" charset="0"/>
                <a:ea typeface="仿宋" pitchFamily="49" charset="-122"/>
                <a:cs typeface="Consolas" pitchFamily="49" charset="0"/>
              </a:rPr>
              <a:t>+1+2+3+4 = </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0</a:t>
            </a:r>
            <a:r>
              <a:rPr lang="pt-BR" sz="2000" dirty="0">
                <a:solidFill>
                  <a:srgbClr val="0000FF"/>
                </a:solidFill>
                <a:latin typeface="Consolas" pitchFamily="49" charset="0"/>
                <a:ea typeface="仿宋" pitchFamily="49" charset="-122"/>
                <a:cs typeface="Consolas" pitchFamily="49" charset="0"/>
              </a:rPr>
              <a:t>+10</a:t>
            </a:r>
            <a:r>
              <a:rPr lang="zh-CN" altLang="en-US" sz="2000" dirty="0">
                <a:solidFill>
                  <a:srgbClr val="0000FF"/>
                </a:solidFill>
                <a:latin typeface="Consolas" pitchFamily="49" charset="0"/>
                <a:ea typeface="仿宋" pitchFamily="49" charset="-122"/>
                <a:cs typeface="Consolas" pitchFamily="49" charset="0"/>
              </a:rPr>
              <a:t>，即：</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0 </a:t>
            </a:r>
            <a:r>
              <a:rPr lang="pt-BR" sz="2000" dirty="0">
                <a:solidFill>
                  <a:srgbClr val="0000FF"/>
                </a:solidFill>
                <a:latin typeface="Consolas" pitchFamily="49" charset="0"/>
                <a:ea typeface="仿宋" pitchFamily="49" charset="-122"/>
                <a:cs typeface="Consolas" pitchFamily="49" charset="0"/>
              </a:rPr>
              <a:t>= </a:t>
            </a:r>
            <a:r>
              <a:rPr lang="pt-BR" sz="2000" i="1" dirty="0">
                <a:solidFill>
                  <a:srgbClr val="0000FF"/>
                </a:solidFill>
                <a:latin typeface="Consolas" pitchFamily="49" charset="0"/>
                <a:ea typeface="仿宋" pitchFamily="49" charset="-122"/>
                <a:cs typeface="Consolas" pitchFamily="49" charset="0"/>
              </a:rPr>
              <a:t>n</a:t>
            </a:r>
            <a:r>
              <a:rPr lang="pt-BR" sz="2000" dirty="0">
                <a:solidFill>
                  <a:srgbClr val="0000FF"/>
                </a:solidFill>
                <a:latin typeface="Consolas" pitchFamily="49" charset="0"/>
                <a:ea typeface="仿宋" pitchFamily="49" charset="-122"/>
                <a:cs typeface="Consolas" pitchFamily="49" charset="0"/>
              </a:rPr>
              <a:t>-10</a:t>
            </a:r>
            <a:endParaRPr lang="zh-CN" altLang="en-US" sz="20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    度之和 </a:t>
            </a:r>
            <a:r>
              <a:rPr lang="pt-BR" sz="2000" dirty="0">
                <a:solidFill>
                  <a:srgbClr val="0000FF"/>
                </a:solidFill>
                <a:latin typeface="Consolas" pitchFamily="49" charset="0"/>
                <a:ea typeface="仿宋" pitchFamily="49" charset="-122"/>
                <a:cs typeface="Consolas" pitchFamily="49" charset="0"/>
              </a:rPr>
              <a:t>= </a:t>
            </a:r>
            <a:r>
              <a:rPr lang="pt-BR" sz="2000" i="1" dirty="0">
                <a:solidFill>
                  <a:srgbClr val="0000FF"/>
                </a:solidFill>
                <a:latin typeface="Consolas" pitchFamily="49" charset="0"/>
                <a:ea typeface="仿宋" pitchFamily="49" charset="-122"/>
                <a:cs typeface="Consolas" pitchFamily="49" charset="0"/>
              </a:rPr>
              <a:t>n</a:t>
            </a:r>
            <a:r>
              <a:rPr lang="pt-BR" sz="2000" dirty="0">
                <a:solidFill>
                  <a:srgbClr val="0000FF"/>
                </a:solidFill>
                <a:latin typeface="Consolas" pitchFamily="49" charset="0"/>
                <a:ea typeface="仿宋" pitchFamily="49" charset="-122"/>
                <a:cs typeface="Consolas" pitchFamily="49" charset="0"/>
              </a:rPr>
              <a:t>-1</a:t>
            </a:r>
            <a:endParaRPr lang="zh-CN" altLang="en-US" sz="20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    度之和 </a:t>
            </a:r>
            <a:r>
              <a:rPr lang="pt-BR" sz="2000" dirty="0">
                <a:solidFill>
                  <a:srgbClr val="0000FF"/>
                </a:solidFill>
                <a:latin typeface="Consolas" pitchFamily="49" charset="0"/>
                <a:ea typeface="仿宋" pitchFamily="49" charset="-122"/>
                <a:cs typeface="Consolas" pitchFamily="49" charset="0"/>
              </a:rPr>
              <a:t>= </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1</a:t>
            </a:r>
            <a:r>
              <a:rPr lang="pt-BR" sz="2000" dirty="0">
                <a:solidFill>
                  <a:srgbClr val="0000FF"/>
                </a:solidFill>
                <a:latin typeface="Consolas" pitchFamily="49" charset="0"/>
                <a:ea typeface="仿宋" pitchFamily="49" charset="-122"/>
                <a:cs typeface="Consolas" pitchFamily="49" charset="0"/>
              </a:rPr>
              <a:t>+2</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2</a:t>
            </a:r>
            <a:r>
              <a:rPr lang="pt-BR" sz="2000" dirty="0">
                <a:solidFill>
                  <a:srgbClr val="0000FF"/>
                </a:solidFill>
                <a:latin typeface="Consolas" pitchFamily="49" charset="0"/>
                <a:ea typeface="仿宋" pitchFamily="49" charset="-122"/>
                <a:cs typeface="Consolas" pitchFamily="49" charset="0"/>
              </a:rPr>
              <a:t>+3</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3</a:t>
            </a:r>
            <a:r>
              <a:rPr lang="pt-BR" sz="2000" dirty="0">
                <a:solidFill>
                  <a:srgbClr val="0000FF"/>
                </a:solidFill>
                <a:latin typeface="Consolas" pitchFamily="49" charset="0"/>
                <a:ea typeface="仿宋" pitchFamily="49" charset="-122"/>
                <a:cs typeface="Consolas" pitchFamily="49" charset="0"/>
              </a:rPr>
              <a:t>+4</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4 </a:t>
            </a:r>
            <a:r>
              <a:rPr lang="pt-BR" sz="2000" dirty="0">
                <a:solidFill>
                  <a:srgbClr val="0000FF"/>
                </a:solidFill>
                <a:latin typeface="Consolas" pitchFamily="49" charset="0"/>
                <a:ea typeface="仿宋" pitchFamily="49" charset="-122"/>
                <a:cs typeface="Consolas" pitchFamily="49" charset="0"/>
              </a:rPr>
              <a:t>= 30</a:t>
            </a:r>
            <a:endParaRPr lang="en-US" altLang="zh-CN" sz="20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zh-CN" altLang="en-US" sz="2000" dirty="0">
                <a:solidFill>
                  <a:srgbClr val="0000FF"/>
                </a:solidFill>
                <a:latin typeface="Consolas" pitchFamily="49" charset="0"/>
                <a:ea typeface="仿宋" pitchFamily="49" charset="-122"/>
                <a:cs typeface="Consolas" pitchFamily="49" charset="0"/>
              </a:rPr>
              <a:t>所以 </a:t>
            </a:r>
            <a:r>
              <a:rPr lang="pt-BR" sz="2000" i="1" dirty="0">
                <a:solidFill>
                  <a:srgbClr val="0000FF"/>
                </a:solidFill>
                <a:latin typeface="Consolas" pitchFamily="49" charset="0"/>
                <a:ea typeface="仿宋" pitchFamily="49" charset="-122"/>
                <a:cs typeface="Consolas" pitchFamily="49" charset="0"/>
              </a:rPr>
              <a:t>n</a:t>
            </a:r>
            <a:r>
              <a:rPr lang="pt-BR" sz="2000" dirty="0">
                <a:solidFill>
                  <a:srgbClr val="0000FF"/>
                </a:solidFill>
                <a:latin typeface="Consolas" pitchFamily="49" charset="0"/>
                <a:ea typeface="仿宋" pitchFamily="49" charset="-122"/>
                <a:cs typeface="Consolas" pitchFamily="49" charset="0"/>
              </a:rPr>
              <a:t> = 30+1 = 31</a:t>
            </a:r>
            <a:r>
              <a:rPr lang="zh-CN" altLang="en-US" sz="2000" dirty="0">
                <a:solidFill>
                  <a:srgbClr val="0000FF"/>
                </a:solidFill>
                <a:latin typeface="Consolas" pitchFamily="49" charset="0"/>
                <a:ea typeface="仿宋" pitchFamily="49" charset="-122"/>
                <a:cs typeface="Consolas" pitchFamily="49" charset="0"/>
              </a:rPr>
              <a:t>，</a:t>
            </a:r>
            <a:r>
              <a:rPr lang="pt-BR" sz="2000" i="1" dirty="0">
                <a:solidFill>
                  <a:srgbClr val="0000FF"/>
                </a:solidFill>
                <a:latin typeface="Consolas" pitchFamily="49" charset="0"/>
                <a:ea typeface="仿宋" pitchFamily="49" charset="-122"/>
                <a:cs typeface="Consolas" pitchFamily="49" charset="0"/>
              </a:rPr>
              <a:t>n</a:t>
            </a:r>
            <a:r>
              <a:rPr lang="pt-BR" sz="2000" baseline="-25000" dirty="0">
                <a:solidFill>
                  <a:srgbClr val="0000FF"/>
                </a:solidFill>
                <a:latin typeface="Consolas" pitchFamily="49" charset="0"/>
                <a:ea typeface="仿宋" pitchFamily="49" charset="-122"/>
                <a:cs typeface="Consolas" pitchFamily="49" charset="0"/>
              </a:rPr>
              <a:t>0 </a:t>
            </a:r>
            <a:r>
              <a:rPr lang="pt-BR" sz="2000" dirty="0">
                <a:solidFill>
                  <a:srgbClr val="0000FF"/>
                </a:solidFill>
                <a:latin typeface="Consolas" pitchFamily="49" charset="0"/>
                <a:ea typeface="仿宋" pitchFamily="49" charset="-122"/>
                <a:cs typeface="Consolas" pitchFamily="49" charset="0"/>
              </a:rPr>
              <a:t>= </a:t>
            </a:r>
            <a:r>
              <a:rPr lang="pt-BR" sz="2000" i="1" dirty="0">
                <a:solidFill>
                  <a:srgbClr val="0000FF"/>
                </a:solidFill>
                <a:latin typeface="Consolas" pitchFamily="49" charset="0"/>
                <a:ea typeface="仿宋" pitchFamily="49" charset="-122"/>
                <a:cs typeface="Consolas" pitchFamily="49" charset="0"/>
              </a:rPr>
              <a:t>n</a:t>
            </a:r>
            <a:r>
              <a:rPr lang="pt-BR" sz="2000" dirty="0">
                <a:solidFill>
                  <a:srgbClr val="0000FF"/>
                </a:solidFill>
                <a:latin typeface="Consolas" pitchFamily="49" charset="0"/>
                <a:ea typeface="仿宋" pitchFamily="49" charset="-122"/>
                <a:cs typeface="Consolas" pitchFamily="49" charset="0"/>
              </a:rPr>
              <a:t>-10 = 31-10 = 21</a:t>
            </a:r>
            <a:r>
              <a:rPr lang="zh-CN" altLang="en-US" sz="2000" dirty="0">
                <a:solidFill>
                  <a:srgbClr val="0000FF"/>
                </a:solidFill>
                <a:latin typeface="Consolas" pitchFamily="49" charset="0"/>
                <a:ea typeface="仿宋" pitchFamily="49" charset="-122"/>
                <a:cs typeface="Consolas" pitchFamily="49" charset="0"/>
              </a:rPr>
              <a:t>。</a:t>
            </a:r>
          </a:p>
        </p:txBody>
      </p:sp>
      <p:grpSp>
        <p:nvGrpSpPr>
          <p:cNvPr id="7" name="组合 6"/>
          <p:cNvGrpSpPr/>
          <p:nvPr/>
        </p:nvGrpSpPr>
        <p:grpSpPr>
          <a:xfrm>
            <a:off x="2024034" y="428605"/>
            <a:ext cx="1000100" cy="785817"/>
            <a:chOff x="5691204" y="3835411"/>
            <a:chExt cx="1238250" cy="1236663"/>
          </a:xfrm>
        </p:grpSpPr>
        <p:grpSp>
          <p:nvGrpSpPr>
            <p:cNvPr id="9" name="Group 19"/>
            <p:cNvGrpSpPr>
              <a:grpSpLocks/>
            </p:cNvGrpSpPr>
            <p:nvPr/>
          </p:nvGrpSpPr>
          <p:grpSpPr bwMode="auto">
            <a:xfrm>
              <a:off x="5691204" y="3835411"/>
              <a:ext cx="1238250" cy="1236663"/>
              <a:chOff x="802" y="845"/>
              <a:chExt cx="827" cy="826"/>
            </a:xfrm>
          </p:grpSpPr>
          <p:sp>
            <p:nvSpPr>
              <p:cNvPr id="11"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47</a:t>
            </a:fld>
            <a:r>
              <a:rPr lang="en-US" altLang="zh-CN" smtClean="0"/>
              <a:t>/43</a:t>
            </a:r>
            <a:endParaRPr lang="en-US" altLang="zh-CN"/>
          </a:p>
        </p:txBody>
      </p:sp>
    </p:spTree>
    <p:extLst>
      <p:ext uri="{BB962C8B-B14F-4D97-AF65-F5344CB8AC3E}">
        <p14:creationId xmlns:p14="http://schemas.microsoft.com/office/powerpoint/2010/main" val="4022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4034" y="500042"/>
            <a:ext cx="4572032"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树和二叉树的转换与还原</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37" name="TextBox 36"/>
          <p:cNvSpPr txBox="1"/>
          <p:nvPr/>
        </p:nvSpPr>
        <p:spPr>
          <a:xfrm>
            <a:off x="2452662" y="2221424"/>
            <a:ext cx="2286016" cy="477054"/>
          </a:xfrm>
          <a:prstGeom prst="rect">
            <a:avLst/>
          </a:prstGeom>
          <a:noFill/>
        </p:spPr>
        <p:txBody>
          <a:bodyPr wrap="square" rtlCol="0">
            <a:spAutoFit/>
          </a:bodyPr>
          <a:lstStyle/>
          <a:p>
            <a:pPr algn="l">
              <a:lnSpc>
                <a:spcPts val="3000"/>
              </a:lnSpc>
              <a:spcBef>
                <a:spcPts val="0"/>
              </a:spcBef>
            </a:pPr>
            <a:r>
              <a:rPr lang="zh-CN" altLang="en-US" sz="1800" spc="50">
                <a:ln w="11430"/>
                <a:solidFill>
                  <a:srgbClr val="0000FF"/>
                </a:solidFill>
                <a:latin typeface="楷体" pitchFamily="49" charset="-122"/>
                <a:ea typeface="楷体" pitchFamily="49" charset="-122"/>
                <a:cs typeface="Times New Roman" pitchFamily="18" charset="0"/>
                <a:sym typeface="Wingdings"/>
              </a:rPr>
              <a:t>二叉树还原为树</a:t>
            </a:r>
            <a:endParaRPr lang="zh-CN" altLang="en-US" sz="1800">
              <a:solidFill>
                <a:srgbClr val="0000FF"/>
              </a:solidFill>
              <a:latin typeface="楷体" pitchFamily="49" charset="-122"/>
              <a:ea typeface="楷体" pitchFamily="49" charset="-122"/>
              <a:cs typeface="Times New Roman" pitchFamily="18" charset="0"/>
            </a:endParaRPr>
          </a:p>
        </p:txBody>
      </p:sp>
      <p:sp>
        <p:nvSpPr>
          <p:cNvPr id="39" name="TextBox 38"/>
          <p:cNvSpPr txBox="1"/>
          <p:nvPr/>
        </p:nvSpPr>
        <p:spPr>
          <a:xfrm>
            <a:off x="2452662" y="1459419"/>
            <a:ext cx="2214578" cy="477054"/>
          </a:xfrm>
          <a:prstGeom prst="rect">
            <a:avLst/>
          </a:prstGeom>
          <a:noFill/>
        </p:spPr>
        <p:txBody>
          <a:bodyPr wrap="square" rtlCol="0">
            <a:spAutoFit/>
          </a:bodyPr>
          <a:lstStyle/>
          <a:p>
            <a:pPr algn="l">
              <a:lnSpc>
                <a:spcPts val="3000"/>
              </a:lnSpc>
              <a:spcBef>
                <a:spcPts val="0"/>
              </a:spcBef>
            </a:pPr>
            <a:r>
              <a:rPr lang="zh-CN" altLang="en-US" sz="1800" spc="50">
                <a:ln w="11430"/>
                <a:solidFill>
                  <a:srgbClr val="0000FF"/>
                </a:solidFill>
                <a:latin typeface="楷体" pitchFamily="49" charset="-122"/>
                <a:ea typeface="楷体" pitchFamily="49" charset="-122"/>
                <a:cs typeface="Times New Roman" pitchFamily="18" charset="0"/>
                <a:sym typeface="Wingdings"/>
              </a:rPr>
              <a:t>树转换为二叉树</a:t>
            </a:r>
            <a:endParaRPr lang="zh-CN" altLang="en-US" sz="1800">
              <a:solidFill>
                <a:srgbClr val="0000FF"/>
              </a:solidFill>
              <a:latin typeface="楷体" pitchFamily="49" charset="-122"/>
              <a:ea typeface="楷体" pitchFamily="49" charset="-122"/>
              <a:cs typeface="Times New Roman" pitchFamily="18" charset="0"/>
            </a:endParaRPr>
          </a:p>
        </p:txBody>
      </p:sp>
      <p:sp>
        <p:nvSpPr>
          <p:cNvPr id="40" name="TextBox 39"/>
          <p:cNvSpPr txBox="1"/>
          <p:nvPr/>
        </p:nvSpPr>
        <p:spPr>
          <a:xfrm>
            <a:off x="5024430" y="1809739"/>
            <a:ext cx="857256"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仿宋" pitchFamily="49" charset="-122"/>
                <a:ea typeface="仿宋" pitchFamily="49" charset="-122"/>
                <a:cs typeface="Times New Roman" pitchFamily="18" charset="0"/>
              </a:rPr>
              <a:t>过程</a:t>
            </a:r>
          </a:p>
        </p:txBody>
      </p:sp>
      <p:sp>
        <p:nvSpPr>
          <p:cNvPr id="41" name="右大括号 40"/>
          <p:cNvSpPr/>
          <p:nvPr/>
        </p:nvSpPr>
        <p:spPr>
          <a:xfrm>
            <a:off x="4810116" y="1643050"/>
            <a:ext cx="142876" cy="857256"/>
          </a:xfrm>
          <a:prstGeom prst="rightBrace">
            <a:avLst/>
          </a:prstGeom>
          <a:ln>
            <a:tailEnd type="non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48</a:t>
            </a:fld>
            <a:r>
              <a:rPr lang="en-US" altLang="zh-CN" smtClean="0"/>
              <a:t>/43</a:t>
            </a:r>
            <a:endParaRPr lang="en-US" altLang="zh-CN"/>
          </a:p>
        </p:txBody>
      </p:sp>
    </p:spTree>
    <p:extLst>
      <p:ext uri="{BB962C8B-B14F-4D97-AF65-F5344CB8AC3E}">
        <p14:creationId xmlns:p14="http://schemas.microsoft.com/office/powerpoint/2010/main" val="2187329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595538" y="928670"/>
            <a:ext cx="7500990" cy="147732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24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设森林</a:t>
            </a:r>
            <a:r>
              <a:rPr lang="en-US" altLang="zh-CN" sz="2000" dirty="0">
                <a:solidFill>
                  <a:srgbClr val="0000FF"/>
                </a:solidFill>
                <a:latin typeface="Consolas" pitchFamily="49" charset="0"/>
                <a:ea typeface="楷体" pitchFamily="49" charset="-122"/>
                <a:cs typeface="Consolas" pitchFamily="49" charset="0"/>
              </a:rPr>
              <a:t>F</a:t>
            </a:r>
            <a:r>
              <a:rPr lang="zh-CN" altLang="zh-CN" sz="2000" dirty="0">
                <a:solidFill>
                  <a:srgbClr val="0000FF"/>
                </a:solidFill>
                <a:latin typeface="Consolas" pitchFamily="49" charset="0"/>
                <a:ea typeface="楷体" pitchFamily="49" charset="-122"/>
                <a:cs typeface="Consolas" pitchFamily="49" charset="0"/>
              </a:rPr>
              <a:t>中有</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棵树，第</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棵树的结点个数分别为</a:t>
            </a:r>
            <a:r>
              <a:rPr lang="en-US" altLang="zh-CN" sz="2000" i="1"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c</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d</a:t>
            </a:r>
            <a:r>
              <a:rPr lang="zh-CN" altLang="zh-CN" sz="2000" dirty="0">
                <a:solidFill>
                  <a:srgbClr val="0000FF"/>
                </a:solidFill>
                <a:latin typeface="Consolas" pitchFamily="49" charset="0"/>
                <a:ea typeface="楷体" pitchFamily="49" charset="-122"/>
                <a:cs typeface="Consolas" pitchFamily="49" charset="0"/>
              </a:rPr>
              <a:t>，则与森林</a:t>
            </a:r>
            <a:r>
              <a:rPr lang="en-US" altLang="zh-CN" sz="2000" dirty="0">
                <a:solidFill>
                  <a:srgbClr val="0000FF"/>
                </a:solidFill>
                <a:latin typeface="Consolas" pitchFamily="49" charset="0"/>
                <a:ea typeface="楷体" pitchFamily="49" charset="-122"/>
                <a:cs typeface="Consolas" pitchFamily="49" charset="0"/>
              </a:rPr>
              <a:t>F</a:t>
            </a:r>
            <a:r>
              <a:rPr lang="zh-CN" altLang="zh-CN" sz="2000" dirty="0">
                <a:solidFill>
                  <a:srgbClr val="0000FF"/>
                </a:solidFill>
                <a:latin typeface="Consolas" pitchFamily="49" charset="0"/>
                <a:ea typeface="楷体" pitchFamily="49" charset="-122"/>
                <a:cs typeface="Consolas" pitchFamily="49" charset="0"/>
              </a:rPr>
              <a:t>对应的二叉树根结点的右子树上的结点个数是</a:t>
            </a:r>
            <a:r>
              <a:rPr lang="zh-CN" altLang="en-US"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p>
          <a:p>
            <a:pPr algn="l">
              <a:lnSpc>
                <a:spcPts val="2400"/>
              </a:lnSpc>
            </a:pPr>
            <a:r>
              <a:rPr lang="en-US" altLang="zh-CN" sz="2000" dirty="0">
                <a:solidFill>
                  <a:srgbClr val="0000FF"/>
                </a:solidFill>
                <a:latin typeface="Consolas" pitchFamily="49" charset="0"/>
                <a:ea typeface="楷体" pitchFamily="49" charset="-122"/>
                <a:cs typeface="Consolas" pitchFamily="49" charset="0"/>
              </a:rPr>
              <a:t>    A.</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-1	  </a:t>
            </a:r>
            <a:r>
              <a:rPr lang="en-US" altLang="zh-CN" sz="2000" dirty="0" err="1">
                <a:solidFill>
                  <a:srgbClr val="0000FF"/>
                </a:solidFill>
                <a:latin typeface="Consolas" pitchFamily="49" charset="0"/>
                <a:ea typeface="楷体" pitchFamily="49" charset="-122"/>
                <a:cs typeface="Consolas" pitchFamily="49" charset="0"/>
              </a:rPr>
              <a:t>B.</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	    C. </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D.</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d</a:t>
            </a:r>
            <a:endParaRPr lang="zh-CN" altLang="zh-CN" sz="2000" i="1" dirty="0">
              <a:solidFill>
                <a:srgbClr val="0000FF"/>
              </a:solidFill>
              <a:latin typeface="Consolas" pitchFamily="49" charset="0"/>
              <a:ea typeface="楷体" pitchFamily="49" charset="-122"/>
              <a:cs typeface="Consolas" pitchFamily="49" charset="0"/>
            </a:endParaRPr>
          </a:p>
        </p:txBody>
      </p:sp>
      <p:grpSp>
        <p:nvGrpSpPr>
          <p:cNvPr id="45" name="组合 44"/>
          <p:cNvGrpSpPr/>
          <p:nvPr/>
        </p:nvGrpSpPr>
        <p:grpSpPr>
          <a:xfrm>
            <a:off x="2166910" y="214291"/>
            <a:ext cx="1000100" cy="785817"/>
            <a:chOff x="5691204" y="3835411"/>
            <a:chExt cx="1238250" cy="1236663"/>
          </a:xfrm>
        </p:grpSpPr>
        <p:grpSp>
          <p:nvGrpSpPr>
            <p:cNvPr id="47" name="Group 19"/>
            <p:cNvGrpSpPr>
              <a:grpSpLocks/>
            </p:cNvGrpSpPr>
            <p:nvPr/>
          </p:nvGrpSpPr>
          <p:grpSpPr bwMode="auto">
            <a:xfrm>
              <a:off x="5691204" y="3835411"/>
              <a:ext cx="1238250" cy="1236663"/>
              <a:chOff x="802" y="845"/>
              <a:chExt cx="827" cy="826"/>
            </a:xfrm>
          </p:grpSpPr>
          <p:sp>
            <p:nvSpPr>
              <p:cNvPr id="49"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5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51"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48"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52" name="TextBox 51"/>
          <p:cNvSpPr txBox="1"/>
          <p:nvPr/>
        </p:nvSpPr>
        <p:spPr>
          <a:xfrm>
            <a:off x="2666976" y="2714621"/>
            <a:ext cx="7143800" cy="1246495"/>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转换的二叉树中，根结点的右子树的结点由</a:t>
            </a:r>
            <a:r>
              <a:rPr lang="zh-CN" altLang="en-US" sz="2000">
                <a:solidFill>
                  <a:srgbClr val="0000FF"/>
                </a:solidFill>
                <a:latin typeface="Consolas" pitchFamily="49" charset="0"/>
                <a:ea typeface="仿宋" pitchFamily="49" charset="-122"/>
                <a:cs typeface="Consolas" pitchFamily="49" charset="0"/>
              </a:rPr>
              <a:t>除了</a:t>
            </a:r>
            <a:r>
              <a:rPr lang="zh-CN" altLang="zh-CN" sz="2000">
                <a:solidFill>
                  <a:srgbClr val="0000FF"/>
                </a:solidFill>
                <a:latin typeface="Consolas" pitchFamily="49" charset="0"/>
                <a:ea typeface="仿宋" pitchFamily="49" charset="-122"/>
                <a:cs typeface="Consolas" pitchFamily="49" charset="0"/>
              </a:rPr>
              <a:t>第</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棵树</a:t>
            </a:r>
            <a:r>
              <a:rPr lang="zh-CN" altLang="en-US" sz="2000">
                <a:solidFill>
                  <a:srgbClr val="0000FF"/>
                </a:solidFill>
                <a:latin typeface="Consolas" pitchFamily="49" charset="0"/>
                <a:ea typeface="仿宋" pitchFamily="49" charset="-122"/>
                <a:cs typeface="Consolas" pitchFamily="49" charset="0"/>
              </a:rPr>
              <a:t>外其他树</a:t>
            </a:r>
            <a:r>
              <a:rPr lang="zh-CN" altLang="zh-CN" sz="2000">
                <a:solidFill>
                  <a:srgbClr val="0000FF"/>
                </a:solidFill>
                <a:latin typeface="Consolas" pitchFamily="49" charset="0"/>
                <a:ea typeface="仿宋" pitchFamily="49" charset="-122"/>
                <a:cs typeface="Consolas" pitchFamily="49" charset="0"/>
              </a:rPr>
              <a:t>中结点构成的，所以右子树上的结点个数为</a:t>
            </a:r>
            <a:r>
              <a:rPr lang="en-US" altLang="zh-CN" sz="2000" i="1">
                <a:solidFill>
                  <a:srgbClr val="0000FF"/>
                </a:solidFill>
                <a:latin typeface="Consolas" pitchFamily="49" charset="0"/>
                <a:ea typeface="仿宋" pitchFamily="49" charset="-122"/>
                <a:cs typeface="Consolas" pitchFamily="49" charset="0"/>
              </a:rPr>
              <a:t>b</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c</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    答案为</a:t>
            </a:r>
            <a:r>
              <a:rPr lang="en-US" altLang="zh-CN" sz="2000">
                <a:solidFill>
                  <a:srgbClr val="C00000"/>
                </a:solidFill>
                <a:latin typeface="Consolas" pitchFamily="49" charset="0"/>
                <a:ea typeface="仿宋" pitchFamily="49" charset="-122"/>
                <a:cs typeface="Consolas" pitchFamily="49" charset="0"/>
              </a:rPr>
              <a:t>D</a:t>
            </a:r>
            <a:r>
              <a:rPr lang="zh-CN" altLang="en-US" sz="2000">
                <a:solidFill>
                  <a:srgbClr val="0000FF"/>
                </a:solidFill>
                <a:latin typeface="Consolas" pitchFamily="49" charset="0"/>
                <a:ea typeface="仿宋" pitchFamily="49" charset="-122"/>
                <a:cs typeface="Consolas" pitchFamily="49" charset="0"/>
              </a:rPr>
              <a:t>。</a:t>
            </a: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49</a:t>
            </a:fld>
            <a:r>
              <a:rPr lang="en-US" altLang="zh-CN" smtClean="0"/>
              <a:t>/43</a:t>
            </a:r>
            <a:endParaRPr lang="en-US" altLang="zh-CN"/>
          </a:p>
        </p:txBody>
      </p:sp>
    </p:spTree>
    <p:extLst>
      <p:ext uri="{BB962C8B-B14F-4D97-AF65-F5344CB8AC3E}">
        <p14:creationId xmlns:p14="http://schemas.microsoft.com/office/powerpoint/2010/main" val="244878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4034" y="473219"/>
            <a:ext cx="264320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非递归算法</a:t>
            </a:r>
            <a:endPar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3" name="TextBox 2"/>
          <p:cNvSpPr txBox="1"/>
          <p:nvPr/>
        </p:nvSpPr>
        <p:spPr>
          <a:xfrm>
            <a:off x="4595802" y="1047735"/>
            <a:ext cx="2428892"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000">
                <a:latin typeface="Consolas" pitchFamily="49" charset="0"/>
                <a:ea typeface="仿宋" pitchFamily="49" charset="-122"/>
                <a:cs typeface="Consolas" pitchFamily="49" charset="0"/>
              </a:rPr>
              <a:t>确定问题规模</a:t>
            </a:r>
            <a:r>
              <a:rPr lang="en-US" altLang="zh-CN" sz="2000" i="1">
                <a:latin typeface="Consolas" pitchFamily="49" charset="0"/>
                <a:ea typeface="仿宋" pitchFamily="49" charset="-122"/>
                <a:cs typeface="Consolas" pitchFamily="49" charset="0"/>
              </a:rPr>
              <a:t>n</a:t>
            </a:r>
            <a:endParaRPr lang="zh-CN" altLang="en-US" sz="2000" i="1">
              <a:latin typeface="Consolas" pitchFamily="49" charset="0"/>
              <a:ea typeface="仿宋" pitchFamily="49" charset="-122"/>
              <a:cs typeface="Consolas" pitchFamily="49" charset="0"/>
            </a:endParaRPr>
          </a:p>
        </p:txBody>
      </p:sp>
      <p:grpSp>
        <p:nvGrpSpPr>
          <p:cNvPr id="12" name="组合 11"/>
          <p:cNvGrpSpPr/>
          <p:nvPr/>
        </p:nvGrpSpPr>
        <p:grpSpPr>
          <a:xfrm>
            <a:off x="4738678" y="3905255"/>
            <a:ext cx="2428892" cy="808878"/>
            <a:chOff x="3214678" y="2928940"/>
            <a:chExt cx="2428892" cy="606658"/>
          </a:xfrm>
        </p:grpSpPr>
        <p:sp>
          <p:nvSpPr>
            <p:cNvPr id="5" name="TextBox 4"/>
            <p:cNvSpPr txBox="1"/>
            <p:nvPr/>
          </p:nvSpPr>
          <p:spPr>
            <a:xfrm>
              <a:off x="3214678" y="3212433"/>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000">
                  <a:latin typeface="Consolas" pitchFamily="49" charset="0"/>
                  <a:ea typeface="仿宋" pitchFamily="49" charset="-122"/>
                  <a:cs typeface="Consolas" pitchFamily="49" charset="0"/>
                </a:rPr>
                <a:t>用复杂度表示</a:t>
              </a:r>
              <a:r>
                <a:rPr lang="en-US" altLang="zh-CN" sz="2000">
                  <a:latin typeface="Consolas" pitchFamily="49" charset="0"/>
                  <a:ea typeface="仿宋" pitchFamily="49" charset="-122"/>
                  <a:cs typeface="Consolas" pitchFamily="49" charset="0"/>
                </a:rPr>
                <a:t>T(</a:t>
              </a:r>
              <a:r>
                <a:rPr lang="en-US" altLang="zh-CN" sz="2000" i="1">
                  <a:latin typeface="Consolas" pitchFamily="49" charset="0"/>
                  <a:ea typeface="仿宋" pitchFamily="49" charset="-122"/>
                  <a:cs typeface="Consolas" pitchFamily="49" charset="0"/>
                </a:rPr>
                <a:t>n</a:t>
              </a:r>
              <a:r>
                <a:rPr lang="en-US" altLang="zh-CN" sz="2000">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
          <p:nvSpPr>
            <p:cNvPr id="7" name="下箭头 6"/>
            <p:cNvSpPr/>
            <p:nvPr/>
          </p:nvSpPr>
          <p:spPr>
            <a:xfrm>
              <a:off x="4214810" y="2928940"/>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grpSp>
      <p:grpSp>
        <p:nvGrpSpPr>
          <p:cNvPr id="10" name="组合 9"/>
          <p:cNvGrpSpPr/>
          <p:nvPr/>
        </p:nvGrpSpPr>
        <p:grpSpPr>
          <a:xfrm>
            <a:off x="4595802" y="1714490"/>
            <a:ext cx="2428892" cy="907140"/>
            <a:chOff x="3071802" y="1285866"/>
            <a:chExt cx="2428892" cy="680355"/>
          </a:xfrm>
        </p:grpSpPr>
        <p:sp>
          <p:nvSpPr>
            <p:cNvPr id="6" name="下箭头 5"/>
            <p:cNvSpPr/>
            <p:nvPr/>
          </p:nvSpPr>
          <p:spPr>
            <a:xfrm>
              <a:off x="4214810" y="1285866"/>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sp>
          <p:nvSpPr>
            <p:cNvPr id="8" name="TextBox 7"/>
            <p:cNvSpPr txBox="1"/>
            <p:nvPr/>
          </p:nvSpPr>
          <p:spPr>
            <a:xfrm>
              <a:off x="3071802" y="1643056"/>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000">
                  <a:latin typeface="Consolas" pitchFamily="49" charset="0"/>
                  <a:ea typeface="仿宋" pitchFamily="49" charset="-122"/>
                  <a:cs typeface="Consolas" pitchFamily="49" charset="0"/>
                </a:rPr>
                <a:t>找基本操作语句</a:t>
              </a:r>
              <a:endParaRPr lang="zh-CN" altLang="en-US" sz="2000">
                <a:latin typeface="Consolas" pitchFamily="49" charset="0"/>
                <a:ea typeface="仿宋" pitchFamily="49" charset="-122"/>
                <a:cs typeface="Consolas" pitchFamily="49" charset="0"/>
              </a:endParaRPr>
            </a:p>
          </p:txBody>
        </p:sp>
      </p:grpSp>
      <p:grpSp>
        <p:nvGrpSpPr>
          <p:cNvPr id="11" name="组合 10"/>
          <p:cNvGrpSpPr/>
          <p:nvPr/>
        </p:nvGrpSpPr>
        <p:grpSpPr>
          <a:xfrm>
            <a:off x="4167174" y="2857497"/>
            <a:ext cx="3500462" cy="808878"/>
            <a:chOff x="2643174" y="2143122"/>
            <a:chExt cx="3500462" cy="606658"/>
          </a:xfrm>
        </p:grpSpPr>
        <p:sp>
          <p:nvSpPr>
            <p:cNvPr id="4" name="TextBox 3"/>
            <p:cNvSpPr txBox="1"/>
            <p:nvPr/>
          </p:nvSpPr>
          <p:spPr>
            <a:xfrm>
              <a:off x="2643174" y="2426615"/>
              <a:ext cx="350046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000">
                  <a:latin typeface="Consolas" pitchFamily="49" charset="0"/>
                  <a:ea typeface="仿宋" pitchFamily="49" charset="-122"/>
                  <a:cs typeface="Consolas" pitchFamily="49" charset="0"/>
                </a:rPr>
                <a:t>求基本操作的执行次数</a:t>
              </a:r>
              <a:r>
                <a:rPr lang="en-US" altLang="zh-CN" sz="2000">
                  <a:latin typeface="Consolas" pitchFamily="49" charset="0"/>
                  <a:ea typeface="仿宋" pitchFamily="49" charset="-122"/>
                  <a:cs typeface="Consolas" pitchFamily="49" charset="0"/>
                </a:rPr>
                <a:t>T(</a:t>
              </a:r>
              <a:r>
                <a:rPr lang="en-US" altLang="zh-CN" sz="2000" i="1">
                  <a:latin typeface="Consolas" pitchFamily="49" charset="0"/>
                  <a:ea typeface="仿宋" pitchFamily="49" charset="-122"/>
                  <a:cs typeface="Consolas" pitchFamily="49" charset="0"/>
                </a:rPr>
                <a:t>n</a:t>
              </a:r>
              <a:r>
                <a:rPr lang="en-US" altLang="zh-CN" sz="2000">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
          <p:nvSpPr>
            <p:cNvPr id="9" name="下箭头 8"/>
            <p:cNvSpPr/>
            <p:nvPr/>
          </p:nvSpPr>
          <p:spPr>
            <a:xfrm>
              <a:off x="4214810" y="2143122"/>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5</a:t>
            </a:fld>
            <a:r>
              <a:rPr lang="en-US" altLang="zh-CN" smtClean="0"/>
              <a:t>/12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472" y="714356"/>
            <a:ext cx="2214578"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 的 遍 历</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 name="TextBox 3"/>
          <p:cNvSpPr txBox="1"/>
          <p:nvPr/>
        </p:nvSpPr>
        <p:spPr>
          <a:xfrm>
            <a:off x="2881290" y="1500174"/>
            <a:ext cx="1785950" cy="15491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先根遍历</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后根遍历</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层次遍历</a:t>
            </a:r>
          </a:p>
        </p:txBody>
      </p:sp>
      <p:grpSp>
        <p:nvGrpSpPr>
          <p:cNvPr id="9" name="组合 8"/>
          <p:cNvGrpSpPr/>
          <p:nvPr/>
        </p:nvGrpSpPr>
        <p:grpSpPr>
          <a:xfrm>
            <a:off x="4810116" y="1643050"/>
            <a:ext cx="1928826" cy="720000"/>
            <a:chOff x="3214678" y="1428741"/>
            <a:chExt cx="1928826" cy="540000"/>
          </a:xfrm>
        </p:grpSpPr>
        <p:sp>
          <p:nvSpPr>
            <p:cNvPr id="7" name="右大括号 6"/>
            <p:cNvSpPr/>
            <p:nvPr/>
          </p:nvSpPr>
          <p:spPr>
            <a:xfrm>
              <a:off x="3214678" y="1428741"/>
              <a:ext cx="214314" cy="540000"/>
            </a:xfrm>
            <a:prstGeom prst="rightBrace">
              <a:avLst/>
            </a:prstGeom>
            <a:ln w="19050">
              <a:tailEnd type="none"/>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sz="2800"/>
            </a:p>
          </p:txBody>
        </p:sp>
        <p:sp>
          <p:nvSpPr>
            <p:cNvPr id="8" name="TextBox 7"/>
            <p:cNvSpPr txBox="1"/>
            <p:nvPr/>
          </p:nvSpPr>
          <p:spPr>
            <a:xfrm>
              <a:off x="3500430" y="1542524"/>
              <a:ext cx="1643074" cy="318116"/>
            </a:xfrm>
            <a:prstGeom prst="rect">
              <a:avLst/>
            </a:prstGeom>
            <a:noFill/>
          </p:spPr>
          <p:txBody>
            <a:bodyPr wrap="square" rtlCol="0">
              <a:spAutoFit/>
            </a:bodyPr>
            <a:lstStyle/>
            <a:p>
              <a:pPr algn="l">
                <a:lnSpc>
                  <a:spcPts val="3000"/>
                </a:lnSpc>
                <a:spcBef>
                  <a:spcPts val="0"/>
                </a:spcBef>
              </a:pPr>
              <a:r>
                <a:rPr lang="zh-CN" altLang="en-US" sz="2000">
                  <a:solidFill>
                    <a:srgbClr val="FF00FF"/>
                  </a:solidFill>
                  <a:latin typeface="仿宋" pitchFamily="49" charset="-122"/>
                  <a:ea typeface="仿宋" pitchFamily="49" charset="-122"/>
                  <a:cs typeface="Times New Roman" pitchFamily="18" charset="0"/>
                </a:rPr>
                <a:t>具有递归性</a:t>
              </a:r>
            </a:p>
          </p:txBody>
        </p:sp>
      </p:grpSp>
      <p:sp>
        <p:nvSpPr>
          <p:cNvPr id="11" name="灯片编号占位符 10"/>
          <p:cNvSpPr>
            <a:spLocks noGrp="1"/>
          </p:cNvSpPr>
          <p:nvPr>
            <p:ph type="sldNum" sz="quarter" idx="12"/>
          </p:nvPr>
        </p:nvSpPr>
        <p:spPr/>
        <p:txBody>
          <a:bodyPr/>
          <a:lstStyle/>
          <a:p>
            <a:fld id="{36E68863-33C2-4D6D-B9FA-F4917E910219}" type="slidenum">
              <a:rPr lang="en-US" altLang="zh-CN" smtClean="0"/>
              <a:pPr/>
              <a:t>50</a:t>
            </a:fld>
            <a:r>
              <a:rPr lang="en-US" altLang="zh-CN" smtClean="0"/>
              <a:t>/43</a:t>
            </a:r>
            <a:endParaRPr lang="en-US" altLang="zh-CN"/>
          </a:p>
        </p:txBody>
      </p:sp>
    </p:spTree>
    <p:extLst>
      <p:ext uri="{BB962C8B-B14F-4D97-AF65-F5344CB8AC3E}">
        <p14:creationId xmlns:p14="http://schemas.microsoft.com/office/powerpoint/2010/main" val="70745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9820" y="428604"/>
            <a:ext cx="7715304" cy="861774"/>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   给定一棵树</a:t>
            </a:r>
            <a:r>
              <a:rPr lang="en-US" sz="1800">
                <a:solidFill>
                  <a:srgbClr val="0000FF"/>
                </a:solidFill>
                <a:latin typeface="Consolas" pitchFamily="49" charset="0"/>
                <a:ea typeface="楷体" pitchFamily="49" charset="-122"/>
                <a:cs typeface="Consolas" pitchFamily="49" charset="0"/>
              </a:rPr>
              <a:t>T</a:t>
            </a:r>
            <a:r>
              <a:rPr lang="zh-CN" altLang="en-US" sz="1800">
                <a:solidFill>
                  <a:srgbClr val="0000FF"/>
                </a:solidFill>
                <a:latin typeface="Consolas" pitchFamily="49" charset="0"/>
                <a:ea typeface="楷体" pitchFamily="49" charset="-122"/>
                <a:cs typeface="Consolas" pitchFamily="49" charset="0"/>
              </a:rPr>
              <a:t>，将其转换成二叉树</a:t>
            </a:r>
            <a:r>
              <a:rPr lang="en-US" sz="1800">
                <a:solidFill>
                  <a:srgbClr val="0000FF"/>
                </a:solidFill>
                <a:latin typeface="Consolas" pitchFamily="49" charset="0"/>
                <a:ea typeface="楷体" pitchFamily="49" charset="-122"/>
                <a:cs typeface="Consolas" pitchFamily="49" charset="0"/>
              </a:rPr>
              <a:t>B</a:t>
            </a:r>
            <a:r>
              <a:rPr lang="zh-CN" altLang="en-US" sz="1800">
                <a:solidFill>
                  <a:srgbClr val="0000FF"/>
                </a:solidFill>
                <a:latin typeface="Consolas" pitchFamily="49" charset="0"/>
                <a:ea typeface="楷体" pitchFamily="49" charset="-122"/>
                <a:cs typeface="Consolas" pitchFamily="49" charset="0"/>
              </a:rPr>
              <a:t>后，</a:t>
            </a:r>
            <a:r>
              <a:rPr lang="en-US" sz="1800">
                <a:solidFill>
                  <a:srgbClr val="0000FF"/>
                </a:solidFill>
                <a:latin typeface="Consolas" pitchFamily="49" charset="0"/>
                <a:ea typeface="楷体" pitchFamily="49" charset="-122"/>
                <a:cs typeface="Consolas" pitchFamily="49" charset="0"/>
              </a:rPr>
              <a:t>T</a:t>
            </a:r>
            <a:r>
              <a:rPr lang="zh-CN" altLang="en-US" sz="1800">
                <a:solidFill>
                  <a:srgbClr val="0000FF"/>
                </a:solidFill>
                <a:latin typeface="Consolas" pitchFamily="49" charset="0"/>
                <a:ea typeface="楷体" pitchFamily="49" charset="-122"/>
                <a:cs typeface="Consolas" pitchFamily="49" charset="0"/>
              </a:rPr>
              <a:t>的</a:t>
            </a:r>
            <a:r>
              <a:rPr lang="zh-CN" altLang="en-US" sz="1800">
                <a:solidFill>
                  <a:srgbClr val="FF00FF"/>
                </a:solidFill>
                <a:latin typeface="Consolas" pitchFamily="49" charset="0"/>
                <a:ea typeface="楷体" pitchFamily="49" charset="-122"/>
                <a:cs typeface="Consolas" pitchFamily="49" charset="0"/>
              </a:rPr>
              <a:t>先根遍历</a:t>
            </a:r>
            <a:r>
              <a:rPr lang="zh-CN" altLang="en-US" sz="1800">
                <a:solidFill>
                  <a:srgbClr val="0000FF"/>
                </a:solidFill>
                <a:latin typeface="Consolas" pitchFamily="49" charset="0"/>
                <a:ea typeface="楷体" pitchFamily="49" charset="-122"/>
                <a:cs typeface="Consolas" pitchFamily="49" charset="0"/>
              </a:rPr>
              <a:t>对应</a:t>
            </a:r>
            <a:r>
              <a:rPr lang="en-US" sz="1800">
                <a:solidFill>
                  <a:srgbClr val="0000FF"/>
                </a:solidFill>
                <a:latin typeface="Consolas" pitchFamily="49" charset="0"/>
                <a:ea typeface="楷体" pitchFamily="49" charset="-122"/>
                <a:cs typeface="Consolas" pitchFamily="49" charset="0"/>
              </a:rPr>
              <a:t>B</a:t>
            </a:r>
            <a:r>
              <a:rPr lang="zh-CN" altLang="en-US" sz="1800">
                <a:solidFill>
                  <a:srgbClr val="0000FF"/>
                </a:solidFill>
                <a:latin typeface="Consolas" pitchFamily="49" charset="0"/>
                <a:ea typeface="楷体" pitchFamily="49" charset="-122"/>
                <a:cs typeface="Consolas" pitchFamily="49" charset="0"/>
              </a:rPr>
              <a:t>的什么遍历序列？  </a:t>
            </a:r>
          </a:p>
        </p:txBody>
      </p:sp>
      <p:grpSp>
        <p:nvGrpSpPr>
          <p:cNvPr id="48" name="组合 47"/>
          <p:cNvGrpSpPr/>
          <p:nvPr/>
        </p:nvGrpSpPr>
        <p:grpSpPr>
          <a:xfrm>
            <a:off x="2238348" y="5048262"/>
            <a:ext cx="8001056" cy="507740"/>
            <a:chOff x="642910" y="3571884"/>
            <a:chExt cx="8001056" cy="380805"/>
          </a:xfrm>
        </p:grpSpPr>
        <p:sp>
          <p:nvSpPr>
            <p:cNvPr id="43" name="TextBox 42"/>
            <p:cNvSpPr txBox="1"/>
            <p:nvPr/>
          </p:nvSpPr>
          <p:spPr>
            <a:xfrm>
              <a:off x="642910" y="3571884"/>
              <a:ext cx="3643338" cy="357791"/>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先根遍历：</a:t>
              </a:r>
              <a:r>
                <a:rPr lang="en-US" altLang="zh-CN" sz="1800" i="1">
                  <a:solidFill>
                    <a:srgbClr val="FF00FF"/>
                  </a:solidFill>
                  <a:latin typeface="Consolas" pitchFamily="49" charset="0"/>
                  <a:ea typeface="楷体" pitchFamily="49" charset="-122"/>
                  <a:cs typeface="Consolas" pitchFamily="49" charset="0"/>
                </a:rPr>
                <a:t>A</a:t>
              </a:r>
              <a:r>
                <a:rPr lang="en-US" altLang="zh-CN" sz="1800">
                  <a:solidFill>
                    <a:srgbClr val="FF00FF"/>
                  </a:solidFill>
                  <a:latin typeface="Consolas" pitchFamily="49" charset="0"/>
                  <a:ea typeface="楷体" pitchFamily="49" charset="-122"/>
                  <a:cs typeface="Consolas" pitchFamily="49" charset="0"/>
                </a:rPr>
                <a:t> </a:t>
              </a:r>
              <a:r>
                <a:rPr lang="en-US" altLang="zh-CN" sz="1800" i="1">
                  <a:solidFill>
                    <a:srgbClr val="FF00FF"/>
                  </a:solidFill>
                  <a:latin typeface="Consolas" pitchFamily="49" charset="0"/>
                  <a:ea typeface="楷体" pitchFamily="49" charset="-122"/>
                  <a:cs typeface="Consolas" pitchFamily="49" charset="0"/>
                </a:rPr>
                <a:t>B</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11</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12</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2</a:t>
              </a:r>
              <a:r>
                <a:rPr lang="en-US" altLang="zh-CN" sz="1800">
                  <a:solidFill>
                    <a:srgbClr val="FF00FF"/>
                  </a:solidFill>
                  <a:latin typeface="Consolas" pitchFamily="49" charset="0"/>
                  <a:ea typeface="楷体" pitchFamily="49" charset="-122"/>
                  <a:cs typeface="Consolas" pitchFamily="49" charset="0"/>
                </a:rPr>
                <a:t> </a:t>
              </a:r>
              <a:r>
                <a:rPr lang="en-US" altLang="zh-CN" sz="1800">
                  <a:solidFill>
                    <a:srgbClr val="FF00FF"/>
                  </a:solidFill>
                  <a:latin typeface="+mn-ea"/>
                  <a:ea typeface="+mn-ea"/>
                  <a:cs typeface="Consolas" pitchFamily="49" charset="0"/>
                </a:rPr>
                <a:t>…</a:t>
              </a:r>
              <a:endParaRPr lang="zh-CN" altLang="en-US" sz="1800">
                <a:solidFill>
                  <a:srgbClr val="FF00FF"/>
                </a:solidFill>
                <a:latin typeface="+mn-ea"/>
                <a:ea typeface="+mn-ea"/>
                <a:cs typeface="Consolas" pitchFamily="49" charset="0"/>
              </a:endParaRPr>
            </a:p>
          </p:txBody>
        </p:sp>
        <p:sp>
          <p:nvSpPr>
            <p:cNvPr id="44" name="TextBox 43"/>
            <p:cNvSpPr txBox="1"/>
            <p:nvPr/>
          </p:nvSpPr>
          <p:spPr>
            <a:xfrm>
              <a:off x="5000628" y="3594898"/>
              <a:ext cx="3643338" cy="357791"/>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先序遍历：</a:t>
              </a:r>
              <a:r>
                <a:rPr lang="en-US" altLang="zh-CN" sz="1800" i="1">
                  <a:solidFill>
                    <a:srgbClr val="FF00FF"/>
                  </a:solidFill>
                  <a:latin typeface="Consolas" pitchFamily="49" charset="0"/>
                  <a:ea typeface="楷体" pitchFamily="49" charset="-122"/>
                  <a:cs typeface="Consolas" pitchFamily="49" charset="0"/>
                </a:rPr>
                <a:t>A</a:t>
              </a:r>
              <a:r>
                <a:rPr lang="en-US" altLang="zh-CN" sz="1800">
                  <a:solidFill>
                    <a:srgbClr val="FF00FF"/>
                  </a:solidFill>
                  <a:latin typeface="Consolas" pitchFamily="49" charset="0"/>
                  <a:ea typeface="楷体" pitchFamily="49" charset="-122"/>
                  <a:cs typeface="Consolas" pitchFamily="49" charset="0"/>
                </a:rPr>
                <a:t> </a:t>
              </a:r>
              <a:r>
                <a:rPr lang="en-US" altLang="zh-CN" sz="1800" i="1">
                  <a:solidFill>
                    <a:srgbClr val="FF00FF"/>
                  </a:solidFill>
                  <a:latin typeface="Consolas" pitchFamily="49" charset="0"/>
                  <a:ea typeface="楷体" pitchFamily="49" charset="-122"/>
                  <a:cs typeface="Consolas" pitchFamily="49" charset="0"/>
                </a:rPr>
                <a:t>B</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11</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12</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2</a:t>
              </a:r>
              <a:r>
                <a:rPr lang="en-US" altLang="zh-CN" sz="1800">
                  <a:solidFill>
                    <a:srgbClr val="FF00FF"/>
                  </a:solidFill>
                  <a:latin typeface="Consolas" pitchFamily="49" charset="0"/>
                  <a:ea typeface="楷体" pitchFamily="49" charset="-122"/>
                  <a:cs typeface="Consolas" pitchFamily="49" charset="0"/>
                </a:rPr>
                <a:t> </a:t>
              </a:r>
              <a:r>
                <a:rPr lang="en-US" altLang="zh-CN" sz="1800">
                  <a:solidFill>
                    <a:srgbClr val="FF00FF"/>
                  </a:solidFill>
                  <a:latin typeface="+mj-ea"/>
                  <a:ea typeface="+mj-ea"/>
                  <a:cs typeface="Consolas" pitchFamily="49" charset="0"/>
                </a:rPr>
                <a:t>…</a:t>
              </a:r>
              <a:endParaRPr lang="zh-CN" altLang="en-US" sz="1800">
                <a:solidFill>
                  <a:srgbClr val="FF00FF"/>
                </a:solidFill>
                <a:latin typeface="+mj-ea"/>
                <a:ea typeface="+mj-ea"/>
                <a:cs typeface="Consolas" pitchFamily="49" charset="0"/>
              </a:endParaRPr>
            </a:p>
          </p:txBody>
        </p:sp>
        <p:sp>
          <p:nvSpPr>
            <p:cNvPr id="45" name="右箭头 44"/>
            <p:cNvSpPr/>
            <p:nvPr/>
          </p:nvSpPr>
          <p:spPr>
            <a:xfrm>
              <a:off x="4429124" y="3589743"/>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42" name="组合 41"/>
          <p:cNvGrpSpPr/>
          <p:nvPr/>
        </p:nvGrpSpPr>
        <p:grpSpPr>
          <a:xfrm>
            <a:off x="2309786" y="1238236"/>
            <a:ext cx="6858048" cy="3333773"/>
            <a:chOff x="785786" y="928676"/>
            <a:chExt cx="6858048" cy="2500330"/>
          </a:xfrm>
        </p:grpSpPr>
        <p:grpSp>
          <p:nvGrpSpPr>
            <p:cNvPr id="53" name="组合 52"/>
            <p:cNvGrpSpPr/>
            <p:nvPr/>
          </p:nvGrpSpPr>
          <p:grpSpPr>
            <a:xfrm>
              <a:off x="785786" y="928676"/>
              <a:ext cx="6858048" cy="2500330"/>
              <a:chOff x="785786" y="928676"/>
              <a:chExt cx="6858048" cy="2500330"/>
            </a:xfrm>
          </p:grpSpPr>
          <p:sp>
            <p:nvSpPr>
              <p:cNvPr id="13" name="椭圆 12"/>
              <p:cNvSpPr/>
              <p:nvPr/>
            </p:nvSpPr>
            <p:spPr>
              <a:xfrm>
                <a:off x="6286511" y="928676"/>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5" name="椭圆 4"/>
              <p:cNvSpPr/>
              <p:nvPr/>
            </p:nvSpPr>
            <p:spPr>
              <a:xfrm>
                <a:off x="2000232"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6" name="等腰三角形 5"/>
              <p:cNvSpPr/>
              <p:nvPr/>
            </p:nvSpPr>
            <p:spPr>
              <a:xfrm>
                <a:off x="78578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7" name="等腰三角形 6"/>
              <p:cNvSpPr/>
              <p:nvPr/>
            </p:nvSpPr>
            <p:spPr>
              <a:xfrm>
                <a:off x="150016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14" name="等腰三角形 13"/>
              <p:cNvSpPr/>
              <p:nvPr/>
            </p:nvSpPr>
            <p:spPr>
              <a:xfrm>
                <a:off x="4929190" y="214312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15" name="等腰三角形 14"/>
              <p:cNvSpPr/>
              <p:nvPr/>
            </p:nvSpPr>
            <p:spPr>
              <a:xfrm>
                <a:off x="5597532" y="285750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16" name="等腰三角形 15"/>
              <p:cNvSpPr/>
              <p:nvPr/>
            </p:nvSpPr>
            <p:spPr>
              <a:xfrm>
                <a:off x="6429388" y="2094696"/>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cxnSp>
            <p:nvCxnSpPr>
              <p:cNvPr id="18" name="直接连接符 17"/>
              <p:cNvCxnSpPr>
                <a:stCxn id="13" idx="3"/>
                <a:endCxn id="37" idx="7"/>
              </p:cNvCxnSpPr>
              <p:nvPr/>
            </p:nvCxnSpPr>
            <p:spPr>
              <a:xfrm rot="5400000">
                <a:off x="6055608" y="1197839"/>
                <a:ext cx="247494" cy="31893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9" name="直接连接符 18"/>
              <p:cNvCxnSpPr>
                <a:stCxn id="37" idx="5"/>
                <a:endCxn id="16" idx="0"/>
              </p:cNvCxnSpPr>
              <p:nvPr/>
            </p:nvCxnSpPr>
            <p:spPr>
              <a:xfrm rot="16200000" flipH="1">
                <a:off x="6204838" y="1548674"/>
                <a:ext cx="361073" cy="73097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20" name="直接连接符 19"/>
              <p:cNvCxnSpPr>
                <a:stCxn id="14" idx="4"/>
              </p:cNvCxnSpPr>
              <p:nvPr/>
            </p:nvCxnSpPr>
            <p:spPr>
              <a:xfrm rot="16200000" flipH="1">
                <a:off x="5572132" y="2714626"/>
                <a:ext cx="285752" cy="28575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21" name="直接连接符 20"/>
              <p:cNvCxnSpPr>
                <a:stCxn id="16" idx="4"/>
              </p:cNvCxnSpPr>
              <p:nvPr/>
            </p:nvCxnSpPr>
            <p:spPr>
              <a:xfrm rot="16200000" flipH="1">
                <a:off x="7090189" y="2648340"/>
                <a:ext cx="214314" cy="250033"/>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22" name="右箭头 21"/>
              <p:cNvSpPr/>
              <p:nvPr/>
            </p:nvSpPr>
            <p:spPr>
              <a:xfrm>
                <a:off x="3786182" y="2285998"/>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3" name="椭圆 22"/>
              <p:cNvSpPr/>
              <p:nvPr/>
            </p:nvSpPr>
            <p:spPr>
              <a:xfrm>
                <a:off x="1285852" y="214312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24" name="等腰三角形 23"/>
              <p:cNvSpPr/>
              <p:nvPr/>
            </p:nvSpPr>
            <p:spPr>
              <a:xfrm>
                <a:off x="2214546" y="2071684"/>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25" name="TextBox 24"/>
              <p:cNvSpPr txBox="1"/>
              <p:nvPr/>
            </p:nvSpPr>
            <p:spPr>
              <a:xfrm>
                <a:off x="3000364" y="2143122"/>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mj-ea"/>
                    <a:ea typeface="+mj-ea"/>
                    <a:cs typeface="Consolas" pitchFamily="49" charset="0"/>
                  </a:rPr>
                  <a:t>…</a:t>
                </a:r>
                <a:endParaRPr lang="zh-CN" altLang="en-US" sz="2000">
                  <a:solidFill>
                    <a:srgbClr val="0000FF"/>
                  </a:solidFill>
                  <a:latin typeface="+mj-ea"/>
                  <a:ea typeface="+mj-ea"/>
                  <a:cs typeface="Consolas" pitchFamily="49" charset="0"/>
                </a:endParaRPr>
              </a:p>
            </p:txBody>
          </p:sp>
          <p:cxnSp>
            <p:nvCxnSpPr>
              <p:cNvPr id="27" name="直接连接符 26"/>
              <p:cNvCxnSpPr>
                <a:stCxn id="5" idx="3"/>
                <a:endCxn id="23" idx="7"/>
              </p:cNvCxnSpPr>
              <p:nvPr/>
            </p:nvCxnSpPr>
            <p:spPr>
              <a:xfrm rot="5400000">
                <a:off x="1590733" y="1733623"/>
                <a:ext cx="461808" cy="461808"/>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0" name="直接连接符 29"/>
              <p:cNvCxnSpPr>
                <a:stCxn id="5" idx="4"/>
                <a:endCxn id="24" idx="0"/>
              </p:cNvCxnSpPr>
              <p:nvPr/>
            </p:nvCxnSpPr>
            <p:spPr>
              <a:xfrm rot="16200000" flipH="1">
                <a:off x="2214546" y="1750213"/>
                <a:ext cx="285752" cy="35719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2" name="直接连接符 31"/>
              <p:cNvCxnSpPr>
                <a:stCxn id="5" idx="5"/>
              </p:cNvCxnSpPr>
              <p:nvPr/>
            </p:nvCxnSpPr>
            <p:spPr>
              <a:xfrm rot="16200000" flipH="1">
                <a:off x="2447989" y="1590746"/>
                <a:ext cx="409499" cy="69525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4" name="直接连接符 33"/>
              <p:cNvCxnSpPr>
                <a:stCxn id="23" idx="3"/>
                <a:endCxn id="6" idx="0"/>
              </p:cNvCxnSpPr>
              <p:nvPr/>
            </p:nvCxnSpPr>
            <p:spPr>
              <a:xfrm rot="5400000">
                <a:off x="1125117"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6" name="直接连接符 35"/>
              <p:cNvCxnSpPr>
                <a:stCxn id="23" idx="5"/>
                <a:endCxn id="7" idx="0"/>
              </p:cNvCxnSpPr>
              <p:nvPr/>
            </p:nvCxnSpPr>
            <p:spPr>
              <a:xfrm rot="16200000" flipH="1">
                <a:off x="1608593"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37" name="椭圆 36"/>
              <p:cNvSpPr/>
              <p:nvPr/>
            </p:nvSpPr>
            <p:spPr>
              <a:xfrm>
                <a:off x="5715008"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8" name="TextBox 37"/>
              <p:cNvSpPr txBox="1"/>
              <p:nvPr/>
            </p:nvSpPr>
            <p:spPr>
              <a:xfrm>
                <a:off x="7143768" y="288051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mj-ea"/>
                    <a:ea typeface="+mj-ea"/>
                    <a:cs typeface="Consolas" pitchFamily="49" charset="0"/>
                  </a:rPr>
                  <a:t>…</a:t>
                </a:r>
                <a:endParaRPr lang="zh-CN" altLang="en-US" sz="2000">
                  <a:solidFill>
                    <a:srgbClr val="0000FF"/>
                  </a:solidFill>
                  <a:latin typeface="+mj-ea"/>
                  <a:ea typeface="+mj-ea"/>
                  <a:cs typeface="Consolas" pitchFamily="49" charset="0"/>
                </a:endParaRPr>
              </a:p>
            </p:txBody>
          </p:sp>
          <p:cxnSp>
            <p:nvCxnSpPr>
              <p:cNvPr id="40" name="直接连接符 39"/>
              <p:cNvCxnSpPr>
                <a:stCxn id="37" idx="3"/>
                <a:endCxn id="14" idx="0"/>
              </p:cNvCxnSpPr>
              <p:nvPr/>
            </p:nvCxnSpPr>
            <p:spPr>
              <a:xfrm rot="5400000">
                <a:off x="5304240" y="1680044"/>
                <a:ext cx="409499" cy="516656"/>
              </a:xfrm>
              <a:prstGeom prst="line">
                <a:avLst/>
              </a:prstGeom>
              <a:ln>
                <a:tailEnd type="none"/>
              </a:ln>
            </p:spPr>
            <p:style>
              <a:lnRef idx="1">
                <a:schemeClr val="accent2"/>
              </a:lnRef>
              <a:fillRef idx="0">
                <a:schemeClr val="accent2"/>
              </a:fillRef>
              <a:effectRef idx="0">
                <a:schemeClr val="accent2"/>
              </a:effectRef>
              <a:fontRef idx="minor">
                <a:schemeClr val="tx1"/>
              </a:fontRef>
            </p:style>
          </p:cxnSp>
        </p:grpSp>
        <p:sp>
          <p:nvSpPr>
            <p:cNvPr id="35" name="TextBox 34"/>
            <p:cNvSpPr txBox="1"/>
            <p:nvPr/>
          </p:nvSpPr>
          <p:spPr>
            <a:xfrm>
              <a:off x="3286116" y="171449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T</a:t>
              </a:r>
              <a:endParaRPr lang="zh-CN" altLang="en-US" sz="20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4714876" y="171449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B</a:t>
              </a:r>
              <a:endParaRPr lang="zh-CN" altLang="en-US" sz="2000">
                <a:solidFill>
                  <a:srgbClr val="0000FF"/>
                </a:solidFill>
                <a:latin typeface="Consolas" pitchFamily="49" charset="0"/>
                <a:ea typeface="楷体" pitchFamily="49" charset="-122"/>
                <a:cs typeface="Consolas" pitchFamily="49" charset="0"/>
              </a:endParaRPr>
            </a:p>
          </p:txBody>
        </p:sp>
      </p:grpSp>
      <p:sp>
        <p:nvSpPr>
          <p:cNvPr id="46" name="TextBox 45"/>
          <p:cNvSpPr txBox="1"/>
          <p:nvPr/>
        </p:nvSpPr>
        <p:spPr>
          <a:xfrm>
            <a:off x="5667372" y="1645920"/>
            <a:ext cx="1285884" cy="425758"/>
          </a:xfrm>
          <a:prstGeom prst="rect">
            <a:avLst/>
          </a:prstGeom>
          <a:solidFill>
            <a:schemeClr val="accent5">
              <a:lumMod val="40000"/>
              <a:lumOff val="60000"/>
            </a:schemeClr>
          </a:soli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ts val="2600"/>
              </a:lnSpc>
              <a:spcBef>
                <a:spcPts val="0"/>
              </a:spcBef>
            </a:pPr>
            <a:r>
              <a:rPr lang="zh-CN" altLang="en-US" sz="2000">
                <a:ln w="11430"/>
                <a:solidFill>
                  <a:srgbClr val="9900CC"/>
                </a:solidFill>
                <a:effectLst>
                  <a:outerShdw blurRad="50800" dist="39000" dir="5460000" algn="tl">
                    <a:srgbClr val="000000">
                      <a:alpha val="38000"/>
                    </a:srgbClr>
                  </a:outerShdw>
                </a:effectLst>
                <a:latin typeface="Consolas" pitchFamily="49" charset="0"/>
                <a:ea typeface="仿宋" pitchFamily="49" charset="-122"/>
                <a:cs typeface="Consolas" pitchFamily="49" charset="0"/>
              </a:rPr>
              <a:t>先序序列</a:t>
            </a:r>
          </a:p>
        </p:txBody>
      </p:sp>
      <p:grpSp>
        <p:nvGrpSpPr>
          <p:cNvPr id="47" name="组合 46"/>
          <p:cNvGrpSpPr/>
          <p:nvPr/>
        </p:nvGrpSpPr>
        <p:grpSpPr>
          <a:xfrm>
            <a:off x="1881158" y="285729"/>
            <a:ext cx="1000100" cy="785817"/>
            <a:chOff x="5691204" y="3835411"/>
            <a:chExt cx="1238250" cy="1236663"/>
          </a:xfrm>
        </p:grpSpPr>
        <p:grpSp>
          <p:nvGrpSpPr>
            <p:cNvPr id="50" name="Group 19"/>
            <p:cNvGrpSpPr>
              <a:grpSpLocks/>
            </p:cNvGrpSpPr>
            <p:nvPr/>
          </p:nvGrpSpPr>
          <p:grpSpPr bwMode="auto">
            <a:xfrm>
              <a:off x="5691204" y="3835411"/>
              <a:ext cx="1238250" cy="1236663"/>
              <a:chOff x="802" y="845"/>
              <a:chExt cx="827" cy="826"/>
            </a:xfrm>
          </p:grpSpPr>
          <p:sp>
            <p:nvSpPr>
              <p:cNvPr id="52"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5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55"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51"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56" name="灯片编号占位符 55"/>
          <p:cNvSpPr>
            <a:spLocks noGrp="1"/>
          </p:cNvSpPr>
          <p:nvPr>
            <p:ph type="sldNum" sz="quarter" idx="12"/>
          </p:nvPr>
        </p:nvSpPr>
        <p:spPr/>
        <p:txBody>
          <a:bodyPr/>
          <a:lstStyle/>
          <a:p>
            <a:fld id="{36E68863-33C2-4D6D-B9FA-F4917E910219}" type="slidenum">
              <a:rPr lang="en-US" altLang="zh-CN" smtClean="0"/>
              <a:pPr/>
              <a:t>51</a:t>
            </a:fld>
            <a:r>
              <a:rPr lang="en-US" altLang="zh-CN" smtClean="0"/>
              <a:t>/43</a:t>
            </a:r>
            <a:endParaRPr lang="en-US" altLang="zh-CN"/>
          </a:p>
        </p:txBody>
      </p:sp>
    </p:spTree>
    <p:extLst>
      <p:ext uri="{BB962C8B-B14F-4D97-AF65-F5344CB8AC3E}">
        <p14:creationId xmlns:p14="http://schemas.microsoft.com/office/powerpoint/2010/main" val="134549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6976" y="500042"/>
            <a:ext cx="6929486" cy="861774"/>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   给定一棵树</a:t>
            </a:r>
            <a:r>
              <a:rPr lang="en-US" sz="1800">
                <a:solidFill>
                  <a:srgbClr val="0000FF"/>
                </a:solidFill>
                <a:latin typeface="Consolas" pitchFamily="49" charset="0"/>
                <a:ea typeface="楷体" pitchFamily="49" charset="-122"/>
                <a:cs typeface="Consolas" pitchFamily="49" charset="0"/>
              </a:rPr>
              <a:t>T</a:t>
            </a:r>
            <a:r>
              <a:rPr lang="zh-CN" altLang="en-US" sz="1800">
                <a:solidFill>
                  <a:srgbClr val="0000FF"/>
                </a:solidFill>
                <a:latin typeface="Consolas" pitchFamily="49" charset="0"/>
                <a:ea typeface="楷体" pitchFamily="49" charset="-122"/>
                <a:cs typeface="Consolas" pitchFamily="49" charset="0"/>
              </a:rPr>
              <a:t>，将其转换成二叉树</a:t>
            </a:r>
            <a:r>
              <a:rPr lang="en-US" sz="1800">
                <a:solidFill>
                  <a:srgbClr val="0000FF"/>
                </a:solidFill>
                <a:latin typeface="Consolas" pitchFamily="49" charset="0"/>
                <a:ea typeface="楷体" pitchFamily="49" charset="-122"/>
                <a:cs typeface="Consolas" pitchFamily="49" charset="0"/>
              </a:rPr>
              <a:t>B</a:t>
            </a:r>
            <a:r>
              <a:rPr lang="zh-CN" altLang="en-US" sz="1800">
                <a:solidFill>
                  <a:srgbClr val="0000FF"/>
                </a:solidFill>
                <a:latin typeface="Consolas" pitchFamily="49" charset="0"/>
                <a:ea typeface="楷体" pitchFamily="49" charset="-122"/>
                <a:cs typeface="Consolas" pitchFamily="49" charset="0"/>
              </a:rPr>
              <a:t>后，</a:t>
            </a:r>
            <a:r>
              <a:rPr lang="en-US" sz="1800">
                <a:solidFill>
                  <a:srgbClr val="0000FF"/>
                </a:solidFill>
                <a:latin typeface="Consolas" pitchFamily="49" charset="0"/>
                <a:ea typeface="楷体" pitchFamily="49" charset="-122"/>
                <a:cs typeface="Consolas" pitchFamily="49" charset="0"/>
              </a:rPr>
              <a:t>T</a:t>
            </a:r>
            <a:r>
              <a:rPr lang="zh-CN" altLang="en-US" sz="1800">
                <a:solidFill>
                  <a:srgbClr val="0000FF"/>
                </a:solidFill>
                <a:latin typeface="Consolas" pitchFamily="49" charset="0"/>
                <a:ea typeface="楷体" pitchFamily="49" charset="-122"/>
                <a:cs typeface="Consolas" pitchFamily="49" charset="0"/>
              </a:rPr>
              <a:t>的</a:t>
            </a:r>
            <a:r>
              <a:rPr lang="zh-CN" altLang="en-US" sz="1800">
                <a:solidFill>
                  <a:srgbClr val="FF00FF"/>
                </a:solidFill>
                <a:latin typeface="Consolas" pitchFamily="49" charset="0"/>
                <a:ea typeface="楷体" pitchFamily="49" charset="-122"/>
                <a:cs typeface="Consolas" pitchFamily="49" charset="0"/>
              </a:rPr>
              <a:t>后根遍历</a:t>
            </a:r>
            <a:r>
              <a:rPr lang="zh-CN" altLang="en-US" sz="1800">
                <a:solidFill>
                  <a:srgbClr val="0000FF"/>
                </a:solidFill>
                <a:latin typeface="Consolas" pitchFamily="49" charset="0"/>
                <a:ea typeface="楷体" pitchFamily="49" charset="-122"/>
                <a:cs typeface="Consolas" pitchFamily="49" charset="0"/>
              </a:rPr>
              <a:t>对应</a:t>
            </a:r>
            <a:r>
              <a:rPr lang="en-US" sz="1800">
                <a:solidFill>
                  <a:srgbClr val="0000FF"/>
                </a:solidFill>
                <a:latin typeface="Consolas" pitchFamily="49" charset="0"/>
                <a:ea typeface="楷体" pitchFamily="49" charset="-122"/>
                <a:cs typeface="Consolas" pitchFamily="49" charset="0"/>
              </a:rPr>
              <a:t>B</a:t>
            </a:r>
            <a:r>
              <a:rPr lang="zh-CN" altLang="en-US" sz="1800">
                <a:solidFill>
                  <a:srgbClr val="0000FF"/>
                </a:solidFill>
                <a:latin typeface="Consolas" pitchFamily="49" charset="0"/>
                <a:ea typeface="楷体" pitchFamily="49" charset="-122"/>
                <a:cs typeface="Consolas" pitchFamily="49" charset="0"/>
              </a:rPr>
              <a:t>的什么遍历序列？</a:t>
            </a:r>
          </a:p>
        </p:txBody>
      </p:sp>
      <p:grpSp>
        <p:nvGrpSpPr>
          <p:cNvPr id="29" name="组合 28"/>
          <p:cNvGrpSpPr/>
          <p:nvPr/>
        </p:nvGrpSpPr>
        <p:grpSpPr>
          <a:xfrm>
            <a:off x="1952596" y="4762521"/>
            <a:ext cx="8501122" cy="507732"/>
            <a:chOff x="435986" y="3571882"/>
            <a:chExt cx="8207980" cy="380798"/>
          </a:xfrm>
        </p:grpSpPr>
        <p:sp>
          <p:nvSpPr>
            <p:cNvPr id="30" name="TextBox 29"/>
            <p:cNvSpPr txBox="1"/>
            <p:nvPr/>
          </p:nvSpPr>
          <p:spPr>
            <a:xfrm>
              <a:off x="435986" y="3571882"/>
              <a:ext cx="3850262" cy="357790"/>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后根序列：</a:t>
              </a:r>
              <a:r>
                <a:rPr lang="en-US" altLang="zh-CN" sz="1800">
                  <a:solidFill>
                    <a:srgbClr val="FF00FF"/>
                  </a:solidFill>
                  <a:latin typeface="Consolas" pitchFamily="49" charset="0"/>
                  <a:ea typeface="楷体" pitchFamily="49" charset="-122"/>
                  <a:cs typeface="Consolas" pitchFamily="49" charset="0"/>
                </a:rPr>
                <a:t> </a:t>
              </a:r>
              <a:r>
                <a:rPr lang="en-US" altLang="zh-CN" sz="1800" i="1">
                  <a:solidFill>
                    <a:srgbClr val="FF00FF"/>
                  </a:solidFill>
                  <a:latin typeface="Consolas" pitchFamily="49" charset="0"/>
                  <a:ea typeface="楷体" pitchFamily="49" charset="-122"/>
                  <a:cs typeface="Consolas" pitchFamily="49" charset="0"/>
                </a:rPr>
                <a:t>B</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11</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12</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2</a:t>
              </a:r>
              <a:r>
                <a:rPr lang="en-US" altLang="zh-CN" sz="1800">
                  <a:solidFill>
                    <a:srgbClr val="FF00FF"/>
                  </a:solidFill>
                  <a:latin typeface="Consolas" pitchFamily="49" charset="0"/>
                  <a:ea typeface="楷体" pitchFamily="49" charset="-122"/>
                  <a:cs typeface="Consolas" pitchFamily="49" charset="0"/>
                </a:rPr>
                <a:t> </a:t>
              </a:r>
              <a:r>
                <a:rPr lang="en-US" altLang="zh-CN" sz="1800">
                  <a:solidFill>
                    <a:srgbClr val="FF00FF"/>
                  </a:solidFill>
                  <a:latin typeface="+mn-ea"/>
                  <a:ea typeface="+mn-ea"/>
                  <a:cs typeface="Consolas" pitchFamily="49" charset="0"/>
                </a:rPr>
                <a:t>…</a:t>
              </a:r>
              <a:r>
                <a:rPr lang="en-US" altLang="zh-CN" sz="1800">
                  <a:solidFill>
                    <a:srgbClr val="FF00FF"/>
                  </a:solidFill>
                  <a:latin typeface="Consolas" pitchFamily="49" charset="0"/>
                  <a:ea typeface="宋体"/>
                  <a:cs typeface="Consolas" pitchFamily="49" charset="0"/>
                </a:rPr>
                <a:t> </a:t>
              </a:r>
              <a:r>
                <a:rPr lang="en-US" altLang="zh-CN" sz="1800" i="1">
                  <a:solidFill>
                    <a:srgbClr val="FF00FF"/>
                  </a:solidFill>
                  <a:latin typeface="Consolas" pitchFamily="49" charset="0"/>
                  <a:ea typeface="宋体"/>
                  <a:cs typeface="Consolas" pitchFamily="49" charset="0"/>
                </a:rPr>
                <a:t>A</a:t>
              </a:r>
              <a:endParaRPr lang="zh-CN" altLang="en-US" sz="1800" i="1">
                <a:solidFill>
                  <a:srgbClr val="FF00FF"/>
                </a:solidFill>
                <a:latin typeface="Consolas" pitchFamily="49" charset="0"/>
                <a:ea typeface="楷体" pitchFamily="49" charset="-122"/>
                <a:cs typeface="Consolas" pitchFamily="49" charset="0"/>
              </a:endParaRPr>
            </a:p>
          </p:txBody>
        </p:sp>
        <p:sp>
          <p:nvSpPr>
            <p:cNvPr id="31" name="TextBox 30"/>
            <p:cNvSpPr txBox="1"/>
            <p:nvPr/>
          </p:nvSpPr>
          <p:spPr>
            <a:xfrm>
              <a:off x="5000628" y="3594890"/>
              <a:ext cx="3643338" cy="357790"/>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中序序列：</a:t>
              </a:r>
              <a:r>
                <a:rPr lang="en-US" altLang="zh-CN" sz="1800" i="1">
                  <a:solidFill>
                    <a:srgbClr val="FF00FF"/>
                  </a:solidFill>
                  <a:latin typeface="Consolas" pitchFamily="49" charset="0"/>
                  <a:ea typeface="楷体" pitchFamily="49" charset="-122"/>
                  <a:cs typeface="Consolas" pitchFamily="49" charset="0"/>
                </a:rPr>
                <a:t>B</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11</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12</a:t>
              </a:r>
              <a:r>
                <a:rPr lang="en-US" altLang="zh-CN" sz="1800">
                  <a:solidFill>
                    <a:srgbClr val="FF00FF"/>
                  </a:solidFill>
                  <a:latin typeface="Consolas" pitchFamily="49" charset="0"/>
                  <a:ea typeface="楷体" pitchFamily="49" charset="-122"/>
                  <a:cs typeface="Consolas" pitchFamily="49" charset="0"/>
                </a:rPr>
                <a:t> t</a:t>
              </a:r>
              <a:r>
                <a:rPr lang="en-US" altLang="zh-CN" sz="1800" baseline="-25000">
                  <a:solidFill>
                    <a:srgbClr val="FF00FF"/>
                  </a:solidFill>
                  <a:latin typeface="Consolas" pitchFamily="49" charset="0"/>
                  <a:ea typeface="楷体" pitchFamily="49" charset="-122"/>
                  <a:cs typeface="Consolas" pitchFamily="49" charset="0"/>
                </a:rPr>
                <a:t>2</a:t>
              </a:r>
              <a:r>
                <a:rPr lang="en-US" altLang="zh-CN" sz="1800">
                  <a:solidFill>
                    <a:srgbClr val="FF00FF"/>
                  </a:solidFill>
                  <a:latin typeface="Consolas" pitchFamily="49" charset="0"/>
                  <a:ea typeface="楷体" pitchFamily="49" charset="-122"/>
                  <a:cs typeface="Consolas" pitchFamily="49" charset="0"/>
                </a:rPr>
                <a:t> </a:t>
              </a:r>
              <a:r>
                <a:rPr lang="en-US" altLang="zh-CN" sz="1800">
                  <a:solidFill>
                    <a:srgbClr val="FF00FF"/>
                  </a:solidFill>
                  <a:latin typeface="+mn-ea"/>
                  <a:ea typeface="+mn-ea"/>
                  <a:cs typeface="Consolas" pitchFamily="49" charset="0"/>
                </a:rPr>
                <a:t>…</a:t>
              </a:r>
              <a:r>
                <a:rPr lang="en-US" altLang="zh-CN" sz="1800">
                  <a:solidFill>
                    <a:srgbClr val="FF00FF"/>
                  </a:solidFill>
                  <a:latin typeface="Consolas" pitchFamily="49" charset="0"/>
                  <a:ea typeface="宋体"/>
                  <a:cs typeface="Consolas" pitchFamily="49" charset="0"/>
                </a:rPr>
                <a:t> </a:t>
              </a:r>
              <a:r>
                <a:rPr lang="en-US" altLang="zh-CN" sz="1800" i="1">
                  <a:solidFill>
                    <a:srgbClr val="FF00FF"/>
                  </a:solidFill>
                  <a:latin typeface="Consolas" pitchFamily="49" charset="0"/>
                  <a:ea typeface="宋体"/>
                  <a:cs typeface="Consolas" pitchFamily="49" charset="0"/>
                </a:rPr>
                <a:t>A</a:t>
              </a:r>
              <a:endParaRPr lang="zh-CN" altLang="en-US" sz="1800" i="1">
                <a:solidFill>
                  <a:srgbClr val="FF00FF"/>
                </a:solidFill>
                <a:latin typeface="Consolas" pitchFamily="49" charset="0"/>
                <a:ea typeface="楷体" pitchFamily="49" charset="-122"/>
                <a:cs typeface="Consolas" pitchFamily="49" charset="0"/>
              </a:endParaRPr>
            </a:p>
          </p:txBody>
        </p:sp>
        <p:sp>
          <p:nvSpPr>
            <p:cNvPr id="32" name="右箭头 31"/>
            <p:cNvSpPr/>
            <p:nvPr/>
          </p:nvSpPr>
          <p:spPr>
            <a:xfrm>
              <a:off x="4357686" y="3589741"/>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34" name="组合 33"/>
          <p:cNvGrpSpPr/>
          <p:nvPr/>
        </p:nvGrpSpPr>
        <p:grpSpPr>
          <a:xfrm>
            <a:off x="2309786" y="1142985"/>
            <a:ext cx="6858048" cy="3333773"/>
            <a:chOff x="785786" y="928676"/>
            <a:chExt cx="6858048" cy="2500330"/>
          </a:xfrm>
        </p:grpSpPr>
        <p:sp>
          <p:nvSpPr>
            <p:cNvPr id="35" name="椭圆 34"/>
            <p:cNvSpPr/>
            <p:nvPr/>
          </p:nvSpPr>
          <p:spPr>
            <a:xfrm>
              <a:off x="6286511" y="928676"/>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6" name="椭圆 35"/>
            <p:cNvSpPr/>
            <p:nvPr/>
          </p:nvSpPr>
          <p:spPr>
            <a:xfrm>
              <a:off x="2000232"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7" name="等腰三角形 36"/>
            <p:cNvSpPr/>
            <p:nvPr/>
          </p:nvSpPr>
          <p:spPr>
            <a:xfrm>
              <a:off x="78578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38" name="等腰三角形 37"/>
            <p:cNvSpPr/>
            <p:nvPr/>
          </p:nvSpPr>
          <p:spPr>
            <a:xfrm>
              <a:off x="150016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39" name="等腰三角形 38"/>
            <p:cNvSpPr/>
            <p:nvPr/>
          </p:nvSpPr>
          <p:spPr>
            <a:xfrm>
              <a:off x="4929190" y="214312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40" name="等腰三角形 39"/>
            <p:cNvSpPr/>
            <p:nvPr/>
          </p:nvSpPr>
          <p:spPr>
            <a:xfrm>
              <a:off x="5597532" y="285750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41" name="等腰三角形 40"/>
            <p:cNvSpPr/>
            <p:nvPr/>
          </p:nvSpPr>
          <p:spPr>
            <a:xfrm>
              <a:off x="6429388" y="2094696"/>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cxnSp>
          <p:nvCxnSpPr>
            <p:cNvPr id="42" name="直接连接符 41"/>
            <p:cNvCxnSpPr>
              <a:stCxn id="35" idx="3"/>
              <a:endCxn id="55" idx="7"/>
            </p:cNvCxnSpPr>
            <p:nvPr/>
          </p:nvCxnSpPr>
          <p:spPr>
            <a:xfrm rot="5400000">
              <a:off x="6055608" y="1197839"/>
              <a:ext cx="247494" cy="31893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3" name="直接连接符 42"/>
            <p:cNvCxnSpPr>
              <a:stCxn id="55" idx="5"/>
              <a:endCxn id="41" idx="0"/>
            </p:cNvCxnSpPr>
            <p:nvPr/>
          </p:nvCxnSpPr>
          <p:spPr>
            <a:xfrm rot="16200000" flipH="1">
              <a:off x="6204838" y="1548674"/>
              <a:ext cx="361073" cy="73097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4" name="直接连接符 43"/>
            <p:cNvCxnSpPr>
              <a:stCxn id="39" idx="4"/>
            </p:cNvCxnSpPr>
            <p:nvPr/>
          </p:nvCxnSpPr>
          <p:spPr>
            <a:xfrm rot="16200000" flipH="1">
              <a:off x="5572132" y="2714626"/>
              <a:ext cx="285752" cy="28575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5" name="直接连接符 44"/>
            <p:cNvCxnSpPr>
              <a:stCxn id="41" idx="4"/>
            </p:cNvCxnSpPr>
            <p:nvPr/>
          </p:nvCxnSpPr>
          <p:spPr>
            <a:xfrm rot="16200000" flipH="1">
              <a:off x="7090189" y="2648340"/>
              <a:ext cx="214314" cy="250033"/>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46" name="右箭头 45"/>
            <p:cNvSpPr/>
            <p:nvPr/>
          </p:nvSpPr>
          <p:spPr>
            <a:xfrm>
              <a:off x="3786182" y="2285998"/>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7" name="椭圆 46"/>
            <p:cNvSpPr/>
            <p:nvPr/>
          </p:nvSpPr>
          <p:spPr>
            <a:xfrm>
              <a:off x="1285852" y="214312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48" name="等腰三角形 47"/>
            <p:cNvSpPr/>
            <p:nvPr/>
          </p:nvSpPr>
          <p:spPr>
            <a:xfrm>
              <a:off x="2214546" y="2071684"/>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49" name="TextBox 48"/>
            <p:cNvSpPr txBox="1"/>
            <p:nvPr/>
          </p:nvSpPr>
          <p:spPr>
            <a:xfrm>
              <a:off x="3000364" y="2143122"/>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mj-ea"/>
                  <a:ea typeface="+mj-ea"/>
                  <a:cs typeface="Consolas" pitchFamily="49" charset="0"/>
                </a:rPr>
                <a:t>…</a:t>
              </a:r>
              <a:endParaRPr lang="zh-CN" altLang="en-US" sz="2000">
                <a:solidFill>
                  <a:srgbClr val="0000FF"/>
                </a:solidFill>
                <a:latin typeface="+mj-ea"/>
                <a:ea typeface="+mj-ea"/>
                <a:cs typeface="Consolas" pitchFamily="49" charset="0"/>
              </a:endParaRPr>
            </a:p>
          </p:txBody>
        </p:sp>
        <p:cxnSp>
          <p:nvCxnSpPr>
            <p:cNvPr id="50" name="直接连接符 49"/>
            <p:cNvCxnSpPr>
              <a:stCxn id="36" idx="3"/>
              <a:endCxn id="47" idx="7"/>
            </p:cNvCxnSpPr>
            <p:nvPr/>
          </p:nvCxnSpPr>
          <p:spPr>
            <a:xfrm rot="5400000">
              <a:off x="1590733" y="1733623"/>
              <a:ext cx="461808" cy="461808"/>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1" name="直接连接符 50"/>
            <p:cNvCxnSpPr>
              <a:stCxn id="36" idx="4"/>
              <a:endCxn id="48" idx="0"/>
            </p:cNvCxnSpPr>
            <p:nvPr/>
          </p:nvCxnSpPr>
          <p:spPr>
            <a:xfrm rot="16200000" flipH="1">
              <a:off x="2214546" y="1750213"/>
              <a:ext cx="285752" cy="35719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2" name="直接连接符 51"/>
            <p:cNvCxnSpPr>
              <a:stCxn id="36" idx="5"/>
            </p:cNvCxnSpPr>
            <p:nvPr/>
          </p:nvCxnSpPr>
          <p:spPr>
            <a:xfrm rot="16200000" flipH="1">
              <a:off x="2447989" y="1590746"/>
              <a:ext cx="409499" cy="69525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3" name="直接连接符 52"/>
            <p:cNvCxnSpPr>
              <a:stCxn id="47" idx="3"/>
              <a:endCxn id="37" idx="0"/>
            </p:cNvCxnSpPr>
            <p:nvPr/>
          </p:nvCxnSpPr>
          <p:spPr>
            <a:xfrm rot="5400000">
              <a:off x="1125117"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4" name="直接连接符 53"/>
            <p:cNvCxnSpPr>
              <a:stCxn id="47" idx="5"/>
              <a:endCxn id="38" idx="0"/>
            </p:cNvCxnSpPr>
            <p:nvPr/>
          </p:nvCxnSpPr>
          <p:spPr>
            <a:xfrm rot="16200000" flipH="1">
              <a:off x="1608593"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55" name="椭圆 54"/>
            <p:cNvSpPr/>
            <p:nvPr/>
          </p:nvSpPr>
          <p:spPr>
            <a:xfrm>
              <a:off x="5715008"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56" name="TextBox 55"/>
            <p:cNvSpPr txBox="1"/>
            <p:nvPr/>
          </p:nvSpPr>
          <p:spPr>
            <a:xfrm>
              <a:off x="7143768" y="288051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mj-ea"/>
                  <a:ea typeface="+mj-ea"/>
                  <a:cs typeface="Consolas" pitchFamily="49" charset="0"/>
                </a:rPr>
                <a:t>…</a:t>
              </a:r>
              <a:endParaRPr lang="zh-CN" altLang="en-US" sz="2000">
                <a:solidFill>
                  <a:srgbClr val="0000FF"/>
                </a:solidFill>
                <a:latin typeface="+mj-ea"/>
                <a:ea typeface="+mj-ea"/>
                <a:cs typeface="Consolas" pitchFamily="49" charset="0"/>
              </a:endParaRPr>
            </a:p>
          </p:txBody>
        </p:sp>
        <p:cxnSp>
          <p:nvCxnSpPr>
            <p:cNvPr id="57" name="直接连接符 56"/>
            <p:cNvCxnSpPr>
              <a:stCxn id="55" idx="3"/>
              <a:endCxn id="39" idx="0"/>
            </p:cNvCxnSpPr>
            <p:nvPr/>
          </p:nvCxnSpPr>
          <p:spPr>
            <a:xfrm rot="5400000">
              <a:off x="5304240" y="1680044"/>
              <a:ext cx="409499" cy="516656"/>
            </a:xfrm>
            <a:prstGeom prst="line">
              <a:avLst/>
            </a:prstGeom>
            <a:ln>
              <a:tailEnd type="none"/>
            </a:ln>
          </p:spPr>
          <p:style>
            <a:lnRef idx="1">
              <a:schemeClr val="accent2"/>
            </a:lnRef>
            <a:fillRef idx="0">
              <a:schemeClr val="accent2"/>
            </a:fillRef>
            <a:effectRef idx="0">
              <a:schemeClr val="accent2"/>
            </a:effectRef>
            <a:fontRef idx="minor">
              <a:schemeClr val="tx1"/>
            </a:fontRef>
          </p:style>
        </p:cxnSp>
      </p:grpSp>
      <p:sp>
        <p:nvSpPr>
          <p:cNvPr id="59" name="TextBox 58"/>
          <p:cNvSpPr txBox="1"/>
          <p:nvPr/>
        </p:nvSpPr>
        <p:spPr>
          <a:xfrm>
            <a:off x="5238744" y="1643050"/>
            <a:ext cx="1285884" cy="425758"/>
          </a:xfrm>
          <a:prstGeom prst="rect">
            <a:avLst/>
          </a:prstGeom>
          <a:solidFill>
            <a:schemeClr val="accent5">
              <a:lumMod val="40000"/>
              <a:lumOff val="60000"/>
            </a:schemeClr>
          </a:soli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ts val="2600"/>
              </a:lnSpc>
              <a:spcBef>
                <a:spcPts val="0"/>
              </a:spcBef>
            </a:pPr>
            <a:r>
              <a:rPr lang="zh-CN" altLang="en-US" sz="2000">
                <a:ln w="11430"/>
                <a:solidFill>
                  <a:srgbClr val="9900CC"/>
                </a:solidFill>
                <a:effectLst>
                  <a:outerShdw blurRad="50800" dist="39000" dir="5460000" algn="tl">
                    <a:srgbClr val="000000">
                      <a:alpha val="38000"/>
                    </a:srgbClr>
                  </a:outerShdw>
                </a:effectLst>
                <a:latin typeface="Consolas" pitchFamily="49" charset="0"/>
                <a:ea typeface="仿宋" pitchFamily="49" charset="-122"/>
                <a:cs typeface="Consolas" pitchFamily="49" charset="0"/>
              </a:rPr>
              <a:t>中序序列</a:t>
            </a:r>
          </a:p>
        </p:txBody>
      </p:sp>
      <p:grpSp>
        <p:nvGrpSpPr>
          <p:cNvPr id="60" name="组合 59"/>
          <p:cNvGrpSpPr/>
          <p:nvPr/>
        </p:nvGrpSpPr>
        <p:grpSpPr>
          <a:xfrm>
            <a:off x="1881158" y="285729"/>
            <a:ext cx="1000100" cy="785817"/>
            <a:chOff x="5691204" y="3835411"/>
            <a:chExt cx="1238250" cy="1236663"/>
          </a:xfrm>
        </p:grpSpPr>
        <p:grpSp>
          <p:nvGrpSpPr>
            <p:cNvPr id="61" name="Group 19"/>
            <p:cNvGrpSpPr>
              <a:grpSpLocks/>
            </p:cNvGrpSpPr>
            <p:nvPr/>
          </p:nvGrpSpPr>
          <p:grpSpPr bwMode="auto">
            <a:xfrm>
              <a:off x="5691204" y="3835411"/>
              <a:ext cx="1238250" cy="1236663"/>
              <a:chOff x="802" y="845"/>
              <a:chExt cx="827" cy="826"/>
            </a:xfrm>
          </p:grpSpPr>
          <p:sp>
            <p:nvSpPr>
              <p:cNvPr id="63"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6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sp>
            <p:nvSpPr>
              <p:cNvPr id="65"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endParaRPr lang="zh-CN" altLang="zh-CN">
                  <a:latin typeface="Calibri" pitchFamily="34" charset="0"/>
                  <a:cs typeface="Arial" pitchFamily="34" charset="0"/>
                </a:endParaRPr>
              </a:p>
            </p:txBody>
          </p:sp>
        </p:grpSp>
        <p:sp>
          <p:nvSpPr>
            <p:cNvPr id="62"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66" name="灯片编号占位符 65"/>
          <p:cNvSpPr>
            <a:spLocks noGrp="1"/>
          </p:cNvSpPr>
          <p:nvPr>
            <p:ph type="sldNum" sz="quarter" idx="12"/>
          </p:nvPr>
        </p:nvSpPr>
        <p:spPr/>
        <p:txBody>
          <a:bodyPr/>
          <a:lstStyle/>
          <a:p>
            <a:fld id="{36E68863-33C2-4D6D-B9FA-F4917E910219}" type="slidenum">
              <a:rPr lang="en-US" altLang="zh-CN" smtClean="0"/>
              <a:pPr/>
              <a:t>52</a:t>
            </a:fld>
            <a:r>
              <a:rPr lang="en-US" altLang="zh-CN" smtClean="0"/>
              <a:t>/43</a:t>
            </a:r>
            <a:endParaRPr lang="en-US" altLang="zh-CN"/>
          </a:p>
        </p:txBody>
      </p:sp>
    </p:spTree>
    <p:extLst>
      <p:ext uri="{BB962C8B-B14F-4D97-AF65-F5344CB8AC3E}">
        <p14:creationId xmlns:p14="http://schemas.microsoft.com/office/powerpoint/2010/main" val="337167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2738414" y="1071546"/>
            <a:ext cx="7500990" cy="477054"/>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已知一棵树</a:t>
            </a:r>
            <a:r>
              <a:rPr lang="en-US" sz="1800">
                <a:solidFill>
                  <a:srgbClr val="0000FF"/>
                </a:solidFill>
                <a:latin typeface="Consolas" pitchFamily="49" charset="0"/>
                <a:ea typeface="楷体" pitchFamily="49" charset="-122"/>
                <a:cs typeface="Consolas" pitchFamily="49" charset="0"/>
              </a:rPr>
              <a:t>T</a:t>
            </a:r>
            <a:r>
              <a:rPr lang="zh-CN" altLang="en-US" sz="1800">
                <a:solidFill>
                  <a:srgbClr val="0000FF"/>
                </a:solidFill>
                <a:latin typeface="Consolas" pitchFamily="49" charset="0"/>
                <a:ea typeface="楷体" pitchFamily="49" charset="-122"/>
                <a:cs typeface="Consolas" pitchFamily="49" charset="0"/>
              </a:rPr>
              <a:t>的先根序列和后根序列，可以唯一确定这棵树？</a:t>
            </a:r>
          </a:p>
        </p:txBody>
      </p:sp>
      <p:sp>
        <p:nvSpPr>
          <p:cNvPr id="35" name="等腰三角形 34"/>
          <p:cNvSpPr/>
          <p:nvPr/>
        </p:nvSpPr>
        <p:spPr>
          <a:xfrm>
            <a:off x="2738414" y="2757524"/>
            <a:ext cx="642942" cy="762005"/>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nSpc>
                <a:spcPts val="1600"/>
              </a:lnSpc>
              <a:spcBef>
                <a:spcPts val="0"/>
              </a:spcBef>
            </a:pPr>
            <a:r>
              <a:rPr lang="en-US" altLang="zh-CN" sz="2000">
                <a:solidFill>
                  <a:srgbClr val="0000FF"/>
                </a:solidFill>
                <a:latin typeface="Consolas" pitchFamily="49" charset="0"/>
                <a:cs typeface="Consolas" pitchFamily="49" charset="0"/>
              </a:rPr>
              <a:t>T</a:t>
            </a:r>
            <a:endParaRPr lang="zh-CN" altLang="en-US" sz="2000" baseline="-25000">
              <a:solidFill>
                <a:srgbClr val="0000FF"/>
              </a:solidFill>
              <a:latin typeface="Consolas" pitchFamily="49" charset="0"/>
              <a:cs typeface="Consolas" pitchFamily="49" charset="0"/>
            </a:endParaRPr>
          </a:p>
        </p:txBody>
      </p:sp>
      <p:grpSp>
        <p:nvGrpSpPr>
          <p:cNvPr id="46" name="组合 45"/>
          <p:cNvGrpSpPr/>
          <p:nvPr/>
        </p:nvGrpSpPr>
        <p:grpSpPr>
          <a:xfrm>
            <a:off x="3667108" y="2662275"/>
            <a:ext cx="4000528" cy="477055"/>
            <a:chOff x="2143108" y="1428742"/>
            <a:chExt cx="4000528" cy="357791"/>
          </a:xfrm>
        </p:grpSpPr>
        <p:sp>
          <p:nvSpPr>
            <p:cNvPr id="36" name="TextBox 35"/>
            <p:cNvSpPr txBox="1"/>
            <p:nvPr/>
          </p:nvSpPr>
          <p:spPr>
            <a:xfrm>
              <a:off x="2143108" y="1428742"/>
              <a:ext cx="1643074"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a:t>
              </a:r>
              <a:r>
                <a:rPr lang="zh-CN" altLang="en-US" sz="2000">
                  <a:solidFill>
                    <a:srgbClr val="FF00FF"/>
                  </a:solidFill>
                  <a:latin typeface="Consolas" pitchFamily="49" charset="0"/>
                  <a:ea typeface="楷体" pitchFamily="49" charset="-122"/>
                  <a:cs typeface="Consolas" pitchFamily="49" charset="0"/>
                </a:rPr>
                <a:t>先根序列</a:t>
              </a:r>
            </a:p>
          </p:txBody>
        </p:sp>
        <p:sp>
          <p:nvSpPr>
            <p:cNvPr id="37" name="右箭头 36"/>
            <p:cNvSpPr/>
            <p:nvPr/>
          </p:nvSpPr>
          <p:spPr>
            <a:xfrm>
              <a:off x="3786182" y="1521580"/>
              <a:ext cx="357190"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38" name="TextBox 37"/>
            <p:cNvSpPr txBox="1"/>
            <p:nvPr/>
          </p:nvSpPr>
          <p:spPr>
            <a:xfrm>
              <a:off x="4357686" y="1428742"/>
              <a:ext cx="1785950"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的</a:t>
              </a:r>
              <a:r>
                <a:rPr lang="zh-CN" altLang="en-US" sz="2000">
                  <a:solidFill>
                    <a:srgbClr val="FF00FF"/>
                  </a:solidFill>
                  <a:latin typeface="Consolas" pitchFamily="49" charset="0"/>
                  <a:ea typeface="楷体" pitchFamily="49" charset="-122"/>
                  <a:cs typeface="Consolas" pitchFamily="49" charset="0"/>
                </a:rPr>
                <a:t>先序序列</a:t>
              </a:r>
            </a:p>
          </p:txBody>
        </p:sp>
      </p:grpSp>
      <p:grpSp>
        <p:nvGrpSpPr>
          <p:cNvPr id="47" name="组合 46"/>
          <p:cNvGrpSpPr/>
          <p:nvPr/>
        </p:nvGrpSpPr>
        <p:grpSpPr>
          <a:xfrm>
            <a:off x="3667108" y="3233779"/>
            <a:ext cx="4000528" cy="477055"/>
            <a:chOff x="2143108" y="1857370"/>
            <a:chExt cx="4000528" cy="357791"/>
          </a:xfrm>
        </p:grpSpPr>
        <p:sp>
          <p:nvSpPr>
            <p:cNvPr id="39" name="TextBox 38"/>
            <p:cNvSpPr txBox="1"/>
            <p:nvPr/>
          </p:nvSpPr>
          <p:spPr>
            <a:xfrm>
              <a:off x="2143108" y="1857370"/>
              <a:ext cx="1643074"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a:t>
              </a:r>
              <a:r>
                <a:rPr lang="zh-CN" altLang="en-US" sz="2000">
                  <a:solidFill>
                    <a:srgbClr val="FF00FF"/>
                  </a:solidFill>
                  <a:latin typeface="Consolas" pitchFamily="49" charset="0"/>
                  <a:ea typeface="楷体" pitchFamily="49" charset="-122"/>
                  <a:cs typeface="Consolas" pitchFamily="49" charset="0"/>
                </a:rPr>
                <a:t>后根序列</a:t>
              </a:r>
            </a:p>
          </p:txBody>
        </p:sp>
        <p:sp>
          <p:nvSpPr>
            <p:cNvPr id="40" name="右箭头 39"/>
            <p:cNvSpPr/>
            <p:nvPr/>
          </p:nvSpPr>
          <p:spPr>
            <a:xfrm>
              <a:off x="3786182" y="1910917"/>
              <a:ext cx="357190"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41" name="TextBox 40"/>
            <p:cNvSpPr txBox="1"/>
            <p:nvPr/>
          </p:nvSpPr>
          <p:spPr>
            <a:xfrm>
              <a:off x="4357686" y="1857370"/>
              <a:ext cx="1785950"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的</a:t>
              </a:r>
              <a:r>
                <a:rPr lang="zh-CN" altLang="en-US" sz="2000">
                  <a:solidFill>
                    <a:srgbClr val="FF00FF"/>
                  </a:solidFill>
                  <a:latin typeface="Consolas" pitchFamily="49" charset="0"/>
                  <a:ea typeface="楷体" pitchFamily="49" charset="-122"/>
                  <a:cs typeface="Consolas" pitchFamily="49" charset="0"/>
                </a:rPr>
                <a:t>中序序列</a:t>
              </a:r>
            </a:p>
          </p:txBody>
        </p:sp>
      </p:grpSp>
      <p:grpSp>
        <p:nvGrpSpPr>
          <p:cNvPr id="48" name="组合 47"/>
          <p:cNvGrpSpPr/>
          <p:nvPr/>
        </p:nvGrpSpPr>
        <p:grpSpPr>
          <a:xfrm>
            <a:off x="7667636" y="2852773"/>
            <a:ext cx="2143140" cy="857256"/>
            <a:chOff x="6143636" y="1571618"/>
            <a:chExt cx="2143140" cy="642942"/>
          </a:xfrm>
        </p:grpSpPr>
        <p:sp>
          <p:nvSpPr>
            <p:cNvPr id="42" name="右大括号 41"/>
            <p:cNvSpPr/>
            <p:nvPr/>
          </p:nvSpPr>
          <p:spPr>
            <a:xfrm>
              <a:off x="6143636" y="1571618"/>
              <a:ext cx="214314" cy="642942"/>
            </a:xfrm>
            <a:prstGeom prst="rightBrace">
              <a:avLst/>
            </a:prstGeom>
            <a:ln>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3" name="TextBox 42"/>
            <p:cNvSpPr txBox="1"/>
            <p:nvPr/>
          </p:nvSpPr>
          <p:spPr>
            <a:xfrm>
              <a:off x="6500826" y="1643056"/>
              <a:ext cx="1785950" cy="357791"/>
            </a:xfrm>
            <a:prstGeom prst="rect">
              <a:avLst/>
            </a:prstGeom>
            <a:noFill/>
          </p:spPr>
          <p:txBody>
            <a:bodyPr wrap="square" rtlCol="0">
              <a:spAutoFit/>
            </a:bodyPr>
            <a:lstStyle/>
            <a:p>
              <a:pPr algn="l">
                <a:lnSpc>
                  <a:spcPts val="3000"/>
                </a:lnSpc>
                <a:spcBef>
                  <a:spcPts val="0"/>
                </a:spcBef>
              </a:pPr>
              <a:r>
                <a:rPr lang="zh-CN" altLang="en-US" sz="2000">
                  <a:solidFill>
                    <a:srgbClr val="C00000"/>
                  </a:solidFill>
                  <a:latin typeface="Consolas" pitchFamily="49" charset="0"/>
                  <a:ea typeface="楷体" pitchFamily="49" charset="-122"/>
                  <a:cs typeface="Consolas" pitchFamily="49" charset="0"/>
                </a:rPr>
                <a:t>唯一确定</a:t>
              </a:r>
              <a:r>
                <a:rPr lang="en-US" altLang="zh-CN" sz="2000">
                  <a:solidFill>
                    <a:srgbClr val="C00000"/>
                  </a:solidFill>
                  <a:latin typeface="Consolas" pitchFamily="49" charset="0"/>
                  <a:ea typeface="楷体" pitchFamily="49" charset="-122"/>
                  <a:cs typeface="Consolas" pitchFamily="49" charset="0"/>
                </a:rPr>
                <a:t>B</a:t>
              </a:r>
              <a:endParaRPr lang="zh-CN" altLang="en-US" sz="2000">
                <a:solidFill>
                  <a:srgbClr val="C00000"/>
                </a:solidFill>
                <a:latin typeface="Consolas" pitchFamily="49" charset="0"/>
                <a:ea typeface="楷体" pitchFamily="49" charset="-122"/>
                <a:cs typeface="Consolas" pitchFamily="49" charset="0"/>
              </a:endParaRPr>
            </a:p>
          </p:txBody>
        </p:sp>
      </p:grpSp>
      <p:grpSp>
        <p:nvGrpSpPr>
          <p:cNvPr id="49" name="组合 48"/>
          <p:cNvGrpSpPr/>
          <p:nvPr/>
        </p:nvGrpSpPr>
        <p:grpSpPr>
          <a:xfrm>
            <a:off x="3238502" y="3635951"/>
            <a:ext cx="5215467" cy="1278387"/>
            <a:chOff x="1714500" y="2159000"/>
            <a:chExt cx="5215467" cy="958790"/>
          </a:xfrm>
        </p:grpSpPr>
        <p:sp>
          <p:nvSpPr>
            <p:cNvPr id="44" name="任意多边形 43"/>
            <p:cNvSpPr/>
            <p:nvPr/>
          </p:nvSpPr>
          <p:spPr>
            <a:xfrm>
              <a:off x="1714500" y="2159000"/>
              <a:ext cx="5215467" cy="615950"/>
            </a:xfrm>
            <a:custGeom>
              <a:avLst/>
              <a:gdLst>
                <a:gd name="connsiteX0" fmla="*/ 5181600 w 5215467"/>
                <a:gd name="connsiteY0" fmla="*/ 0 h 615950"/>
                <a:gd name="connsiteX1" fmla="*/ 4940300 w 5215467"/>
                <a:gd name="connsiteY1" fmla="*/ 368300 h 615950"/>
                <a:gd name="connsiteX2" fmla="*/ 3530600 w 5215467"/>
                <a:gd name="connsiteY2" fmla="*/ 584200 h 615950"/>
                <a:gd name="connsiteX3" fmla="*/ 1778000 w 5215467"/>
                <a:gd name="connsiteY3" fmla="*/ 558800 h 615950"/>
                <a:gd name="connsiteX4" fmla="*/ 444500 w 5215467"/>
                <a:gd name="connsiteY4" fmla="*/ 419100 h 615950"/>
                <a:gd name="connsiteX5" fmla="*/ 0 w 5215467"/>
                <a:gd name="connsiteY5" fmla="*/ 88900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5467" h="615950">
                  <a:moveTo>
                    <a:pt x="5181600" y="0"/>
                  </a:moveTo>
                  <a:cubicBezTo>
                    <a:pt x="5198533" y="135466"/>
                    <a:pt x="5215467" y="270933"/>
                    <a:pt x="4940300" y="368300"/>
                  </a:cubicBezTo>
                  <a:cubicBezTo>
                    <a:pt x="4665133" y="465667"/>
                    <a:pt x="4057650" y="552450"/>
                    <a:pt x="3530600" y="584200"/>
                  </a:cubicBezTo>
                  <a:cubicBezTo>
                    <a:pt x="3003550" y="615950"/>
                    <a:pt x="2292350" y="586317"/>
                    <a:pt x="1778000" y="558800"/>
                  </a:cubicBezTo>
                  <a:cubicBezTo>
                    <a:pt x="1263650" y="531283"/>
                    <a:pt x="740833" y="497417"/>
                    <a:pt x="444500" y="419100"/>
                  </a:cubicBezTo>
                  <a:cubicBezTo>
                    <a:pt x="148167" y="340783"/>
                    <a:pt x="74083" y="214841"/>
                    <a:pt x="0" y="88900"/>
                  </a:cubicBezTo>
                </a:path>
              </a:pathLst>
            </a:custGeom>
            <a:ln>
              <a:tailEnd type="arrow" w="med" len="lg"/>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5" name="TextBox 44"/>
            <p:cNvSpPr txBox="1"/>
            <p:nvPr/>
          </p:nvSpPr>
          <p:spPr>
            <a:xfrm>
              <a:off x="3643306" y="2786064"/>
              <a:ext cx="2071702" cy="331726"/>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唯一还原为</a:t>
              </a:r>
              <a:r>
                <a:rPr lang="en-US" altLang="zh-CN" sz="2000">
                  <a:solidFill>
                    <a:srgbClr val="0000FF"/>
                  </a:solidFill>
                  <a:latin typeface="Consolas" pitchFamily="49" charset="0"/>
                  <a:ea typeface="仿宋" pitchFamily="49" charset="-122"/>
                  <a:cs typeface="Consolas" pitchFamily="49" charset="0"/>
                </a:rPr>
                <a:t>T</a:t>
              </a:r>
              <a:endParaRPr lang="zh-CN" altLang="en-US" sz="2000">
                <a:solidFill>
                  <a:srgbClr val="0000FF"/>
                </a:solidFill>
                <a:latin typeface="Consolas" pitchFamily="49" charset="0"/>
                <a:ea typeface="仿宋" pitchFamily="49" charset="-122"/>
                <a:cs typeface="Consolas" pitchFamily="49" charset="0"/>
              </a:endParaRPr>
            </a:p>
          </p:txBody>
        </p:sp>
      </p:grpSp>
      <p:sp>
        <p:nvSpPr>
          <p:cNvPr id="21" name="TextBox 20"/>
          <p:cNvSpPr txBox="1"/>
          <p:nvPr/>
        </p:nvSpPr>
        <p:spPr>
          <a:xfrm>
            <a:off x="2738414" y="1714488"/>
            <a:ext cx="928694" cy="477054"/>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3000"/>
              </a:lnSpc>
              <a:spcBef>
                <a:spcPts val="0"/>
              </a:spcBef>
            </a:pPr>
            <a:r>
              <a:rPr lang="en-US" altLang="zh-CN"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楷体" pitchFamily="49" charset="-122"/>
                <a:cs typeface="Consolas" pitchFamily="49" charset="0"/>
              </a:rPr>
              <a:t>Yes !</a:t>
            </a:r>
            <a:endPar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grpSp>
        <p:nvGrpSpPr>
          <p:cNvPr id="23" name="组合 22"/>
          <p:cNvGrpSpPr/>
          <p:nvPr/>
        </p:nvGrpSpPr>
        <p:grpSpPr>
          <a:xfrm>
            <a:off x="2166910" y="214291"/>
            <a:ext cx="1000100" cy="785817"/>
            <a:chOff x="5691204" y="3835411"/>
            <a:chExt cx="1238250" cy="1236663"/>
          </a:xfrm>
        </p:grpSpPr>
        <p:grpSp>
          <p:nvGrpSpPr>
            <p:cNvPr id="25" name="Group 19"/>
            <p:cNvGrpSpPr>
              <a:grpSpLocks/>
            </p:cNvGrpSpPr>
            <p:nvPr/>
          </p:nvGrpSpPr>
          <p:grpSpPr bwMode="auto">
            <a:xfrm>
              <a:off x="5691204" y="3835411"/>
              <a:ext cx="1238250" cy="1236663"/>
              <a:chOff x="802" y="845"/>
              <a:chExt cx="827" cy="826"/>
            </a:xfrm>
          </p:grpSpPr>
          <p:sp>
            <p:nvSpPr>
              <p:cNvPr id="27"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2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29"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26"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30" name="灯片编号占位符 29"/>
          <p:cNvSpPr>
            <a:spLocks noGrp="1"/>
          </p:cNvSpPr>
          <p:nvPr>
            <p:ph type="sldNum" sz="quarter" idx="12"/>
          </p:nvPr>
        </p:nvSpPr>
        <p:spPr/>
        <p:txBody>
          <a:bodyPr/>
          <a:lstStyle/>
          <a:p>
            <a:fld id="{36E68863-33C2-4D6D-B9FA-F4917E910219}" type="slidenum">
              <a:rPr lang="en-US" altLang="zh-CN" smtClean="0"/>
              <a:pPr/>
              <a:t>53</a:t>
            </a:fld>
            <a:r>
              <a:rPr lang="en-US" altLang="zh-CN" smtClean="0"/>
              <a:t>/43</a:t>
            </a:r>
            <a:endParaRPr lang="en-US" altLang="zh-CN"/>
          </a:p>
        </p:txBody>
      </p:sp>
    </p:spTree>
    <p:extLst>
      <p:ext uri="{BB962C8B-B14F-4D97-AF65-F5344CB8AC3E}">
        <p14:creationId xmlns:p14="http://schemas.microsoft.com/office/powerpoint/2010/main" val="13489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4034" y="571481"/>
            <a:ext cx="2928958"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树的存储结构</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 name="TextBox 3"/>
          <p:cNvSpPr txBox="1"/>
          <p:nvPr/>
        </p:nvSpPr>
        <p:spPr>
          <a:xfrm>
            <a:off x="2381224" y="1357299"/>
            <a:ext cx="6858048" cy="18801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144000" rtlCol="0">
            <a:spAutoFit/>
          </a:bodyPr>
          <a:lstStyle/>
          <a:p>
            <a:pPr marL="457200" indent="-457200" algn="l">
              <a:lnSpc>
                <a:spcPct val="200000"/>
              </a:lnSpc>
              <a:spcBef>
                <a:spcPts val="0"/>
              </a:spcBef>
              <a:buBlip>
                <a:blip r:embed="rId3"/>
              </a:buBlip>
            </a:pPr>
            <a:r>
              <a:rPr lang="zh-CN" altLang="en-US" sz="1800">
                <a:solidFill>
                  <a:srgbClr val="FF00FF"/>
                </a:solidFill>
                <a:latin typeface="Consolas" pitchFamily="49" charset="0"/>
                <a:ea typeface="仿宋" pitchFamily="49" charset="-122"/>
                <a:cs typeface="Consolas" pitchFamily="49" charset="0"/>
              </a:rPr>
              <a:t>双亲存储结构</a:t>
            </a:r>
            <a:r>
              <a:rPr lang="zh-CN" altLang="en-US" sz="1800">
                <a:solidFill>
                  <a:srgbClr val="0000FF"/>
                </a:solidFill>
                <a:latin typeface="Consolas" pitchFamily="49" charset="0"/>
                <a:ea typeface="仿宋" pitchFamily="49" charset="-122"/>
                <a:cs typeface="Consolas" pitchFamily="49" charset="0"/>
              </a:rPr>
              <a:t>：表示</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的关系</a:t>
            </a:r>
            <a:endParaRPr lang="en-US" altLang="zh-CN" sz="1800">
              <a:solidFill>
                <a:srgbClr val="0000FF"/>
              </a:solidFill>
              <a:latin typeface="Consolas" pitchFamily="49" charset="0"/>
              <a:ea typeface="仿宋" pitchFamily="49" charset="-122"/>
              <a:cs typeface="Consolas" pitchFamily="49" charset="0"/>
            </a:endParaRPr>
          </a:p>
          <a:p>
            <a:pPr marL="457200" indent="-457200" algn="l">
              <a:lnSpc>
                <a:spcPct val="200000"/>
              </a:lnSpc>
              <a:spcBef>
                <a:spcPts val="0"/>
              </a:spcBef>
              <a:buBlip>
                <a:blip r:embed="rId3"/>
              </a:buBlip>
            </a:pPr>
            <a:r>
              <a:rPr lang="zh-CN" altLang="en-US" sz="1800">
                <a:solidFill>
                  <a:srgbClr val="FF00FF"/>
                </a:solidFill>
                <a:latin typeface="Consolas" pitchFamily="49" charset="0"/>
                <a:ea typeface="仿宋" pitchFamily="49" charset="-122"/>
                <a:cs typeface="Consolas" pitchFamily="49" charset="0"/>
              </a:rPr>
              <a:t>孩子链存储结构</a:t>
            </a:r>
            <a:r>
              <a:rPr lang="zh-CN" altLang="en-US" sz="1800">
                <a:solidFill>
                  <a:srgbClr val="0000FF"/>
                </a:solidFill>
                <a:latin typeface="Consolas" pitchFamily="49" charset="0"/>
                <a:ea typeface="仿宋" pitchFamily="49" charset="-122"/>
                <a:cs typeface="Consolas" pitchFamily="49" charset="0"/>
              </a:rPr>
              <a:t>：表示</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的关系</a:t>
            </a:r>
            <a:endParaRPr lang="en-US" altLang="zh-CN" sz="1800">
              <a:solidFill>
                <a:srgbClr val="0000FF"/>
              </a:solidFill>
              <a:latin typeface="Consolas" pitchFamily="49" charset="0"/>
              <a:ea typeface="仿宋" pitchFamily="49" charset="-122"/>
              <a:cs typeface="Consolas" pitchFamily="49" charset="0"/>
            </a:endParaRPr>
          </a:p>
          <a:p>
            <a:pPr marL="457200" indent="-457200" algn="l">
              <a:lnSpc>
                <a:spcPct val="200000"/>
              </a:lnSpc>
              <a:spcBef>
                <a:spcPts val="0"/>
              </a:spcBef>
              <a:buBlip>
                <a:blip r:embed="rId3"/>
              </a:buBlip>
            </a:pPr>
            <a:r>
              <a:rPr lang="zh-CN" altLang="en-US" sz="1800">
                <a:solidFill>
                  <a:srgbClr val="FF00FF"/>
                </a:solidFill>
                <a:latin typeface="Consolas" pitchFamily="49" charset="0"/>
                <a:ea typeface="仿宋" pitchFamily="49" charset="-122"/>
                <a:cs typeface="Consolas" pitchFamily="49" charset="0"/>
              </a:rPr>
              <a:t>孩子兄弟链存储结构</a:t>
            </a:r>
            <a:r>
              <a:rPr lang="zh-CN" altLang="en-US" sz="1800">
                <a:solidFill>
                  <a:srgbClr val="0000FF"/>
                </a:solidFill>
                <a:latin typeface="Consolas" pitchFamily="49" charset="0"/>
                <a:ea typeface="仿宋" pitchFamily="49" charset="-122"/>
                <a:cs typeface="Consolas" pitchFamily="49" charset="0"/>
              </a:rPr>
              <a:t>：树转化为二叉树，对应二叉链</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54</a:t>
            </a:fld>
            <a:r>
              <a:rPr lang="en-US" altLang="zh-CN" smtClean="0"/>
              <a:t>/43</a:t>
            </a:r>
            <a:endParaRPr lang="en-US" altLang="zh-CN"/>
          </a:p>
        </p:txBody>
      </p:sp>
    </p:spTree>
    <p:extLst>
      <p:ext uri="{BB962C8B-B14F-4D97-AF65-F5344CB8AC3E}">
        <p14:creationId xmlns:p14="http://schemas.microsoft.com/office/powerpoint/2010/main" val="35575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4100" y="968293"/>
            <a:ext cx="7429552" cy="19389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1200"/>
              </a:spcBef>
            </a:pPr>
            <a:r>
              <a:rPr lang="zh-CN" altLang="en-US" sz="2000">
                <a:solidFill>
                  <a:srgbClr val="0000FF"/>
                </a:solidFill>
                <a:latin typeface="Consolas" pitchFamily="49" charset="0"/>
                <a:ea typeface="楷体" pitchFamily="49" charset="-122"/>
                <a:cs typeface="Consolas" pitchFamily="49" charset="0"/>
              </a:rPr>
              <a:t>    给定一棵树</a:t>
            </a:r>
            <a:r>
              <a:rPr lang="en-US"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，最常用的操作是查找指定地址的结点的祖先结点，最适合的存储结构是（  ）。</a:t>
            </a:r>
            <a:r>
              <a:rPr lang="en-US" altLang="zh-CN" sz="2000">
                <a:solidFill>
                  <a:srgbClr val="0000FF"/>
                </a:solidFill>
                <a:latin typeface="Consolas" pitchFamily="49" charset="0"/>
                <a:ea typeface="楷体" pitchFamily="49" charset="-122"/>
                <a:cs typeface="Consolas" pitchFamily="49" charset="0"/>
              </a:rPr>
              <a:t> </a:t>
            </a:r>
          </a:p>
          <a:p>
            <a:pPr algn="l">
              <a:lnSpc>
                <a:spcPts val="3000"/>
              </a:lnSpc>
              <a:spcBef>
                <a:spcPts val="1200"/>
              </a:spcBef>
            </a:pPr>
            <a:r>
              <a:rPr lang="en-US" altLang="zh-CN" sz="2000">
                <a:solidFill>
                  <a:srgbClr val="0000FF"/>
                </a:solidFill>
                <a:latin typeface="Consolas" pitchFamily="49" charset="0"/>
                <a:ea typeface="楷体" pitchFamily="49" charset="-122"/>
                <a:cs typeface="Consolas" pitchFamily="49" charset="0"/>
              </a:rPr>
              <a:t>   A.</a:t>
            </a:r>
            <a:r>
              <a:rPr lang="zh-CN" altLang="en-US" sz="2000">
                <a:solidFill>
                  <a:srgbClr val="0000FF"/>
                </a:solidFill>
                <a:latin typeface="Consolas" pitchFamily="49" charset="0"/>
                <a:ea typeface="楷体" pitchFamily="49" charset="-122"/>
                <a:cs typeface="Consolas" pitchFamily="49" charset="0"/>
              </a:rPr>
              <a:t>双亲存储结构</a:t>
            </a:r>
            <a:r>
              <a:rPr lang="en-US" altLang="zh-CN" sz="2000">
                <a:solidFill>
                  <a:srgbClr val="0000FF"/>
                </a:solidFill>
                <a:latin typeface="Consolas" pitchFamily="49" charset="0"/>
                <a:ea typeface="楷体" pitchFamily="49" charset="-122"/>
                <a:cs typeface="Consolas" pitchFamily="49" charset="0"/>
              </a:rPr>
              <a:t>		B.</a:t>
            </a:r>
            <a:r>
              <a:rPr lang="zh-CN" altLang="en-US" sz="2000">
                <a:solidFill>
                  <a:srgbClr val="0000FF"/>
                </a:solidFill>
                <a:latin typeface="Consolas" pitchFamily="49" charset="0"/>
                <a:ea typeface="楷体" pitchFamily="49" charset="-122"/>
                <a:cs typeface="Consolas" pitchFamily="49" charset="0"/>
              </a:rPr>
              <a:t>孩子链存储结构</a:t>
            </a:r>
            <a:endParaRPr lang="en-US" altLang="zh-CN" sz="2000">
              <a:solidFill>
                <a:srgbClr val="0000FF"/>
              </a:solidFill>
              <a:latin typeface="Consolas" pitchFamily="49" charset="0"/>
              <a:ea typeface="楷体" pitchFamily="49" charset="-122"/>
              <a:cs typeface="Consolas" pitchFamily="49" charset="0"/>
            </a:endParaRPr>
          </a:p>
          <a:p>
            <a:pPr algn="l">
              <a:lnSpc>
                <a:spcPts val="3000"/>
              </a:lnSpc>
              <a:spcBef>
                <a:spcPts val="1200"/>
              </a:spcBef>
            </a:pPr>
            <a:r>
              <a:rPr lang="en-US" altLang="zh-CN" sz="2000">
                <a:solidFill>
                  <a:srgbClr val="0000FF"/>
                </a:solidFill>
                <a:latin typeface="Consolas" pitchFamily="49" charset="0"/>
                <a:ea typeface="楷体" pitchFamily="49" charset="-122"/>
                <a:cs typeface="Consolas" pitchFamily="49" charset="0"/>
              </a:rPr>
              <a:t>   C.</a:t>
            </a:r>
            <a:r>
              <a:rPr lang="zh-CN" altLang="en-US" sz="2000">
                <a:solidFill>
                  <a:srgbClr val="0000FF"/>
                </a:solidFill>
                <a:latin typeface="Consolas" pitchFamily="49" charset="0"/>
                <a:ea typeface="楷体" pitchFamily="49" charset="-122"/>
                <a:cs typeface="Consolas" pitchFamily="49" charset="0"/>
              </a:rPr>
              <a:t>孩子兄弟链存储结构</a:t>
            </a:r>
            <a:r>
              <a:rPr lang="en-US" altLang="zh-CN" sz="2000">
                <a:solidFill>
                  <a:srgbClr val="0000FF"/>
                </a:solidFill>
                <a:latin typeface="Consolas" pitchFamily="49" charset="0"/>
                <a:ea typeface="楷体" pitchFamily="49" charset="-122"/>
                <a:cs typeface="Consolas" pitchFamily="49" charset="0"/>
              </a:rPr>
              <a:t>	D.</a:t>
            </a:r>
            <a:r>
              <a:rPr lang="zh-CN" altLang="en-US" sz="2000">
                <a:solidFill>
                  <a:srgbClr val="0000FF"/>
                </a:solidFill>
                <a:latin typeface="Consolas" pitchFamily="49" charset="0"/>
                <a:ea typeface="楷体" pitchFamily="49" charset="-122"/>
                <a:cs typeface="Consolas" pitchFamily="49" charset="0"/>
              </a:rPr>
              <a:t>以上都不对</a:t>
            </a:r>
            <a:endParaRPr lang="en-US" altLang="zh-CN" sz="2000">
              <a:solidFill>
                <a:srgbClr val="0000FF"/>
              </a:solidFill>
              <a:latin typeface="Consolas" pitchFamily="49" charset="0"/>
              <a:ea typeface="楷体" pitchFamily="49" charset="-122"/>
              <a:cs typeface="Consolas" pitchFamily="49" charset="0"/>
            </a:endParaRPr>
          </a:p>
        </p:txBody>
      </p:sp>
      <p:grpSp>
        <p:nvGrpSpPr>
          <p:cNvPr id="12" name="组合 11"/>
          <p:cNvGrpSpPr/>
          <p:nvPr/>
        </p:nvGrpSpPr>
        <p:grpSpPr>
          <a:xfrm>
            <a:off x="2166910" y="428606"/>
            <a:ext cx="1000100" cy="785817"/>
            <a:chOff x="5691204" y="3835411"/>
            <a:chExt cx="1238250" cy="1236663"/>
          </a:xfrm>
        </p:grpSpPr>
        <p:grpSp>
          <p:nvGrpSpPr>
            <p:cNvPr id="13" name="Group 19"/>
            <p:cNvGrpSpPr>
              <a:grpSpLocks/>
            </p:cNvGrpSpPr>
            <p:nvPr/>
          </p:nvGrpSpPr>
          <p:grpSpPr bwMode="auto">
            <a:xfrm>
              <a:off x="5691204" y="3835411"/>
              <a:ext cx="1238250" cy="1236663"/>
              <a:chOff x="802" y="845"/>
              <a:chExt cx="827" cy="826"/>
            </a:xfrm>
          </p:grpSpPr>
          <p:sp>
            <p:nvSpPr>
              <p:cNvPr id="15"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6"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7"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14"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8" name="TextBox 17"/>
          <p:cNvSpPr txBox="1"/>
          <p:nvPr/>
        </p:nvSpPr>
        <p:spPr>
          <a:xfrm>
            <a:off x="3095604" y="3286124"/>
            <a:ext cx="1714512" cy="44230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答案为</a:t>
            </a:r>
            <a:r>
              <a:rPr lang="en-US" altLang="zh-CN" sz="2000">
                <a:solidFill>
                  <a:srgbClr val="C00000"/>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a:t>
            </a:r>
          </a:p>
        </p:txBody>
      </p:sp>
      <p:sp>
        <p:nvSpPr>
          <p:cNvPr id="19" name="灯片编号占位符 18"/>
          <p:cNvSpPr>
            <a:spLocks noGrp="1"/>
          </p:cNvSpPr>
          <p:nvPr>
            <p:ph type="sldNum" sz="quarter" idx="12"/>
          </p:nvPr>
        </p:nvSpPr>
        <p:spPr/>
        <p:txBody>
          <a:bodyPr/>
          <a:lstStyle/>
          <a:p>
            <a:fld id="{36E68863-33C2-4D6D-B9FA-F4917E910219}" type="slidenum">
              <a:rPr lang="en-US" altLang="zh-CN" smtClean="0"/>
              <a:pPr/>
              <a:t>55</a:t>
            </a:fld>
            <a:r>
              <a:rPr lang="en-US" altLang="zh-CN" smtClean="0"/>
              <a:t>/43</a:t>
            </a:r>
            <a:endParaRPr lang="en-US" altLang="zh-CN"/>
          </a:p>
        </p:txBody>
      </p:sp>
    </p:spTree>
    <p:extLst>
      <p:ext uri="{BB962C8B-B14F-4D97-AF65-F5344CB8AC3E}">
        <p14:creationId xmlns:p14="http://schemas.microsoft.com/office/powerpoint/2010/main" val="167182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a:spLocks noChangeAspect="1" noChangeArrowheads="1"/>
          </p:cNvSpPr>
          <p:nvPr/>
        </p:nvSpPr>
        <p:spPr bwMode="auto">
          <a:xfrm>
            <a:off x="2309786" y="671575"/>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10" name="Oval 9"/>
          <p:cNvSpPr>
            <a:spLocks noChangeAspect="1" noChangeArrowheads="1"/>
          </p:cNvSpPr>
          <p:nvPr/>
        </p:nvSpPr>
        <p:spPr bwMode="auto">
          <a:xfrm>
            <a:off x="2360617" y="722119"/>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11" name="TextBox 10"/>
          <p:cNvSpPr txBox="1"/>
          <p:nvPr/>
        </p:nvSpPr>
        <p:spPr>
          <a:xfrm>
            <a:off x="3238480" y="928671"/>
            <a:ext cx="2071702" cy="430887"/>
          </a:xfrm>
          <a:prstGeom prst="rect">
            <a:avLst/>
          </a:prstGeom>
          <a:noFill/>
        </p:spPr>
        <p:txBody>
          <a:bodyPr wrap="square" rtlCol="0">
            <a:spAutoFit/>
          </a:bodyPr>
          <a:lstStyle/>
          <a:p>
            <a:pPr algn="l"/>
            <a:r>
              <a:rPr lang="zh-CN" altLang="en-US" sz="2000">
                <a:solidFill>
                  <a:srgbClr val="FF0000"/>
                </a:solidFill>
                <a:latin typeface="Consolas" pitchFamily="49" charset="0"/>
                <a:ea typeface="微软雅黑" pitchFamily="34" charset="-122"/>
                <a:cs typeface="Consolas" pitchFamily="49" charset="0"/>
              </a:rPr>
              <a:t>  二 叉 树</a:t>
            </a:r>
            <a:endParaRPr lang="zh-CN" altLang="en-US" sz="2000">
              <a:solidFill>
                <a:srgbClr val="FF0000"/>
              </a:solidFill>
              <a:latin typeface="Consolas" pitchFamily="49" charset="0"/>
              <a:ea typeface="微软雅黑" pitchFamily="34" charset="-122"/>
              <a:cs typeface="Consolas" pitchFamily="49" charset="0"/>
            </a:endParaRPr>
          </a:p>
        </p:txBody>
      </p:sp>
      <p:sp>
        <p:nvSpPr>
          <p:cNvPr id="12" name="TextBox 11"/>
          <p:cNvSpPr txBox="1"/>
          <p:nvPr/>
        </p:nvSpPr>
        <p:spPr>
          <a:xfrm>
            <a:off x="3095604" y="1809739"/>
            <a:ext cx="5357850"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n</a:t>
            </a:r>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个不同的结点构造的二叉树个数？</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8" name="TextBox 17"/>
          <p:cNvSpPr txBox="1"/>
          <p:nvPr/>
        </p:nvSpPr>
        <p:spPr>
          <a:xfrm>
            <a:off x="3309918" y="3902242"/>
            <a:ext cx="3071834" cy="407676"/>
          </a:xfrm>
          <a:prstGeom prst="rect">
            <a:avLst/>
          </a:prstGeom>
          <a:noFill/>
        </p:spPr>
        <p:txBody>
          <a:bodyPr wrap="square" rtlCol="0">
            <a:spAutoFit/>
          </a:bodyPr>
          <a:lstStyle/>
          <a:p>
            <a:pPr algn="l"/>
            <a:r>
              <a:rPr lang="zh-CN" altLang="en-US" sz="1800">
                <a:solidFill>
                  <a:srgbClr val="0000FF"/>
                </a:solidFill>
                <a:latin typeface="Consolas" pitchFamily="49" charset="0"/>
                <a:ea typeface="楷体" pitchFamily="49" charset="-122"/>
                <a:cs typeface="Consolas" pitchFamily="49" charset="0"/>
              </a:rPr>
              <a:t>当</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，结果为</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grpSp>
        <p:nvGrpSpPr>
          <p:cNvPr id="16" name="组合 15"/>
          <p:cNvGrpSpPr/>
          <p:nvPr/>
        </p:nvGrpSpPr>
        <p:grpSpPr>
          <a:xfrm>
            <a:off x="3238482" y="2666999"/>
            <a:ext cx="6215104" cy="899646"/>
            <a:chOff x="1714481" y="2000247"/>
            <a:chExt cx="6215104" cy="674734"/>
          </a:xfrm>
        </p:grpSpPr>
        <p:pic>
          <p:nvPicPr>
            <p:cNvPr id="17" name="Picture 6"/>
            <p:cNvPicPr>
              <a:picLocks noChangeAspect="1" noChangeArrowheads="1"/>
            </p:cNvPicPr>
            <p:nvPr/>
          </p:nvPicPr>
          <p:blipFill>
            <a:blip r:embed="rId3" cstate="print"/>
            <a:srcRect/>
            <a:stretch>
              <a:fillRect/>
            </a:stretch>
          </p:blipFill>
          <p:spPr bwMode="auto">
            <a:xfrm>
              <a:off x="1714481" y="2000247"/>
              <a:ext cx="2928958" cy="674734"/>
            </a:xfrm>
            <a:prstGeom prst="rect">
              <a:avLst/>
            </a:prstGeom>
            <a:noFill/>
            <a:ln w="9525">
              <a:noFill/>
              <a:miter lim="800000"/>
              <a:headEnd/>
              <a:tailEnd/>
            </a:ln>
            <a:effectLst/>
          </p:spPr>
        </p:pic>
        <p:sp>
          <p:nvSpPr>
            <p:cNvPr id="13" name="TextBox 12"/>
            <p:cNvSpPr txBox="1"/>
            <p:nvPr/>
          </p:nvSpPr>
          <p:spPr>
            <a:xfrm>
              <a:off x="5392421" y="2143120"/>
              <a:ext cx="2537164" cy="297774"/>
            </a:xfrm>
            <a:prstGeom prst="rect">
              <a:avLst/>
            </a:prstGeom>
            <a:noFill/>
          </p:spPr>
          <p:txBody>
            <a:bodyPr wrap="square" rtlCol="0">
              <a:spAutoFit/>
            </a:bodyPr>
            <a:lstStyle/>
            <a:p>
              <a:pPr algn="l"/>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个</a:t>
              </a:r>
              <a:r>
                <a:rPr lang="en-US" sz="1800">
                  <a:solidFill>
                    <a:srgbClr val="0000FF"/>
                  </a:solidFill>
                  <a:latin typeface="Consolas" pitchFamily="49" charset="0"/>
                  <a:ea typeface="仿宋" pitchFamily="49" charset="-122"/>
                  <a:cs typeface="Consolas" pitchFamily="49" charset="0"/>
                </a:rPr>
                <a:t>Catalan</a:t>
              </a:r>
              <a:r>
                <a:rPr lang="zh-CN" altLang="en-US" sz="1800">
                  <a:solidFill>
                    <a:srgbClr val="0000FF"/>
                  </a:solidFill>
                  <a:latin typeface="Consolas" pitchFamily="49" charset="0"/>
                  <a:ea typeface="仿宋" pitchFamily="49" charset="-122"/>
                  <a:cs typeface="Consolas" pitchFamily="49" charset="0"/>
                </a:rPr>
                <a:t>数</a:t>
              </a:r>
              <a:endParaRPr lang="en-US" sz="1800">
                <a:solidFill>
                  <a:srgbClr val="0000FF"/>
                </a:solidFill>
                <a:latin typeface="Consolas" pitchFamily="49" charset="0"/>
                <a:ea typeface="仿宋" pitchFamily="49" charset="-122"/>
                <a:cs typeface="Consolas" pitchFamily="49" charset="0"/>
              </a:endParaRPr>
            </a:p>
          </p:txBody>
        </p:sp>
        <p:sp>
          <p:nvSpPr>
            <p:cNvPr id="15" name="左箭头 14"/>
            <p:cNvSpPr/>
            <p:nvPr/>
          </p:nvSpPr>
          <p:spPr>
            <a:xfrm>
              <a:off x="4966992" y="2189160"/>
              <a:ext cx="317006" cy="214314"/>
            </a:xfrm>
            <a:prstGeom prst="lef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56</a:t>
            </a:fld>
            <a:r>
              <a:rPr lang="en-US" altLang="zh-CN" smtClean="0"/>
              <a:t>/43</a:t>
            </a:r>
            <a:endParaRPr lang="en-US" altLang="zh-CN"/>
          </a:p>
        </p:txBody>
      </p:sp>
    </p:spTree>
    <p:extLst>
      <p:ext uri="{BB962C8B-B14F-4D97-AF65-F5344CB8AC3E}">
        <p14:creationId xmlns:p14="http://schemas.microsoft.com/office/powerpoint/2010/main" val="266750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38448" y="714356"/>
            <a:ext cx="6786642" cy="44230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有</a:t>
            </a:r>
            <a:r>
              <a:rPr lang="en-US"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个结点并且高度为</a:t>
            </a:r>
            <a:r>
              <a:rPr lang="en-US"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a:t>
            </a:r>
            <a:r>
              <a:rPr lang="zh-CN" altLang="en-US" sz="2000">
                <a:solidFill>
                  <a:srgbClr val="FF00FF"/>
                </a:solidFill>
                <a:latin typeface="Consolas" pitchFamily="49" charset="0"/>
                <a:ea typeface="楷体" pitchFamily="49" charset="-122"/>
                <a:cs typeface="Consolas" pitchFamily="49" charset="0"/>
              </a:rPr>
              <a:t>不同形态</a:t>
            </a:r>
            <a:r>
              <a:rPr lang="zh-CN" altLang="en-US" sz="2000">
                <a:solidFill>
                  <a:srgbClr val="0000FF"/>
                </a:solidFill>
                <a:latin typeface="Consolas" pitchFamily="49" charset="0"/>
                <a:ea typeface="楷体" pitchFamily="49" charset="-122"/>
                <a:cs typeface="Consolas" pitchFamily="49" charset="0"/>
              </a:rPr>
              <a:t>的二叉树个数是多少？ </a:t>
            </a:r>
          </a:p>
        </p:txBody>
      </p:sp>
      <p:sp>
        <p:nvSpPr>
          <p:cNvPr id="14" name="TextBox 13"/>
          <p:cNvSpPr txBox="1"/>
          <p:nvPr/>
        </p:nvSpPr>
        <p:spPr>
          <a:xfrm>
            <a:off x="2524100" y="1571612"/>
            <a:ext cx="6643734" cy="1885003"/>
          </a:xfrm>
          <a:prstGeom prst="rect">
            <a:avLst/>
          </a:prstGeom>
          <a:noFill/>
        </p:spPr>
        <p:txBody>
          <a:bodyPr wrap="square" rtlCol="0">
            <a:spAutoFit/>
          </a:bodyPr>
          <a:lstStyle/>
          <a:p>
            <a:pPr algn="l">
              <a:lnSpc>
                <a:spcPct val="150000"/>
              </a:lnSpc>
              <a:spcBef>
                <a:spcPts val="0"/>
              </a:spcBef>
            </a:pPr>
            <a:r>
              <a:rPr lang="zh-CN" altLang="en-US" sz="2000">
                <a:solidFill>
                  <a:srgbClr val="FF0000"/>
                </a:solidFill>
                <a:latin typeface="Consolas" pitchFamily="49" charset="0"/>
                <a:ea typeface="仿宋" pitchFamily="49" charset="-122"/>
                <a:cs typeface="Consolas" pitchFamily="49" charset="0"/>
              </a:rPr>
              <a:t>    该二叉树</a:t>
            </a:r>
            <a:r>
              <a:rPr lang="zh-CN" altLang="en-US" sz="2000">
                <a:solidFill>
                  <a:srgbClr val="0000FF"/>
                </a:solidFill>
                <a:latin typeface="Consolas" pitchFamily="49" charset="0"/>
                <a:ea typeface="仿宋" pitchFamily="49" charset="-122"/>
                <a:cs typeface="Consolas" pitchFamily="49" charset="0"/>
              </a:rPr>
              <a:t>：有</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层，每层一个结点，该结点可以作为双亲结点的左孩子，也可以作为右孩子</a:t>
            </a:r>
            <a:endParaRPr lang="en-US" altLang="zh-CN" sz="20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FF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rPr>
              <a:t>这样的二叉树的个数</a:t>
            </a:r>
            <a:r>
              <a:rPr lang="en-US" sz="2000">
                <a:solidFill>
                  <a:srgbClr val="0000FF"/>
                </a:solidFill>
                <a:latin typeface="Consolas" pitchFamily="49" charset="0"/>
                <a:ea typeface="仿宋" pitchFamily="49" charset="-122"/>
                <a:cs typeface="Consolas" pitchFamily="49" charset="0"/>
              </a:rPr>
              <a:t>=1×2×…×2=2</a:t>
            </a:r>
            <a:r>
              <a:rPr lang="en-US" sz="2000" i="1" baseline="30000">
                <a:solidFill>
                  <a:srgbClr val="0000FF"/>
                </a:solidFill>
                <a:latin typeface="Consolas" pitchFamily="49" charset="0"/>
                <a:ea typeface="仿宋" pitchFamily="49" charset="-122"/>
                <a:cs typeface="Consolas" pitchFamily="49" charset="0"/>
              </a:rPr>
              <a:t>n</a:t>
            </a:r>
            <a:r>
              <a:rPr lang="en-US" sz="2000" baseline="30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zh-CN" altLang="en-US" sz="2000">
                <a:solidFill>
                  <a:srgbClr val="0000FF"/>
                </a:solidFill>
                <a:latin typeface="Consolas" pitchFamily="49" charset="0"/>
                <a:ea typeface="仿宋" pitchFamily="49" charset="-122"/>
                <a:cs typeface="Consolas" pitchFamily="49" charset="0"/>
              </a:rPr>
              <a:t>   例如，当</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时有</a:t>
            </a:r>
            <a:r>
              <a:rPr lang="en-US" sz="2000">
                <a:solidFill>
                  <a:srgbClr val="0000FF"/>
                </a:solidFill>
                <a:latin typeface="Consolas" pitchFamily="49" charset="0"/>
                <a:ea typeface="仿宋" pitchFamily="49" charset="-122"/>
                <a:cs typeface="Consolas" pitchFamily="49" charset="0"/>
              </a:rPr>
              <a:t>2</a:t>
            </a:r>
            <a:r>
              <a:rPr lang="en-US" sz="2000" baseline="30000">
                <a:solidFill>
                  <a:srgbClr val="0000FF"/>
                </a:solidFill>
                <a:latin typeface="Consolas" pitchFamily="49" charset="0"/>
                <a:ea typeface="仿宋" pitchFamily="49" charset="-122"/>
                <a:cs typeface="Consolas" pitchFamily="49" charset="0"/>
              </a:rPr>
              <a:t>2</a:t>
            </a:r>
            <a:r>
              <a:rPr lang="en-US" sz="2000">
                <a:solidFill>
                  <a:srgbClr val="0000FF"/>
                </a:solidFill>
                <a:latin typeface="Consolas" pitchFamily="49" charset="0"/>
                <a:ea typeface="仿宋" pitchFamily="49" charset="-122"/>
                <a:cs typeface="Consolas" pitchFamily="49" charset="0"/>
              </a:rPr>
              <a:t>=4</a:t>
            </a:r>
            <a:r>
              <a:rPr lang="zh-CN" altLang="en-US" sz="2000">
                <a:solidFill>
                  <a:srgbClr val="0000FF"/>
                </a:solidFill>
                <a:latin typeface="Consolas" pitchFamily="49" charset="0"/>
                <a:ea typeface="仿宋" pitchFamily="49" charset="-122"/>
                <a:cs typeface="Consolas" pitchFamily="49" charset="0"/>
              </a:rPr>
              <a:t>个这样的二叉树。</a:t>
            </a:r>
          </a:p>
        </p:txBody>
      </p:sp>
      <p:grpSp>
        <p:nvGrpSpPr>
          <p:cNvPr id="51" name="组合 50"/>
          <p:cNvGrpSpPr/>
          <p:nvPr/>
        </p:nvGrpSpPr>
        <p:grpSpPr>
          <a:xfrm>
            <a:off x="3166480" y="3786190"/>
            <a:ext cx="4072528" cy="2000264"/>
            <a:chOff x="1214414" y="2786064"/>
            <a:chExt cx="4072528" cy="1500198"/>
          </a:xfrm>
        </p:grpSpPr>
        <p:sp>
          <p:nvSpPr>
            <p:cNvPr id="24" name="椭圆 23"/>
            <p:cNvSpPr/>
            <p:nvPr/>
          </p:nvSpPr>
          <p:spPr>
            <a:xfrm>
              <a:off x="1785918" y="3367092"/>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25" name="椭圆 24"/>
            <p:cNvSpPr/>
            <p:nvPr/>
          </p:nvSpPr>
          <p:spPr>
            <a:xfrm>
              <a:off x="1498480" y="3652844"/>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26" name="椭圆 25"/>
            <p:cNvSpPr/>
            <p:nvPr/>
          </p:nvSpPr>
          <p:spPr>
            <a:xfrm>
              <a:off x="1214414" y="4008348"/>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cxnSp>
          <p:nvCxnSpPr>
            <p:cNvPr id="27" name="直接连接符 26"/>
            <p:cNvCxnSpPr>
              <a:stCxn id="24" idx="3"/>
              <a:endCxn id="25" idx="7"/>
            </p:cNvCxnSpPr>
            <p:nvPr/>
          </p:nvCxnSpPr>
          <p:spPr>
            <a:xfrm rot="5400000">
              <a:off x="1719691" y="3576072"/>
              <a:ext cx="133018" cy="8379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28" name="直接连接符 27"/>
            <p:cNvCxnSpPr>
              <a:stCxn id="25" idx="3"/>
              <a:endCxn id="26" idx="7"/>
            </p:cNvCxnSpPr>
            <p:nvPr/>
          </p:nvCxnSpPr>
          <p:spPr>
            <a:xfrm rot="5400000">
              <a:off x="1399063" y="3898386"/>
              <a:ext cx="202769" cy="80420"/>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29" name="椭圆 28"/>
            <p:cNvSpPr/>
            <p:nvPr/>
          </p:nvSpPr>
          <p:spPr>
            <a:xfrm>
              <a:off x="2714612" y="3357568"/>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30" name="椭圆 29"/>
            <p:cNvSpPr/>
            <p:nvPr/>
          </p:nvSpPr>
          <p:spPr>
            <a:xfrm>
              <a:off x="2427174" y="3643320"/>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31" name="椭圆 30"/>
            <p:cNvSpPr/>
            <p:nvPr/>
          </p:nvSpPr>
          <p:spPr>
            <a:xfrm>
              <a:off x="2712926" y="4070262"/>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cxnSp>
          <p:nvCxnSpPr>
            <p:cNvPr id="32" name="直接连接符 31"/>
            <p:cNvCxnSpPr>
              <a:stCxn id="29" idx="3"/>
              <a:endCxn id="30" idx="7"/>
            </p:cNvCxnSpPr>
            <p:nvPr/>
          </p:nvCxnSpPr>
          <p:spPr>
            <a:xfrm rot="5400000">
              <a:off x="2648385" y="3566548"/>
              <a:ext cx="133018" cy="8379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3" name="直接连接符 32"/>
            <p:cNvCxnSpPr>
              <a:stCxn id="30" idx="5"/>
              <a:endCxn id="31" idx="0"/>
            </p:cNvCxnSpPr>
            <p:nvPr/>
          </p:nvCxnSpPr>
          <p:spPr>
            <a:xfrm rot="16200000" flipH="1">
              <a:off x="2643674" y="3857009"/>
              <a:ext cx="242575" cy="183929"/>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36" name="椭圆 35"/>
            <p:cNvSpPr/>
            <p:nvPr/>
          </p:nvSpPr>
          <p:spPr>
            <a:xfrm>
              <a:off x="3428992" y="3357568"/>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37" name="椭圆 36"/>
            <p:cNvSpPr/>
            <p:nvPr/>
          </p:nvSpPr>
          <p:spPr>
            <a:xfrm>
              <a:off x="3716430" y="3643320"/>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38" name="椭圆 37"/>
            <p:cNvSpPr/>
            <p:nvPr/>
          </p:nvSpPr>
          <p:spPr>
            <a:xfrm>
              <a:off x="3430678" y="3998824"/>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cxnSp>
          <p:nvCxnSpPr>
            <p:cNvPr id="39" name="直接连接符 38"/>
            <p:cNvCxnSpPr>
              <a:stCxn id="36" idx="5"/>
              <a:endCxn id="37" idx="1"/>
            </p:cNvCxnSpPr>
            <p:nvPr/>
          </p:nvCxnSpPr>
          <p:spPr>
            <a:xfrm rot="16200000" flipH="1">
              <a:off x="3650203" y="3566548"/>
              <a:ext cx="133018" cy="8379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0" name="直接连接符 39"/>
            <p:cNvCxnSpPr>
              <a:stCxn id="37" idx="3"/>
              <a:endCxn id="38" idx="7"/>
            </p:cNvCxnSpPr>
            <p:nvPr/>
          </p:nvCxnSpPr>
          <p:spPr>
            <a:xfrm rot="5400000">
              <a:off x="3616170" y="3888019"/>
              <a:ext cx="202769" cy="8210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43" name="椭圆 42"/>
            <p:cNvSpPr/>
            <p:nvPr/>
          </p:nvSpPr>
          <p:spPr>
            <a:xfrm>
              <a:off x="4425752" y="3357568"/>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44" name="椭圆 43"/>
            <p:cNvSpPr/>
            <p:nvPr/>
          </p:nvSpPr>
          <p:spPr>
            <a:xfrm>
              <a:off x="4713190" y="3643320"/>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45" name="椭圆 44"/>
            <p:cNvSpPr/>
            <p:nvPr/>
          </p:nvSpPr>
          <p:spPr>
            <a:xfrm>
              <a:off x="4998942" y="3998824"/>
              <a:ext cx="288000" cy="21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cxnSp>
          <p:nvCxnSpPr>
            <p:cNvPr id="46" name="直接连接符 45"/>
            <p:cNvCxnSpPr>
              <a:stCxn id="43" idx="5"/>
              <a:endCxn id="44" idx="1"/>
            </p:cNvCxnSpPr>
            <p:nvPr/>
          </p:nvCxnSpPr>
          <p:spPr>
            <a:xfrm rot="16200000" flipH="1">
              <a:off x="4646963" y="3566548"/>
              <a:ext cx="133018" cy="8379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7" name="直接连接符 46"/>
            <p:cNvCxnSpPr>
              <a:stCxn id="44" idx="5"/>
              <a:endCxn id="45" idx="1"/>
            </p:cNvCxnSpPr>
            <p:nvPr/>
          </p:nvCxnSpPr>
          <p:spPr>
            <a:xfrm rot="16200000" flipH="1">
              <a:off x="4898682" y="3888019"/>
              <a:ext cx="202769" cy="8210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50" name="下箭头 49"/>
            <p:cNvSpPr/>
            <p:nvPr/>
          </p:nvSpPr>
          <p:spPr>
            <a:xfrm>
              <a:off x="2928926" y="2786064"/>
              <a:ext cx="214314"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35" name="组合 34"/>
          <p:cNvGrpSpPr/>
          <p:nvPr/>
        </p:nvGrpSpPr>
        <p:grpSpPr>
          <a:xfrm>
            <a:off x="2166910" y="428606"/>
            <a:ext cx="1000100" cy="785817"/>
            <a:chOff x="5691204" y="3835411"/>
            <a:chExt cx="1238250" cy="1236663"/>
          </a:xfrm>
        </p:grpSpPr>
        <p:grpSp>
          <p:nvGrpSpPr>
            <p:cNvPr id="42" name="Group 19"/>
            <p:cNvGrpSpPr>
              <a:grpSpLocks/>
            </p:cNvGrpSpPr>
            <p:nvPr/>
          </p:nvGrpSpPr>
          <p:grpSpPr bwMode="auto">
            <a:xfrm>
              <a:off x="5691204" y="3835411"/>
              <a:ext cx="1238250" cy="1236663"/>
              <a:chOff x="802" y="845"/>
              <a:chExt cx="827" cy="826"/>
            </a:xfrm>
          </p:grpSpPr>
          <p:sp>
            <p:nvSpPr>
              <p:cNvPr id="49"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5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53"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48"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41" name="灯片编号占位符 40"/>
          <p:cNvSpPr>
            <a:spLocks noGrp="1"/>
          </p:cNvSpPr>
          <p:nvPr>
            <p:ph type="sldNum" sz="quarter" idx="12"/>
          </p:nvPr>
        </p:nvSpPr>
        <p:spPr/>
        <p:txBody>
          <a:bodyPr/>
          <a:lstStyle/>
          <a:p>
            <a:fld id="{36E68863-33C2-4D6D-B9FA-F4917E910219}" type="slidenum">
              <a:rPr lang="en-US" altLang="zh-CN" smtClean="0"/>
              <a:pPr/>
              <a:t>57</a:t>
            </a:fld>
            <a:r>
              <a:rPr lang="en-US" altLang="zh-CN" smtClean="0"/>
              <a:t>/43</a:t>
            </a:r>
            <a:endParaRPr lang="en-US" altLang="zh-CN"/>
          </a:p>
        </p:txBody>
      </p:sp>
    </p:spTree>
    <p:extLst>
      <p:ext uri="{BB962C8B-B14F-4D97-AF65-F5344CB8AC3E}">
        <p14:creationId xmlns:p14="http://schemas.microsoft.com/office/powerpoint/2010/main" val="312642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809852" y="666731"/>
            <a:ext cx="4143404"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二叉树中结点计算方法</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3" name="TextBox 12"/>
          <p:cNvSpPr txBox="1"/>
          <p:nvPr/>
        </p:nvSpPr>
        <p:spPr>
          <a:xfrm>
            <a:off x="3524232" y="2357431"/>
            <a:ext cx="6000792" cy="22956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二叉树中所有结点的度</a:t>
            </a:r>
            <a:r>
              <a:rPr lang="zh-CN" altLang="en-US"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p>
          <a:p>
            <a:pPr marL="457200" indent="-4572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分支数 </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所有结点度之和，分支数 </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p>
          <a:p>
            <a:pPr marL="457200" indent="-457200" algn="l">
              <a:lnSpc>
                <a:spcPct val="150000"/>
              </a:lnSpc>
              <a:spcBef>
                <a:spcPts val="0"/>
              </a:spcBef>
              <a:buBlip>
                <a:blip r:embed="rId3"/>
              </a:buBlip>
            </a:pPr>
            <a:r>
              <a:rPr lang="en-US" altLang="zh-CN" sz="1800" i="1">
                <a:solidFill>
                  <a:srgbClr val="0000FF"/>
                </a:solidFill>
                <a:latin typeface="Consolas" pitchFamily="49" charset="0"/>
                <a:ea typeface="仿宋" pitchFamily="49" charset="-122"/>
                <a:cs typeface="Consolas" pitchFamily="49" charset="0"/>
              </a:rPr>
              <a:t>n </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 </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 + </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2</a:t>
            </a:r>
            <a:endParaRPr lang="en-US" altLang="zh-CN" sz="1800" i="1" baseline="-25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所有结点度之和 </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 + 2</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2</a:t>
            </a:r>
          </a:p>
          <a:p>
            <a:pPr marL="457200" indent="-457200" algn="l">
              <a:lnSpc>
                <a:spcPct val="150000"/>
              </a:lnSpc>
              <a:spcBef>
                <a:spcPts val="0"/>
              </a:spcBef>
              <a:buBlip>
                <a:blip r:embed="rId3"/>
              </a:buBlip>
            </a:pP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0 </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3167042" y="1554669"/>
            <a:ext cx="164307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基本公式</a:t>
            </a:r>
          </a:p>
        </p:txBody>
      </p:sp>
      <p:pic>
        <p:nvPicPr>
          <p:cNvPr id="15" name="Picture 1"/>
          <p:cNvPicPr>
            <a:picLocks noChangeAspect="1" noChangeArrowheads="1"/>
          </p:cNvPicPr>
          <p:nvPr/>
        </p:nvPicPr>
        <p:blipFill>
          <a:blip r:embed="rId4" cstate="print"/>
          <a:srcRect/>
          <a:stretch>
            <a:fillRect/>
          </a:stretch>
        </p:blipFill>
        <p:spPr bwMode="auto">
          <a:xfrm>
            <a:off x="2095474" y="2775372"/>
            <a:ext cx="1049401" cy="1428760"/>
          </a:xfrm>
          <a:prstGeom prst="rect">
            <a:avLst/>
          </a:prstGeom>
          <a:noFill/>
          <a:ln w="9525">
            <a:noFill/>
            <a:miter lim="800000"/>
            <a:headEnd/>
            <a:tailEnd/>
          </a:ln>
          <a:effectLst/>
        </p:spPr>
      </p:pic>
      <p:sp>
        <p:nvSpPr>
          <p:cNvPr id="8" name="灯片编号占位符 7"/>
          <p:cNvSpPr>
            <a:spLocks noGrp="1"/>
          </p:cNvSpPr>
          <p:nvPr>
            <p:ph type="sldNum" sz="quarter" idx="12"/>
          </p:nvPr>
        </p:nvSpPr>
        <p:spPr/>
        <p:txBody>
          <a:bodyPr/>
          <a:lstStyle/>
          <a:p>
            <a:fld id="{36E68863-33C2-4D6D-B9FA-F4917E910219}" type="slidenum">
              <a:rPr lang="en-US" altLang="zh-CN" smtClean="0"/>
              <a:pPr/>
              <a:t>58</a:t>
            </a:fld>
            <a:r>
              <a:rPr lang="en-US" altLang="zh-CN" smtClean="0"/>
              <a:t>/43</a:t>
            </a:r>
            <a:endParaRPr lang="en-US" altLang="zh-CN"/>
          </a:p>
        </p:txBody>
      </p:sp>
    </p:spTree>
    <p:extLst>
      <p:ext uri="{BB962C8B-B14F-4D97-AF65-F5344CB8AC3E}">
        <p14:creationId xmlns:p14="http://schemas.microsoft.com/office/powerpoint/2010/main" val="43179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9852" y="666731"/>
            <a:ext cx="4643470"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完全二叉树中结点计算方法</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 name="TextBox 3"/>
          <p:cNvSpPr txBox="1"/>
          <p:nvPr/>
        </p:nvSpPr>
        <p:spPr>
          <a:xfrm>
            <a:off x="3238480" y="2285994"/>
            <a:ext cx="6357982" cy="22956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结点个数为</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a:t>
            </a:r>
            <a:r>
              <a:rPr lang="zh-CN" altLang="en-US" sz="1800">
                <a:solidFill>
                  <a:srgbClr val="FF00FF"/>
                </a:solidFill>
                <a:latin typeface="Consolas" pitchFamily="49" charset="0"/>
                <a:ea typeface="仿宋" pitchFamily="49" charset="-122"/>
                <a:cs typeface="Consolas" pitchFamily="49" charset="0"/>
              </a:rPr>
              <a:t>树形</a:t>
            </a:r>
            <a:r>
              <a:rPr lang="zh-CN" altLang="en-US" sz="1800">
                <a:solidFill>
                  <a:srgbClr val="0000FF"/>
                </a:solidFill>
                <a:latin typeface="Consolas" pitchFamily="49" charset="0"/>
                <a:ea typeface="仿宋" pitchFamily="49" charset="-122"/>
                <a:cs typeface="Consolas" pitchFamily="49" charset="0"/>
              </a:rPr>
              <a:t>可以唯一确定</a:t>
            </a:r>
            <a:endParaRPr lang="en-US" altLang="zh-CN" sz="18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叶子结点个数为</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0</a:t>
            </a:r>
            <a:r>
              <a:rPr lang="zh-CN" altLang="en-US" sz="1800">
                <a:solidFill>
                  <a:srgbClr val="0000FF"/>
                </a:solidFill>
                <a:latin typeface="Consolas" pitchFamily="49" charset="0"/>
                <a:ea typeface="仿宋" pitchFamily="49" charset="-122"/>
                <a:cs typeface="Consolas" pitchFamily="49" charset="0"/>
              </a:rPr>
              <a:t>，树形不能唯一确定</a:t>
            </a:r>
            <a:endParaRPr lang="en-US" altLang="zh-CN" sz="18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为奇数时，</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=0</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 n</a:t>
            </a:r>
            <a:r>
              <a:rPr lang="zh-CN" altLang="en-US" sz="1800">
                <a:solidFill>
                  <a:srgbClr val="0000FF"/>
                </a:solidFill>
                <a:latin typeface="Consolas" pitchFamily="49" charset="0"/>
                <a:ea typeface="仿宋" pitchFamily="49" charset="-122"/>
                <a:cs typeface="Consolas" pitchFamily="49" charset="0"/>
              </a:rPr>
              <a:t>为偶数时，</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高度</a:t>
            </a:r>
            <a:r>
              <a:rPr lang="en-US" altLang="zh-CN" sz="1800" i="1">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a:t>
            </a:r>
            <a:r>
              <a:rPr lang="en-US" sz="1800">
                <a:solidFill>
                  <a:srgbClr val="0000FF"/>
                </a:solidFill>
                <a:latin typeface="Consolas" pitchFamily="49" charset="0"/>
                <a:ea typeface="仿宋" pitchFamily="49" charset="-122"/>
                <a:cs typeface="Consolas" pitchFamily="49" charset="0"/>
                <a:sym typeface="Symbol"/>
              </a:rPr>
              <a:t> log</a:t>
            </a:r>
            <a:r>
              <a:rPr lang="en-US" sz="1800" baseline="-25000">
                <a:solidFill>
                  <a:srgbClr val="0000FF"/>
                </a:solidFill>
                <a:latin typeface="Consolas" pitchFamily="49" charset="0"/>
                <a:ea typeface="仿宋" pitchFamily="49" charset="-122"/>
                <a:cs typeface="Consolas" pitchFamily="49" charset="0"/>
                <a:sym typeface="Symbol"/>
              </a:rPr>
              <a:t>2</a:t>
            </a:r>
            <a:r>
              <a:rPr lang="en-US" sz="1800">
                <a:solidFill>
                  <a:srgbClr val="0000FF"/>
                </a:solidFill>
                <a:latin typeface="Consolas" pitchFamily="49" charset="0"/>
                <a:ea typeface="仿宋" pitchFamily="49" charset="-122"/>
                <a:cs typeface="Consolas" pitchFamily="49" charset="0"/>
                <a:sym typeface="Symbol"/>
              </a:rPr>
              <a:t>(</a:t>
            </a:r>
            <a:r>
              <a:rPr lang="en-US" sz="1800" i="1">
                <a:solidFill>
                  <a:srgbClr val="0000FF"/>
                </a:solidFill>
                <a:latin typeface="Consolas" pitchFamily="49" charset="0"/>
                <a:ea typeface="仿宋" pitchFamily="49" charset="-122"/>
                <a:cs typeface="Consolas" pitchFamily="49" charset="0"/>
                <a:sym typeface="Symbol"/>
              </a:rPr>
              <a:t>n</a:t>
            </a:r>
            <a:r>
              <a:rPr lang="en-US" sz="1800">
                <a:solidFill>
                  <a:srgbClr val="0000FF"/>
                </a:solidFill>
                <a:latin typeface="Consolas" pitchFamily="49" charset="0"/>
                <a:ea typeface="仿宋" pitchFamily="49" charset="-122"/>
                <a:cs typeface="Consolas" pitchFamily="49" charset="0"/>
                <a:sym typeface="Symbol"/>
              </a:rPr>
              <a:t>+1)</a:t>
            </a:r>
            <a:r>
              <a:rPr lang="zh-CN" altLang="en-US" sz="1800">
                <a:solidFill>
                  <a:srgbClr val="0000FF"/>
                </a:solidFill>
                <a:latin typeface="Consolas" pitchFamily="49" charset="0"/>
                <a:ea typeface="仿宋" pitchFamily="49" charset="-122"/>
                <a:cs typeface="Consolas" pitchFamily="49" charset="0"/>
                <a:sym typeface="Symbol"/>
              </a:rPr>
              <a:t>，是</a:t>
            </a:r>
            <a:r>
              <a:rPr lang="en-US" altLang="zh-CN" sz="1800" i="1">
                <a:solidFill>
                  <a:srgbClr val="0000FF"/>
                </a:solidFill>
                <a:latin typeface="Consolas" pitchFamily="49" charset="0"/>
                <a:ea typeface="仿宋" pitchFamily="49" charset="-122"/>
                <a:cs typeface="Consolas" pitchFamily="49" charset="0"/>
                <a:sym typeface="Symbol"/>
              </a:rPr>
              <a:t>n</a:t>
            </a:r>
            <a:r>
              <a:rPr lang="zh-CN" altLang="en-US" sz="1800">
                <a:solidFill>
                  <a:srgbClr val="0000FF"/>
                </a:solidFill>
                <a:latin typeface="Consolas" pitchFamily="49" charset="0"/>
                <a:ea typeface="仿宋" pitchFamily="49" charset="-122"/>
                <a:cs typeface="Consolas" pitchFamily="49" charset="0"/>
                <a:sym typeface="Symbol"/>
              </a:rPr>
              <a:t>个结点高度最小的二叉树</a:t>
            </a:r>
            <a:endParaRPr lang="en-US" altLang="zh-CN" sz="1800" i="1" baseline="-25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167042" y="1554669"/>
            <a:ext cx="235745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基本公式和原理</a:t>
            </a:r>
          </a:p>
        </p:txBody>
      </p:sp>
      <p:pic>
        <p:nvPicPr>
          <p:cNvPr id="6" name="Picture 1"/>
          <p:cNvPicPr>
            <a:picLocks noChangeAspect="1" noChangeArrowheads="1"/>
          </p:cNvPicPr>
          <p:nvPr/>
        </p:nvPicPr>
        <p:blipFill>
          <a:blip r:embed="rId4" cstate="print"/>
          <a:srcRect/>
          <a:stretch>
            <a:fillRect/>
          </a:stretch>
        </p:blipFill>
        <p:spPr bwMode="auto">
          <a:xfrm>
            <a:off x="2095474" y="2775372"/>
            <a:ext cx="1049401" cy="1428760"/>
          </a:xfrm>
          <a:prstGeom prst="rect">
            <a:avLst/>
          </a:prstGeom>
          <a:noFill/>
          <a:ln w="9525">
            <a:noFill/>
            <a:miter lim="800000"/>
            <a:headEnd/>
            <a:tailEnd/>
          </a:ln>
          <a:effectLst/>
        </p:spPr>
      </p:pic>
      <p:sp>
        <p:nvSpPr>
          <p:cNvPr id="8" name="灯片编号占位符 7"/>
          <p:cNvSpPr>
            <a:spLocks noGrp="1"/>
          </p:cNvSpPr>
          <p:nvPr>
            <p:ph type="sldNum" sz="quarter" idx="12"/>
          </p:nvPr>
        </p:nvSpPr>
        <p:spPr/>
        <p:txBody>
          <a:bodyPr/>
          <a:lstStyle/>
          <a:p>
            <a:fld id="{36E68863-33C2-4D6D-B9FA-F4917E910219}" type="slidenum">
              <a:rPr lang="en-US" altLang="zh-CN" smtClean="0"/>
              <a:pPr/>
              <a:t>59</a:t>
            </a:fld>
            <a:r>
              <a:rPr lang="en-US" altLang="zh-CN" smtClean="0"/>
              <a:t>/43</a:t>
            </a:r>
            <a:endParaRPr lang="en-US" altLang="zh-CN"/>
          </a:p>
        </p:txBody>
      </p:sp>
    </p:spTree>
    <p:extLst>
      <p:ext uri="{BB962C8B-B14F-4D97-AF65-F5344CB8AC3E}">
        <p14:creationId xmlns:p14="http://schemas.microsoft.com/office/powerpoint/2010/main" val="359565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2596" y="377968"/>
            <a:ext cx="228601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递归算法</a:t>
            </a:r>
            <a:endPar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3" name="TextBox 2"/>
          <p:cNvSpPr txBox="1"/>
          <p:nvPr/>
        </p:nvSpPr>
        <p:spPr>
          <a:xfrm>
            <a:off x="4595802" y="857233"/>
            <a:ext cx="2428892"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000">
                <a:latin typeface="Consolas" pitchFamily="49" charset="0"/>
                <a:ea typeface="仿宋" pitchFamily="49" charset="-122"/>
                <a:cs typeface="Consolas" pitchFamily="49" charset="0"/>
              </a:rPr>
              <a:t>确定问题规模</a:t>
            </a:r>
            <a:r>
              <a:rPr lang="en-US" altLang="zh-CN" sz="2000" i="1">
                <a:latin typeface="Consolas" pitchFamily="49" charset="0"/>
                <a:ea typeface="仿宋" pitchFamily="49" charset="-122"/>
                <a:cs typeface="Consolas" pitchFamily="49" charset="0"/>
              </a:rPr>
              <a:t>n</a:t>
            </a:r>
            <a:endParaRPr lang="zh-CN" altLang="en-US" sz="2000" i="1">
              <a:latin typeface="Consolas" pitchFamily="49" charset="0"/>
              <a:ea typeface="仿宋" pitchFamily="49" charset="-122"/>
              <a:cs typeface="Consolas" pitchFamily="49" charset="0"/>
            </a:endParaRPr>
          </a:p>
        </p:txBody>
      </p:sp>
      <p:grpSp>
        <p:nvGrpSpPr>
          <p:cNvPr id="17" name="组合 16"/>
          <p:cNvGrpSpPr/>
          <p:nvPr/>
        </p:nvGrpSpPr>
        <p:grpSpPr>
          <a:xfrm>
            <a:off x="4595802" y="1523986"/>
            <a:ext cx="2428892" cy="845724"/>
            <a:chOff x="3071802" y="1142990"/>
            <a:chExt cx="2428892" cy="634293"/>
          </a:xfrm>
        </p:grpSpPr>
        <p:sp>
          <p:nvSpPr>
            <p:cNvPr id="4" name="下箭头 3"/>
            <p:cNvSpPr/>
            <p:nvPr/>
          </p:nvSpPr>
          <p:spPr>
            <a:xfrm>
              <a:off x="4214810" y="1142990"/>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sp>
          <p:nvSpPr>
            <p:cNvPr id="5" name="TextBox 4"/>
            <p:cNvSpPr txBox="1"/>
            <p:nvPr/>
          </p:nvSpPr>
          <p:spPr>
            <a:xfrm>
              <a:off x="3071802" y="1454118"/>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000">
                  <a:latin typeface="Consolas" pitchFamily="49" charset="0"/>
                  <a:ea typeface="仿宋" pitchFamily="49" charset="-122"/>
                  <a:cs typeface="Consolas" pitchFamily="49" charset="0"/>
                </a:rPr>
                <a:t>确定终止情况</a:t>
              </a:r>
              <a:endParaRPr lang="zh-CN" altLang="en-US" sz="2000">
                <a:latin typeface="Consolas" pitchFamily="49" charset="0"/>
                <a:ea typeface="仿宋" pitchFamily="49" charset="-122"/>
                <a:cs typeface="Consolas" pitchFamily="49" charset="0"/>
              </a:endParaRPr>
            </a:p>
          </p:txBody>
        </p:sp>
      </p:grpSp>
      <p:grpSp>
        <p:nvGrpSpPr>
          <p:cNvPr id="18" name="组合 17"/>
          <p:cNvGrpSpPr/>
          <p:nvPr/>
        </p:nvGrpSpPr>
        <p:grpSpPr>
          <a:xfrm>
            <a:off x="4595802" y="2571746"/>
            <a:ext cx="2428892" cy="845724"/>
            <a:chOff x="3071802" y="1928808"/>
            <a:chExt cx="2428892" cy="634293"/>
          </a:xfrm>
        </p:grpSpPr>
        <p:sp>
          <p:nvSpPr>
            <p:cNvPr id="6" name="下箭头 5"/>
            <p:cNvSpPr/>
            <p:nvPr/>
          </p:nvSpPr>
          <p:spPr>
            <a:xfrm>
              <a:off x="4214810" y="1928808"/>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sp>
          <p:nvSpPr>
            <p:cNvPr id="7" name="TextBox 6"/>
            <p:cNvSpPr txBox="1"/>
            <p:nvPr/>
          </p:nvSpPr>
          <p:spPr>
            <a:xfrm>
              <a:off x="3071802" y="2239936"/>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000">
                  <a:latin typeface="Consolas" pitchFamily="49" charset="0"/>
                  <a:ea typeface="仿宋" pitchFamily="49" charset="-122"/>
                  <a:cs typeface="Consolas" pitchFamily="49" charset="0"/>
                </a:rPr>
                <a:t>确定递推情况</a:t>
              </a:r>
              <a:endParaRPr lang="zh-CN" altLang="en-US" sz="2000">
                <a:latin typeface="Consolas" pitchFamily="49" charset="0"/>
                <a:ea typeface="仿宋" pitchFamily="49" charset="-122"/>
                <a:cs typeface="Consolas" pitchFamily="49" charset="0"/>
              </a:endParaRPr>
            </a:p>
          </p:txBody>
        </p:sp>
      </p:grpSp>
      <p:grpSp>
        <p:nvGrpSpPr>
          <p:cNvPr id="19" name="组合 18"/>
          <p:cNvGrpSpPr/>
          <p:nvPr/>
        </p:nvGrpSpPr>
        <p:grpSpPr>
          <a:xfrm>
            <a:off x="7239008" y="2190743"/>
            <a:ext cx="1428760" cy="1047757"/>
            <a:chOff x="5715008" y="1643056"/>
            <a:chExt cx="1428760" cy="785818"/>
          </a:xfrm>
        </p:grpSpPr>
        <p:sp>
          <p:nvSpPr>
            <p:cNvPr id="8" name="右大括号 7"/>
            <p:cNvSpPr/>
            <p:nvPr/>
          </p:nvSpPr>
          <p:spPr>
            <a:xfrm>
              <a:off x="5715008" y="1643056"/>
              <a:ext cx="142876" cy="785818"/>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折角形 11"/>
            <p:cNvSpPr/>
            <p:nvPr/>
          </p:nvSpPr>
          <p:spPr>
            <a:xfrm>
              <a:off x="6000760" y="1785932"/>
              <a:ext cx="1143008" cy="428628"/>
            </a:xfrm>
            <a:prstGeom prst="foldedCorner">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5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启体简体" pitchFamily="65" charset="-122"/>
                  <a:ea typeface="方正启体简体" pitchFamily="65" charset="-122"/>
                  <a:cs typeface="Consolas" pitchFamily="49" charset="0"/>
                </a:rPr>
                <a:t>递推式</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启体简体" pitchFamily="65" charset="-122"/>
                <a:ea typeface="方正启体简体" pitchFamily="65" charset="-122"/>
                <a:cs typeface="Consolas" pitchFamily="49" charset="0"/>
              </a:endParaRPr>
            </a:p>
          </p:txBody>
        </p:sp>
      </p:grpSp>
      <p:grpSp>
        <p:nvGrpSpPr>
          <p:cNvPr id="20" name="组合 19"/>
          <p:cNvGrpSpPr/>
          <p:nvPr/>
        </p:nvGrpSpPr>
        <p:grpSpPr>
          <a:xfrm>
            <a:off x="4595802" y="3677907"/>
            <a:ext cx="2428892" cy="845724"/>
            <a:chOff x="3071802" y="2758429"/>
            <a:chExt cx="2428892" cy="634293"/>
          </a:xfrm>
        </p:grpSpPr>
        <p:sp>
          <p:nvSpPr>
            <p:cNvPr id="13" name="下箭头 12"/>
            <p:cNvSpPr/>
            <p:nvPr/>
          </p:nvSpPr>
          <p:spPr>
            <a:xfrm>
              <a:off x="4214810" y="2758429"/>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sp>
          <p:nvSpPr>
            <p:cNvPr id="14" name="TextBox 13"/>
            <p:cNvSpPr txBox="1"/>
            <p:nvPr/>
          </p:nvSpPr>
          <p:spPr>
            <a:xfrm>
              <a:off x="3071802" y="3069557"/>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000">
                  <a:latin typeface="Consolas" pitchFamily="49" charset="0"/>
                  <a:ea typeface="仿宋" pitchFamily="49" charset="-122"/>
                  <a:cs typeface="Consolas" pitchFamily="49" charset="0"/>
                </a:rPr>
                <a:t>由递推式求出</a:t>
              </a:r>
              <a:r>
                <a:rPr lang="en-US" altLang="zh-CN" sz="2000">
                  <a:latin typeface="Consolas" pitchFamily="49" charset="0"/>
                  <a:ea typeface="仿宋" pitchFamily="49" charset="-122"/>
                  <a:cs typeface="Consolas" pitchFamily="49" charset="0"/>
                </a:rPr>
                <a:t>T(</a:t>
              </a:r>
              <a:r>
                <a:rPr lang="en-US" altLang="zh-CN" sz="2000" i="1">
                  <a:latin typeface="Consolas" pitchFamily="49" charset="0"/>
                  <a:ea typeface="仿宋" pitchFamily="49" charset="-122"/>
                  <a:cs typeface="Consolas" pitchFamily="49" charset="0"/>
                </a:rPr>
                <a:t>n</a:t>
              </a:r>
              <a:r>
                <a:rPr lang="en-US" altLang="zh-CN" sz="2000">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grpSp>
      <p:grpSp>
        <p:nvGrpSpPr>
          <p:cNvPr id="22" name="组合 21"/>
          <p:cNvGrpSpPr/>
          <p:nvPr/>
        </p:nvGrpSpPr>
        <p:grpSpPr>
          <a:xfrm>
            <a:off x="4595802" y="4762511"/>
            <a:ext cx="2428892" cy="808878"/>
            <a:chOff x="3071802" y="3571882"/>
            <a:chExt cx="2428892" cy="606658"/>
          </a:xfrm>
        </p:grpSpPr>
        <p:sp>
          <p:nvSpPr>
            <p:cNvPr id="15" name="TextBox 14"/>
            <p:cNvSpPr txBox="1"/>
            <p:nvPr/>
          </p:nvSpPr>
          <p:spPr>
            <a:xfrm>
              <a:off x="3071802" y="3855375"/>
              <a:ext cx="2428892" cy="3231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z="2000">
                  <a:latin typeface="Consolas" pitchFamily="49" charset="0"/>
                  <a:ea typeface="仿宋" pitchFamily="49" charset="-122"/>
                  <a:cs typeface="Consolas" pitchFamily="49" charset="0"/>
                </a:rPr>
                <a:t>用复杂度表示</a:t>
              </a:r>
              <a:r>
                <a:rPr lang="en-US" altLang="zh-CN" sz="2000">
                  <a:latin typeface="Consolas" pitchFamily="49" charset="0"/>
                  <a:ea typeface="仿宋" pitchFamily="49" charset="-122"/>
                  <a:cs typeface="Consolas" pitchFamily="49" charset="0"/>
                </a:rPr>
                <a:t>T(</a:t>
              </a:r>
              <a:r>
                <a:rPr lang="en-US" altLang="zh-CN" sz="2000" i="1">
                  <a:latin typeface="Consolas" pitchFamily="49" charset="0"/>
                  <a:ea typeface="仿宋" pitchFamily="49" charset="-122"/>
                  <a:cs typeface="Consolas" pitchFamily="49" charset="0"/>
                </a:rPr>
                <a:t>n</a:t>
              </a:r>
              <a:r>
                <a:rPr lang="en-US" altLang="zh-CN" sz="2000">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
          <p:nvSpPr>
            <p:cNvPr id="16" name="下箭头 15"/>
            <p:cNvSpPr/>
            <p:nvPr/>
          </p:nvSpPr>
          <p:spPr>
            <a:xfrm>
              <a:off x="4214810" y="3571882"/>
              <a:ext cx="142876" cy="21431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grpSp>
      <p:sp>
        <p:nvSpPr>
          <p:cNvPr id="21" name="灯片编号占位符 20"/>
          <p:cNvSpPr>
            <a:spLocks noGrp="1"/>
          </p:cNvSpPr>
          <p:nvPr>
            <p:ph type="sldNum" sz="quarter" idx="12"/>
          </p:nvPr>
        </p:nvSpPr>
        <p:spPr/>
        <p:txBody>
          <a:bodyPr/>
          <a:lstStyle/>
          <a:p>
            <a:fld id="{36E68863-33C2-4D6D-B9FA-F4917E910219}" type="slidenum">
              <a:rPr lang="en-US" altLang="zh-CN" smtClean="0"/>
              <a:pPr/>
              <a:t>6</a:t>
            </a:fld>
            <a:r>
              <a:rPr lang="en-US" altLang="zh-CN" smtClean="0"/>
              <a:t>/12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8414" y="1474190"/>
            <a:ext cx="6715172" cy="44230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含有</a:t>
            </a:r>
            <a:r>
              <a:rPr lang="en-US" sz="2000">
                <a:solidFill>
                  <a:srgbClr val="0000FF"/>
                </a:solidFill>
                <a:latin typeface="Consolas" pitchFamily="49" charset="0"/>
                <a:ea typeface="楷体" pitchFamily="49" charset="-122"/>
                <a:cs typeface="Consolas" pitchFamily="49" charset="0"/>
              </a:rPr>
              <a:t>60</a:t>
            </a:r>
            <a:r>
              <a:rPr lang="zh-CN" altLang="en-US" sz="2000">
                <a:solidFill>
                  <a:srgbClr val="0000FF"/>
                </a:solidFill>
                <a:latin typeface="Consolas" pitchFamily="49" charset="0"/>
                <a:ea typeface="楷体" pitchFamily="49" charset="-122"/>
                <a:cs typeface="Consolas" pitchFamily="49" charset="0"/>
              </a:rPr>
              <a:t>个叶子结点的二叉树的</a:t>
            </a:r>
            <a:r>
              <a:rPr lang="zh-CN" altLang="en-US" sz="2000">
                <a:solidFill>
                  <a:srgbClr val="FF00FF"/>
                </a:solidFill>
                <a:latin typeface="Consolas" pitchFamily="49" charset="0"/>
                <a:ea typeface="楷体" pitchFamily="49" charset="-122"/>
                <a:cs typeface="Consolas" pitchFamily="49" charset="0"/>
              </a:rPr>
              <a:t>最小高度</a:t>
            </a:r>
            <a:r>
              <a:rPr lang="zh-CN" altLang="en-US" sz="2000">
                <a:solidFill>
                  <a:srgbClr val="0000FF"/>
                </a:solidFill>
                <a:latin typeface="Consolas" pitchFamily="49" charset="0"/>
                <a:ea typeface="楷体" pitchFamily="49" charset="-122"/>
                <a:cs typeface="Consolas" pitchFamily="49" charset="0"/>
              </a:rPr>
              <a:t>是多少？</a:t>
            </a:r>
          </a:p>
        </p:txBody>
      </p:sp>
      <p:sp>
        <p:nvSpPr>
          <p:cNvPr id="4" name="TextBox 3"/>
          <p:cNvSpPr txBox="1"/>
          <p:nvPr/>
        </p:nvSpPr>
        <p:spPr>
          <a:xfrm>
            <a:off x="2738414" y="2214555"/>
            <a:ext cx="7678066"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在该二叉树中，</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0</a:t>
            </a:r>
            <a:r>
              <a:rPr lang="en-US" sz="2000" dirty="0">
                <a:solidFill>
                  <a:srgbClr val="0000FF"/>
                </a:solidFill>
                <a:latin typeface="Consolas" pitchFamily="49" charset="0"/>
                <a:ea typeface="仿宋" pitchFamily="49" charset="-122"/>
                <a:cs typeface="Consolas" pitchFamily="49" charset="0"/>
              </a:rPr>
              <a:t>=60</a:t>
            </a:r>
            <a:r>
              <a:rPr lang="zh-CN" alt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2</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0</a:t>
            </a:r>
            <a:r>
              <a:rPr lang="en-US" sz="2000" dirty="0">
                <a:solidFill>
                  <a:srgbClr val="0000FF"/>
                </a:solidFill>
                <a:latin typeface="Consolas" pitchFamily="49" charset="0"/>
                <a:ea typeface="仿宋" pitchFamily="49" charset="-122"/>
                <a:cs typeface="Consolas" pitchFamily="49" charset="0"/>
              </a:rPr>
              <a:t>-1=59</a:t>
            </a:r>
            <a:r>
              <a:rPr lang="zh-CN" alt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0</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1</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2</a:t>
            </a:r>
            <a:r>
              <a:rPr lang="en-US" sz="2000" dirty="0">
                <a:solidFill>
                  <a:srgbClr val="0000FF"/>
                </a:solidFill>
                <a:latin typeface="Consolas" pitchFamily="49" charset="0"/>
                <a:ea typeface="仿宋" pitchFamily="49" charset="-122"/>
                <a:cs typeface="Consolas" pitchFamily="49" charset="0"/>
              </a:rPr>
              <a:t>=119+</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当</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1</a:t>
            </a:r>
            <a:r>
              <a:rPr lang="en-US"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且为完全二叉树时高度最小。</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此时高度</a:t>
            </a:r>
            <a:r>
              <a:rPr lang="en-US" sz="2000" i="1" dirty="0">
                <a:solidFill>
                  <a:srgbClr val="0000FF"/>
                </a:solidFill>
                <a:latin typeface="Consolas" pitchFamily="49" charset="0"/>
                <a:ea typeface="仿宋" pitchFamily="49" charset="-122"/>
                <a:cs typeface="Consolas" pitchFamily="49" charset="0"/>
              </a:rPr>
              <a:t>h</a:t>
            </a:r>
            <a:r>
              <a:rPr 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sym typeface="Symbol"/>
              </a:rPr>
              <a:t></a:t>
            </a:r>
            <a:r>
              <a:rPr lang="en-US" sz="2000" dirty="0">
                <a:solidFill>
                  <a:srgbClr val="0000FF"/>
                </a:solidFill>
                <a:latin typeface="Consolas" pitchFamily="49" charset="0"/>
                <a:ea typeface="仿宋" pitchFamily="49" charset="-122"/>
                <a:cs typeface="Consolas" pitchFamily="49" charset="0"/>
              </a:rPr>
              <a:t>log</a:t>
            </a:r>
            <a:r>
              <a:rPr lang="en-US" sz="2000" baseline="-25000" dirty="0">
                <a:solidFill>
                  <a:srgbClr val="0000FF"/>
                </a:solidFill>
                <a:latin typeface="Consolas" pitchFamily="49" charset="0"/>
                <a:ea typeface="仿宋" pitchFamily="49" charset="-122"/>
                <a:cs typeface="Consolas" pitchFamily="49" charset="0"/>
              </a:rPr>
              <a:t>2</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+1)</a:t>
            </a:r>
            <a:r>
              <a:rPr lang="en-US" sz="2000" dirty="0">
                <a:solidFill>
                  <a:srgbClr val="0000FF"/>
                </a:solidFill>
                <a:latin typeface="Consolas" pitchFamily="49" charset="0"/>
                <a:ea typeface="仿宋" pitchFamily="49" charset="-122"/>
                <a:cs typeface="Consolas" pitchFamily="49" charset="0"/>
                <a:sym typeface="Symbol"/>
              </a:rPr>
              <a:t></a:t>
            </a:r>
            <a:r>
              <a:rPr lang="en-US" sz="2000" dirty="0">
                <a:solidFill>
                  <a:srgbClr val="0000FF"/>
                </a:solidFill>
                <a:latin typeface="Consolas" pitchFamily="49" charset="0"/>
                <a:ea typeface="仿宋" pitchFamily="49" charset="-122"/>
                <a:cs typeface="Consolas" pitchFamily="49" charset="0"/>
              </a:rPr>
              <a:t>= </a:t>
            </a:r>
            <a:r>
              <a:rPr lang="en-US" sz="2000" dirty="0">
                <a:solidFill>
                  <a:srgbClr val="0000FF"/>
                </a:solidFill>
                <a:latin typeface="Consolas" pitchFamily="49" charset="0"/>
                <a:ea typeface="仿宋" pitchFamily="49" charset="-122"/>
                <a:cs typeface="Consolas" pitchFamily="49" charset="0"/>
                <a:sym typeface="Symbol"/>
              </a:rPr>
              <a:t></a:t>
            </a:r>
            <a:r>
              <a:rPr lang="en-US" sz="2000" dirty="0">
                <a:solidFill>
                  <a:srgbClr val="0000FF"/>
                </a:solidFill>
                <a:latin typeface="Consolas" pitchFamily="49" charset="0"/>
                <a:ea typeface="仿宋" pitchFamily="49" charset="-122"/>
                <a:cs typeface="Consolas" pitchFamily="49" charset="0"/>
              </a:rPr>
              <a:t>log</a:t>
            </a:r>
            <a:r>
              <a:rPr lang="en-US" sz="2000" baseline="-25000" dirty="0">
                <a:solidFill>
                  <a:srgbClr val="0000FF"/>
                </a:solidFill>
                <a:latin typeface="Consolas" pitchFamily="49" charset="0"/>
                <a:ea typeface="仿宋" pitchFamily="49" charset="-122"/>
                <a:cs typeface="Consolas" pitchFamily="49" charset="0"/>
              </a:rPr>
              <a:t>2</a:t>
            </a:r>
            <a:r>
              <a:rPr lang="en-US" sz="2000" dirty="0">
                <a:solidFill>
                  <a:srgbClr val="0000FF"/>
                </a:solidFill>
                <a:latin typeface="Consolas" pitchFamily="49" charset="0"/>
                <a:ea typeface="仿宋" pitchFamily="49" charset="-122"/>
                <a:cs typeface="Consolas" pitchFamily="49" charset="0"/>
              </a:rPr>
              <a:t>120</a:t>
            </a:r>
            <a:r>
              <a:rPr lang="en-US" sz="2000" dirty="0">
                <a:solidFill>
                  <a:srgbClr val="0000FF"/>
                </a:solidFill>
                <a:latin typeface="Consolas" pitchFamily="49" charset="0"/>
                <a:ea typeface="仿宋" pitchFamily="49" charset="-122"/>
                <a:cs typeface="Consolas" pitchFamily="49" charset="0"/>
                <a:sym typeface="Symbol"/>
              </a:rPr>
              <a:t></a:t>
            </a:r>
            <a:r>
              <a:rPr lang="en-US" sz="2000" dirty="0">
                <a:solidFill>
                  <a:srgbClr val="0000FF"/>
                </a:solidFill>
                <a:latin typeface="Consolas" pitchFamily="49" charset="0"/>
                <a:ea typeface="仿宋" pitchFamily="49" charset="-122"/>
                <a:cs typeface="Consolas" pitchFamily="49" charset="0"/>
              </a:rPr>
              <a:t>=7</a:t>
            </a:r>
            <a:r>
              <a:rPr lang="zh-CN" altLang="en-US" sz="2000" dirty="0">
                <a:solidFill>
                  <a:srgbClr val="0000FF"/>
                </a:solidFill>
                <a:latin typeface="Consolas" pitchFamily="49" charset="0"/>
                <a:ea typeface="仿宋" pitchFamily="49" charset="-122"/>
                <a:cs typeface="Consolas" pitchFamily="49" charset="0"/>
              </a:rPr>
              <a:t>。</a:t>
            </a:r>
          </a:p>
        </p:txBody>
      </p:sp>
      <p:grpSp>
        <p:nvGrpSpPr>
          <p:cNvPr id="7" name="组合 6"/>
          <p:cNvGrpSpPr/>
          <p:nvPr/>
        </p:nvGrpSpPr>
        <p:grpSpPr>
          <a:xfrm>
            <a:off x="2166910" y="714358"/>
            <a:ext cx="1000100" cy="785817"/>
            <a:chOff x="5691204" y="3835411"/>
            <a:chExt cx="1238250" cy="1236663"/>
          </a:xfrm>
        </p:grpSpPr>
        <p:grpSp>
          <p:nvGrpSpPr>
            <p:cNvPr id="9" name="Group 19"/>
            <p:cNvGrpSpPr>
              <a:grpSpLocks/>
            </p:cNvGrpSpPr>
            <p:nvPr/>
          </p:nvGrpSpPr>
          <p:grpSpPr bwMode="auto">
            <a:xfrm>
              <a:off x="5691204" y="3835411"/>
              <a:ext cx="1238250" cy="1236663"/>
              <a:chOff x="802" y="845"/>
              <a:chExt cx="827" cy="826"/>
            </a:xfrm>
          </p:grpSpPr>
          <p:sp>
            <p:nvSpPr>
              <p:cNvPr id="11"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3"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60</a:t>
            </a:fld>
            <a:r>
              <a:rPr lang="en-US" altLang="zh-CN" smtClean="0"/>
              <a:t>/43</a:t>
            </a:r>
            <a:endParaRPr lang="en-US" altLang="zh-CN"/>
          </a:p>
        </p:txBody>
      </p:sp>
    </p:spTree>
    <p:extLst>
      <p:ext uri="{BB962C8B-B14F-4D97-AF65-F5344CB8AC3E}">
        <p14:creationId xmlns:p14="http://schemas.microsoft.com/office/powerpoint/2010/main" val="71832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9852" y="666731"/>
            <a:ext cx="4714908"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满二叉树中结点计算方法</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 name="TextBox 3"/>
          <p:cNvSpPr txBox="1"/>
          <p:nvPr/>
        </p:nvSpPr>
        <p:spPr>
          <a:xfrm>
            <a:off x="3381356" y="2411736"/>
            <a:ext cx="6387052" cy="1793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高度</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sym typeface="Symbol"/>
              </a:rPr>
              <a:t>log</a:t>
            </a:r>
            <a:r>
              <a:rPr lang="en-US" sz="2000" baseline="-25000">
                <a:solidFill>
                  <a:srgbClr val="0000FF"/>
                </a:solidFill>
                <a:latin typeface="Consolas" pitchFamily="49" charset="0"/>
                <a:ea typeface="仿宋" pitchFamily="49" charset="-122"/>
                <a:cs typeface="Consolas" pitchFamily="49" charset="0"/>
                <a:sym typeface="Symbol"/>
              </a:rPr>
              <a:t>2</a:t>
            </a:r>
            <a:r>
              <a:rPr lang="en-US" sz="2000" i="1">
                <a:solidFill>
                  <a:srgbClr val="0000FF"/>
                </a:solidFill>
                <a:latin typeface="Consolas" pitchFamily="49" charset="0"/>
                <a:ea typeface="仿宋" pitchFamily="49" charset="-122"/>
                <a:cs typeface="Consolas" pitchFamily="49" charset="0"/>
                <a:sym typeface="Symbol"/>
              </a:rPr>
              <a:t>(n</a:t>
            </a:r>
            <a:r>
              <a:rPr lang="en-US" sz="2000">
                <a:solidFill>
                  <a:srgbClr val="0000FF"/>
                </a:solidFill>
                <a:latin typeface="Consolas" pitchFamily="49" charset="0"/>
                <a:ea typeface="仿宋" pitchFamily="49" charset="-122"/>
                <a:cs typeface="Consolas" pitchFamily="49" charset="0"/>
                <a:sym typeface="Symbol"/>
              </a:rPr>
              <a:t>+1)</a:t>
            </a:r>
            <a:endParaRPr lang="en-US" altLang="zh-CN" sz="2000" baseline="-25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高度为</a:t>
            </a:r>
            <a:r>
              <a:rPr lang="en-US" altLang="zh-CN" sz="2000" i="1">
                <a:solidFill>
                  <a:srgbClr val="0000FF"/>
                </a:solidFill>
                <a:latin typeface="Consolas" pitchFamily="49" charset="0"/>
                <a:ea typeface="仿宋" pitchFamily="49" charset="-122"/>
                <a:cs typeface="Consolas" pitchFamily="49" charset="0"/>
              </a:rPr>
              <a:t>h</a:t>
            </a:r>
            <a:r>
              <a:rPr lang="zh-CN" altLang="en-US" sz="2000">
                <a:solidFill>
                  <a:srgbClr val="0000FF"/>
                </a:solidFill>
                <a:latin typeface="Consolas" pitchFamily="49" charset="0"/>
                <a:ea typeface="仿宋" pitchFamily="49" charset="-122"/>
                <a:cs typeface="Consolas" pitchFamily="49" charset="0"/>
              </a:rPr>
              <a:t>的满二叉树，</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en-US" altLang="zh-CN" sz="2000" i="1" baseline="30000">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一定为奇数</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+1</a:t>
            </a:r>
            <a:endParaRPr lang="zh-CN" altLang="en-US"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=0</a:t>
            </a:r>
          </a:p>
        </p:txBody>
      </p:sp>
      <p:sp>
        <p:nvSpPr>
          <p:cNvPr id="5" name="TextBox 4"/>
          <p:cNvSpPr txBox="1"/>
          <p:nvPr/>
        </p:nvSpPr>
        <p:spPr>
          <a:xfrm>
            <a:off x="3167042" y="1554669"/>
            <a:ext cx="235745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基本公式和原理</a:t>
            </a:r>
          </a:p>
        </p:txBody>
      </p:sp>
      <p:pic>
        <p:nvPicPr>
          <p:cNvPr id="6" name="Picture 1"/>
          <p:cNvPicPr>
            <a:picLocks noChangeAspect="1" noChangeArrowheads="1"/>
          </p:cNvPicPr>
          <p:nvPr/>
        </p:nvPicPr>
        <p:blipFill>
          <a:blip r:embed="rId4" cstate="print"/>
          <a:srcRect/>
          <a:stretch>
            <a:fillRect/>
          </a:stretch>
        </p:blipFill>
        <p:spPr bwMode="auto">
          <a:xfrm>
            <a:off x="2095474" y="2775372"/>
            <a:ext cx="1049401" cy="1428760"/>
          </a:xfrm>
          <a:prstGeom prst="rect">
            <a:avLst/>
          </a:prstGeom>
          <a:noFill/>
          <a:ln w="9525">
            <a:noFill/>
            <a:miter lim="800000"/>
            <a:headEnd/>
            <a:tailEnd/>
          </a:ln>
          <a:effectLst/>
        </p:spPr>
      </p:pic>
      <p:sp>
        <p:nvSpPr>
          <p:cNvPr id="8" name="灯片编号占位符 7"/>
          <p:cNvSpPr>
            <a:spLocks noGrp="1"/>
          </p:cNvSpPr>
          <p:nvPr>
            <p:ph type="sldNum" sz="quarter" idx="12"/>
          </p:nvPr>
        </p:nvSpPr>
        <p:spPr/>
        <p:txBody>
          <a:bodyPr/>
          <a:lstStyle/>
          <a:p>
            <a:fld id="{36E68863-33C2-4D6D-B9FA-F4917E910219}" type="slidenum">
              <a:rPr lang="en-US" altLang="zh-CN" smtClean="0"/>
              <a:pPr/>
              <a:t>61</a:t>
            </a:fld>
            <a:r>
              <a:rPr lang="en-US" altLang="zh-CN" smtClean="0"/>
              <a:t>/43</a:t>
            </a:r>
            <a:endParaRPr lang="en-US" altLang="zh-CN"/>
          </a:p>
        </p:txBody>
      </p:sp>
    </p:spTree>
    <p:extLst>
      <p:ext uri="{BB962C8B-B14F-4D97-AF65-F5344CB8AC3E}">
        <p14:creationId xmlns:p14="http://schemas.microsoft.com/office/powerpoint/2010/main" val="192257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4100" y="1571612"/>
            <a:ext cx="7500990" cy="82702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已知一棵非空满二叉树中有</a:t>
            </a:r>
            <a:r>
              <a:rPr lang="en-US" sz="2000">
                <a:solidFill>
                  <a:srgbClr val="0000FF"/>
                </a:solidFill>
                <a:latin typeface="Consolas" pitchFamily="49" charset="0"/>
                <a:ea typeface="楷体" pitchFamily="49" charset="-122"/>
                <a:cs typeface="Consolas" pitchFamily="49" charset="0"/>
              </a:rPr>
              <a:t>31</a:t>
            </a:r>
            <a:r>
              <a:rPr lang="zh-CN" altLang="en-US" sz="2000">
                <a:solidFill>
                  <a:srgbClr val="0000FF"/>
                </a:solidFill>
                <a:latin typeface="Consolas" pitchFamily="49" charset="0"/>
                <a:ea typeface="楷体" pitchFamily="49" charset="-122"/>
                <a:cs typeface="Consolas" pitchFamily="49" charset="0"/>
              </a:rPr>
              <a:t>个分支结点，则</a:t>
            </a:r>
            <a:r>
              <a:rPr lang="zh-CN" altLang="en-US" sz="2000">
                <a:solidFill>
                  <a:srgbClr val="FF00FF"/>
                </a:solidFill>
                <a:latin typeface="Consolas" pitchFamily="49" charset="0"/>
                <a:ea typeface="楷体" pitchFamily="49" charset="-122"/>
                <a:cs typeface="Consolas" pitchFamily="49" charset="0"/>
              </a:rPr>
              <a:t>总结点个数</a:t>
            </a:r>
            <a:r>
              <a:rPr lang="zh-CN" altLang="en-US" sz="2000">
                <a:solidFill>
                  <a:srgbClr val="0000FF"/>
                </a:solidFill>
                <a:latin typeface="Consolas" pitchFamily="49" charset="0"/>
                <a:ea typeface="楷体" pitchFamily="49" charset="-122"/>
                <a:cs typeface="Consolas" pitchFamily="49" charset="0"/>
              </a:rPr>
              <a:t>是多少？</a:t>
            </a:r>
          </a:p>
        </p:txBody>
      </p:sp>
      <p:sp>
        <p:nvSpPr>
          <p:cNvPr id="4" name="TextBox 3"/>
          <p:cNvSpPr txBox="1"/>
          <p:nvPr/>
        </p:nvSpPr>
        <p:spPr>
          <a:xfrm>
            <a:off x="2738414" y="2442986"/>
            <a:ext cx="6572296" cy="987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457200" indent="-457200" algn="l">
              <a:lnSpc>
                <a:spcPts val="3000"/>
              </a:lnSpc>
              <a:spcBef>
                <a:spcPts val="0"/>
              </a:spcBef>
              <a:buBlip>
                <a:blip r:embed="rId3"/>
              </a:buBlip>
            </a:pP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2</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1</a:t>
            </a:r>
            <a:r>
              <a:rPr lang="en-US" sz="2000">
                <a:solidFill>
                  <a:srgbClr val="0000FF"/>
                </a:solidFill>
                <a:latin typeface="Consolas" pitchFamily="49" charset="0"/>
                <a:ea typeface="仿宋" pitchFamily="49" charset="-122"/>
                <a:cs typeface="Consolas" pitchFamily="49" charset="0"/>
              </a:rPr>
              <a:t>=31</a:t>
            </a:r>
            <a:r>
              <a:rPr lang="zh-CN" altLang="en-US" sz="2000">
                <a:solidFill>
                  <a:srgbClr val="0000FF"/>
                </a:solidFill>
                <a:latin typeface="Consolas" pitchFamily="49" charset="0"/>
                <a:ea typeface="仿宋" pitchFamily="49" charset="-122"/>
                <a:cs typeface="Consolas" pitchFamily="49" charset="0"/>
              </a:rPr>
              <a:t>，而</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1</a:t>
            </a:r>
            <a:r>
              <a:rPr lang="en-US"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，所以</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2</a:t>
            </a:r>
            <a:r>
              <a:rPr lang="en-US" sz="2000">
                <a:solidFill>
                  <a:srgbClr val="0000FF"/>
                </a:solidFill>
                <a:latin typeface="Consolas" pitchFamily="49" charset="0"/>
                <a:ea typeface="仿宋" pitchFamily="49" charset="-122"/>
                <a:cs typeface="Consolas" pitchFamily="49" charset="0"/>
              </a:rPr>
              <a:t>=31</a:t>
            </a:r>
            <a:r>
              <a:rPr lang="zh-CN" altLang="en-US" sz="2000">
                <a:solidFill>
                  <a:srgbClr val="0000FF"/>
                </a:solidFill>
                <a:latin typeface="Consolas" pitchFamily="49" charset="0"/>
                <a:ea typeface="仿宋" pitchFamily="49" charset="-122"/>
                <a:cs typeface="Consolas" pitchFamily="49" charset="0"/>
              </a:rPr>
              <a:t>（双分支结点个数）。</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0</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2</a:t>
            </a:r>
            <a:r>
              <a:rPr lang="en-US" sz="2000">
                <a:solidFill>
                  <a:srgbClr val="0000FF"/>
                </a:solidFill>
                <a:latin typeface="Consolas" pitchFamily="49" charset="0"/>
                <a:ea typeface="仿宋" pitchFamily="49" charset="-122"/>
                <a:cs typeface="Consolas" pitchFamily="49" charset="0"/>
              </a:rPr>
              <a:t>+1=32</a:t>
            </a:r>
            <a:r>
              <a:rPr lang="zh-CN" altLang="en-US" sz="2000">
                <a:solidFill>
                  <a:srgbClr val="0000FF"/>
                </a:solidFill>
                <a:latin typeface="Consolas" pitchFamily="49" charset="0"/>
                <a:ea typeface="仿宋" pitchFamily="49" charset="-122"/>
                <a:cs typeface="Consolas" pitchFamily="49" charset="0"/>
              </a:rPr>
              <a:t>（二叉树性质），</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0</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1</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2</a:t>
            </a:r>
            <a:r>
              <a:rPr lang="en-US" sz="2000">
                <a:solidFill>
                  <a:srgbClr val="0000FF"/>
                </a:solidFill>
                <a:latin typeface="Consolas" pitchFamily="49" charset="0"/>
                <a:ea typeface="仿宋" pitchFamily="49" charset="-122"/>
                <a:cs typeface="Consolas" pitchFamily="49" charset="0"/>
              </a:rPr>
              <a:t>=63</a:t>
            </a:r>
            <a:r>
              <a:rPr lang="zh-CN" altLang="en-US" sz="2000">
                <a:solidFill>
                  <a:srgbClr val="0000FF"/>
                </a:solidFill>
                <a:latin typeface="Consolas" pitchFamily="49" charset="0"/>
                <a:ea typeface="仿宋" pitchFamily="49" charset="-122"/>
                <a:cs typeface="Consolas" pitchFamily="49" charset="0"/>
              </a:rPr>
              <a:t>。</a:t>
            </a:r>
          </a:p>
        </p:txBody>
      </p:sp>
      <p:grpSp>
        <p:nvGrpSpPr>
          <p:cNvPr id="7" name="组合 6"/>
          <p:cNvGrpSpPr/>
          <p:nvPr/>
        </p:nvGrpSpPr>
        <p:grpSpPr>
          <a:xfrm>
            <a:off x="2238380" y="785796"/>
            <a:ext cx="1000100" cy="785817"/>
            <a:chOff x="5691204" y="3835411"/>
            <a:chExt cx="1238250" cy="1236663"/>
          </a:xfrm>
        </p:grpSpPr>
        <p:grpSp>
          <p:nvGrpSpPr>
            <p:cNvPr id="9" name="Group 19"/>
            <p:cNvGrpSpPr>
              <a:grpSpLocks/>
            </p:cNvGrpSpPr>
            <p:nvPr/>
          </p:nvGrpSpPr>
          <p:grpSpPr bwMode="auto">
            <a:xfrm>
              <a:off x="5691204" y="3835411"/>
              <a:ext cx="1238250" cy="1236663"/>
              <a:chOff x="802" y="845"/>
              <a:chExt cx="827" cy="826"/>
            </a:xfrm>
          </p:grpSpPr>
          <p:sp>
            <p:nvSpPr>
              <p:cNvPr id="11"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3"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62</a:t>
            </a:fld>
            <a:r>
              <a:rPr lang="en-US" altLang="zh-CN" smtClean="0"/>
              <a:t>/43</a:t>
            </a:r>
            <a:endParaRPr lang="en-US" altLang="zh-CN"/>
          </a:p>
        </p:txBody>
      </p:sp>
    </p:spTree>
    <p:extLst>
      <p:ext uri="{BB962C8B-B14F-4D97-AF65-F5344CB8AC3E}">
        <p14:creationId xmlns:p14="http://schemas.microsoft.com/office/powerpoint/2010/main" val="279707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
          <p:cNvSpPr>
            <a:spLocks noChangeAspect="1" noChangeArrowheads="1"/>
          </p:cNvSpPr>
          <p:nvPr/>
        </p:nvSpPr>
        <p:spPr bwMode="auto">
          <a:xfrm>
            <a:off x="2309786" y="476230"/>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5" name="Oval 9"/>
          <p:cNvSpPr>
            <a:spLocks noChangeAspect="1" noChangeArrowheads="1"/>
          </p:cNvSpPr>
          <p:nvPr/>
        </p:nvSpPr>
        <p:spPr bwMode="auto">
          <a:xfrm>
            <a:off x="2360617" y="526774"/>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
        <p:nvSpPr>
          <p:cNvPr id="6" name="TextBox 5"/>
          <p:cNvSpPr txBox="1"/>
          <p:nvPr/>
        </p:nvSpPr>
        <p:spPr>
          <a:xfrm>
            <a:off x="3309918" y="642919"/>
            <a:ext cx="3714776" cy="430887"/>
          </a:xfrm>
          <a:prstGeom prst="rect">
            <a:avLst/>
          </a:prstGeom>
          <a:noFill/>
        </p:spPr>
        <p:txBody>
          <a:bodyPr wrap="square" rtlCol="0">
            <a:spAutoFit/>
          </a:bodyPr>
          <a:lstStyle/>
          <a:p>
            <a:pPr algn="l"/>
            <a:r>
              <a:rPr lang="zh-CN" altLang="en-US" sz="2000">
                <a:solidFill>
                  <a:srgbClr val="FF0000"/>
                </a:solidFill>
                <a:latin typeface="Consolas" pitchFamily="49" charset="0"/>
                <a:ea typeface="微软雅黑" pitchFamily="34" charset="-122"/>
                <a:cs typeface="Consolas" pitchFamily="49" charset="0"/>
              </a:rPr>
              <a:t>二叉树的存储结构</a:t>
            </a:r>
            <a:endParaRPr lang="zh-CN" altLang="en-US" sz="2000">
              <a:solidFill>
                <a:srgbClr val="FF0000"/>
              </a:solidFill>
              <a:latin typeface="Consolas" pitchFamily="49" charset="0"/>
              <a:ea typeface="微软雅黑" pitchFamily="34" charset="-122"/>
              <a:cs typeface="Consolas" pitchFamily="49" charset="0"/>
            </a:endParaRPr>
          </a:p>
        </p:txBody>
      </p:sp>
      <p:sp>
        <p:nvSpPr>
          <p:cNvPr id="7" name="TextBox 6"/>
          <p:cNvSpPr txBox="1"/>
          <p:nvPr/>
        </p:nvSpPr>
        <p:spPr>
          <a:xfrm>
            <a:off x="2524100" y="1809739"/>
            <a:ext cx="3143272"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顺序存储结构</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36" name="组合 35"/>
          <p:cNvGrpSpPr/>
          <p:nvPr/>
        </p:nvGrpSpPr>
        <p:grpSpPr>
          <a:xfrm>
            <a:off x="2452662" y="2762245"/>
            <a:ext cx="1643074" cy="2051262"/>
            <a:chOff x="1714480" y="1928808"/>
            <a:chExt cx="1643074" cy="1538446"/>
          </a:xfrm>
        </p:grpSpPr>
        <p:sp>
          <p:nvSpPr>
            <p:cNvPr id="8" name="椭圆 7"/>
            <p:cNvSpPr/>
            <p:nvPr/>
          </p:nvSpPr>
          <p:spPr>
            <a:xfrm>
              <a:off x="1714480" y="250031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 name="椭圆 2"/>
            <p:cNvSpPr/>
            <p:nvPr/>
          </p:nvSpPr>
          <p:spPr>
            <a:xfrm>
              <a:off x="2214546" y="1928808"/>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2925554" y="2500312"/>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2214546" y="3143254"/>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12" name="直接连接符 11"/>
            <p:cNvCxnSpPr>
              <a:stCxn id="3" idx="3"/>
              <a:endCxn id="8" idx="7"/>
            </p:cNvCxnSpPr>
            <p:nvPr/>
          </p:nvCxnSpPr>
          <p:spPr>
            <a:xfrm rot="5400000">
              <a:off x="1974955" y="2249765"/>
              <a:ext cx="347262" cy="258450"/>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3" idx="5"/>
              <a:endCxn id="9" idx="1"/>
            </p:cNvCxnSpPr>
            <p:nvPr/>
          </p:nvCxnSpPr>
          <p:spPr>
            <a:xfrm rot="16200000" flipH="1">
              <a:off x="2614850" y="2173790"/>
              <a:ext cx="342401" cy="405538"/>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9" idx="3"/>
              <a:endCxn id="10" idx="7"/>
            </p:cNvCxnSpPr>
            <p:nvPr/>
          </p:nvCxnSpPr>
          <p:spPr>
            <a:xfrm rot="5400000">
              <a:off x="2579130" y="2781013"/>
              <a:ext cx="413840" cy="405538"/>
            </a:xfrm>
            <a:prstGeom prst="line">
              <a:avLst/>
            </a:prstGeom>
            <a:ln>
              <a:tailEnd type="none"/>
            </a:ln>
          </p:spPr>
          <p:style>
            <a:lnRef idx="2">
              <a:schemeClr val="accent2"/>
            </a:lnRef>
            <a:fillRef idx="0">
              <a:schemeClr val="accent2"/>
            </a:fillRef>
            <a:effectRef idx="1">
              <a:schemeClr val="accent2"/>
            </a:effectRef>
            <a:fontRef idx="minor">
              <a:schemeClr val="tx1"/>
            </a:fontRef>
          </p:style>
        </p:cxnSp>
      </p:grpSp>
      <p:sp>
        <p:nvSpPr>
          <p:cNvPr id="17" name="TextBox 16"/>
          <p:cNvSpPr txBox="1"/>
          <p:nvPr/>
        </p:nvSpPr>
        <p:spPr>
          <a:xfrm>
            <a:off x="3452794" y="2762245"/>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1</a:t>
            </a:r>
            <a:endParaRPr lang="zh-CN" altLang="en-US" sz="1600">
              <a:solidFill>
                <a:srgbClr val="FF00FF"/>
              </a:solidFill>
              <a:latin typeface="Consolas" pitchFamily="49" charset="0"/>
              <a:ea typeface="楷体" pitchFamily="49" charset="-122"/>
              <a:cs typeface="Consolas" pitchFamily="49" charset="0"/>
            </a:endParaRPr>
          </a:p>
        </p:txBody>
      </p:sp>
      <p:sp>
        <p:nvSpPr>
          <p:cNvPr id="18" name="TextBox 17"/>
          <p:cNvSpPr txBox="1"/>
          <p:nvPr/>
        </p:nvSpPr>
        <p:spPr>
          <a:xfrm>
            <a:off x="2309786" y="3489403"/>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2</a:t>
            </a:r>
            <a:endParaRPr lang="zh-CN" altLang="en-US" sz="1600">
              <a:solidFill>
                <a:srgbClr val="FF00FF"/>
              </a:solidFill>
              <a:latin typeface="Consolas" pitchFamily="49" charset="0"/>
              <a:ea typeface="楷体" pitchFamily="49" charset="-122"/>
              <a:cs typeface="Consolas" pitchFamily="49" charset="0"/>
            </a:endParaRPr>
          </a:p>
        </p:txBody>
      </p:sp>
      <p:sp>
        <p:nvSpPr>
          <p:cNvPr id="19" name="TextBox 18"/>
          <p:cNvSpPr txBox="1"/>
          <p:nvPr/>
        </p:nvSpPr>
        <p:spPr>
          <a:xfrm>
            <a:off x="3881422" y="3286124"/>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3</a:t>
            </a:r>
            <a:endParaRPr lang="zh-CN" altLang="en-US" sz="1600">
              <a:solidFill>
                <a:srgbClr val="FF00FF"/>
              </a:solidFill>
              <a:latin typeface="Consolas" pitchFamily="49" charset="0"/>
              <a:ea typeface="楷体" pitchFamily="49" charset="-122"/>
              <a:cs typeface="Consolas" pitchFamily="49" charset="0"/>
            </a:endParaRPr>
          </a:p>
        </p:txBody>
      </p:sp>
      <p:sp>
        <p:nvSpPr>
          <p:cNvPr id="20" name="TextBox 19"/>
          <p:cNvSpPr txBox="1"/>
          <p:nvPr/>
        </p:nvSpPr>
        <p:spPr>
          <a:xfrm>
            <a:off x="2738414" y="4346659"/>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6</a:t>
            </a:r>
            <a:endParaRPr lang="zh-CN" altLang="en-US" sz="1600">
              <a:solidFill>
                <a:srgbClr val="FF00FF"/>
              </a:solidFill>
              <a:latin typeface="Consolas" pitchFamily="49" charset="0"/>
              <a:ea typeface="楷体" pitchFamily="49" charset="-122"/>
              <a:cs typeface="Consolas" pitchFamily="49" charset="0"/>
            </a:endParaRPr>
          </a:p>
        </p:txBody>
      </p:sp>
      <p:grpSp>
        <p:nvGrpSpPr>
          <p:cNvPr id="34" name="组合 33"/>
          <p:cNvGrpSpPr/>
          <p:nvPr/>
        </p:nvGrpSpPr>
        <p:grpSpPr>
          <a:xfrm>
            <a:off x="4810116" y="3013149"/>
            <a:ext cx="3429024" cy="892104"/>
            <a:chOff x="4357686" y="2116986"/>
            <a:chExt cx="3429024" cy="669078"/>
          </a:xfrm>
        </p:grpSpPr>
        <p:sp>
          <p:nvSpPr>
            <p:cNvPr id="22" name="矩形 21"/>
            <p:cNvSpPr/>
            <p:nvPr/>
          </p:nvSpPr>
          <p:spPr>
            <a:xfrm>
              <a:off x="4357686"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spcBef>
                  <a:spcPts val="0"/>
                </a:spcBef>
              </a:pP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23" name="TextBox 22"/>
            <p:cNvSpPr txBox="1"/>
            <p:nvPr/>
          </p:nvSpPr>
          <p:spPr>
            <a:xfrm>
              <a:off x="4643438"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FF00FF"/>
                  </a:solidFill>
                  <a:latin typeface="Consolas" pitchFamily="49" charset="0"/>
                  <a:ea typeface="楷体" pitchFamily="49" charset="-122"/>
                  <a:cs typeface="Consolas" pitchFamily="49" charset="0"/>
                </a:rPr>
                <a:t>1</a:t>
              </a:r>
              <a:endParaRPr lang="zh-CN" altLang="en-US" sz="1800">
                <a:solidFill>
                  <a:srgbClr val="FF00FF"/>
                </a:solidFill>
                <a:latin typeface="Consolas" pitchFamily="49" charset="0"/>
                <a:ea typeface="楷体" pitchFamily="49" charset="-122"/>
                <a:cs typeface="Consolas" pitchFamily="49" charset="0"/>
              </a:endParaRPr>
            </a:p>
          </p:txBody>
        </p:sp>
        <p:sp>
          <p:nvSpPr>
            <p:cNvPr id="24" name="矩形 23"/>
            <p:cNvSpPr/>
            <p:nvPr/>
          </p:nvSpPr>
          <p:spPr>
            <a:xfrm>
              <a:off x="4929190"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spcBef>
                  <a:spcPts val="0"/>
                </a:spcBef>
              </a:pP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25" name="TextBox 24"/>
            <p:cNvSpPr txBox="1"/>
            <p:nvPr/>
          </p:nvSpPr>
          <p:spPr>
            <a:xfrm>
              <a:off x="5214942"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FF00FF"/>
                  </a:solidFill>
                  <a:latin typeface="Consolas" pitchFamily="49" charset="0"/>
                  <a:ea typeface="楷体" pitchFamily="49" charset="-122"/>
                  <a:cs typeface="Consolas" pitchFamily="49" charset="0"/>
                </a:rPr>
                <a:t>2</a:t>
              </a:r>
              <a:endParaRPr lang="zh-CN" altLang="en-US" sz="1800">
                <a:solidFill>
                  <a:srgbClr val="FF00FF"/>
                </a:solidFill>
                <a:latin typeface="Consolas" pitchFamily="49" charset="0"/>
                <a:ea typeface="楷体" pitchFamily="49" charset="-122"/>
                <a:cs typeface="Consolas" pitchFamily="49" charset="0"/>
              </a:endParaRPr>
            </a:p>
          </p:txBody>
        </p:sp>
        <p:sp>
          <p:nvSpPr>
            <p:cNvPr id="26" name="矩形 25"/>
            <p:cNvSpPr/>
            <p:nvPr/>
          </p:nvSpPr>
          <p:spPr>
            <a:xfrm>
              <a:off x="5500694"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spcBef>
                  <a:spcPts val="0"/>
                </a:spcBef>
              </a:pP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27" name="TextBox 26"/>
            <p:cNvSpPr txBox="1"/>
            <p:nvPr/>
          </p:nvSpPr>
          <p:spPr>
            <a:xfrm>
              <a:off x="5715008"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FF00FF"/>
                  </a:solidFill>
                  <a:latin typeface="Consolas" pitchFamily="49" charset="0"/>
                  <a:ea typeface="楷体" pitchFamily="49" charset="-122"/>
                  <a:cs typeface="Consolas" pitchFamily="49" charset="0"/>
                </a:rPr>
                <a:t>3</a:t>
              </a:r>
              <a:endParaRPr lang="zh-CN" altLang="en-US" sz="1800">
                <a:solidFill>
                  <a:srgbClr val="FF00FF"/>
                </a:solidFill>
                <a:latin typeface="Consolas" pitchFamily="49" charset="0"/>
                <a:ea typeface="楷体" pitchFamily="49" charset="-122"/>
                <a:cs typeface="Consolas" pitchFamily="49" charset="0"/>
              </a:endParaRPr>
            </a:p>
          </p:txBody>
        </p:sp>
        <p:sp>
          <p:nvSpPr>
            <p:cNvPr id="28" name="矩形 27"/>
            <p:cNvSpPr/>
            <p:nvPr/>
          </p:nvSpPr>
          <p:spPr>
            <a:xfrm>
              <a:off x="6072198"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spcBef>
                  <a:spcPts val="0"/>
                </a:spcBef>
              </a:pPr>
              <a:r>
                <a:rPr lang="en-US" altLang="zh-CN" sz="1800" i="1">
                  <a:solidFill>
                    <a:srgbClr val="0000FF"/>
                  </a:solidFill>
                  <a:latin typeface="Consolas" pitchFamily="49" charset="0"/>
                  <a:cs typeface="Consolas" pitchFamily="49" charset="0"/>
                </a:rPr>
                <a:t>#</a:t>
              </a:r>
              <a:endParaRPr lang="zh-CN" altLang="en-US" sz="1800" i="1">
                <a:solidFill>
                  <a:srgbClr val="0000FF"/>
                </a:solidFill>
                <a:latin typeface="Consolas" pitchFamily="49" charset="0"/>
                <a:cs typeface="Consolas" pitchFamily="49" charset="0"/>
              </a:endParaRPr>
            </a:p>
          </p:txBody>
        </p:sp>
        <p:sp>
          <p:nvSpPr>
            <p:cNvPr id="29" name="TextBox 28"/>
            <p:cNvSpPr txBox="1"/>
            <p:nvPr/>
          </p:nvSpPr>
          <p:spPr>
            <a:xfrm>
              <a:off x="6286512"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FF00FF"/>
                  </a:solidFill>
                  <a:latin typeface="Consolas" pitchFamily="49" charset="0"/>
                  <a:ea typeface="楷体" pitchFamily="49" charset="-122"/>
                  <a:cs typeface="Consolas" pitchFamily="49" charset="0"/>
                </a:rPr>
                <a:t>4</a:t>
              </a:r>
              <a:endParaRPr lang="zh-CN" altLang="en-US" sz="1800">
                <a:solidFill>
                  <a:srgbClr val="FF00FF"/>
                </a:solidFill>
                <a:latin typeface="Consolas" pitchFamily="49" charset="0"/>
                <a:ea typeface="楷体" pitchFamily="49" charset="-122"/>
                <a:cs typeface="Consolas" pitchFamily="49" charset="0"/>
              </a:endParaRPr>
            </a:p>
          </p:txBody>
        </p:sp>
        <p:sp>
          <p:nvSpPr>
            <p:cNvPr id="30" name="矩形 29"/>
            <p:cNvSpPr/>
            <p:nvPr/>
          </p:nvSpPr>
          <p:spPr>
            <a:xfrm>
              <a:off x="6643702"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spcBef>
                  <a:spcPts val="0"/>
                </a:spcBef>
              </a:pPr>
              <a:r>
                <a:rPr lang="en-US" altLang="zh-CN" sz="1800" i="1">
                  <a:solidFill>
                    <a:srgbClr val="0000FF"/>
                  </a:solidFill>
                  <a:latin typeface="Consolas" pitchFamily="49" charset="0"/>
                  <a:cs typeface="Consolas" pitchFamily="49" charset="0"/>
                </a:rPr>
                <a:t>#</a:t>
              </a:r>
              <a:endParaRPr lang="zh-CN" altLang="en-US" sz="1800" i="1">
                <a:solidFill>
                  <a:srgbClr val="0000FF"/>
                </a:solidFill>
                <a:latin typeface="Consolas" pitchFamily="49" charset="0"/>
                <a:cs typeface="Consolas" pitchFamily="49" charset="0"/>
              </a:endParaRPr>
            </a:p>
          </p:txBody>
        </p:sp>
        <p:sp>
          <p:nvSpPr>
            <p:cNvPr id="31" name="TextBox 30"/>
            <p:cNvSpPr txBox="1"/>
            <p:nvPr/>
          </p:nvSpPr>
          <p:spPr>
            <a:xfrm>
              <a:off x="6858016"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FF00FF"/>
                  </a:solidFill>
                  <a:latin typeface="Consolas" pitchFamily="49" charset="0"/>
                  <a:ea typeface="楷体" pitchFamily="49" charset="-122"/>
                  <a:cs typeface="Consolas" pitchFamily="49" charset="0"/>
                </a:rPr>
                <a:t>5</a:t>
              </a:r>
              <a:endParaRPr lang="zh-CN" altLang="en-US" sz="1800">
                <a:solidFill>
                  <a:srgbClr val="FF00FF"/>
                </a:solidFill>
                <a:latin typeface="Consolas" pitchFamily="49" charset="0"/>
                <a:ea typeface="楷体" pitchFamily="49" charset="-122"/>
                <a:cs typeface="Consolas" pitchFamily="49" charset="0"/>
              </a:endParaRPr>
            </a:p>
          </p:txBody>
        </p:sp>
        <p:sp>
          <p:nvSpPr>
            <p:cNvPr id="32" name="矩形 31"/>
            <p:cNvSpPr/>
            <p:nvPr/>
          </p:nvSpPr>
          <p:spPr>
            <a:xfrm>
              <a:off x="7215206"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spcBef>
                  <a:spcPts val="0"/>
                </a:spcBef>
              </a:pP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33" name="TextBox 32"/>
            <p:cNvSpPr txBox="1"/>
            <p:nvPr/>
          </p:nvSpPr>
          <p:spPr>
            <a:xfrm>
              <a:off x="7429520"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800">
                  <a:solidFill>
                    <a:srgbClr val="FF00FF"/>
                  </a:solidFill>
                  <a:latin typeface="Consolas" pitchFamily="49" charset="0"/>
                  <a:ea typeface="楷体" pitchFamily="49" charset="-122"/>
                  <a:cs typeface="Consolas" pitchFamily="49" charset="0"/>
                </a:rPr>
                <a:t>6</a:t>
              </a:r>
              <a:endParaRPr lang="zh-CN" altLang="en-US" sz="1800">
                <a:solidFill>
                  <a:srgbClr val="FF00FF"/>
                </a:solidFill>
                <a:latin typeface="Consolas" pitchFamily="49" charset="0"/>
                <a:ea typeface="楷体" pitchFamily="49" charset="-122"/>
                <a:cs typeface="Consolas" pitchFamily="49" charset="0"/>
              </a:endParaRPr>
            </a:p>
          </p:txBody>
        </p:sp>
      </p:grpSp>
      <p:sp>
        <p:nvSpPr>
          <p:cNvPr id="35" name="右箭头 34"/>
          <p:cNvSpPr/>
          <p:nvPr/>
        </p:nvSpPr>
        <p:spPr>
          <a:xfrm>
            <a:off x="4167174" y="3476626"/>
            <a:ext cx="428628" cy="381003"/>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48" name="组合 47"/>
          <p:cNvGrpSpPr/>
          <p:nvPr/>
        </p:nvGrpSpPr>
        <p:grpSpPr>
          <a:xfrm>
            <a:off x="8810644" y="2519997"/>
            <a:ext cx="1571636" cy="2242512"/>
            <a:chOff x="7500958" y="1928808"/>
            <a:chExt cx="1571636" cy="1681884"/>
          </a:xfrm>
        </p:grpSpPr>
        <p:sp>
          <p:nvSpPr>
            <p:cNvPr id="38" name="椭圆 37"/>
            <p:cNvSpPr/>
            <p:nvPr/>
          </p:nvSpPr>
          <p:spPr>
            <a:xfrm>
              <a:off x="8072462" y="2571750"/>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FF00FF"/>
                  </a:solidFill>
                  <a:latin typeface="Consolas" pitchFamily="49" charset="0"/>
                  <a:cs typeface="Consolas" pitchFamily="49" charset="0"/>
                </a:rPr>
                <a:t>i</a:t>
              </a:r>
              <a:endParaRPr lang="zh-CN" altLang="en-US" sz="1800" i="1">
                <a:solidFill>
                  <a:srgbClr val="FF00FF"/>
                </a:solidFill>
                <a:latin typeface="Consolas" pitchFamily="49" charset="0"/>
                <a:cs typeface="Consolas" pitchFamily="49" charset="0"/>
              </a:endParaRPr>
            </a:p>
          </p:txBody>
        </p:sp>
        <p:sp>
          <p:nvSpPr>
            <p:cNvPr id="39" name="椭圆 38"/>
            <p:cNvSpPr/>
            <p:nvPr/>
          </p:nvSpPr>
          <p:spPr>
            <a:xfrm>
              <a:off x="7500958" y="3214692"/>
              <a:ext cx="642942" cy="39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a:solidFill>
                    <a:srgbClr val="FF00FF"/>
                  </a:solidFill>
                  <a:latin typeface="Consolas" pitchFamily="49" charset="0"/>
                  <a:cs typeface="Consolas" pitchFamily="49" charset="0"/>
                </a:rPr>
                <a:t>2</a:t>
              </a:r>
              <a:r>
                <a:rPr lang="en-US" altLang="zh-CN" sz="1800" i="1">
                  <a:solidFill>
                    <a:srgbClr val="FF00FF"/>
                  </a:solidFill>
                  <a:latin typeface="Consolas" pitchFamily="49" charset="0"/>
                  <a:cs typeface="Consolas" pitchFamily="49" charset="0"/>
                </a:rPr>
                <a:t>i</a:t>
              </a:r>
              <a:endParaRPr lang="zh-CN" altLang="en-US" sz="1800">
                <a:solidFill>
                  <a:srgbClr val="FF00FF"/>
                </a:solidFill>
                <a:latin typeface="Consolas" pitchFamily="49" charset="0"/>
                <a:cs typeface="Consolas" pitchFamily="49" charset="0"/>
              </a:endParaRPr>
            </a:p>
          </p:txBody>
        </p:sp>
        <p:sp>
          <p:nvSpPr>
            <p:cNvPr id="40" name="椭圆 39"/>
            <p:cNvSpPr/>
            <p:nvPr/>
          </p:nvSpPr>
          <p:spPr>
            <a:xfrm>
              <a:off x="8358214" y="3214692"/>
              <a:ext cx="714380" cy="39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a:solidFill>
                    <a:srgbClr val="FF00FF"/>
                  </a:solidFill>
                  <a:latin typeface="Consolas" pitchFamily="49" charset="0"/>
                  <a:cs typeface="Consolas" pitchFamily="49" charset="0"/>
                </a:rPr>
                <a:t>2</a:t>
              </a:r>
              <a:r>
                <a:rPr lang="en-US" altLang="zh-CN" sz="1800" i="1">
                  <a:solidFill>
                    <a:srgbClr val="FF00FF"/>
                  </a:solidFill>
                  <a:latin typeface="Consolas" pitchFamily="49" charset="0"/>
                  <a:cs typeface="Consolas" pitchFamily="49" charset="0"/>
                </a:rPr>
                <a:t>i</a:t>
              </a:r>
              <a:r>
                <a:rPr lang="en-US" altLang="zh-CN" sz="180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41" name="椭圆 40"/>
            <p:cNvSpPr/>
            <p:nvPr/>
          </p:nvSpPr>
          <p:spPr>
            <a:xfrm>
              <a:off x="7937524" y="1928808"/>
              <a:ext cx="642942"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i="1">
                  <a:solidFill>
                    <a:srgbClr val="FF00FF"/>
                  </a:solidFill>
                  <a:latin typeface="Consolas" pitchFamily="49" charset="0"/>
                  <a:cs typeface="Consolas" pitchFamily="49" charset="0"/>
                </a:rPr>
                <a:t>i</a:t>
              </a:r>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cxnSp>
          <p:nvCxnSpPr>
            <p:cNvPr id="43" name="直接连接符 42"/>
            <p:cNvCxnSpPr>
              <a:stCxn id="41" idx="4"/>
              <a:endCxn id="38" idx="0"/>
            </p:cNvCxnSpPr>
            <p:nvPr/>
          </p:nvCxnSpPr>
          <p:spPr>
            <a:xfrm rot="5400000">
              <a:off x="8112150" y="2424905"/>
              <a:ext cx="285752" cy="7938"/>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45" name="直接连接符 44"/>
            <p:cNvCxnSpPr>
              <a:stCxn id="38" idx="3"/>
              <a:endCxn id="39" idx="0"/>
            </p:cNvCxnSpPr>
            <p:nvPr/>
          </p:nvCxnSpPr>
          <p:spPr>
            <a:xfrm rot="5400000">
              <a:off x="7804570" y="2894490"/>
              <a:ext cx="338061" cy="302342"/>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47" name="直接连接符 46"/>
            <p:cNvCxnSpPr>
              <a:stCxn id="38" idx="5"/>
              <a:endCxn id="40" idx="0"/>
            </p:cNvCxnSpPr>
            <p:nvPr/>
          </p:nvCxnSpPr>
          <p:spPr>
            <a:xfrm rot="16200000" flipH="1">
              <a:off x="8377343" y="2876630"/>
              <a:ext cx="338062" cy="338061"/>
            </a:xfrm>
            <a:prstGeom prst="line">
              <a:avLst/>
            </a:prstGeom>
            <a:ln>
              <a:tailEnd type="none"/>
            </a:ln>
          </p:spPr>
          <p:style>
            <a:lnRef idx="2">
              <a:schemeClr val="accent4"/>
            </a:lnRef>
            <a:fillRef idx="0">
              <a:schemeClr val="accent4"/>
            </a:fillRef>
            <a:effectRef idx="1">
              <a:schemeClr val="accent4"/>
            </a:effectRef>
            <a:fontRef idx="minor">
              <a:schemeClr val="tx1"/>
            </a:fontRef>
          </p:style>
        </p:cxnSp>
      </p:grpSp>
      <p:sp>
        <p:nvSpPr>
          <p:cNvPr id="42" name="灯片编号占位符 41"/>
          <p:cNvSpPr>
            <a:spLocks noGrp="1"/>
          </p:cNvSpPr>
          <p:nvPr>
            <p:ph type="sldNum" sz="quarter" idx="12"/>
          </p:nvPr>
        </p:nvSpPr>
        <p:spPr/>
        <p:txBody>
          <a:bodyPr/>
          <a:lstStyle/>
          <a:p>
            <a:fld id="{36E68863-33C2-4D6D-B9FA-F4917E910219}" type="slidenum">
              <a:rPr lang="en-US" altLang="zh-CN" smtClean="0"/>
              <a:pPr/>
              <a:t>63</a:t>
            </a:fld>
            <a:r>
              <a:rPr lang="en-US" altLang="zh-CN" smtClean="0"/>
              <a:t>/43</a:t>
            </a:r>
            <a:endParaRPr lang="en-US" altLang="zh-CN"/>
          </a:p>
        </p:txBody>
      </p:sp>
    </p:spTree>
    <p:extLst>
      <p:ext uri="{BB962C8B-B14F-4D97-AF65-F5344CB8AC3E}">
        <p14:creationId xmlns:p14="http://schemas.microsoft.com/office/powerpoint/2010/main" val="326628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8348" y="920225"/>
            <a:ext cx="8143932" cy="133882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50000"/>
              </a:lnSpc>
              <a:spcBef>
                <a:spcPts val="0"/>
              </a:spcBef>
            </a:pPr>
            <a:r>
              <a:rPr lang="zh-CN" altLang="en-US" sz="1800">
                <a:solidFill>
                  <a:srgbClr val="0000FF"/>
                </a:solidFill>
                <a:latin typeface="Consolas" pitchFamily="49" charset="0"/>
                <a:ea typeface="楷体" pitchFamily="49" charset="-122"/>
                <a:cs typeface="Consolas" pitchFamily="49" charset="0"/>
              </a:rPr>
              <a:t>    一棵高度为</a:t>
            </a:r>
            <a:r>
              <a:rPr lang="en-US" altLang="zh-CN" sz="1800" i="1">
                <a:solidFill>
                  <a:srgbClr val="0000FF"/>
                </a:solidFill>
                <a:latin typeface="Consolas" pitchFamily="49" charset="0"/>
                <a:ea typeface="楷体" pitchFamily="49" charset="-122"/>
                <a:cs typeface="Consolas" pitchFamily="49" charset="0"/>
              </a:rPr>
              <a:t>h</a:t>
            </a:r>
            <a:r>
              <a:rPr lang="zh-CN" altLang="en-US" sz="1800">
                <a:solidFill>
                  <a:srgbClr val="0000FF"/>
                </a:solidFill>
                <a:latin typeface="Consolas" pitchFamily="49" charset="0"/>
                <a:ea typeface="楷体" pitchFamily="49" charset="-122"/>
                <a:cs typeface="Consolas" pitchFamily="49" charset="0"/>
              </a:rPr>
              <a:t>的并且只有</a:t>
            </a:r>
            <a:r>
              <a:rPr lang="en-US" altLang="zh-CN" sz="1800" i="1">
                <a:solidFill>
                  <a:srgbClr val="0000FF"/>
                </a:solidFill>
                <a:latin typeface="Consolas" pitchFamily="49" charset="0"/>
                <a:ea typeface="楷体" pitchFamily="49" charset="-122"/>
                <a:cs typeface="Consolas" pitchFamily="49" charset="0"/>
              </a:rPr>
              <a:t>h</a:t>
            </a:r>
            <a:r>
              <a:rPr lang="zh-CN" altLang="en-US" sz="1800">
                <a:solidFill>
                  <a:srgbClr val="0000FF"/>
                </a:solidFill>
                <a:latin typeface="Consolas" pitchFamily="49" charset="0"/>
                <a:ea typeface="楷体" pitchFamily="49" charset="-122"/>
                <a:cs typeface="Consolas" pitchFamily="49" charset="0"/>
              </a:rPr>
              <a:t>个结点的二叉树，采用顺序存储结构存放在</a:t>
            </a:r>
            <a:r>
              <a:rPr lang="en-US" altLang="zh-CN" sz="1800" i="1">
                <a:solidFill>
                  <a:srgbClr val="0000FF"/>
                </a:solidFill>
                <a:latin typeface="Consolas" pitchFamily="49" charset="0"/>
                <a:ea typeface="楷体" pitchFamily="49" charset="-122"/>
                <a:cs typeface="Consolas" pitchFamily="49" charset="0"/>
              </a:rPr>
              <a:t>R</a:t>
            </a:r>
            <a:r>
              <a:rPr lang="en-US" altLang="zh-CN" sz="1800">
                <a:solidFill>
                  <a:srgbClr val="0000FF"/>
                </a:solidFill>
                <a:latin typeface="Consolas" pitchFamily="49" charset="0"/>
                <a:ea typeface="楷体" pitchFamily="49" charset="-122"/>
                <a:cs typeface="Consolas" pitchFamily="49" charset="0"/>
              </a:rPr>
              <a:t>[1..</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中，则</a:t>
            </a:r>
            <a:r>
              <a:rPr lang="en-US" altLang="zh-CN" sz="1800" i="1">
                <a:solidFill>
                  <a:srgbClr val="FF00FF"/>
                </a:solidFill>
                <a:latin typeface="Consolas" pitchFamily="49" charset="0"/>
                <a:ea typeface="楷体" pitchFamily="49" charset="-122"/>
                <a:cs typeface="Consolas" pitchFamily="49" charset="0"/>
              </a:rPr>
              <a:t>n</a:t>
            </a:r>
            <a:r>
              <a:rPr lang="zh-CN" altLang="en-US" sz="1800">
                <a:solidFill>
                  <a:srgbClr val="FF00FF"/>
                </a:solidFill>
                <a:latin typeface="Consolas" pitchFamily="49" charset="0"/>
                <a:ea typeface="楷体" pitchFamily="49" charset="-122"/>
                <a:cs typeface="Consolas" pitchFamily="49" charset="0"/>
              </a:rPr>
              <a:t>应该至少</a:t>
            </a:r>
            <a:r>
              <a:rPr lang="zh-CN" altLang="en-US" sz="1800">
                <a:solidFill>
                  <a:srgbClr val="0000FF"/>
                </a:solidFill>
                <a:latin typeface="Consolas" pitchFamily="49" charset="0"/>
                <a:ea typeface="楷体" pitchFamily="49" charset="-122"/>
                <a:cs typeface="Consolas" pitchFamily="49" charset="0"/>
              </a:rPr>
              <a:t>是（ ）。</a:t>
            </a:r>
            <a:endParaRPr lang="en-US" altLang="zh-CN" sz="1800">
              <a:solidFill>
                <a:srgbClr val="0000FF"/>
              </a:solidFill>
              <a:latin typeface="Consolas" pitchFamily="49" charset="0"/>
              <a:ea typeface="楷体"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楷体" pitchFamily="49" charset="-122"/>
                <a:cs typeface="Consolas" pitchFamily="49" charset="0"/>
              </a:rPr>
              <a:t>    A.2</a:t>
            </a:r>
            <a:r>
              <a:rPr lang="en-US" altLang="zh-CN" sz="1800" i="1">
                <a:solidFill>
                  <a:srgbClr val="0000FF"/>
                </a:solidFill>
                <a:latin typeface="Consolas" pitchFamily="49" charset="0"/>
                <a:ea typeface="楷体" pitchFamily="49" charset="-122"/>
                <a:cs typeface="Consolas" pitchFamily="49" charset="0"/>
              </a:rPr>
              <a:t>h</a:t>
            </a:r>
            <a:r>
              <a:rPr lang="en-US" altLang="zh-CN" sz="1800">
                <a:solidFill>
                  <a:srgbClr val="0000FF"/>
                </a:solidFill>
                <a:latin typeface="Consolas" pitchFamily="49" charset="0"/>
                <a:ea typeface="楷体" pitchFamily="49" charset="-122"/>
                <a:cs typeface="Consolas" pitchFamily="49" charset="0"/>
              </a:rPr>
              <a:t>	   B.2</a:t>
            </a:r>
            <a:r>
              <a:rPr lang="en-US" altLang="zh-CN" sz="1800" i="1">
                <a:solidFill>
                  <a:srgbClr val="0000FF"/>
                </a:solidFill>
                <a:latin typeface="Consolas" pitchFamily="49" charset="0"/>
                <a:ea typeface="楷体" pitchFamily="49" charset="-122"/>
                <a:cs typeface="Consolas" pitchFamily="49" charset="0"/>
              </a:rPr>
              <a:t>h</a:t>
            </a:r>
            <a:r>
              <a:rPr lang="en-US" altLang="zh-CN" sz="1800">
                <a:solidFill>
                  <a:srgbClr val="0000FF"/>
                </a:solidFill>
                <a:latin typeface="Consolas" pitchFamily="49" charset="0"/>
                <a:ea typeface="楷体" pitchFamily="49" charset="-122"/>
                <a:cs typeface="Consolas" pitchFamily="49" charset="0"/>
              </a:rPr>
              <a:t>-1     C.2</a:t>
            </a:r>
            <a:r>
              <a:rPr lang="en-US" altLang="zh-CN" sz="1800" i="1" baseline="30000">
                <a:solidFill>
                  <a:srgbClr val="0000FF"/>
                </a:solidFill>
                <a:latin typeface="Consolas" pitchFamily="49" charset="0"/>
                <a:ea typeface="楷体" pitchFamily="49" charset="-122"/>
                <a:cs typeface="Consolas" pitchFamily="49" charset="0"/>
              </a:rPr>
              <a:t>h</a:t>
            </a:r>
            <a:r>
              <a:rPr lang="en-US" altLang="zh-CN" sz="1800">
                <a:solidFill>
                  <a:srgbClr val="0000FF"/>
                </a:solidFill>
                <a:latin typeface="Consolas" pitchFamily="49" charset="0"/>
                <a:ea typeface="楷体" pitchFamily="49" charset="-122"/>
                <a:cs typeface="Consolas" pitchFamily="49" charset="0"/>
              </a:rPr>
              <a:t>-1      D.2</a:t>
            </a:r>
            <a:r>
              <a:rPr lang="en-US" altLang="zh-CN" sz="1800" i="1" baseline="30000">
                <a:solidFill>
                  <a:srgbClr val="0000FF"/>
                </a:solidFill>
                <a:latin typeface="Consolas" pitchFamily="49" charset="0"/>
                <a:ea typeface="楷体" pitchFamily="49" charset="-122"/>
                <a:cs typeface="Consolas" pitchFamily="49" charset="0"/>
              </a:rPr>
              <a:t>h</a:t>
            </a:r>
            <a:endParaRPr lang="zh-CN" altLang="en-US" sz="1800" i="1" baseline="30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524100" y="2666995"/>
            <a:ext cx="6357982" cy="477054"/>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仿宋" pitchFamily="49" charset="-122"/>
                <a:cs typeface="Consolas" pitchFamily="49" charset="0"/>
              </a:rPr>
              <a:t>可能是一棵有斜树，最后一个结点的层序编号为</a:t>
            </a:r>
            <a:r>
              <a:rPr lang="en-US" altLang="zh-CN" sz="1800">
                <a:solidFill>
                  <a:srgbClr val="0000FF"/>
                </a:solidFill>
                <a:latin typeface="Consolas" pitchFamily="49" charset="0"/>
                <a:ea typeface="仿宋" pitchFamily="49" charset="-122"/>
                <a:cs typeface="Consolas" pitchFamily="49" charset="0"/>
              </a:rPr>
              <a:t>2</a:t>
            </a:r>
            <a:r>
              <a:rPr lang="en-US" altLang="zh-CN" sz="1800" i="1" baseline="30000">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FF00FF"/>
                </a:solidFill>
                <a:latin typeface="Consolas" pitchFamily="49" charset="0"/>
                <a:ea typeface="仿宋" pitchFamily="49" charset="-122"/>
                <a:cs typeface="Consolas" pitchFamily="49" charset="0"/>
              </a:rPr>
              <a:t>C</a:t>
            </a:r>
            <a:endParaRPr lang="zh-CN" altLang="en-US" sz="1800">
              <a:solidFill>
                <a:srgbClr val="FF00FF"/>
              </a:solidFill>
              <a:latin typeface="Consolas" pitchFamily="49" charset="0"/>
              <a:ea typeface="仿宋" pitchFamily="49" charset="-122"/>
              <a:cs typeface="Consolas" pitchFamily="49" charset="0"/>
            </a:endParaRPr>
          </a:p>
        </p:txBody>
      </p:sp>
      <p:grpSp>
        <p:nvGrpSpPr>
          <p:cNvPr id="23" name="组合 22"/>
          <p:cNvGrpSpPr/>
          <p:nvPr/>
        </p:nvGrpSpPr>
        <p:grpSpPr>
          <a:xfrm>
            <a:off x="3881423" y="3524252"/>
            <a:ext cx="5134011" cy="2476517"/>
            <a:chOff x="2357422" y="2643188"/>
            <a:chExt cx="5134011" cy="1857388"/>
          </a:xfrm>
        </p:grpSpPr>
        <p:sp>
          <p:nvSpPr>
            <p:cNvPr id="7" name="椭圆 6"/>
            <p:cNvSpPr/>
            <p:nvPr/>
          </p:nvSpPr>
          <p:spPr>
            <a:xfrm>
              <a:off x="2928926" y="2643188"/>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3497058" y="3105006"/>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4568628" y="4071948"/>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cs typeface="Consolas" pitchFamily="49" charset="0"/>
              </a:endParaRPr>
            </a:p>
          </p:txBody>
        </p:sp>
        <p:cxnSp>
          <p:nvCxnSpPr>
            <p:cNvPr id="11" name="直接连接符 10"/>
            <p:cNvCxnSpPr>
              <a:stCxn id="7" idx="5"/>
              <a:endCxn id="8" idx="1"/>
            </p:cNvCxnSpPr>
            <p:nvPr/>
          </p:nvCxnSpPr>
          <p:spPr>
            <a:xfrm rot="16200000" flipH="1">
              <a:off x="3312635" y="2904766"/>
              <a:ext cx="232715" cy="262662"/>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3" name="直接连接符 12"/>
            <p:cNvCxnSpPr>
              <a:stCxn id="8" idx="5"/>
            </p:cNvCxnSpPr>
            <p:nvPr/>
          </p:nvCxnSpPr>
          <p:spPr>
            <a:xfrm rot="16200000" flipH="1">
              <a:off x="3873701" y="3373648"/>
              <a:ext cx="261763" cy="277579"/>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5" name="直接连接符 14"/>
            <p:cNvCxnSpPr>
              <a:endCxn id="9" idx="1"/>
            </p:cNvCxnSpPr>
            <p:nvPr/>
          </p:nvCxnSpPr>
          <p:spPr>
            <a:xfrm rot="16200000" flipH="1">
              <a:off x="4426418" y="3913921"/>
              <a:ext cx="208183" cy="202767"/>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7" name="TextBox 16"/>
            <p:cNvSpPr txBox="1"/>
            <p:nvPr/>
          </p:nvSpPr>
          <p:spPr>
            <a:xfrm rot="2697574">
              <a:off x="4124812" y="3685076"/>
              <a:ext cx="500066" cy="261610"/>
            </a:xfrm>
            <a:prstGeom prst="rect">
              <a:avLst/>
            </a:prstGeom>
            <a:noFill/>
          </p:spPr>
          <p:txBody>
            <a:bodyPr wrap="square" rtlCol="0">
              <a:spAutoFit/>
            </a:bodyPr>
            <a:lstStyle/>
            <a:p>
              <a:pPr algn="l">
                <a:lnSpc>
                  <a:spcPts val="2000"/>
                </a:lnSpc>
                <a:spcBef>
                  <a:spcPts val="0"/>
                </a:spcBef>
              </a:pPr>
              <a:r>
                <a:rPr lang="en-US" altLang="zh-CN" sz="2000">
                  <a:solidFill>
                    <a:srgbClr val="0000FF"/>
                  </a:solidFill>
                  <a:latin typeface="Consolas" pitchFamily="49" charset="0"/>
                  <a:ea typeface="宋体"/>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cxnSp>
          <p:nvCxnSpPr>
            <p:cNvPr id="19" name="直接箭头连接符 18"/>
            <p:cNvCxnSpPr/>
            <p:nvPr/>
          </p:nvCxnSpPr>
          <p:spPr>
            <a:xfrm rot="10800000">
              <a:off x="5072066" y="4257186"/>
              <a:ext cx="35719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19731" y="4082163"/>
              <a:ext cx="2071702" cy="357791"/>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仿宋" pitchFamily="49" charset="-122"/>
                  <a:cs typeface="Consolas" pitchFamily="49" charset="0"/>
                </a:rPr>
                <a:t>层序编号为</a:t>
              </a:r>
              <a:r>
                <a:rPr lang="en-US" altLang="zh-CN" sz="1800">
                  <a:solidFill>
                    <a:srgbClr val="0000FF"/>
                  </a:solidFill>
                  <a:latin typeface="Consolas" pitchFamily="49" charset="0"/>
                  <a:ea typeface="仿宋" pitchFamily="49" charset="-122"/>
                  <a:cs typeface="Consolas" pitchFamily="49" charset="0"/>
                </a:rPr>
                <a:t>2</a:t>
              </a:r>
              <a:r>
                <a:rPr lang="en-US" altLang="zh-CN" sz="1800" i="1" baseline="30000">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21" name="左大括号 20"/>
            <p:cNvSpPr/>
            <p:nvPr/>
          </p:nvSpPr>
          <p:spPr>
            <a:xfrm>
              <a:off x="2714612" y="2928940"/>
              <a:ext cx="142876" cy="1571636"/>
            </a:xfrm>
            <a:prstGeom prst="leftBrace">
              <a:avLst/>
            </a:prstGeom>
            <a:ln>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TextBox 21"/>
            <p:cNvSpPr txBox="1"/>
            <p:nvPr/>
          </p:nvSpPr>
          <p:spPr>
            <a:xfrm>
              <a:off x="2357422" y="3571882"/>
              <a:ext cx="500066" cy="261610"/>
            </a:xfrm>
            <a:prstGeom prst="rect">
              <a:avLst/>
            </a:prstGeom>
            <a:noFill/>
          </p:spPr>
          <p:txBody>
            <a:bodyPr wrap="square" rtlCol="0">
              <a:spAutoFit/>
            </a:bodyPr>
            <a:lstStyle/>
            <a:p>
              <a:pPr algn="l">
                <a:lnSpc>
                  <a:spcPts val="2000"/>
                </a:lnSpc>
                <a:spcBef>
                  <a:spcPts val="0"/>
                </a:spcBef>
              </a:pPr>
              <a:r>
                <a:rPr lang="en-US" altLang="zh-CN" sz="1800" i="1">
                  <a:solidFill>
                    <a:srgbClr val="0000FF"/>
                  </a:solidFill>
                  <a:latin typeface="Consolas" pitchFamily="49" charset="0"/>
                  <a:ea typeface="宋体"/>
                  <a:cs typeface="Consolas" pitchFamily="49" charset="0"/>
                </a:rPr>
                <a:t>h</a:t>
              </a:r>
              <a:endParaRPr lang="zh-CN" altLang="en-US" sz="1800" i="1">
                <a:solidFill>
                  <a:srgbClr val="0000FF"/>
                </a:solidFill>
                <a:latin typeface="Consolas" pitchFamily="49" charset="0"/>
                <a:ea typeface="楷体" pitchFamily="49" charset="-122"/>
                <a:cs typeface="Consolas" pitchFamily="49" charset="0"/>
              </a:endParaRPr>
            </a:p>
          </p:txBody>
        </p:sp>
      </p:grpSp>
      <p:grpSp>
        <p:nvGrpSpPr>
          <p:cNvPr id="24" name="组合 23"/>
          <p:cNvGrpSpPr/>
          <p:nvPr/>
        </p:nvGrpSpPr>
        <p:grpSpPr>
          <a:xfrm>
            <a:off x="2166910" y="214291"/>
            <a:ext cx="1000100" cy="785817"/>
            <a:chOff x="5691204" y="3835411"/>
            <a:chExt cx="1238250" cy="1236663"/>
          </a:xfrm>
        </p:grpSpPr>
        <p:grpSp>
          <p:nvGrpSpPr>
            <p:cNvPr id="26" name="Group 19"/>
            <p:cNvGrpSpPr>
              <a:grpSpLocks/>
            </p:cNvGrpSpPr>
            <p:nvPr/>
          </p:nvGrpSpPr>
          <p:grpSpPr bwMode="auto">
            <a:xfrm>
              <a:off x="5691204" y="3835411"/>
              <a:ext cx="1238250" cy="1236663"/>
              <a:chOff x="802" y="845"/>
              <a:chExt cx="827" cy="826"/>
            </a:xfrm>
          </p:grpSpPr>
          <p:sp>
            <p:nvSpPr>
              <p:cNvPr id="28"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2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30"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27"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25" name="灯片编号占位符 24"/>
          <p:cNvSpPr>
            <a:spLocks noGrp="1"/>
          </p:cNvSpPr>
          <p:nvPr>
            <p:ph type="sldNum" sz="quarter" idx="12"/>
          </p:nvPr>
        </p:nvSpPr>
        <p:spPr/>
        <p:txBody>
          <a:bodyPr/>
          <a:lstStyle/>
          <a:p>
            <a:fld id="{36E68863-33C2-4D6D-B9FA-F4917E910219}" type="slidenum">
              <a:rPr lang="en-US" altLang="zh-CN" smtClean="0"/>
              <a:pPr/>
              <a:t>64</a:t>
            </a:fld>
            <a:r>
              <a:rPr lang="en-US" altLang="zh-CN" smtClean="0"/>
              <a:t>/43</a:t>
            </a:r>
            <a:endParaRPr lang="en-US" altLang="zh-CN"/>
          </a:p>
        </p:txBody>
      </p:sp>
    </p:spTree>
    <p:extLst>
      <p:ext uri="{BB962C8B-B14F-4D97-AF65-F5344CB8AC3E}">
        <p14:creationId xmlns:p14="http://schemas.microsoft.com/office/powerpoint/2010/main" val="304481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8348" y="666731"/>
            <a:ext cx="3286148" cy="3970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二叉链存储结构</a:t>
            </a:r>
            <a:endPar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4" name="组合 3"/>
          <p:cNvGrpSpPr/>
          <p:nvPr/>
        </p:nvGrpSpPr>
        <p:grpSpPr>
          <a:xfrm>
            <a:off x="2524100" y="1904990"/>
            <a:ext cx="1643074" cy="2095515"/>
            <a:chOff x="1571604" y="1928808"/>
            <a:chExt cx="1643074" cy="1571636"/>
          </a:xfrm>
        </p:grpSpPr>
        <p:sp>
          <p:nvSpPr>
            <p:cNvPr id="5" name="椭圆 4"/>
            <p:cNvSpPr/>
            <p:nvPr/>
          </p:nvSpPr>
          <p:spPr>
            <a:xfrm>
              <a:off x="1571604" y="2500312"/>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2214546" y="1928808"/>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2782678" y="2500312"/>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2214546" y="3143254"/>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9" name="直接连接符 8"/>
            <p:cNvCxnSpPr>
              <a:stCxn id="6" idx="3"/>
              <a:endCxn id="5" idx="7"/>
            </p:cNvCxnSpPr>
            <p:nvPr/>
          </p:nvCxnSpPr>
          <p:spPr>
            <a:xfrm rot="5400000">
              <a:off x="1937875" y="2207823"/>
              <a:ext cx="342401" cy="337472"/>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0" name="直接连接符 9"/>
            <p:cNvCxnSpPr>
              <a:stCxn id="6" idx="5"/>
              <a:endCxn id="7" idx="1"/>
            </p:cNvCxnSpPr>
            <p:nvPr/>
          </p:nvCxnSpPr>
          <p:spPr>
            <a:xfrm rot="16200000" flipH="1">
              <a:off x="2543412" y="2245228"/>
              <a:ext cx="342401" cy="262662"/>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1" name="直接连接符 10"/>
            <p:cNvCxnSpPr>
              <a:stCxn id="7" idx="3"/>
              <a:endCxn id="8" idx="7"/>
            </p:cNvCxnSpPr>
            <p:nvPr/>
          </p:nvCxnSpPr>
          <p:spPr>
            <a:xfrm rot="5400000">
              <a:off x="2473335" y="2822955"/>
              <a:ext cx="418701" cy="326516"/>
            </a:xfrm>
            <a:prstGeom prst="line">
              <a:avLst/>
            </a:prstGeom>
            <a:ln>
              <a:tailEnd type="none"/>
            </a:ln>
          </p:spPr>
          <p:style>
            <a:lnRef idx="2">
              <a:schemeClr val="accent2"/>
            </a:lnRef>
            <a:fillRef idx="0">
              <a:schemeClr val="accent2"/>
            </a:fillRef>
            <a:effectRef idx="1">
              <a:schemeClr val="accent2"/>
            </a:effectRef>
            <a:fontRef idx="minor">
              <a:schemeClr val="tx1"/>
            </a:fontRef>
          </p:style>
        </p:cxnSp>
      </p:grpSp>
      <p:grpSp>
        <p:nvGrpSpPr>
          <p:cNvPr id="37" name="组合 36"/>
          <p:cNvGrpSpPr/>
          <p:nvPr/>
        </p:nvGrpSpPr>
        <p:grpSpPr>
          <a:xfrm>
            <a:off x="5381620" y="952483"/>
            <a:ext cx="3929090" cy="3429024"/>
            <a:chOff x="3857620" y="714362"/>
            <a:chExt cx="3929090" cy="2571768"/>
          </a:xfrm>
        </p:grpSpPr>
        <p:sp>
          <p:nvSpPr>
            <p:cNvPr id="16" name="矩形 15"/>
            <p:cNvSpPr/>
            <p:nvPr/>
          </p:nvSpPr>
          <p:spPr>
            <a:xfrm>
              <a:off x="5429256" y="1214428"/>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A</a:t>
              </a:r>
              <a:endParaRPr lang="zh-CN" altLang="en-US" sz="1800" i="1">
                <a:solidFill>
                  <a:srgbClr val="0000FF"/>
                </a:solidFill>
                <a:latin typeface="Consolas" pitchFamily="49" charset="0"/>
                <a:ea typeface="楷体" pitchFamily="49" charset="-122"/>
                <a:cs typeface="Consolas" pitchFamily="49" charset="0"/>
              </a:endParaRPr>
            </a:p>
          </p:txBody>
        </p:sp>
        <p:sp>
          <p:nvSpPr>
            <p:cNvPr id="17" name="矩形 16"/>
            <p:cNvSpPr/>
            <p:nvPr/>
          </p:nvSpPr>
          <p:spPr>
            <a:xfrm>
              <a:off x="6143636" y="1214428"/>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18" name="矩形 17"/>
            <p:cNvSpPr/>
            <p:nvPr/>
          </p:nvSpPr>
          <p:spPr>
            <a:xfrm>
              <a:off x="5000628" y="1214428"/>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19" name="弧形 18"/>
            <p:cNvSpPr/>
            <p:nvPr/>
          </p:nvSpPr>
          <p:spPr>
            <a:xfrm>
              <a:off x="5429256" y="857238"/>
              <a:ext cx="428628" cy="428628"/>
            </a:xfrm>
            <a:prstGeom prst="arc">
              <a:avLst>
                <a:gd name="adj1" fmla="val 16200000"/>
                <a:gd name="adj2" fmla="val 2193898"/>
              </a:avLst>
            </a:pr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286380" y="714362"/>
              <a:ext cx="500066" cy="261610"/>
            </a:xfrm>
            <a:prstGeom prst="rect">
              <a:avLst/>
            </a:prstGeom>
            <a:noFill/>
          </p:spPr>
          <p:txBody>
            <a:bodyPr wrap="square" rtlCol="0">
              <a:spAutoFit/>
            </a:bodyPr>
            <a:lstStyle/>
            <a:p>
              <a:pPr algn="l">
                <a:lnSpc>
                  <a:spcPts val="2000"/>
                </a:lnSpc>
                <a:spcBef>
                  <a:spcPts val="0"/>
                </a:spcBef>
              </a:pPr>
              <a:r>
                <a:rPr lang="en-US" altLang="zh-CN" sz="1800" i="1">
                  <a:solidFill>
                    <a:srgbClr val="0000FF"/>
                  </a:solidFill>
                  <a:latin typeface="Consolas" pitchFamily="49" charset="0"/>
                  <a:ea typeface="宋体"/>
                  <a:cs typeface="Consolas" pitchFamily="49" charset="0"/>
                </a:rPr>
                <a:t>b</a:t>
              </a:r>
              <a:endParaRPr lang="zh-CN" altLang="en-US" sz="1800" i="1">
                <a:solidFill>
                  <a:srgbClr val="0000FF"/>
                </a:solidFill>
                <a:latin typeface="Consolas" pitchFamily="49" charset="0"/>
                <a:ea typeface="楷体" pitchFamily="49" charset="-122"/>
                <a:cs typeface="Consolas" pitchFamily="49" charset="0"/>
              </a:endParaRPr>
            </a:p>
          </p:txBody>
        </p:sp>
        <p:sp>
          <p:nvSpPr>
            <p:cNvPr id="21" name="矩形 20"/>
            <p:cNvSpPr/>
            <p:nvPr/>
          </p:nvSpPr>
          <p:spPr>
            <a:xfrm>
              <a:off x="4286248" y="2000246"/>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B</a:t>
              </a:r>
              <a:endParaRPr lang="zh-CN" altLang="en-US" sz="1800" i="1">
                <a:solidFill>
                  <a:srgbClr val="0000FF"/>
                </a:solidFill>
                <a:latin typeface="Consolas" pitchFamily="49" charset="0"/>
                <a:ea typeface="楷体" pitchFamily="49" charset="-122"/>
                <a:cs typeface="Consolas" pitchFamily="49" charset="0"/>
              </a:endParaRPr>
            </a:p>
          </p:txBody>
        </p:sp>
        <p:sp>
          <p:nvSpPr>
            <p:cNvPr id="22" name="矩形 21"/>
            <p:cNvSpPr/>
            <p:nvPr/>
          </p:nvSpPr>
          <p:spPr>
            <a:xfrm>
              <a:off x="5000628"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3" name="矩形 22"/>
            <p:cNvSpPr/>
            <p:nvPr/>
          </p:nvSpPr>
          <p:spPr>
            <a:xfrm>
              <a:off x="3857620"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a:solidFill>
                    <a:srgbClr val="0000FF"/>
                  </a:solidFill>
                  <a:latin typeface="Consolas" pitchFamily="49" charset="0"/>
                  <a:ea typeface="宋体"/>
                  <a:cs typeface="Consolas" pitchFamily="49" charset="0"/>
                </a:rPr>
                <a:t>∧</a:t>
              </a:r>
              <a:endParaRPr lang="zh-CN" altLang="en-US" sz="1600">
                <a:solidFill>
                  <a:srgbClr val="0000FF"/>
                </a:solidFill>
                <a:latin typeface="Consolas" pitchFamily="49" charset="0"/>
                <a:ea typeface="楷体" pitchFamily="49" charset="-122"/>
                <a:cs typeface="Consolas" pitchFamily="49" charset="0"/>
              </a:endParaRPr>
            </a:p>
          </p:txBody>
        </p:sp>
        <p:sp>
          <p:nvSpPr>
            <p:cNvPr id="24" name="矩形 23"/>
            <p:cNvSpPr/>
            <p:nvPr/>
          </p:nvSpPr>
          <p:spPr>
            <a:xfrm>
              <a:off x="6643702" y="2000246"/>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C</a:t>
              </a:r>
              <a:endParaRPr lang="zh-CN" altLang="en-US" sz="1800" i="1">
                <a:solidFill>
                  <a:srgbClr val="0000FF"/>
                </a:solidFill>
                <a:latin typeface="Consolas" pitchFamily="49" charset="0"/>
                <a:ea typeface="楷体" pitchFamily="49" charset="-122"/>
                <a:cs typeface="Consolas" pitchFamily="49" charset="0"/>
              </a:endParaRPr>
            </a:p>
          </p:txBody>
        </p:sp>
        <p:sp>
          <p:nvSpPr>
            <p:cNvPr id="25" name="矩形 24"/>
            <p:cNvSpPr/>
            <p:nvPr/>
          </p:nvSpPr>
          <p:spPr>
            <a:xfrm>
              <a:off x="7358082"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6" name="矩形 25"/>
            <p:cNvSpPr/>
            <p:nvPr/>
          </p:nvSpPr>
          <p:spPr>
            <a:xfrm>
              <a:off x="6215074"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27" name="矩形 26"/>
            <p:cNvSpPr/>
            <p:nvPr/>
          </p:nvSpPr>
          <p:spPr>
            <a:xfrm>
              <a:off x="5429256" y="2857502"/>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D</a:t>
              </a:r>
              <a:endParaRPr lang="zh-CN" altLang="en-US" sz="1800" i="1">
                <a:solidFill>
                  <a:srgbClr val="0000FF"/>
                </a:solidFill>
                <a:latin typeface="Consolas" pitchFamily="49" charset="0"/>
                <a:ea typeface="楷体" pitchFamily="49" charset="-122"/>
                <a:cs typeface="Consolas" pitchFamily="49" charset="0"/>
              </a:endParaRPr>
            </a:p>
          </p:txBody>
        </p:sp>
        <p:sp>
          <p:nvSpPr>
            <p:cNvPr id="28" name="矩形 27"/>
            <p:cNvSpPr/>
            <p:nvPr/>
          </p:nvSpPr>
          <p:spPr>
            <a:xfrm>
              <a:off x="6143636" y="2857502"/>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9" name="矩形 28"/>
            <p:cNvSpPr/>
            <p:nvPr/>
          </p:nvSpPr>
          <p:spPr>
            <a:xfrm>
              <a:off x="5000628" y="2857502"/>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cxnSp>
          <p:nvCxnSpPr>
            <p:cNvPr id="31" name="直接箭头连接符 30"/>
            <p:cNvCxnSpPr/>
            <p:nvPr/>
          </p:nvCxnSpPr>
          <p:spPr>
            <a:xfrm rot="5400000">
              <a:off x="4750595" y="1535899"/>
              <a:ext cx="571504" cy="3571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直接箭头连接符 32"/>
            <p:cNvCxnSpPr/>
            <p:nvPr/>
          </p:nvCxnSpPr>
          <p:spPr>
            <a:xfrm rot="16200000" flipH="1">
              <a:off x="6286512" y="1500180"/>
              <a:ext cx="571504"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直接箭头连接符 34"/>
            <p:cNvCxnSpPr/>
            <p:nvPr/>
          </p:nvCxnSpPr>
          <p:spPr>
            <a:xfrm rot="5400000">
              <a:off x="5893603" y="2321717"/>
              <a:ext cx="642942"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8" name="右箭头 37"/>
          <p:cNvSpPr/>
          <p:nvPr/>
        </p:nvSpPr>
        <p:spPr>
          <a:xfrm>
            <a:off x="4452926" y="2571745"/>
            <a:ext cx="571504" cy="476253"/>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2" name="TextBox 31"/>
          <p:cNvSpPr txBox="1"/>
          <p:nvPr/>
        </p:nvSpPr>
        <p:spPr>
          <a:xfrm>
            <a:off x="2452662" y="4697941"/>
            <a:ext cx="7143800" cy="477054"/>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仿宋" pitchFamily="49" charset="-122"/>
                <a:cs typeface="Consolas" pitchFamily="49" charset="0"/>
              </a:rPr>
              <a:t>任何结点的左、右指针分别指向一棵二叉树！ </a:t>
            </a:r>
            <a:r>
              <a:rPr lang="zh-CN" altLang="en-US" sz="1800">
                <a:solidFill>
                  <a:srgbClr val="FF00FF"/>
                </a:solidFill>
                <a:latin typeface="Consolas" pitchFamily="49" charset="0"/>
                <a:ea typeface="仿宋" pitchFamily="49" charset="-122"/>
                <a:cs typeface="Consolas" pitchFamily="49" charset="0"/>
                <a:sym typeface="Wingdings"/>
              </a:rPr>
              <a:t></a:t>
            </a:r>
            <a:r>
              <a:rPr lang="zh-CN" altLang="en-US" sz="1800">
                <a:solidFill>
                  <a:srgbClr val="0000FF"/>
                </a:solidFill>
                <a:latin typeface="Consolas" pitchFamily="49" charset="0"/>
                <a:ea typeface="仿宋" pitchFamily="49" charset="-122"/>
                <a:cs typeface="Consolas" pitchFamily="49" charset="0"/>
                <a:sym typeface="Wingdings"/>
              </a:rPr>
              <a:t> 递归数据结构</a:t>
            </a:r>
            <a:endParaRPr lang="zh-CN" altLang="en-US" sz="1800">
              <a:solidFill>
                <a:srgbClr val="0000FF"/>
              </a:solidFill>
              <a:latin typeface="Consolas" pitchFamily="49" charset="0"/>
              <a:ea typeface="仿宋" pitchFamily="49" charset="-122"/>
              <a:cs typeface="Consolas" pitchFamily="49" charset="0"/>
            </a:endParaRPr>
          </a:p>
        </p:txBody>
      </p:sp>
      <p:sp>
        <p:nvSpPr>
          <p:cNvPr id="36" name="灯片编号占位符 35"/>
          <p:cNvSpPr>
            <a:spLocks noGrp="1"/>
          </p:cNvSpPr>
          <p:nvPr>
            <p:ph type="sldNum" sz="quarter" idx="12"/>
          </p:nvPr>
        </p:nvSpPr>
        <p:spPr/>
        <p:txBody>
          <a:bodyPr/>
          <a:lstStyle/>
          <a:p>
            <a:fld id="{36E68863-33C2-4D6D-B9FA-F4917E910219}" type="slidenum">
              <a:rPr lang="en-US" altLang="zh-CN" smtClean="0"/>
              <a:pPr/>
              <a:t>65</a:t>
            </a:fld>
            <a:r>
              <a:rPr lang="en-US" altLang="zh-CN" smtClean="0"/>
              <a:t>/43</a:t>
            </a:r>
            <a:endParaRPr lang="en-US" altLang="zh-CN"/>
          </a:p>
        </p:txBody>
      </p:sp>
    </p:spTree>
    <p:extLst>
      <p:ext uri="{BB962C8B-B14F-4D97-AF65-F5344CB8AC3E}">
        <p14:creationId xmlns:p14="http://schemas.microsoft.com/office/powerpoint/2010/main" val="331995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2728" y="1071546"/>
            <a:ext cx="6429420"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   含有</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个结点的二叉树采用二叉链存储结构，其中</a:t>
            </a:r>
            <a:r>
              <a:rPr lang="zh-CN" altLang="en-US" sz="1800">
                <a:solidFill>
                  <a:srgbClr val="FF00FF"/>
                </a:solidFill>
                <a:latin typeface="Consolas" pitchFamily="49" charset="0"/>
                <a:ea typeface="楷体" pitchFamily="49" charset="-122"/>
                <a:cs typeface="Consolas" pitchFamily="49" charset="0"/>
              </a:rPr>
              <a:t>空指针域个数</a:t>
            </a:r>
            <a:r>
              <a:rPr lang="zh-CN" altLang="en-US" sz="1800">
                <a:solidFill>
                  <a:srgbClr val="0000FF"/>
                </a:solidFill>
                <a:latin typeface="Consolas" pitchFamily="49" charset="0"/>
                <a:ea typeface="楷体" pitchFamily="49" charset="-122"/>
                <a:cs typeface="Consolas" pitchFamily="49" charset="0"/>
              </a:rPr>
              <a:t>是多少？</a:t>
            </a:r>
          </a:p>
        </p:txBody>
      </p:sp>
      <p:sp>
        <p:nvSpPr>
          <p:cNvPr id="4" name="TextBox 3"/>
          <p:cNvSpPr txBox="1"/>
          <p:nvPr/>
        </p:nvSpPr>
        <p:spPr>
          <a:xfrm>
            <a:off x="2952728" y="2226413"/>
            <a:ext cx="6786610" cy="24341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144000" rtlCol="0">
            <a:spAutoFit/>
          </a:bodyPr>
          <a:lstStyle/>
          <a:p>
            <a:pPr marL="457200" indent="-457200" algn="l">
              <a:lnSpc>
                <a:spcPct val="20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每个结点</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个指针域，共</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个指针域</a:t>
            </a:r>
            <a:endParaRPr lang="en-US" altLang="zh-CN" sz="1800">
              <a:solidFill>
                <a:srgbClr val="0000FF"/>
              </a:solidFill>
              <a:latin typeface="Consolas" pitchFamily="49" charset="0"/>
              <a:ea typeface="仿宋" pitchFamily="49" charset="-122"/>
              <a:cs typeface="Consolas" pitchFamily="49" charset="0"/>
            </a:endParaRPr>
          </a:p>
          <a:p>
            <a:pPr marL="457200" indent="-457200" algn="l">
              <a:lnSpc>
                <a:spcPct val="20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除了根结点外，每个结点被一个非空指针所指向</a:t>
            </a:r>
            <a:endParaRPr lang="en-US" altLang="zh-CN" sz="1800">
              <a:solidFill>
                <a:srgbClr val="0000FF"/>
              </a:solidFill>
              <a:latin typeface="Consolas" pitchFamily="49" charset="0"/>
              <a:ea typeface="仿宋" pitchFamily="49" charset="-122"/>
              <a:cs typeface="Consolas" pitchFamily="49" charset="0"/>
            </a:endParaRPr>
          </a:p>
          <a:p>
            <a:pPr marL="457200" indent="-457200" algn="l">
              <a:lnSpc>
                <a:spcPct val="20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共有</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个非空指针域</a:t>
            </a:r>
            <a:endParaRPr lang="en-US" altLang="zh-CN" sz="1800">
              <a:solidFill>
                <a:srgbClr val="0000FF"/>
              </a:solidFill>
              <a:latin typeface="Consolas" pitchFamily="49" charset="0"/>
              <a:ea typeface="仿宋" pitchFamily="49" charset="-122"/>
              <a:cs typeface="Consolas" pitchFamily="49" charset="0"/>
            </a:endParaRPr>
          </a:p>
          <a:p>
            <a:pPr marL="457200" indent="-457200" algn="l">
              <a:lnSpc>
                <a:spcPct val="200000"/>
              </a:lnSpc>
              <a:spcBef>
                <a:spcPts val="0"/>
              </a:spcBef>
              <a:buBlip>
                <a:blip r:embed="rId3"/>
              </a:buBlip>
            </a:pPr>
            <a:r>
              <a:rPr lang="zh-CN" altLang="en-US" sz="1800">
                <a:solidFill>
                  <a:srgbClr val="0000FF"/>
                </a:solidFill>
                <a:latin typeface="Consolas" pitchFamily="49" charset="0"/>
                <a:ea typeface="仿宋" pitchFamily="49" charset="-122"/>
                <a:cs typeface="Consolas" pitchFamily="49" charset="0"/>
              </a:rPr>
              <a:t>空指针域的个数</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p>
        </p:txBody>
      </p:sp>
      <p:grpSp>
        <p:nvGrpSpPr>
          <p:cNvPr id="7" name="组合 6"/>
          <p:cNvGrpSpPr/>
          <p:nvPr/>
        </p:nvGrpSpPr>
        <p:grpSpPr>
          <a:xfrm>
            <a:off x="2381256" y="571481"/>
            <a:ext cx="1000100" cy="785817"/>
            <a:chOff x="5691204" y="3835411"/>
            <a:chExt cx="1238250" cy="1236663"/>
          </a:xfrm>
        </p:grpSpPr>
        <p:grpSp>
          <p:nvGrpSpPr>
            <p:cNvPr id="9" name="Group 19"/>
            <p:cNvGrpSpPr>
              <a:grpSpLocks/>
            </p:cNvGrpSpPr>
            <p:nvPr/>
          </p:nvGrpSpPr>
          <p:grpSpPr bwMode="auto">
            <a:xfrm>
              <a:off x="5691204" y="3835411"/>
              <a:ext cx="1238250" cy="1236663"/>
              <a:chOff x="802" y="845"/>
              <a:chExt cx="827" cy="826"/>
            </a:xfrm>
          </p:grpSpPr>
          <p:sp>
            <p:nvSpPr>
              <p:cNvPr id="11"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3"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66</a:t>
            </a:fld>
            <a:r>
              <a:rPr lang="en-US" altLang="zh-CN" smtClean="0"/>
              <a:t>/43</a:t>
            </a:r>
            <a:endParaRPr lang="en-US" altLang="zh-CN"/>
          </a:p>
        </p:txBody>
      </p:sp>
    </p:spTree>
    <p:extLst>
      <p:ext uri="{BB962C8B-B14F-4D97-AF65-F5344CB8AC3E}">
        <p14:creationId xmlns:p14="http://schemas.microsoft.com/office/powerpoint/2010/main" val="348433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3881422" y="285728"/>
            <a:ext cx="3929090"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7</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 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grpSp>
        <p:nvGrpSpPr>
          <p:cNvPr id="2" name="组合 15"/>
          <p:cNvGrpSpPr/>
          <p:nvPr/>
        </p:nvGrpSpPr>
        <p:grpSpPr>
          <a:xfrm>
            <a:off x="2309786" y="1904991"/>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2" name="TextBox 11"/>
          <p:cNvSpPr txBox="1"/>
          <p:nvPr/>
        </p:nvSpPr>
        <p:spPr>
          <a:xfrm>
            <a:off x="3238480" y="2109895"/>
            <a:ext cx="2714644"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  二叉树遍历</a:t>
            </a:r>
            <a:endParaRPr lang="zh-CN" altLang="en-US" sz="2000">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11" name="TextBox 10"/>
          <p:cNvSpPr txBox="1"/>
          <p:nvPr/>
        </p:nvSpPr>
        <p:spPr>
          <a:xfrm>
            <a:off x="3309918" y="2952747"/>
            <a:ext cx="207170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遍历过程</a:t>
            </a:r>
            <a:endPar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4" name="TextBox 23"/>
          <p:cNvSpPr txBox="1"/>
          <p:nvPr/>
        </p:nvSpPr>
        <p:spPr>
          <a:xfrm>
            <a:off x="3809984" y="3643315"/>
            <a:ext cx="2857520" cy="14086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ts val="3000"/>
              </a:lnSpc>
              <a:spcBef>
                <a:spcPts val="0"/>
              </a:spcBef>
              <a:buBlip>
                <a:blip r:embed="rId5"/>
              </a:buBlip>
            </a:pPr>
            <a:r>
              <a:rPr lang="zh-CN" altLang="en-US" sz="2000">
                <a:solidFill>
                  <a:srgbClr val="0000FF"/>
                </a:solidFill>
                <a:latin typeface="仿宋" pitchFamily="49" charset="-122"/>
                <a:ea typeface="仿宋" pitchFamily="49" charset="-122"/>
                <a:cs typeface="Times New Roman" pitchFamily="18" charset="0"/>
              </a:rPr>
              <a:t>某种次序</a:t>
            </a:r>
            <a:endParaRPr lang="en-US" altLang="zh-CN" sz="2000">
              <a:solidFill>
                <a:srgbClr val="0000FF"/>
              </a:solidFill>
              <a:latin typeface="仿宋" pitchFamily="49" charset="-122"/>
              <a:ea typeface="仿宋" pitchFamily="49" charset="-122"/>
              <a:cs typeface="Times New Roman" pitchFamily="18" charset="0"/>
            </a:endParaRPr>
          </a:p>
          <a:p>
            <a:pPr marL="457200" indent="-457200" algn="l">
              <a:lnSpc>
                <a:spcPts val="3000"/>
              </a:lnSpc>
              <a:spcBef>
                <a:spcPts val="0"/>
              </a:spcBef>
              <a:buBlip>
                <a:blip r:embed="rId5"/>
              </a:buBlip>
            </a:pPr>
            <a:r>
              <a:rPr lang="zh-CN" altLang="en-US" sz="2000">
                <a:solidFill>
                  <a:srgbClr val="0000FF"/>
                </a:solidFill>
                <a:latin typeface="仿宋" pitchFamily="49" charset="-122"/>
                <a:ea typeface="仿宋" pitchFamily="49" charset="-122"/>
                <a:cs typeface="Times New Roman" pitchFamily="18" charset="0"/>
              </a:rPr>
              <a:t>访问所有结点</a:t>
            </a:r>
            <a:endParaRPr lang="en-US" altLang="zh-CN" sz="2000">
              <a:solidFill>
                <a:srgbClr val="0000FF"/>
              </a:solidFill>
              <a:latin typeface="仿宋" pitchFamily="49" charset="-122"/>
              <a:ea typeface="仿宋" pitchFamily="49" charset="-122"/>
              <a:cs typeface="Times New Roman" pitchFamily="18" charset="0"/>
            </a:endParaRPr>
          </a:p>
          <a:p>
            <a:pPr marL="457200" indent="-457200" algn="l">
              <a:lnSpc>
                <a:spcPts val="3000"/>
              </a:lnSpc>
              <a:spcBef>
                <a:spcPts val="0"/>
              </a:spcBef>
              <a:buBlip>
                <a:blip r:embed="rId5"/>
              </a:buBlip>
            </a:pPr>
            <a:r>
              <a:rPr lang="zh-CN" altLang="en-US" sz="2000">
                <a:solidFill>
                  <a:srgbClr val="0000FF"/>
                </a:solidFill>
                <a:latin typeface="仿宋" pitchFamily="49" charset="-122"/>
                <a:ea typeface="仿宋" pitchFamily="49" charset="-122"/>
                <a:cs typeface="Times New Roman" pitchFamily="18" charset="0"/>
              </a:rPr>
              <a:t>不重复访问</a:t>
            </a: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67</a:t>
            </a:fld>
            <a:r>
              <a:rPr lang="en-US" altLang="zh-CN" smtClean="0"/>
              <a:t>/43</a:t>
            </a:r>
            <a:endParaRPr lang="en-US" altLang="zh-CN"/>
          </a:p>
        </p:txBody>
      </p:sp>
    </p:spTree>
    <p:extLst>
      <p:ext uri="{BB962C8B-B14F-4D97-AF65-F5344CB8AC3E}">
        <p14:creationId xmlns:p14="http://schemas.microsoft.com/office/powerpoint/2010/main" val="19947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524100" y="1583470"/>
            <a:ext cx="2143140" cy="1631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1800">
                <a:solidFill>
                  <a:srgbClr val="0000FF"/>
                </a:solidFill>
                <a:latin typeface="仿宋" pitchFamily="49" charset="-122"/>
                <a:ea typeface="仿宋" pitchFamily="49" charset="-122"/>
                <a:cs typeface="Times New Roman" pitchFamily="18" charset="0"/>
              </a:rPr>
              <a:t>先序遍历</a:t>
            </a:r>
            <a:endParaRPr lang="en-US" altLang="zh-CN" sz="1800">
              <a:solidFill>
                <a:srgbClr val="0000FF"/>
              </a:solidFill>
              <a:latin typeface="仿宋" pitchFamily="49" charset="-122"/>
              <a:ea typeface="仿宋" pitchFamily="49" charset="-122"/>
              <a:cs typeface="Times New Roman" pitchFamily="18" charset="0"/>
            </a:endParaRPr>
          </a:p>
          <a:p>
            <a:pPr marL="457200" indent="-457200" algn="l">
              <a:lnSpc>
                <a:spcPts val="3000"/>
              </a:lnSpc>
              <a:spcBef>
                <a:spcPts val="0"/>
              </a:spcBef>
              <a:buBlip>
                <a:blip r:embed="rId3"/>
              </a:buBlip>
            </a:pPr>
            <a:r>
              <a:rPr lang="zh-CN" altLang="en-US" sz="1800">
                <a:solidFill>
                  <a:srgbClr val="0000FF"/>
                </a:solidFill>
                <a:latin typeface="仿宋" pitchFamily="49" charset="-122"/>
                <a:ea typeface="仿宋" pitchFamily="49" charset="-122"/>
                <a:cs typeface="Times New Roman" pitchFamily="18" charset="0"/>
              </a:rPr>
              <a:t>中序遍历</a:t>
            </a:r>
            <a:endParaRPr lang="en-US" altLang="zh-CN" sz="1800">
              <a:solidFill>
                <a:srgbClr val="0000FF"/>
              </a:solidFill>
              <a:latin typeface="仿宋" pitchFamily="49" charset="-122"/>
              <a:ea typeface="仿宋" pitchFamily="49" charset="-122"/>
              <a:cs typeface="Times New Roman" pitchFamily="18" charset="0"/>
            </a:endParaRPr>
          </a:p>
          <a:p>
            <a:pPr marL="457200" indent="-457200" algn="l">
              <a:lnSpc>
                <a:spcPts val="3000"/>
              </a:lnSpc>
              <a:spcBef>
                <a:spcPts val="0"/>
              </a:spcBef>
              <a:buBlip>
                <a:blip r:embed="rId3"/>
              </a:buBlip>
            </a:pPr>
            <a:r>
              <a:rPr lang="zh-CN" altLang="en-US" sz="1800">
                <a:solidFill>
                  <a:srgbClr val="0000FF"/>
                </a:solidFill>
                <a:latin typeface="仿宋" pitchFamily="49" charset="-122"/>
                <a:ea typeface="仿宋" pitchFamily="49" charset="-122"/>
                <a:cs typeface="Times New Roman" pitchFamily="18" charset="0"/>
              </a:rPr>
              <a:t>后序遍历</a:t>
            </a:r>
            <a:endParaRPr lang="en-US" altLang="zh-CN" sz="1800">
              <a:solidFill>
                <a:srgbClr val="0000FF"/>
              </a:solidFill>
              <a:latin typeface="仿宋" pitchFamily="49" charset="-122"/>
              <a:ea typeface="仿宋" pitchFamily="49" charset="-122"/>
              <a:cs typeface="Times New Roman" pitchFamily="18" charset="0"/>
            </a:endParaRPr>
          </a:p>
          <a:p>
            <a:pPr marL="457200" indent="-457200" algn="l">
              <a:lnSpc>
                <a:spcPts val="3000"/>
              </a:lnSpc>
              <a:spcBef>
                <a:spcPts val="0"/>
              </a:spcBef>
              <a:buBlip>
                <a:blip r:embed="rId3"/>
              </a:buBlip>
            </a:pPr>
            <a:r>
              <a:rPr lang="zh-CN" altLang="en-US" sz="1800">
                <a:solidFill>
                  <a:srgbClr val="0000FF"/>
                </a:solidFill>
                <a:latin typeface="仿宋" pitchFamily="49" charset="-122"/>
                <a:ea typeface="仿宋" pitchFamily="49" charset="-122"/>
                <a:cs typeface="Times New Roman" pitchFamily="18" charset="0"/>
              </a:rPr>
              <a:t>层次遍历</a:t>
            </a:r>
            <a:endParaRPr lang="en-US" altLang="zh-CN" sz="1800">
              <a:solidFill>
                <a:srgbClr val="0000FF"/>
              </a:solidFill>
              <a:latin typeface="仿宋" pitchFamily="49" charset="-122"/>
              <a:ea typeface="仿宋" pitchFamily="49" charset="-122"/>
              <a:cs typeface="Times New Roman" pitchFamily="18" charset="0"/>
            </a:endParaRPr>
          </a:p>
        </p:txBody>
      </p:sp>
      <p:sp>
        <p:nvSpPr>
          <p:cNvPr id="14" name="TextBox 13"/>
          <p:cNvSpPr txBox="1"/>
          <p:nvPr/>
        </p:nvSpPr>
        <p:spPr>
          <a:xfrm>
            <a:off x="2524100" y="697413"/>
            <a:ext cx="2857520"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常用遍历方法</a:t>
            </a:r>
          </a:p>
        </p:txBody>
      </p:sp>
      <p:grpSp>
        <p:nvGrpSpPr>
          <p:cNvPr id="2" name="组合 16"/>
          <p:cNvGrpSpPr/>
          <p:nvPr/>
        </p:nvGrpSpPr>
        <p:grpSpPr>
          <a:xfrm>
            <a:off x="4810116" y="1643051"/>
            <a:ext cx="1500198" cy="928693"/>
            <a:chOff x="2786050" y="1410881"/>
            <a:chExt cx="1500198" cy="696520"/>
          </a:xfrm>
        </p:grpSpPr>
        <p:sp>
          <p:nvSpPr>
            <p:cNvPr id="15" name="右大括号 14"/>
            <p:cNvSpPr/>
            <p:nvPr/>
          </p:nvSpPr>
          <p:spPr>
            <a:xfrm>
              <a:off x="2786050" y="1410881"/>
              <a:ext cx="142876" cy="696520"/>
            </a:xfrm>
            <a:prstGeom prst="righ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6" name="TextBox 15"/>
            <p:cNvSpPr txBox="1"/>
            <p:nvPr/>
          </p:nvSpPr>
          <p:spPr>
            <a:xfrm>
              <a:off x="2928926" y="1571618"/>
              <a:ext cx="1357322" cy="357791"/>
            </a:xfrm>
            <a:prstGeom prst="rect">
              <a:avLst/>
            </a:prstGeom>
            <a:noFill/>
          </p:spPr>
          <p:txBody>
            <a:bodyPr wrap="square" rtlCol="0">
              <a:spAutoFit/>
            </a:bodyPr>
            <a:lstStyle/>
            <a:p>
              <a:pPr algn="l">
                <a:lnSpc>
                  <a:spcPts val="3000"/>
                </a:lnSpc>
                <a:spcBef>
                  <a:spcPts val="0"/>
                </a:spcBef>
              </a:pPr>
              <a:r>
                <a:rPr lang="zh-CN" altLang="en-US" sz="1800">
                  <a:solidFill>
                    <a:srgbClr val="FF00FF"/>
                  </a:solidFill>
                  <a:latin typeface="仿宋" pitchFamily="49" charset="-122"/>
                  <a:ea typeface="仿宋" pitchFamily="49" charset="-122"/>
                  <a:cs typeface="Times New Roman" pitchFamily="18" charset="0"/>
                </a:rPr>
                <a:t>具有递归性</a:t>
              </a:r>
            </a:p>
          </p:txBody>
        </p:sp>
      </p:grpSp>
      <p:grpSp>
        <p:nvGrpSpPr>
          <p:cNvPr id="3" name="组合 8"/>
          <p:cNvGrpSpPr/>
          <p:nvPr/>
        </p:nvGrpSpPr>
        <p:grpSpPr>
          <a:xfrm>
            <a:off x="6381752" y="1142985"/>
            <a:ext cx="1512000" cy="3018651"/>
            <a:chOff x="3428992" y="2571750"/>
            <a:chExt cx="1512000" cy="2263988"/>
          </a:xfrm>
        </p:grpSpPr>
        <p:sp>
          <p:nvSpPr>
            <p:cNvPr id="11" name="圆角矩形 10"/>
            <p:cNvSpPr/>
            <p:nvPr/>
          </p:nvSpPr>
          <p:spPr>
            <a:xfrm>
              <a:off x="3428992" y="2571750"/>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spcBef>
                  <a:spcPts val="0"/>
                </a:spcBef>
              </a:pPr>
              <a:r>
                <a:rPr lang="zh-CN" altLang="en-US" sz="1800">
                  <a:solidFill>
                    <a:srgbClr val="0000FF"/>
                  </a:solidFill>
                  <a:latin typeface="楷体" pitchFamily="49" charset="-122"/>
                  <a:ea typeface="楷体" pitchFamily="49" charset="-122"/>
                </a:rPr>
                <a:t>二叉树算法</a:t>
              </a:r>
              <a:endParaRPr lang="zh-CN" altLang="en-US" sz="1800">
                <a:solidFill>
                  <a:srgbClr val="0000FF"/>
                </a:solidFill>
                <a:latin typeface="楷体" pitchFamily="49" charset="-122"/>
                <a:ea typeface="楷体" pitchFamily="49" charset="-122"/>
              </a:endParaRPr>
            </a:p>
          </p:txBody>
        </p:sp>
        <p:sp>
          <p:nvSpPr>
            <p:cNvPr id="12" name="燕尾形箭头 11"/>
            <p:cNvSpPr/>
            <p:nvPr/>
          </p:nvSpPr>
          <p:spPr>
            <a:xfrm rot="5400000">
              <a:off x="4035934" y="3105006"/>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3" name="圆角矩形 12"/>
            <p:cNvSpPr/>
            <p:nvPr/>
          </p:nvSpPr>
          <p:spPr>
            <a:xfrm>
              <a:off x="3428992" y="3482982"/>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spcBef>
                  <a:spcPts val="0"/>
                </a:spcBef>
              </a:pPr>
              <a:r>
                <a:rPr lang="zh-CN" altLang="en-US" sz="1800">
                  <a:solidFill>
                    <a:srgbClr val="0000FF"/>
                  </a:solidFill>
                  <a:latin typeface="楷体" pitchFamily="49" charset="-122"/>
                  <a:ea typeface="楷体" pitchFamily="49" charset="-122"/>
                </a:rPr>
                <a:t>二叉树查找</a:t>
              </a:r>
              <a:endParaRPr lang="zh-CN" altLang="en-US" sz="1800">
                <a:solidFill>
                  <a:srgbClr val="0000FF"/>
                </a:solidFill>
                <a:latin typeface="楷体" pitchFamily="49" charset="-122"/>
                <a:ea typeface="楷体" pitchFamily="49" charset="-122"/>
              </a:endParaRPr>
            </a:p>
          </p:txBody>
        </p:sp>
        <p:sp>
          <p:nvSpPr>
            <p:cNvPr id="18" name="燕尾形箭头 17"/>
            <p:cNvSpPr/>
            <p:nvPr/>
          </p:nvSpPr>
          <p:spPr>
            <a:xfrm rot="5400000">
              <a:off x="4035934" y="4036510"/>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9" name="圆角矩形 18"/>
            <p:cNvSpPr/>
            <p:nvPr/>
          </p:nvSpPr>
          <p:spPr>
            <a:xfrm>
              <a:off x="3428992" y="4403738"/>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spcBef>
                  <a:spcPts val="0"/>
                </a:spcBef>
              </a:pPr>
              <a:r>
                <a:rPr lang="zh-CN" altLang="en-US" sz="1800">
                  <a:solidFill>
                    <a:srgbClr val="0000FF"/>
                  </a:solidFill>
                  <a:latin typeface="楷体" pitchFamily="49" charset="-122"/>
                  <a:ea typeface="楷体" pitchFamily="49" charset="-122"/>
                </a:rPr>
                <a:t>二叉树遍历</a:t>
              </a:r>
              <a:endParaRPr lang="zh-CN" altLang="en-US" sz="1800">
                <a:solidFill>
                  <a:srgbClr val="0000FF"/>
                </a:solidFill>
                <a:latin typeface="楷体" pitchFamily="49" charset="-122"/>
                <a:ea typeface="楷体" pitchFamily="49" charset="-122"/>
              </a:endParaRPr>
            </a:p>
          </p:txBody>
        </p:sp>
      </p:grpSp>
      <p:sp>
        <p:nvSpPr>
          <p:cNvPr id="17" name="灯片编号占位符 16"/>
          <p:cNvSpPr>
            <a:spLocks noGrp="1"/>
          </p:cNvSpPr>
          <p:nvPr>
            <p:ph type="sldNum" sz="quarter" idx="12"/>
          </p:nvPr>
        </p:nvSpPr>
        <p:spPr/>
        <p:txBody>
          <a:bodyPr/>
          <a:lstStyle/>
          <a:p>
            <a:fld id="{36E68863-33C2-4D6D-B9FA-F4917E910219}" type="slidenum">
              <a:rPr lang="en-US" altLang="zh-CN" smtClean="0"/>
              <a:pPr/>
              <a:t>68</a:t>
            </a:fld>
            <a:r>
              <a:rPr lang="en-US" altLang="zh-CN" smtClean="0"/>
              <a:t>/43</a:t>
            </a:r>
            <a:endParaRPr lang="en-US" altLang="zh-CN"/>
          </a:p>
        </p:txBody>
      </p:sp>
    </p:spTree>
    <p:extLst>
      <p:ext uri="{BB962C8B-B14F-4D97-AF65-F5344CB8AC3E}">
        <p14:creationId xmlns:p14="http://schemas.microsoft.com/office/powerpoint/2010/main" val="65994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09720" y="571480"/>
            <a:ext cx="3214710"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递归遍历算法应用</a:t>
            </a:r>
            <a:endPar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7" name="TextBox 16"/>
          <p:cNvSpPr txBox="1"/>
          <p:nvPr/>
        </p:nvSpPr>
        <p:spPr>
          <a:xfrm>
            <a:off x="1952596" y="1523186"/>
            <a:ext cx="7215238" cy="44230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方正启体简体" pitchFamily="65" charset="-122"/>
                <a:cs typeface="Consolas" pitchFamily="49" charset="0"/>
              </a:rPr>
              <a:t>基于递归遍历  </a:t>
            </a:r>
            <a:r>
              <a:rPr lang="zh-CN" altLang="en-US" sz="2000">
                <a:solidFill>
                  <a:srgbClr val="FF00FF"/>
                </a:solidFill>
                <a:latin typeface="Consolas" pitchFamily="49" charset="0"/>
                <a:ea typeface="方正启体简体" pitchFamily="65" charset="-122"/>
                <a:cs typeface="Consolas" pitchFamily="49" charset="0"/>
                <a:sym typeface="Wingdings"/>
              </a:rPr>
              <a:t></a:t>
            </a:r>
            <a:r>
              <a:rPr lang="zh-CN" altLang="en-US" sz="2000">
                <a:solidFill>
                  <a:srgbClr val="0000FF"/>
                </a:solidFill>
                <a:latin typeface="Consolas" pitchFamily="49" charset="0"/>
                <a:ea typeface="方正启体简体" pitchFamily="65" charset="-122"/>
                <a:cs typeface="Consolas" pitchFamily="49" charset="0"/>
                <a:sym typeface="Wingdings"/>
              </a:rPr>
              <a:t>  采用递归数据结构的递归算法设计方法</a:t>
            </a:r>
            <a:endParaRPr lang="zh-CN" altLang="en-US" sz="2000">
              <a:solidFill>
                <a:srgbClr val="0000FF"/>
              </a:solidFill>
              <a:latin typeface="Consolas" pitchFamily="49" charset="0"/>
              <a:ea typeface="方正启体简体" pitchFamily="65" charset="-122"/>
              <a:cs typeface="Consolas" pitchFamily="49" charset="0"/>
            </a:endParaRPr>
          </a:p>
        </p:txBody>
      </p:sp>
      <p:grpSp>
        <p:nvGrpSpPr>
          <p:cNvPr id="2" name="组合 19"/>
          <p:cNvGrpSpPr/>
          <p:nvPr/>
        </p:nvGrpSpPr>
        <p:grpSpPr>
          <a:xfrm>
            <a:off x="2095472" y="2095492"/>
            <a:ext cx="2214578" cy="2667019"/>
            <a:chOff x="1000100" y="1500180"/>
            <a:chExt cx="2214578" cy="2000264"/>
          </a:xfrm>
        </p:grpSpPr>
        <p:sp>
          <p:nvSpPr>
            <p:cNvPr id="10" name="椭圆 9"/>
            <p:cNvSpPr/>
            <p:nvPr/>
          </p:nvSpPr>
          <p:spPr>
            <a:xfrm>
              <a:off x="1714480" y="1928808"/>
              <a:ext cx="714380" cy="500066"/>
            </a:xfrm>
            <a:prstGeom prst="ellipse">
              <a:avLst/>
            </a:prstGeom>
            <a:ln>
              <a:tailEnd type="stealth" w="med" len="lg"/>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a:solidFill>
                    <a:srgbClr val="0000FF"/>
                  </a:solidFill>
                  <a:latin typeface="Consolas" pitchFamily="49" charset="0"/>
                  <a:ea typeface="楷体" pitchFamily="49" charset="-122"/>
                  <a:cs typeface="Consolas" pitchFamily="49" charset="0"/>
                </a:rPr>
                <a:t>N</a:t>
              </a:r>
              <a:endParaRPr lang="zh-CN" altLang="en-US" sz="2000" i="1">
                <a:solidFill>
                  <a:srgbClr val="0000FF"/>
                </a:solidFill>
                <a:latin typeface="Consolas" pitchFamily="49" charset="0"/>
                <a:ea typeface="楷体" pitchFamily="49" charset="-122"/>
                <a:cs typeface="Consolas" pitchFamily="49" charset="0"/>
              </a:endParaRPr>
            </a:p>
          </p:txBody>
        </p:sp>
        <p:sp>
          <p:nvSpPr>
            <p:cNvPr id="11" name="等腰三角形 10"/>
            <p:cNvSpPr/>
            <p:nvPr/>
          </p:nvSpPr>
          <p:spPr>
            <a:xfrm>
              <a:off x="1000100" y="2786064"/>
              <a:ext cx="857256" cy="714380"/>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nSpc>
                  <a:spcPts val="2000"/>
                </a:lnSpc>
                <a:spcBef>
                  <a:spcPts val="0"/>
                </a:spcBef>
              </a:pPr>
              <a:r>
                <a:rPr lang="en-US" altLang="zh-CN" sz="2000" i="1">
                  <a:solidFill>
                    <a:srgbClr val="0000FF"/>
                  </a:solidFill>
                  <a:latin typeface="Consolas" pitchFamily="49" charset="0"/>
                  <a:cs typeface="Consolas" pitchFamily="49" charset="0"/>
                </a:rPr>
                <a:t>L</a:t>
              </a:r>
              <a:endParaRPr lang="zh-CN" altLang="en-US" sz="2000" i="1">
                <a:solidFill>
                  <a:srgbClr val="0000FF"/>
                </a:solidFill>
                <a:latin typeface="Consolas" pitchFamily="49" charset="0"/>
                <a:cs typeface="Consolas" pitchFamily="49" charset="0"/>
              </a:endParaRPr>
            </a:p>
          </p:txBody>
        </p:sp>
        <p:sp>
          <p:nvSpPr>
            <p:cNvPr id="12" name="等腰三角形 11"/>
            <p:cNvSpPr/>
            <p:nvPr/>
          </p:nvSpPr>
          <p:spPr>
            <a:xfrm>
              <a:off x="2357422" y="2786064"/>
              <a:ext cx="857256" cy="714380"/>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nSpc>
                  <a:spcPts val="2000"/>
                </a:lnSpc>
                <a:spcBef>
                  <a:spcPts val="0"/>
                </a:spcBef>
              </a:pPr>
              <a:r>
                <a:rPr lang="en-US" altLang="zh-CN" sz="2000" i="1">
                  <a:solidFill>
                    <a:srgbClr val="0000FF"/>
                  </a:solidFill>
                  <a:latin typeface="Consolas" pitchFamily="49" charset="0"/>
                  <a:cs typeface="Consolas" pitchFamily="49" charset="0"/>
                </a:rPr>
                <a:t>R</a:t>
              </a:r>
              <a:endParaRPr lang="zh-CN" altLang="en-US" sz="2000" i="1">
                <a:solidFill>
                  <a:srgbClr val="0000FF"/>
                </a:solidFill>
                <a:latin typeface="Consolas" pitchFamily="49" charset="0"/>
                <a:cs typeface="Consolas" pitchFamily="49" charset="0"/>
              </a:endParaRPr>
            </a:p>
          </p:txBody>
        </p:sp>
        <p:cxnSp>
          <p:nvCxnSpPr>
            <p:cNvPr id="14" name="直接连接符 13"/>
            <p:cNvCxnSpPr>
              <a:stCxn id="10" idx="3"/>
              <a:endCxn id="11" idx="0"/>
            </p:cNvCxnSpPr>
            <p:nvPr/>
          </p:nvCxnSpPr>
          <p:spPr>
            <a:xfrm rot="5400000">
              <a:off x="1408703" y="2375667"/>
              <a:ext cx="430423" cy="390371"/>
            </a:xfrm>
            <a:prstGeom prst="line">
              <a:avLst/>
            </a:prstGeom>
            <a:ln>
              <a:tailEnd type="none"/>
            </a:ln>
          </p:spPr>
          <p:style>
            <a:lnRef idx="2">
              <a:schemeClr val="accent6"/>
            </a:lnRef>
            <a:fillRef idx="0">
              <a:schemeClr val="accent6"/>
            </a:fillRef>
            <a:effectRef idx="1">
              <a:schemeClr val="accent6"/>
            </a:effectRef>
            <a:fontRef idx="minor">
              <a:schemeClr val="tx1"/>
            </a:fontRef>
          </p:style>
        </p:cxnSp>
        <p:cxnSp>
          <p:nvCxnSpPr>
            <p:cNvPr id="16" name="直接连接符 15"/>
            <p:cNvCxnSpPr>
              <a:stCxn id="10" idx="5"/>
              <a:endCxn id="12" idx="0"/>
            </p:cNvCxnSpPr>
            <p:nvPr/>
          </p:nvCxnSpPr>
          <p:spPr>
            <a:xfrm rot="16200000" flipH="1">
              <a:off x="2339934" y="2339947"/>
              <a:ext cx="430423" cy="461809"/>
            </a:xfrm>
            <a:prstGeom prst="line">
              <a:avLst/>
            </a:prstGeom>
            <a:ln>
              <a:tailEnd type="none"/>
            </a:ln>
          </p:spPr>
          <p:style>
            <a:lnRef idx="2">
              <a:schemeClr val="accent6"/>
            </a:lnRef>
            <a:fillRef idx="0">
              <a:schemeClr val="accent6"/>
            </a:fillRef>
            <a:effectRef idx="1">
              <a:schemeClr val="accent6"/>
            </a:effectRef>
            <a:fontRef idx="minor">
              <a:schemeClr val="tx1"/>
            </a:fontRef>
          </p:style>
        </p:cxnSp>
        <p:sp>
          <p:nvSpPr>
            <p:cNvPr id="18" name="弧形 17"/>
            <p:cNvSpPr/>
            <p:nvPr/>
          </p:nvSpPr>
          <p:spPr>
            <a:xfrm>
              <a:off x="1857356" y="1714494"/>
              <a:ext cx="285752" cy="428628"/>
            </a:xfrm>
            <a:prstGeom prst="arc">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Consolas" pitchFamily="49" charset="0"/>
                <a:cs typeface="Consolas" pitchFamily="49" charset="0"/>
              </a:endParaRPr>
            </a:p>
          </p:txBody>
        </p:sp>
        <p:sp>
          <p:nvSpPr>
            <p:cNvPr id="19" name="TextBox 18"/>
            <p:cNvSpPr txBox="1"/>
            <p:nvPr/>
          </p:nvSpPr>
          <p:spPr>
            <a:xfrm>
              <a:off x="1714480" y="1500180"/>
              <a:ext cx="428628" cy="335140"/>
            </a:xfrm>
            <a:prstGeom prst="rect">
              <a:avLst/>
            </a:prstGeom>
            <a:noFill/>
          </p:spPr>
          <p:txBody>
            <a:bodyPr wrap="square" rtlCol="0">
              <a:spAutoFit/>
            </a:bodyPr>
            <a:lstStyle/>
            <a:p>
              <a:pPr algn="l">
                <a:lnSpc>
                  <a:spcPts val="3000"/>
                </a:lnSpc>
                <a:spcBef>
                  <a:spcPts val="0"/>
                </a:spcBef>
              </a:pPr>
              <a:r>
                <a:rPr lang="en-US" altLang="zh-CN" sz="2000" i="1">
                  <a:solidFill>
                    <a:srgbClr val="0000FF"/>
                  </a:solidFill>
                  <a:latin typeface="Consolas" pitchFamily="49" charset="0"/>
                  <a:ea typeface="楷体" pitchFamily="49" charset="-122"/>
                  <a:cs typeface="Consolas" pitchFamily="49" charset="0"/>
                </a:rPr>
                <a:t>b</a:t>
              </a:r>
              <a:endParaRPr lang="zh-CN" altLang="en-US" sz="2000" i="1">
                <a:solidFill>
                  <a:srgbClr val="0000FF"/>
                </a:solidFill>
                <a:latin typeface="Consolas" pitchFamily="49" charset="0"/>
                <a:ea typeface="楷体" pitchFamily="49" charset="-122"/>
                <a:cs typeface="Consolas" pitchFamily="49" charset="0"/>
              </a:endParaRPr>
            </a:p>
          </p:txBody>
        </p:sp>
      </p:grpSp>
      <p:sp>
        <p:nvSpPr>
          <p:cNvPr id="21" name="TextBox 20"/>
          <p:cNvSpPr txBox="1"/>
          <p:nvPr/>
        </p:nvSpPr>
        <p:spPr>
          <a:xfrm>
            <a:off x="3524232" y="2381243"/>
            <a:ext cx="1857388" cy="477054"/>
          </a:xfrm>
          <a:prstGeom prst="rect">
            <a:avLst/>
          </a:prstGeom>
          <a:noFill/>
        </p:spPr>
        <p:txBody>
          <a:bodyPr wrap="square" rtlCol="0">
            <a:spAutoFit/>
          </a:bodyPr>
          <a:lstStyle/>
          <a:p>
            <a:pPr algn="l">
              <a:lnSpc>
                <a:spcPts val="3000"/>
              </a:lnSpc>
              <a:spcBef>
                <a:spcPts val="0"/>
              </a:spcBef>
            </a:pP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：大问题</a:t>
            </a:r>
          </a:p>
        </p:txBody>
      </p:sp>
      <p:sp>
        <p:nvSpPr>
          <p:cNvPr id="22" name="TextBox 21"/>
          <p:cNvSpPr txBox="1"/>
          <p:nvPr/>
        </p:nvSpPr>
        <p:spPr>
          <a:xfrm>
            <a:off x="1666844" y="4953011"/>
            <a:ext cx="1857388" cy="477054"/>
          </a:xfrm>
          <a:prstGeom prst="rect">
            <a:avLst/>
          </a:prstGeom>
          <a:noFill/>
        </p:spPr>
        <p:txBody>
          <a:bodyPr wrap="square" rtlCol="0">
            <a:spAutoFit/>
          </a:bodyPr>
          <a:lstStyle/>
          <a:p>
            <a:pPr algn="l">
              <a:lnSpc>
                <a:spcPts val="3000"/>
              </a:lnSpc>
              <a:spcBef>
                <a:spcPts val="0"/>
              </a:spcBef>
            </a:pP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L</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：小问题</a:t>
            </a:r>
          </a:p>
        </p:txBody>
      </p:sp>
      <p:sp>
        <p:nvSpPr>
          <p:cNvPr id="23" name="TextBox 22"/>
          <p:cNvSpPr txBox="1"/>
          <p:nvPr/>
        </p:nvSpPr>
        <p:spPr>
          <a:xfrm>
            <a:off x="3452794" y="4953011"/>
            <a:ext cx="1779110" cy="477054"/>
          </a:xfrm>
          <a:prstGeom prst="rect">
            <a:avLst/>
          </a:prstGeom>
          <a:noFill/>
        </p:spPr>
        <p:txBody>
          <a:bodyPr wrap="square" rtlCol="0">
            <a:spAutoFit/>
          </a:bodyPr>
          <a:lstStyle/>
          <a:p>
            <a:pPr algn="l">
              <a:lnSpc>
                <a:spcPts val="3000"/>
              </a:lnSpc>
              <a:spcBef>
                <a:spcPts val="0"/>
              </a:spcBef>
            </a:pP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：小问题</a:t>
            </a:r>
          </a:p>
        </p:txBody>
      </p:sp>
      <p:sp>
        <p:nvSpPr>
          <p:cNvPr id="24" name="TextBox 23"/>
          <p:cNvSpPr txBox="1"/>
          <p:nvPr/>
        </p:nvSpPr>
        <p:spPr>
          <a:xfrm>
            <a:off x="5738810" y="2952747"/>
            <a:ext cx="4643470" cy="1423338"/>
          </a:xfrm>
          <a:prstGeom prst="rect">
            <a:avLst/>
          </a:prstGeom>
          <a:noFill/>
        </p:spPr>
        <p:txBody>
          <a:bodyPr wrap="square" rtlCol="0">
            <a:spAutoFit/>
          </a:bodyPr>
          <a:lstStyle/>
          <a:p>
            <a:pPr algn="l">
              <a:lnSpc>
                <a:spcPct val="150000"/>
              </a:lnSpc>
              <a:spcBef>
                <a:spcPts val="0"/>
              </a:spcBef>
            </a:pP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部分组成，两种类型：结点，子树</a:t>
            </a:r>
            <a:endParaRPr lang="en-US" altLang="zh-CN" sz="2000">
              <a:solidFill>
                <a:srgbClr val="0000FF"/>
              </a:solidFill>
              <a:latin typeface="Consolas" pitchFamily="49" charset="0"/>
              <a:ea typeface="楷体"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先结点，再子树  </a:t>
            </a:r>
            <a:r>
              <a:rPr lang="zh-CN" altLang="en-US" sz="2000">
                <a:solidFill>
                  <a:srgbClr val="FF00FF"/>
                </a:solidFill>
                <a:latin typeface="Consolas" pitchFamily="49" charset="0"/>
                <a:ea typeface="楷体" pitchFamily="49" charset="-122"/>
                <a:cs typeface="Consolas" pitchFamily="49" charset="0"/>
                <a:sym typeface="Wingdings"/>
              </a:rPr>
              <a:t></a:t>
            </a:r>
            <a:r>
              <a:rPr lang="zh-CN" altLang="en-US" sz="2000">
                <a:solidFill>
                  <a:srgbClr val="0000FF"/>
                </a:solidFill>
                <a:latin typeface="Consolas" pitchFamily="49" charset="0"/>
                <a:ea typeface="楷体" pitchFamily="49" charset="-122"/>
                <a:cs typeface="Consolas" pitchFamily="49" charset="0"/>
                <a:sym typeface="Wingdings"/>
              </a:rPr>
              <a:t>  先序</a:t>
            </a:r>
            <a:endParaRPr lang="en-US" altLang="zh-CN" sz="2000">
              <a:solidFill>
                <a:srgbClr val="0000FF"/>
              </a:solidFill>
              <a:latin typeface="Consolas" pitchFamily="49" charset="0"/>
              <a:ea typeface="楷体" pitchFamily="49" charset="-122"/>
              <a:cs typeface="Consolas" pitchFamily="49" charset="0"/>
              <a:sym typeface="Wingdings"/>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先子树，再结点  </a:t>
            </a:r>
            <a:r>
              <a:rPr lang="zh-CN" altLang="en-US" sz="2000">
                <a:solidFill>
                  <a:srgbClr val="FF00FF"/>
                </a:solidFill>
                <a:latin typeface="Consolas" pitchFamily="49" charset="0"/>
                <a:ea typeface="楷体" pitchFamily="49" charset="-122"/>
                <a:cs typeface="Consolas" pitchFamily="49" charset="0"/>
                <a:sym typeface="Wingdings"/>
              </a:rPr>
              <a:t></a:t>
            </a:r>
            <a:r>
              <a:rPr lang="zh-CN" altLang="en-US" sz="2000">
                <a:solidFill>
                  <a:srgbClr val="0000FF"/>
                </a:solidFill>
                <a:latin typeface="Consolas" pitchFamily="49" charset="0"/>
                <a:ea typeface="楷体" pitchFamily="49" charset="-122"/>
                <a:cs typeface="Consolas" pitchFamily="49" charset="0"/>
                <a:sym typeface="Wingdings"/>
              </a:rPr>
              <a:t>  后序</a:t>
            </a:r>
            <a:endParaRPr lang="zh-CN" altLang="en-US" sz="2000">
              <a:solidFill>
                <a:srgbClr val="0000FF"/>
              </a:solidFill>
              <a:latin typeface="Consolas" pitchFamily="49" charset="0"/>
              <a:ea typeface="楷体" pitchFamily="49" charset="-122"/>
              <a:cs typeface="Consolas" pitchFamily="49" charset="0"/>
            </a:endParaRPr>
          </a:p>
        </p:txBody>
      </p:sp>
      <p:pic>
        <p:nvPicPr>
          <p:cNvPr id="26" name="Picture 2"/>
          <p:cNvPicPr>
            <a:picLocks noChangeAspect="1" noChangeArrowheads="1"/>
          </p:cNvPicPr>
          <p:nvPr/>
        </p:nvPicPr>
        <p:blipFill>
          <a:blip r:embed="rId4" cstate="print"/>
          <a:srcRect/>
          <a:stretch>
            <a:fillRect/>
          </a:stretch>
        </p:blipFill>
        <p:spPr bwMode="auto">
          <a:xfrm>
            <a:off x="5149250" y="285728"/>
            <a:ext cx="803874" cy="1143008"/>
          </a:xfrm>
          <a:prstGeom prst="rect">
            <a:avLst/>
          </a:prstGeom>
          <a:noFill/>
          <a:ln w="9525">
            <a:noFill/>
            <a:miter lim="800000"/>
            <a:headEnd/>
            <a:tailEnd/>
          </a:ln>
          <a:effectLst/>
        </p:spPr>
      </p:pic>
      <p:sp>
        <p:nvSpPr>
          <p:cNvPr id="20" name="灯片编号占位符 19"/>
          <p:cNvSpPr>
            <a:spLocks noGrp="1"/>
          </p:cNvSpPr>
          <p:nvPr>
            <p:ph type="sldNum" sz="quarter" idx="12"/>
          </p:nvPr>
        </p:nvSpPr>
        <p:spPr/>
        <p:txBody>
          <a:bodyPr/>
          <a:lstStyle/>
          <a:p>
            <a:fld id="{36E68863-33C2-4D6D-B9FA-F4917E910219}" type="slidenum">
              <a:rPr lang="en-US" altLang="zh-CN" smtClean="0"/>
              <a:pPr/>
              <a:t>69</a:t>
            </a:fld>
            <a:r>
              <a:rPr lang="en-US" altLang="zh-CN" smtClean="0"/>
              <a:t>/43</a:t>
            </a:r>
            <a:endParaRPr lang="en-US" altLang="zh-CN"/>
          </a:p>
        </p:txBody>
      </p:sp>
    </p:spTree>
    <p:extLst>
      <p:ext uri="{BB962C8B-B14F-4D97-AF65-F5344CB8AC3E}">
        <p14:creationId xmlns:p14="http://schemas.microsoft.com/office/powerpoint/2010/main" val="233701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2728" y="568844"/>
            <a:ext cx="7500990" cy="91307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200"/>
              </a:lnSpc>
              <a:spcBef>
                <a:spcPts val="0"/>
              </a:spcBef>
            </a:pPr>
            <a:r>
              <a:rPr lang="zh-CN" altLang="en-US" dirty="0">
                <a:solidFill>
                  <a:srgbClr val="0000FF"/>
                </a:solidFill>
                <a:latin typeface="Consolas" pitchFamily="49" charset="0"/>
                <a:ea typeface="楷体" pitchFamily="49" charset="-122"/>
                <a:cs typeface="Consolas" pitchFamily="49" charset="0"/>
              </a:rPr>
              <a:t>有如下递归算法，分析调用</a:t>
            </a:r>
            <a:r>
              <a:rPr lang="en-US" dirty="0">
                <a:solidFill>
                  <a:srgbClr val="0000FF"/>
                </a:solidFill>
                <a:latin typeface="Consolas" pitchFamily="49" charset="0"/>
                <a:ea typeface="楷体" pitchFamily="49" charset="-122"/>
                <a:cs typeface="Consolas" pitchFamily="49" charset="0"/>
              </a:rPr>
              <a:t>max(</a:t>
            </a:r>
            <a:r>
              <a:rPr lang="en-US" i="1" dirty="0">
                <a:solidFill>
                  <a:srgbClr val="0000FF"/>
                </a:solidFill>
                <a:latin typeface="Consolas" pitchFamily="49" charset="0"/>
                <a:ea typeface="楷体" pitchFamily="49" charset="-122"/>
                <a:cs typeface="Consolas" pitchFamily="49" charset="0"/>
              </a:rPr>
              <a:t>a</a:t>
            </a:r>
            <a:r>
              <a:rPr lang="zh-CN" altLang="en-US" dirty="0">
                <a:solidFill>
                  <a:srgbClr val="0000FF"/>
                </a:solidFill>
                <a:latin typeface="Consolas" pitchFamily="49" charset="0"/>
                <a:ea typeface="楷体" pitchFamily="49" charset="-122"/>
                <a:cs typeface="Consolas" pitchFamily="49" charset="0"/>
              </a:rPr>
              <a:t>，</a:t>
            </a:r>
            <a:r>
              <a:rPr lang="en-US" dirty="0">
                <a:solidFill>
                  <a:srgbClr val="0000FF"/>
                </a:solidFill>
                <a:latin typeface="Consolas" pitchFamily="49" charset="0"/>
                <a:ea typeface="楷体" pitchFamily="49" charset="-122"/>
                <a:cs typeface="Consolas" pitchFamily="49" charset="0"/>
              </a:rPr>
              <a:t>0</a:t>
            </a:r>
            <a:r>
              <a:rPr lang="zh-CN" altLang="en-US" dirty="0">
                <a:solidFill>
                  <a:srgbClr val="0000FF"/>
                </a:solidFill>
                <a:latin typeface="Consolas" pitchFamily="49" charset="0"/>
                <a:ea typeface="楷体" pitchFamily="49" charset="-122"/>
                <a:cs typeface="Consolas" pitchFamily="49" charset="0"/>
              </a:rPr>
              <a:t>，</a:t>
            </a:r>
            <a:r>
              <a:rPr lang="en-US" i="1" dirty="0">
                <a:solidFill>
                  <a:srgbClr val="0000FF"/>
                </a:solidFill>
                <a:latin typeface="Consolas" pitchFamily="49" charset="0"/>
                <a:ea typeface="楷体" pitchFamily="49" charset="-122"/>
                <a:cs typeface="Consolas" pitchFamily="49" charset="0"/>
              </a:rPr>
              <a:t>n</a:t>
            </a:r>
            <a:r>
              <a:rPr lang="en-US" dirty="0">
                <a:solidFill>
                  <a:srgbClr val="0000FF"/>
                </a:solidFill>
                <a:latin typeface="Consolas" pitchFamily="49" charset="0"/>
                <a:ea typeface="黑体" pitchFamily="49" charset="-122"/>
                <a:cs typeface="Consolas" pitchFamily="49" charset="0"/>
              </a:rPr>
              <a:t>-</a:t>
            </a:r>
            <a:r>
              <a:rPr lang="en-US" dirty="0">
                <a:solidFill>
                  <a:srgbClr val="0000FF"/>
                </a:solidFill>
                <a:latin typeface="Consolas" pitchFamily="49" charset="0"/>
                <a:ea typeface="楷体" pitchFamily="49" charset="-122"/>
                <a:cs typeface="Consolas" pitchFamily="49" charset="0"/>
              </a:rPr>
              <a:t>1)</a:t>
            </a:r>
            <a:r>
              <a:rPr lang="zh-CN" altLang="en-US" dirty="0">
                <a:solidFill>
                  <a:srgbClr val="0000FF"/>
                </a:solidFill>
                <a:latin typeface="Consolas" pitchFamily="49" charset="0"/>
                <a:ea typeface="楷体" pitchFamily="49" charset="-122"/>
                <a:cs typeface="Consolas" pitchFamily="49" charset="0"/>
              </a:rPr>
              <a:t>的时间和空间复杂度。 </a:t>
            </a:r>
          </a:p>
        </p:txBody>
      </p:sp>
      <p:sp>
        <p:nvSpPr>
          <p:cNvPr id="3" name="TextBox 2"/>
          <p:cNvSpPr txBox="1"/>
          <p:nvPr/>
        </p:nvSpPr>
        <p:spPr>
          <a:xfrm>
            <a:off x="2666976" y="1593112"/>
            <a:ext cx="5410224" cy="388153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algn="l">
              <a:lnSpc>
                <a:spcPts val="2800"/>
              </a:lnSpc>
              <a:spcBef>
                <a:spcPts val="0"/>
              </a:spcBef>
            </a:pPr>
            <a:r>
              <a:rPr lang="en-US" sz="2000" dirty="0" err="1">
                <a:solidFill>
                  <a:srgbClr val="7030A0"/>
                </a:solidFill>
                <a:latin typeface="Consolas" pitchFamily="49" charset="0"/>
                <a:ea typeface="仿宋" pitchFamily="49" charset="-122"/>
                <a:cs typeface="Consolas" pitchFamily="49" charset="0"/>
              </a:rPr>
              <a:t>int</a:t>
            </a:r>
            <a:r>
              <a:rPr lang="en-US" sz="2000" dirty="0">
                <a:solidFill>
                  <a:srgbClr val="7030A0"/>
                </a:solidFill>
                <a:latin typeface="Consolas" pitchFamily="49" charset="0"/>
                <a:ea typeface="仿宋" pitchFamily="49" charset="-122"/>
                <a:cs typeface="Consolas" pitchFamily="49" charset="0"/>
              </a:rPr>
              <a:t> </a:t>
            </a:r>
            <a:r>
              <a:rPr lang="en-US" sz="2000" dirty="0">
                <a:solidFill>
                  <a:srgbClr val="FF00FF"/>
                </a:solidFill>
                <a:latin typeface="Consolas" pitchFamily="49" charset="0"/>
                <a:ea typeface="仿宋" pitchFamily="49" charset="-122"/>
                <a:cs typeface="Consolas" pitchFamily="49" charset="0"/>
              </a:rPr>
              <a:t>max</a:t>
            </a:r>
            <a:r>
              <a:rPr lang="en-US" sz="2000" dirty="0">
                <a:solidFill>
                  <a:srgbClr val="7030A0"/>
                </a:solidFill>
                <a:latin typeface="Consolas" pitchFamily="49" charset="0"/>
                <a:ea typeface="仿宋" pitchFamily="49" charset="-122"/>
                <a:cs typeface="Consolas" pitchFamily="49" charset="0"/>
              </a:rPr>
              <a:t>(</a:t>
            </a:r>
            <a:r>
              <a:rPr lang="en-US" sz="2000" dirty="0" err="1">
                <a:solidFill>
                  <a:srgbClr val="7030A0"/>
                </a:solidFill>
                <a:latin typeface="Consolas" pitchFamily="49" charset="0"/>
                <a:ea typeface="仿宋" pitchFamily="49" charset="-122"/>
                <a:cs typeface="Consolas" pitchFamily="49" charset="0"/>
              </a:rPr>
              <a:t>int</a:t>
            </a:r>
            <a:r>
              <a:rPr lang="en-US" sz="2000" dirty="0">
                <a:solidFill>
                  <a:srgbClr val="7030A0"/>
                </a:solidFill>
                <a:latin typeface="Consolas" pitchFamily="49" charset="0"/>
                <a:ea typeface="仿宋" pitchFamily="49" charset="-122"/>
                <a:cs typeface="Consolas" pitchFamily="49" charset="0"/>
              </a:rPr>
              <a:t> a[]</a:t>
            </a:r>
            <a:r>
              <a:rPr lang="zh-CN" altLang="en-US" sz="2000" dirty="0">
                <a:solidFill>
                  <a:srgbClr val="7030A0"/>
                </a:solidFill>
                <a:latin typeface="Consolas" pitchFamily="49" charset="0"/>
                <a:ea typeface="仿宋" pitchFamily="49" charset="-122"/>
                <a:cs typeface="Consolas" pitchFamily="49" charset="0"/>
              </a:rPr>
              <a:t>，</a:t>
            </a:r>
            <a:r>
              <a:rPr lang="en-US" sz="2000" dirty="0" err="1">
                <a:solidFill>
                  <a:srgbClr val="7030A0"/>
                </a:solidFill>
                <a:latin typeface="Consolas" pitchFamily="49" charset="0"/>
                <a:ea typeface="仿宋" pitchFamily="49" charset="-122"/>
                <a:cs typeface="Consolas" pitchFamily="49" charset="0"/>
              </a:rPr>
              <a:t>int</a:t>
            </a:r>
            <a:r>
              <a:rPr lang="en-US" sz="2000" dirty="0">
                <a:solidFill>
                  <a:srgbClr val="7030A0"/>
                </a:solidFill>
                <a:latin typeface="Consolas" pitchFamily="49" charset="0"/>
                <a:ea typeface="仿宋" pitchFamily="49" charset="-122"/>
                <a:cs typeface="Consolas" pitchFamily="49" charset="0"/>
              </a:rPr>
              <a:t> </a:t>
            </a:r>
            <a:r>
              <a:rPr lang="en-US" sz="2000" dirty="0" err="1">
                <a:solidFill>
                  <a:srgbClr val="7030A0"/>
                </a:solidFill>
                <a:latin typeface="Consolas" pitchFamily="49" charset="0"/>
                <a:ea typeface="仿宋" pitchFamily="49" charset="-122"/>
                <a:cs typeface="Consolas" pitchFamily="49" charset="0"/>
              </a:rPr>
              <a:t>i</a:t>
            </a:r>
            <a:r>
              <a:rPr lang="zh-CN" altLang="en-US" sz="2000" dirty="0">
                <a:solidFill>
                  <a:srgbClr val="7030A0"/>
                </a:solidFill>
                <a:latin typeface="Consolas" pitchFamily="49" charset="0"/>
                <a:ea typeface="仿宋" pitchFamily="49" charset="-122"/>
                <a:cs typeface="Consolas" pitchFamily="49" charset="0"/>
              </a:rPr>
              <a:t>，</a:t>
            </a:r>
            <a:r>
              <a:rPr lang="en-US" sz="2000" dirty="0" err="1">
                <a:solidFill>
                  <a:srgbClr val="7030A0"/>
                </a:solidFill>
                <a:latin typeface="Consolas" pitchFamily="49" charset="0"/>
                <a:ea typeface="仿宋" pitchFamily="49" charset="-122"/>
                <a:cs typeface="Consolas" pitchFamily="49" charset="0"/>
              </a:rPr>
              <a:t>int</a:t>
            </a:r>
            <a:r>
              <a:rPr lang="en-US" sz="2000" dirty="0">
                <a:solidFill>
                  <a:srgbClr val="7030A0"/>
                </a:solidFill>
                <a:latin typeface="Consolas" pitchFamily="49" charset="0"/>
                <a:ea typeface="仿宋" pitchFamily="49" charset="-122"/>
                <a:cs typeface="Consolas" pitchFamily="49" charset="0"/>
              </a:rPr>
              <a:t> j)</a:t>
            </a:r>
            <a:endParaRPr lang="zh-CN" altLang="en-US" sz="2000" dirty="0">
              <a:solidFill>
                <a:srgbClr val="7030A0"/>
              </a:solidFill>
              <a:latin typeface="Consolas" pitchFamily="49" charset="0"/>
              <a:ea typeface="仿宋" pitchFamily="49" charset="-122"/>
              <a:cs typeface="Consolas" pitchFamily="49" charset="0"/>
            </a:endParaRPr>
          </a:p>
          <a:p>
            <a:pPr algn="l">
              <a:lnSpc>
                <a:spcPts val="2800"/>
              </a:lnSpc>
              <a:spcBef>
                <a:spcPts val="0"/>
              </a:spcBef>
            </a:pPr>
            <a:r>
              <a:rPr lang="en-US" sz="2000" dirty="0">
                <a:solidFill>
                  <a:srgbClr val="0000FF"/>
                </a:solidFill>
                <a:latin typeface="Consolas" pitchFamily="49" charset="0"/>
                <a:ea typeface="仿宋" pitchFamily="49" charset="-122"/>
                <a:cs typeface="Consolas" pitchFamily="49" charset="0"/>
              </a:rPr>
              <a:t>{</a:t>
            </a:r>
          </a:p>
          <a:p>
            <a:pPr algn="l">
              <a:lnSpc>
                <a:spcPts val="2800"/>
              </a:lnSpc>
              <a:spcBef>
                <a:spcPts val="0"/>
              </a:spcBef>
            </a:pPr>
            <a:r>
              <a:rPr lang="en-US" sz="2000" dirty="0">
                <a:solidFill>
                  <a:srgbClr val="0000FF"/>
                </a:solidFill>
                <a:latin typeface="Consolas" pitchFamily="49" charset="0"/>
                <a:ea typeface="仿宋" pitchFamily="49" charset="-122"/>
                <a:cs typeface="Consolas" pitchFamily="49" charset="0"/>
              </a:rPr>
              <a:t> </a:t>
            </a:r>
            <a:r>
              <a:rPr lang="en-US" sz="2000" dirty="0">
                <a:solidFill>
                  <a:srgbClr val="0000FF"/>
                </a:solidFill>
                <a:latin typeface="Consolas" pitchFamily="49" charset="0"/>
                <a:ea typeface="仿宋" pitchFamily="49" charset="-122"/>
                <a:cs typeface="Consolas" pitchFamily="49" charset="0"/>
              </a:rPr>
              <a:t>  </a:t>
            </a:r>
            <a:r>
              <a:rPr lang="en-US" sz="2000" dirty="0" err="1">
                <a:solidFill>
                  <a:srgbClr val="0000FF"/>
                </a:solidFill>
                <a:latin typeface="Consolas" pitchFamily="49" charset="0"/>
                <a:ea typeface="仿宋" pitchFamily="49" charset="-122"/>
                <a:cs typeface="Consolas" pitchFamily="49" charset="0"/>
              </a:rPr>
              <a:t>int</a:t>
            </a:r>
            <a:r>
              <a:rPr lang="en-US" sz="2000" dirty="0">
                <a:solidFill>
                  <a:srgbClr val="0000FF"/>
                </a:solidFill>
                <a:latin typeface="Consolas" pitchFamily="49" charset="0"/>
                <a:ea typeface="仿宋" pitchFamily="49" charset="-122"/>
                <a:cs typeface="Consolas" pitchFamily="49" charset="0"/>
              </a:rPr>
              <a:t> mid=(</a:t>
            </a:r>
            <a:r>
              <a:rPr lang="en-US" sz="2000" dirty="0" err="1">
                <a:solidFill>
                  <a:srgbClr val="0000FF"/>
                </a:solidFill>
                <a:latin typeface="Consolas" pitchFamily="49" charset="0"/>
                <a:ea typeface="仿宋" pitchFamily="49" charset="-122"/>
                <a:cs typeface="Consolas" pitchFamily="49" charset="0"/>
              </a:rPr>
              <a:t>i+j</a:t>
            </a:r>
            <a:r>
              <a:rPr lang="en-US"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max1</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max2;</a:t>
            </a:r>
            <a:endParaRPr lang="zh-CN" altLang="en-US" sz="20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2000" dirty="0">
                <a:solidFill>
                  <a:srgbClr val="0000FF"/>
                </a:solidFill>
                <a:latin typeface="Consolas" pitchFamily="49" charset="0"/>
                <a:ea typeface="仿宋" pitchFamily="49" charset="-122"/>
                <a:cs typeface="Consolas" pitchFamily="49" charset="0"/>
              </a:rPr>
              <a:t>   if (</a:t>
            </a:r>
            <a:r>
              <a:rPr lang="en-US" sz="2000" dirty="0" err="1">
                <a:solidFill>
                  <a:srgbClr val="0000FF"/>
                </a:solidFill>
                <a:latin typeface="Consolas" pitchFamily="49" charset="0"/>
                <a:ea typeface="仿宋" pitchFamily="49" charset="-122"/>
                <a:cs typeface="Consolas" pitchFamily="49" charset="0"/>
              </a:rPr>
              <a:t>i</a:t>
            </a:r>
            <a:r>
              <a:rPr lang="en-US" sz="2000" dirty="0">
                <a:solidFill>
                  <a:srgbClr val="0000FF"/>
                </a:solidFill>
                <a:latin typeface="Consolas" pitchFamily="49" charset="0"/>
                <a:ea typeface="仿宋" pitchFamily="49" charset="-122"/>
                <a:cs typeface="Consolas" pitchFamily="49" charset="0"/>
              </a:rPr>
              <a:t>&lt;j) {</a:t>
            </a:r>
            <a:endParaRPr lang="zh-CN" altLang="en-US" sz="20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2000" dirty="0">
                <a:solidFill>
                  <a:srgbClr val="0000FF"/>
                </a:solidFill>
                <a:latin typeface="Consolas" pitchFamily="49" charset="0"/>
                <a:ea typeface="仿宋" pitchFamily="49" charset="-122"/>
                <a:cs typeface="Consolas" pitchFamily="49" charset="0"/>
              </a:rPr>
              <a:t>      max1=</a:t>
            </a:r>
            <a:r>
              <a:rPr lang="en-US" sz="2000" dirty="0">
                <a:solidFill>
                  <a:srgbClr val="FF00FF"/>
                </a:solidFill>
                <a:latin typeface="Consolas" pitchFamily="49" charset="0"/>
                <a:ea typeface="仿宋" pitchFamily="49" charset="-122"/>
                <a:cs typeface="Consolas" pitchFamily="49" charset="0"/>
              </a:rPr>
              <a:t>max</a:t>
            </a:r>
            <a:r>
              <a:rPr lang="en-US" sz="2000"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a:t>
            </a:r>
            <a:r>
              <a:rPr lang="en-US" sz="2000"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mid);</a:t>
            </a:r>
            <a:endParaRPr lang="zh-CN" altLang="en-US" sz="20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2000" dirty="0">
                <a:solidFill>
                  <a:srgbClr val="0000FF"/>
                </a:solidFill>
                <a:latin typeface="Consolas" pitchFamily="49" charset="0"/>
                <a:ea typeface="仿宋" pitchFamily="49" charset="-122"/>
                <a:cs typeface="Consolas" pitchFamily="49" charset="0"/>
              </a:rPr>
              <a:t>      max2=</a:t>
            </a:r>
            <a:r>
              <a:rPr lang="en-US" sz="2000" dirty="0">
                <a:solidFill>
                  <a:srgbClr val="FF00FF"/>
                </a:solidFill>
                <a:latin typeface="Consolas" pitchFamily="49" charset="0"/>
                <a:ea typeface="仿宋" pitchFamily="49" charset="-122"/>
                <a:cs typeface="Consolas" pitchFamily="49" charset="0"/>
              </a:rPr>
              <a:t>max</a:t>
            </a:r>
            <a:r>
              <a:rPr lang="en-US" sz="2000"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mid+1</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j);</a:t>
            </a:r>
            <a:endParaRPr lang="zh-CN" altLang="en-US" sz="20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2000" dirty="0">
                <a:solidFill>
                  <a:srgbClr val="0000FF"/>
                </a:solidFill>
                <a:latin typeface="Consolas" pitchFamily="49" charset="0"/>
                <a:ea typeface="仿宋" pitchFamily="49" charset="-122"/>
                <a:cs typeface="Consolas" pitchFamily="49" charset="0"/>
              </a:rPr>
              <a:t>      return (max1&gt;max2)?max1:max2;</a:t>
            </a:r>
            <a:endParaRPr lang="zh-CN" altLang="en-US" sz="20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2000" dirty="0">
                <a:solidFill>
                  <a:srgbClr val="0000FF"/>
                </a:solidFill>
                <a:latin typeface="Consolas" pitchFamily="49" charset="0"/>
                <a:ea typeface="仿宋" pitchFamily="49" charset="-122"/>
                <a:cs typeface="Consolas" pitchFamily="49" charset="0"/>
              </a:rPr>
              <a:t>   }</a:t>
            </a:r>
            <a:endParaRPr lang="zh-CN" altLang="en-US" sz="20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2000" dirty="0">
                <a:solidFill>
                  <a:srgbClr val="0000FF"/>
                </a:solidFill>
                <a:latin typeface="Consolas" pitchFamily="49" charset="0"/>
                <a:ea typeface="仿宋" pitchFamily="49" charset="-122"/>
                <a:cs typeface="Consolas" pitchFamily="49" charset="0"/>
              </a:rPr>
              <a:t>   else return a[</a:t>
            </a:r>
            <a:r>
              <a:rPr lang="en-US" sz="2000" dirty="0" err="1">
                <a:solidFill>
                  <a:srgbClr val="0000FF"/>
                </a:solidFill>
                <a:latin typeface="Consolas" pitchFamily="49" charset="0"/>
                <a:ea typeface="仿宋" pitchFamily="49" charset="-122"/>
                <a:cs typeface="Consolas" pitchFamily="49" charset="0"/>
              </a:rPr>
              <a:t>i</a:t>
            </a:r>
            <a:r>
              <a:rPr 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6" name="组合 5"/>
          <p:cNvGrpSpPr/>
          <p:nvPr/>
        </p:nvGrpSpPr>
        <p:grpSpPr>
          <a:xfrm>
            <a:off x="1952628" y="285730"/>
            <a:ext cx="1000100" cy="785817"/>
            <a:chOff x="5691204" y="3835411"/>
            <a:chExt cx="1238250" cy="1236663"/>
          </a:xfrm>
        </p:grpSpPr>
        <p:grpSp>
          <p:nvGrpSpPr>
            <p:cNvPr id="9" name="Group 19"/>
            <p:cNvGrpSpPr>
              <a:grpSpLocks/>
            </p:cNvGrpSpPr>
            <p:nvPr/>
          </p:nvGrpSpPr>
          <p:grpSpPr bwMode="auto">
            <a:xfrm>
              <a:off x="5691204" y="3835411"/>
              <a:ext cx="1238250" cy="1236663"/>
              <a:chOff x="802" y="845"/>
              <a:chExt cx="827" cy="826"/>
            </a:xfrm>
          </p:grpSpPr>
          <p:sp>
            <p:nvSpPr>
              <p:cNvPr id="11"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4" name="TextBox 13"/>
          <p:cNvSpPr txBox="1"/>
          <p:nvPr/>
        </p:nvSpPr>
        <p:spPr>
          <a:xfrm>
            <a:off x="2381224" y="5810722"/>
            <a:ext cx="6811120" cy="498598"/>
          </a:xfrm>
          <a:prstGeom prst="rect">
            <a:avLst/>
          </a:prstGeom>
          <a:noFill/>
        </p:spPr>
        <p:txBody>
          <a:bodyPr wrap="square" rtlCol="0">
            <a:spAutoFit/>
          </a:bodyPr>
          <a:lstStyle/>
          <a:p>
            <a:pPr algn="l"/>
            <a:r>
              <a:rPr lang="en-US" altLang="zh-CN" dirty="0">
                <a:solidFill>
                  <a:srgbClr val="0000FF"/>
                </a:solidFill>
                <a:latin typeface="Consolas" pitchFamily="49" charset="0"/>
                <a:ea typeface="楷体" pitchFamily="49" charset="-122"/>
                <a:cs typeface="Consolas" pitchFamily="49" charset="0"/>
              </a:rPr>
              <a:t>max(</a:t>
            </a:r>
            <a:r>
              <a:rPr lang="en-US" altLang="zh-CN" i="1" dirty="0">
                <a:solidFill>
                  <a:srgbClr val="0000FF"/>
                </a:solidFill>
                <a:latin typeface="Consolas" pitchFamily="49" charset="0"/>
                <a:ea typeface="楷体" pitchFamily="49" charset="-122"/>
                <a:cs typeface="Consolas" pitchFamily="49" charset="0"/>
              </a:rPr>
              <a:t>a</a:t>
            </a:r>
            <a:r>
              <a:rPr lang="zh-CN" altLang="en-US" dirty="0">
                <a:solidFill>
                  <a:srgbClr val="0000FF"/>
                </a:solidFill>
                <a:latin typeface="Consolas" pitchFamily="49" charset="0"/>
                <a:ea typeface="楷体" pitchFamily="49" charset="-122"/>
                <a:cs typeface="Consolas" pitchFamily="49" charset="0"/>
              </a:rPr>
              <a:t>，</a:t>
            </a:r>
            <a:r>
              <a:rPr lang="en-US" altLang="zh-CN" dirty="0">
                <a:solidFill>
                  <a:srgbClr val="0000FF"/>
                </a:solidFill>
                <a:latin typeface="Consolas" pitchFamily="49" charset="0"/>
                <a:ea typeface="楷体" pitchFamily="49" charset="-122"/>
                <a:cs typeface="Consolas" pitchFamily="49" charset="0"/>
              </a:rPr>
              <a:t>0</a:t>
            </a:r>
            <a:r>
              <a:rPr lang="zh-CN" altLang="en-US" dirty="0">
                <a:solidFill>
                  <a:srgbClr val="0000FF"/>
                </a:solidFill>
                <a:latin typeface="Consolas" pitchFamily="49" charset="0"/>
                <a:ea typeface="楷体" pitchFamily="49" charset="-122"/>
                <a:cs typeface="Consolas" pitchFamily="49" charset="0"/>
              </a:rPr>
              <a:t>，</a:t>
            </a:r>
            <a:r>
              <a:rPr lang="en-US" altLang="zh-CN" i="1" dirty="0">
                <a:solidFill>
                  <a:srgbClr val="0000FF"/>
                </a:solidFill>
                <a:latin typeface="Consolas" pitchFamily="49" charset="0"/>
                <a:ea typeface="楷体" pitchFamily="49" charset="-122"/>
                <a:cs typeface="Consolas" pitchFamily="49" charset="0"/>
              </a:rPr>
              <a:t>n</a:t>
            </a:r>
            <a:r>
              <a:rPr lang="en-US" altLang="zh-CN" dirty="0">
                <a:solidFill>
                  <a:srgbClr val="0000FF"/>
                </a:solidFill>
                <a:latin typeface="Consolas" pitchFamily="49" charset="0"/>
                <a:ea typeface="黑体" pitchFamily="49" charset="-122"/>
                <a:cs typeface="Consolas" pitchFamily="49" charset="0"/>
              </a:rPr>
              <a:t>-</a:t>
            </a:r>
            <a:r>
              <a:rPr lang="en-US" altLang="zh-CN" dirty="0">
                <a:solidFill>
                  <a:srgbClr val="0000FF"/>
                </a:solidFill>
                <a:latin typeface="Consolas" pitchFamily="49" charset="0"/>
                <a:ea typeface="楷体" pitchFamily="49" charset="-122"/>
                <a:cs typeface="Consolas" pitchFamily="49" charset="0"/>
              </a:rPr>
              <a:t>1)</a:t>
            </a:r>
            <a:r>
              <a:rPr lang="zh-CN" altLang="en-US" dirty="0">
                <a:solidFill>
                  <a:srgbClr val="0000FF"/>
                </a:solidFill>
                <a:latin typeface="Consolas" pitchFamily="49" charset="0"/>
                <a:ea typeface="楷体" pitchFamily="49" charset="-122"/>
                <a:cs typeface="Consolas" pitchFamily="49" charset="0"/>
              </a:rPr>
              <a:t>用于求</a:t>
            </a:r>
            <a:r>
              <a:rPr lang="en-US" altLang="zh-CN" i="1" dirty="0">
                <a:solidFill>
                  <a:srgbClr val="0000FF"/>
                </a:solidFill>
                <a:latin typeface="Consolas" pitchFamily="49" charset="0"/>
                <a:ea typeface="楷体" pitchFamily="49" charset="-122"/>
                <a:cs typeface="Consolas" pitchFamily="49" charset="0"/>
              </a:rPr>
              <a:t>a</a:t>
            </a:r>
            <a:r>
              <a:rPr lang="en-US" altLang="zh-CN" dirty="0">
                <a:solidFill>
                  <a:srgbClr val="0000FF"/>
                </a:solidFill>
                <a:latin typeface="Consolas" pitchFamily="49" charset="0"/>
                <a:ea typeface="楷体" pitchFamily="49" charset="-122"/>
                <a:cs typeface="Consolas" pitchFamily="49" charset="0"/>
              </a:rPr>
              <a:t>[0..</a:t>
            </a:r>
            <a:r>
              <a:rPr lang="en-US" altLang="zh-CN" i="1" dirty="0">
                <a:solidFill>
                  <a:srgbClr val="0000FF"/>
                </a:solidFill>
                <a:latin typeface="Consolas" pitchFamily="49" charset="0"/>
                <a:ea typeface="楷体" pitchFamily="49" charset="-122"/>
                <a:cs typeface="Consolas" pitchFamily="49" charset="0"/>
              </a:rPr>
              <a:t>n</a:t>
            </a:r>
            <a:r>
              <a:rPr lang="en-US" altLang="zh-CN" dirty="0">
                <a:solidFill>
                  <a:srgbClr val="0000FF"/>
                </a:solidFill>
                <a:latin typeface="Consolas" pitchFamily="49" charset="0"/>
                <a:ea typeface="楷体" pitchFamily="49" charset="-122"/>
                <a:cs typeface="Consolas" pitchFamily="49" charset="0"/>
              </a:rPr>
              <a:t>-1]</a:t>
            </a:r>
            <a:r>
              <a:rPr lang="zh-CN" altLang="en-US" dirty="0">
                <a:solidFill>
                  <a:srgbClr val="0000FF"/>
                </a:solidFill>
                <a:latin typeface="Consolas" pitchFamily="49" charset="0"/>
                <a:ea typeface="楷体" pitchFamily="49" charset="-122"/>
                <a:cs typeface="Consolas" pitchFamily="49" charset="0"/>
              </a:rPr>
              <a:t>中的最大元素。</a:t>
            </a:r>
            <a:endParaRPr lang="zh-CN" altLang="en-US" dirty="0"/>
          </a:p>
        </p:txBody>
      </p:sp>
      <p:sp>
        <p:nvSpPr>
          <p:cNvPr id="15" name="灯片编号占位符 14"/>
          <p:cNvSpPr>
            <a:spLocks noGrp="1"/>
          </p:cNvSpPr>
          <p:nvPr>
            <p:ph type="sldNum" sz="quarter" idx="12"/>
          </p:nvPr>
        </p:nvSpPr>
        <p:spPr/>
        <p:txBody>
          <a:bodyPr/>
          <a:lstStyle/>
          <a:p>
            <a:fld id="{36E68863-33C2-4D6D-B9FA-F4917E910219}" type="slidenum">
              <a:rPr lang="en-US" altLang="zh-CN" smtClean="0"/>
              <a:pPr/>
              <a:t>7</a:t>
            </a:fld>
            <a:r>
              <a:rPr lang="en-US" altLang="zh-CN" smtClean="0"/>
              <a:t>/12</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2738414" y="857232"/>
            <a:ext cx="7072362"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    假设二叉树采用二叉链存储结构，设计一个算法求二叉树</a:t>
            </a:r>
            <a:r>
              <a:rPr lang="en-US" sz="1800" i="1">
                <a:solidFill>
                  <a:srgbClr val="0000FF"/>
                </a:solidFill>
                <a:latin typeface="Consolas" pitchFamily="49" charset="0"/>
                <a:ea typeface="楷体" pitchFamily="49" charset="-122"/>
                <a:cs typeface="Consolas" pitchFamily="49" charset="0"/>
              </a:rPr>
              <a:t>b</a:t>
            </a:r>
            <a:r>
              <a:rPr lang="zh-CN" altLang="en-US" sz="1800">
                <a:solidFill>
                  <a:srgbClr val="0000FF"/>
                </a:solidFill>
                <a:latin typeface="Consolas" pitchFamily="49" charset="0"/>
                <a:ea typeface="楷体" pitchFamily="49" charset="-122"/>
                <a:cs typeface="Consolas" pitchFamily="49" charset="0"/>
              </a:rPr>
              <a:t>中度为</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的结点个数。</a:t>
            </a:r>
          </a:p>
        </p:txBody>
      </p:sp>
      <p:grpSp>
        <p:nvGrpSpPr>
          <p:cNvPr id="2" name="组合 39"/>
          <p:cNvGrpSpPr/>
          <p:nvPr/>
        </p:nvGrpSpPr>
        <p:grpSpPr>
          <a:xfrm>
            <a:off x="2238348" y="2126174"/>
            <a:ext cx="2214578" cy="2667019"/>
            <a:chOff x="1000100" y="1500180"/>
            <a:chExt cx="2214578" cy="2000264"/>
          </a:xfrm>
        </p:grpSpPr>
        <p:sp>
          <p:nvSpPr>
            <p:cNvPr id="41" name="椭圆 40"/>
            <p:cNvSpPr/>
            <p:nvPr/>
          </p:nvSpPr>
          <p:spPr>
            <a:xfrm>
              <a:off x="1714480" y="1928808"/>
              <a:ext cx="714380" cy="500066"/>
            </a:xfrm>
            <a:prstGeom prst="ellipse">
              <a:avLst/>
            </a:prstGeom>
            <a:ln>
              <a:tailEnd type="stealth" w="med" len="lg"/>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a:solidFill>
                    <a:srgbClr val="0000FF"/>
                  </a:solidFill>
                  <a:latin typeface="Consolas" pitchFamily="49" charset="0"/>
                  <a:ea typeface="楷体" pitchFamily="49" charset="-122"/>
                  <a:cs typeface="Consolas" pitchFamily="49" charset="0"/>
                </a:rPr>
                <a:t>N</a:t>
              </a:r>
              <a:endParaRPr lang="zh-CN" altLang="en-US" sz="2000" i="1">
                <a:solidFill>
                  <a:srgbClr val="0000FF"/>
                </a:solidFill>
                <a:latin typeface="Consolas" pitchFamily="49" charset="0"/>
                <a:ea typeface="楷体" pitchFamily="49" charset="-122"/>
                <a:cs typeface="Consolas" pitchFamily="49" charset="0"/>
              </a:endParaRPr>
            </a:p>
          </p:txBody>
        </p:sp>
        <p:sp>
          <p:nvSpPr>
            <p:cNvPr id="42" name="等腰三角形 41"/>
            <p:cNvSpPr/>
            <p:nvPr/>
          </p:nvSpPr>
          <p:spPr>
            <a:xfrm>
              <a:off x="1000100" y="2786064"/>
              <a:ext cx="857256" cy="714380"/>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nSpc>
                  <a:spcPts val="2000"/>
                </a:lnSpc>
                <a:spcBef>
                  <a:spcPts val="0"/>
                </a:spcBef>
              </a:pPr>
              <a:r>
                <a:rPr lang="en-US" altLang="zh-CN" sz="2000" i="1">
                  <a:solidFill>
                    <a:srgbClr val="0000FF"/>
                  </a:solidFill>
                  <a:latin typeface="Consolas" pitchFamily="49" charset="0"/>
                  <a:cs typeface="Consolas" pitchFamily="49" charset="0"/>
                </a:rPr>
                <a:t>L</a:t>
              </a:r>
              <a:endParaRPr lang="zh-CN" altLang="en-US" sz="2000" i="1">
                <a:solidFill>
                  <a:srgbClr val="0000FF"/>
                </a:solidFill>
                <a:latin typeface="Consolas" pitchFamily="49" charset="0"/>
                <a:cs typeface="Consolas" pitchFamily="49" charset="0"/>
              </a:endParaRPr>
            </a:p>
          </p:txBody>
        </p:sp>
        <p:sp>
          <p:nvSpPr>
            <p:cNvPr id="43" name="等腰三角形 42"/>
            <p:cNvSpPr/>
            <p:nvPr/>
          </p:nvSpPr>
          <p:spPr>
            <a:xfrm>
              <a:off x="2357422" y="2786064"/>
              <a:ext cx="857256" cy="714380"/>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nSpc>
                  <a:spcPts val="2000"/>
                </a:lnSpc>
                <a:spcBef>
                  <a:spcPts val="0"/>
                </a:spcBef>
              </a:pPr>
              <a:r>
                <a:rPr lang="en-US" altLang="zh-CN" sz="2000" i="1">
                  <a:solidFill>
                    <a:srgbClr val="0000FF"/>
                  </a:solidFill>
                  <a:latin typeface="Consolas" pitchFamily="49" charset="0"/>
                  <a:cs typeface="Consolas" pitchFamily="49" charset="0"/>
                </a:rPr>
                <a:t>R</a:t>
              </a:r>
              <a:endParaRPr lang="zh-CN" altLang="en-US" sz="2000" i="1">
                <a:solidFill>
                  <a:srgbClr val="0000FF"/>
                </a:solidFill>
                <a:latin typeface="Consolas" pitchFamily="49" charset="0"/>
                <a:cs typeface="Consolas" pitchFamily="49" charset="0"/>
              </a:endParaRPr>
            </a:p>
          </p:txBody>
        </p:sp>
        <p:cxnSp>
          <p:nvCxnSpPr>
            <p:cNvPr id="44" name="直接连接符 43"/>
            <p:cNvCxnSpPr>
              <a:stCxn id="41" idx="3"/>
              <a:endCxn id="42" idx="0"/>
            </p:cNvCxnSpPr>
            <p:nvPr/>
          </p:nvCxnSpPr>
          <p:spPr>
            <a:xfrm rot="5400000">
              <a:off x="1408703" y="2375667"/>
              <a:ext cx="430423" cy="390371"/>
            </a:xfrm>
            <a:prstGeom prst="line">
              <a:avLst/>
            </a:prstGeom>
            <a:ln>
              <a:tailEnd type="none"/>
            </a:ln>
          </p:spPr>
          <p:style>
            <a:lnRef idx="2">
              <a:schemeClr val="accent6"/>
            </a:lnRef>
            <a:fillRef idx="0">
              <a:schemeClr val="accent6"/>
            </a:fillRef>
            <a:effectRef idx="1">
              <a:schemeClr val="accent6"/>
            </a:effectRef>
            <a:fontRef idx="minor">
              <a:schemeClr val="tx1"/>
            </a:fontRef>
          </p:style>
        </p:cxnSp>
        <p:cxnSp>
          <p:nvCxnSpPr>
            <p:cNvPr id="45" name="直接连接符 44"/>
            <p:cNvCxnSpPr>
              <a:stCxn id="41" idx="5"/>
              <a:endCxn id="43" idx="0"/>
            </p:cNvCxnSpPr>
            <p:nvPr/>
          </p:nvCxnSpPr>
          <p:spPr>
            <a:xfrm rot="16200000" flipH="1">
              <a:off x="2339934" y="2339947"/>
              <a:ext cx="430423" cy="461809"/>
            </a:xfrm>
            <a:prstGeom prst="line">
              <a:avLst/>
            </a:prstGeom>
            <a:ln>
              <a:tailEnd type="none"/>
            </a:ln>
          </p:spPr>
          <p:style>
            <a:lnRef idx="2">
              <a:schemeClr val="accent6"/>
            </a:lnRef>
            <a:fillRef idx="0">
              <a:schemeClr val="accent6"/>
            </a:fillRef>
            <a:effectRef idx="1">
              <a:schemeClr val="accent6"/>
            </a:effectRef>
            <a:fontRef idx="minor">
              <a:schemeClr val="tx1"/>
            </a:fontRef>
          </p:style>
        </p:cxnSp>
        <p:sp>
          <p:nvSpPr>
            <p:cNvPr id="46" name="弧形 45"/>
            <p:cNvSpPr/>
            <p:nvPr/>
          </p:nvSpPr>
          <p:spPr>
            <a:xfrm>
              <a:off x="1857356" y="1714494"/>
              <a:ext cx="285752" cy="428628"/>
            </a:xfrm>
            <a:prstGeom prst="arc">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7" name="TextBox 46"/>
            <p:cNvSpPr txBox="1"/>
            <p:nvPr/>
          </p:nvSpPr>
          <p:spPr>
            <a:xfrm>
              <a:off x="1714480" y="1500180"/>
              <a:ext cx="428628" cy="357790"/>
            </a:xfrm>
            <a:prstGeom prst="rect">
              <a:avLst/>
            </a:prstGeom>
            <a:noFill/>
          </p:spPr>
          <p:txBody>
            <a:bodyPr wrap="square" rtlCol="0">
              <a:spAutoFit/>
            </a:bodyPr>
            <a:lstStyle/>
            <a:p>
              <a:pPr algn="l">
                <a:lnSpc>
                  <a:spcPts val="3000"/>
                </a:lnSpc>
                <a:spcBef>
                  <a:spcPts val="0"/>
                </a:spcBef>
              </a:pPr>
              <a:r>
                <a:rPr lang="en-US" altLang="zh-CN" sz="2000" i="1">
                  <a:solidFill>
                    <a:srgbClr val="0000FF"/>
                  </a:solidFill>
                  <a:latin typeface="Consolas" pitchFamily="49" charset="0"/>
                  <a:ea typeface="楷体" pitchFamily="49" charset="-122"/>
                  <a:cs typeface="Consolas" pitchFamily="49" charset="0"/>
                </a:rPr>
                <a:t>b</a:t>
              </a:r>
              <a:endParaRPr lang="zh-CN" altLang="en-US" sz="2000" i="1">
                <a:solidFill>
                  <a:srgbClr val="0000FF"/>
                </a:solidFill>
                <a:latin typeface="Consolas" pitchFamily="49" charset="0"/>
                <a:ea typeface="楷体" pitchFamily="49" charset="-122"/>
                <a:cs typeface="Consolas" pitchFamily="49" charset="0"/>
              </a:endParaRPr>
            </a:p>
          </p:txBody>
        </p:sp>
      </p:grpSp>
      <p:sp>
        <p:nvSpPr>
          <p:cNvPr id="48" name="TextBox 47"/>
          <p:cNvSpPr txBox="1"/>
          <p:nvPr/>
        </p:nvSpPr>
        <p:spPr>
          <a:xfrm>
            <a:off x="3667108" y="2411925"/>
            <a:ext cx="2643206" cy="477054"/>
          </a:xfrm>
          <a:prstGeom prst="rect">
            <a:avLst/>
          </a:prstGeom>
          <a:noFill/>
        </p:spPr>
        <p:txBody>
          <a:bodyPr wrap="square" rtlCol="0">
            <a:spAutoFit/>
          </a:bodyPr>
          <a:lstStyle/>
          <a:p>
            <a:pPr algn="l">
              <a:lnSpc>
                <a:spcPts val="3000"/>
              </a:lnSpc>
              <a:spcBef>
                <a:spcPts val="0"/>
              </a:spcBef>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b</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：度为</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的结点数</a:t>
            </a:r>
          </a:p>
        </p:txBody>
      </p:sp>
      <p:sp>
        <p:nvSpPr>
          <p:cNvPr id="50" name="TextBox 49"/>
          <p:cNvSpPr txBox="1"/>
          <p:nvPr/>
        </p:nvSpPr>
        <p:spPr>
          <a:xfrm>
            <a:off x="1595406" y="4983693"/>
            <a:ext cx="1857388" cy="656590"/>
          </a:xfrm>
          <a:prstGeom prst="rect">
            <a:avLst/>
          </a:prstGeom>
          <a:noFill/>
        </p:spPr>
        <p:txBody>
          <a:bodyPr wrap="square" rtlCol="0">
            <a:spAutoFit/>
          </a:bodyPr>
          <a:lstStyle/>
          <a:p>
            <a:pPr algn="l">
              <a:lnSpc>
                <a:spcPts val="2200"/>
              </a:lnSpc>
              <a:spcBef>
                <a:spcPts val="0"/>
              </a:spcBef>
            </a:pPr>
            <a:r>
              <a:rPr lang="en-US" altLang="zh-CN" sz="1600" i="1">
                <a:solidFill>
                  <a:srgbClr val="0000FF"/>
                </a:solidFill>
                <a:latin typeface="Consolas" pitchFamily="49" charset="0"/>
                <a:ea typeface="楷体" pitchFamily="49" charset="-122"/>
                <a:cs typeface="Consolas" pitchFamily="49" charset="0"/>
              </a:rPr>
              <a:t>f</a:t>
            </a:r>
            <a:r>
              <a:rPr lang="en-US" altLang="zh-CN"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b</a:t>
            </a:r>
            <a:r>
              <a:rPr lang="en-US" altLang="zh-CN" sz="1600">
                <a:solidFill>
                  <a:srgbClr val="0000FF"/>
                </a:solidFill>
                <a:latin typeface="Consolas" pitchFamily="49" charset="0"/>
                <a:ea typeface="楷体" pitchFamily="49" charset="-122"/>
                <a:cs typeface="Consolas" pitchFamily="49" charset="0"/>
              </a:rPr>
              <a:t>-&gt;lchild)</a:t>
            </a:r>
            <a:r>
              <a:rPr lang="zh-CN" altLang="en-US"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L</a:t>
            </a:r>
            <a:r>
              <a:rPr lang="zh-CN" altLang="en-US" sz="1600">
                <a:solidFill>
                  <a:srgbClr val="0000FF"/>
                </a:solidFill>
                <a:latin typeface="Consolas" pitchFamily="49" charset="0"/>
                <a:ea typeface="楷体" pitchFamily="49" charset="-122"/>
                <a:cs typeface="Consolas" pitchFamily="49" charset="0"/>
              </a:rPr>
              <a:t>中度为</a:t>
            </a:r>
            <a:r>
              <a:rPr lang="en-US" altLang="zh-CN" sz="1600">
                <a:solidFill>
                  <a:srgbClr val="0000FF"/>
                </a:solidFill>
                <a:latin typeface="Consolas" pitchFamily="49" charset="0"/>
                <a:ea typeface="楷体" pitchFamily="49" charset="-122"/>
                <a:cs typeface="Consolas" pitchFamily="49" charset="0"/>
              </a:rPr>
              <a:t>2</a:t>
            </a:r>
            <a:r>
              <a:rPr lang="zh-CN" altLang="en-US" sz="1600">
                <a:solidFill>
                  <a:srgbClr val="0000FF"/>
                </a:solidFill>
                <a:latin typeface="Consolas" pitchFamily="49" charset="0"/>
                <a:ea typeface="楷体" pitchFamily="49" charset="-122"/>
                <a:cs typeface="Consolas" pitchFamily="49" charset="0"/>
              </a:rPr>
              <a:t>的结点数</a:t>
            </a:r>
          </a:p>
        </p:txBody>
      </p:sp>
      <p:sp>
        <p:nvSpPr>
          <p:cNvPr id="51" name="TextBox 50"/>
          <p:cNvSpPr txBox="1"/>
          <p:nvPr/>
        </p:nvSpPr>
        <p:spPr>
          <a:xfrm>
            <a:off x="3595670" y="4983694"/>
            <a:ext cx="1928826" cy="656590"/>
          </a:xfrm>
          <a:prstGeom prst="rect">
            <a:avLst/>
          </a:prstGeom>
          <a:noFill/>
        </p:spPr>
        <p:txBody>
          <a:bodyPr wrap="square" rtlCol="0">
            <a:spAutoFit/>
          </a:bodyPr>
          <a:lstStyle/>
          <a:p>
            <a:pPr algn="l">
              <a:lnSpc>
                <a:spcPts val="2200"/>
              </a:lnSpc>
              <a:spcBef>
                <a:spcPts val="0"/>
              </a:spcBef>
            </a:pPr>
            <a:r>
              <a:rPr lang="en-US" altLang="zh-CN" sz="1600" i="1">
                <a:solidFill>
                  <a:srgbClr val="0000FF"/>
                </a:solidFill>
                <a:latin typeface="Consolas" pitchFamily="49" charset="0"/>
                <a:ea typeface="楷体" pitchFamily="49" charset="-122"/>
                <a:cs typeface="Consolas" pitchFamily="49" charset="0"/>
              </a:rPr>
              <a:t>f</a:t>
            </a:r>
            <a:r>
              <a:rPr lang="en-US" altLang="zh-CN"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b</a:t>
            </a:r>
            <a:r>
              <a:rPr lang="en-US" altLang="zh-CN" sz="1600">
                <a:solidFill>
                  <a:srgbClr val="0000FF"/>
                </a:solidFill>
                <a:latin typeface="Consolas" pitchFamily="49" charset="0"/>
                <a:ea typeface="楷体" pitchFamily="49" charset="-122"/>
                <a:cs typeface="Consolas" pitchFamily="49" charset="0"/>
              </a:rPr>
              <a:t>-&gt;rchild)</a:t>
            </a:r>
            <a:r>
              <a:rPr lang="zh-CN" altLang="en-US" sz="1600">
                <a:solidFill>
                  <a:srgbClr val="0000FF"/>
                </a:solidFill>
                <a:latin typeface="Consolas" pitchFamily="49" charset="0"/>
                <a:ea typeface="楷体" pitchFamily="49" charset="-122"/>
                <a:cs typeface="Consolas" pitchFamily="49" charset="0"/>
              </a:rPr>
              <a:t>：</a:t>
            </a:r>
            <a:r>
              <a:rPr lang="en-US" altLang="zh-CN" sz="1600" i="1">
                <a:solidFill>
                  <a:srgbClr val="0000FF"/>
                </a:solidFill>
                <a:latin typeface="Consolas" pitchFamily="49" charset="0"/>
                <a:ea typeface="楷体" pitchFamily="49" charset="-122"/>
                <a:cs typeface="Consolas" pitchFamily="49" charset="0"/>
              </a:rPr>
              <a:t>R</a:t>
            </a:r>
            <a:r>
              <a:rPr lang="zh-CN" altLang="en-US" sz="1600">
                <a:solidFill>
                  <a:srgbClr val="0000FF"/>
                </a:solidFill>
                <a:latin typeface="Consolas" pitchFamily="49" charset="0"/>
                <a:ea typeface="楷体" pitchFamily="49" charset="-122"/>
                <a:cs typeface="Consolas" pitchFamily="49" charset="0"/>
              </a:rPr>
              <a:t>中度为</a:t>
            </a:r>
            <a:r>
              <a:rPr lang="en-US" altLang="zh-CN" sz="1600">
                <a:solidFill>
                  <a:srgbClr val="0000FF"/>
                </a:solidFill>
                <a:latin typeface="Consolas" pitchFamily="49" charset="0"/>
                <a:ea typeface="楷体" pitchFamily="49" charset="-122"/>
                <a:cs typeface="Consolas" pitchFamily="49" charset="0"/>
              </a:rPr>
              <a:t>2</a:t>
            </a:r>
            <a:r>
              <a:rPr lang="zh-CN" altLang="en-US" sz="1600">
                <a:solidFill>
                  <a:srgbClr val="0000FF"/>
                </a:solidFill>
                <a:latin typeface="Consolas" pitchFamily="49" charset="0"/>
                <a:ea typeface="楷体" pitchFamily="49" charset="-122"/>
                <a:cs typeface="Consolas" pitchFamily="49" charset="0"/>
              </a:rPr>
              <a:t>的结点数</a:t>
            </a:r>
          </a:p>
        </p:txBody>
      </p:sp>
      <p:grpSp>
        <p:nvGrpSpPr>
          <p:cNvPr id="3" name="组合 86"/>
          <p:cNvGrpSpPr/>
          <p:nvPr/>
        </p:nvGrpSpPr>
        <p:grpSpPr>
          <a:xfrm>
            <a:off x="4667240" y="3263661"/>
            <a:ext cx="5857916" cy="1481326"/>
            <a:chOff x="3286116" y="2304870"/>
            <a:chExt cx="5857916" cy="1110995"/>
          </a:xfrm>
        </p:grpSpPr>
        <p:sp>
          <p:nvSpPr>
            <p:cNvPr id="52" name="TextBox 51"/>
            <p:cNvSpPr txBox="1"/>
            <p:nvPr/>
          </p:nvSpPr>
          <p:spPr>
            <a:xfrm>
              <a:off x="3857620" y="2304870"/>
              <a:ext cx="5286412" cy="1110995"/>
            </a:xfrm>
            <a:prstGeom prst="rect">
              <a:avLst/>
            </a:prstGeom>
          </p:spPr>
          <p:style>
            <a:lnRef idx="3">
              <a:schemeClr val="lt1"/>
            </a:lnRef>
            <a:fillRef idx="1">
              <a:schemeClr val="accent4"/>
            </a:fillRef>
            <a:effectRef idx="1">
              <a:schemeClr val="accent4"/>
            </a:effectRef>
            <a:fontRef idx="minor">
              <a:schemeClr val="lt1"/>
            </a:fontRef>
          </p:style>
          <p:txBody>
            <a:bodyPr wrap="square" tIns="144000" bIns="180000" rtlCol="0">
              <a:spAutoFit/>
            </a:bodyPr>
            <a:lstStyle/>
            <a:p>
              <a:pPr algn="l">
                <a:lnSpc>
                  <a:spcPts val="3000"/>
                </a:lnSpc>
                <a:spcBef>
                  <a:spcPts val="0"/>
                </a:spcBef>
              </a:pPr>
              <a:r>
                <a:rPr lang="en-US" altLang="zh-CN" sz="1600" i="1">
                  <a:solidFill>
                    <a:schemeClr val="bg1"/>
                  </a:solidFill>
                  <a:latin typeface="Consolas" pitchFamily="49" charset="0"/>
                  <a:ea typeface="楷体" pitchFamily="49" charset="-122"/>
                  <a:cs typeface="Consolas" pitchFamily="49" charset="0"/>
                </a:rPr>
                <a:t>f</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b</a:t>
              </a:r>
              <a:r>
                <a:rPr lang="en-US" altLang="zh-CN" sz="1600">
                  <a:solidFill>
                    <a:schemeClr val="bg1"/>
                  </a:solidFill>
                  <a:latin typeface="Consolas" pitchFamily="49" charset="0"/>
                  <a:ea typeface="楷体" pitchFamily="49" charset="-122"/>
                  <a:cs typeface="Consolas" pitchFamily="49" charset="0"/>
                </a:rPr>
                <a:t>)=0		                  </a:t>
              </a:r>
              <a:r>
                <a:rPr lang="zh-CN" altLang="en-US" sz="1600">
                  <a:solidFill>
                    <a:schemeClr val="bg1"/>
                  </a:solidFill>
                  <a:latin typeface="Consolas" pitchFamily="49" charset="0"/>
                  <a:ea typeface="楷体" pitchFamily="49" charset="-122"/>
                  <a:cs typeface="Consolas" pitchFamily="49" charset="0"/>
                </a:rPr>
                <a:t>当</a:t>
              </a:r>
              <a:r>
                <a:rPr lang="en-US" altLang="zh-CN" sz="1600" i="1">
                  <a:solidFill>
                    <a:schemeClr val="bg1"/>
                  </a:solidFill>
                  <a:latin typeface="Consolas" pitchFamily="49" charset="0"/>
                  <a:ea typeface="楷体" pitchFamily="49" charset="-122"/>
                  <a:cs typeface="Consolas" pitchFamily="49" charset="0"/>
                </a:rPr>
                <a:t>b</a:t>
              </a:r>
              <a:r>
                <a:rPr lang="en-US" altLang="zh-CN" sz="1600">
                  <a:solidFill>
                    <a:schemeClr val="bg1"/>
                  </a:solidFill>
                  <a:latin typeface="Consolas" pitchFamily="49" charset="0"/>
                  <a:ea typeface="楷体" pitchFamily="49" charset="-122"/>
                  <a:cs typeface="Consolas" pitchFamily="49" charset="0"/>
                </a:rPr>
                <a:t>=NULL</a:t>
              </a:r>
            </a:p>
            <a:p>
              <a:pPr algn="l">
                <a:lnSpc>
                  <a:spcPts val="3000"/>
                </a:lnSpc>
                <a:spcBef>
                  <a:spcPts val="0"/>
                </a:spcBef>
              </a:pPr>
              <a:r>
                <a:rPr lang="en-US" altLang="zh-CN" sz="1600" i="1">
                  <a:solidFill>
                    <a:schemeClr val="bg1"/>
                  </a:solidFill>
                  <a:latin typeface="Consolas" pitchFamily="49" charset="0"/>
                  <a:ea typeface="楷体" pitchFamily="49" charset="-122"/>
                  <a:cs typeface="Consolas" pitchFamily="49" charset="0"/>
                </a:rPr>
                <a:t>f</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b</a:t>
              </a:r>
              <a:r>
                <a:rPr lang="en-US" altLang="zh-CN" sz="1600">
                  <a:solidFill>
                    <a:schemeClr val="bg1"/>
                  </a:solidFill>
                  <a:latin typeface="Consolas" pitchFamily="49" charset="0"/>
                  <a:ea typeface="楷体" pitchFamily="49" charset="-122"/>
                  <a:cs typeface="Consolas" pitchFamily="49" charset="0"/>
                </a:rPr>
                <a:t>)=1+</a:t>
              </a:r>
              <a:r>
                <a:rPr lang="en-US" altLang="zh-CN" sz="1600" i="1">
                  <a:solidFill>
                    <a:schemeClr val="bg1"/>
                  </a:solidFill>
                  <a:latin typeface="Consolas" pitchFamily="49" charset="0"/>
                  <a:ea typeface="楷体" pitchFamily="49" charset="-122"/>
                  <a:cs typeface="Consolas" pitchFamily="49" charset="0"/>
                </a:rPr>
                <a:t>f</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b</a:t>
              </a:r>
              <a:r>
                <a:rPr lang="en-US" altLang="zh-CN" sz="1600">
                  <a:solidFill>
                    <a:schemeClr val="bg1"/>
                  </a:solidFill>
                  <a:latin typeface="Consolas" pitchFamily="49" charset="0"/>
                  <a:ea typeface="楷体" pitchFamily="49" charset="-122"/>
                  <a:cs typeface="Consolas" pitchFamily="49" charset="0"/>
                </a:rPr>
                <a:t>-&gt;lchil</a:t>
              </a:r>
              <a:r>
                <a:rPr lang="en-US" altLang="zh-CN" sz="1600" i="1">
                  <a:solidFill>
                    <a:schemeClr val="bg1"/>
                  </a:solidFill>
                  <a:latin typeface="Consolas" pitchFamily="49" charset="0"/>
                  <a:ea typeface="楷体" pitchFamily="49" charset="-122"/>
                  <a:cs typeface="Consolas" pitchFamily="49" charset="0"/>
                </a:rPr>
                <a:t>d</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f</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b</a:t>
              </a:r>
              <a:r>
                <a:rPr lang="en-US" altLang="zh-CN" sz="1600">
                  <a:solidFill>
                    <a:schemeClr val="bg1"/>
                  </a:solidFill>
                  <a:latin typeface="Consolas" pitchFamily="49" charset="0"/>
                  <a:ea typeface="楷体" pitchFamily="49" charset="-122"/>
                  <a:cs typeface="Consolas" pitchFamily="49" charset="0"/>
                </a:rPr>
                <a:t>-&gt;rchild)  </a:t>
              </a:r>
              <a:r>
                <a:rPr lang="zh-CN" altLang="en-US" sz="1600">
                  <a:solidFill>
                    <a:schemeClr val="bg1"/>
                  </a:solidFill>
                  <a:latin typeface="Consolas" pitchFamily="49" charset="0"/>
                  <a:ea typeface="楷体" pitchFamily="49" charset="-122"/>
                  <a:cs typeface="Consolas" pitchFamily="49" charset="0"/>
                </a:rPr>
                <a:t>当</a:t>
              </a:r>
              <a:r>
                <a:rPr lang="en-US" altLang="zh-CN" sz="1600" i="1">
                  <a:solidFill>
                    <a:schemeClr val="bg1"/>
                  </a:solidFill>
                  <a:latin typeface="Consolas" pitchFamily="49" charset="0"/>
                  <a:ea typeface="楷体" pitchFamily="49" charset="-122"/>
                  <a:cs typeface="Consolas" pitchFamily="49" charset="0"/>
                </a:rPr>
                <a:t>b</a:t>
              </a:r>
              <a:r>
                <a:rPr lang="zh-CN" altLang="en-US" sz="1600">
                  <a:solidFill>
                    <a:schemeClr val="bg1"/>
                  </a:solidFill>
                  <a:latin typeface="Consolas" pitchFamily="49" charset="0"/>
                  <a:ea typeface="楷体" pitchFamily="49" charset="-122"/>
                  <a:cs typeface="Consolas" pitchFamily="49" charset="0"/>
                </a:rPr>
                <a:t>结点度为</a:t>
              </a:r>
              <a:r>
                <a:rPr lang="en-US" altLang="zh-CN" sz="1600">
                  <a:solidFill>
                    <a:schemeClr val="bg1"/>
                  </a:solidFill>
                  <a:latin typeface="Consolas" pitchFamily="49" charset="0"/>
                  <a:ea typeface="楷体" pitchFamily="49" charset="-122"/>
                  <a:cs typeface="Consolas" pitchFamily="49" charset="0"/>
                </a:rPr>
                <a:t>2</a:t>
              </a:r>
            </a:p>
            <a:p>
              <a:pPr algn="l">
                <a:lnSpc>
                  <a:spcPts val="3000"/>
                </a:lnSpc>
                <a:spcBef>
                  <a:spcPts val="0"/>
                </a:spcBef>
              </a:pPr>
              <a:r>
                <a:rPr lang="en-US" altLang="zh-CN" sz="1600" i="1">
                  <a:solidFill>
                    <a:schemeClr val="bg1"/>
                  </a:solidFill>
                  <a:latin typeface="Consolas" pitchFamily="49" charset="0"/>
                  <a:ea typeface="楷体" pitchFamily="49" charset="-122"/>
                  <a:cs typeface="Consolas" pitchFamily="49" charset="0"/>
                </a:rPr>
                <a:t>f</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b</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f</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b</a:t>
              </a:r>
              <a:r>
                <a:rPr lang="en-US" altLang="zh-CN" sz="1600">
                  <a:solidFill>
                    <a:schemeClr val="bg1"/>
                  </a:solidFill>
                  <a:latin typeface="Consolas" pitchFamily="49" charset="0"/>
                  <a:ea typeface="楷体" pitchFamily="49" charset="-122"/>
                  <a:cs typeface="Consolas" pitchFamily="49" charset="0"/>
                </a:rPr>
                <a:t>-&gt;lchild)+</a:t>
              </a:r>
              <a:r>
                <a:rPr lang="en-US" altLang="zh-CN" sz="1600" i="1">
                  <a:solidFill>
                    <a:schemeClr val="bg1"/>
                  </a:solidFill>
                  <a:latin typeface="Consolas" pitchFamily="49" charset="0"/>
                  <a:ea typeface="楷体" pitchFamily="49" charset="-122"/>
                  <a:cs typeface="Consolas" pitchFamily="49" charset="0"/>
                </a:rPr>
                <a:t>f</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b</a:t>
              </a:r>
              <a:r>
                <a:rPr lang="en-US" altLang="zh-CN" sz="1600">
                  <a:solidFill>
                    <a:schemeClr val="bg1"/>
                  </a:solidFill>
                  <a:latin typeface="Consolas" pitchFamily="49" charset="0"/>
                  <a:ea typeface="楷体" pitchFamily="49" charset="-122"/>
                  <a:cs typeface="Consolas" pitchFamily="49" charset="0"/>
                </a:rPr>
                <a:t>-&gt;rchild)    </a:t>
              </a:r>
              <a:r>
                <a:rPr lang="zh-CN" altLang="en-US" sz="1600">
                  <a:solidFill>
                    <a:schemeClr val="bg1"/>
                  </a:solidFill>
                  <a:latin typeface="Consolas" pitchFamily="49" charset="0"/>
                  <a:ea typeface="楷体" pitchFamily="49" charset="-122"/>
                  <a:cs typeface="Consolas" pitchFamily="49" charset="0"/>
                </a:rPr>
                <a:t>其他情况</a:t>
              </a:r>
            </a:p>
          </p:txBody>
        </p:sp>
        <p:sp>
          <p:nvSpPr>
            <p:cNvPr id="86" name="右箭头 85"/>
            <p:cNvSpPr/>
            <p:nvPr/>
          </p:nvSpPr>
          <p:spPr>
            <a:xfrm>
              <a:off x="3286116" y="2786064"/>
              <a:ext cx="428628" cy="285752"/>
            </a:xfrm>
            <a:prstGeom prst="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19" name="组合 18"/>
          <p:cNvGrpSpPr/>
          <p:nvPr/>
        </p:nvGrpSpPr>
        <p:grpSpPr>
          <a:xfrm>
            <a:off x="1952596" y="500043"/>
            <a:ext cx="1000100" cy="785817"/>
            <a:chOff x="5691204" y="3835411"/>
            <a:chExt cx="1238250" cy="1236663"/>
          </a:xfrm>
        </p:grpSpPr>
        <p:grpSp>
          <p:nvGrpSpPr>
            <p:cNvPr id="22" name="Group 19"/>
            <p:cNvGrpSpPr>
              <a:grpSpLocks/>
            </p:cNvGrpSpPr>
            <p:nvPr/>
          </p:nvGrpSpPr>
          <p:grpSpPr bwMode="auto">
            <a:xfrm>
              <a:off x="5691204" y="3835411"/>
              <a:ext cx="1238250" cy="1236663"/>
              <a:chOff x="802" y="845"/>
              <a:chExt cx="827" cy="826"/>
            </a:xfrm>
          </p:grpSpPr>
          <p:sp>
            <p:nvSpPr>
              <p:cNvPr id="24"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25"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26"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23"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27" name="灯片编号占位符 26"/>
          <p:cNvSpPr>
            <a:spLocks noGrp="1"/>
          </p:cNvSpPr>
          <p:nvPr>
            <p:ph type="sldNum" sz="quarter" idx="12"/>
          </p:nvPr>
        </p:nvSpPr>
        <p:spPr/>
        <p:txBody>
          <a:bodyPr/>
          <a:lstStyle/>
          <a:p>
            <a:fld id="{36E68863-33C2-4D6D-B9FA-F4917E910219}" type="slidenum">
              <a:rPr lang="en-US" altLang="zh-CN" smtClean="0"/>
              <a:pPr/>
              <a:t>70</a:t>
            </a:fld>
            <a:r>
              <a:rPr lang="en-US" altLang="zh-CN" smtClean="0"/>
              <a:t>/43</a:t>
            </a:r>
            <a:endParaRPr lang="en-US" altLang="zh-CN"/>
          </a:p>
        </p:txBody>
      </p:sp>
    </p:spTree>
    <p:extLst>
      <p:ext uri="{BB962C8B-B14F-4D97-AF65-F5344CB8AC3E}">
        <p14:creationId xmlns:p14="http://schemas.microsoft.com/office/powerpoint/2010/main" val="238545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5538" y="801418"/>
            <a:ext cx="6786610" cy="91307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200"/>
              </a:lnSpc>
              <a:spcBef>
                <a:spcPts val="0"/>
              </a:spcBef>
            </a:pPr>
            <a:r>
              <a:rPr lang="zh-CN" altLang="en-US" sz="1800">
                <a:solidFill>
                  <a:srgbClr val="0000FF"/>
                </a:solidFill>
                <a:latin typeface="Consolas" pitchFamily="49" charset="0"/>
                <a:ea typeface="楷体" pitchFamily="49" charset="-122"/>
                <a:cs typeface="Consolas" pitchFamily="49" charset="0"/>
              </a:rPr>
              <a:t>    假设二叉树采用二叉链存储结构，设计一个算法求二叉树</a:t>
            </a:r>
            <a:r>
              <a:rPr lang="en-US" sz="1800" i="1">
                <a:solidFill>
                  <a:srgbClr val="0000FF"/>
                </a:solidFill>
                <a:latin typeface="Consolas" pitchFamily="49" charset="0"/>
                <a:ea typeface="楷体" pitchFamily="49" charset="-122"/>
                <a:cs typeface="Consolas" pitchFamily="49" charset="0"/>
              </a:rPr>
              <a:t>b</a:t>
            </a:r>
            <a:r>
              <a:rPr lang="zh-CN" altLang="en-US" sz="1800">
                <a:solidFill>
                  <a:srgbClr val="0000FF"/>
                </a:solidFill>
                <a:latin typeface="Consolas" pitchFamily="49" charset="0"/>
                <a:ea typeface="楷体" pitchFamily="49" charset="-122"/>
                <a:cs typeface="Consolas" pitchFamily="49" charset="0"/>
              </a:rPr>
              <a:t>的宽度（</a:t>
            </a:r>
            <a:r>
              <a:rPr lang="zh-CN" altLang="en-US" sz="1800">
                <a:solidFill>
                  <a:srgbClr val="FF00FF"/>
                </a:solidFill>
                <a:latin typeface="Consolas" pitchFamily="49" charset="0"/>
                <a:ea typeface="楷体" pitchFamily="49" charset="-122"/>
                <a:cs typeface="Consolas" pitchFamily="49" charset="0"/>
              </a:rPr>
              <a:t>采用递归方法</a:t>
            </a:r>
            <a:r>
              <a:rPr lang="zh-CN" altLang="en-US"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452662" y="2071678"/>
            <a:ext cx="7143800" cy="861774"/>
          </a:xfrm>
          <a:prstGeom prst="rect">
            <a:avLst/>
          </a:prstGeom>
          <a:noFill/>
        </p:spPr>
        <p:txBody>
          <a:bodyPr wrap="square" rtlCol="0">
            <a:spAutoFit/>
          </a:bodyPr>
          <a:lstStyle/>
          <a:p>
            <a:pPr algn="l">
              <a:lnSpc>
                <a:spcPts val="3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levelnumber</a:t>
            </a:r>
            <a:r>
              <a:rPr lang="en-US" altLang="zh-CN" sz="1800">
                <a:solidFill>
                  <a:srgbClr val="0000FF"/>
                </a:solidFill>
                <a:latin typeface="Consolas" pitchFamily="49" charset="0"/>
                <a:ea typeface="仿宋" pitchFamily="49" charset="-122"/>
                <a:cs typeface="Consolas" pitchFamily="49" charset="0"/>
              </a:rPr>
              <a:t>(BTNode *</a:t>
            </a:r>
            <a:r>
              <a:rPr lang="en-US" altLang="zh-CN" sz="1800" i="1">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i="1">
                <a:solidFill>
                  <a:srgbClr val="0000FF"/>
                </a:solidFill>
                <a:latin typeface="Consolas" pitchFamily="49" charset="0"/>
                <a:ea typeface="仿宋" pitchFamily="49" charset="-122"/>
                <a:cs typeface="Consolas" pitchFamily="49" charset="0"/>
              </a:rPr>
              <a:t>h</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：求二叉树</a:t>
            </a:r>
            <a:r>
              <a:rPr lang="en-US" sz="1800" i="1">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中所有层的结点个数，存放在</a:t>
            </a:r>
            <a:r>
              <a:rPr lang="en-US" altLang="zh-CN" sz="1800" i="1">
                <a:solidFill>
                  <a:srgbClr val="0000FF"/>
                </a:solidFill>
                <a:latin typeface="Consolas" pitchFamily="49" charset="0"/>
                <a:ea typeface="仿宋" pitchFamily="49" charset="-122"/>
                <a:cs typeface="Consolas" pitchFamily="49" charset="0"/>
              </a:rPr>
              <a:t>a</a:t>
            </a:r>
            <a:r>
              <a:rPr lang="zh-CN" altLang="en-US" sz="1800">
                <a:solidFill>
                  <a:srgbClr val="0000FF"/>
                </a:solidFill>
                <a:latin typeface="Consolas" pitchFamily="49" charset="0"/>
                <a:ea typeface="仿宋" pitchFamily="49" charset="-122"/>
                <a:cs typeface="Consolas" pitchFamily="49" charset="0"/>
              </a:rPr>
              <a:t>数组中，</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表示第</a:t>
            </a:r>
            <a:r>
              <a:rPr lang="en-US" altLang="zh-CN" sz="1800" i="1">
                <a:solidFill>
                  <a:srgbClr val="0000FF"/>
                </a:solidFill>
                <a:latin typeface="Consolas" pitchFamily="49" charset="0"/>
                <a:ea typeface="仿宋" pitchFamily="49" charset="-122"/>
                <a:cs typeface="Consolas" pitchFamily="49" charset="0"/>
              </a:rPr>
              <a:t>h</a:t>
            </a:r>
            <a:r>
              <a:rPr lang="zh-CN" altLang="en-US" sz="1800">
                <a:solidFill>
                  <a:srgbClr val="0000FF"/>
                </a:solidFill>
                <a:latin typeface="Consolas" pitchFamily="49" charset="0"/>
                <a:ea typeface="仿宋" pitchFamily="49" charset="-122"/>
                <a:cs typeface="Consolas" pitchFamily="49" charset="0"/>
              </a:rPr>
              <a:t>层结点个数</a:t>
            </a:r>
          </a:p>
        </p:txBody>
      </p:sp>
      <p:sp>
        <p:nvSpPr>
          <p:cNvPr id="6" name="TextBox 5"/>
          <p:cNvSpPr txBox="1"/>
          <p:nvPr/>
        </p:nvSpPr>
        <p:spPr>
          <a:xfrm>
            <a:off x="2809852" y="3571876"/>
            <a:ext cx="6286544" cy="163121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l">
              <a:lnSpc>
                <a:spcPts val="3000"/>
              </a:lnSpc>
              <a:spcBef>
                <a:spcPts val="0"/>
              </a:spcBef>
            </a:pPr>
            <a:r>
              <a:rPr lang="en-US" altLang="zh-CN" sz="1600" i="1">
                <a:solidFill>
                  <a:schemeClr val="bg1"/>
                </a:solidFill>
                <a:latin typeface="Consolas" pitchFamily="49" charset="0"/>
                <a:ea typeface="楷体" pitchFamily="49" charset="-122"/>
                <a:cs typeface="Consolas" pitchFamily="49" charset="0"/>
              </a:rPr>
              <a:t>f</a:t>
            </a:r>
            <a:r>
              <a:rPr lang="en-US" altLang="zh-CN"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b</a:t>
            </a:r>
            <a:r>
              <a:rPr lang="zh-CN" altLang="en-US"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h</a:t>
            </a:r>
            <a:r>
              <a:rPr lang="zh-CN" altLang="en-US" sz="1600">
                <a:solidFill>
                  <a:schemeClr val="bg1"/>
                </a:solidFill>
                <a:latin typeface="Consolas" pitchFamily="49" charset="0"/>
                <a:ea typeface="楷体" pitchFamily="49" charset="-122"/>
                <a:cs typeface="Consolas" pitchFamily="49" charset="0"/>
              </a:rPr>
              <a:t>，</a:t>
            </a:r>
            <a:r>
              <a:rPr lang="en-US" altLang="zh-CN" sz="1600" i="1">
                <a:solidFill>
                  <a:schemeClr val="bg1"/>
                </a:solidFill>
                <a:latin typeface="Consolas" pitchFamily="49" charset="0"/>
                <a:ea typeface="楷体" pitchFamily="49" charset="-122"/>
                <a:cs typeface="Consolas" pitchFamily="49" charset="0"/>
              </a:rPr>
              <a:t>a</a:t>
            </a:r>
            <a:r>
              <a:rPr lang="en-US" altLang="zh-CN" sz="1600">
                <a:solidFill>
                  <a:schemeClr val="bg1"/>
                </a:solidFill>
                <a:latin typeface="Consolas" pitchFamily="49" charset="0"/>
                <a:ea typeface="楷体" pitchFamily="49" charset="-122"/>
                <a:cs typeface="Consolas" pitchFamily="49" charset="0"/>
              </a:rPr>
              <a:t>) </a:t>
            </a:r>
            <a:r>
              <a:rPr lang="en-US" altLang="zh-CN" sz="1600">
                <a:solidFill>
                  <a:srgbClr val="FF00FF"/>
                </a:solidFill>
                <a:latin typeface="Consolas" pitchFamily="49" charset="0"/>
                <a:ea typeface="楷体" pitchFamily="49" charset="-122"/>
                <a:cs typeface="Consolas" pitchFamily="49" charset="0"/>
                <a:sym typeface="Wingdings"/>
              </a:rPr>
              <a:t></a:t>
            </a:r>
            <a:r>
              <a:rPr lang="en-US" altLang="zh-CN" sz="1600">
                <a:solidFill>
                  <a:schemeClr val="bg1"/>
                </a:solidFill>
                <a:latin typeface="Consolas" pitchFamily="49" charset="0"/>
                <a:ea typeface="楷体" pitchFamily="49" charset="-122"/>
                <a:cs typeface="Consolas" pitchFamily="49" charset="0"/>
                <a:sym typeface="Wingdings"/>
              </a:rPr>
              <a:t> </a:t>
            </a:r>
            <a:r>
              <a:rPr lang="zh-CN" altLang="en-US" sz="1600">
                <a:solidFill>
                  <a:schemeClr val="bg1"/>
                </a:solidFill>
                <a:latin typeface="Consolas" pitchFamily="49" charset="0"/>
                <a:ea typeface="楷体" pitchFamily="49" charset="-122"/>
                <a:cs typeface="Consolas" pitchFamily="49" charset="0"/>
                <a:sym typeface="Wingdings"/>
              </a:rPr>
              <a:t>不做任何事情</a:t>
            </a:r>
            <a:r>
              <a:rPr lang="en-US" altLang="zh-CN" sz="1600">
                <a:solidFill>
                  <a:schemeClr val="bg1"/>
                </a:solidFill>
                <a:latin typeface="Consolas" pitchFamily="49" charset="0"/>
                <a:ea typeface="楷体" pitchFamily="49" charset="-122"/>
                <a:cs typeface="Consolas" pitchFamily="49" charset="0"/>
                <a:sym typeface="Wingdings"/>
              </a:rPr>
              <a:t>		</a:t>
            </a:r>
            <a:r>
              <a:rPr lang="zh-CN" altLang="en-US" sz="1600">
                <a:solidFill>
                  <a:schemeClr val="bg1"/>
                </a:solidFill>
                <a:latin typeface="Consolas" pitchFamily="49" charset="0"/>
                <a:ea typeface="楷体" pitchFamily="49" charset="-122"/>
                <a:cs typeface="Consolas" pitchFamily="49" charset="0"/>
                <a:sym typeface="Wingdings"/>
              </a:rPr>
              <a:t>当</a:t>
            </a:r>
            <a:r>
              <a:rPr lang="en-US" altLang="zh-CN" sz="1600" i="1">
                <a:solidFill>
                  <a:schemeClr val="bg1"/>
                </a:solidFill>
                <a:latin typeface="Consolas" pitchFamily="49" charset="0"/>
                <a:ea typeface="楷体" pitchFamily="49" charset="-122"/>
                <a:cs typeface="Consolas" pitchFamily="49" charset="0"/>
                <a:sym typeface="Wingdings"/>
              </a:rPr>
              <a:t>b</a:t>
            </a:r>
            <a:r>
              <a:rPr lang="en-US" altLang="zh-CN" sz="1600">
                <a:solidFill>
                  <a:schemeClr val="bg1"/>
                </a:solidFill>
                <a:latin typeface="Consolas" pitchFamily="49" charset="0"/>
                <a:ea typeface="楷体" pitchFamily="49" charset="-122"/>
                <a:cs typeface="Consolas" pitchFamily="49" charset="0"/>
                <a:sym typeface="Wingdings"/>
              </a:rPr>
              <a:t>=NULL</a:t>
            </a:r>
          </a:p>
          <a:p>
            <a:pPr algn="l">
              <a:lnSpc>
                <a:spcPts val="3000"/>
              </a:lnSpc>
              <a:spcBef>
                <a:spcPts val="0"/>
              </a:spcBef>
            </a:pPr>
            <a:r>
              <a:rPr lang="en-US" altLang="zh-CN" sz="1600" i="1">
                <a:solidFill>
                  <a:schemeClr val="bg1"/>
                </a:solidFill>
                <a:latin typeface="Consolas" pitchFamily="49" charset="0"/>
                <a:ea typeface="楷体" pitchFamily="49" charset="-122"/>
                <a:cs typeface="Consolas" pitchFamily="49" charset="0"/>
                <a:sym typeface="Wingdings"/>
              </a:rPr>
              <a:t>f</a:t>
            </a:r>
            <a:r>
              <a:rPr lang="en-US" altLang="zh-CN"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b</a:t>
            </a:r>
            <a:r>
              <a:rPr lang="zh-CN" altLang="en-US"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h</a:t>
            </a:r>
            <a:r>
              <a:rPr lang="zh-CN" altLang="en-US"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a</a:t>
            </a:r>
            <a:r>
              <a:rPr lang="en-US" altLang="zh-CN" sz="1600">
                <a:solidFill>
                  <a:schemeClr val="bg1"/>
                </a:solidFill>
                <a:latin typeface="Consolas" pitchFamily="49" charset="0"/>
                <a:ea typeface="楷体" pitchFamily="49" charset="-122"/>
                <a:cs typeface="Consolas" pitchFamily="49" charset="0"/>
                <a:sym typeface="Wingdings"/>
              </a:rPr>
              <a:t>) </a:t>
            </a:r>
            <a:r>
              <a:rPr lang="en-US" altLang="zh-CN" sz="1600">
                <a:solidFill>
                  <a:srgbClr val="FF00FF"/>
                </a:solidFill>
                <a:latin typeface="Consolas" pitchFamily="49" charset="0"/>
                <a:ea typeface="楷体" pitchFamily="49" charset="-122"/>
                <a:cs typeface="Consolas" pitchFamily="49" charset="0"/>
                <a:sym typeface="Wingdings"/>
              </a:rPr>
              <a:t></a:t>
            </a:r>
            <a:r>
              <a:rPr lang="en-US" altLang="zh-CN" sz="1600">
                <a:solidFill>
                  <a:schemeClr val="bg1"/>
                </a:solidFill>
                <a:latin typeface="Consolas" pitchFamily="49" charset="0"/>
                <a:ea typeface="楷体" pitchFamily="49" charset="-122"/>
                <a:cs typeface="Consolas" pitchFamily="49" charset="0"/>
                <a:sym typeface="Wingdings"/>
              </a:rPr>
              <a:t> </a:t>
            </a:r>
            <a:r>
              <a:rPr lang="en-US" altLang="zh-CN" sz="1600" i="1">
                <a:solidFill>
                  <a:schemeClr val="bg1"/>
                </a:solidFill>
                <a:latin typeface="Consolas" pitchFamily="49" charset="0"/>
                <a:ea typeface="楷体" pitchFamily="49" charset="-122"/>
                <a:cs typeface="Consolas" pitchFamily="49" charset="0"/>
                <a:sym typeface="Wingdings"/>
              </a:rPr>
              <a:t>a</a:t>
            </a:r>
            <a:r>
              <a:rPr lang="en-US" altLang="zh-CN"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h</a:t>
            </a:r>
            <a:r>
              <a:rPr lang="en-US" altLang="zh-CN" sz="1600">
                <a:solidFill>
                  <a:schemeClr val="bg1"/>
                </a:solidFill>
                <a:latin typeface="Consolas" pitchFamily="49" charset="0"/>
                <a:ea typeface="楷体" pitchFamily="49" charset="-122"/>
                <a:cs typeface="Consolas" pitchFamily="49" charset="0"/>
                <a:sym typeface="Wingdings"/>
              </a:rPr>
              <a:t>]++; 			</a:t>
            </a:r>
            <a:r>
              <a:rPr lang="zh-CN" altLang="en-US" sz="1600">
                <a:solidFill>
                  <a:schemeClr val="bg1"/>
                </a:solidFill>
                <a:latin typeface="Consolas" pitchFamily="49" charset="0"/>
                <a:ea typeface="楷体" pitchFamily="49" charset="-122"/>
                <a:cs typeface="Consolas" pitchFamily="49" charset="0"/>
                <a:sym typeface="Wingdings"/>
              </a:rPr>
              <a:t>其他情况</a:t>
            </a:r>
            <a:endParaRPr lang="en-US" altLang="zh-CN" sz="1600">
              <a:solidFill>
                <a:schemeClr val="bg1"/>
              </a:solidFill>
              <a:latin typeface="Consolas" pitchFamily="49" charset="0"/>
              <a:ea typeface="楷体" pitchFamily="49" charset="-122"/>
              <a:cs typeface="Consolas" pitchFamily="49" charset="0"/>
              <a:sym typeface="Wingdings"/>
            </a:endParaRPr>
          </a:p>
          <a:p>
            <a:pPr algn="l">
              <a:lnSpc>
                <a:spcPts val="3000"/>
              </a:lnSpc>
              <a:spcBef>
                <a:spcPts val="0"/>
              </a:spcBef>
            </a:pPr>
            <a:r>
              <a:rPr lang="en-US" altLang="zh-CN" sz="1600">
                <a:solidFill>
                  <a:schemeClr val="bg1"/>
                </a:solidFill>
                <a:latin typeface="Consolas" pitchFamily="49" charset="0"/>
                <a:ea typeface="楷体" pitchFamily="49" charset="-122"/>
                <a:cs typeface="Consolas" pitchFamily="49" charset="0"/>
                <a:sym typeface="Wingdings"/>
              </a:rPr>
              <a:t>              </a:t>
            </a:r>
            <a:r>
              <a:rPr lang="en-US" altLang="zh-CN" sz="1600" i="1">
                <a:solidFill>
                  <a:schemeClr val="bg1"/>
                </a:solidFill>
                <a:latin typeface="Consolas" pitchFamily="49" charset="0"/>
                <a:ea typeface="楷体" pitchFamily="49" charset="-122"/>
                <a:cs typeface="Consolas" pitchFamily="49" charset="0"/>
                <a:sym typeface="Wingdings"/>
              </a:rPr>
              <a:t>f</a:t>
            </a:r>
            <a:r>
              <a:rPr lang="en-US" altLang="zh-CN"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b</a:t>
            </a:r>
            <a:r>
              <a:rPr lang="en-US" altLang="zh-CN" sz="1600">
                <a:solidFill>
                  <a:schemeClr val="bg1"/>
                </a:solidFill>
                <a:latin typeface="Consolas" pitchFamily="49" charset="0"/>
                <a:ea typeface="楷体" pitchFamily="49" charset="-122"/>
                <a:cs typeface="Consolas" pitchFamily="49" charset="0"/>
                <a:sym typeface="Wingdings"/>
              </a:rPr>
              <a:t>-&gt;lchild</a:t>
            </a:r>
            <a:r>
              <a:rPr lang="zh-CN" altLang="en-US"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h</a:t>
            </a:r>
            <a:r>
              <a:rPr lang="en-US" altLang="zh-CN" sz="1600">
                <a:solidFill>
                  <a:schemeClr val="bg1"/>
                </a:solidFill>
                <a:latin typeface="Consolas" pitchFamily="49" charset="0"/>
                <a:ea typeface="楷体" pitchFamily="49" charset="-122"/>
                <a:cs typeface="Consolas" pitchFamily="49" charset="0"/>
                <a:sym typeface="Wingdings"/>
              </a:rPr>
              <a:t>+1</a:t>
            </a:r>
            <a:r>
              <a:rPr lang="zh-CN" altLang="en-US"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a</a:t>
            </a:r>
            <a:r>
              <a:rPr lang="en-US" altLang="zh-CN" sz="1600">
                <a:solidFill>
                  <a:schemeClr val="bg1"/>
                </a:solidFill>
                <a:latin typeface="Consolas" pitchFamily="49" charset="0"/>
                <a:ea typeface="楷体" pitchFamily="49" charset="-122"/>
                <a:cs typeface="Consolas" pitchFamily="49" charset="0"/>
                <a:sym typeface="Wingdings"/>
              </a:rPr>
              <a:t>)</a:t>
            </a:r>
          </a:p>
          <a:p>
            <a:pPr algn="l">
              <a:lnSpc>
                <a:spcPts val="3000"/>
              </a:lnSpc>
              <a:spcBef>
                <a:spcPts val="0"/>
              </a:spcBef>
            </a:pPr>
            <a:r>
              <a:rPr lang="en-US" altLang="zh-CN" sz="1600">
                <a:solidFill>
                  <a:schemeClr val="bg1"/>
                </a:solidFill>
                <a:latin typeface="Consolas" pitchFamily="49" charset="0"/>
                <a:ea typeface="楷体" pitchFamily="49" charset="-122"/>
                <a:cs typeface="Consolas" pitchFamily="49" charset="0"/>
                <a:sym typeface="Wingdings"/>
              </a:rPr>
              <a:t>              </a:t>
            </a:r>
            <a:r>
              <a:rPr lang="en-US" altLang="zh-CN" sz="1600" i="1">
                <a:solidFill>
                  <a:schemeClr val="bg1"/>
                </a:solidFill>
                <a:latin typeface="Consolas" pitchFamily="49" charset="0"/>
                <a:ea typeface="楷体" pitchFamily="49" charset="-122"/>
                <a:cs typeface="Consolas" pitchFamily="49" charset="0"/>
                <a:sym typeface="Wingdings"/>
              </a:rPr>
              <a:t>f</a:t>
            </a:r>
            <a:r>
              <a:rPr lang="en-US" altLang="zh-CN"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b</a:t>
            </a:r>
            <a:r>
              <a:rPr lang="en-US" altLang="zh-CN" sz="1600">
                <a:solidFill>
                  <a:schemeClr val="bg1"/>
                </a:solidFill>
                <a:latin typeface="Consolas" pitchFamily="49" charset="0"/>
                <a:ea typeface="楷体" pitchFamily="49" charset="-122"/>
                <a:cs typeface="Consolas" pitchFamily="49" charset="0"/>
                <a:sym typeface="Wingdings"/>
              </a:rPr>
              <a:t>-&gt;rchild</a:t>
            </a:r>
            <a:r>
              <a:rPr lang="zh-CN" altLang="en-US"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h</a:t>
            </a:r>
            <a:r>
              <a:rPr lang="en-US" altLang="zh-CN" sz="1600">
                <a:solidFill>
                  <a:schemeClr val="bg1"/>
                </a:solidFill>
                <a:latin typeface="Consolas" pitchFamily="49" charset="0"/>
                <a:ea typeface="楷体" pitchFamily="49" charset="-122"/>
                <a:cs typeface="Consolas" pitchFamily="49" charset="0"/>
                <a:sym typeface="Wingdings"/>
              </a:rPr>
              <a:t>+1</a:t>
            </a:r>
            <a:r>
              <a:rPr lang="zh-CN" altLang="en-US" sz="1600">
                <a:solidFill>
                  <a:schemeClr val="bg1"/>
                </a:solidFill>
                <a:latin typeface="Consolas" pitchFamily="49" charset="0"/>
                <a:ea typeface="楷体" pitchFamily="49" charset="-122"/>
                <a:cs typeface="Consolas" pitchFamily="49" charset="0"/>
                <a:sym typeface="Wingdings"/>
              </a:rPr>
              <a:t>，</a:t>
            </a:r>
            <a:r>
              <a:rPr lang="en-US" altLang="zh-CN" sz="1600" i="1">
                <a:solidFill>
                  <a:schemeClr val="bg1"/>
                </a:solidFill>
                <a:latin typeface="Consolas" pitchFamily="49" charset="0"/>
                <a:ea typeface="楷体" pitchFamily="49" charset="-122"/>
                <a:cs typeface="Consolas" pitchFamily="49" charset="0"/>
                <a:sym typeface="Wingdings"/>
              </a:rPr>
              <a:t>a</a:t>
            </a:r>
            <a:r>
              <a:rPr lang="en-US" altLang="zh-CN" sz="1600">
                <a:solidFill>
                  <a:schemeClr val="bg1"/>
                </a:solidFill>
                <a:latin typeface="Consolas" pitchFamily="49" charset="0"/>
                <a:ea typeface="楷体" pitchFamily="49" charset="-122"/>
                <a:cs typeface="Consolas" pitchFamily="49" charset="0"/>
                <a:sym typeface="Wingdings"/>
              </a:rPr>
              <a:t>)</a:t>
            </a:r>
            <a:endParaRPr lang="zh-CN" altLang="en-US" sz="1600">
              <a:solidFill>
                <a:schemeClr val="bg1"/>
              </a:solidFill>
              <a:latin typeface="Consolas" pitchFamily="49" charset="0"/>
              <a:ea typeface="楷体" pitchFamily="49" charset="-122"/>
              <a:cs typeface="Consolas" pitchFamily="49" charset="0"/>
            </a:endParaRPr>
          </a:p>
        </p:txBody>
      </p:sp>
      <p:sp>
        <p:nvSpPr>
          <p:cNvPr id="7" name="下箭头 6"/>
          <p:cNvSpPr/>
          <p:nvPr/>
        </p:nvSpPr>
        <p:spPr>
          <a:xfrm>
            <a:off x="5738810" y="3000373"/>
            <a:ext cx="214314" cy="381003"/>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 name="组合 8"/>
          <p:cNvGrpSpPr/>
          <p:nvPr/>
        </p:nvGrpSpPr>
        <p:grpSpPr>
          <a:xfrm>
            <a:off x="2095472" y="357167"/>
            <a:ext cx="1000100" cy="785817"/>
            <a:chOff x="5691204" y="3835411"/>
            <a:chExt cx="1238250" cy="1236663"/>
          </a:xfrm>
        </p:grpSpPr>
        <p:grpSp>
          <p:nvGrpSpPr>
            <p:cNvPr id="3" name="Group 19"/>
            <p:cNvGrpSpPr>
              <a:grpSpLocks/>
            </p:cNvGrpSpPr>
            <p:nvPr/>
          </p:nvGrpSpPr>
          <p:grpSpPr bwMode="auto">
            <a:xfrm>
              <a:off x="5691204" y="3835411"/>
              <a:ext cx="1238250" cy="1236663"/>
              <a:chOff x="802" y="845"/>
              <a:chExt cx="827" cy="826"/>
            </a:xfrm>
          </p:grpSpPr>
          <p:sp>
            <p:nvSpPr>
              <p:cNvPr id="13"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5"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12"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71</a:t>
            </a:fld>
            <a:r>
              <a:rPr lang="en-US" altLang="zh-CN" smtClean="0"/>
              <a:t>/43</a:t>
            </a:r>
            <a:endParaRPr lang="en-US" altLang="zh-CN"/>
          </a:p>
        </p:txBody>
      </p:sp>
    </p:spTree>
    <p:extLst>
      <p:ext uri="{BB962C8B-B14F-4D97-AF65-F5344CB8AC3E}">
        <p14:creationId xmlns:p14="http://schemas.microsoft.com/office/powerpoint/2010/main" val="228977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9786" y="380979"/>
            <a:ext cx="335758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层次遍历算法应用</a:t>
            </a:r>
            <a:endParaRPr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2" name="组合 3"/>
          <p:cNvGrpSpPr/>
          <p:nvPr/>
        </p:nvGrpSpPr>
        <p:grpSpPr>
          <a:xfrm>
            <a:off x="4167174" y="1357299"/>
            <a:ext cx="1214446" cy="2095515"/>
            <a:chOff x="1785918" y="1928808"/>
            <a:chExt cx="1214446" cy="1571636"/>
          </a:xfrm>
        </p:grpSpPr>
        <p:sp>
          <p:nvSpPr>
            <p:cNvPr id="5" name="椭圆 4"/>
            <p:cNvSpPr/>
            <p:nvPr/>
          </p:nvSpPr>
          <p:spPr>
            <a:xfrm>
              <a:off x="1785918" y="250031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2214546" y="1928808"/>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2643174" y="250031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2214546" y="3143254"/>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9" name="直接连接符 8"/>
            <p:cNvCxnSpPr>
              <a:stCxn id="6" idx="3"/>
              <a:endCxn id="5" idx="7"/>
            </p:cNvCxnSpPr>
            <p:nvPr/>
          </p:nvCxnSpPr>
          <p:spPr>
            <a:xfrm rot="5400000">
              <a:off x="2019361" y="2305127"/>
              <a:ext cx="318932" cy="176056"/>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0" name="直接连接符 9"/>
            <p:cNvCxnSpPr>
              <a:stCxn id="6" idx="5"/>
              <a:endCxn id="7" idx="1"/>
            </p:cNvCxnSpPr>
            <p:nvPr/>
          </p:nvCxnSpPr>
          <p:spPr>
            <a:xfrm rot="16200000" flipH="1">
              <a:off x="2447989" y="2305127"/>
              <a:ext cx="318932" cy="176056"/>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1" name="直接连接符 10"/>
            <p:cNvCxnSpPr>
              <a:stCxn id="7" idx="3"/>
              <a:endCxn id="8" idx="7"/>
            </p:cNvCxnSpPr>
            <p:nvPr/>
          </p:nvCxnSpPr>
          <p:spPr>
            <a:xfrm rot="5400000">
              <a:off x="2412270" y="2912350"/>
              <a:ext cx="390370" cy="176056"/>
            </a:xfrm>
            <a:prstGeom prst="line">
              <a:avLst/>
            </a:prstGeom>
            <a:ln>
              <a:tailEnd type="none"/>
            </a:ln>
          </p:spPr>
          <p:style>
            <a:lnRef idx="2">
              <a:schemeClr val="accent2"/>
            </a:lnRef>
            <a:fillRef idx="0">
              <a:schemeClr val="accent2"/>
            </a:fillRef>
            <a:effectRef idx="1">
              <a:schemeClr val="accent2"/>
            </a:effectRef>
            <a:fontRef idx="minor">
              <a:schemeClr val="tx1"/>
            </a:fontRef>
          </p:style>
        </p:cxnSp>
      </p:grpSp>
      <p:cxnSp>
        <p:nvCxnSpPr>
          <p:cNvPr id="13" name="直接箭头连接符 12"/>
          <p:cNvCxnSpPr/>
          <p:nvPr/>
        </p:nvCxnSpPr>
        <p:spPr>
          <a:xfrm flipV="1">
            <a:off x="3683586" y="1581666"/>
            <a:ext cx="2160000" cy="0"/>
          </a:xfrm>
          <a:prstGeom prst="straightConnector1">
            <a:avLst/>
          </a:prstGeom>
          <a:ln>
            <a:prstDash val="sysDash"/>
            <a:tailEnd type="arrow"/>
          </a:ln>
        </p:spPr>
        <p:style>
          <a:lnRef idx="3">
            <a:schemeClr val="accent4"/>
          </a:lnRef>
          <a:fillRef idx="0">
            <a:schemeClr val="accent4"/>
          </a:fillRef>
          <a:effectRef idx="2">
            <a:schemeClr val="accent4"/>
          </a:effectRef>
          <a:fontRef idx="minor">
            <a:schemeClr val="tx1"/>
          </a:fontRef>
        </p:style>
      </p:cxnSp>
      <p:cxnSp>
        <p:nvCxnSpPr>
          <p:cNvPr id="14" name="直接箭头连接符 13"/>
          <p:cNvCxnSpPr/>
          <p:nvPr/>
        </p:nvCxnSpPr>
        <p:spPr>
          <a:xfrm flipV="1">
            <a:off x="3667108" y="2405055"/>
            <a:ext cx="2160000" cy="0"/>
          </a:xfrm>
          <a:prstGeom prst="straightConnector1">
            <a:avLst/>
          </a:prstGeom>
          <a:ln>
            <a:prstDash val="sysDash"/>
            <a:tailEnd type="arrow"/>
          </a:ln>
        </p:spPr>
        <p:style>
          <a:lnRef idx="3">
            <a:schemeClr val="accent4"/>
          </a:lnRef>
          <a:fillRef idx="0">
            <a:schemeClr val="accent4"/>
          </a:fillRef>
          <a:effectRef idx="2">
            <a:schemeClr val="accent4"/>
          </a:effectRef>
          <a:fontRef idx="minor">
            <a:schemeClr val="tx1"/>
          </a:fontRef>
        </p:style>
      </p:cxnSp>
      <p:cxnSp>
        <p:nvCxnSpPr>
          <p:cNvPr id="15" name="直接箭头连接符 14"/>
          <p:cNvCxnSpPr/>
          <p:nvPr/>
        </p:nvCxnSpPr>
        <p:spPr>
          <a:xfrm flipV="1">
            <a:off x="3667108" y="3245378"/>
            <a:ext cx="2160000" cy="0"/>
          </a:xfrm>
          <a:prstGeom prst="straightConnector1">
            <a:avLst/>
          </a:prstGeom>
          <a:ln>
            <a:prstDash val="sysDash"/>
            <a:tailEnd type="arrow"/>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a:off x="3024166" y="4119567"/>
            <a:ext cx="4643470" cy="102390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每个结点有唯一的双亲结点</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结点的层次  </a:t>
            </a: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双亲结点的层次</a:t>
            </a:r>
            <a:r>
              <a:rPr lang="en-US" altLang="zh-CN" sz="2000" dirty="0">
                <a:solidFill>
                  <a:srgbClr val="0000FF"/>
                </a:solidFill>
                <a:latin typeface="Consolas" pitchFamily="49" charset="0"/>
                <a:ea typeface="仿宋" pitchFamily="49" charset="-122"/>
                <a:cs typeface="Consolas" pitchFamily="49" charset="0"/>
              </a:rPr>
              <a:t>+1</a:t>
            </a:r>
            <a:endParaRPr lang="zh-CN" altLang="en-US" sz="2000" dirty="0">
              <a:solidFill>
                <a:srgbClr val="0000FF"/>
              </a:solidFill>
              <a:latin typeface="Consolas" pitchFamily="49" charset="0"/>
              <a:ea typeface="仿宋" pitchFamily="49" charset="-122"/>
              <a:cs typeface="Consolas" pitchFamily="49" charset="0"/>
            </a:endParaRPr>
          </a:p>
        </p:txBody>
      </p:sp>
      <p:sp>
        <p:nvSpPr>
          <p:cNvPr id="18" name="灯片编号占位符 17"/>
          <p:cNvSpPr>
            <a:spLocks noGrp="1"/>
          </p:cNvSpPr>
          <p:nvPr>
            <p:ph type="sldNum" sz="quarter" idx="12"/>
          </p:nvPr>
        </p:nvSpPr>
        <p:spPr/>
        <p:txBody>
          <a:bodyPr/>
          <a:lstStyle/>
          <a:p>
            <a:fld id="{36E68863-33C2-4D6D-B9FA-F4917E910219}" type="slidenum">
              <a:rPr lang="en-US" altLang="zh-CN" smtClean="0"/>
              <a:pPr/>
              <a:t>72</a:t>
            </a:fld>
            <a:r>
              <a:rPr lang="en-US" altLang="zh-CN" smtClean="0"/>
              <a:t>/43</a:t>
            </a:r>
            <a:endParaRPr lang="en-US" altLang="zh-CN"/>
          </a:p>
        </p:txBody>
      </p:sp>
    </p:spTree>
    <p:extLst>
      <p:ext uri="{BB962C8B-B14F-4D97-AF65-F5344CB8AC3E}">
        <p14:creationId xmlns:p14="http://schemas.microsoft.com/office/powerpoint/2010/main" val="260467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trips(downRigh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Right)">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trips(downRight)">
                                      <p:cBhvr>
                                        <p:cTn id="29" dur="1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309786" y="481073"/>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3238480" y="681135"/>
            <a:ext cx="2714644"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  二叉树的构造</a:t>
            </a:r>
            <a:endParaRPr lang="zh-CN" altLang="en-US" sz="2000">
              <a:solidFill>
                <a:srgbClr val="FF0000"/>
              </a:solidFill>
              <a:latin typeface="微软雅黑" pitchFamily="34" charset="-122"/>
              <a:ea typeface="微软雅黑" pitchFamily="34" charset="-122"/>
            </a:endParaRPr>
          </a:p>
        </p:txBody>
      </p:sp>
      <p:sp>
        <p:nvSpPr>
          <p:cNvPr id="7" name="TextBox 6"/>
          <p:cNvSpPr txBox="1"/>
          <p:nvPr/>
        </p:nvSpPr>
        <p:spPr>
          <a:xfrm>
            <a:off x="2738414" y="1714489"/>
            <a:ext cx="6286544" cy="15854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ct val="150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由中序序列和先序序列</a:t>
            </a:r>
            <a:r>
              <a:rPr lang="zh-CN" altLang="en-US" sz="2000" dirty="0">
                <a:solidFill>
                  <a:srgbClr val="FF00FF"/>
                </a:solidFill>
                <a:latin typeface="Consolas" pitchFamily="49" charset="0"/>
                <a:ea typeface="仿宋" pitchFamily="49" charset="-122"/>
                <a:cs typeface="Consolas" pitchFamily="49" charset="0"/>
              </a:rPr>
              <a:t>可以唯一构造</a:t>
            </a:r>
            <a:r>
              <a:rPr lang="zh-CN" altLang="en-US" sz="2000" dirty="0">
                <a:solidFill>
                  <a:srgbClr val="0000FF"/>
                </a:solidFill>
                <a:latin typeface="Consolas" pitchFamily="49" charset="0"/>
                <a:ea typeface="仿宋" pitchFamily="49" charset="-122"/>
                <a:cs typeface="Consolas" pitchFamily="49" charset="0"/>
              </a:rPr>
              <a:t>一棵二叉树</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由中序序列和后序序列</a:t>
            </a:r>
            <a:r>
              <a:rPr lang="zh-CN" altLang="en-US" sz="2000" dirty="0">
                <a:solidFill>
                  <a:srgbClr val="FF00FF"/>
                </a:solidFill>
                <a:latin typeface="Consolas" pitchFamily="49" charset="0"/>
                <a:ea typeface="仿宋" pitchFamily="49" charset="-122"/>
                <a:cs typeface="Consolas" pitchFamily="49" charset="0"/>
              </a:rPr>
              <a:t>可以唯一构造</a:t>
            </a:r>
            <a:r>
              <a:rPr lang="zh-CN" altLang="en-US" sz="2000" dirty="0">
                <a:solidFill>
                  <a:srgbClr val="0000FF"/>
                </a:solidFill>
                <a:latin typeface="Consolas" pitchFamily="49" charset="0"/>
                <a:ea typeface="仿宋" pitchFamily="49" charset="-122"/>
                <a:cs typeface="Consolas" pitchFamily="49" charset="0"/>
              </a:rPr>
              <a:t>一棵二叉树</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由中序序列和层次序列</a:t>
            </a:r>
            <a:r>
              <a:rPr lang="zh-CN" altLang="en-US" sz="2000" dirty="0">
                <a:solidFill>
                  <a:srgbClr val="FF00FF"/>
                </a:solidFill>
                <a:latin typeface="Consolas" pitchFamily="49" charset="0"/>
                <a:ea typeface="仿宋" pitchFamily="49" charset="-122"/>
                <a:cs typeface="Consolas" pitchFamily="49" charset="0"/>
              </a:rPr>
              <a:t>可以唯一构造</a:t>
            </a:r>
            <a:r>
              <a:rPr lang="zh-CN" altLang="en-US" sz="2000" dirty="0">
                <a:solidFill>
                  <a:srgbClr val="0000FF"/>
                </a:solidFill>
                <a:latin typeface="Consolas" pitchFamily="49" charset="0"/>
                <a:ea typeface="仿宋" pitchFamily="49" charset="-122"/>
                <a:cs typeface="Consolas" pitchFamily="49" charset="0"/>
              </a:rPr>
              <a:t>一棵二叉树</a:t>
            </a:r>
            <a:endParaRPr lang="en-US" altLang="zh-CN" sz="2000" dirty="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73</a:t>
            </a:fld>
            <a:r>
              <a:rPr lang="en-US" altLang="zh-CN" smtClean="0"/>
              <a:t>/43</a:t>
            </a:r>
            <a:endParaRPr lang="en-US" altLang="zh-CN"/>
          </a:p>
        </p:txBody>
      </p:sp>
    </p:spTree>
    <p:extLst>
      <p:ext uri="{BB962C8B-B14F-4D97-AF65-F5344CB8AC3E}">
        <p14:creationId xmlns:p14="http://schemas.microsoft.com/office/powerpoint/2010/main" val="129815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24166" y="523054"/>
            <a:ext cx="7215238" cy="4770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由一个给定的先序序列（含</a:t>
            </a:r>
            <a:r>
              <a:rPr lang="en-US"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个不同的结点），</a:t>
            </a:r>
            <a:r>
              <a:rPr lang="zh-CN" altLang="en-US" sz="1800">
                <a:solidFill>
                  <a:srgbClr val="0000FF"/>
                </a:solidFill>
                <a:latin typeface="Consolas" pitchFamily="49" charset="0"/>
                <a:ea typeface="楷体" pitchFamily="49" charset="-122"/>
                <a:cs typeface="Consolas" pitchFamily="49" charset="0"/>
                <a:sym typeface="Wingdings"/>
              </a:rPr>
              <a:t>构造的二叉树个数</a:t>
            </a:r>
            <a:r>
              <a:rPr lang="zh-CN" altLang="en-US" sz="1800">
                <a:solidFill>
                  <a:srgbClr val="0000FF"/>
                </a:solidFill>
                <a:latin typeface="Consolas" pitchFamily="49" charset="0"/>
                <a:ea typeface="楷体" pitchFamily="49" charset="-122"/>
                <a:cs typeface="Consolas" pitchFamily="49" charset="0"/>
              </a:rPr>
              <a:t>？ </a:t>
            </a:r>
          </a:p>
        </p:txBody>
      </p:sp>
      <p:sp>
        <p:nvSpPr>
          <p:cNvPr id="7" name="TextBox 6"/>
          <p:cNvSpPr txBox="1"/>
          <p:nvPr/>
        </p:nvSpPr>
        <p:spPr>
          <a:xfrm>
            <a:off x="2952728" y="2666995"/>
            <a:ext cx="2428892" cy="397032"/>
          </a:xfrm>
          <a:prstGeom prst="rect">
            <a:avLst/>
          </a:prstGeom>
          <a:noFill/>
        </p:spPr>
        <p:txBody>
          <a:bodyPr wrap="square" rtlCol="0">
            <a:spAutoFit/>
          </a:bodyPr>
          <a:lstStyle/>
          <a:p>
            <a:pPr algn="l"/>
            <a:r>
              <a:rPr lang="zh-CN" altLang="en-US" sz="1800">
                <a:solidFill>
                  <a:srgbClr val="0000FF"/>
                </a:solidFill>
                <a:latin typeface="Consolas" pitchFamily="49" charset="0"/>
                <a:ea typeface="仿宋" pitchFamily="49" charset="-122"/>
                <a:cs typeface="Consolas" pitchFamily="49" charset="0"/>
              </a:rPr>
              <a:t>当</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，结果为</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35"/>
          <p:cNvGrpSpPr/>
          <p:nvPr/>
        </p:nvGrpSpPr>
        <p:grpSpPr>
          <a:xfrm>
            <a:off x="2401862" y="3810003"/>
            <a:ext cx="1125742" cy="1896760"/>
            <a:chOff x="877862" y="2857502"/>
            <a:chExt cx="1125742" cy="1422570"/>
          </a:xfrm>
        </p:grpSpPr>
        <p:cxnSp>
          <p:nvCxnSpPr>
            <p:cNvPr id="26" name="直接连接符 25"/>
            <p:cNvCxnSpPr/>
            <p:nvPr/>
          </p:nvCxnSpPr>
          <p:spPr>
            <a:xfrm rot="5400000">
              <a:off x="1069157" y="3750477"/>
              <a:ext cx="285752" cy="214314"/>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1439047" y="3191673"/>
              <a:ext cx="285752" cy="214314"/>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571604" y="2857502"/>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1235052" y="3390196"/>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877862" y="3929072"/>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grpSp>
      <p:grpSp>
        <p:nvGrpSpPr>
          <p:cNvPr id="4" name="组合 37"/>
          <p:cNvGrpSpPr/>
          <p:nvPr/>
        </p:nvGrpSpPr>
        <p:grpSpPr>
          <a:xfrm>
            <a:off x="4021488" y="3810003"/>
            <a:ext cx="789190" cy="1896760"/>
            <a:chOff x="2497488" y="2857502"/>
            <a:chExt cx="789190" cy="1422570"/>
          </a:xfrm>
        </p:grpSpPr>
        <p:cxnSp>
          <p:nvCxnSpPr>
            <p:cNvPr id="33" name="直接连接符 32"/>
            <p:cNvCxnSpPr/>
            <p:nvPr/>
          </p:nvCxnSpPr>
          <p:spPr>
            <a:xfrm rot="16200000" flipH="1">
              <a:off x="2678893" y="3750477"/>
              <a:ext cx="357190" cy="285752"/>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2658255" y="3212311"/>
              <a:ext cx="285752" cy="214314"/>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783240" y="2857502"/>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12" name="椭圆 11"/>
            <p:cNvSpPr/>
            <p:nvPr/>
          </p:nvSpPr>
          <p:spPr>
            <a:xfrm>
              <a:off x="2497488" y="3390196"/>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13" name="椭圆 12"/>
            <p:cNvSpPr/>
            <p:nvPr/>
          </p:nvSpPr>
          <p:spPr>
            <a:xfrm>
              <a:off x="2854678" y="3929072"/>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grpSp>
      <p:grpSp>
        <p:nvGrpSpPr>
          <p:cNvPr id="5" name="组合 34"/>
          <p:cNvGrpSpPr/>
          <p:nvPr/>
        </p:nvGrpSpPr>
        <p:grpSpPr>
          <a:xfrm>
            <a:off x="7450512" y="3801760"/>
            <a:ext cx="1360694" cy="1281752"/>
            <a:chOff x="4000496" y="2890130"/>
            <a:chExt cx="1360694" cy="961314"/>
          </a:xfrm>
        </p:grpSpPr>
        <p:cxnSp>
          <p:nvCxnSpPr>
            <p:cNvPr id="31" name="直接连接符 30"/>
            <p:cNvCxnSpPr/>
            <p:nvPr/>
          </p:nvCxnSpPr>
          <p:spPr>
            <a:xfrm rot="5400000">
              <a:off x="4270849" y="3271049"/>
              <a:ext cx="285752" cy="214314"/>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4691857" y="3271050"/>
              <a:ext cx="357190" cy="285752"/>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426314" y="2890130"/>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15" name="椭圆 14"/>
            <p:cNvSpPr/>
            <p:nvPr/>
          </p:nvSpPr>
          <p:spPr>
            <a:xfrm>
              <a:off x="4000496" y="3500444"/>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16" name="椭圆 15"/>
            <p:cNvSpPr/>
            <p:nvPr/>
          </p:nvSpPr>
          <p:spPr>
            <a:xfrm>
              <a:off x="4929190" y="3500444"/>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grpSp>
      <p:grpSp>
        <p:nvGrpSpPr>
          <p:cNvPr id="17" name="组合 45"/>
          <p:cNvGrpSpPr/>
          <p:nvPr/>
        </p:nvGrpSpPr>
        <p:grpSpPr>
          <a:xfrm>
            <a:off x="5167306" y="3810003"/>
            <a:ext cx="857818" cy="1896760"/>
            <a:chOff x="6286512" y="2857502"/>
            <a:chExt cx="857818" cy="1422570"/>
          </a:xfrm>
        </p:grpSpPr>
        <p:cxnSp>
          <p:nvCxnSpPr>
            <p:cNvPr id="40" name="直接连接符 39"/>
            <p:cNvCxnSpPr/>
            <p:nvPr/>
          </p:nvCxnSpPr>
          <p:spPr>
            <a:xfrm rot="5400000">
              <a:off x="6595283" y="3750477"/>
              <a:ext cx="285752" cy="214314"/>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6200000" flipH="1">
              <a:off x="6511145" y="3204373"/>
              <a:ext cx="357190" cy="285752"/>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286512" y="2857502"/>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28" name="椭圆 27"/>
            <p:cNvSpPr/>
            <p:nvPr/>
          </p:nvSpPr>
          <p:spPr>
            <a:xfrm>
              <a:off x="6712330" y="3390196"/>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29" name="椭圆 28"/>
            <p:cNvSpPr/>
            <p:nvPr/>
          </p:nvSpPr>
          <p:spPr>
            <a:xfrm>
              <a:off x="6357950" y="3929072"/>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grpSp>
      <p:grpSp>
        <p:nvGrpSpPr>
          <p:cNvPr id="18" name="组合 47"/>
          <p:cNvGrpSpPr/>
          <p:nvPr/>
        </p:nvGrpSpPr>
        <p:grpSpPr>
          <a:xfrm>
            <a:off x="6096000" y="3810003"/>
            <a:ext cx="1217818" cy="1896760"/>
            <a:chOff x="7500958" y="2857502"/>
            <a:chExt cx="1217818" cy="1422570"/>
          </a:xfrm>
        </p:grpSpPr>
        <p:cxnSp>
          <p:nvCxnSpPr>
            <p:cNvPr id="47" name="直接连接符 46"/>
            <p:cNvCxnSpPr/>
            <p:nvPr/>
          </p:nvCxnSpPr>
          <p:spPr>
            <a:xfrm rot="16200000" flipH="1">
              <a:off x="8133581" y="3725077"/>
              <a:ext cx="357190" cy="285752"/>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16200000" flipH="1">
              <a:off x="7725591" y="3204373"/>
              <a:ext cx="357190" cy="285752"/>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7500958" y="2857502"/>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44" name="椭圆 43"/>
            <p:cNvSpPr/>
            <p:nvPr/>
          </p:nvSpPr>
          <p:spPr>
            <a:xfrm>
              <a:off x="7926776" y="3390196"/>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45" name="椭圆 44"/>
            <p:cNvSpPr/>
            <p:nvPr/>
          </p:nvSpPr>
          <p:spPr>
            <a:xfrm>
              <a:off x="8286776" y="3929072"/>
              <a:ext cx="432000" cy="351000"/>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grpSp>
      <p:sp>
        <p:nvSpPr>
          <p:cNvPr id="49" name="左弧形箭头 48"/>
          <p:cNvSpPr/>
          <p:nvPr/>
        </p:nvSpPr>
        <p:spPr>
          <a:xfrm>
            <a:off x="2381224" y="3143249"/>
            <a:ext cx="357190" cy="1047757"/>
          </a:xfrm>
          <a:prstGeom prst="curvedRightArrow">
            <a:avLst/>
          </a:prstGeom>
          <a:ln>
            <a:tailEnd type="none"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grpSp>
        <p:nvGrpSpPr>
          <p:cNvPr id="19" name="组合 52"/>
          <p:cNvGrpSpPr/>
          <p:nvPr/>
        </p:nvGrpSpPr>
        <p:grpSpPr>
          <a:xfrm>
            <a:off x="2881292" y="1523987"/>
            <a:ext cx="5715039" cy="857256"/>
            <a:chOff x="1357290" y="1142990"/>
            <a:chExt cx="5715039" cy="642942"/>
          </a:xfrm>
        </p:grpSpPr>
        <p:pic>
          <p:nvPicPr>
            <p:cNvPr id="6" name="Picture 6"/>
            <p:cNvPicPr>
              <a:picLocks noChangeAspect="1" noChangeArrowheads="1"/>
            </p:cNvPicPr>
            <p:nvPr/>
          </p:nvPicPr>
          <p:blipFill>
            <a:blip r:embed="rId3" cstate="print"/>
            <a:srcRect/>
            <a:stretch>
              <a:fillRect/>
            </a:stretch>
          </p:blipFill>
          <p:spPr bwMode="auto">
            <a:xfrm>
              <a:off x="1357290" y="1142990"/>
              <a:ext cx="2857519" cy="642942"/>
            </a:xfrm>
            <a:prstGeom prst="rect">
              <a:avLst/>
            </a:prstGeom>
            <a:noFill/>
            <a:ln w="9525">
              <a:noFill/>
              <a:miter lim="800000"/>
              <a:headEnd/>
              <a:tailEnd/>
            </a:ln>
            <a:effectLst/>
          </p:spPr>
        </p:pic>
        <p:sp>
          <p:nvSpPr>
            <p:cNvPr id="41" name="TextBox 40"/>
            <p:cNvSpPr txBox="1"/>
            <p:nvPr/>
          </p:nvSpPr>
          <p:spPr>
            <a:xfrm>
              <a:off x="4786314" y="1339444"/>
              <a:ext cx="2286015" cy="297774"/>
            </a:xfrm>
            <a:prstGeom prst="rect">
              <a:avLst/>
            </a:prstGeom>
            <a:noFill/>
          </p:spPr>
          <p:txBody>
            <a:bodyPr wrap="square" rtlCol="0">
              <a:spAutoFit/>
            </a:bodyPr>
            <a:lstStyle/>
            <a:p>
              <a:pPr algn="l"/>
              <a:r>
                <a:rPr lang="zh-CN" altLang="en-US" sz="1800">
                  <a:solidFill>
                    <a:srgbClr val="0000FF"/>
                  </a:solidFill>
                  <a:latin typeface="Consolas" pitchFamily="49" charset="0"/>
                  <a:ea typeface="楷体" pitchFamily="49" charset="-122"/>
                  <a:cs typeface="Consolas" pitchFamily="49" charset="0"/>
                </a:rPr>
                <a:t>第</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个</a:t>
              </a:r>
              <a:r>
                <a:rPr lang="en-US" sz="1800">
                  <a:solidFill>
                    <a:srgbClr val="0000FF"/>
                  </a:solidFill>
                  <a:latin typeface="Consolas" pitchFamily="49" charset="0"/>
                  <a:ea typeface="楷体" pitchFamily="49" charset="-122"/>
                  <a:cs typeface="Consolas" pitchFamily="49" charset="0"/>
                </a:rPr>
                <a:t>Catalan</a:t>
              </a:r>
              <a:r>
                <a:rPr lang="zh-CN" altLang="en-US" sz="1800">
                  <a:solidFill>
                    <a:srgbClr val="0000FF"/>
                  </a:solidFill>
                  <a:latin typeface="Consolas" pitchFamily="49" charset="0"/>
                  <a:ea typeface="楷体" pitchFamily="49" charset="-122"/>
                  <a:cs typeface="Consolas" pitchFamily="49" charset="0"/>
                </a:rPr>
                <a:t>数</a:t>
              </a:r>
              <a:endParaRPr lang="en-US" sz="1800">
                <a:solidFill>
                  <a:srgbClr val="0000FF"/>
                </a:solidFill>
                <a:latin typeface="Consolas" pitchFamily="49" charset="0"/>
                <a:ea typeface="楷体" pitchFamily="49" charset="-122"/>
                <a:cs typeface="Consolas" pitchFamily="49" charset="0"/>
              </a:endParaRPr>
            </a:p>
          </p:txBody>
        </p:sp>
        <p:sp>
          <p:nvSpPr>
            <p:cNvPr id="52" name="左箭头 51"/>
            <p:cNvSpPr/>
            <p:nvPr/>
          </p:nvSpPr>
          <p:spPr>
            <a:xfrm>
              <a:off x="4397869" y="1403342"/>
              <a:ext cx="317006" cy="214314"/>
            </a:xfrm>
            <a:prstGeom prst="lef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0" name="组合 53"/>
          <p:cNvGrpSpPr/>
          <p:nvPr/>
        </p:nvGrpSpPr>
        <p:grpSpPr>
          <a:xfrm>
            <a:off x="2024034" y="285729"/>
            <a:ext cx="1000100" cy="785817"/>
            <a:chOff x="5691204" y="3835411"/>
            <a:chExt cx="1238250" cy="1236663"/>
          </a:xfrm>
        </p:grpSpPr>
        <p:grpSp>
          <p:nvGrpSpPr>
            <p:cNvPr id="21" name="Group 19"/>
            <p:cNvGrpSpPr>
              <a:grpSpLocks/>
            </p:cNvGrpSpPr>
            <p:nvPr/>
          </p:nvGrpSpPr>
          <p:grpSpPr bwMode="auto">
            <a:xfrm>
              <a:off x="5691204" y="3835411"/>
              <a:ext cx="1238250" cy="1236663"/>
              <a:chOff x="802" y="845"/>
              <a:chExt cx="827" cy="826"/>
            </a:xfrm>
          </p:grpSpPr>
          <p:sp>
            <p:nvSpPr>
              <p:cNvPr id="57"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5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59"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56"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46" name="灯片编号占位符 45"/>
          <p:cNvSpPr>
            <a:spLocks noGrp="1"/>
          </p:cNvSpPr>
          <p:nvPr>
            <p:ph type="sldNum" sz="quarter" idx="12"/>
          </p:nvPr>
        </p:nvSpPr>
        <p:spPr/>
        <p:txBody>
          <a:bodyPr/>
          <a:lstStyle/>
          <a:p>
            <a:fld id="{36E68863-33C2-4D6D-B9FA-F4917E910219}" type="slidenum">
              <a:rPr lang="en-US" altLang="zh-CN" smtClean="0"/>
              <a:pPr/>
              <a:t>74</a:t>
            </a:fld>
            <a:r>
              <a:rPr lang="en-US" altLang="zh-CN" smtClean="0"/>
              <a:t>/43</a:t>
            </a:r>
            <a:endParaRPr lang="en-US" altLang="zh-CN"/>
          </a:p>
        </p:txBody>
      </p:sp>
    </p:spTree>
    <p:extLst>
      <p:ext uri="{BB962C8B-B14F-4D97-AF65-F5344CB8AC3E}">
        <p14:creationId xmlns:p14="http://schemas.microsoft.com/office/powerpoint/2010/main" val="266803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1290" y="677577"/>
            <a:ext cx="6858048"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若某非空二叉树的先序序列和中序序列正好相反，则该二叉树的形态是什么？</a:t>
            </a:r>
          </a:p>
        </p:txBody>
      </p:sp>
      <p:grpSp>
        <p:nvGrpSpPr>
          <p:cNvPr id="2" name="组合 10"/>
          <p:cNvGrpSpPr/>
          <p:nvPr/>
        </p:nvGrpSpPr>
        <p:grpSpPr>
          <a:xfrm>
            <a:off x="2881290" y="2000241"/>
            <a:ext cx="1714512" cy="1334310"/>
            <a:chOff x="1500166" y="1500180"/>
            <a:chExt cx="1428760" cy="1000732"/>
          </a:xfrm>
        </p:grpSpPr>
        <p:sp>
          <p:nvSpPr>
            <p:cNvPr id="5" name="TextBox 4"/>
            <p:cNvSpPr txBox="1"/>
            <p:nvPr/>
          </p:nvSpPr>
          <p:spPr>
            <a:xfrm>
              <a:off x="1500166" y="1500180"/>
              <a:ext cx="1428760" cy="331726"/>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先序序列</a:t>
              </a:r>
            </a:p>
          </p:txBody>
        </p:sp>
        <p:sp>
          <p:nvSpPr>
            <p:cNvPr id="6" name="TextBox 5"/>
            <p:cNvSpPr txBox="1"/>
            <p:nvPr/>
          </p:nvSpPr>
          <p:spPr>
            <a:xfrm>
              <a:off x="1643042" y="2143122"/>
              <a:ext cx="1071570" cy="357790"/>
            </a:xfrm>
            <a:prstGeom prst="rect">
              <a:avLst/>
            </a:prstGeom>
            <a:noFill/>
          </p:spPr>
          <p:txBody>
            <a:bodyPr wrap="square" rtlCol="0">
              <a:spAutoFit/>
            </a:bodyPr>
            <a:lstStyle/>
            <a:p>
              <a:pPr algn="l">
                <a:lnSpc>
                  <a:spcPts val="3000"/>
                </a:lnSpc>
                <a:spcBef>
                  <a:spcPts val="0"/>
                </a:spcBef>
              </a:pPr>
              <a:r>
                <a:rPr lang="en-US" altLang="zh-CN" sz="2000" i="1">
                  <a:solidFill>
                    <a:srgbClr val="0000FF"/>
                  </a:solidFill>
                  <a:latin typeface="Consolas" pitchFamily="49" charset="0"/>
                  <a:ea typeface="楷体" pitchFamily="49" charset="-122"/>
                  <a:cs typeface="Consolas" pitchFamily="49" charset="0"/>
                </a:rPr>
                <a:t>N  L  R</a:t>
              </a:r>
              <a:endParaRPr lang="zh-CN" altLang="en-US" sz="2000" i="1">
                <a:solidFill>
                  <a:srgbClr val="0000FF"/>
                </a:solidFill>
                <a:latin typeface="Consolas" pitchFamily="49" charset="0"/>
                <a:ea typeface="楷体" pitchFamily="49" charset="-122"/>
                <a:cs typeface="Consolas" pitchFamily="49" charset="0"/>
              </a:endParaRPr>
            </a:p>
          </p:txBody>
        </p:sp>
      </p:grpSp>
      <p:grpSp>
        <p:nvGrpSpPr>
          <p:cNvPr id="4" name="组合 11"/>
          <p:cNvGrpSpPr/>
          <p:nvPr/>
        </p:nvGrpSpPr>
        <p:grpSpPr>
          <a:xfrm>
            <a:off x="5810248" y="2000240"/>
            <a:ext cx="2571768" cy="1688830"/>
            <a:chOff x="4286248" y="1500180"/>
            <a:chExt cx="2143140" cy="1266622"/>
          </a:xfrm>
        </p:grpSpPr>
        <p:sp>
          <p:nvSpPr>
            <p:cNvPr id="7" name="TextBox 6"/>
            <p:cNvSpPr txBox="1"/>
            <p:nvPr/>
          </p:nvSpPr>
          <p:spPr>
            <a:xfrm>
              <a:off x="4286248" y="1500180"/>
              <a:ext cx="2143140"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中序序列的反序</a:t>
              </a:r>
            </a:p>
          </p:txBody>
        </p:sp>
        <p:sp>
          <p:nvSpPr>
            <p:cNvPr id="8" name="TextBox 7"/>
            <p:cNvSpPr txBox="1"/>
            <p:nvPr/>
          </p:nvSpPr>
          <p:spPr>
            <a:xfrm>
              <a:off x="4643438" y="2143122"/>
              <a:ext cx="1071570" cy="623680"/>
            </a:xfrm>
            <a:prstGeom prst="rect">
              <a:avLst/>
            </a:prstGeom>
            <a:noFill/>
          </p:spPr>
          <p:txBody>
            <a:bodyPr wrap="square" rtlCol="0">
              <a:spAutoFit/>
            </a:bodyPr>
            <a:lstStyle/>
            <a:p>
              <a:pPr algn="l">
                <a:lnSpc>
                  <a:spcPts val="3000"/>
                </a:lnSpc>
                <a:spcBef>
                  <a:spcPts val="0"/>
                </a:spcBef>
              </a:pPr>
              <a:r>
                <a:rPr lang="en-US" altLang="zh-CN" sz="2000" i="1">
                  <a:solidFill>
                    <a:srgbClr val="0000FF"/>
                  </a:solidFill>
                  <a:latin typeface="Consolas" pitchFamily="49" charset="0"/>
                  <a:ea typeface="楷体" pitchFamily="49" charset="-122"/>
                  <a:cs typeface="Consolas" pitchFamily="49" charset="0"/>
                </a:rPr>
                <a:t> R  N  L</a:t>
              </a:r>
              <a:endParaRPr lang="zh-CN" altLang="en-US" sz="2000" i="1">
                <a:solidFill>
                  <a:srgbClr val="0000FF"/>
                </a:solidFill>
                <a:latin typeface="Consolas" pitchFamily="49" charset="0"/>
                <a:ea typeface="楷体" pitchFamily="49" charset="-122"/>
                <a:cs typeface="Consolas" pitchFamily="49" charset="0"/>
              </a:endParaRPr>
            </a:p>
          </p:txBody>
        </p:sp>
      </p:grpSp>
      <p:grpSp>
        <p:nvGrpSpPr>
          <p:cNvPr id="9" name="组合 16"/>
          <p:cNvGrpSpPr/>
          <p:nvPr/>
        </p:nvGrpSpPr>
        <p:grpSpPr>
          <a:xfrm>
            <a:off x="4251312" y="3071811"/>
            <a:ext cx="1857388" cy="1334311"/>
            <a:chOff x="2727312" y="2403474"/>
            <a:chExt cx="1857388" cy="1000733"/>
          </a:xfrm>
        </p:grpSpPr>
        <p:cxnSp>
          <p:nvCxnSpPr>
            <p:cNvPr id="10" name="直接连接符 9"/>
            <p:cNvCxnSpPr/>
            <p:nvPr/>
          </p:nvCxnSpPr>
          <p:spPr>
            <a:xfrm flipV="1">
              <a:off x="2727312" y="2403474"/>
              <a:ext cx="1857388" cy="0"/>
            </a:xfrm>
            <a:prstGeom prst="line">
              <a:avLst/>
            </a:prstGeom>
            <a:ln w="57150" cmpd="dbl">
              <a:solidFill>
                <a:srgbClr val="FF00FF"/>
              </a:solidFill>
              <a:tailEnd type="none"/>
            </a:ln>
          </p:spPr>
          <p:style>
            <a:lnRef idx="1">
              <a:schemeClr val="accent1"/>
            </a:lnRef>
            <a:fillRef idx="0">
              <a:schemeClr val="accent1"/>
            </a:fillRef>
            <a:effectRef idx="0">
              <a:schemeClr val="accent1"/>
            </a:effectRef>
            <a:fontRef idx="minor">
              <a:schemeClr val="tx1"/>
            </a:fontRef>
          </p:style>
        </p:cxnSp>
        <p:sp>
          <p:nvSpPr>
            <p:cNvPr id="13" name="下箭头 12"/>
            <p:cNvSpPr/>
            <p:nvPr/>
          </p:nvSpPr>
          <p:spPr>
            <a:xfrm>
              <a:off x="3428992" y="2714626"/>
              <a:ext cx="285752"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14" name="TextBox 13"/>
            <p:cNvSpPr txBox="1"/>
            <p:nvPr/>
          </p:nvSpPr>
          <p:spPr>
            <a:xfrm>
              <a:off x="3214678" y="3046416"/>
              <a:ext cx="928694" cy="357791"/>
            </a:xfrm>
            <a:prstGeom prst="rect">
              <a:avLst/>
            </a:prstGeom>
            <a:noFill/>
          </p:spPr>
          <p:txBody>
            <a:bodyPr wrap="square" rtlCol="0">
              <a:spAutoFit/>
            </a:bodyPr>
            <a:lstStyle/>
            <a:p>
              <a:pPr algn="l">
                <a:lnSpc>
                  <a:spcPts val="3000"/>
                </a:lnSpc>
                <a:spcBef>
                  <a:spcPts val="0"/>
                </a:spcBef>
              </a:pPr>
              <a:r>
                <a:rPr lang="en-US" altLang="zh-CN" sz="2000" i="1">
                  <a:solidFill>
                    <a:srgbClr val="0000FF"/>
                  </a:solidFill>
                  <a:latin typeface="Consolas" pitchFamily="49" charset="0"/>
                  <a:ea typeface="楷体" pitchFamily="49" charset="-122"/>
                  <a:cs typeface="Consolas" pitchFamily="49" charset="0"/>
                </a:rPr>
                <a:t>R</a:t>
              </a:r>
              <a:r>
                <a:rPr lang="zh-CN" altLang="en-US" sz="2000">
                  <a:solidFill>
                    <a:srgbClr val="0000FF"/>
                  </a:solidFill>
                  <a:latin typeface="Consolas" pitchFamily="49" charset="0"/>
                  <a:ea typeface="楷体" pitchFamily="49" charset="-122"/>
                  <a:cs typeface="Consolas" pitchFamily="49" charset="0"/>
                </a:rPr>
                <a:t>为空</a:t>
              </a:r>
            </a:p>
          </p:txBody>
        </p:sp>
      </p:grpSp>
      <p:grpSp>
        <p:nvGrpSpPr>
          <p:cNvPr id="11" name="组合 17"/>
          <p:cNvGrpSpPr/>
          <p:nvPr/>
        </p:nvGrpSpPr>
        <p:grpSpPr>
          <a:xfrm>
            <a:off x="4095736" y="4762511"/>
            <a:ext cx="2214578" cy="1452571"/>
            <a:chOff x="2571736" y="3571882"/>
            <a:chExt cx="2214578" cy="1089428"/>
          </a:xfrm>
        </p:grpSpPr>
        <p:sp>
          <p:nvSpPr>
            <p:cNvPr id="15" name="TextBox 14"/>
            <p:cNvSpPr txBox="1"/>
            <p:nvPr/>
          </p:nvSpPr>
          <p:spPr>
            <a:xfrm>
              <a:off x="2571736" y="4014980"/>
              <a:ext cx="2214578" cy="646330"/>
            </a:xfrm>
            <a:prstGeom prst="rect">
              <a:avLst/>
            </a:prstGeom>
            <a:noFill/>
          </p:spPr>
          <p:txBody>
            <a:bodyPr wrap="square" rtlCol="0">
              <a:spAutoFit/>
            </a:bodyPr>
            <a:lstStyle/>
            <a:p>
              <a:pPr>
                <a:lnSpc>
                  <a:spcPts val="3000"/>
                </a:lnSpc>
                <a:spcBef>
                  <a:spcPts val="0"/>
                </a:spcBef>
              </a:pPr>
              <a:r>
                <a:rPr lang="zh-CN" altLang="en-US" sz="1800">
                  <a:solidFill>
                    <a:srgbClr val="C00000"/>
                  </a:solidFill>
                  <a:latin typeface="Consolas" pitchFamily="49" charset="0"/>
                  <a:ea typeface="微软雅黑" pitchFamily="34" charset="-122"/>
                  <a:cs typeface="Consolas" pitchFamily="49" charset="0"/>
                </a:rPr>
                <a:t>所有结点没有右子树的单支树</a:t>
              </a:r>
            </a:p>
          </p:txBody>
        </p:sp>
        <p:sp>
          <p:nvSpPr>
            <p:cNvPr id="16" name="下箭头 15"/>
            <p:cNvSpPr/>
            <p:nvPr/>
          </p:nvSpPr>
          <p:spPr>
            <a:xfrm>
              <a:off x="3428992" y="3571882"/>
              <a:ext cx="285752"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grpSp>
      <p:grpSp>
        <p:nvGrpSpPr>
          <p:cNvPr id="12" name="组合 18"/>
          <p:cNvGrpSpPr/>
          <p:nvPr/>
        </p:nvGrpSpPr>
        <p:grpSpPr>
          <a:xfrm>
            <a:off x="2095472" y="357167"/>
            <a:ext cx="1000100" cy="785817"/>
            <a:chOff x="5691204" y="3835411"/>
            <a:chExt cx="1238250" cy="1236663"/>
          </a:xfrm>
        </p:grpSpPr>
        <p:grpSp>
          <p:nvGrpSpPr>
            <p:cNvPr id="17" name="Group 19"/>
            <p:cNvGrpSpPr>
              <a:grpSpLocks/>
            </p:cNvGrpSpPr>
            <p:nvPr/>
          </p:nvGrpSpPr>
          <p:grpSpPr bwMode="auto">
            <a:xfrm>
              <a:off x="5691204" y="3835411"/>
              <a:ext cx="1238250" cy="1236663"/>
              <a:chOff x="802" y="845"/>
              <a:chExt cx="827" cy="826"/>
            </a:xfrm>
          </p:grpSpPr>
          <p:sp>
            <p:nvSpPr>
              <p:cNvPr id="23"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2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25"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22"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26" name="灯片编号占位符 25"/>
          <p:cNvSpPr>
            <a:spLocks noGrp="1"/>
          </p:cNvSpPr>
          <p:nvPr>
            <p:ph type="sldNum" sz="quarter" idx="12"/>
          </p:nvPr>
        </p:nvSpPr>
        <p:spPr/>
        <p:txBody>
          <a:bodyPr/>
          <a:lstStyle/>
          <a:p>
            <a:fld id="{36E68863-33C2-4D6D-B9FA-F4917E910219}" type="slidenum">
              <a:rPr lang="en-US" altLang="zh-CN" smtClean="0"/>
              <a:pPr/>
              <a:t>75</a:t>
            </a:fld>
            <a:r>
              <a:rPr lang="en-US" altLang="zh-CN" smtClean="0"/>
              <a:t>/43</a:t>
            </a:r>
            <a:endParaRPr lang="en-US" altLang="zh-CN"/>
          </a:p>
        </p:txBody>
      </p:sp>
    </p:spTree>
    <p:extLst>
      <p:ext uri="{BB962C8B-B14F-4D97-AF65-F5344CB8AC3E}">
        <p14:creationId xmlns:p14="http://schemas.microsoft.com/office/powerpoint/2010/main" val="327298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309786" y="481073"/>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4</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3238480" y="681135"/>
            <a:ext cx="2714644" cy="430887"/>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  哈夫曼树</a:t>
            </a:r>
            <a:endParaRPr lang="zh-CN" altLang="en-US" sz="2000">
              <a:solidFill>
                <a:srgbClr val="FF0000"/>
              </a:solidFill>
              <a:latin typeface="微软雅黑" pitchFamily="34" charset="-122"/>
              <a:ea typeface="微软雅黑" pitchFamily="34" charset="-122"/>
            </a:endParaRPr>
          </a:p>
        </p:txBody>
      </p:sp>
      <p:sp>
        <p:nvSpPr>
          <p:cNvPr id="7" name="TextBox 6"/>
          <p:cNvSpPr txBox="1"/>
          <p:nvPr/>
        </p:nvSpPr>
        <p:spPr>
          <a:xfrm>
            <a:off x="5303912" y="681135"/>
            <a:ext cx="3286148" cy="442301"/>
          </a:xfrm>
          <a:prstGeom prst="rect">
            <a:avLst/>
          </a:prstGeom>
          <a:noFill/>
        </p:spPr>
        <p:txBody>
          <a:bodyPr wrap="square" rtlCol="0">
            <a:spAutoFit/>
          </a:bodyPr>
          <a:lstStyle/>
          <a:p>
            <a:pPr algn="l">
              <a:lnSpc>
                <a:spcPts val="3000"/>
              </a:lnSpc>
              <a:spcBef>
                <a:spcPts val="0"/>
              </a:spcBef>
            </a:pP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个叶子结点，含有权值</a:t>
            </a:r>
          </a:p>
        </p:txBody>
      </p:sp>
      <p:grpSp>
        <p:nvGrpSpPr>
          <p:cNvPr id="3" name="组合 9"/>
          <p:cNvGrpSpPr/>
          <p:nvPr/>
        </p:nvGrpSpPr>
        <p:grpSpPr>
          <a:xfrm>
            <a:off x="5089598" y="1347887"/>
            <a:ext cx="5857916" cy="1654045"/>
            <a:chOff x="1142976" y="1785932"/>
            <a:chExt cx="5857916" cy="1240535"/>
          </a:xfrm>
        </p:grpSpPr>
        <p:sp>
          <p:nvSpPr>
            <p:cNvPr id="8" name="TextBox 7"/>
            <p:cNvSpPr txBox="1"/>
            <p:nvPr/>
          </p:nvSpPr>
          <p:spPr>
            <a:xfrm>
              <a:off x="1142976" y="2143123"/>
              <a:ext cx="5857916" cy="883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ct val="150000"/>
                </a:lnSpc>
                <a:spcBef>
                  <a:spcPts val="0"/>
                </a:spcBef>
                <a:buBlip>
                  <a:blip r:embed="rId3"/>
                </a:buBlip>
              </a:pPr>
              <a:r>
                <a:rPr lang="zh-CN" altLang="en-US" sz="2000">
                  <a:solidFill>
                    <a:srgbClr val="0000FF"/>
                  </a:solidFill>
                  <a:latin typeface="仿宋" pitchFamily="49" charset="-122"/>
                  <a:ea typeface="仿宋" pitchFamily="49" charset="-122"/>
                </a:rPr>
                <a:t>构造哈夫曼树：权值越小距离根结点越远</a:t>
              </a:r>
              <a:endParaRPr lang="en-US" altLang="zh-CN" sz="2000">
                <a:solidFill>
                  <a:srgbClr val="0000FF"/>
                </a:solidFill>
                <a:latin typeface="仿宋" pitchFamily="49" charset="-122"/>
                <a:ea typeface="仿宋" pitchFamily="49" charset="-122"/>
              </a:endParaRPr>
            </a:p>
            <a:p>
              <a:pPr marL="457200" indent="-457200" algn="l">
                <a:lnSpc>
                  <a:spcPct val="150000"/>
                </a:lnSpc>
                <a:spcBef>
                  <a:spcPts val="0"/>
                </a:spcBef>
                <a:buBlip>
                  <a:blip r:embed="rId3"/>
                </a:buBlip>
              </a:pPr>
              <a:r>
                <a:rPr lang="zh-CN" altLang="en-US" sz="2000">
                  <a:solidFill>
                    <a:srgbClr val="0000FF"/>
                  </a:solidFill>
                  <a:latin typeface="仿宋" pitchFamily="49" charset="-122"/>
                  <a:ea typeface="仿宋" pitchFamily="49" charset="-122"/>
                </a:rPr>
                <a:t>构造哈夫曼编码：权值越小编码越长</a:t>
              </a:r>
              <a:endParaRPr lang="zh-CN" altLang="en-US" sz="2000">
                <a:solidFill>
                  <a:srgbClr val="0000FF"/>
                </a:solidFill>
                <a:latin typeface="仿宋" pitchFamily="49" charset="-122"/>
                <a:ea typeface="仿宋" pitchFamily="49" charset="-122"/>
                <a:cs typeface="Times New Roman" pitchFamily="18" charset="0"/>
              </a:endParaRPr>
            </a:p>
          </p:txBody>
        </p:sp>
        <p:sp>
          <p:nvSpPr>
            <p:cNvPr id="9" name="下箭头 8"/>
            <p:cNvSpPr/>
            <p:nvPr/>
          </p:nvSpPr>
          <p:spPr>
            <a:xfrm>
              <a:off x="2714612" y="1785932"/>
              <a:ext cx="214314" cy="285752"/>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2" name="灯片编号占位符 11"/>
          <p:cNvSpPr>
            <a:spLocks noGrp="1"/>
          </p:cNvSpPr>
          <p:nvPr>
            <p:ph type="sldNum" sz="quarter" idx="12"/>
          </p:nvPr>
        </p:nvSpPr>
        <p:spPr/>
        <p:txBody>
          <a:bodyPr/>
          <a:lstStyle/>
          <a:p>
            <a:fld id="{36E68863-33C2-4D6D-B9FA-F4917E910219}" type="slidenum">
              <a:rPr lang="en-US" altLang="zh-CN" smtClean="0"/>
              <a:pPr/>
              <a:t>76</a:t>
            </a:fld>
            <a:r>
              <a:rPr lang="en-US" altLang="zh-CN" smtClean="0"/>
              <a:t>/43</a:t>
            </a:r>
            <a:endParaRPr lang="en-US" altLang="zh-CN"/>
          </a:p>
        </p:txBody>
      </p:sp>
      <p:sp>
        <p:nvSpPr>
          <p:cNvPr id="11" name="TextBox 2"/>
          <p:cNvSpPr txBox="1"/>
          <p:nvPr/>
        </p:nvSpPr>
        <p:spPr>
          <a:xfrm>
            <a:off x="2853930" y="4208293"/>
            <a:ext cx="4786346" cy="18850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spcBef>
                <a:spcPts val="0"/>
              </a:spcBef>
              <a:buBlip>
                <a:blip r:embed="rId3"/>
              </a:buBlip>
            </a:pPr>
            <a:r>
              <a:rPr lang="zh-CN" altLang="en-US" sz="2000" dirty="0">
                <a:solidFill>
                  <a:srgbClr val="FF00FF"/>
                </a:solidFill>
                <a:latin typeface="Consolas" pitchFamily="49" charset="0"/>
                <a:ea typeface="仿宋" pitchFamily="49" charset="-122"/>
                <a:cs typeface="Consolas" pitchFamily="49" charset="0"/>
              </a:rPr>
              <a:t>哈夫曼树满足二叉树的性质</a:t>
            </a:r>
            <a:endParaRPr lang="en-US" altLang="zh-CN" sz="2000" dirty="0">
              <a:solidFill>
                <a:srgbClr val="FF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en-US" altLang="zh-CN" sz="2000" i="1" dirty="0">
                <a:solidFill>
                  <a:srgbClr val="FF00FF"/>
                </a:solidFill>
                <a:latin typeface="Consolas" pitchFamily="49" charset="0"/>
                <a:ea typeface="仿宋" pitchFamily="49" charset="-122"/>
                <a:cs typeface="Consolas" pitchFamily="49" charset="0"/>
              </a:rPr>
              <a:t>n</a:t>
            </a:r>
            <a:r>
              <a:rPr lang="en-US" altLang="zh-CN" sz="2000" baseline="-25000" dirty="0">
                <a:solidFill>
                  <a:srgbClr val="FF00FF"/>
                </a:solidFill>
                <a:latin typeface="Consolas" pitchFamily="49" charset="0"/>
                <a:ea typeface="仿宋" pitchFamily="49" charset="-122"/>
                <a:cs typeface="Consolas" pitchFamily="49" charset="0"/>
              </a:rPr>
              <a:t>1</a:t>
            </a:r>
            <a:r>
              <a:rPr lang="en-US" altLang="zh-CN" sz="2000" dirty="0">
                <a:solidFill>
                  <a:srgbClr val="FF00FF"/>
                </a:solidFill>
                <a:latin typeface="Consolas" pitchFamily="49" charset="0"/>
                <a:ea typeface="仿宋" pitchFamily="49" charset="-122"/>
                <a:cs typeface="Consolas" pitchFamily="49" charset="0"/>
              </a:rPr>
              <a:t>=0</a:t>
            </a:r>
          </a:p>
          <a:p>
            <a:pPr marL="457200" indent="-457200" algn="l">
              <a:lnSpc>
                <a:spcPct val="150000"/>
              </a:lnSpc>
              <a:spcBef>
                <a:spcPts val="0"/>
              </a:spcBef>
              <a:buBlip>
                <a:blip r:embed="rId3"/>
              </a:buBlip>
            </a:pPr>
            <a:r>
              <a:rPr lang="zh-CN" altLang="en-US" sz="2000" dirty="0">
                <a:solidFill>
                  <a:srgbClr val="FF00FF"/>
                </a:solidFill>
                <a:latin typeface="Consolas" pitchFamily="49" charset="0"/>
                <a:ea typeface="仿宋" pitchFamily="49" charset="-122"/>
                <a:cs typeface="Consolas" pitchFamily="49" charset="0"/>
              </a:rPr>
              <a:t>没有两个字符的编码相同</a:t>
            </a:r>
            <a:endParaRPr lang="en-US" altLang="zh-CN" sz="2000" dirty="0">
              <a:solidFill>
                <a:srgbClr val="FF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dirty="0">
                <a:solidFill>
                  <a:srgbClr val="FF00FF"/>
                </a:solidFill>
                <a:latin typeface="Consolas" pitchFamily="49" charset="0"/>
                <a:ea typeface="仿宋" pitchFamily="49" charset="-122"/>
                <a:cs typeface="Consolas" pitchFamily="49" charset="0"/>
              </a:rPr>
              <a:t>没有两个字符编码的前缀相同</a:t>
            </a:r>
            <a:endParaRPr lang="en-US" altLang="zh-CN" sz="2000" dirty="0">
              <a:solidFill>
                <a:srgbClr val="FF00FF"/>
              </a:solidFill>
              <a:latin typeface="Consolas" pitchFamily="49" charset="0"/>
              <a:ea typeface="仿宋" pitchFamily="49" charset="-122"/>
              <a:cs typeface="Consolas" pitchFamily="49" charset="0"/>
            </a:endParaRPr>
          </a:p>
        </p:txBody>
      </p:sp>
      <p:sp>
        <p:nvSpPr>
          <p:cNvPr id="13" name="TextBox 5"/>
          <p:cNvSpPr txBox="1"/>
          <p:nvPr/>
        </p:nvSpPr>
        <p:spPr>
          <a:xfrm>
            <a:off x="2639616" y="3565351"/>
            <a:ext cx="2286016"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ea typeface="楷体" pitchFamily="49" charset="-122"/>
                <a:cs typeface="Times New Roman" pitchFamily="18" charset="0"/>
              </a:rPr>
              <a:t>哈夫曼树中：</a:t>
            </a:r>
            <a:endParaRPr lang="en-US" altLang="zh-CN" sz="2000" dirty="0">
              <a:solidFill>
                <a:srgbClr val="0000FF"/>
              </a:solidFill>
              <a:ea typeface="楷体" pitchFamily="49" charset="-122"/>
              <a:cs typeface="Times New Roman" pitchFamily="18" charset="0"/>
            </a:endParaRPr>
          </a:p>
        </p:txBody>
      </p:sp>
    </p:spTree>
    <p:extLst>
      <p:ext uri="{BB962C8B-B14F-4D97-AF65-F5344CB8AC3E}">
        <p14:creationId xmlns:p14="http://schemas.microsoft.com/office/powerpoint/2010/main" val="46435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8414" y="749015"/>
            <a:ext cx="7286676"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如果一棵哈夫曼树</a:t>
            </a:r>
            <a:r>
              <a:rPr lang="en-US"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用于对</a:t>
            </a:r>
            <a:r>
              <a:rPr lang="en-US" altLang="zh-CN" sz="2000">
                <a:solidFill>
                  <a:srgbClr val="0000FF"/>
                </a:solidFill>
                <a:latin typeface="Consolas" pitchFamily="49" charset="0"/>
                <a:ea typeface="楷体" pitchFamily="49" charset="-122"/>
                <a:cs typeface="Consolas" pitchFamily="49" charset="0"/>
              </a:rPr>
              <a:t>128</a:t>
            </a:r>
            <a:r>
              <a:rPr lang="zh-CN" altLang="en-US" sz="2000">
                <a:solidFill>
                  <a:srgbClr val="0000FF"/>
                </a:solidFill>
                <a:latin typeface="Consolas" pitchFamily="49" charset="0"/>
                <a:ea typeface="楷体" pitchFamily="49" charset="-122"/>
                <a:cs typeface="Consolas" pitchFamily="49" charset="0"/>
              </a:rPr>
              <a:t>个字符进行哈夫曼编码，问其中哈夫曼编码最大长度至少是多少？</a:t>
            </a:r>
          </a:p>
        </p:txBody>
      </p:sp>
      <p:sp>
        <p:nvSpPr>
          <p:cNvPr id="5" name="TextBox 4"/>
          <p:cNvSpPr txBox="1"/>
          <p:nvPr/>
        </p:nvSpPr>
        <p:spPr>
          <a:xfrm>
            <a:off x="2809852" y="2000241"/>
            <a:ext cx="7072362" cy="20107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spcBef>
                <a:spcPts val="0"/>
              </a:spcBef>
              <a:buBlip>
                <a:blip r:embed="rId3"/>
              </a:buBlip>
            </a:pP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0</a:t>
            </a:r>
            <a:r>
              <a:rPr lang="en-US" sz="2000">
                <a:solidFill>
                  <a:srgbClr val="0000FF"/>
                </a:solidFill>
                <a:latin typeface="Consolas" pitchFamily="49" charset="0"/>
                <a:ea typeface="仿宋" pitchFamily="49" charset="-122"/>
                <a:cs typeface="Consolas" pitchFamily="49" charset="0"/>
              </a:rPr>
              <a:t>=128</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=0</a:t>
            </a:r>
          </a:p>
          <a:p>
            <a:pPr marL="457200" indent="-457200" algn="l">
              <a:lnSpc>
                <a:spcPct val="150000"/>
              </a:lnSpc>
              <a:spcBef>
                <a:spcPts val="0"/>
              </a:spcBef>
              <a:buBlip>
                <a:blip r:embed="rId3"/>
              </a:buBlip>
            </a:pP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2</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=127</a:t>
            </a:r>
            <a:r>
              <a:rPr lang="zh-CN" altLang="en-US" sz="2000">
                <a:solidFill>
                  <a:srgbClr val="0000FF"/>
                </a:solidFill>
                <a:latin typeface="Consolas" pitchFamily="49" charset="0"/>
                <a:ea typeface="仿宋" pitchFamily="49" charset="-122"/>
                <a:cs typeface="Consolas" pitchFamily="49" charset="0"/>
              </a:rPr>
              <a:t>，总结点数</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0</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2 </a:t>
            </a:r>
            <a:r>
              <a:rPr lang="en-US" sz="2000">
                <a:solidFill>
                  <a:srgbClr val="0000FF"/>
                </a:solidFill>
                <a:latin typeface="Consolas" pitchFamily="49" charset="0"/>
                <a:ea typeface="仿宋" pitchFamily="49" charset="-122"/>
                <a:cs typeface="Consolas" pitchFamily="49" charset="0"/>
              </a:rPr>
              <a:t>=2</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0</a:t>
            </a:r>
            <a:r>
              <a:rPr lang="en-US" sz="2000">
                <a:solidFill>
                  <a:srgbClr val="0000FF"/>
                </a:solidFill>
                <a:latin typeface="Consolas" pitchFamily="49" charset="0"/>
                <a:ea typeface="仿宋" pitchFamily="49" charset="-122"/>
                <a:cs typeface="Consolas" pitchFamily="49" charset="0"/>
              </a:rPr>
              <a:t>-1 </a:t>
            </a:r>
            <a:r>
              <a:rPr lang="en-US" sz="2000">
                <a:solidFill>
                  <a:srgbClr val="FF00FF"/>
                </a:solidFill>
                <a:latin typeface="Consolas" pitchFamily="49" charset="0"/>
                <a:ea typeface="仿宋" pitchFamily="49" charset="-122"/>
                <a:cs typeface="Consolas" pitchFamily="49" charset="0"/>
                <a:sym typeface="Wingdings"/>
              </a:rPr>
              <a:t></a:t>
            </a:r>
            <a:r>
              <a:rPr lang="en-US" sz="2000">
                <a:solidFill>
                  <a:srgbClr val="0000FF"/>
                </a:solidFill>
                <a:latin typeface="Consolas" pitchFamily="49" charset="0"/>
                <a:ea typeface="仿宋" pitchFamily="49" charset="-122"/>
                <a:cs typeface="Consolas" pitchFamily="49" charset="0"/>
                <a:sym typeface="Wingdings"/>
              </a:rPr>
              <a:t> </a:t>
            </a:r>
            <a:r>
              <a:rPr lang="en-US" sz="2000" i="1">
                <a:solidFill>
                  <a:srgbClr val="0000FF"/>
                </a:solidFill>
                <a:latin typeface="Consolas" pitchFamily="49" charset="0"/>
                <a:ea typeface="仿宋" pitchFamily="49" charset="-122"/>
                <a:cs typeface="Consolas" pitchFamily="49" charset="0"/>
              </a:rPr>
              <a:t>n</a:t>
            </a:r>
            <a:r>
              <a:rPr lang="en-US" sz="2000" baseline="-25000">
                <a:solidFill>
                  <a:srgbClr val="0000FF"/>
                </a:solidFill>
                <a:latin typeface="Consolas" pitchFamily="49" charset="0"/>
                <a:ea typeface="仿宋" pitchFamily="49" charset="-122"/>
                <a:cs typeface="Consolas" pitchFamily="49" charset="0"/>
              </a:rPr>
              <a:t> </a:t>
            </a:r>
            <a:r>
              <a:rPr lang="en-US" sz="2000">
                <a:solidFill>
                  <a:srgbClr val="0000FF"/>
                </a:solidFill>
                <a:latin typeface="Consolas" pitchFamily="49" charset="0"/>
                <a:ea typeface="仿宋" pitchFamily="49" charset="-122"/>
                <a:cs typeface="Consolas" pitchFamily="49" charset="0"/>
              </a:rPr>
              <a:t>= 255</a:t>
            </a: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构成一棵完全二叉树时高度最小，</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sym typeface="Symbol"/>
              </a:rPr>
              <a:t>log</a:t>
            </a:r>
            <a:r>
              <a:rPr lang="en-US" altLang="zh-CN" sz="2000" baseline="-25000">
                <a:solidFill>
                  <a:srgbClr val="0000FF"/>
                </a:solidFill>
                <a:latin typeface="Consolas" pitchFamily="49" charset="0"/>
                <a:ea typeface="仿宋" pitchFamily="49" charset="-122"/>
                <a:cs typeface="Consolas" pitchFamily="49" charset="0"/>
                <a:sym typeface="Symbol"/>
              </a:rPr>
              <a:t>2</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i="1">
                <a:solidFill>
                  <a:srgbClr val="0000FF"/>
                </a:solidFill>
                <a:latin typeface="Consolas" pitchFamily="49" charset="0"/>
                <a:ea typeface="仿宋" pitchFamily="49" charset="-122"/>
                <a:cs typeface="Consolas" pitchFamily="49" charset="0"/>
                <a:sym typeface="Symbol"/>
              </a:rPr>
              <a:t>n</a:t>
            </a:r>
            <a:r>
              <a:rPr lang="en-US" altLang="zh-CN" sz="2000">
                <a:solidFill>
                  <a:srgbClr val="0000FF"/>
                </a:solidFill>
                <a:latin typeface="Consolas" pitchFamily="49" charset="0"/>
                <a:ea typeface="仿宋" pitchFamily="49" charset="-122"/>
                <a:cs typeface="Consolas" pitchFamily="49" charset="0"/>
                <a:sym typeface="Symbol"/>
              </a:rPr>
              <a:t>+1)=8</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哈夫曼编码最大长度至少是</a:t>
            </a:r>
            <a:r>
              <a:rPr lang="en-US" altLang="zh-CN" sz="2000" i="1">
                <a:solidFill>
                  <a:srgbClr val="0000FF"/>
                </a:solidFill>
                <a:latin typeface="Consolas" pitchFamily="49" charset="0"/>
                <a:ea typeface="楷体" pitchFamily="49" charset="-122"/>
                <a:cs typeface="Consolas" pitchFamily="49" charset="0"/>
              </a:rPr>
              <a:t>h</a:t>
            </a:r>
            <a:r>
              <a:rPr lang="en-US" altLang="zh-CN" sz="2000">
                <a:solidFill>
                  <a:srgbClr val="0000FF"/>
                </a:solidFill>
                <a:latin typeface="Consolas" pitchFamily="49" charset="0"/>
                <a:ea typeface="楷体" pitchFamily="49" charset="-122"/>
                <a:cs typeface="Consolas" pitchFamily="49" charset="0"/>
              </a:rPr>
              <a:t>-1=</a:t>
            </a:r>
            <a:r>
              <a:rPr lang="en-US" altLang="zh-CN" sz="2000">
                <a:solidFill>
                  <a:srgbClr val="FF0000"/>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grpSp>
        <p:nvGrpSpPr>
          <p:cNvPr id="2" name="组合 6"/>
          <p:cNvGrpSpPr/>
          <p:nvPr/>
        </p:nvGrpSpPr>
        <p:grpSpPr>
          <a:xfrm>
            <a:off x="2452662" y="285730"/>
            <a:ext cx="1000100" cy="785817"/>
            <a:chOff x="5691204" y="3835411"/>
            <a:chExt cx="1238250" cy="1236663"/>
          </a:xfrm>
        </p:grpSpPr>
        <p:grpSp>
          <p:nvGrpSpPr>
            <p:cNvPr id="4" name="Group 19"/>
            <p:cNvGrpSpPr>
              <a:grpSpLocks/>
            </p:cNvGrpSpPr>
            <p:nvPr/>
          </p:nvGrpSpPr>
          <p:grpSpPr bwMode="auto">
            <a:xfrm>
              <a:off x="5691204" y="3835411"/>
              <a:ext cx="1238250" cy="1236663"/>
              <a:chOff x="802" y="845"/>
              <a:chExt cx="827" cy="826"/>
            </a:xfrm>
          </p:grpSpPr>
          <p:sp>
            <p:nvSpPr>
              <p:cNvPr id="11"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sp>
            <p:nvSpPr>
              <p:cNvPr id="13"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2641" y="4214818"/>
              <a:ext cx="1082674" cy="678099"/>
            </a:xfrm>
            <a:prstGeom prst="rect">
              <a:avLst/>
            </a:prstGeom>
            <a:noFill/>
            <a:ln w="9525" algn="ctr">
              <a:noFill/>
              <a:miter lim="800000"/>
              <a:headEnd/>
              <a:tailEnd/>
            </a:ln>
          </p:spPr>
          <p:txBody>
            <a:bodyPr>
              <a:spAutoFit/>
            </a:bodyPr>
            <a:ls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4" name="灯片编号占位符 13"/>
          <p:cNvSpPr>
            <a:spLocks noGrp="1"/>
          </p:cNvSpPr>
          <p:nvPr>
            <p:ph type="sldNum" sz="quarter" idx="12"/>
          </p:nvPr>
        </p:nvSpPr>
        <p:spPr/>
        <p:txBody>
          <a:bodyPr/>
          <a:lstStyle/>
          <a:p>
            <a:fld id="{36E68863-33C2-4D6D-B9FA-F4917E910219}" type="slidenum">
              <a:rPr lang="en-US" altLang="zh-CN" smtClean="0"/>
              <a:pPr/>
              <a:t>77</a:t>
            </a:fld>
            <a:r>
              <a:rPr lang="en-US" altLang="zh-CN" smtClean="0"/>
              <a:t>/43</a:t>
            </a:r>
            <a:endParaRPr lang="en-US" altLang="zh-CN"/>
          </a:p>
        </p:txBody>
      </p:sp>
    </p:spTree>
    <p:extLst>
      <p:ext uri="{BB962C8B-B14F-4D97-AF65-F5344CB8AC3E}">
        <p14:creationId xmlns:p14="http://schemas.microsoft.com/office/powerpoint/2010/main" val="208944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3881422" y="285728"/>
            <a:ext cx="3643338"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8</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grpSp>
        <p:nvGrpSpPr>
          <p:cNvPr id="16" name="组合 15"/>
          <p:cNvGrpSpPr/>
          <p:nvPr/>
        </p:nvGrpSpPr>
        <p:grpSpPr>
          <a:xfrm>
            <a:off x="2309786" y="1904991"/>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2" name="TextBox 11"/>
          <p:cNvSpPr txBox="1"/>
          <p:nvPr/>
        </p:nvSpPr>
        <p:spPr>
          <a:xfrm>
            <a:off x="3238480" y="2101487"/>
            <a:ext cx="2714644" cy="498598"/>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  图的逻辑结构</a:t>
            </a:r>
            <a:endParaRPr lang="zh-CN" altLang="en-US">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11" name="TextBox 10"/>
          <p:cNvSpPr txBox="1"/>
          <p:nvPr/>
        </p:nvSpPr>
        <p:spPr>
          <a:xfrm>
            <a:off x="3452794" y="2857496"/>
            <a:ext cx="347985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逻辑表示方式</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3" name="TextBox 22"/>
          <p:cNvSpPr txBox="1"/>
          <p:nvPr/>
        </p:nvSpPr>
        <p:spPr>
          <a:xfrm>
            <a:off x="3595670" y="3500439"/>
            <a:ext cx="6388762" cy="106873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50000"/>
              </a:lnSpc>
              <a:spcBef>
                <a:spcPts val="0"/>
              </a:spcBef>
              <a:buBlip>
                <a:blip r:embed="rId5"/>
              </a:buBlip>
            </a:pPr>
            <a:r>
              <a:rPr lang="zh-CN" altLang="en-US" sz="2000">
                <a:solidFill>
                  <a:srgbClr val="0000FF"/>
                </a:solidFill>
                <a:latin typeface="Consolas" pitchFamily="49" charset="0"/>
                <a:ea typeface="仿宋" pitchFamily="49" charset="-122"/>
                <a:cs typeface="Consolas" pitchFamily="49" charset="0"/>
              </a:rPr>
              <a:t>图形表示：直接用图表示</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5"/>
              </a:buBlip>
            </a:pPr>
            <a:r>
              <a:rPr lang="zh-CN" altLang="en-US" sz="2000">
                <a:solidFill>
                  <a:srgbClr val="0000FF"/>
                </a:solidFill>
                <a:latin typeface="Consolas" pitchFamily="49" charset="0"/>
                <a:ea typeface="仿宋" pitchFamily="49" charset="-122"/>
                <a:cs typeface="Consolas" pitchFamily="49" charset="0"/>
              </a:rPr>
              <a:t>二元组表示：</a:t>
            </a:r>
            <a:r>
              <a:rPr lang="en-US" altLang="zh-CN" sz="2000">
                <a:solidFill>
                  <a:srgbClr val="0000FF"/>
                </a:solidFill>
                <a:latin typeface="Consolas" pitchFamily="49" charset="0"/>
                <a:ea typeface="仿宋" pitchFamily="49" charset="-122"/>
                <a:cs typeface="Consolas" pitchFamily="49" charset="0"/>
              </a:rPr>
              <a:t>G=(V</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E)</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V</a:t>
            </a:r>
            <a:r>
              <a:rPr lang="zh-CN" altLang="en-US" sz="2000">
                <a:solidFill>
                  <a:srgbClr val="0000FF"/>
                </a:solidFill>
                <a:latin typeface="Consolas" pitchFamily="49" charset="0"/>
                <a:ea typeface="仿宋" pitchFamily="49" charset="-122"/>
                <a:cs typeface="Consolas" pitchFamily="49" charset="0"/>
              </a:rPr>
              <a:t>为顶点集，</a:t>
            </a:r>
            <a:r>
              <a:rPr lang="en-US" altLang="zh-CN" sz="2000">
                <a:solidFill>
                  <a:srgbClr val="0000FF"/>
                </a:solidFill>
                <a:latin typeface="Consolas" pitchFamily="49" charset="0"/>
                <a:ea typeface="仿宋" pitchFamily="49" charset="-122"/>
                <a:cs typeface="Consolas" pitchFamily="49" charset="0"/>
              </a:rPr>
              <a:t>E</a:t>
            </a:r>
            <a:r>
              <a:rPr lang="zh-CN" altLang="en-US" sz="2000">
                <a:solidFill>
                  <a:srgbClr val="0000FF"/>
                </a:solidFill>
                <a:latin typeface="Consolas" pitchFamily="49" charset="0"/>
                <a:ea typeface="仿宋" pitchFamily="49" charset="-122"/>
                <a:cs typeface="Consolas" pitchFamily="49" charset="0"/>
              </a:rPr>
              <a:t>为边集</a:t>
            </a:r>
          </a:p>
        </p:txBody>
      </p:sp>
      <p:sp>
        <p:nvSpPr>
          <p:cNvPr id="13" name="灯片编号占位符 12"/>
          <p:cNvSpPr>
            <a:spLocks noGrp="1"/>
          </p:cNvSpPr>
          <p:nvPr>
            <p:ph type="sldNum" sz="quarter" idx="12"/>
          </p:nvPr>
        </p:nvSpPr>
        <p:spPr/>
        <p:txBody>
          <a:bodyPr/>
          <a:lstStyle/>
          <a:p>
            <a:fld id="{36E68863-33C2-4D6D-B9FA-F4917E910219}" type="slidenum">
              <a:rPr lang="en-US" altLang="zh-CN" smtClean="0"/>
              <a:pPr/>
              <a:t>78</a:t>
            </a:fld>
            <a:r>
              <a:rPr lang="en-US" altLang="zh-CN" smtClean="0"/>
              <a:t>/35</a:t>
            </a:r>
            <a:endParaRPr lang="en-US" altLang="zh-CN"/>
          </a:p>
        </p:txBody>
      </p:sp>
    </p:spTree>
    <p:extLst>
      <p:ext uri="{BB962C8B-B14F-4D97-AF65-F5344CB8AC3E}">
        <p14:creationId xmlns:p14="http://schemas.microsoft.com/office/powerpoint/2010/main" val="152517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472" y="380979"/>
            <a:ext cx="242889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逻辑特性</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2524100" y="1142985"/>
            <a:ext cx="3714776" cy="12464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顶点之间多对多关系</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无向关系  </a:t>
            </a:r>
            <a:r>
              <a:rPr lang="zh-CN" altLang="en-US" sz="2000" dirty="0">
                <a:solidFill>
                  <a:srgbClr val="FF00FF"/>
                </a:solidFill>
                <a:latin typeface="Consolas" pitchFamily="49" charset="0"/>
                <a:ea typeface="仿宋" pitchFamily="49" charset="-122"/>
                <a:cs typeface="Consolas" pitchFamily="49" charset="0"/>
                <a:sym typeface="Wingdings"/>
              </a:rPr>
              <a:t></a:t>
            </a:r>
            <a:r>
              <a:rPr lang="zh-CN" altLang="en-US" sz="2000" dirty="0">
                <a:solidFill>
                  <a:srgbClr val="0000FF"/>
                </a:solidFill>
                <a:latin typeface="Consolas" pitchFamily="49" charset="0"/>
                <a:ea typeface="仿宋" pitchFamily="49" charset="-122"/>
                <a:cs typeface="Consolas" pitchFamily="49" charset="0"/>
                <a:sym typeface="Wingdings"/>
              </a:rPr>
              <a:t>  无向图</a:t>
            </a:r>
            <a:endParaRPr lang="en-US" altLang="zh-CN" sz="2000" dirty="0">
              <a:solidFill>
                <a:srgbClr val="0000FF"/>
              </a:solidFill>
              <a:latin typeface="Consolas" pitchFamily="49" charset="0"/>
              <a:ea typeface="仿宋" pitchFamily="49" charset="-122"/>
              <a:cs typeface="Consolas" pitchFamily="49" charset="0"/>
              <a:sym typeface="Wingdings"/>
            </a:endParaRPr>
          </a:p>
          <a:p>
            <a:pPr marL="457200" indent="-457200" algn="l">
              <a:lnSpc>
                <a:spcPts val="3000"/>
              </a:lnSpc>
              <a:spcBef>
                <a:spcPts val="0"/>
              </a:spcBef>
              <a:buBlip>
                <a:blip r:embed="rId3"/>
              </a:buBlip>
            </a:pPr>
            <a:r>
              <a:rPr lang="zh-CN" altLang="en-US" sz="2000" dirty="0">
                <a:solidFill>
                  <a:srgbClr val="0000FF"/>
                </a:solidFill>
                <a:latin typeface="Consolas" pitchFamily="49" charset="0"/>
                <a:ea typeface="仿宋" pitchFamily="49" charset="-122"/>
                <a:cs typeface="Consolas" pitchFamily="49" charset="0"/>
              </a:rPr>
              <a:t>有向关系  </a:t>
            </a:r>
            <a:r>
              <a:rPr lang="zh-CN" altLang="en-US" sz="2000" dirty="0">
                <a:solidFill>
                  <a:srgbClr val="FF00FF"/>
                </a:solidFill>
                <a:latin typeface="Consolas" pitchFamily="49" charset="0"/>
                <a:ea typeface="仿宋" pitchFamily="49" charset="-122"/>
                <a:cs typeface="Consolas" pitchFamily="49" charset="0"/>
                <a:sym typeface="Wingdings"/>
              </a:rPr>
              <a:t></a:t>
            </a:r>
            <a:r>
              <a:rPr lang="zh-CN" altLang="en-US" sz="2000" dirty="0">
                <a:solidFill>
                  <a:srgbClr val="0000FF"/>
                </a:solidFill>
                <a:latin typeface="Consolas" pitchFamily="49" charset="0"/>
                <a:ea typeface="仿宋" pitchFamily="49" charset="-122"/>
                <a:cs typeface="Consolas" pitchFamily="49" charset="0"/>
                <a:sym typeface="Wingdings"/>
              </a:rPr>
              <a:t>  有向图</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31" name="组合 30"/>
          <p:cNvGrpSpPr/>
          <p:nvPr/>
        </p:nvGrpSpPr>
        <p:grpSpPr>
          <a:xfrm>
            <a:off x="1952596" y="2952748"/>
            <a:ext cx="8429684" cy="3144073"/>
            <a:chOff x="428596" y="2428874"/>
            <a:chExt cx="8429684" cy="2358055"/>
          </a:xfrm>
        </p:grpSpPr>
        <p:sp>
          <p:nvSpPr>
            <p:cNvPr id="5" name="TextBox 4"/>
            <p:cNvSpPr txBox="1"/>
            <p:nvPr/>
          </p:nvSpPr>
          <p:spPr>
            <a:xfrm>
              <a:off x="1571604" y="2643188"/>
              <a:ext cx="7286676" cy="331726"/>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数据结构中讨论的图是没有多重边的！顶点编号：</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宋体"/>
                  <a:cs typeface="Consolas" pitchFamily="49" charset="0"/>
                </a:rPr>
                <a:t>～</a:t>
              </a:r>
              <a:r>
                <a:rPr lang="en-US" altLang="zh-CN" sz="2000" i="1" dirty="0">
                  <a:solidFill>
                    <a:srgbClr val="0000FF"/>
                  </a:solidFill>
                  <a:latin typeface="Consolas" pitchFamily="49" charset="0"/>
                  <a:ea typeface="宋体"/>
                  <a:cs typeface="Consolas" pitchFamily="49" charset="0"/>
                </a:rPr>
                <a:t>n</a:t>
              </a:r>
              <a:r>
                <a:rPr lang="en-US" altLang="zh-CN" sz="2000" dirty="0">
                  <a:solidFill>
                    <a:srgbClr val="0000FF"/>
                  </a:solidFill>
                  <a:latin typeface="Consolas" pitchFamily="49" charset="0"/>
                  <a:ea typeface="宋体"/>
                  <a:cs typeface="Consolas" pitchFamily="49" charset="0"/>
                </a:rPr>
                <a:t>-1</a:t>
              </a:r>
              <a:endParaRPr lang="zh-CN" altLang="en-US" sz="2000" dirty="0">
                <a:solidFill>
                  <a:srgbClr val="0000FF"/>
                </a:solidFill>
                <a:latin typeface="Consolas" pitchFamily="49" charset="0"/>
                <a:ea typeface="楷体" pitchFamily="49" charset="-122"/>
                <a:cs typeface="Consolas" pitchFamily="49" charset="0"/>
              </a:endParaRPr>
            </a:p>
          </p:txBody>
        </p:sp>
        <p:pic>
          <p:nvPicPr>
            <p:cNvPr id="7" name="Picture 1"/>
            <p:cNvPicPr>
              <a:picLocks noChangeAspect="1" noChangeArrowheads="1"/>
            </p:cNvPicPr>
            <p:nvPr/>
          </p:nvPicPr>
          <p:blipFill>
            <a:blip r:embed="rId4" cstate="print"/>
            <a:srcRect/>
            <a:stretch>
              <a:fillRect/>
            </a:stretch>
          </p:blipFill>
          <p:spPr bwMode="auto">
            <a:xfrm>
              <a:off x="428596" y="2428874"/>
              <a:ext cx="1049401" cy="1071570"/>
            </a:xfrm>
            <a:prstGeom prst="rect">
              <a:avLst/>
            </a:prstGeom>
            <a:noFill/>
            <a:ln w="9525">
              <a:noFill/>
              <a:miter lim="800000"/>
              <a:headEnd/>
              <a:tailEnd/>
            </a:ln>
            <a:effectLst/>
          </p:spPr>
        </p:pic>
        <p:grpSp>
          <p:nvGrpSpPr>
            <p:cNvPr id="24" name="组合 23"/>
            <p:cNvGrpSpPr/>
            <p:nvPr/>
          </p:nvGrpSpPr>
          <p:grpSpPr>
            <a:xfrm>
              <a:off x="2214546" y="3286130"/>
              <a:ext cx="1647008" cy="1020942"/>
              <a:chOff x="2214546" y="3143254"/>
              <a:chExt cx="1647008" cy="1020942"/>
            </a:xfrm>
          </p:grpSpPr>
          <p:cxnSp>
            <p:nvCxnSpPr>
              <p:cNvPr id="13" name="直接连接符 12"/>
              <p:cNvCxnSpPr/>
              <p:nvPr/>
            </p:nvCxnSpPr>
            <p:spPr>
              <a:xfrm rot="16200000" flipH="1">
                <a:off x="2964645" y="2977374"/>
                <a:ext cx="1588" cy="89043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1" name="直接连接符 10"/>
              <p:cNvCxnSpPr/>
              <p:nvPr/>
            </p:nvCxnSpPr>
            <p:spPr>
              <a:xfrm rot="5400000" flipH="1" flipV="1">
                <a:off x="2964645" y="2824307"/>
                <a:ext cx="1588" cy="89043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6" name="椭圆 5"/>
              <p:cNvSpPr/>
              <p:nvPr/>
            </p:nvSpPr>
            <p:spPr>
              <a:xfrm>
                <a:off x="22145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a:solidFill>
                      <a:srgbClr val="0000FF"/>
                    </a:solidFill>
                    <a:latin typeface="Consolas" pitchFamily="49" charset="0"/>
                    <a:ea typeface="楷体" pitchFamily="49" charset="-122"/>
                    <a:cs typeface="Consolas" pitchFamily="49" charset="0"/>
                  </a:rPr>
                  <a:t>0</a:t>
                </a:r>
                <a:endParaRPr lang="zh-CN" altLang="en-US" sz="20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3357554"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a:solidFill>
                      <a:srgbClr val="0000FF"/>
                    </a:solidFill>
                    <a:latin typeface="Consolas" pitchFamily="49" charset="0"/>
                    <a:ea typeface="楷体" pitchFamily="49" charset="-122"/>
                    <a:cs typeface="Consolas" pitchFamily="49" charset="0"/>
                  </a:rPr>
                  <a:t>1</a:t>
                </a:r>
                <a:endParaRPr lang="zh-CN" altLang="en-US" sz="20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2786050"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a:solidFill>
                      <a:srgbClr val="0000FF"/>
                    </a:solidFill>
                    <a:latin typeface="Consolas" pitchFamily="49" charset="0"/>
                    <a:ea typeface="楷体" pitchFamily="49" charset="-122"/>
                    <a:cs typeface="Consolas" pitchFamily="49" charset="0"/>
                  </a:rPr>
                  <a:t>2</a:t>
                </a:r>
                <a:endParaRPr lang="zh-CN" altLang="en-US" sz="2000">
                  <a:solidFill>
                    <a:srgbClr val="0000FF"/>
                  </a:solidFill>
                  <a:latin typeface="Consolas" pitchFamily="49" charset="0"/>
                  <a:ea typeface="楷体" pitchFamily="49" charset="-122"/>
                  <a:cs typeface="Consolas" pitchFamily="49" charset="0"/>
                </a:endParaRPr>
              </a:p>
            </p:txBody>
          </p:sp>
          <p:cxnSp>
            <p:nvCxnSpPr>
              <p:cNvPr id="15" name="直接连接符 14"/>
              <p:cNvCxnSpPr>
                <a:stCxn id="6" idx="5"/>
                <a:endCxn id="9" idx="1"/>
              </p:cNvCxnSpPr>
              <p:nvPr/>
            </p:nvCxnSpPr>
            <p:spPr>
              <a:xfrm rot="16200000" flipH="1">
                <a:off x="2564470" y="3546164"/>
                <a:ext cx="375656" cy="215122"/>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grpSp>
          <p:nvGrpSpPr>
            <p:cNvPr id="25" name="组合 24"/>
            <p:cNvGrpSpPr/>
            <p:nvPr/>
          </p:nvGrpSpPr>
          <p:grpSpPr>
            <a:xfrm>
              <a:off x="5072066" y="3286130"/>
              <a:ext cx="1647008" cy="1020942"/>
              <a:chOff x="4643438" y="3143254"/>
              <a:chExt cx="1647008" cy="1020942"/>
            </a:xfrm>
          </p:grpSpPr>
          <p:cxnSp>
            <p:nvCxnSpPr>
              <p:cNvPr id="16" name="直接连接符 15"/>
              <p:cNvCxnSpPr/>
              <p:nvPr/>
            </p:nvCxnSpPr>
            <p:spPr>
              <a:xfrm rot="16200000" flipH="1">
                <a:off x="5355437" y="2977374"/>
                <a:ext cx="1588" cy="890436"/>
              </a:xfrm>
              <a:prstGeom prst="line">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7" name="直接连接符 16"/>
              <p:cNvCxnSpPr/>
              <p:nvPr/>
            </p:nvCxnSpPr>
            <p:spPr>
              <a:xfrm rot="5400000" flipH="1" flipV="1">
                <a:off x="5355437" y="2824307"/>
                <a:ext cx="1588" cy="890436"/>
              </a:xfrm>
              <a:prstGeom prst="line">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椭圆 17"/>
              <p:cNvSpPr/>
              <p:nvPr/>
            </p:nvSpPr>
            <p:spPr>
              <a:xfrm>
                <a:off x="4643438"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a:solidFill>
                      <a:srgbClr val="0000FF"/>
                    </a:solidFill>
                    <a:latin typeface="Consolas" pitchFamily="49" charset="0"/>
                    <a:ea typeface="楷体" pitchFamily="49" charset="-122"/>
                    <a:cs typeface="Consolas" pitchFamily="49" charset="0"/>
                  </a:rPr>
                  <a:t>0</a:t>
                </a:r>
                <a:endParaRPr lang="zh-CN" altLang="en-US" sz="2000">
                  <a:solidFill>
                    <a:srgbClr val="0000FF"/>
                  </a:solidFill>
                  <a:latin typeface="Consolas" pitchFamily="49" charset="0"/>
                  <a:ea typeface="楷体" pitchFamily="49" charset="-122"/>
                  <a:cs typeface="Consolas" pitchFamily="49" charset="0"/>
                </a:endParaRPr>
              </a:p>
            </p:txBody>
          </p:sp>
          <p:sp>
            <p:nvSpPr>
              <p:cNvPr id="19" name="椭圆 18"/>
              <p:cNvSpPr/>
              <p:nvPr/>
            </p:nvSpPr>
            <p:spPr>
              <a:xfrm>
                <a:off x="57864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a:solidFill>
                      <a:srgbClr val="0000FF"/>
                    </a:solidFill>
                    <a:latin typeface="Consolas" pitchFamily="49" charset="0"/>
                    <a:ea typeface="楷体" pitchFamily="49" charset="-122"/>
                    <a:cs typeface="Consolas" pitchFamily="49" charset="0"/>
                  </a:rPr>
                  <a:t>1</a:t>
                </a:r>
                <a:endParaRPr lang="zh-CN" altLang="en-US" sz="2000">
                  <a:solidFill>
                    <a:srgbClr val="0000FF"/>
                  </a:solidFill>
                  <a:latin typeface="Consolas" pitchFamily="49" charset="0"/>
                  <a:ea typeface="楷体" pitchFamily="49" charset="-122"/>
                  <a:cs typeface="Consolas" pitchFamily="49" charset="0"/>
                </a:endParaRPr>
              </a:p>
            </p:txBody>
          </p:sp>
          <p:sp>
            <p:nvSpPr>
              <p:cNvPr id="20" name="椭圆 19"/>
              <p:cNvSpPr/>
              <p:nvPr/>
            </p:nvSpPr>
            <p:spPr>
              <a:xfrm>
                <a:off x="5214942"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a:solidFill>
                      <a:srgbClr val="0000FF"/>
                    </a:solidFill>
                    <a:latin typeface="Consolas" pitchFamily="49" charset="0"/>
                    <a:ea typeface="楷体" pitchFamily="49" charset="-122"/>
                    <a:cs typeface="Consolas" pitchFamily="49" charset="0"/>
                  </a:rPr>
                  <a:t>2</a:t>
                </a:r>
                <a:endParaRPr lang="zh-CN" altLang="en-US" sz="2000">
                  <a:solidFill>
                    <a:srgbClr val="0000FF"/>
                  </a:solidFill>
                  <a:latin typeface="Consolas" pitchFamily="49" charset="0"/>
                  <a:ea typeface="楷体" pitchFamily="49" charset="-122"/>
                  <a:cs typeface="Consolas" pitchFamily="49" charset="0"/>
                </a:endParaRPr>
              </a:p>
            </p:txBody>
          </p:sp>
          <p:cxnSp>
            <p:nvCxnSpPr>
              <p:cNvPr id="23" name="直接箭头连接符 22"/>
              <p:cNvCxnSpPr>
                <a:stCxn id="19" idx="3"/>
                <a:endCxn id="20" idx="7"/>
              </p:cNvCxnSpPr>
              <p:nvPr/>
            </p:nvCxnSpPr>
            <p:spPr>
              <a:xfrm rot="5400000">
                <a:off x="5564866" y="3546164"/>
                <a:ext cx="375656" cy="21512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26" name="TextBox 25"/>
            <p:cNvSpPr txBox="1"/>
            <p:nvPr/>
          </p:nvSpPr>
          <p:spPr>
            <a:xfrm>
              <a:off x="3929058" y="3429006"/>
              <a:ext cx="571504" cy="357791"/>
            </a:xfrm>
            <a:prstGeom prst="rect">
              <a:avLst/>
            </a:prstGeom>
            <a:noFill/>
          </p:spPr>
          <p:txBody>
            <a:bodyPr wrap="square" rtlCol="0">
              <a:spAutoFit/>
            </a:bodyPr>
            <a:lstStyle/>
            <a:p>
              <a:pPr algn="l">
                <a:lnSpc>
                  <a:spcPts val="3000"/>
                </a:lnSpc>
                <a:spcBef>
                  <a:spcPts val="0"/>
                </a:spcBef>
              </a:pPr>
              <a:r>
                <a:rPr lang="en-US" altLang="zh-CN" sz="3600">
                  <a:solidFill>
                    <a:srgbClr val="C00000"/>
                  </a:solidFill>
                  <a:latin typeface="Consolas" pitchFamily="49" charset="0"/>
                  <a:ea typeface="宋体"/>
                  <a:cs typeface="Consolas" pitchFamily="49" charset="0"/>
                </a:rPr>
                <a:t>×</a:t>
              </a:r>
              <a:endParaRPr lang="zh-CN" altLang="en-US" sz="3600">
                <a:solidFill>
                  <a:srgbClr val="C00000"/>
                </a:solidFill>
                <a:latin typeface="Consolas" pitchFamily="49" charset="0"/>
                <a:ea typeface="楷体" pitchFamily="49" charset="-122"/>
                <a:cs typeface="Consolas" pitchFamily="49" charset="0"/>
              </a:endParaRPr>
            </a:p>
          </p:txBody>
        </p:sp>
        <p:sp>
          <p:nvSpPr>
            <p:cNvPr id="27" name="TextBox 26"/>
            <p:cNvSpPr txBox="1"/>
            <p:nvPr/>
          </p:nvSpPr>
          <p:spPr>
            <a:xfrm>
              <a:off x="6858016" y="3429006"/>
              <a:ext cx="571504" cy="357791"/>
            </a:xfrm>
            <a:prstGeom prst="rect">
              <a:avLst/>
            </a:prstGeom>
            <a:noFill/>
          </p:spPr>
          <p:txBody>
            <a:bodyPr wrap="square" rtlCol="0">
              <a:spAutoFit/>
            </a:bodyPr>
            <a:lstStyle/>
            <a:p>
              <a:pPr algn="l">
                <a:lnSpc>
                  <a:spcPts val="3000"/>
                </a:lnSpc>
                <a:spcBef>
                  <a:spcPts val="0"/>
                </a:spcBef>
              </a:pPr>
              <a:r>
                <a:rPr lang="en-US" altLang="zh-CN" sz="3600">
                  <a:solidFill>
                    <a:srgbClr val="C00000"/>
                  </a:solidFill>
                  <a:latin typeface="Consolas" pitchFamily="49" charset="0"/>
                  <a:ea typeface="宋体"/>
                  <a:cs typeface="Consolas" pitchFamily="49" charset="0"/>
                </a:rPr>
                <a:t>×</a:t>
              </a:r>
              <a:endParaRPr lang="zh-CN" altLang="en-US" sz="3600">
                <a:solidFill>
                  <a:srgbClr val="C00000"/>
                </a:solidFill>
                <a:latin typeface="Consolas" pitchFamily="49" charset="0"/>
                <a:ea typeface="楷体" pitchFamily="49" charset="-122"/>
                <a:cs typeface="Consolas" pitchFamily="49" charset="0"/>
              </a:endParaRPr>
            </a:p>
          </p:txBody>
        </p:sp>
        <p:sp>
          <p:nvSpPr>
            <p:cNvPr id="29" name="TextBox 28"/>
            <p:cNvSpPr txBox="1"/>
            <p:nvPr/>
          </p:nvSpPr>
          <p:spPr>
            <a:xfrm>
              <a:off x="1643042" y="4429138"/>
              <a:ext cx="2857520"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无向边出现两次</a:t>
              </a:r>
            </a:p>
          </p:txBody>
        </p:sp>
        <p:sp>
          <p:nvSpPr>
            <p:cNvPr id="30" name="TextBox 29"/>
            <p:cNvSpPr txBox="1"/>
            <p:nvPr/>
          </p:nvSpPr>
          <p:spPr>
            <a:xfrm>
              <a:off x="4564062" y="4429138"/>
              <a:ext cx="293689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&lt;0</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1&gt;</a:t>
              </a:r>
              <a:r>
                <a:rPr lang="zh-CN" altLang="en-US" sz="2000">
                  <a:solidFill>
                    <a:srgbClr val="0000FF"/>
                  </a:solidFill>
                  <a:latin typeface="Consolas" pitchFamily="49" charset="0"/>
                  <a:ea typeface="仿宋" pitchFamily="49" charset="-122"/>
                  <a:cs typeface="Consolas" pitchFamily="49" charset="0"/>
                </a:rPr>
                <a:t>有向边出现两次</a:t>
              </a:r>
            </a:p>
          </p:txBody>
        </p:sp>
      </p:grpSp>
      <p:sp>
        <p:nvSpPr>
          <p:cNvPr id="28" name="灯片编号占位符 27"/>
          <p:cNvSpPr>
            <a:spLocks noGrp="1"/>
          </p:cNvSpPr>
          <p:nvPr>
            <p:ph type="sldNum" sz="quarter" idx="12"/>
          </p:nvPr>
        </p:nvSpPr>
        <p:spPr/>
        <p:txBody>
          <a:bodyPr/>
          <a:lstStyle/>
          <a:p>
            <a:fld id="{36E68863-33C2-4D6D-B9FA-F4917E910219}" type="slidenum">
              <a:rPr lang="en-US" altLang="zh-CN" smtClean="0"/>
              <a:pPr/>
              <a:t>79</a:t>
            </a:fld>
            <a:r>
              <a:rPr lang="en-US" altLang="zh-CN" smtClean="0"/>
              <a:t>/35</a:t>
            </a:r>
            <a:endParaRPr lang="en-US" altLang="zh-CN"/>
          </a:p>
        </p:txBody>
      </p:sp>
    </p:spTree>
    <p:extLst>
      <p:ext uri="{BB962C8B-B14F-4D97-AF65-F5344CB8AC3E}">
        <p14:creationId xmlns:p14="http://schemas.microsoft.com/office/powerpoint/2010/main" val="386685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1158" y="1025417"/>
            <a:ext cx="4929222" cy="332100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algn="l">
              <a:spcBef>
                <a:spcPts val="0"/>
              </a:spcBef>
            </a:pPr>
            <a:r>
              <a:rPr lang="en-US" sz="1800" dirty="0" err="1">
                <a:solidFill>
                  <a:srgbClr val="7030A0"/>
                </a:solidFill>
                <a:latin typeface="Consolas" pitchFamily="49" charset="0"/>
                <a:ea typeface="仿宋" pitchFamily="49" charset="-122"/>
                <a:cs typeface="Consolas" pitchFamily="49" charset="0"/>
              </a:rPr>
              <a:t>int</a:t>
            </a:r>
            <a:r>
              <a:rPr lang="en-US" sz="1800" dirty="0">
                <a:solidFill>
                  <a:srgbClr val="7030A0"/>
                </a:solidFill>
                <a:latin typeface="Consolas" pitchFamily="49" charset="0"/>
                <a:ea typeface="仿宋" pitchFamily="49" charset="-122"/>
                <a:cs typeface="Consolas" pitchFamily="49" charset="0"/>
              </a:rPr>
              <a:t> </a:t>
            </a:r>
            <a:r>
              <a:rPr lang="en-US" sz="1800" dirty="0">
                <a:solidFill>
                  <a:srgbClr val="FF0000"/>
                </a:solidFill>
                <a:latin typeface="Consolas" pitchFamily="49" charset="0"/>
                <a:ea typeface="仿宋" pitchFamily="49" charset="-122"/>
                <a:cs typeface="Consolas" pitchFamily="49" charset="0"/>
              </a:rPr>
              <a:t>max</a:t>
            </a:r>
            <a:r>
              <a:rPr lang="en-US" sz="1800" dirty="0">
                <a:solidFill>
                  <a:srgbClr val="7030A0"/>
                </a:solidFill>
                <a:latin typeface="Consolas" pitchFamily="49" charset="0"/>
                <a:ea typeface="仿宋" pitchFamily="49" charset="-122"/>
                <a:cs typeface="Consolas" pitchFamily="49" charset="0"/>
              </a:rPr>
              <a:t>(</a:t>
            </a:r>
            <a:r>
              <a:rPr lang="en-US" sz="1800" dirty="0" err="1">
                <a:solidFill>
                  <a:srgbClr val="7030A0"/>
                </a:solidFill>
                <a:latin typeface="Consolas" pitchFamily="49" charset="0"/>
                <a:ea typeface="仿宋" pitchFamily="49" charset="-122"/>
                <a:cs typeface="Consolas" pitchFamily="49" charset="0"/>
              </a:rPr>
              <a:t>int</a:t>
            </a:r>
            <a:r>
              <a:rPr lang="en-US" sz="1800" dirty="0">
                <a:solidFill>
                  <a:srgbClr val="7030A0"/>
                </a:solidFill>
                <a:latin typeface="Consolas" pitchFamily="49" charset="0"/>
                <a:ea typeface="仿宋" pitchFamily="49" charset="-122"/>
                <a:cs typeface="Consolas" pitchFamily="49" charset="0"/>
              </a:rPr>
              <a:t> a[]</a:t>
            </a:r>
            <a:r>
              <a:rPr lang="zh-CN" altLang="en-US" sz="1800" dirty="0">
                <a:solidFill>
                  <a:srgbClr val="7030A0"/>
                </a:solidFill>
                <a:latin typeface="Consolas" pitchFamily="49" charset="0"/>
                <a:ea typeface="仿宋" pitchFamily="49" charset="-122"/>
                <a:cs typeface="Consolas" pitchFamily="49" charset="0"/>
              </a:rPr>
              <a:t>，</a:t>
            </a:r>
            <a:r>
              <a:rPr lang="en-US" sz="1800" dirty="0" err="1">
                <a:solidFill>
                  <a:srgbClr val="7030A0"/>
                </a:solidFill>
                <a:latin typeface="Consolas" pitchFamily="49" charset="0"/>
                <a:ea typeface="仿宋" pitchFamily="49" charset="-122"/>
                <a:cs typeface="Consolas" pitchFamily="49" charset="0"/>
              </a:rPr>
              <a:t>int</a:t>
            </a:r>
            <a:r>
              <a:rPr lang="en-US" sz="1800" dirty="0">
                <a:solidFill>
                  <a:srgbClr val="7030A0"/>
                </a:solidFill>
                <a:latin typeface="Consolas" pitchFamily="49" charset="0"/>
                <a:ea typeface="仿宋" pitchFamily="49" charset="-122"/>
                <a:cs typeface="Consolas" pitchFamily="49" charset="0"/>
              </a:rPr>
              <a:t> </a:t>
            </a:r>
            <a:r>
              <a:rPr lang="en-US" sz="1800" dirty="0" err="1">
                <a:solidFill>
                  <a:srgbClr val="7030A0"/>
                </a:solidFill>
                <a:latin typeface="Consolas" pitchFamily="49" charset="0"/>
                <a:ea typeface="仿宋" pitchFamily="49" charset="-122"/>
                <a:cs typeface="Consolas" pitchFamily="49" charset="0"/>
              </a:rPr>
              <a:t>i</a:t>
            </a:r>
            <a:r>
              <a:rPr lang="zh-CN" altLang="en-US" sz="1800" dirty="0">
                <a:solidFill>
                  <a:srgbClr val="7030A0"/>
                </a:solidFill>
                <a:latin typeface="Consolas" pitchFamily="49" charset="0"/>
                <a:ea typeface="仿宋" pitchFamily="49" charset="-122"/>
                <a:cs typeface="Consolas" pitchFamily="49" charset="0"/>
              </a:rPr>
              <a:t>，</a:t>
            </a:r>
            <a:r>
              <a:rPr lang="en-US" sz="1800" dirty="0" err="1">
                <a:solidFill>
                  <a:srgbClr val="7030A0"/>
                </a:solidFill>
                <a:latin typeface="Consolas" pitchFamily="49" charset="0"/>
                <a:ea typeface="仿宋" pitchFamily="49" charset="-122"/>
                <a:cs typeface="Consolas" pitchFamily="49" charset="0"/>
              </a:rPr>
              <a:t>int</a:t>
            </a:r>
            <a:r>
              <a:rPr lang="en-US" sz="1800" dirty="0">
                <a:solidFill>
                  <a:srgbClr val="7030A0"/>
                </a:solidFill>
                <a:latin typeface="Consolas" pitchFamily="49" charset="0"/>
                <a:ea typeface="仿宋" pitchFamily="49" charset="-122"/>
                <a:cs typeface="Consolas" pitchFamily="49" charset="0"/>
              </a:rPr>
              <a:t> j)</a:t>
            </a:r>
            <a:endParaRPr lang="zh-CN" altLang="en-US" sz="1800" dirty="0">
              <a:solidFill>
                <a:srgbClr val="7030A0"/>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a:t>
            </a:r>
          </a:p>
          <a:p>
            <a:pPr algn="l">
              <a:spcBef>
                <a:spcPts val="0"/>
              </a:spcBef>
            </a:pPr>
            <a:r>
              <a:rPr lang="en-US" sz="1800" dirty="0">
                <a:solidFill>
                  <a:srgbClr val="0000FF"/>
                </a:solidFill>
                <a:latin typeface="Consolas" pitchFamily="49" charset="0"/>
                <a:ea typeface="仿宋" pitchFamily="49" charset="-122"/>
                <a:cs typeface="Consolas" pitchFamily="49" charset="0"/>
              </a:rPr>
              <a:t> </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mid=(</a:t>
            </a:r>
            <a:r>
              <a:rPr lang="en-US" sz="1800" dirty="0" err="1">
                <a:solidFill>
                  <a:srgbClr val="0000FF"/>
                </a:solidFill>
                <a:latin typeface="Consolas" pitchFamily="49" charset="0"/>
                <a:ea typeface="仿宋" pitchFamily="49" charset="-122"/>
                <a:cs typeface="Consolas" pitchFamily="49" charset="0"/>
              </a:rPr>
              <a:t>i+j</a:t>
            </a:r>
            <a:r>
              <a:rPr lang="en-US"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max1</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max2;</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if (</a:t>
            </a:r>
            <a:r>
              <a:rPr lang="en-US" sz="1800" dirty="0" err="1">
                <a:solidFill>
                  <a:srgbClr val="0000FF"/>
                </a:solidFill>
                <a:latin typeface="Consolas" pitchFamily="49" charset="0"/>
                <a:ea typeface="仿宋" pitchFamily="49" charset="-122"/>
                <a:cs typeface="Consolas" pitchFamily="49" charset="0"/>
              </a:rPr>
              <a:t>i</a:t>
            </a:r>
            <a:r>
              <a:rPr lang="en-US" sz="1800" dirty="0">
                <a:solidFill>
                  <a:srgbClr val="0000FF"/>
                </a:solidFill>
                <a:latin typeface="Consolas" pitchFamily="49" charset="0"/>
                <a:ea typeface="仿宋" pitchFamily="49" charset="-122"/>
                <a:cs typeface="Consolas" pitchFamily="49" charset="0"/>
              </a:rPr>
              <a:t>&lt;j) {</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max1=</a:t>
            </a:r>
            <a:r>
              <a:rPr lang="en-US" sz="1800" dirty="0">
                <a:solidFill>
                  <a:srgbClr val="FF0000"/>
                </a:solidFill>
                <a:latin typeface="Consolas" pitchFamily="49" charset="0"/>
                <a:ea typeface="仿宋" pitchFamily="49" charset="-122"/>
                <a:cs typeface="Consolas" pitchFamily="49" charset="0"/>
              </a:rPr>
              <a:t>max</a:t>
            </a:r>
            <a:r>
              <a:rPr lang="en-US"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sz="1800" dirty="0" err="1">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mid);</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max2=</a:t>
            </a:r>
            <a:r>
              <a:rPr lang="en-US" sz="1800" dirty="0">
                <a:solidFill>
                  <a:srgbClr val="FF0000"/>
                </a:solidFill>
                <a:latin typeface="Consolas" pitchFamily="49" charset="0"/>
                <a:ea typeface="仿宋" pitchFamily="49" charset="-122"/>
                <a:cs typeface="Consolas" pitchFamily="49" charset="0"/>
              </a:rPr>
              <a:t>max</a:t>
            </a:r>
            <a:r>
              <a:rPr lang="en-US" sz="1800" dirty="0">
                <a:solidFill>
                  <a:srgbClr val="0000FF"/>
                </a:solidFill>
                <a:latin typeface="Consolas" pitchFamily="49" charset="0"/>
                <a:ea typeface="仿宋" pitchFamily="49" charset="-122"/>
                <a:cs typeface="Consolas" pitchFamily="49" charset="0"/>
              </a:rPr>
              <a:t>(a</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mid+1</a:t>
            </a:r>
            <a:r>
              <a:rPr lang="zh-CN" altLang="en-US"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j);</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return (max1&gt;max2)?max1:max2;</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   else return a[</a:t>
            </a:r>
            <a:r>
              <a:rPr lang="en-US" sz="1800" dirty="0" err="1">
                <a:solidFill>
                  <a:srgbClr val="0000FF"/>
                </a:solidFill>
                <a:latin typeface="Consolas" pitchFamily="49" charset="0"/>
                <a:ea typeface="仿宋" pitchFamily="49" charset="-122"/>
                <a:cs typeface="Consolas" pitchFamily="49" charset="0"/>
              </a:rPr>
              <a:t>i</a:t>
            </a:r>
            <a:r>
              <a:rPr lang="en-US" sz="1800" dirty="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a:p>
            <a:pPr algn="l">
              <a:spcBef>
                <a:spcPts val="0"/>
              </a:spcBef>
            </a:pPr>
            <a:r>
              <a:rPr lang="en-US" sz="1800" dirty="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024694" y="2214555"/>
            <a:ext cx="3500462" cy="769441"/>
          </a:xfrm>
          <a:prstGeom prst="rect">
            <a:avLst/>
          </a:prstGeom>
          <a:noFill/>
        </p:spPr>
        <p:txBody>
          <a:bodyPr wrap="square" rtlCol="0">
            <a:spAutoFit/>
          </a:bodyPr>
          <a:lstStyle/>
          <a:p>
            <a:pPr algn="l"/>
            <a:r>
              <a:rPr lang="zh-CN" altLang="en-US" sz="2000" dirty="0">
                <a:solidFill>
                  <a:srgbClr val="FF00FF"/>
                </a:solidFill>
                <a:latin typeface="Consolas" pitchFamily="49" charset="0"/>
                <a:ea typeface="仿宋" pitchFamily="49" charset="-122"/>
                <a:cs typeface="Consolas" pitchFamily="49" charset="0"/>
              </a:rPr>
              <a:t>设</a:t>
            </a:r>
            <a:r>
              <a:rPr lang="zh-CN" altLang="en-US" sz="2000" dirty="0">
                <a:solidFill>
                  <a:srgbClr val="0000FF"/>
                </a:solidFill>
                <a:latin typeface="Consolas" pitchFamily="49" charset="0"/>
                <a:ea typeface="仿宋" pitchFamily="49" charset="-122"/>
                <a:cs typeface="Consolas" pitchFamily="49" charset="0"/>
              </a:rPr>
              <a:t>调用</a:t>
            </a:r>
            <a:r>
              <a:rPr lang="en-US" sz="2000" dirty="0">
                <a:solidFill>
                  <a:srgbClr val="FF0000"/>
                </a:solidFill>
                <a:latin typeface="Consolas" pitchFamily="49" charset="0"/>
                <a:ea typeface="仿宋" pitchFamily="49" charset="-122"/>
                <a:cs typeface="Consolas" pitchFamily="49" charset="0"/>
              </a:rPr>
              <a:t>max</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的执行时间为</a:t>
            </a:r>
            <a:r>
              <a:rPr lang="en-US" altLang="zh-CN" sz="2000" dirty="0">
                <a:solidFill>
                  <a:srgbClr val="0000FF"/>
                </a:solidFill>
                <a:latin typeface="Consolas" pitchFamily="49" charset="0"/>
                <a:ea typeface="仿宋" pitchFamily="49" charset="-122"/>
                <a:cs typeface="Consolas" pitchFamily="49" charset="0"/>
              </a:rPr>
              <a:t>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p:txBody>
      </p:sp>
      <p:grpSp>
        <p:nvGrpSpPr>
          <p:cNvPr id="9" name="组合 8"/>
          <p:cNvGrpSpPr/>
          <p:nvPr/>
        </p:nvGrpSpPr>
        <p:grpSpPr>
          <a:xfrm>
            <a:off x="2095472" y="4481292"/>
            <a:ext cx="5286412" cy="1756021"/>
            <a:chOff x="642910" y="3357568"/>
            <a:chExt cx="5286412" cy="1317016"/>
          </a:xfrm>
        </p:grpSpPr>
        <p:sp>
          <p:nvSpPr>
            <p:cNvPr id="3" name="TextBox 2"/>
            <p:cNvSpPr txBox="1"/>
            <p:nvPr/>
          </p:nvSpPr>
          <p:spPr>
            <a:xfrm>
              <a:off x="642910" y="3929074"/>
              <a:ext cx="5286412" cy="745510"/>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44000" bIns="180000" rtlCol="0">
              <a:spAutoFit/>
            </a:bodyPr>
            <a:lstStyle/>
            <a:p>
              <a:pPr algn="l">
                <a:lnSpc>
                  <a:spcPts val="2600"/>
                </a:lnSpc>
                <a:spcBef>
                  <a:spcPts val="0"/>
                </a:spcBef>
              </a:pPr>
              <a:r>
                <a:rPr lang="en-US" sz="1800" dirty="0">
                  <a:solidFill>
                    <a:srgbClr val="0000FF"/>
                  </a:solidFill>
                  <a:latin typeface="Consolas" pitchFamily="49" charset="0"/>
                  <a:ea typeface="仿宋" pitchFamily="49" charset="-122"/>
                  <a:cs typeface="Consolas" pitchFamily="49" charset="0"/>
                </a:rPr>
                <a:t>T(</a:t>
              </a:r>
              <a:r>
                <a:rPr lang="en-US" sz="1800" i="1" dirty="0">
                  <a:solidFill>
                    <a:srgbClr val="0000FF"/>
                  </a:solidFill>
                  <a:latin typeface="Consolas" pitchFamily="49" charset="0"/>
                  <a:ea typeface="仿宋" pitchFamily="49" charset="-122"/>
                  <a:cs typeface="Consolas" pitchFamily="49" charset="0"/>
                </a:rPr>
                <a:t>n</a:t>
              </a:r>
              <a:r>
                <a:rPr lang="en-US" sz="1800" dirty="0">
                  <a:solidFill>
                    <a:srgbClr val="0000FF"/>
                  </a:solidFill>
                  <a:latin typeface="Consolas" pitchFamily="49" charset="0"/>
                  <a:ea typeface="仿宋" pitchFamily="49" charset="-122"/>
                  <a:cs typeface="Consolas" pitchFamily="49" charset="0"/>
                </a:rPr>
                <a:t>) = O(1)		</a:t>
              </a:r>
              <a:r>
                <a:rPr lang="zh-CN" altLang="en-US" sz="1800" dirty="0">
                  <a:solidFill>
                    <a:srgbClr val="00B0F0"/>
                  </a:solidFill>
                  <a:latin typeface="Consolas" pitchFamily="49" charset="0"/>
                  <a:ea typeface="仿宋" pitchFamily="49" charset="-122"/>
                  <a:cs typeface="Consolas" pitchFamily="49" charset="0"/>
                </a:rPr>
                <a:t>当</a:t>
              </a:r>
              <a:r>
                <a:rPr lang="en-US" sz="1800" i="1" dirty="0">
                  <a:solidFill>
                    <a:srgbClr val="00B0F0"/>
                  </a:solidFill>
                  <a:latin typeface="Consolas" pitchFamily="49" charset="0"/>
                  <a:ea typeface="仿宋" pitchFamily="49" charset="-122"/>
                  <a:cs typeface="Consolas" pitchFamily="49" charset="0"/>
                </a:rPr>
                <a:t>n</a:t>
              </a:r>
              <a:r>
                <a:rPr lang="en-US"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a:t>
              </a:r>
              <a:r>
                <a:rPr lang="en-US" altLang="zh-CN" sz="1800" i="1"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en-US" altLang="zh-CN" sz="1800" i="1"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的情况）</a:t>
              </a:r>
              <a:endParaRPr lang="en-US" sz="1800" dirty="0">
                <a:solidFill>
                  <a:srgbClr val="00B0F0"/>
                </a:solidFill>
                <a:latin typeface="Consolas" pitchFamily="49" charset="0"/>
                <a:ea typeface="仿宋" pitchFamily="49" charset="-122"/>
                <a:cs typeface="Consolas" pitchFamily="49" charset="0"/>
              </a:endParaRPr>
            </a:p>
            <a:p>
              <a:pPr algn="l">
                <a:lnSpc>
                  <a:spcPts val="2600"/>
                </a:lnSpc>
                <a:spcBef>
                  <a:spcPts val="0"/>
                </a:spcBef>
              </a:pPr>
              <a:r>
                <a:rPr lang="en-US" sz="1800" dirty="0">
                  <a:solidFill>
                    <a:srgbClr val="0000FF"/>
                  </a:solidFill>
                  <a:latin typeface="Consolas" pitchFamily="49" charset="0"/>
                  <a:ea typeface="仿宋" pitchFamily="49" charset="-122"/>
                  <a:cs typeface="Consolas" pitchFamily="49" charset="0"/>
                </a:rPr>
                <a:t>T(</a:t>
              </a:r>
              <a:r>
                <a:rPr lang="en-US" sz="1800" i="1" dirty="0">
                  <a:solidFill>
                    <a:srgbClr val="0000FF"/>
                  </a:solidFill>
                  <a:latin typeface="Consolas" pitchFamily="49" charset="0"/>
                  <a:ea typeface="仿宋" pitchFamily="49" charset="-122"/>
                  <a:cs typeface="Consolas" pitchFamily="49" charset="0"/>
                </a:rPr>
                <a:t>n</a:t>
              </a:r>
              <a:r>
                <a:rPr lang="en-US" sz="1800" dirty="0">
                  <a:solidFill>
                    <a:srgbClr val="0000FF"/>
                  </a:solidFill>
                  <a:latin typeface="Consolas" pitchFamily="49" charset="0"/>
                  <a:ea typeface="仿宋" pitchFamily="49" charset="-122"/>
                  <a:cs typeface="Consolas" pitchFamily="49" charset="0"/>
                </a:rPr>
                <a:t>) = 2T(</a:t>
              </a:r>
              <a:r>
                <a:rPr lang="en-US" sz="1800" i="1" dirty="0">
                  <a:solidFill>
                    <a:srgbClr val="0000FF"/>
                  </a:solidFill>
                  <a:latin typeface="Consolas" pitchFamily="49" charset="0"/>
                  <a:ea typeface="仿宋" pitchFamily="49" charset="-122"/>
                  <a:cs typeface="Consolas" pitchFamily="49" charset="0"/>
                </a:rPr>
                <a:t>n</a:t>
              </a:r>
              <a:r>
                <a:rPr lang="en-US" sz="1800" dirty="0">
                  <a:solidFill>
                    <a:srgbClr val="0000FF"/>
                  </a:solidFill>
                  <a:latin typeface="Consolas" pitchFamily="49" charset="0"/>
                  <a:ea typeface="仿宋" pitchFamily="49" charset="-122"/>
                  <a:cs typeface="Consolas" pitchFamily="49" charset="0"/>
                </a:rPr>
                <a:t>/2)+1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&gt;1</a:t>
              </a:r>
              <a:r>
                <a:rPr lang="zh-CN" altLang="en-US" sz="1800" dirty="0">
                  <a:solidFill>
                    <a:srgbClr val="00B0F0"/>
                  </a:solidFill>
                  <a:latin typeface="Consolas" pitchFamily="49" charset="0"/>
                  <a:ea typeface="仿宋" pitchFamily="49" charset="-122"/>
                  <a:cs typeface="Consolas" pitchFamily="49" charset="0"/>
                </a:rPr>
                <a:t>（</a:t>
              </a:r>
              <a:r>
                <a:rPr lang="en-US" altLang="zh-CN" sz="1800" i="1"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&lt;</a:t>
              </a:r>
              <a:r>
                <a:rPr lang="en-US" altLang="zh-CN" sz="1800" i="1"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的情况）</a:t>
              </a:r>
              <a:endParaRPr lang="zh-CN" altLang="en-US" sz="1800" dirty="0">
                <a:solidFill>
                  <a:srgbClr val="00B0F0"/>
                </a:solidFill>
                <a:latin typeface="Consolas" pitchFamily="49" charset="0"/>
                <a:ea typeface="仿宋" pitchFamily="49" charset="-122"/>
                <a:cs typeface="Consolas" pitchFamily="49" charset="0"/>
              </a:endParaRPr>
            </a:p>
          </p:txBody>
        </p:sp>
        <p:sp>
          <p:nvSpPr>
            <p:cNvPr id="7" name="下箭头 6"/>
            <p:cNvSpPr/>
            <p:nvPr/>
          </p:nvSpPr>
          <p:spPr>
            <a:xfrm>
              <a:off x="2357422" y="3357568"/>
              <a:ext cx="214314" cy="428628"/>
            </a:xfrm>
            <a:prstGeom prst="downArrow">
              <a:avLst/>
            </a:prstGeom>
          </p:spPr>
          <p:style>
            <a:lnRef idx="1">
              <a:schemeClr val="accent5"/>
            </a:lnRef>
            <a:fillRef idx="3">
              <a:schemeClr val="accent5"/>
            </a:fillRef>
            <a:effectRef idx="2">
              <a:schemeClr val="accent5"/>
            </a:effectRef>
            <a:fontRef idx="minor">
              <a:schemeClr val="lt1"/>
            </a:fontRef>
          </p:style>
          <p:txBody>
            <a:bodyPr lIns="180000" tIns="144000" bIns="180000" rtlCol="0" anchor="ctr"/>
            <a:lstStyle/>
            <a:p>
              <a:pPr algn="ctr"/>
              <a:endParaRPr lang="zh-CN" altLang="en-US"/>
            </a:p>
          </p:txBody>
        </p:sp>
        <p:sp>
          <p:nvSpPr>
            <p:cNvPr id="8" name="TextBox 7"/>
            <p:cNvSpPr txBox="1"/>
            <p:nvPr/>
          </p:nvSpPr>
          <p:spPr>
            <a:xfrm>
              <a:off x="2571736" y="3357568"/>
              <a:ext cx="1214446" cy="473897"/>
            </a:xfrm>
            <a:prstGeom prst="rect">
              <a:avLst/>
            </a:prstGeom>
            <a:noFill/>
          </p:spPr>
          <p:txBody>
            <a:bodyPr wrap="square" lIns="180000" tIns="144000" bIns="180000" rtlCol="0">
              <a:spAutoFit/>
            </a:bodyPr>
            <a:lstStyle/>
            <a:p>
              <a:r>
                <a:rPr lang="zh-CN" altLang="en-US" sz="1800">
                  <a:solidFill>
                    <a:srgbClr val="0000FF"/>
                  </a:solidFill>
                  <a:latin typeface="方正启体简体" pitchFamily="65" charset="-122"/>
                  <a:ea typeface="方正启体简体" pitchFamily="65" charset="-122"/>
                  <a:cs typeface="Times New Roman" pitchFamily="18" charset="0"/>
                </a:rPr>
                <a:t>递推式</a:t>
              </a:r>
              <a:endParaRPr lang="zh-CN" altLang="en-US" sz="1800">
                <a:solidFill>
                  <a:srgbClr val="0000FF"/>
                </a:solidFill>
                <a:latin typeface="方正启体简体" pitchFamily="65" charset="-122"/>
                <a:ea typeface="方正启体简体" pitchFamily="65" charset="-122"/>
              </a:endParaRPr>
            </a:p>
          </p:txBody>
        </p:sp>
      </p:grpSp>
      <p:sp>
        <p:nvSpPr>
          <p:cNvPr id="11" name="TextBox 10"/>
          <p:cNvSpPr txBox="1"/>
          <p:nvPr/>
        </p:nvSpPr>
        <p:spPr>
          <a:xfrm>
            <a:off x="2024034" y="285729"/>
            <a:ext cx="1714512" cy="430887"/>
          </a:xfrm>
          <a:prstGeom prst="rect">
            <a:avLst/>
          </a:prstGeom>
          <a:noFill/>
        </p:spPr>
        <p:txBody>
          <a:bodyPr wrap="square" rtlCol="0">
            <a:spAutoFit/>
          </a:bodyPr>
          <a:lstStyle/>
          <a:p>
            <a:pPr algn="l"/>
            <a:r>
              <a:rPr lang="zh-CN" altLang="en-US" sz="2000">
                <a:solidFill>
                  <a:srgbClr val="FF0000"/>
                </a:solidFill>
                <a:latin typeface="华文中宋" pitchFamily="2" charset="-122"/>
                <a:ea typeface="华文中宋" pitchFamily="2" charset="-122"/>
              </a:rPr>
              <a:t>时间复杂度</a:t>
            </a:r>
            <a:endParaRPr lang="zh-CN" altLang="en-US" sz="2000">
              <a:solidFill>
                <a:srgbClr val="FF0000"/>
              </a:solidFill>
              <a:latin typeface="华文中宋" pitchFamily="2" charset="-122"/>
              <a:ea typeface="华文中宋" pitchFamily="2" charset="-122"/>
            </a:endParaRPr>
          </a:p>
        </p:txBody>
      </p:sp>
      <p:sp>
        <p:nvSpPr>
          <p:cNvPr id="12" name="灯片编号占位符 11"/>
          <p:cNvSpPr>
            <a:spLocks noGrp="1"/>
          </p:cNvSpPr>
          <p:nvPr>
            <p:ph type="sldNum" sz="quarter" idx="12"/>
          </p:nvPr>
        </p:nvSpPr>
        <p:spPr/>
        <p:txBody>
          <a:bodyPr/>
          <a:lstStyle/>
          <a:p>
            <a:fld id="{36E68863-33C2-4D6D-B9FA-F4917E910219}" type="slidenum">
              <a:rPr lang="en-US" altLang="zh-CN" smtClean="0"/>
              <a:pPr/>
              <a:t>8</a:t>
            </a:fld>
            <a:r>
              <a:rPr lang="en-US" altLang="zh-CN" smtClean="0"/>
              <a:t>/12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5538" y="603481"/>
            <a:ext cx="7429552" cy="12432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   若无向图</a:t>
            </a:r>
            <a:r>
              <a:rPr lang="en-US" sz="2000">
                <a:solidFill>
                  <a:srgbClr val="0000FF"/>
                </a:solidFill>
                <a:latin typeface="Consolas" pitchFamily="49" charset="0"/>
                <a:ea typeface="楷体" pitchFamily="49" charset="-122"/>
                <a:cs typeface="Consolas" pitchFamily="49" charset="0"/>
              </a:rPr>
              <a:t>G(V</a:t>
            </a:r>
            <a:r>
              <a:rPr lang="zh-CN" altLang="en-US" sz="2000">
                <a:solidFill>
                  <a:srgbClr val="0000FF"/>
                </a:solidFill>
                <a:latin typeface="Consolas" pitchFamily="49" charset="0"/>
                <a:ea typeface="楷体" pitchFamily="49" charset="-122"/>
                <a:cs typeface="Consolas" pitchFamily="49" charset="0"/>
              </a:rPr>
              <a:t>，</a:t>
            </a:r>
            <a:r>
              <a:rPr lang="en-US" sz="2000">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中含</a:t>
            </a:r>
            <a:r>
              <a:rPr lang="en-US" sz="2000">
                <a:solidFill>
                  <a:srgbClr val="0000FF"/>
                </a:solidFill>
                <a:latin typeface="Consolas" pitchFamily="49" charset="0"/>
                <a:ea typeface="楷体" pitchFamily="49" charset="-122"/>
                <a:cs typeface="Consolas" pitchFamily="49" charset="0"/>
              </a:rPr>
              <a:t>7</a:t>
            </a:r>
            <a:r>
              <a:rPr lang="zh-CN" altLang="en-US" sz="2000">
                <a:solidFill>
                  <a:srgbClr val="0000FF"/>
                </a:solidFill>
                <a:latin typeface="Consolas" pitchFamily="49" charset="0"/>
                <a:ea typeface="楷体" pitchFamily="49" charset="-122"/>
                <a:cs typeface="Consolas" pitchFamily="49" charset="0"/>
              </a:rPr>
              <a:t>个顶点，则保证图</a:t>
            </a:r>
            <a:r>
              <a:rPr lang="en-US"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在</a:t>
            </a:r>
            <a:r>
              <a:rPr lang="zh-CN" altLang="en-US" sz="2000">
                <a:solidFill>
                  <a:srgbClr val="FF00FF"/>
                </a:solidFill>
                <a:latin typeface="Consolas" pitchFamily="49" charset="0"/>
                <a:ea typeface="楷体" pitchFamily="49" charset="-122"/>
                <a:cs typeface="Consolas" pitchFamily="49" charset="0"/>
              </a:rPr>
              <a:t>任何情况</a:t>
            </a:r>
            <a:r>
              <a:rPr lang="zh-CN" altLang="en-US" sz="2000">
                <a:solidFill>
                  <a:srgbClr val="0000FF"/>
                </a:solidFill>
                <a:latin typeface="Consolas" pitchFamily="49" charset="0"/>
                <a:ea typeface="楷体" pitchFamily="49" charset="-122"/>
                <a:cs typeface="Consolas" pitchFamily="49" charset="0"/>
              </a:rPr>
              <a:t>下都是连通的，则需要的边数最少是（ ）。</a:t>
            </a:r>
          </a:p>
          <a:p>
            <a:pPr algn="l"/>
            <a:r>
              <a:rPr lang="en-US" sz="2000">
                <a:solidFill>
                  <a:srgbClr val="0000FF"/>
                </a:solidFill>
                <a:latin typeface="Consolas" pitchFamily="49" charset="0"/>
                <a:ea typeface="楷体" pitchFamily="49" charset="-122"/>
                <a:cs typeface="Consolas" pitchFamily="49" charset="0"/>
              </a:rPr>
              <a:t>  A. 6	      B. 15	    C. 16	  D. 21</a:t>
            </a:r>
            <a:endParaRPr lang="zh-CN" altLang="en-US"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881158" y="2285992"/>
            <a:ext cx="8429684" cy="23997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对于具有</a:t>
            </a:r>
            <a:r>
              <a:rPr lang="en-US"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个顶点的无向图，当其中</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个顶点构成一个完全图时，再加上一条边（连接该完全图和另外一个顶点）必然构成一个连通图</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所以本题中，若</a:t>
            </a:r>
            <a:r>
              <a:rPr lang="en-US" sz="2000">
                <a:solidFill>
                  <a:srgbClr val="0000FF"/>
                </a:solidFill>
                <a:latin typeface="Consolas" pitchFamily="49" charset="0"/>
                <a:ea typeface="仿宋" pitchFamily="49" charset="-122"/>
                <a:cs typeface="Consolas" pitchFamily="49" charset="0"/>
              </a:rPr>
              <a:t>6</a:t>
            </a:r>
            <a:r>
              <a:rPr lang="zh-CN" altLang="en-US" sz="2000">
                <a:solidFill>
                  <a:srgbClr val="0000FF"/>
                </a:solidFill>
                <a:latin typeface="Consolas" pitchFamily="49" charset="0"/>
                <a:ea typeface="仿宋" pitchFamily="49" charset="-122"/>
                <a:cs typeface="Consolas" pitchFamily="49" charset="0"/>
              </a:rPr>
              <a:t>个顶点构成一个完全图，再加上一条边，这样的图无论如何都是一个连通图</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最少边数</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-1)(</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-2)/2+1=</a:t>
            </a:r>
            <a:r>
              <a:rPr lang="en-US" sz="2000">
                <a:solidFill>
                  <a:srgbClr val="FF0000"/>
                </a:solidFill>
                <a:latin typeface="Consolas" pitchFamily="49" charset="0"/>
                <a:ea typeface="仿宋" pitchFamily="49" charset="-122"/>
                <a:cs typeface="Consolas" pitchFamily="49" charset="0"/>
              </a:rPr>
              <a:t>16</a:t>
            </a:r>
            <a:endParaRPr lang="zh-CN" altLang="en-US" sz="2000">
              <a:solidFill>
                <a:srgbClr val="FF0000"/>
              </a:solidFill>
              <a:latin typeface="Consolas" pitchFamily="49" charset="0"/>
              <a:ea typeface="仿宋" pitchFamily="49" charset="-122"/>
              <a:cs typeface="Consolas" pitchFamily="49" charset="0"/>
            </a:endParaRPr>
          </a:p>
        </p:txBody>
      </p:sp>
      <p:grpSp>
        <p:nvGrpSpPr>
          <p:cNvPr id="7" name="组合 7"/>
          <p:cNvGrpSpPr/>
          <p:nvPr/>
        </p:nvGrpSpPr>
        <p:grpSpPr>
          <a:xfrm>
            <a:off x="1666844" y="571481"/>
            <a:ext cx="1000100" cy="785817"/>
            <a:chOff x="5703182" y="3835411"/>
            <a:chExt cx="1238250" cy="1236663"/>
          </a:xfrm>
        </p:grpSpPr>
        <p:grpSp>
          <p:nvGrpSpPr>
            <p:cNvPr id="9"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613015"/>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80</a:t>
            </a:fld>
            <a:r>
              <a:rPr lang="en-US" altLang="zh-CN" smtClean="0"/>
              <a:t>/35</a:t>
            </a:r>
            <a:endParaRPr lang="en-US" altLang="zh-CN"/>
          </a:p>
        </p:txBody>
      </p:sp>
    </p:spTree>
    <p:extLst>
      <p:ext uri="{BB962C8B-B14F-4D97-AF65-F5344CB8AC3E}">
        <p14:creationId xmlns:p14="http://schemas.microsoft.com/office/powerpoint/2010/main" val="369562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9852" y="357166"/>
            <a:ext cx="7286676" cy="20159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下列关于无向连通图特征的叙述中，正确的是（  ）。</a:t>
            </a:r>
          </a:p>
          <a:p>
            <a:pPr algn="l">
              <a:lnSpc>
                <a:spcPts val="3000"/>
              </a:lnSpc>
              <a:spcBef>
                <a:spcPts val="0"/>
              </a:spcBef>
            </a:pPr>
            <a:r>
              <a:rPr lang="en-US" sz="2000">
                <a:solidFill>
                  <a:srgbClr val="FF00FF"/>
                </a:solidFill>
                <a:latin typeface="Consolas" pitchFamily="49" charset="0"/>
                <a:ea typeface="仿宋" pitchFamily="49" charset="-122"/>
                <a:cs typeface="Consolas" pitchFamily="49" charset="0"/>
              </a:rPr>
              <a:t>I. </a:t>
            </a:r>
            <a:r>
              <a:rPr lang="zh-CN" altLang="en-US" sz="2000">
                <a:solidFill>
                  <a:srgbClr val="FF00FF"/>
                </a:solidFill>
                <a:latin typeface="Consolas" pitchFamily="49" charset="0"/>
                <a:ea typeface="仿宋" pitchFamily="49" charset="-122"/>
                <a:cs typeface="Consolas" pitchFamily="49" charset="0"/>
              </a:rPr>
              <a:t>所有顶点的度之和为偶数</a:t>
            </a:r>
          </a:p>
          <a:p>
            <a:pPr algn="l">
              <a:lnSpc>
                <a:spcPts val="3000"/>
              </a:lnSpc>
              <a:spcBef>
                <a:spcPts val="0"/>
              </a:spcBef>
            </a:pPr>
            <a:r>
              <a:rPr lang="en-US" sz="2000">
                <a:solidFill>
                  <a:srgbClr val="FF00FF"/>
                </a:solidFill>
                <a:latin typeface="Consolas" pitchFamily="49" charset="0"/>
                <a:ea typeface="仿宋" pitchFamily="49" charset="-122"/>
                <a:cs typeface="Consolas" pitchFamily="49" charset="0"/>
              </a:rPr>
              <a:t>II. </a:t>
            </a:r>
            <a:r>
              <a:rPr lang="zh-CN" altLang="en-US" sz="2000">
                <a:solidFill>
                  <a:srgbClr val="FF00FF"/>
                </a:solidFill>
                <a:latin typeface="Consolas" pitchFamily="49" charset="0"/>
                <a:ea typeface="仿宋" pitchFamily="49" charset="-122"/>
                <a:cs typeface="Consolas" pitchFamily="49" charset="0"/>
              </a:rPr>
              <a:t>边数大于顶点个数减</a:t>
            </a:r>
            <a:r>
              <a:rPr lang="en-US" sz="2000">
                <a:solidFill>
                  <a:srgbClr val="FF00FF"/>
                </a:solidFill>
                <a:latin typeface="Consolas" pitchFamily="49" charset="0"/>
                <a:ea typeface="仿宋" pitchFamily="49" charset="-122"/>
                <a:cs typeface="Consolas" pitchFamily="49" charset="0"/>
              </a:rPr>
              <a:t>1</a:t>
            </a:r>
            <a:endParaRPr lang="zh-CN" altLang="en-US" sz="2000">
              <a:solidFill>
                <a:srgbClr val="FF00FF"/>
              </a:solidFill>
              <a:latin typeface="Consolas" pitchFamily="49" charset="0"/>
              <a:ea typeface="仿宋" pitchFamily="49" charset="-122"/>
              <a:cs typeface="Consolas" pitchFamily="49" charset="0"/>
            </a:endParaRPr>
          </a:p>
          <a:p>
            <a:pPr algn="l">
              <a:lnSpc>
                <a:spcPts val="3000"/>
              </a:lnSpc>
              <a:spcBef>
                <a:spcPts val="0"/>
              </a:spcBef>
            </a:pPr>
            <a:r>
              <a:rPr lang="en-US" sz="2000">
                <a:solidFill>
                  <a:srgbClr val="FF00FF"/>
                </a:solidFill>
                <a:latin typeface="Consolas" pitchFamily="49" charset="0"/>
                <a:ea typeface="仿宋" pitchFamily="49" charset="-122"/>
                <a:cs typeface="Consolas" pitchFamily="49" charset="0"/>
              </a:rPr>
              <a:t>III. </a:t>
            </a:r>
            <a:r>
              <a:rPr lang="zh-CN" altLang="en-US" sz="2000">
                <a:solidFill>
                  <a:srgbClr val="FF00FF"/>
                </a:solidFill>
                <a:latin typeface="Consolas" pitchFamily="49" charset="0"/>
                <a:ea typeface="仿宋" pitchFamily="49" charset="-122"/>
                <a:cs typeface="Consolas" pitchFamily="49" charset="0"/>
              </a:rPr>
              <a:t>至少有一个顶点的度为</a:t>
            </a:r>
            <a:r>
              <a:rPr lang="en-US" sz="2000">
                <a:solidFill>
                  <a:srgbClr val="FF00FF"/>
                </a:solidFill>
                <a:latin typeface="Consolas" pitchFamily="49" charset="0"/>
                <a:ea typeface="仿宋" pitchFamily="49" charset="-122"/>
                <a:cs typeface="Consolas" pitchFamily="49" charset="0"/>
              </a:rPr>
              <a:t>1</a:t>
            </a:r>
            <a:endParaRPr lang="zh-CN" altLang="en-US" sz="2000">
              <a:solidFill>
                <a:srgbClr val="FF00FF"/>
              </a:solidFill>
              <a:latin typeface="Consolas" pitchFamily="49" charset="0"/>
              <a:ea typeface="仿宋" pitchFamily="49" charset="-122"/>
              <a:cs typeface="Consolas" pitchFamily="49" charset="0"/>
            </a:endParaRPr>
          </a:p>
          <a:p>
            <a:pPr algn="l">
              <a:lnSpc>
                <a:spcPts val="3000"/>
              </a:lnSpc>
              <a:spcBef>
                <a:spcPts val="0"/>
              </a:spcBef>
            </a:pPr>
            <a:r>
              <a:rPr lang="en-US" sz="2000">
                <a:solidFill>
                  <a:srgbClr val="0000FF"/>
                </a:solidFill>
                <a:latin typeface="Consolas" pitchFamily="49" charset="0"/>
                <a:ea typeface="楷体" pitchFamily="49" charset="-122"/>
                <a:cs typeface="Consolas" pitchFamily="49" charset="0"/>
              </a:rPr>
              <a:t>A. </a:t>
            </a:r>
            <a:r>
              <a:rPr lang="zh-CN" altLang="en-US" sz="2000">
                <a:solidFill>
                  <a:srgbClr val="0000FF"/>
                </a:solidFill>
                <a:latin typeface="Consolas" pitchFamily="49" charset="0"/>
                <a:ea typeface="楷体" pitchFamily="49" charset="-122"/>
                <a:cs typeface="Consolas" pitchFamily="49" charset="0"/>
              </a:rPr>
              <a:t>只有</a:t>
            </a:r>
            <a:r>
              <a:rPr lang="en-US" sz="2000">
                <a:solidFill>
                  <a:srgbClr val="0000FF"/>
                </a:solidFill>
                <a:latin typeface="Consolas" pitchFamily="49" charset="0"/>
                <a:ea typeface="楷体" pitchFamily="49" charset="-122"/>
                <a:cs typeface="Consolas" pitchFamily="49" charset="0"/>
              </a:rPr>
              <a:t>I	B. </a:t>
            </a:r>
            <a:r>
              <a:rPr lang="zh-CN" altLang="en-US" sz="2000">
                <a:solidFill>
                  <a:srgbClr val="0000FF"/>
                </a:solidFill>
                <a:latin typeface="Consolas" pitchFamily="49" charset="0"/>
                <a:ea typeface="楷体" pitchFamily="49" charset="-122"/>
                <a:cs typeface="Consolas" pitchFamily="49" charset="0"/>
              </a:rPr>
              <a:t>只有</a:t>
            </a:r>
            <a:r>
              <a:rPr lang="en-US" sz="2000">
                <a:solidFill>
                  <a:srgbClr val="0000FF"/>
                </a:solidFill>
                <a:latin typeface="Consolas" pitchFamily="49" charset="0"/>
                <a:ea typeface="楷体" pitchFamily="49" charset="-122"/>
                <a:cs typeface="Consolas" pitchFamily="49" charset="0"/>
              </a:rPr>
              <a:t>II	C. I</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Ⅱ	</a:t>
            </a:r>
            <a:r>
              <a:rPr lang="en-US" sz="2000">
                <a:solidFill>
                  <a:srgbClr val="0000FF"/>
                </a:solidFill>
                <a:latin typeface="Consolas" pitchFamily="49" charset="0"/>
                <a:ea typeface="楷体" pitchFamily="49" charset="-122"/>
                <a:cs typeface="Consolas" pitchFamily="49" charset="0"/>
              </a:rPr>
              <a:t>D. I</a:t>
            </a:r>
            <a:r>
              <a:rPr lang="zh-CN" altLang="en-US" sz="2000">
                <a:solidFill>
                  <a:srgbClr val="0000FF"/>
                </a:solidFill>
                <a:latin typeface="Consolas" pitchFamily="49" charset="0"/>
                <a:ea typeface="楷体" pitchFamily="49" charset="-122"/>
                <a:cs typeface="Consolas" pitchFamily="49" charset="0"/>
              </a:rPr>
              <a:t>和</a:t>
            </a:r>
            <a:r>
              <a:rPr lang="en-US" sz="2000">
                <a:solidFill>
                  <a:srgbClr val="0000FF"/>
                </a:solidFill>
                <a:latin typeface="Consolas" pitchFamily="49" charset="0"/>
                <a:ea typeface="楷体" pitchFamily="49" charset="-122"/>
                <a:cs typeface="Consolas" pitchFamily="49" charset="0"/>
              </a:rPr>
              <a:t>III</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524100" y="2928934"/>
            <a:ext cx="6715172" cy="19426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所有顶点的度之和 </a:t>
            </a:r>
            <a:r>
              <a:rPr lang="en-US" altLang="zh-CN" sz="2000">
                <a:solidFill>
                  <a:srgbClr val="0000FF"/>
                </a:solidFill>
                <a:latin typeface="Consolas" pitchFamily="49" charset="0"/>
                <a:ea typeface="仿宋" pitchFamily="49" charset="-122"/>
                <a:cs typeface="Consolas" pitchFamily="49" charset="0"/>
              </a:rPr>
              <a:t>= 2</a:t>
            </a:r>
            <a:r>
              <a:rPr lang="en-US" altLang="zh-CN" sz="2000" i="1">
                <a:solidFill>
                  <a:srgbClr val="0000FF"/>
                </a:solidFill>
                <a:latin typeface="Consolas" pitchFamily="49" charset="0"/>
                <a:ea typeface="仿宋" pitchFamily="49" charset="-122"/>
                <a:cs typeface="Consolas" pitchFamily="49" charset="0"/>
              </a:rPr>
              <a:t>e</a:t>
            </a:r>
            <a:r>
              <a:rPr lang="zh-CN" altLang="en-US" sz="2000">
                <a:solidFill>
                  <a:srgbClr val="0000FF"/>
                </a:solidFill>
                <a:latin typeface="Consolas" pitchFamily="49" charset="0"/>
                <a:ea typeface="仿宋" pitchFamily="49" charset="-122"/>
                <a:cs typeface="Consolas" pitchFamily="49" charset="0"/>
              </a:rPr>
              <a:t>，为偶数   </a:t>
            </a:r>
            <a:r>
              <a:rPr lang="zh-CN" altLang="en-US" sz="2000">
                <a:solidFill>
                  <a:srgbClr val="FF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sym typeface="Wingdings"/>
              </a:rPr>
              <a:t> </a:t>
            </a:r>
            <a:r>
              <a:rPr lang="en-US" sz="2000">
                <a:solidFill>
                  <a:srgbClr val="0000FF"/>
                </a:solidFill>
                <a:latin typeface="Consolas" pitchFamily="49" charset="0"/>
                <a:ea typeface="仿宋" pitchFamily="49" charset="-122"/>
                <a:cs typeface="Consolas" pitchFamily="49" charset="0"/>
              </a:rPr>
              <a:t> I</a:t>
            </a:r>
            <a:r>
              <a:rPr lang="zh-CN" altLang="en-US" sz="2000">
                <a:solidFill>
                  <a:srgbClr val="0000FF"/>
                </a:solidFill>
                <a:latin typeface="Consolas" pitchFamily="49" charset="0"/>
                <a:ea typeface="仿宋" pitchFamily="49" charset="-122"/>
                <a:cs typeface="Consolas" pitchFamily="49" charset="0"/>
              </a:rPr>
              <a:t>正确。</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无向连通图中，</a:t>
            </a:r>
            <a:r>
              <a:rPr lang="en-US" altLang="zh-CN" sz="2000" i="1">
                <a:solidFill>
                  <a:srgbClr val="0000FF"/>
                </a:solidFill>
                <a:latin typeface="Consolas" pitchFamily="49" charset="0"/>
                <a:ea typeface="仿宋" pitchFamily="49" charset="-122"/>
                <a:cs typeface="Consolas" pitchFamily="49" charset="0"/>
              </a:rPr>
              <a:t>e</a:t>
            </a:r>
            <a:r>
              <a:rPr lang="en-US" altLang="zh-CN" sz="2000">
                <a:solidFill>
                  <a:srgbClr val="C00000"/>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 </a:t>
            </a:r>
            <a:r>
              <a:rPr lang="zh-CN" altLang="en-US" sz="2000">
                <a:solidFill>
                  <a:srgbClr val="FF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sym typeface="Wingdings"/>
              </a:rPr>
              <a:t> </a:t>
            </a:r>
            <a:r>
              <a:rPr lang="en-US" sz="2000">
                <a:solidFill>
                  <a:srgbClr val="0000FF"/>
                </a:solidFill>
                <a:latin typeface="Consolas" pitchFamily="49" charset="0"/>
                <a:ea typeface="仿宋" pitchFamily="49" charset="-122"/>
                <a:cs typeface="Consolas" pitchFamily="49" charset="0"/>
              </a:rPr>
              <a:t>  II</a:t>
            </a:r>
            <a:r>
              <a:rPr lang="zh-CN" altLang="en-US" sz="2000">
                <a:solidFill>
                  <a:srgbClr val="0000FF"/>
                </a:solidFill>
                <a:latin typeface="Consolas" pitchFamily="49" charset="0"/>
                <a:ea typeface="仿宋" pitchFamily="49" charset="-122"/>
                <a:cs typeface="Consolas" pitchFamily="49" charset="0"/>
              </a:rPr>
              <a:t>错误。</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无向连通图中，可能存在度为</a:t>
            </a:r>
            <a:r>
              <a:rPr lang="en-US" sz="2000">
                <a:solidFill>
                  <a:srgbClr val="0000FF"/>
                </a:solidFill>
                <a:latin typeface="Consolas" pitchFamily="49" charset="0"/>
                <a:ea typeface="仿宋" pitchFamily="49" charset="-122"/>
                <a:cs typeface="Consolas" pitchFamily="49" charset="0"/>
              </a:rPr>
              <a:t>1 </a:t>
            </a:r>
            <a:r>
              <a:rPr lang="zh-CN" altLang="en-US" sz="2000">
                <a:solidFill>
                  <a:srgbClr val="0000FF"/>
                </a:solidFill>
                <a:latin typeface="Consolas" pitchFamily="49" charset="0"/>
                <a:ea typeface="仿宋" pitchFamily="49" charset="-122"/>
                <a:cs typeface="Consolas" pitchFamily="49" charset="0"/>
              </a:rPr>
              <a:t>的顶点</a:t>
            </a: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FF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sym typeface="Wingdings"/>
              </a:rPr>
              <a:t> </a:t>
            </a:r>
            <a:r>
              <a:rPr lang="en-US" sz="2000">
                <a:solidFill>
                  <a:srgbClr val="0000FF"/>
                </a:solidFill>
                <a:latin typeface="Consolas" pitchFamily="49" charset="0"/>
                <a:ea typeface="仿宋" pitchFamily="49" charset="-122"/>
                <a:cs typeface="Consolas" pitchFamily="49" charset="0"/>
              </a:rPr>
              <a:t>III </a:t>
            </a:r>
            <a:r>
              <a:rPr lang="zh-CN" altLang="en-US" sz="2000">
                <a:solidFill>
                  <a:srgbClr val="0000FF"/>
                </a:solidFill>
                <a:latin typeface="Consolas" pitchFamily="49" charset="0"/>
                <a:ea typeface="仿宋" pitchFamily="49" charset="-122"/>
                <a:cs typeface="Consolas" pitchFamily="49" charset="0"/>
              </a:rPr>
              <a:t>错误。</a:t>
            </a:r>
            <a:endParaRPr lang="en-US" altLang="zh-CN" sz="20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2000">
                <a:solidFill>
                  <a:srgbClr val="FF0000"/>
                </a:solidFill>
                <a:latin typeface="Consolas" pitchFamily="49" charset="0"/>
                <a:ea typeface="仿宋" pitchFamily="49" charset="-122"/>
                <a:cs typeface="Consolas" pitchFamily="49" charset="0"/>
              </a:rPr>
              <a:t>    A</a:t>
            </a:r>
            <a:endParaRPr lang="zh-CN" altLang="en-US" sz="2000">
              <a:solidFill>
                <a:srgbClr val="FF0000"/>
              </a:solidFill>
              <a:latin typeface="Consolas" pitchFamily="49" charset="0"/>
              <a:ea typeface="仿宋" pitchFamily="49" charset="-122"/>
              <a:cs typeface="Consolas" pitchFamily="49" charset="0"/>
            </a:endParaRPr>
          </a:p>
        </p:txBody>
      </p:sp>
      <p:grpSp>
        <p:nvGrpSpPr>
          <p:cNvPr id="7" name="组合 7"/>
          <p:cNvGrpSpPr/>
          <p:nvPr/>
        </p:nvGrpSpPr>
        <p:grpSpPr>
          <a:xfrm>
            <a:off x="1666844" y="428605"/>
            <a:ext cx="1000100" cy="785817"/>
            <a:chOff x="5703182" y="3835411"/>
            <a:chExt cx="1238250" cy="1236663"/>
          </a:xfrm>
        </p:grpSpPr>
        <p:grpSp>
          <p:nvGrpSpPr>
            <p:cNvPr id="9" name="Group 19"/>
            <p:cNvGrpSpPr>
              <a:grpSpLocks/>
            </p:cNvGrpSpPr>
            <p:nvPr/>
          </p:nvGrpSpPr>
          <p:grpSpPr bwMode="auto">
            <a:xfrm>
              <a:off x="5703182" y="3835411"/>
              <a:ext cx="1238250" cy="1236663"/>
              <a:chOff x="810" y="845"/>
              <a:chExt cx="827" cy="826"/>
            </a:xfrm>
          </p:grpSpPr>
          <p:sp>
            <p:nvSpPr>
              <p:cNvPr id="11"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3"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0"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81</a:t>
            </a:fld>
            <a:r>
              <a:rPr lang="en-US" altLang="zh-CN" smtClean="0"/>
              <a:t>/35</a:t>
            </a:r>
            <a:endParaRPr lang="en-US" altLang="zh-CN"/>
          </a:p>
        </p:txBody>
      </p:sp>
    </p:spTree>
    <p:extLst>
      <p:ext uri="{BB962C8B-B14F-4D97-AF65-F5344CB8AC3E}">
        <p14:creationId xmlns:p14="http://schemas.microsoft.com/office/powerpoint/2010/main" val="410515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9786" y="671575"/>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3167042" y="815603"/>
            <a:ext cx="2714644" cy="498598"/>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  图的存储结构</a:t>
            </a:r>
            <a:endParaRPr lang="zh-CN" altLang="en-US">
              <a:solidFill>
                <a:srgbClr val="FF0000"/>
              </a:solidFill>
              <a:latin typeface="微软雅黑" pitchFamily="34" charset="-122"/>
              <a:ea typeface="微软雅黑" pitchFamily="34" charset="-122"/>
            </a:endParaRPr>
          </a:p>
        </p:txBody>
      </p:sp>
      <p:sp>
        <p:nvSpPr>
          <p:cNvPr id="7" name="TextBox 6"/>
          <p:cNvSpPr txBox="1"/>
          <p:nvPr/>
        </p:nvSpPr>
        <p:spPr>
          <a:xfrm>
            <a:off x="3238480" y="1809739"/>
            <a:ext cx="400052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图的两种主要存储方法</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8" name="TextBox 7"/>
          <p:cNvSpPr txBox="1"/>
          <p:nvPr/>
        </p:nvSpPr>
        <p:spPr>
          <a:xfrm>
            <a:off x="3595670" y="2643183"/>
            <a:ext cx="2286016" cy="10329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108000" rtlCol="0">
            <a:spAutoFit/>
          </a:bodyPr>
          <a:lstStyle/>
          <a:p>
            <a:pPr marL="457200" indent="-457200" algn="l">
              <a:lnSpc>
                <a:spcPct val="150000"/>
              </a:lnSpc>
              <a:spcBef>
                <a:spcPts val="0"/>
              </a:spcBef>
              <a:buBlip>
                <a:blip r:embed="rId3"/>
              </a:buBlip>
            </a:pPr>
            <a:r>
              <a:rPr lang="zh-CN" altLang="en-US" sz="2000">
                <a:solidFill>
                  <a:srgbClr val="0000FF"/>
                </a:solidFill>
                <a:latin typeface="仿宋" pitchFamily="49" charset="-122"/>
                <a:ea typeface="仿宋" pitchFamily="49" charset="-122"/>
                <a:cs typeface="Times New Roman" pitchFamily="18" charset="0"/>
              </a:rPr>
              <a:t>邻接矩阵</a:t>
            </a:r>
            <a:endParaRPr lang="en-US" altLang="zh-CN" sz="2000">
              <a:solidFill>
                <a:srgbClr val="0000FF"/>
              </a:solidFill>
              <a:latin typeface="仿宋" pitchFamily="49" charset="-122"/>
              <a:ea typeface="仿宋" pitchFamily="49" charset="-122"/>
              <a:cs typeface="Times New Roman" pitchFamily="18" charset="0"/>
            </a:endParaRPr>
          </a:p>
          <a:p>
            <a:pPr marL="457200" indent="-457200" algn="l">
              <a:lnSpc>
                <a:spcPct val="150000"/>
              </a:lnSpc>
              <a:spcBef>
                <a:spcPts val="0"/>
              </a:spcBef>
              <a:buBlip>
                <a:blip r:embed="rId3"/>
              </a:buBlip>
            </a:pPr>
            <a:r>
              <a:rPr lang="zh-CN" altLang="en-US" sz="2000">
                <a:solidFill>
                  <a:srgbClr val="0000FF"/>
                </a:solidFill>
                <a:latin typeface="仿宋" pitchFamily="49" charset="-122"/>
                <a:ea typeface="仿宋" pitchFamily="49" charset="-122"/>
                <a:cs typeface="Times New Roman" pitchFamily="18" charset="0"/>
              </a:rPr>
              <a:t>邻接表</a:t>
            </a: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82</a:t>
            </a:fld>
            <a:r>
              <a:rPr lang="en-US" altLang="zh-CN" smtClean="0"/>
              <a:t>/35</a:t>
            </a:r>
            <a:endParaRPr lang="en-US" altLang="zh-CN"/>
          </a:p>
        </p:txBody>
      </p:sp>
    </p:spTree>
    <p:extLst>
      <p:ext uri="{BB962C8B-B14F-4D97-AF65-F5344CB8AC3E}">
        <p14:creationId xmlns:p14="http://schemas.microsoft.com/office/powerpoint/2010/main" val="4511209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2596" y="428604"/>
            <a:ext cx="435771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图两种存储方法的特点</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2809852" y="1270188"/>
            <a:ext cx="7572428" cy="20159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以下关于图的存储结构的叙述中正确的是</a:t>
            </a:r>
            <a:r>
              <a:rPr lang="en-US" sz="2000" u="sng">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a:t>
            </a:r>
          </a:p>
          <a:p>
            <a:pPr algn="l">
              <a:lnSpc>
                <a:spcPts val="3000"/>
              </a:lnSpc>
              <a:spcBef>
                <a:spcPts val="0"/>
              </a:spcBef>
            </a:pPr>
            <a:r>
              <a:rPr lang="en-US" sz="2000">
                <a:solidFill>
                  <a:srgbClr val="0000FF"/>
                </a:solidFill>
                <a:latin typeface="Consolas" pitchFamily="49" charset="0"/>
                <a:ea typeface="仿宋" pitchFamily="49" charset="-122"/>
                <a:cs typeface="Consolas" pitchFamily="49" charset="0"/>
              </a:rPr>
              <a:t>A. </a:t>
            </a:r>
            <a:r>
              <a:rPr lang="zh-CN" altLang="en-US" sz="2000">
                <a:solidFill>
                  <a:srgbClr val="0000FF"/>
                </a:solidFill>
                <a:latin typeface="Consolas" pitchFamily="49" charset="0"/>
                <a:ea typeface="仿宋" pitchFamily="49" charset="-122"/>
                <a:cs typeface="Consolas" pitchFamily="49" charset="0"/>
              </a:rPr>
              <a:t>一个图的邻接矩阵表示唯一，邻接表表示唯一</a:t>
            </a:r>
          </a:p>
          <a:p>
            <a:pPr algn="l">
              <a:lnSpc>
                <a:spcPts val="3000"/>
              </a:lnSpc>
              <a:spcBef>
                <a:spcPts val="0"/>
              </a:spcBef>
            </a:pPr>
            <a:r>
              <a:rPr lang="en-US" sz="2000">
                <a:solidFill>
                  <a:srgbClr val="0000FF"/>
                </a:solidFill>
                <a:latin typeface="Consolas" pitchFamily="49" charset="0"/>
                <a:ea typeface="仿宋" pitchFamily="49" charset="-122"/>
                <a:cs typeface="Consolas" pitchFamily="49" charset="0"/>
              </a:rPr>
              <a:t>B. </a:t>
            </a:r>
            <a:r>
              <a:rPr lang="zh-CN" altLang="en-US" sz="2000">
                <a:solidFill>
                  <a:srgbClr val="0000FF"/>
                </a:solidFill>
                <a:latin typeface="Consolas" pitchFamily="49" charset="0"/>
                <a:ea typeface="仿宋" pitchFamily="49" charset="-122"/>
                <a:cs typeface="Consolas" pitchFamily="49" charset="0"/>
              </a:rPr>
              <a:t>一个图的邻接矩阵表示唯一，邻接表表示可能不唯一</a:t>
            </a:r>
          </a:p>
          <a:p>
            <a:pPr algn="l">
              <a:lnSpc>
                <a:spcPts val="3000"/>
              </a:lnSpc>
              <a:spcBef>
                <a:spcPts val="0"/>
              </a:spcBef>
            </a:pPr>
            <a:r>
              <a:rPr lang="en-US" sz="2000">
                <a:solidFill>
                  <a:srgbClr val="0000FF"/>
                </a:solidFill>
                <a:latin typeface="Consolas" pitchFamily="49" charset="0"/>
                <a:ea typeface="仿宋" pitchFamily="49" charset="-122"/>
                <a:cs typeface="Consolas" pitchFamily="49" charset="0"/>
              </a:rPr>
              <a:t>C. </a:t>
            </a:r>
            <a:r>
              <a:rPr lang="zh-CN" altLang="en-US" sz="2000">
                <a:solidFill>
                  <a:srgbClr val="0000FF"/>
                </a:solidFill>
                <a:latin typeface="Consolas" pitchFamily="49" charset="0"/>
                <a:ea typeface="仿宋" pitchFamily="49" charset="-122"/>
                <a:cs typeface="Consolas" pitchFamily="49" charset="0"/>
              </a:rPr>
              <a:t>一个图的邻接矩阵表示可能不唯一，邻接表表示唯一</a:t>
            </a:r>
          </a:p>
          <a:p>
            <a:pPr algn="l">
              <a:lnSpc>
                <a:spcPts val="3000"/>
              </a:lnSpc>
              <a:spcBef>
                <a:spcPts val="0"/>
              </a:spcBef>
            </a:pPr>
            <a:r>
              <a:rPr lang="en-US" sz="2000">
                <a:solidFill>
                  <a:srgbClr val="0000FF"/>
                </a:solidFill>
                <a:latin typeface="Consolas" pitchFamily="49" charset="0"/>
                <a:ea typeface="仿宋" pitchFamily="49" charset="-122"/>
                <a:cs typeface="Consolas" pitchFamily="49" charset="0"/>
              </a:rPr>
              <a:t>D. </a:t>
            </a:r>
            <a:r>
              <a:rPr lang="zh-CN" altLang="en-US" sz="2000">
                <a:solidFill>
                  <a:srgbClr val="0000FF"/>
                </a:solidFill>
                <a:latin typeface="Consolas" pitchFamily="49" charset="0"/>
                <a:ea typeface="仿宋" pitchFamily="49" charset="-122"/>
                <a:cs typeface="Consolas" pitchFamily="49" charset="0"/>
              </a:rPr>
              <a:t>一个图的邻接矩阵表示可能不唯一，邻接表表示可能不唯一</a:t>
            </a:r>
          </a:p>
        </p:txBody>
      </p:sp>
      <p:sp>
        <p:nvSpPr>
          <p:cNvPr id="6" name="TextBox 5"/>
          <p:cNvSpPr txBox="1"/>
          <p:nvPr/>
        </p:nvSpPr>
        <p:spPr>
          <a:xfrm>
            <a:off x="2381224" y="3500438"/>
            <a:ext cx="7572428" cy="1631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一个图的邻接矩阵表示唯一</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邻接表表示可能不唯一（一个顶点相邻的所有顶点构成一个单链表，其中相邻顶点的节点顺序可以任意）</a:t>
            </a:r>
            <a:endParaRPr lang="en-US" altLang="zh-CN" sz="2000">
              <a:solidFill>
                <a:srgbClr val="C00000"/>
              </a:solidFill>
              <a:latin typeface="Consolas" pitchFamily="49" charset="0"/>
              <a:ea typeface="仿宋" pitchFamily="49" charset="-122"/>
              <a:cs typeface="Consolas" pitchFamily="49" charset="0"/>
            </a:endParaRPr>
          </a:p>
          <a:p>
            <a:pPr algn="l">
              <a:lnSpc>
                <a:spcPts val="3000"/>
              </a:lnSpc>
              <a:spcBef>
                <a:spcPts val="0"/>
              </a:spcBef>
            </a:pPr>
            <a:r>
              <a:rPr lang="en-US" altLang="zh-CN" sz="2000">
                <a:solidFill>
                  <a:srgbClr val="C00000"/>
                </a:solidFill>
                <a:latin typeface="Consolas" pitchFamily="49" charset="0"/>
                <a:ea typeface="仿宋" pitchFamily="49" charset="-122"/>
                <a:cs typeface="Consolas" pitchFamily="49" charset="0"/>
              </a:rPr>
              <a:t>    B</a:t>
            </a:r>
            <a:endParaRPr lang="zh-CN" altLang="en-US" sz="2000">
              <a:solidFill>
                <a:srgbClr val="C00000"/>
              </a:solidFill>
              <a:latin typeface="Consolas" pitchFamily="49" charset="0"/>
              <a:ea typeface="仿宋" pitchFamily="49" charset="-122"/>
              <a:cs typeface="Consolas" pitchFamily="49" charset="0"/>
            </a:endParaRPr>
          </a:p>
        </p:txBody>
      </p:sp>
      <p:grpSp>
        <p:nvGrpSpPr>
          <p:cNvPr id="8" name="组合 7"/>
          <p:cNvGrpSpPr/>
          <p:nvPr/>
        </p:nvGrpSpPr>
        <p:grpSpPr>
          <a:xfrm>
            <a:off x="1666844" y="1500175"/>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83</a:t>
            </a:fld>
            <a:r>
              <a:rPr lang="en-US" altLang="zh-CN" smtClean="0"/>
              <a:t>/35</a:t>
            </a:r>
            <a:endParaRPr lang="en-US" altLang="zh-CN"/>
          </a:p>
        </p:txBody>
      </p:sp>
    </p:spTree>
    <p:extLst>
      <p:ext uri="{BB962C8B-B14F-4D97-AF65-F5344CB8AC3E}">
        <p14:creationId xmlns:p14="http://schemas.microsoft.com/office/powerpoint/2010/main" val="46499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6910" y="1198750"/>
            <a:ext cx="8286808" cy="20159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以下关于图的存储结构的叙述中正确的是（  ）。</a:t>
            </a:r>
          </a:p>
          <a:p>
            <a:pPr algn="l">
              <a:lnSpc>
                <a:spcPts val="3000"/>
              </a:lnSpc>
              <a:spcBef>
                <a:spcPts val="0"/>
              </a:spcBef>
            </a:pPr>
            <a:r>
              <a:rPr lang="en-US" sz="2000">
                <a:solidFill>
                  <a:srgbClr val="0000FF"/>
                </a:solidFill>
                <a:latin typeface="Consolas" pitchFamily="49" charset="0"/>
                <a:ea typeface="仿宋" pitchFamily="49" charset="-122"/>
                <a:cs typeface="Consolas" pitchFamily="49" charset="0"/>
              </a:rPr>
              <a:t>A. </a:t>
            </a:r>
            <a:r>
              <a:rPr lang="zh-CN" altLang="en-US" sz="2000">
                <a:solidFill>
                  <a:srgbClr val="0000FF"/>
                </a:solidFill>
                <a:latin typeface="Consolas" pitchFamily="49" charset="0"/>
                <a:ea typeface="仿宋" pitchFamily="49" charset="-122"/>
                <a:cs typeface="Consolas" pitchFamily="49" charset="0"/>
              </a:rPr>
              <a:t>邻接矩阵占用的存储空间大小只与图中顶点数有关，而与边数无关</a:t>
            </a:r>
          </a:p>
          <a:p>
            <a:pPr algn="l">
              <a:lnSpc>
                <a:spcPts val="3000"/>
              </a:lnSpc>
              <a:spcBef>
                <a:spcPts val="0"/>
              </a:spcBef>
            </a:pPr>
            <a:r>
              <a:rPr lang="en-US" sz="2000">
                <a:solidFill>
                  <a:srgbClr val="0000FF"/>
                </a:solidFill>
                <a:latin typeface="Consolas" pitchFamily="49" charset="0"/>
                <a:ea typeface="仿宋" pitchFamily="49" charset="-122"/>
                <a:cs typeface="Consolas" pitchFamily="49" charset="0"/>
              </a:rPr>
              <a:t>B. </a:t>
            </a:r>
            <a:r>
              <a:rPr lang="zh-CN" altLang="en-US" sz="2000">
                <a:solidFill>
                  <a:srgbClr val="0000FF"/>
                </a:solidFill>
                <a:latin typeface="Consolas" pitchFamily="49" charset="0"/>
                <a:ea typeface="仿宋" pitchFamily="49" charset="-122"/>
                <a:cs typeface="Consolas" pitchFamily="49" charset="0"/>
              </a:rPr>
              <a:t>邻接矩阵占用的存储空间大小只与图中边数有关，而与顶点数无关</a:t>
            </a:r>
          </a:p>
          <a:p>
            <a:pPr algn="l">
              <a:lnSpc>
                <a:spcPts val="3000"/>
              </a:lnSpc>
              <a:spcBef>
                <a:spcPts val="0"/>
              </a:spcBef>
            </a:pPr>
            <a:r>
              <a:rPr lang="en-US" sz="2000">
                <a:solidFill>
                  <a:srgbClr val="0000FF"/>
                </a:solidFill>
                <a:latin typeface="Consolas" pitchFamily="49" charset="0"/>
                <a:ea typeface="仿宋" pitchFamily="49" charset="-122"/>
                <a:cs typeface="Consolas" pitchFamily="49" charset="0"/>
              </a:rPr>
              <a:t>C. </a:t>
            </a:r>
            <a:r>
              <a:rPr lang="zh-CN" altLang="en-US" sz="2000">
                <a:solidFill>
                  <a:srgbClr val="0000FF"/>
                </a:solidFill>
                <a:latin typeface="Consolas" pitchFamily="49" charset="0"/>
                <a:ea typeface="仿宋" pitchFamily="49" charset="-122"/>
                <a:cs typeface="Consolas" pitchFamily="49" charset="0"/>
              </a:rPr>
              <a:t>邻接表占用的存储空间大小只与图中顶点数有关，而与边数无关</a:t>
            </a:r>
          </a:p>
          <a:p>
            <a:pPr algn="l">
              <a:lnSpc>
                <a:spcPts val="3000"/>
              </a:lnSpc>
              <a:spcBef>
                <a:spcPts val="0"/>
              </a:spcBef>
            </a:pPr>
            <a:r>
              <a:rPr lang="en-US" sz="2000">
                <a:solidFill>
                  <a:srgbClr val="0000FF"/>
                </a:solidFill>
                <a:latin typeface="Consolas" pitchFamily="49" charset="0"/>
                <a:ea typeface="仿宋" pitchFamily="49" charset="-122"/>
                <a:cs typeface="Consolas" pitchFamily="49" charset="0"/>
              </a:rPr>
              <a:t>D. </a:t>
            </a:r>
            <a:r>
              <a:rPr lang="zh-CN" altLang="en-US" sz="2000">
                <a:solidFill>
                  <a:srgbClr val="0000FF"/>
                </a:solidFill>
                <a:latin typeface="Consolas" pitchFamily="49" charset="0"/>
                <a:ea typeface="仿宋" pitchFamily="49" charset="-122"/>
                <a:cs typeface="Consolas" pitchFamily="49" charset="0"/>
              </a:rPr>
              <a:t>邻接表占用的存储空间大小只与图中边数有关，而与顶点数无关</a:t>
            </a:r>
          </a:p>
        </p:txBody>
      </p:sp>
      <p:sp>
        <p:nvSpPr>
          <p:cNvPr id="4" name="TextBox 3"/>
          <p:cNvSpPr txBox="1"/>
          <p:nvPr/>
        </p:nvSpPr>
        <p:spPr>
          <a:xfrm>
            <a:off x="2238348" y="3357563"/>
            <a:ext cx="7858180" cy="20107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50000"/>
              </a:lnSpc>
              <a:spcBef>
                <a:spcPts val="0"/>
              </a:spcBef>
              <a:buBlip>
                <a:blip r:embed="rId3"/>
              </a:buBlip>
            </a:pPr>
            <a:r>
              <a:rPr lang="zh-CN" altLang="en-US" sz="2000">
                <a:solidFill>
                  <a:srgbClr val="C00000"/>
                </a:solidFill>
                <a:latin typeface="Consolas" pitchFamily="49" charset="0"/>
                <a:ea typeface="仿宋" pitchFamily="49" charset="-122"/>
                <a:cs typeface="Consolas" pitchFamily="49" charset="0"/>
              </a:rPr>
              <a:t>无向图</a:t>
            </a:r>
            <a:r>
              <a:rPr lang="zh-CN" altLang="en-US" sz="2000">
                <a:solidFill>
                  <a:srgbClr val="0000FF"/>
                </a:solidFill>
                <a:latin typeface="Consolas" pitchFamily="49" charset="0"/>
                <a:ea typeface="仿宋" pitchFamily="49" charset="-122"/>
                <a:cs typeface="Consolas" pitchFamily="49" charset="0"/>
              </a:rPr>
              <a:t>：用邻接矩阵存储时，</a:t>
            </a:r>
            <a:r>
              <a:rPr lang="zh-CN" altLang="en-US" sz="2000">
                <a:solidFill>
                  <a:srgbClr val="FF00FF"/>
                </a:solidFill>
                <a:latin typeface="Consolas" pitchFamily="49" charset="0"/>
                <a:ea typeface="仿宋" pitchFamily="49" charset="-122"/>
                <a:cs typeface="Consolas" pitchFamily="49" charset="0"/>
              </a:rPr>
              <a:t>占用的存储空间大小为</a:t>
            </a:r>
            <a:r>
              <a:rPr lang="en-US" sz="2000">
                <a:solidFill>
                  <a:srgbClr val="FF00FF"/>
                </a:solidFill>
                <a:latin typeface="Consolas" pitchFamily="49" charset="0"/>
                <a:ea typeface="仿宋" pitchFamily="49" charset="-122"/>
                <a:cs typeface="Consolas" pitchFamily="49" charset="0"/>
              </a:rPr>
              <a:t>O(</a:t>
            </a:r>
            <a:r>
              <a:rPr lang="en-US" sz="2000" i="1">
                <a:solidFill>
                  <a:srgbClr val="FF00FF"/>
                </a:solidFill>
                <a:latin typeface="Consolas" pitchFamily="49" charset="0"/>
                <a:ea typeface="仿宋" pitchFamily="49" charset="-122"/>
                <a:cs typeface="Consolas" pitchFamily="49" charset="0"/>
              </a:rPr>
              <a:t>n</a:t>
            </a:r>
            <a:r>
              <a:rPr lang="en-US" sz="2000" baseline="30000">
                <a:solidFill>
                  <a:srgbClr val="FF00FF"/>
                </a:solidFill>
                <a:latin typeface="Consolas" pitchFamily="49" charset="0"/>
                <a:ea typeface="仿宋" pitchFamily="49" charset="-122"/>
                <a:cs typeface="Consolas" pitchFamily="49" charset="0"/>
              </a:rPr>
              <a:t>2</a:t>
            </a:r>
            <a:r>
              <a:rPr lang="en-US" sz="2000">
                <a:solidFill>
                  <a:srgbClr val="FF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；用邻接表存储时，占用的存储空间大小为</a:t>
            </a:r>
            <a:r>
              <a:rPr lang="en-US" sz="2000">
                <a:solidFill>
                  <a:srgbClr val="0000FF"/>
                </a:solidFill>
                <a:latin typeface="Consolas" pitchFamily="49" charset="0"/>
                <a:ea typeface="仿宋" pitchFamily="49" charset="-122"/>
                <a:cs typeface="Consolas" pitchFamily="49" charset="0"/>
              </a:rPr>
              <a:t>O(</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+2</a:t>
            </a:r>
            <a:r>
              <a:rPr lang="en-US" sz="2000" i="1">
                <a:solidFill>
                  <a:srgbClr val="0000FF"/>
                </a:solidFill>
                <a:latin typeface="Consolas" pitchFamily="49" charset="0"/>
                <a:ea typeface="仿宋" pitchFamily="49" charset="-122"/>
                <a:cs typeface="Consolas" pitchFamily="49" charset="0"/>
              </a:rPr>
              <a:t>e</a:t>
            </a:r>
            <a:r>
              <a:rPr 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C00000"/>
                </a:solidFill>
                <a:latin typeface="Consolas" pitchFamily="49" charset="0"/>
                <a:ea typeface="仿宋" pitchFamily="49" charset="-122"/>
                <a:cs typeface="Consolas" pitchFamily="49" charset="0"/>
              </a:rPr>
              <a:t>有向图</a:t>
            </a:r>
            <a:r>
              <a:rPr lang="zh-CN" altLang="en-US" sz="2000">
                <a:solidFill>
                  <a:srgbClr val="0000FF"/>
                </a:solidFill>
                <a:latin typeface="Consolas" pitchFamily="49" charset="0"/>
                <a:ea typeface="仿宋" pitchFamily="49" charset="-122"/>
                <a:cs typeface="Consolas" pitchFamily="49" charset="0"/>
              </a:rPr>
              <a:t>：用邻接矩阵存储时，</a:t>
            </a:r>
            <a:r>
              <a:rPr lang="zh-CN" altLang="en-US" sz="2000">
                <a:solidFill>
                  <a:srgbClr val="FF00FF"/>
                </a:solidFill>
                <a:latin typeface="Consolas" pitchFamily="49" charset="0"/>
                <a:ea typeface="仿宋" pitchFamily="49" charset="-122"/>
                <a:cs typeface="Consolas" pitchFamily="49" charset="0"/>
              </a:rPr>
              <a:t>占用的存储空间大小为</a:t>
            </a:r>
            <a:r>
              <a:rPr lang="en-US" sz="2000">
                <a:solidFill>
                  <a:srgbClr val="FF00FF"/>
                </a:solidFill>
                <a:latin typeface="Consolas" pitchFamily="49" charset="0"/>
                <a:ea typeface="仿宋" pitchFamily="49" charset="-122"/>
                <a:cs typeface="Consolas" pitchFamily="49" charset="0"/>
              </a:rPr>
              <a:t>O(</a:t>
            </a:r>
            <a:r>
              <a:rPr lang="en-US" sz="2000" i="1">
                <a:solidFill>
                  <a:srgbClr val="FF00FF"/>
                </a:solidFill>
                <a:latin typeface="Consolas" pitchFamily="49" charset="0"/>
                <a:ea typeface="仿宋" pitchFamily="49" charset="-122"/>
                <a:cs typeface="Consolas" pitchFamily="49" charset="0"/>
              </a:rPr>
              <a:t>n</a:t>
            </a:r>
            <a:r>
              <a:rPr lang="en-US" sz="2000" baseline="30000">
                <a:solidFill>
                  <a:srgbClr val="FF00FF"/>
                </a:solidFill>
                <a:latin typeface="Consolas" pitchFamily="49" charset="0"/>
                <a:ea typeface="仿宋" pitchFamily="49" charset="-122"/>
                <a:cs typeface="Consolas" pitchFamily="49" charset="0"/>
              </a:rPr>
              <a:t>2</a:t>
            </a:r>
            <a:r>
              <a:rPr lang="en-US" sz="2000">
                <a:solidFill>
                  <a:srgbClr val="FF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；用邻接表存储时，占用的存储空间大小为</a:t>
            </a:r>
            <a:r>
              <a:rPr lang="en-US" sz="2000">
                <a:solidFill>
                  <a:srgbClr val="0000FF"/>
                </a:solidFill>
                <a:latin typeface="Consolas" pitchFamily="49" charset="0"/>
                <a:ea typeface="仿宋" pitchFamily="49" charset="-122"/>
                <a:cs typeface="Consolas" pitchFamily="49" charset="0"/>
              </a:rPr>
              <a:t>O(</a:t>
            </a:r>
            <a:r>
              <a:rPr lang="en-US" sz="2000" i="1">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e</a:t>
            </a:r>
            <a:r>
              <a:rPr lang="en-US" sz="200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2881290" y="5214950"/>
            <a:ext cx="928694" cy="477054"/>
          </a:xfrm>
          <a:prstGeom prst="rect">
            <a:avLst/>
          </a:prstGeom>
          <a:noFill/>
        </p:spPr>
        <p:txBody>
          <a:bodyPr wrap="square" rtlCol="0">
            <a:spAutoFit/>
          </a:bodyPr>
          <a:lstStyle/>
          <a:p>
            <a:pPr algn="l">
              <a:lnSpc>
                <a:spcPts val="3000"/>
              </a:lnSpc>
              <a:spcBef>
                <a:spcPts val="0"/>
              </a:spcBef>
            </a:pPr>
            <a:r>
              <a:rPr lang="en-US" altLang="zh-CN">
                <a:solidFill>
                  <a:srgbClr val="C00000"/>
                </a:solidFill>
                <a:latin typeface="Consolas" pitchFamily="49" charset="0"/>
                <a:ea typeface="楷体" pitchFamily="49" charset="-122"/>
                <a:cs typeface="Consolas" pitchFamily="49" charset="0"/>
              </a:rPr>
              <a:t>A</a:t>
            </a:r>
            <a:endParaRPr lang="zh-CN" altLang="en-US">
              <a:solidFill>
                <a:srgbClr val="C00000"/>
              </a:solidFill>
              <a:latin typeface="Consolas" pitchFamily="49" charset="0"/>
              <a:ea typeface="楷体" pitchFamily="49" charset="-122"/>
              <a:cs typeface="Consolas" pitchFamily="49" charset="0"/>
            </a:endParaRPr>
          </a:p>
        </p:txBody>
      </p:sp>
      <p:grpSp>
        <p:nvGrpSpPr>
          <p:cNvPr id="8" name="组合 7"/>
          <p:cNvGrpSpPr/>
          <p:nvPr/>
        </p:nvGrpSpPr>
        <p:grpSpPr>
          <a:xfrm>
            <a:off x="2095504" y="428605"/>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84</a:t>
            </a:fld>
            <a:r>
              <a:rPr lang="en-US" altLang="zh-CN" smtClean="0"/>
              <a:t>/35</a:t>
            </a:r>
            <a:endParaRPr lang="en-US" altLang="zh-CN"/>
          </a:p>
        </p:txBody>
      </p:sp>
    </p:spTree>
    <p:extLst>
      <p:ext uri="{BB962C8B-B14F-4D97-AF65-F5344CB8AC3E}">
        <p14:creationId xmlns:p14="http://schemas.microsoft.com/office/powerpoint/2010/main" val="235290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9786" y="671575"/>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3</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6" name="TextBox 5"/>
          <p:cNvSpPr txBox="1"/>
          <p:nvPr/>
        </p:nvSpPr>
        <p:spPr>
          <a:xfrm>
            <a:off x="3167042" y="887041"/>
            <a:ext cx="2714644" cy="498598"/>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  图的遍历</a:t>
            </a:r>
            <a:endParaRPr lang="zh-CN" altLang="en-US">
              <a:solidFill>
                <a:srgbClr val="FF0000"/>
              </a:solidFill>
              <a:latin typeface="微软雅黑" pitchFamily="34" charset="-122"/>
              <a:ea typeface="微软雅黑" pitchFamily="34" charset="-122"/>
            </a:endParaRPr>
          </a:p>
        </p:txBody>
      </p:sp>
      <p:sp>
        <p:nvSpPr>
          <p:cNvPr id="7" name="TextBox 6"/>
          <p:cNvSpPr txBox="1"/>
          <p:nvPr/>
        </p:nvSpPr>
        <p:spPr>
          <a:xfrm>
            <a:off x="2973334" y="1714488"/>
            <a:ext cx="219397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遍历过程</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5" name="TextBox 14"/>
          <p:cNvSpPr txBox="1"/>
          <p:nvPr/>
        </p:nvSpPr>
        <p:spPr>
          <a:xfrm>
            <a:off x="3095604" y="2500306"/>
            <a:ext cx="2714644" cy="15491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某种次序</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访问所有顶点</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不重复访问</a:t>
            </a: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85</a:t>
            </a:fld>
            <a:r>
              <a:rPr lang="en-US" altLang="zh-CN" smtClean="0"/>
              <a:t>/35</a:t>
            </a:r>
            <a:endParaRPr lang="en-US" altLang="zh-CN"/>
          </a:p>
        </p:txBody>
      </p:sp>
    </p:spTree>
    <p:extLst>
      <p:ext uri="{BB962C8B-B14F-4D97-AF65-F5344CB8AC3E}">
        <p14:creationId xmlns:p14="http://schemas.microsoft.com/office/powerpoint/2010/main" val="619063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52662" y="1561335"/>
            <a:ext cx="2571768" cy="10491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深度优先遍历</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广度优先遍历</a:t>
            </a:r>
            <a:endParaRPr lang="en-US" altLang="zh-CN" sz="20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2166910" y="714356"/>
            <a:ext cx="342902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常用图遍历方法</a:t>
            </a:r>
          </a:p>
        </p:txBody>
      </p:sp>
      <p:grpSp>
        <p:nvGrpSpPr>
          <p:cNvPr id="11" name="组合 10"/>
          <p:cNvGrpSpPr/>
          <p:nvPr/>
        </p:nvGrpSpPr>
        <p:grpSpPr>
          <a:xfrm>
            <a:off x="4595802" y="1639510"/>
            <a:ext cx="2714644" cy="441789"/>
            <a:chOff x="3357554" y="1487507"/>
            <a:chExt cx="2714644" cy="331341"/>
          </a:xfrm>
        </p:grpSpPr>
        <p:sp>
          <p:nvSpPr>
            <p:cNvPr id="16" name="TextBox 15"/>
            <p:cNvSpPr txBox="1"/>
            <p:nvPr/>
          </p:nvSpPr>
          <p:spPr>
            <a:xfrm>
              <a:off x="4357686" y="1487507"/>
              <a:ext cx="1714512" cy="331341"/>
            </a:xfrm>
            <a:prstGeom prst="rect">
              <a:avLst/>
            </a:prstGeom>
            <a:noFill/>
          </p:spPr>
          <p:txBody>
            <a:bodyPr wrap="square" rtlCol="0">
              <a:spAutoFit/>
            </a:bodyPr>
            <a:lstStyle/>
            <a:p>
              <a:pPr algn="l">
                <a:lnSpc>
                  <a:spcPts val="3000"/>
                </a:lnSpc>
                <a:spcBef>
                  <a:spcPts val="0"/>
                </a:spcBef>
              </a:pPr>
              <a:r>
                <a:rPr lang="zh-CN" altLang="en-US" sz="2000">
                  <a:solidFill>
                    <a:srgbClr val="FF00FF"/>
                  </a:solidFill>
                  <a:latin typeface="华文中宋" pitchFamily="2" charset="-122"/>
                  <a:ea typeface="华文中宋" pitchFamily="2" charset="-122"/>
                  <a:cs typeface="Times New Roman" pitchFamily="18" charset="0"/>
                </a:rPr>
                <a:t>具有递归性</a:t>
              </a:r>
            </a:p>
          </p:txBody>
        </p:sp>
        <p:cxnSp>
          <p:nvCxnSpPr>
            <p:cNvPr id="9" name="直接连接符 8"/>
            <p:cNvCxnSpPr/>
            <p:nvPr/>
          </p:nvCxnSpPr>
          <p:spPr>
            <a:xfrm>
              <a:off x="3357554" y="1668456"/>
              <a:ext cx="928694" cy="1588"/>
            </a:xfrm>
            <a:prstGeom prst="line">
              <a:avLst/>
            </a:prstGeom>
            <a:ln>
              <a:tailEnd type="none"/>
            </a:ln>
          </p:spPr>
          <p:style>
            <a:lnRef idx="3">
              <a:schemeClr val="accent2"/>
            </a:lnRef>
            <a:fillRef idx="0">
              <a:schemeClr val="accent2"/>
            </a:fillRef>
            <a:effectRef idx="2">
              <a:schemeClr val="accent2"/>
            </a:effectRef>
            <a:fontRef idx="minor">
              <a:schemeClr val="tx1"/>
            </a:fontRef>
          </p:style>
        </p:cxnSp>
      </p:grpSp>
      <p:grpSp>
        <p:nvGrpSpPr>
          <p:cNvPr id="12" name="组合 19"/>
          <p:cNvGrpSpPr/>
          <p:nvPr/>
        </p:nvGrpSpPr>
        <p:grpSpPr>
          <a:xfrm>
            <a:off x="5738810" y="2762246"/>
            <a:ext cx="1512000" cy="3018651"/>
            <a:chOff x="3428992" y="2571750"/>
            <a:chExt cx="1512000" cy="2263988"/>
          </a:xfrm>
        </p:grpSpPr>
        <p:sp>
          <p:nvSpPr>
            <p:cNvPr id="13" name="圆角矩形 12"/>
            <p:cNvSpPr/>
            <p:nvPr/>
          </p:nvSpPr>
          <p:spPr>
            <a:xfrm>
              <a:off x="3428992" y="2571750"/>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spcBef>
                  <a:spcPts val="0"/>
                </a:spcBef>
              </a:pPr>
              <a:r>
                <a:rPr lang="zh-CN" altLang="en-US" sz="2000">
                  <a:solidFill>
                    <a:srgbClr val="0000FF"/>
                  </a:solidFill>
                  <a:latin typeface="楷体" pitchFamily="49" charset="-122"/>
                  <a:ea typeface="楷体" pitchFamily="49" charset="-122"/>
                </a:rPr>
                <a:t>图算法</a:t>
              </a:r>
              <a:endParaRPr lang="zh-CN" altLang="en-US" sz="2000">
                <a:solidFill>
                  <a:srgbClr val="0000FF"/>
                </a:solidFill>
                <a:latin typeface="楷体" pitchFamily="49" charset="-122"/>
                <a:ea typeface="楷体" pitchFamily="49" charset="-122"/>
              </a:endParaRPr>
            </a:p>
          </p:txBody>
        </p:sp>
        <p:sp>
          <p:nvSpPr>
            <p:cNvPr id="15" name="燕尾形箭头 14"/>
            <p:cNvSpPr/>
            <p:nvPr/>
          </p:nvSpPr>
          <p:spPr>
            <a:xfrm rot="5400000">
              <a:off x="4035934" y="3105006"/>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p>
          </p:txBody>
        </p:sp>
        <p:sp>
          <p:nvSpPr>
            <p:cNvPr id="17" name="圆角矩形 16"/>
            <p:cNvSpPr/>
            <p:nvPr/>
          </p:nvSpPr>
          <p:spPr>
            <a:xfrm>
              <a:off x="3428992" y="3482982"/>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spcBef>
                  <a:spcPts val="0"/>
                </a:spcBef>
              </a:pPr>
              <a:r>
                <a:rPr lang="zh-CN" altLang="en-US" sz="2000">
                  <a:solidFill>
                    <a:srgbClr val="0000FF"/>
                  </a:solidFill>
                  <a:latin typeface="楷体" pitchFamily="49" charset="-122"/>
                  <a:ea typeface="楷体" pitchFamily="49" charset="-122"/>
                </a:rPr>
                <a:t>图查找</a:t>
              </a:r>
              <a:endParaRPr lang="zh-CN" altLang="en-US" sz="2000">
                <a:solidFill>
                  <a:srgbClr val="0000FF"/>
                </a:solidFill>
                <a:latin typeface="楷体" pitchFamily="49" charset="-122"/>
                <a:ea typeface="楷体" pitchFamily="49" charset="-122"/>
              </a:endParaRPr>
            </a:p>
          </p:txBody>
        </p:sp>
        <p:sp>
          <p:nvSpPr>
            <p:cNvPr id="18" name="燕尾形箭头 17"/>
            <p:cNvSpPr/>
            <p:nvPr/>
          </p:nvSpPr>
          <p:spPr>
            <a:xfrm rot="5400000">
              <a:off x="4035934" y="4036510"/>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p>
          </p:txBody>
        </p:sp>
        <p:sp>
          <p:nvSpPr>
            <p:cNvPr id="19" name="圆角矩形 18"/>
            <p:cNvSpPr/>
            <p:nvPr/>
          </p:nvSpPr>
          <p:spPr>
            <a:xfrm>
              <a:off x="3428992" y="4403738"/>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spcBef>
                  <a:spcPts val="0"/>
                </a:spcBef>
              </a:pPr>
              <a:r>
                <a:rPr lang="zh-CN" altLang="en-US" sz="2000">
                  <a:solidFill>
                    <a:srgbClr val="0000FF"/>
                  </a:solidFill>
                  <a:latin typeface="楷体" pitchFamily="49" charset="-122"/>
                  <a:ea typeface="楷体" pitchFamily="49" charset="-122"/>
                </a:rPr>
                <a:t>图遍历</a:t>
              </a:r>
              <a:endParaRPr lang="zh-CN" altLang="en-US" sz="2000">
                <a:solidFill>
                  <a:srgbClr val="0000FF"/>
                </a:solidFill>
                <a:latin typeface="楷体" pitchFamily="49" charset="-122"/>
                <a:ea typeface="楷体" pitchFamily="49" charset="-122"/>
              </a:endParaRPr>
            </a:p>
          </p:txBody>
        </p:sp>
      </p:grpSp>
      <p:sp>
        <p:nvSpPr>
          <p:cNvPr id="21" name="灯片编号占位符 20"/>
          <p:cNvSpPr>
            <a:spLocks noGrp="1"/>
          </p:cNvSpPr>
          <p:nvPr>
            <p:ph type="sldNum" sz="quarter" idx="12"/>
          </p:nvPr>
        </p:nvSpPr>
        <p:spPr/>
        <p:txBody>
          <a:bodyPr/>
          <a:lstStyle/>
          <a:p>
            <a:fld id="{36E68863-33C2-4D6D-B9FA-F4917E910219}" type="slidenum">
              <a:rPr lang="en-US" altLang="zh-CN" smtClean="0"/>
              <a:pPr/>
              <a:t>86</a:t>
            </a:fld>
            <a:r>
              <a:rPr lang="en-US" altLang="zh-CN" smtClean="0"/>
              <a:t>/35</a:t>
            </a:r>
            <a:endParaRPr lang="en-US" altLang="zh-CN"/>
          </a:p>
        </p:txBody>
      </p:sp>
    </p:spTree>
    <p:extLst>
      <p:ext uri="{BB962C8B-B14F-4D97-AF65-F5344CB8AC3E}">
        <p14:creationId xmlns:p14="http://schemas.microsoft.com/office/powerpoint/2010/main" val="33508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2952728" y="928670"/>
            <a:ext cx="7659849"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假设图采用邻接矩阵表示。设计一个从顶点</a:t>
            </a:r>
            <a:r>
              <a:rPr lang="en-US"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出发的深度优先遍历算法。</a:t>
            </a:r>
          </a:p>
        </p:txBody>
      </p:sp>
      <p:grpSp>
        <p:nvGrpSpPr>
          <p:cNvPr id="53" name="组合 52"/>
          <p:cNvGrpSpPr/>
          <p:nvPr/>
        </p:nvGrpSpPr>
        <p:grpSpPr>
          <a:xfrm>
            <a:off x="4263218" y="2838446"/>
            <a:ext cx="2480854" cy="2308041"/>
            <a:chOff x="3525036" y="1985956"/>
            <a:chExt cx="2012934" cy="1731029"/>
          </a:xfrm>
        </p:grpSpPr>
        <p:graphicFrame>
          <p:nvGraphicFramePr>
            <p:cNvPr id="19" name="对象 18"/>
            <p:cNvGraphicFramePr>
              <a:graphicFrameLocks noChangeAspect="1"/>
            </p:cNvGraphicFramePr>
            <p:nvPr/>
          </p:nvGraphicFramePr>
          <p:xfrm>
            <a:off x="4521200" y="2476500"/>
            <a:ext cx="101600" cy="190500"/>
          </p:xfrm>
          <a:graphic>
            <a:graphicData uri="http://schemas.openxmlformats.org/presentationml/2006/ole">
              <mc:AlternateContent xmlns:mc="http://schemas.openxmlformats.org/markup-compatibility/2006">
                <mc:Choice xmlns:v="urn:schemas-microsoft-com:vml" Requires="v">
                  <p:oleObj spid="_x0000_s2054" name="Equation" r:id="rId4" imgW="101520" imgH="190440" progId="">
                    <p:embed/>
                  </p:oleObj>
                </mc:Choice>
                <mc:Fallback>
                  <p:oleObj name="Equation" r:id="rId4" imgW="10152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2476500"/>
                          <a:ext cx="101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3737207" y="1985956"/>
              <a:ext cx="1800000" cy="493837"/>
            </a:xfrm>
            <a:prstGeom prst="rect">
              <a:avLst/>
            </a:prstGeom>
            <a:noFill/>
          </p:spPr>
          <p:txBody>
            <a:bodyPr wrap="square" lIns="0" tIns="0" rIns="0" bIns="0" rtlCol="0">
              <a:spAutoFit/>
            </a:bodyPr>
            <a:lstStyle/>
            <a:p>
              <a:pPr algn="l"/>
              <a:r>
                <a:rPr lang="en-US" altLang="zh-CN" sz="2000">
                  <a:latin typeface="Consolas" pitchFamily="49" charset="0"/>
                  <a:cs typeface="Consolas" pitchFamily="49" charset="0"/>
                </a:rPr>
                <a:t>0  </a:t>
              </a:r>
              <a:r>
                <a:rPr lang="en-US" altLang="zh-CN" sz="2000">
                  <a:solidFill>
                    <a:srgbClr val="FF0000"/>
                  </a:solidFill>
                  <a:latin typeface="Consolas" pitchFamily="49" charset="0"/>
                  <a:cs typeface="Consolas" pitchFamily="49" charset="0"/>
                </a:rPr>
                <a:t>1</a:t>
              </a:r>
              <a:r>
                <a:rPr lang="en-US" altLang="zh-CN" sz="2000">
                  <a:latin typeface="Consolas" pitchFamily="49" charset="0"/>
                  <a:cs typeface="Consolas" pitchFamily="49" charset="0"/>
                </a:rPr>
                <a:t>  0  </a:t>
              </a:r>
              <a:r>
                <a:rPr lang="en-US" altLang="zh-CN" sz="2000">
                  <a:solidFill>
                    <a:srgbClr val="FF0000"/>
                  </a:solidFill>
                  <a:latin typeface="Consolas" pitchFamily="49" charset="0"/>
                  <a:cs typeface="Consolas" pitchFamily="49" charset="0"/>
                </a:rPr>
                <a:t>1</a:t>
              </a:r>
              <a:r>
                <a:rPr lang="en-US" altLang="zh-CN" sz="2000">
                  <a:latin typeface="Consolas" pitchFamily="49" charset="0"/>
                  <a:cs typeface="Consolas" pitchFamily="49" charset="0"/>
                </a:rPr>
                <a:t>  </a:t>
              </a:r>
              <a:r>
                <a:rPr lang="en-US" altLang="zh-CN" sz="2000" dirty="0">
                  <a:solidFill>
                    <a:srgbClr val="FF0000"/>
                  </a:solidFill>
                  <a:latin typeface="Consolas" pitchFamily="49" charset="0"/>
                  <a:cs typeface="Consolas" pitchFamily="49" charset="0"/>
                </a:rPr>
                <a:t>1</a:t>
              </a:r>
              <a:endParaRPr lang="zh-CN" altLang="en-US" sz="2000" dirty="0">
                <a:solidFill>
                  <a:srgbClr val="FF0000"/>
                </a:solidFill>
                <a:latin typeface="Consolas" pitchFamily="49" charset="0"/>
                <a:cs typeface="Consolas" pitchFamily="49" charset="0"/>
              </a:endParaRPr>
            </a:p>
          </p:txBody>
        </p:sp>
        <p:sp>
          <p:nvSpPr>
            <p:cNvPr id="23" name="TextBox 22"/>
            <p:cNvSpPr txBox="1"/>
            <p:nvPr/>
          </p:nvSpPr>
          <p:spPr>
            <a:xfrm>
              <a:off x="3737207" y="2280460"/>
              <a:ext cx="1800000" cy="507831"/>
            </a:xfrm>
            <a:prstGeom prst="rect">
              <a:avLst/>
            </a:prstGeom>
            <a:noFill/>
          </p:spPr>
          <p:txBody>
            <a:bodyPr wrap="square" lIns="0" tIns="0" rIns="0" bIns="0" rtlCol="0">
              <a:spAutoFit/>
            </a:bodyPr>
            <a:lstStyle/>
            <a:p>
              <a:pPr algn="l"/>
              <a:r>
                <a:rPr lang="en-US" altLang="zh-CN" sz="2000">
                  <a:latin typeface="Consolas" pitchFamily="49" charset="0"/>
                  <a:cs typeface="Consolas" pitchFamily="49" charset="0"/>
                </a:rPr>
                <a:t>1  0  </a:t>
              </a:r>
              <a:r>
                <a:rPr lang="en-US" altLang="zh-CN" sz="2000">
                  <a:solidFill>
                    <a:srgbClr val="FF0000"/>
                  </a:solidFill>
                  <a:latin typeface="Consolas" pitchFamily="49" charset="0"/>
                  <a:cs typeface="Consolas" pitchFamily="49" charset="0"/>
                </a:rPr>
                <a:t>1</a:t>
              </a:r>
              <a:r>
                <a:rPr lang="en-US" altLang="zh-CN" sz="2000">
                  <a:latin typeface="Consolas" pitchFamily="49" charset="0"/>
                  <a:cs typeface="Consolas" pitchFamily="49" charset="0"/>
                </a:rPr>
                <a:t>  </a:t>
              </a:r>
              <a:r>
                <a:rPr lang="en-US" altLang="zh-CN" sz="2000">
                  <a:solidFill>
                    <a:srgbClr val="FF0000"/>
                  </a:solidFill>
                  <a:latin typeface="Consolas" pitchFamily="49" charset="0"/>
                  <a:cs typeface="Consolas" pitchFamily="49" charset="0"/>
                </a:rPr>
                <a:t>1</a:t>
              </a:r>
              <a:r>
                <a:rPr lang="en-US" altLang="zh-CN" sz="2000">
                  <a:latin typeface="Consolas" pitchFamily="49" charset="0"/>
                  <a:cs typeface="Consolas" pitchFamily="49" charset="0"/>
                </a:rPr>
                <a:t>  </a:t>
              </a:r>
              <a:r>
                <a:rPr lang="en-US" altLang="zh-CN" sz="2000" dirty="0">
                  <a:latin typeface="Consolas" pitchFamily="49" charset="0"/>
                  <a:cs typeface="Consolas" pitchFamily="49" charset="0"/>
                </a:rPr>
                <a:t>0</a:t>
              </a:r>
              <a:endParaRPr lang="zh-CN" altLang="en-US" sz="2000" dirty="0">
                <a:latin typeface="Consolas" pitchFamily="49" charset="0"/>
                <a:cs typeface="Consolas" pitchFamily="49" charset="0"/>
              </a:endParaRPr>
            </a:p>
          </p:txBody>
        </p:sp>
        <p:sp>
          <p:nvSpPr>
            <p:cNvPr id="24" name="TextBox 23"/>
            <p:cNvSpPr txBox="1"/>
            <p:nvPr/>
          </p:nvSpPr>
          <p:spPr>
            <a:xfrm>
              <a:off x="3737207" y="2593002"/>
              <a:ext cx="1800000" cy="507831"/>
            </a:xfrm>
            <a:prstGeom prst="rect">
              <a:avLst/>
            </a:prstGeom>
            <a:noFill/>
          </p:spPr>
          <p:txBody>
            <a:bodyPr wrap="square" lIns="0" tIns="0" rIns="0" bIns="0" rtlCol="0">
              <a:spAutoFit/>
            </a:bodyPr>
            <a:lstStyle/>
            <a:p>
              <a:pPr algn="l"/>
              <a:r>
                <a:rPr lang="en-US" altLang="zh-CN" sz="2000">
                  <a:latin typeface="Consolas" pitchFamily="49" charset="0"/>
                  <a:cs typeface="Consolas" pitchFamily="49" charset="0"/>
                </a:rPr>
                <a:t>0  </a:t>
              </a:r>
              <a:r>
                <a:rPr lang="en-US" altLang="zh-CN" sz="2000">
                  <a:solidFill>
                    <a:srgbClr val="FF0000"/>
                  </a:solidFill>
                  <a:latin typeface="Consolas" pitchFamily="49" charset="0"/>
                  <a:cs typeface="Consolas" pitchFamily="49" charset="0"/>
                </a:rPr>
                <a:t>1</a:t>
              </a:r>
              <a:r>
                <a:rPr lang="en-US" altLang="zh-CN" sz="2000">
                  <a:latin typeface="Consolas" pitchFamily="49" charset="0"/>
                  <a:cs typeface="Consolas" pitchFamily="49" charset="0"/>
                </a:rPr>
                <a:t>  0  </a:t>
              </a:r>
              <a:r>
                <a:rPr lang="en-US" altLang="zh-CN" sz="2000">
                  <a:solidFill>
                    <a:srgbClr val="FF0000"/>
                  </a:solidFill>
                  <a:latin typeface="Consolas" pitchFamily="49" charset="0"/>
                  <a:cs typeface="Consolas" pitchFamily="49" charset="0"/>
                </a:rPr>
                <a:t>1</a:t>
              </a:r>
              <a:r>
                <a:rPr lang="en-US" altLang="zh-CN" sz="2000">
                  <a:latin typeface="Consolas" pitchFamily="49" charset="0"/>
                  <a:cs typeface="Consolas" pitchFamily="49" charset="0"/>
                </a:rPr>
                <a:t>  </a:t>
              </a:r>
              <a:r>
                <a:rPr lang="en-US" altLang="zh-CN" sz="2000" dirty="0">
                  <a:solidFill>
                    <a:srgbClr val="FF0000"/>
                  </a:solidFill>
                  <a:latin typeface="Consolas" pitchFamily="49" charset="0"/>
                  <a:cs typeface="Consolas" pitchFamily="49" charset="0"/>
                </a:rPr>
                <a:t>1</a:t>
              </a:r>
              <a:endParaRPr lang="zh-CN" altLang="en-US" sz="2000" dirty="0">
                <a:solidFill>
                  <a:srgbClr val="FF0000"/>
                </a:solidFill>
                <a:latin typeface="Consolas" pitchFamily="49" charset="0"/>
                <a:cs typeface="Consolas" pitchFamily="49" charset="0"/>
              </a:endParaRPr>
            </a:p>
          </p:txBody>
        </p:sp>
        <p:sp>
          <p:nvSpPr>
            <p:cNvPr id="25" name="TextBox 24"/>
            <p:cNvSpPr txBox="1"/>
            <p:nvPr/>
          </p:nvSpPr>
          <p:spPr>
            <a:xfrm>
              <a:off x="3737207" y="2865359"/>
              <a:ext cx="1800000" cy="507831"/>
            </a:xfrm>
            <a:prstGeom prst="rect">
              <a:avLst/>
            </a:prstGeom>
            <a:noFill/>
          </p:spPr>
          <p:txBody>
            <a:bodyPr wrap="square" lIns="0" tIns="0" rIns="0" bIns="0" rtlCol="0">
              <a:spAutoFit/>
            </a:bodyPr>
            <a:lstStyle/>
            <a:p>
              <a:pPr algn="l"/>
              <a:r>
                <a:rPr lang="en-US" altLang="zh-CN" sz="2000">
                  <a:solidFill>
                    <a:srgbClr val="FF0000"/>
                  </a:solidFill>
                  <a:latin typeface="Consolas" pitchFamily="49" charset="0"/>
                  <a:cs typeface="Consolas" pitchFamily="49" charset="0"/>
                </a:rPr>
                <a:t>1  1  1</a:t>
              </a:r>
              <a:r>
                <a:rPr lang="en-US" altLang="zh-CN" sz="2000">
                  <a:latin typeface="Consolas" pitchFamily="49" charset="0"/>
                  <a:cs typeface="Consolas" pitchFamily="49" charset="0"/>
                </a:rPr>
                <a:t>  0  </a:t>
              </a:r>
              <a:r>
                <a:rPr lang="en-US" altLang="zh-CN" sz="2000" dirty="0">
                  <a:solidFill>
                    <a:srgbClr val="FF0000"/>
                  </a:solidFill>
                  <a:latin typeface="Consolas" pitchFamily="49" charset="0"/>
                  <a:cs typeface="Consolas" pitchFamily="49" charset="0"/>
                </a:rPr>
                <a:t>1</a:t>
              </a:r>
              <a:endParaRPr lang="zh-CN" altLang="en-US" sz="2000" dirty="0">
                <a:solidFill>
                  <a:srgbClr val="FF0000"/>
                </a:solidFill>
                <a:latin typeface="Consolas" pitchFamily="49" charset="0"/>
                <a:cs typeface="Consolas" pitchFamily="49" charset="0"/>
              </a:endParaRPr>
            </a:p>
          </p:txBody>
        </p:sp>
        <p:sp>
          <p:nvSpPr>
            <p:cNvPr id="26" name="TextBox 25"/>
            <p:cNvSpPr txBox="1"/>
            <p:nvPr/>
          </p:nvSpPr>
          <p:spPr>
            <a:xfrm>
              <a:off x="3737207" y="3209154"/>
              <a:ext cx="1800000" cy="507831"/>
            </a:xfrm>
            <a:prstGeom prst="rect">
              <a:avLst/>
            </a:prstGeom>
            <a:noFill/>
          </p:spPr>
          <p:txBody>
            <a:bodyPr wrap="square" lIns="0" tIns="0" rIns="0" bIns="0" rtlCol="0">
              <a:spAutoFit/>
            </a:bodyPr>
            <a:lstStyle/>
            <a:p>
              <a:pPr algn="l"/>
              <a:r>
                <a:rPr lang="en-US" altLang="zh-CN" sz="2000">
                  <a:solidFill>
                    <a:srgbClr val="FF0000"/>
                  </a:solidFill>
                  <a:latin typeface="Consolas" pitchFamily="49" charset="0"/>
                  <a:cs typeface="Consolas" pitchFamily="49" charset="0"/>
                </a:rPr>
                <a:t>1</a:t>
              </a:r>
              <a:r>
                <a:rPr lang="en-US" altLang="zh-CN" sz="2000">
                  <a:latin typeface="Consolas" pitchFamily="49" charset="0"/>
                  <a:cs typeface="Consolas" pitchFamily="49" charset="0"/>
                </a:rPr>
                <a:t>  0  </a:t>
              </a:r>
              <a:r>
                <a:rPr lang="en-US" altLang="zh-CN" sz="2000">
                  <a:solidFill>
                    <a:srgbClr val="FF0000"/>
                  </a:solidFill>
                  <a:latin typeface="Consolas" pitchFamily="49" charset="0"/>
                  <a:cs typeface="Consolas" pitchFamily="49" charset="0"/>
                </a:rPr>
                <a:t>1  1</a:t>
              </a:r>
              <a:r>
                <a:rPr lang="en-US" altLang="zh-CN" sz="2000">
                  <a:latin typeface="Consolas" pitchFamily="49" charset="0"/>
                  <a:cs typeface="Consolas" pitchFamily="49" charset="0"/>
                </a:rPr>
                <a:t>  </a:t>
              </a:r>
              <a:r>
                <a:rPr lang="en-US" altLang="zh-CN" sz="2000" dirty="0">
                  <a:latin typeface="Consolas" pitchFamily="49" charset="0"/>
                  <a:cs typeface="Consolas" pitchFamily="49" charset="0"/>
                </a:rPr>
                <a:t>0</a:t>
              </a:r>
              <a:endParaRPr lang="zh-CN" altLang="en-US" sz="2000" dirty="0">
                <a:latin typeface="Consolas" pitchFamily="49" charset="0"/>
                <a:cs typeface="Consolas" pitchFamily="49" charset="0"/>
              </a:endParaRPr>
            </a:p>
          </p:txBody>
        </p:sp>
        <p:cxnSp>
          <p:nvCxnSpPr>
            <p:cNvPr id="27" name="直接连接符 26"/>
            <p:cNvCxnSpPr/>
            <p:nvPr/>
          </p:nvCxnSpPr>
          <p:spPr>
            <a:xfrm rot="5400000">
              <a:off x="2841830"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2583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52583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4853176"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9430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9430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3595670" y="3581403"/>
            <a:ext cx="528265" cy="374461"/>
          </a:xfrm>
          <a:prstGeom prst="rect">
            <a:avLst/>
          </a:prstGeom>
          <a:noFill/>
        </p:spPr>
        <p:txBody>
          <a:bodyPr wrap="square" rtlCol="0">
            <a:spAutoFit/>
          </a:bodyPr>
          <a:lstStyle/>
          <a:p>
            <a:pPr algn="l">
              <a:lnSpc>
                <a:spcPts val="2200"/>
              </a:lnSpc>
              <a:spcBef>
                <a:spcPts val="0"/>
              </a:spcBef>
            </a:pPr>
            <a:r>
              <a:rPr lang="en-US" altLang="zh-CN" i="1">
                <a:solidFill>
                  <a:srgbClr val="0000FF"/>
                </a:solidFill>
                <a:latin typeface="Consolas" pitchFamily="49" charset="0"/>
                <a:ea typeface="楷体" pitchFamily="49" charset="-122"/>
                <a:cs typeface="Consolas" pitchFamily="49" charset="0"/>
              </a:rPr>
              <a:t>w</a:t>
            </a:r>
            <a:endParaRPr lang="zh-CN" altLang="en-US" i="1">
              <a:solidFill>
                <a:srgbClr val="0000FF"/>
              </a:solidFill>
              <a:latin typeface="Consolas" pitchFamily="49" charset="0"/>
              <a:ea typeface="楷体" pitchFamily="49" charset="-122"/>
              <a:cs typeface="Consolas" pitchFamily="49" charset="0"/>
            </a:endParaRPr>
          </a:p>
        </p:txBody>
      </p:sp>
      <p:cxnSp>
        <p:nvCxnSpPr>
          <p:cNvPr id="56" name="直接箭头连接符 55"/>
          <p:cNvCxnSpPr/>
          <p:nvPr/>
        </p:nvCxnSpPr>
        <p:spPr>
          <a:xfrm>
            <a:off x="4024298" y="3805769"/>
            <a:ext cx="3169593"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7" name="TextBox 56"/>
          <p:cNvSpPr txBox="1"/>
          <p:nvPr/>
        </p:nvSpPr>
        <p:spPr>
          <a:xfrm>
            <a:off x="4095736" y="2143116"/>
            <a:ext cx="3433725"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找顶点</a:t>
            </a:r>
            <a:r>
              <a:rPr lang="en-US" altLang="zh-CN" sz="2000" i="1">
                <a:solidFill>
                  <a:srgbClr val="0000FF"/>
                </a:solidFill>
                <a:latin typeface="Consolas" pitchFamily="49" charset="0"/>
                <a:ea typeface="仿宋" pitchFamily="49" charset="-122"/>
                <a:cs typeface="Consolas" pitchFamily="49" charset="0"/>
              </a:rPr>
              <a:t>v</a:t>
            </a:r>
            <a:r>
              <a:rPr lang="zh-CN" altLang="en-US" sz="2000">
                <a:solidFill>
                  <a:srgbClr val="0000FF"/>
                </a:solidFill>
                <a:latin typeface="Consolas" pitchFamily="49" charset="0"/>
                <a:ea typeface="仿宋" pitchFamily="49" charset="-122"/>
                <a:cs typeface="Consolas" pitchFamily="49" charset="0"/>
              </a:rPr>
              <a:t>的相邻顶点</a:t>
            </a:r>
            <a:r>
              <a:rPr lang="en-US" altLang="zh-CN" sz="2000" i="1">
                <a:solidFill>
                  <a:srgbClr val="0000FF"/>
                </a:solidFill>
                <a:latin typeface="Consolas" pitchFamily="49" charset="0"/>
                <a:ea typeface="仿宋" pitchFamily="49" charset="-122"/>
                <a:cs typeface="Consolas" pitchFamily="49" charset="0"/>
              </a:rPr>
              <a:t>w</a:t>
            </a:r>
            <a:endParaRPr lang="zh-CN" altLang="en-US" sz="2000" i="1">
              <a:solidFill>
                <a:srgbClr val="0000FF"/>
              </a:solidFill>
              <a:latin typeface="Consolas" pitchFamily="49" charset="0"/>
              <a:ea typeface="仿宋" pitchFamily="49" charset="-122"/>
              <a:cs typeface="Consolas" pitchFamily="49" charset="0"/>
            </a:endParaRPr>
          </a:p>
        </p:txBody>
      </p:sp>
      <p:grpSp>
        <p:nvGrpSpPr>
          <p:cNvPr id="33" name="组合 7"/>
          <p:cNvGrpSpPr/>
          <p:nvPr/>
        </p:nvGrpSpPr>
        <p:grpSpPr>
          <a:xfrm>
            <a:off x="2095504" y="428605"/>
            <a:ext cx="1000100" cy="785817"/>
            <a:chOff x="5703182" y="3835411"/>
            <a:chExt cx="1238250" cy="1236663"/>
          </a:xfrm>
        </p:grpSpPr>
        <p:grpSp>
          <p:nvGrpSpPr>
            <p:cNvPr id="35" name="Group 19"/>
            <p:cNvGrpSpPr>
              <a:grpSpLocks/>
            </p:cNvGrpSpPr>
            <p:nvPr/>
          </p:nvGrpSpPr>
          <p:grpSpPr bwMode="auto">
            <a:xfrm>
              <a:off x="5703182" y="3835411"/>
              <a:ext cx="1238250" cy="1236663"/>
              <a:chOff x="810" y="845"/>
              <a:chExt cx="827" cy="826"/>
            </a:xfrm>
          </p:grpSpPr>
          <p:sp>
            <p:nvSpPr>
              <p:cNvPr id="3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3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40"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36"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34" name="灯片编号占位符 33"/>
          <p:cNvSpPr>
            <a:spLocks noGrp="1"/>
          </p:cNvSpPr>
          <p:nvPr>
            <p:ph type="sldNum" sz="quarter" idx="12"/>
          </p:nvPr>
        </p:nvSpPr>
        <p:spPr/>
        <p:txBody>
          <a:bodyPr/>
          <a:lstStyle/>
          <a:p>
            <a:fld id="{36E68863-33C2-4D6D-B9FA-F4917E910219}" type="slidenum">
              <a:rPr lang="en-US" altLang="zh-CN" smtClean="0"/>
              <a:pPr/>
              <a:t>87</a:t>
            </a:fld>
            <a:r>
              <a:rPr lang="en-US" altLang="zh-CN" smtClean="0"/>
              <a:t>/35</a:t>
            </a:r>
            <a:endParaRPr lang="en-US" altLang="zh-CN"/>
          </a:p>
        </p:txBody>
      </p:sp>
    </p:spTree>
    <p:extLst>
      <p:ext uri="{BB962C8B-B14F-4D97-AF65-F5344CB8AC3E}">
        <p14:creationId xmlns:p14="http://schemas.microsoft.com/office/powerpoint/2010/main" val="314768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par>
                          <p:cTn id="14" fill="hold">
                            <p:stCondLst>
                              <p:cond delay="0"/>
                            </p:stCondLst>
                            <p:childTnLst>
                              <p:par>
                                <p:cTn id="15" presetID="18" presetClass="entr" presetSubtype="6"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strips(downRight)">
                                      <p:cBhvr>
                                        <p:cTn id="17"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4034" y="1047734"/>
            <a:ext cx="7643866" cy="340493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int visited[MAXV];	 </a:t>
            </a:r>
            <a:r>
              <a:rPr lang="en-US" sz="1800">
                <a:solidFill>
                  <a:srgbClr val="0070C0"/>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全局变量，所有元素置初值</a:t>
            </a:r>
            <a:r>
              <a:rPr lang="en-US" sz="1800">
                <a:solidFill>
                  <a:srgbClr val="00B0F0"/>
                </a:solidFill>
                <a:latin typeface="Consolas" pitchFamily="49" charset="0"/>
                <a:ea typeface="仿宋" pitchFamily="49" charset="-122"/>
                <a:cs typeface="Consolas" pitchFamily="49" charset="0"/>
              </a:rPr>
              <a:t>0</a:t>
            </a:r>
            <a:endParaRPr lang="zh-CN" altLang="en-US"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void </a:t>
            </a:r>
            <a:r>
              <a:rPr lang="en-US" sz="1800">
                <a:solidFill>
                  <a:srgbClr val="FF0000"/>
                </a:solidFill>
                <a:latin typeface="Consolas" pitchFamily="49" charset="0"/>
                <a:ea typeface="仿宋" pitchFamily="49" charset="-122"/>
                <a:cs typeface="Consolas" pitchFamily="49" charset="0"/>
              </a:rPr>
              <a:t>MDFS</a:t>
            </a:r>
            <a:r>
              <a:rPr lang="en-US" sz="1800">
                <a:solidFill>
                  <a:srgbClr val="0000FF"/>
                </a:solidFill>
                <a:latin typeface="Consolas" pitchFamily="49" charset="0"/>
                <a:ea typeface="仿宋" pitchFamily="49" charset="-122"/>
                <a:cs typeface="Consolas" pitchFamily="49" charset="0"/>
              </a:rPr>
              <a:t>(MGraph g，int v)</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int w;</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printf("%d  "，v);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访问顶点</a:t>
            </a:r>
            <a:r>
              <a:rPr lang="en-US" sz="1800">
                <a:solidFill>
                  <a:srgbClr val="00B0F0"/>
                </a:solidFill>
                <a:latin typeface="Consolas" pitchFamily="49" charset="0"/>
                <a:ea typeface="仿宋" pitchFamily="49" charset="-122"/>
                <a:cs typeface="Consolas" pitchFamily="49" charset="0"/>
              </a:rPr>
              <a:t>v</a:t>
            </a:r>
            <a:endParaRPr lang="zh-CN" altLang="en-US"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visited[v]=1;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置访问标记</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for (w=0;w&lt;g.n;w++)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找顶点</a:t>
            </a:r>
            <a:r>
              <a:rPr lang="en-US" sz="1800">
                <a:solidFill>
                  <a:srgbClr val="00B0F0"/>
                </a:solidFill>
                <a:latin typeface="Consolas" pitchFamily="49" charset="0"/>
                <a:ea typeface="仿宋" pitchFamily="49" charset="-122"/>
                <a:cs typeface="Consolas" pitchFamily="49" charset="0"/>
              </a:rPr>
              <a:t>v</a:t>
            </a:r>
            <a:r>
              <a:rPr lang="zh-CN" altLang="en-US" sz="1800">
                <a:solidFill>
                  <a:srgbClr val="00B0F0"/>
                </a:solidFill>
                <a:latin typeface="Consolas" pitchFamily="49" charset="0"/>
                <a:ea typeface="仿宋" pitchFamily="49" charset="-122"/>
                <a:cs typeface="Consolas" pitchFamily="49" charset="0"/>
              </a:rPr>
              <a:t>的所有相邻点</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if (g.edges[v][w]!=0 &amp;&amp; g.edges[v][w]!=INF &amp;&amp;    </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visited[w]==0)</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t>
            </a:r>
            <a:r>
              <a:rPr lang="en-US" sz="1800">
                <a:solidFill>
                  <a:srgbClr val="FF0000"/>
                </a:solidFill>
                <a:latin typeface="Consolas" pitchFamily="49" charset="0"/>
                <a:ea typeface="仿宋" pitchFamily="49" charset="-122"/>
                <a:cs typeface="Consolas" pitchFamily="49" charset="0"/>
              </a:rPr>
              <a:t>MDFS</a:t>
            </a:r>
            <a:r>
              <a:rPr lang="en-US" sz="1800">
                <a:solidFill>
                  <a:srgbClr val="0000FF"/>
                </a:solidFill>
                <a:latin typeface="Consolas" pitchFamily="49" charset="0"/>
                <a:ea typeface="仿宋" pitchFamily="49" charset="-122"/>
                <a:cs typeface="Consolas" pitchFamily="49" charset="0"/>
              </a:rPr>
              <a:t>(g，w);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找顶点</a:t>
            </a:r>
            <a:r>
              <a:rPr lang="en-US" sz="1800">
                <a:solidFill>
                  <a:srgbClr val="00B0F0"/>
                </a:solidFill>
                <a:latin typeface="Consolas" pitchFamily="49" charset="0"/>
                <a:ea typeface="仿宋" pitchFamily="49" charset="-122"/>
                <a:cs typeface="Consolas" pitchFamily="49" charset="0"/>
              </a:rPr>
              <a:t>v</a:t>
            </a:r>
            <a:r>
              <a:rPr lang="zh-CN" altLang="en-US" sz="1800">
                <a:solidFill>
                  <a:srgbClr val="00B0F0"/>
                </a:solidFill>
                <a:latin typeface="Consolas" pitchFamily="49" charset="0"/>
                <a:ea typeface="仿宋" pitchFamily="49" charset="-122"/>
                <a:cs typeface="Consolas" pitchFamily="49" charset="0"/>
              </a:rPr>
              <a:t>的未访问过的相邻点</a:t>
            </a:r>
            <a:r>
              <a:rPr lang="en-US" sz="1800">
                <a:solidFill>
                  <a:srgbClr val="00B0F0"/>
                </a:solidFill>
                <a:latin typeface="Consolas" pitchFamily="49" charset="0"/>
                <a:ea typeface="仿宋" pitchFamily="49" charset="-122"/>
                <a:cs typeface="Consolas" pitchFamily="49" charset="0"/>
              </a:rPr>
              <a:t>w</a:t>
            </a:r>
            <a:endParaRPr lang="zh-CN" altLang="en-US"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095472" y="285729"/>
            <a:ext cx="2643206"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算法如下：</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88</a:t>
            </a:fld>
            <a:r>
              <a:rPr lang="en-US" altLang="zh-CN" smtClean="0"/>
              <a:t>/35</a:t>
            </a:r>
            <a:endParaRPr lang="en-US" altLang="zh-CN"/>
          </a:p>
        </p:txBody>
      </p:sp>
    </p:spTree>
    <p:extLst>
      <p:ext uri="{BB962C8B-B14F-4D97-AF65-F5344CB8AC3E}">
        <p14:creationId xmlns:p14="http://schemas.microsoft.com/office/powerpoint/2010/main" val="40413396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52596" y="380979"/>
            <a:ext cx="414340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DFS</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遍历算法应用示例</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6" name="TextBox 25"/>
          <p:cNvSpPr txBox="1"/>
          <p:nvPr/>
        </p:nvSpPr>
        <p:spPr>
          <a:xfrm>
            <a:off x="3024166" y="1214423"/>
            <a:ext cx="7000924" cy="124649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图采用邻接表作为存储结构。对于一个无向连通图</a:t>
            </a:r>
            <a:r>
              <a:rPr lang="en-US"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，假设不知道</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，设计一个算法</a:t>
            </a:r>
            <a:r>
              <a:rPr lang="zh-CN" altLang="en-US" sz="2000">
                <a:solidFill>
                  <a:srgbClr val="FF00FF"/>
                </a:solidFill>
                <a:latin typeface="Consolas" pitchFamily="49" charset="0"/>
                <a:ea typeface="楷体" pitchFamily="49" charset="-122"/>
                <a:cs typeface="Consolas" pitchFamily="49" charset="0"/>
              </a:rPr>
              <a:t>判断是否为一棵树</a:t>
            </a:r>
            <a:r>
              <a:rPr lang="zh-CN" altLang="en-US" sz="2000">
                <a:solidFill>
                  <a:srgbClr val="0000FF"/>
                </a:solidFill>
                <a:latin typeface="Consolas" pitchFamily="49" charset="0"/>
                <a:ea typeface="楷体" pitchFamily="49" charset="-122"/>
                <a:cs typeface="Consolas" pitchFamily="49" charset="0"/>
              </a:rPr>
              <a:t>。若是树，返回</a:t>
            </a:r>
            <a:r>
              <a:rPr lang="en-US" sz="2000">
                <a:solidFill>
                  <a:srgbClr val="0000FF"/>
                </a:solidFill>
                <a:latin typeface="Consolas" pitchFamily="49" charset="0"/>
                <a:ea typeface="楷体" pitchFamily="49" charset="-122"/>
                <a:cs typeface="Consolas" pitchFamily="49" charset="0"/>
              </a:rPr>
              <a:t>true</a:t>
            </a:r>
            <a:r>
              <a:rPr lang="zh-CN" altLang="en-US" sz="2000">
                <a:solidFill>
                  <a:srgbClr val="0000FF"/>
                </a:solidFill>
                <a:latin typeface="Consolas" pitchFamily="49" charset="0"/>
                <a:ea typeface="楷体" pitchFamily="49" charset="-122"/>
                <a:cs typeface="Consolas" pitchFamily="49" charset="0"/>
              </a:rPr>
              <a:t>；否则返回</a:t>
            </a:r>
            <a:r>
              <a:rPr lang="en-US" sz="2000">
                <a:solidFill>
                  <a:srgbClr val="0000FF"/>
                </a:solidFill>
                <a:latin typeface="Consolas" pitchFamily="49" charset="0"/>
                <a:ea typeface="楷体" pitchFamily="49" charset="-122"/>
                <a:cs typeface="Consolas" pitchFamily="49" charset="0"/>
              </a:rPr>
              <a:t>false</a:t>
            </a:r>
            <a:r>
              <a:rPr lang="zh-CN" altLang="en-US" sz="2000">
                <a:solidFill>
                  <a:srgbClr val="0000FF"/>
                </a:solidFill>
                <a:latin typeface="Consolas" pitchFamily="49" charset="0"/>
                <a:ea typeface="楷体" pitchFamily="49" charset="-122"/>
                <a:cs typeface="Consolas" pitchFamily="49" charset="0"/>
              </a:rPr>
              <a:t>。</a:t>
            </a:r>
          </a:p>
        </p:txBody>
      </p:sp>
      <p:sp>
        <p:nvSpPr>
          <p:cNvPr id="28" name="TextBox 27"/>
          <p:cNvSpPr txBox="1"/>
          <p:nvPr/>
        </p:nvSpPr>
        <p:spPr>
          <a:xfrm>
            <a:off x="2666976" y="2857498"/>
            <a:ext cx="6715172"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若</a:t>
            </a:r>
            <a:r>
              <a:rPr lang="en-US" altLang="zh-CN" sz="2000">
                <a:solidFill>
                  <a:srgbClr val="0000FF"/>
                </a:solidFill>
                <a:latin typeface="Consolas" pitchFamily="49" charset="0"/>
                <a:ea typeface="仿宋" pitchFamily="49" charset="-122"/>
                <a:cs typeface="Consolas" pitchFamily="49" charset="0"/>
              </a:rPr>
              <a:t>G-&gt;</a:t>
            </a:r>
            <a:r>
              <a:rPr lang="en-US" altLang="zh-CN" sz="2000" i="1">
                <a:solidFill>
                  <a:srgbClr val="0000FF"/>
                </a:solidFill>
                <a:latin typeface="Consolas" pitchFamily="49" charset="0"/>
                <a:ea typeface="仿宋" pitchFamily="49" charset="-122"/>
                <a:cs typeface="Consolas" pitchFamily="49" charset="0"/>
              </a:rPr>
              <a:t>e</a:t>
            </a:r>
            <a:r>
              <a:rPr lang="en-US" altLang="zh-CN" sz="2000">
                <a:solidFill>
                  <a:srgbClr val="0000FF"/>
                </a:solidFill>
                <a:latin typeface="Consolas" pitchFamily="49" charset="0"/>
                <a:ea typeface="仿宋" pitchFamily="49" charset="-122"/>
                <a:cs typeface="Consolas" pitchFamily="49" charset="0"/>
              </a:rPr>
              <a:t>=G-&gt;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 </a:t>
            </a:r>
            <a:r>
              <a:rPr lang="en-US" altLang="zh-CN" sz="2000">
                <a:solidFill>
                  <a:srgbClr val="FF00FF"/>
                </a:solidFill>
                <a:latin typeface="Consolas" pitchFamily="49" charset="0"/>
                <a:ea typeface="仿宋" pitchFamily="49" charset="-122"/>
                <a:cs typeface="Consolas" pitchFamily="49" charset="0"/>
                <a:sym typeface="Wingdings"/>
              </a:rPr>
              <a:t></a:t>
            </a:r>
            <a:r>
              <a:rPr lang="en-US" altLang="zh-CN"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sym typeface="Wingdings"/>
              </a:rPr>
              <a:t>树图？但</a:t>
            </a:r>
            <a:r>
              <a:rPr lang="en-US" altLang="zh-CN" sz="2000">
                <a:solidFill>
                  <a:srgbClr val="0000FF"/>
                </a:solidFill>
                <a:latin typeface="Consolas" pitchFamily="49" charset="0"/>
                <a:ea typeface="仿宋" pitchFamily="49" charset="-122"/>
                <a:cs typeface="Consolas" pitchFamily="49" charset="0"/>
                <a:sym typeface="Wingdings"/>
              </a:rPr>
              <a:t>G-&gt;</a:t>
            </a:r>
            <a:r>
              <a:rPr lang="en-US" altLang="zh-CN" sz="2000" i="1">
                <a:solidFill>
                  <a:srgbClr val="0000FF"/>
                </a:solidFill>
                <a:latin typeface="Consolas" pitchFamily="49" charset="0"/>
                <a:ea typeface="仿宋" pitchFamily="49" charset="-122"/>
                <a:cs typeface="Consolas" pitchFamily="49" charset="0"/>
                <a:sym typeface="Wingdings"/>
              </a:rPr>
              <a:t>e</a:t>
            </a:r>
            <a:r>
              <a:rPr lang="zh-CN" altLang="en-US" sz="2000">
                <a:solidFill>
                  <a:srgbClr val="0000FF"/>
                </a:solidFill>
                <a:latin typeface="Consolas" pitchFamily="49" charset="0"/>
                <a:ea typeface="仿宋" pitchFamily="49" charset="-122"/>
                <a:cs typeface="Consolas" pitchFamily="49" charset="0"/>
                <a:sym typeface="Wingdings"/>
              </a:rPr>
              <a:t>和</a:t>
            </a:r>
            <a:r>
              <a:rPr lang="en-US" altLang="zh-CN" sz="2000">
                <a:solidFill>
                  <a:srgbClr val="0000FF"/>
                </a:solidFill>
                <a:latin typeface="Consolas" pitchFamily="49" charset="0"/>
                <a:ea typeface="仿宋" pitchFamily="49" charset="-122"/>
                <a:cs typeface="Consolas" pitchFamily="49" charset="0"/>
                <a:sym typeface="Wingdings"/>
              </a:rPr>
              <a:t>G-&gt;</a:t>
            </a:r>
            <a:r>
              <a:rPr lang="en-US" altLang="zh-CN" sz="2000" i="1">
                <a:solidFill>
                  <a:srgbClr val="0000FF"/>
                </a:solidFill>
                <a:latin typeface="Consolas" pitchFamily="49" charset="0"/>
                <a:ea typeface="仿宋" pitchFamily="49" charset="-122"/>
                <a:cs typeface="Consolas" pitchFamily="49" charset="0"/>
                <a:sym typeface="Wingdings"/>
              </a:rPr>
              <a:t>n</a:t>
            </a:r>
            <a:r>
              <a:rPr lang="zh-CN" altLang="en-US" sz="2000">
                <a:solidFill>
                  <a:srgbClr val="0000FF"/>
                </a:solidFill>
                <a:latin typeface="Consolas" pitchFamily="49" charset="0"/>
                <a:ea typeface="仿宋" pitchFamily="49" charset="-122"/>
                <a:cs typeface="Consolas" pitchFamily="49" charset="0"/>
                <a:sym typeface="Wingdings"/>
              </a:rPr>
              <a:t>未知！</a:t>
            </a:r>
            <a:endParaRPr lang="en-US" altLang="zh-CN" sz="2000">
              <a:solidFill>
                <a:srgbClr val="0000FF"/>
              </a:solidFill>
              <a:latin typeface="Consolas" pitchFamily="49" charset="0"/>
              <a:ea typeface="仿宋" pitchFamily="49" charset="-122"/>
              <a:cs typeface="Consolas" pitchFamily="49" charset="0"/>
              <a:sym typeface="Wingdings"/>
            </a:endParaRPr>
          </a:p>
          <a:p>
            <a:pPr marL="457200" indent="-457200" algn="l">
              <a:lnSpc>
                <a:spcPts val="3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sym typeface="Wingdings"/>
              </a:rPr>
              <a:t>对于</a:t>
            </a:r>
            <a:r>
              <a:rPr lang="zh-CN" altLang="en-US" sz="2000">
                <a:solidFill>
                  <a:srgbClr val="0000FF"/>
                </a:solidFill>
                <a:latin typeface="Consolas" pitchFamily="49" charset="0"/>
                <a:ea typeface="仿宋" pitchFamily="49" charset="-122"/>
                <a:cs typeface="Consolas" pitchFamily="49" charset="0"/>
              </a:rPr>
              <a:t>无向连通图</a:t>
            </a:r>
            <a:r>
              <a:rPr lang="en-US" sz="2000">
                <a:solidFill>
                  <a:srgbClr val="0000FF"/>
                </a:solidFill>
                <a:latin typeface="Consolas" pitchFamily="49" charset="0"/>
                <a:ea typeface="仿宋" pitchFamily="49" charset="-122"/>
                <a:cs typeface="Consolas" pitchFamily="49" charset="0"/>
              </a:rPr>
              <a:t>G</a:t>
            </a:r>
            <a:r>
              <a:rPr lang="zh-CN" altLang="en-US" sz="2000">
                <a:solidFill>
                  <a:srgbClr val="0000FF"/>
                </a:solidFill>
                <a:latin typeface="Consolas" pitchFamily="49" charset="0"/>
                <a:ea typeface="仿宋" pitchFamily="49" charset="-122"/>
                <a:cs typeface="Consolas" pitchFamily="49" charset="0"/>
              </a:rPr>
              <a:t>，采用</a:t>
            </a:r>
            <a:r>
              <a:rPr lang="en-US" altLang="zh-CN" sz="2000">
                <a:solidFill>
                  <a:srgbClr val="0000FF"/>
                </a:solidFill>
                <a:latin typeface="Consolas" pitchFamily="49" charset="0"/>
                <a:ea typeface="仿宋" pitchFamily="49" charset="-122"/>
                <a:cs typeface="Consolas" pitchFamily="49" charset="0"/>
              </a:rPr>
              <a:t>DFS</a:t>
            </a:r>
            <a:r>
              <a:rPr lang="zh-CN" altLang="en-US" sz="2000">
                <a:solidFill>
                  <a:srgbClr val="0000FF"/>
                </a:solidFill>
                <a:latin typeface="Consolas" pitchFamily="49" charset="0"/>
                <a:ea typeface="仿宋" pitchFamily="49" charset="-122"/>
                <a:cs typeface="Consolas" pitchFamily="49" charset="0"/>
              </a:rPr>
              <a:t>，访问的顶点数</a:t>
            </a:r>
            <a:r>
              <a:rPr lang="en-US" altLang="zh-CN" sz="2000">
                <a:solidFill>
                  <a:srgbClr val="0000FF"/>
                </a:solidFill>
                <a:latin typeface="Consolas" pitchFamily="49" charset="0"/>
                <a:ea typeface="仿宋" pitchFamily="49" charset="-122"/>
                <a:cs typeface="Consolas" pitchFamily="49" charset="0"/>
              </a:rPr>
              <a:t>vn</a:t>
            </a:r>
            <a:r>
              <a:rPr lang="zh-CN" altLang="en-US" sz="2000">
                <a:solidFill>
                  <a:srgbClr val="0000FF"/>
                </a:solidFill>
                <a:latin typeface="Consolas" pitchFamily="49" charset="0"/>
                <a:ea typeface="仿宋" pitchFamily="49" charset="-122"/>
                <a:cs typeface="Consolas" pitchFamily="49" charset="0"/>
              </a:rPr>
              <a:t>为</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，试探的边数</a:t>
            </a:r>
            <a:r>
              <a:rPr lang="en-US" altLang="zh-CN" sz="2000">
                <a:solidFill>
                  <a:srgbClr val="0000FF"/>
                </a:solidFill>
                <a:latin typeface="Consolas" pitchFamily="49" charset="0"/>
                <a:ea typeface="仿宋" pitchFamily="49" charset="-122"/>
                <a:cs typeface="Consolas" pitchFamily="49" charset="0"/>
              </a:rPr>
              <a:t>en</a:t>
            </a:r>
            <a:r>
              <a:rPr lang="zh-CN" altLang="en-US" sz="2000">
                <a:solidFill>
                  <a:srgbClr val="0000FF"/>
                </a:solidFill>
                <a:latin typeface="Consolas" pitchFamily="49" charset="0"/>
                <a:ea typeface="仿宋" pitchFamily="49" charset="-122"/>
                <a:cs typeface="Consolas" pitchFamily="49" charset="0"/>
              </a:rPr>
              <a:t>恰好为</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e</a:t>
            </a:r>
            <a:r>
              <a:rPr lang="zh-CN" altLang="en-US" sz="2000">
                <a:solidFill>
                  <a:srgbClr val="0000FF"/>
                </a:solidFill>
                <a:latin typeface="Consolas" pitchFamily="49" charset="0"/>
                <a:ea typeface="仿宋" pitchFamily="49" charset="-122"/>
                <a:cs typeface="Consolas" pitchFamily="49" charset="0"/>
              </a:rPr>
              <a:t>。</a:t>
            </a:r>
          </a:p>
        </p:txBody>
      </p:sp>
      <p:grpSp>
        <p:nvGrpSpPr>
          <p:cNvPr id="11" name="组合 10"/>
          <p:cNvGrpSpPr/>
          <p:nvPr/>
        </p:nvGrpSpPr>
        <p:grpSpPr>
          <a:xfrm>
            <a:off x="5524496" y="4191008"/>
            <a:ext cx="2786082" cy="1620063"/>
            <a:chOff x="4000496" y="3143254"/>
            <a:chExt cx="2786082" cy="1215047"/>
          </a:xfrm>
        </p:grpSpPr>
        <p:sp>
          <p:nvSpPr>
            <p:cNvPr id="8" name="TextBox 7"/>
            <p:cNvSpPr txBox="1"/>
            <p:nvPr/>
          </p:nvSpPr>
          <p:spPr>
            <a:xfrm>
              <a:off x="4000496" y="4000510"/>
              <a:ext cx="1071570" cy="357791"/>
            </a:xfrm>
            <a:prstGeom prst="rect">
              <a:avLst/>
            </a:prstGeom>
            <a:noFill/>
          </p:spPr>
          <p:txBody>
            <a:bodyPr wrap="square" rtlCol="0">
              <a:spAutoFit/>
            </a:bodyPr>
            <a:lstStyle/>
            <a:p>
              <a:pPr algn="l">
                <a:lnSpc>
                  <a:spcPts val="3000"/>
                </a:lnSpc>
                <a:spcBef>
                  <a:spcPts val="0"/>
                </a:spcBef>
              </a:pPr>
              <a:r>
                <a:rPr lang="zh-CN" altLang="en-US" sz="2000">
                  <a:solidFill>
                    <a:srgbClr val="C00000"/>
                  </a:solidFill>
                  <a:latin typeface="华文中宋" pitchFamily="2" charset="-122"/>
                  <a:ea typeface="华文中宋" pitchFamily="2" charset="-122"/>
                  <a:cs typeface="Times New Roman" pitchFamily="18" charset="0"/>
                </a:rPr>
                <a:t>一棵树</a:t>
              </a:r>
            </a:p>
          </p:txBody>
        </p:sp>
        <p:sp>
          <p:nvSpPr>
            <p:cNvPr id="9" name="下箭头 8"/>
            <p:cNvSpPr/>
            <p:nvPr/>
          </p:nvSpPr>
          <p:spPr>
            <a:xfrm>
              <a:off x="4500562" y="3143254"/>
              <a:ext cx="142876" cy="857256"/>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4714876" y="3214691"/>
              <a:ext cx="2071702" cy="492442"/>
            </a:xfrm>
            <a:prstGeom prst="rect">
              <a:avLst/>
            </a:prstGeom>
            <a:noFill/>
          </p:spPr>
          <p:txBody>
            <a:bodyPr wrap="square" rtlCol="0">
              <a:spAutoFit/>
            </a:bodyPr>
            <a:lstStyle/>
            <a:p>
              <a:pPr algn="l">
                <a:lnSpc>
                  <a:spcPts val="2200"/>
                </a:lnSpc>
                <a:spcBef>
                  <a:spcPts val="0"/>
                </a:spcBef>
              </a:pPr>
              <a:r>
                <a:rPr lang="en-US" altLang="zh-CN" sz="2000" dirty="0" err="1">
                  <a:solidFill>
                    <a:srgbClr val="0000FF"/>
                  </a:solidFill>
                  <a:latin typeface="Consolas" pitchFamily="49" charset="0"/>
                  <a:ea typeface="仿宋" pitchFamily="49" charset="-122"/>
                  <a:cs typeface="Consolas" pitchFamily="49" charset="0"/>
                </a:rPr>
                <a:t>en</a:t>
              </a:r>
              <a:r>
                <a:rPr lang="en-US" altLang="zh-CN" sz="2000" dirty="0">
                  <a:solidFill>
                    <a:srgbClr val="0000FF"/>
                  </a:solidFill>
                  <a:latin typeface="Consolas" pitchFamily="49" charset="0"/>
                  <a:ea typeface="仿宋" pitchFamily="49" charset="-122"/>
                  <a:cs typeface="Consolas" pitchFamily="49" charset="0"/>
                </a:rPr>
                <a:t>/2=vn-1</a:t>
              </a:r>
            </a:p>
            <a:p>
              <a:pPr algn="l">
                <a:lnSpc>
                  <a:spcPts val="2200"/>
                </a:lnSpc>
                <a:spcBef>
                  <a:spcPts val="0"/>
                </a:spcBef>
              </a:pPr>
              <a:r>
                <a:rPr lang="zh-CN" altLang="en-US" sz="2000" dirty="0">
                  <a:solidFill>
                    <a:srgbClr val="0000FF"/>
                  </a:solidFill>
                  <a:latin typeface="Consolas" pitchFamily="49" charset="0"/>
                  <a:ea typeface="仿宋" pitchFamily="49" charset="-122"/>
                  <a:cs typeface="Consolas" pitchFamily="49" charset="0"/>
                </a:rPr>
                <a:t>或者</a:t>
              </a:r>
              <a:r>
                <a:rPr lang="en-US" altLang="zh-CN" sz="2000" dirty="0" err="1">
                  <a:solidFill>
                    <a:srgbClr val="0000FF"/>
                  </a:solidFill>
                  <a:latin typeface="Consolas" pitchFamily="49" charset="0"/>
                  <a:ea typeface="仿宋" pitchFamily="49" charset="-122"/>
                  <a:cs typeface="Consolas" pitchFamily="49" charset="0"/>
                </a:rPr>
                <a:t>en</a:t>
              </a:r>
              <a:r>
                <a:rPr lang="en-US" altLang="zh-CN" sz="2000" dirty="0">
                  <a:solidFill>
                    <a:srgbClr val="0000FF"/>
                  </a:solidFill>
                  <a:latin typeface="Consolas" pitchFamily="49" charset="0"/>
                  <a:ea typeface="仿宋" pitchFamily="49" charset="-122"/>
                  <a:cs typeface="Consolas" pitchFamily="49" charset="0"/>
                </a:rPr>
                <a:t>=2(vn-1)</a:t>
              </a:r>
              <a:endParaRPr lang="zh-CN" altLang="en-US" sz="2000" dirty="0">
                <a:solidFill>
                  <a:srgbClr val="0000FF"/>
                </a:solidFill>
                <a:latin typeface="Consolas" pitchFamily="49" charset="0"/>
                <a:ea typeface="仿宋" pitchFamily="49" charset="-122"/>
                <a:cs typeface="Consolas" pitchFamily="49" charset="0"/>
              </a:endParaRPr>
            </a:p>
          </p:txBody>
        </p:sp>
      </p:grpSp>
      <p:grpSp>
        <p:nvGrpSpPr>
          <p:cNvPr id="13" name="组合 7"/>
          <p:cNvGrpSpPr/>
          <p:nvPr/>
        </p:nvGrpSpPr>
        <p:grpSpPr>
          <a:xfrm>
            <a:off x="2024034" y="1142985"/>
            <a:ext cx="1000100" cy="785817"/>
            <a:chOff x="5703182" y="3835411"/>
            <a:chExt cx="1238250" cy="1236663"/>
          </a:xfrm>
        </p:grpSpPr>
        <p:grpSp>
          <p:nvGrpSpPr>
            <p:cNvPr id="15" name="Group 19"/>
            <p:cNvGrpSpPr>
              <a:grpSpLocks/>
            </p:cNvGrpSpPr>
            <p:nvPr/>
          </p:nvGrpSpPr>
          <p:grpSpPr bwMode="auto">
            <a:xfrm>
              <a:off x="5703182" y="3835411"/>
              <a:ext cx="1238250" cy="1236663"/>
              <a:chOff x="810" y="845"/>
              <a:chExt cx="827" cy="826"/>
            </a:xfrm>
          </p:grpSpPr>
          <p:sp>
            <p:nvSpPr>
              <p:cNvPr id="1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6"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21" name="灯片编号占位符 20"/>
          <p:cNvSpPr>
            <a:spLocks noGrp="1"/>
          </p:cNvSpPr>
          <p:nvPr>
            <p:ph type="sldNum" sz="quarter" idx="12"/>
          </p:nvPr>
        </p:nvSpPr>
        <p:spPr/>
        <p:txBody>
          <a:bodyPr/>
          <a:lstStyle/>
          <a:p>
            <a:fld id="{36E68863-33C2-4D6D-B9FA-F4917E910219}" type="slidenum">
              <a:rPr lang="en-US" altLang="zh-CN" smtClean="0"/>
              <a:pPr/>
              <a:t>89</a:t>
            </a:fld>
            <a:r>
              <a:rPr lang="en-US" altLang="zh-CN" smtClean="0"/>
              <a:t>/35</a:t>
            </a:r>
            <a:endParaRPr lang="en-US" altLang="zh-CN"/>
          </a:p>
        </p:txBody>
      </p:sp>
    </p:spTree>
    <p:extLst>
      <p:ext uri="{BB962C8B-B14F-4D97-AF65-F5344CB8AC3E}">
        <p14:creationId xmlns:p14="http://schemas.microsoft.com/office/powerpoint/2010/main" val="7367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52596" y="1809741"/>
            <a:ext cx="7215238" cy="3580467"/>
          </a:xfrm>
          <a:prstGeom prst="rect">
            <a:avLst/>
          </a:prstGeom>
          <a:noFill/>
        </p:spPr>
        <p:txBody>
          <a:bodyPr wrap="square" rtlCol="0">
            <a:spAutoFit/>
          </a:bodyPr>
          <a:lstStyle/>
          <a:p>
            <a:pPr algn="l">
              <a:lnSpc>
                <a:spcPts val="3400"/>
              </a:lnSpc>
              <a:spcBef>
                <a:spcPts val="0"/>
              </a:spcBef>
            </a:pPr>
            <a:r>
              <a:rPr lang="zh-CN" altLang="en-US" sz="2000" dirty="0">
                <a:solidFill>
                  <a:srgbClr val="0000FF"/>
                </a:solidFill>
                <a:latin typeface="Consolas" pitchFamily="49" charset="0"/>
                <a:ea typeface="仿宋" pitchFamily="49" charset="-122"/>
                <a:cs typeface="Consolas" pitchFamily="49" charset="0"/>
              </a:rPr>
              <a:t>设 </a:t>
            </a:r>
            <a:r>
              <a:rPr lang="en-US" altLang="zh-CN" sz="2000" i="1" dirty="0">
                <a:solidFill>
                  <a:srgbClr val="0000FF"/>
                </a:solidFill>
                <a:latin typeface="Consolas" pitchFamily="49" charset="0"/>
                <a:ea typeface="仿宋" pitchFamily="49" charset="-122"/>
                <a:cs typeface="Consolas" pitchFamily="49" charset="0"/>
              </a:rPr>
              <a:t>n </a:t>
            </a:r>
            <a:r>
              <a:rPr lang="en-US" altLang="zh-CN" sz="2000" dirty="0">
                <a:solidFill>
                  <a:srgbClr val="0000FF"/>
                </a:solidFill>
                <a:latin typeface="Consolas" pitchFamily="49" charset="0"/>
                <a:ea typeface="仿宋" pitchFamily="49" charset="-122"/>
                <a:cs typeface="Consolas" pitchFamily="49" charset="0"/>
              </a:rPr>
              <a:t>= 2</a:t>
            </a:r>
            <a:r>
              <a:rPr lang="en-US" altLang="zh-CN" sz="2000" i="1" baseline="30000"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，则 </a:t>
            </a:r>
            <a:r>
              <a:rPr lang="en-US" altLang="zh-CN" sz="2000" i="1" dirty="0">
                <a:solidFill>
                  <a:srgbClr val="0000FF"/>
                </a:solidFill>
                <a:latin typeface="Consolas" pitchFamily="49" charset="0"/>
                <a:ea typeface="仿宋" pitchFamily="49" charset="-122"/>
                <a:cs typeface="Consolas" pitchFamily="49" charset="0"/>
              </a:rPr>
              <a:t>k </a:t>
            </a:r>
            <a:r>
              <a:rPr lang="en-US" altLang="zh-CN" sz="2000" dirty="0">
                <a:solidFill>
                  <a:srgbClr val="0000FF"/>
                </a:solidFill>
                <a:latin typeface="Consolas" pitchFamily="49" charset="0"/>
                <a:ea typeface="仿宋" pitchFamily="49" charset="-122"/>
                <a:cs typeface="Consolas" pitchFamily="49" charset="0"/>
              </a:rPr>
              <a:t>= 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endParaRPr lang="en-US" altLang="zh-CN" sz="2000" i="1" dirty="0">
              <a:solidFill>
                <a:srgbClr val="FF00FF"/>
              </a:solidFill>
              <a:latin typeface="Consolas" pitchFamily="49" charset="0"/>
              <a:ea typeface="仿宋" pitchFamily="49" charset="-122"/>
              <a:cs typeface="Consolas" pitchFamily="49" charset="0"/>
            </a:endParaRPr>
          </a:p>
          <a:p>
            <a:pPr algn="l">
              <a:lnSpc>
                <a:spcPts val="3400"/>
              </a:lnSpc>
              <a:spcBef>
                <a:spcPts val="0"/>
              </a:spcBef>
            </a:pPr>
            <a:r>
              <a:rPr lang="en-US" altLang="zh-CN" sz="2000" i="1" dirty="0">
                <a:solidFill>
                  <a:srgbClr val="FF00FF"/>
                </a:solidFill>
                <a:latin typeface="Consolas" pitchFamily="49" charset="0"/>
                <a:cs typeface="Consolas" pitchFamily="49" charset="0"/>
              </a:rPr>
              <a:t>T</a:t>
            </a:r>
            <a:r>
              <a:rPr lang="en-US" altLang="zh-CN" sz="2000" dirty="0">
                <a:solidFill>
                  <a:srgbClr val="FF00FF"/>
                </a:solidFill>
                <a:latin typeface="Consolas" pitchFamily="49" charset="0"/>
                <a:cs typeface="Consolas" pitchFamily="49" charset="0"/>
              </a:rPr>
              <a:t>(</a:t>
            </a:r>
            <a:r>
              <a:rPr lang="en-US" altLang="zh-CN" sz="2000" i="1" dirty="0">
                <a:solidFill>
                  <a:srgbClr val="FF00FF"/>
                </a:solidFill>
                <a:latin typeface="Consolas" pitchFamily="49" charset="0"/>
                <a:cs typeface="Consolas" pitchFamily="49" charset="0"/>
              </a:rPr>
              <a:t>n</a:t>
            </a:r>
            <a:r>
              <a:rPr lang="en-US" altLang="zh-CN" sz="2000" dirty="0">
                <a:solidFill>
                  <a:srgbClr val="FF00FF"/>
                </a:solidFill>
                <a:latin typeface="Consolas" pitchFamily="49" charset="0"/>
                <a:cs typeface="Consolas" pitchFamily="49" charset="0"/>
              </a:rPr>
              <a:t>)</a:t>
            </a:r>
            <a:r>
              <a:rPr lang="en-US" altLang="zh-CN" sz="2000" dirty="0">
                <a:latin typeface="Consolas" pitchFamily="49" charset="0"/>
                <a:cs typeface="Consolas" pitchFamily="49" charset="0"/>
              </a:rPr>
              <a:t> =</a:t>
            </a:r>
            <a:r>
              <a:rPr lang="en-US" altLang="zh-CN" sz="2000" dirty="0">
                <a:solidFill>
                  <a:srgbClr val="0000FF"/>
                </a:solidFill>
                <a:latin typeface="Consolas" pitchFamily="49" charset="0"/>
                <a:cs typeface="Consolas" pitchFamily="49" charset="0"/>
              </a:rPr>
              <a:t> 2</a:t>
            </a:r>
            <a:r>
              <a:rPr lang="en-US" altLang="zh-CN" sz="2000" i="1" dirty="0">
                <a:solidFill>
                  <a:srgbClr val="FF00FF"/>
                </a:solidFill>
                <a:latin typeface="Consolas" pitchFamily="49" charset="0"/>
                <a:cs typeface="Consolas" pitchFamily="49" charset="0"/>
              </a:rPr>
              <a:t>T</a:t>
            </a:r>
            <a:r>
              <a:rPr lang="en-US" altLang="zh-CN" sz="2000" dirty="0">
                <a:solidFill>
                  <a:srgbClr val="FF00FF"/>
                </a:solidFill>
                <a:latin typeface="Consolas" pitchFamily="49" charset="0"/>
                <a:cs typeface="Consolas" pitchFamily="49" charset="0"/>
              </a:rPr>
              <a:t>(</a:t>
            </a:r>
            <a:r>
              <a:rPr lang="en-US" altLang="zh-CN" sz="2000" i="1" dirty="0">
                <a:solidFill>
                  <a:srgbClr val="FF00FF"/>
                </a:solidFill>
                <a:latin typeface="Consolas" pitchFamily="49" charset="0"/>
                <a:cs typeface="Consolas" pitchFamily="49" charset="0"/>
              </a:rPr>
              <a:t>n</a:t>
            </a:r>
            <a:r>
              <a:rPr lang="en-US" altLang="zh-CN" sz="2000" dirty="0">
                <a:solidFill>
                  <a:srgbClr val="FF00FF"/>
                </a:solidFill>
                <a:latin typeface="Consolas" pitchFamily="49" charset="0"/>
                <a:cs typeface="Consolas" pitchFamily="49" charset="0"/>
              </a:rPr>
              <a:t>/2) </a:t>
            </a:r>
            <a:r>
              <a:rPr lang="en-US" altLang="zh-CN" sz="2000" dirty="0">
                <a:solidFill>
                  <a:srgbClr val="0000FF"/>
                </a:solidFill>
                <a:latin typeface="Consolas" pitchFamily="49" charset="0"/>
                <a:cs typeface="Consolas" pitchFamily="49" charset="0"/>
              </a:rPr>
              <a:t>+ 1</a:t>
            </a:r>
          </a:p>
          <a:p>
            <a:pPr algn="l">
              <a:lnSpc>
                <a:spcPts val="3400"/>
              </a:lnSpc>
              <a:spcBef>
                <a:spcPts val="0"/>
              </a:spcBef>
            </a:pPr>
            <a:r>
              <a:rPr lang="en-US" altLang="zh-CN" sz="2000" dirty="0">
                <a:solidFill>
                  <a:srgbClr val="0000FF"/>
                </a:solidFill>
                <a:latin typeface="Consolas" pitchFamily="49" charset="0"/>
                <a:cs typeface="Consolas" pitchFamily="49" charset="0"/>
              </a:rPr>
              <a:t>     = 2[2</a:t>
            </a:r>
            <a:r>
              <a:rPr lang="en-US" altLang="zh-CN" sz="2000" i="1" dirty="0">
                <a:solidFill>
                  <a:srgbClr val="FF00FF"/>
                </a:solidFill>
                <a:latin typeface="Consolas" pitchFamily="49" charset="0"/>
                <a:cs typeface="Consolas" pitchFamily="49" charset="0"/>
              </a:rPr>
              <a:t>T</a:t>
            </a:r>
            <a:r>
              <a:rPr lang="en-US" altLang="zh-CN" sz="2000" dirty="0">
                <a:solidFill>
                  <a:srgbClr val="FF00FF"/>
                </a:solidFill>
                <a:latin typeface="Consolas" pitchFamily="49" charset="0"/>
                <a:cs typeface="Consolas" pitchFamily="49" charset="0"/>
              </a:rPr>
              <a:t>(</a:t>
            </a:r>
            <a:r>
              <a:rPr lang="en-US" altLang="zh-CN" sz="2000" i="1" dirty="0">
                <a:solidFill>
                  <a:srgbClr val="FF00FF"/>
                </a:solidFill>
                <a:latin typeface="Consolas" pitchFamily="49" charset="0"/>
                <a:cs typeface="Consolas" pitchFamily="49" charset="0"/>
              </a:rPr>
              <a:t>n</a:t>
            </a:r>
            <a:r>
              <a:rPr lang="en-US" altLang="zh-CN" sz="2000" dirty="0">
                <a:solidFill>
                  <a:srgbClr val="FF00FF"/>
                </a:solidFill>
                <a:latin typeface="Consolas" pitchFamily="49" charset="0"/>
                <a:cs typeface="Consolas" pitchFamily="49" charset="0"/>
              </a:rPr>
              <a:t>/2</a:t>
            </a:r>
            <a:r>
              <a:rPr lang="en-US" altLang="zh-CN" sz="2000" baseline="30000" dirty="0">
                <a:solidFill>
                  <a:srgbClr val="FF00FF"/>
                </a:solidFill>
                <a:latin typeface="Consolas" pitchFamily="49" charset="0"/>
                <a:cs typeface="Consolas" pitchFamily="49" charset="0"/>
              </a:rPr>
              <a:t>2</a:t>
            </a:r>
            <a:r>
              <a:rPr lang="en-US" altLang="zh-CN" sz="2000" dirty="0">
                <a:solidFill>
                  <a:srgbClr val="FF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 + 1] + 1 = 2</a:t>
            </a:r>
            <a:r>
              <a:rPr lang="en-US" altLang="zh-CN" sz="2000" baseline="30000" dirty="0">
                <a:solidFill>
                  <a:srgbClr val="0000FF"/>
                </a:solidFill>
                <a:latin typeface="Consolas" pitchFamily="49" charset="0"/>
                <a:cs typeface="Consolas" pitchFamily="49" charset="0"/>
              </a:rPr>
              <a:t>2</a:t>
            </a:r>
            <a:r>
              <a:rPr lang="en-US" altLang="zh-CN" sz="2000" i="1" dirty="0">
                <a:solidFill>
                  <a:srgbClr val="FF00FF"/>
                </a:solidFill>
                <a:latin typeface="Consolas" pitchFamily="49" charset="0"/>
                <a:cs typeface="Consolas" pitchFamily="49" charset="0"/>
              </a:rPr>
              <a:t>T</a:t>
            </a:r>
            <a:r>
              <a:rPr lang="en-US" altLang="zh-CN" sz="2000" dirty="0">
                <a:solidFill>
                  <a:srgbClr val="FF00FF"/>
                </a:solidFill>
                <a:latin typeface="Consolas" pitchFamily="49" charset="0"/>
                <a:cs typeface="Consolas" pitchFamily="49" charset="0"/>
              </a:rPr>
              <a:t>(</a:t>
            </a:r>
            <a:r>
              <a:rPr lang="en-US" altLang="zh-CN" sz="2000" i="1" dirty="0">
                <a:solidFill>
                  <a:srgbClr val="FF00FF"/>
                </a:solidFill>
                <a:latin typeface="Consolas" pitchFamily="49" charset="0"/>
                <a:cs typeface="Consolas" pitchFamily="49" charset="0"/>
              </a:rPr>
              <a:t>n</a:t>
            </a:r>
            <a:r>
              <a:rPr lang="en-US" altLang="zh-CN" sz="2000" dirty="0">
                <a:solidFill>
                  <a:srgbClr val="FF00FF"/>
                </a:solidFill>
                <a:latin typeface="Consolas" pitchFamily="49" charset="0"/>
                <a:cs typeface="Consolas" pitchFamily="49" charset="0"/>
              </a:rPr>
              <a:t>/2</a:t>
            </a:r>
            <a:r>
              <a:rPr lang="en-US" altLang="zh-CN" sz="2000" baseline="30000" dirty="0">
                <a:solidFill>
                  <a:srgbClr val="FF00FF"/>
                </a:solidFill>
                <a:latin typeface="Consolas" pitchFamily="49" charset="0"/>
                <a:cs typeface="Consolas" pitchFamily="49" charset="0"/>
              </a:rPr>
              <a:t>2</a:t>
            </a:r>
            <a:r>
              <a:rPr lang="en-US" altLang="zh-CN" sz="2000" dirty="0">
                <a:solidFill>
                  <a:srgbClr val="FF00FF"/>
                </a:solidFill>
                <a:latin typeface="Consolas" pitchFamily="49" charset="0"/>
                <a:cs typeface="Consolas" pitchFamily="49" charset="0"/>
              </a:rPr>
              <a:t>)</a:t>
            </a:r>
            <a:r>
              <a:rPr lang="en-US" altLang="zh-CN" sz="2000" dirty="0">
                <a:latin typeface="Consolas" pitchFamily="49" charset="0"/>
                <a:cs typeface="Consolas" pitchFamily="49" charset="0"/>
              </a:rPr>
              <a:t> </a:t>
            </a:r>
            <a:r>
              <a:rPr lang="en-US" altLang="zh-CN" sz="2000" dirty="0">
                <a:solidFill>
                  <a:srgbClr val="0000FF"/>
                </a:solidFill>
                <a:latin typeface="Consolas" pitchFamily="49" charset="0"/>
                <a:cs typeface="Consolas" pitchFamily="49" charset="0"/>
              </a:rPr>
              <a:t>+ 2 + 1</a:t>
            </a:r>
          </a:p>
          <a:p>
            <a:pPr algn="l">
              <a:lnSpc>
                <a:spcPts val="3400"/>
              </a:lnSpc>
              <a:spcBef>
                <a:spcPts val="0"/>
              </a:spcBef>
            </a:pPr>
            <a:r>
              <a:rPr lang="en-US" altLang="zh-CN" sz="2000" dirty="0">
                <a:latin typeface="Consolas" pitchFamily="49" charset="0"/>
                <a:cs typeface="Consolas" pitchFamily="49" charset="0"/>
              </a:rPr>
              <a:t>    </a:t>
            </a:r>
            <a:r>
              <a:rPr lang="en-US" altLang="zh-CN" sz="2000" dirty="0">
                <a:solidFill>
                  <a:srgbClr val="0000FF"/>
                </a:solidFill>
                <a:latin typeface="Consolas" pitchFamily="49" charset="0"/>
                <a:cs typeface="Consolas" pitchFamily="49" charset="0"/>
              </a:rPr>
              <a:t> = </a:t>
            </a:r>
            <a:r>
              <a:rPr lang="en-US" altLang="zh-CN" sz="2000" dirty="0">
                <a:solidFill>
                  <a:srgbClr val="0000FF"/>
                </a:solidFill>
                <a:latin typeface="宋体" pitchFamily="2" charset="-122"/>
                <a:ea typeface="宋体" pitchFamily="2" charset="-122"/>
                <a:cs typeface="Consolas" pitchFamily="49" charset="0"/>
              </a:rPr>
              <a:t>…</a:t>
            </a:r>
          </a:p>
          <a:p>
            <a:pPr algn="l">
              <a:lnSpc>
                <a:spcPts val="3400"/>
              </a:lnSpc>
              <a:spcBef>
                <a:spcPts val="0"/>
              </a:spcBef>
            </a:pPr>
            <a:r>
              <a:rPr lang="en-US" altLang="zh-CN" sz="2000" dirty="0">
                <a:solidFill>
                  <a:srgbClr val="0000FF"/>
                </a:solidFill>
                <a:latin typeface="Consolas" pitchFamily="49" charset="0"/>
                <a:ea typeface="宋体"/>
                <a:cs typeface="Consolas" pitchFamily="49" charset="0"/>
              </a:rPr>
              <a:t>     = 2</a:t>
            </a:r>
            <a:r>
              <a:rPr lang="en-US" altLang="zh-CN" sz="2000" i="1" baseline="30000" dirty="0">
                <a:solidFill>
                  <a:srgbClr val="0000FF"/>
                </a:solidFill>
                <a:latin typeface="Consolas" pitchFamily="49" charset="0"/>
                <a:ea typeface="宋体"/>
                <a:cs typeface="Consolas" pitchFamily="49" charset="0"/>
              </a:rPr>
              <a:t>k</a:t>
            </a:r>
            <a:r>
              <a:rPr lang="en-US" altLang="zh-CN" sz="2000" i="1" dirty="0">
                <a:solidFill>
                  <a:srgbClr val="FF00FF"/>
                </a:solidFill>
                <a:latin typeface="Consolas" pitchFamily="49" charset="0"/>
                <a:ea typeface="宋体"/>
                <a:cs typeface="Consolas" pitchFamily="49" charset="0"/>
              </a:rPr>
              <a:t>T</a:t>
            </a:r>
            <a:r>
              <a:rPr lang="en-US" altLang="zh-CN" sz="2000" dirty="0">
                <a:solidFill>
                  <a:srgbClr val="FF00FF"/>
                </a:solidFill>
                <a:latin typeface="Consolas" pitchFamily="49" charset="0"/>
                <a:ea typeface="宋体"/>
                <a:cs typeface="Consolas" pitchFamily="49" charset="0"/>
              </a:rPr>
              <a:t>(</a:t>
            </a:r>
            <a:r>
              <a:rPr lang="en-US" altLang="zh-CN" sz="2000" i="1" dirty="0">
                <a:solidFill>
                  <a:srgbClr val="FF00FF"/>
                </a:solidFill>
                <a:latin typeface="Consolas" pitchFamily="49" charset="0"/>
                <a:ea typeface="宋体"/>
                <a:cs typeface="Consolas" pitchFamily="49" charset="0"/>
              </a:rPr>
              <a:t>n</a:t>
            </a:r>
            <a:r>
              <a:rPr lang="en-US" altLang="zh-CN" sz="2000" dirty="0">
                <a:solidFill>
                  <a:srgbClr val="FF00FF"/>
                </a:solidFill>
                <a:latin typeface="Consolas" pitchFamily="49" charset="0"/>
                <a:ea typeface="宋体"/>
                <a:cs typeface="Consolas" pitchFamily="49" charset="0"/>
              </a:rPr>
              <a:t>/2</a:t>
            </a:r>
            <a:r>
              <a:rPr lang="en-US" altLang="zh-CN" sz="2000" i="1" baseline="30000" dirty="0">
                <a:solidFill>
                  <a:srgbClr val="FF00FF"/>
                </a:solidFill>
                <a:latin typeface="Consolas" pitchFamily="49" charset="0"/>
                <a:ea typeface="宋体"/>
                <a:cs typeface="Consolas" pitchFamily="49" charset="0"/>
              </a:rPr>
              <a:t>k</a:t>
            </a:r>
            <a:r>
              <a:rPr lang="en-US" altLang="zh-CN" sz="2000" dirty="0">
                <a:solidFill>
                  <a:srgbClr val="FF00FF"/>
                </a:solidFill>
                <a:latin typeface="Consolas" pitchFamily="49" charset="0"/>
                <a:ea typeface="宋体"/>
                <a:cs typeface="Consolas" pitchFamily="49" charset="0"/>
              </a:rPr>
              <a:t>) </a:t>
            </a:r>
            <a:r>
              <a:rPr lang="en-US" altLang="zh-CN" sz="2000" dirty="0">
                <a:solidFill>
                  <a:srgbClr val="0000FF"/>
                </a:solidFill>
                <a:latin typeface="Consolas" pitchFamily="49" charset="0"/>
                <a:ea typeface="宋体"/>
                <a:cs typeface="Consolas" pitchFamily="49" charset="0"/>
              </a:rPr>
              <a:t>+ 2</a:t>
            </a:r>
            <a:r>
              <a:rPr lang="en-US" altLang="zh-CN" sz="2000" i="1" baseline="30000" dirty="0">
                <a:solidFill>
                  <a:srgbClr val="0000FF"/>
                </a:solidFill>
                <a:latin typeface="Consolas" pitchFamily="49" charset="0"/>
                <a:ea typeface="宋体"/>
                <a:cs typeface="Consolas" pitchFamily="49" charset="0"/>
              </a:rPr>
              <a:t>k</a:t>
            </a:r>
            <a:r>
              <a:rPr lang="en-US" altLang="zh-CN" sz="2000" baseline="30000" dirty="0">
                <a:solidFill>
                  <a:srgbClr val="0000FF"/>
                </a:solidFill>
                <a:latin typeface="Consolas" pitchFamily="49" charset="0"/>
                <a:ea typeface="宋体"/>
                <a:cs typeface="Consolas" pitchFamily="49" charset="0"/>
              </a:rPr>
              <a:t>-1 </a:t>
            </a:r>
            <a:r>
              <a:rPr lang="en-US" altLang="zh-CN" sz="2000" dirty="0">
                <a:solidFill>
                  <a:srgbClr val="0000FF"/>
                </a:solidFill>
                <a:latin typeface="Consolas" pitchFamily="49" charset="0"/>
                <a:ea typeface="宋体"/>
                <a:cs typeface="Consolas" pitchFamily="49" charset="0"/>
              </a:rPr>
              <a:t>+ </a:t>
            </a:r>
            <a:r>
              <a:rPr lang="en-US" altLang="zh-CN" sz="2000" dirty="0">
                <a:solidFill>
                  <a:srgbClr val="0000FF"/>
                </a:solidFill>
                <a:latin typeface="宋体" pitchFamily="2" charset="-122"/>
                <a:ea typeface="宋体" pitchFamily="2" charset="-122"/>
                <a:cs typeface="Consolas" pitchFamily="49" charset="0"/>
              </a:rPr>
              <a:t>…</a:t>
            </a:r>
            <a:r>
              <a:rPr lang="en-US" altLang="zh-CN" sz="2000" dirty="0">
                <a:solidFill>
                  <a:srgbClr val="0000FF"/>
                </a:solidFill>
                <a:latin typeface="Consolas" pitchFamily="49" charset="0"/>
                <a:ea typeface="宋体"/>
                <a:cs typeface="Consolas" pitchFamily="49" charset="0"/>
              </a:rPr>
              <a:t> + 2 + 1</a:t>
            </a:r>
          </a:p>
          <a:p>
            <a:pPr algn="l">
              <a:lnSpc>
                <a:spcPts val="3400"/>
              </a:lnSpc>
              <a:spcBef>
                <a:spcPts val="0"/>
              </a:spcBef>
            </a:pPr>
            <a:r>
              <a:rPr lang="en-US" altLang="zh-CN" sz="2000" dirty="0">
                <a:latin typeface="Consolas" pitchFamily="49" charset="0"/>
                <a:ea typeface="宋体"/>
                <a:cs typeface="Consolas" pitchFamily="49" charset="0"/>
              </a:rPr>
              <a:t>     </a:t>
            </a:r>
            <a:r>
              <a:rPr lang="en-US" altLang="zh-CN" sz="2000" dirty="0">
                <a:solidFill>
                  <a:srgbClr val="0000FF"/>
                </a:solidFill>
                <a:latin typeface="Consolas" pitchFamily="49" charset="0"/>
                <a:ea typeface="宋体"/>
                <a:cs typeface="Consolas" pitchFamily="49" charset="0"/>
              </a:rPr>
              <a:t>= 2</a:t>
            </a:r>
            <a:r>
              <a:rPr lang="en-US" altLang="zh-CN" sz="2000" i="1" baseline="30000" dirty="0">
                <a:solidFill>
                  <a:srgbClr val="0000FF"/>
                </a:solidFill>
                <a:latin typeface="Consolas" pitchFamily="49" charset="0"/>
                <a:ea typeface="宋体"/>
                <a:cs typeface="Consolas" pitchFamily="49" charset="0"/>
              </a:rPr>
              <a:t>k </a:t>
            </a:r>
            <a:r>
              <a:rPr lang="en-US" altLang="zh-CN" sz="2000" dirty="0">
                <a:solidFill>
                  <a:srgbClr val="0000FF"/>
                </a:solidFill>
                <a:latin typeface="Consolas" pitchFamily="49" charset="0"/>
                <a:ea typeface="宋体"/>
                <a:cs typeface="Consolas" pitchFamily="49" charset="0"/>
              </a:rPr>
              <a:t>+ 2</a:t>
            </a:r>
            <a:r>
              <a:rPr lang="en-US" altLang="zh-CN" sz="2000" i="1" baseline="30000" dirty="0">
                <a:solidFill>
                  <a:srgbClr val="0000FF"/>
                </a:solidFill>
                <a:latin typeface="Consolas" pitchFamily="49" charset="0"/>
                <a:ea typeface="宋体"/>
                <a:cs typeface="Consolas" pitchFamily="49" charset="0"/>
              </a:rPr>
              <a:t>k</a:t>
            </a:r>
            <a:r>
              <a:rPr lang="en-US" altLang="zh-CN" sz="2000" baseline="30000" dirty="0">
                <a:solidFill>
                  <a:srgbClr val="0000FF"/>
                </a:solidFill>
                <a:latin typeface="Consolas" pitchFamily="49" charset="0"/>
                <a:ea typeface="宋体"/>
                <a:cs typeface="Consolas" pitchFamily="49" charset="0"/>
              </a:rPr>
              <a:t>-1 </a:t>
            </a:r>
            <a:r>
              <a:rPr lang="en-US" altLang="zh-CN" sz="2000" dirty="0">
                <a:solidFill>
                  <a:srgbClr val="0000FF"/>
                </a:solidFill>
                <a:latin typeface="Consolas" pitchFamily="49" charset="0"/>
                <a:ea typeface="宋体"/>
                <a:cs typeface="Consolas" pitchFamily="49" charset="0"/>
              </a:rPr>
              <a:t>+ </a:t>
            </a:r>
            <a:r>
              <a:rPr lang="en-US" altLang="zh-CN" sz="2000" dirty="0">
                <a:solidFill>
                  <a:srgbClr val="0000FF"/>
                </a:solidFill>
                <a:latin typeface="宋体" pitchFamily="2" charset="-122"/>
                <a:ea typeface="宋体" pitchFamily="2" charset="-122"/>
                <a:cs typeface="Consolas" pitchFamily="49" charset="0"/>
              </a:rPr>
              <a:t>…</a:t>
            </a:r>
            <a:r>
              <a:rPr lang="en-US" altLang="zh-CN" sz="2000" dirty="0">
                <a:solidFill>
                  <a:srgbClr val="0000FF"/>
                </a:solidFill>
                <a:latin typeface="Consolas" pitchFamily="49" charset="0"/>
                <a:ea typeface="宋体"/>
                <a:cs typeface="Consolas" pitchFamily="49" charset="0"/>
              </a:rPr>
              <a:t> + 2 + 1</a:t>
            </a:r>
          </a:p>
          <a:p>
            <a:pPr algn="l">
              <a:lnSpc>
                <a:spcPts val="3400"/>
              </a:lnSpc>
              <a:spcBef>
                <a:spcPts val="0"/>
              </a:spcBef>
            </a:pPr>
            <a:r>
              <a:rPr lang="en-US" altLang="zh-CN" sz="2000" dirty="0">
                <a:solidFill>
                  <a:srgbClr val="0000FF"/>
                </a:solidFill>
                <a:latin typeface="Consolas" pitchFamily="49" charset="0"/>
                <a:ea typeface="宋体"/>
                <a:cs typeface="Consolas" pitchFamily="49" charset="0"/>
              </a:rPr>
              <a:t>     = 2*2</a:t>
            </a:r>
            <a:r>
              <a:rPr lang="en-US" altLang="zh-CN" sz="2000" i="1" baseline="30000" dirty="0">
                <a:solidFill>
                  <a:srgbClr val="0000FF"/>
                </a:solidFill>
                <a:latin typeface="Consolas" pitchFamily="49" charset="0"/>
                <a:ea typeface="宋体"/>
                <a:cs typeface="Consolas" pitchFamily="49" charset="0"/>
              </a:rPr>
              <a:t>k </a:t>
            </a:r>
            <a:r>
              <a:rPr lang="en-US" altLang="zh-CN" sz="2000" dirty="0">
                <a:solidFill>
                  <a:srgbClr val="0000FF"/>
                </a:solidFill>
                <a:latin typeface="Consolas" pitchFamily="49" charset="0"/>
                <a:ea typeface="+mn-ea"/>
                <a:cs typeface="Consolas" pitchFamily="49" charset="0"/>
              </a:rPr>
              <a:t>-</a:t>
            </a:r>
            <a:r>
              <a:rPr lang="en-US" altLang="zh-CN" sz="2000" dirty="0">
                <a:solidFill>
                  <a:srgbClr val="0000FF"/>
                </a:solidFill>
                <a:latin typeface="Consolas" pitchFamily="49" charset="0"/>
                <a:ea typeface="宋体"/>
                <a:cs typeface="Consolas" pitchFamily="49" charset="0"/>
              </a:rPr>
              <a:t> 1</a:t>
            </a:r>
          </a:p>
          <a:p>
            <a:pPr algn="l">
              <a:lnSpc>
                <a:spcPts val="3400"/>
              </a:lnSpc>
              <a:spcBef>
                <a:spcPts val="0"/>
              </a:spcBef>
            </a:pPr>
            <a:r>
              <a:rPr lang="en-US" altLang="zh-CN" sz="2000" i="1" baseline="30000" dirty="0">
                <a:solidFill>
                  <a:srgbClr val="0000FF"/>
                </a:solidFill>
                <a:latin typeface="Consolas" pitchFamily="49" charset="0"/>
                <a:ea typeface="宋体"/>
                <a:cs typeface="Consolas" pitchFamily="49" charset="0"/>
              </a:rPr>
              <a:t> </a:t>
            </a:r>
            <a:r>
              <a:rPr lang="en-US" altLang="zh-CN" sz="2000" i="1" dirty="0">
                <a:solidFill>
                  <a:srgbClr val="0000FF"/>
                </a:solidFill>
                <a:latin typeface="Consolas" pitchFamily="49" charset="0"/>
                <a:ea typeface="宋体"/>
                <a:cs typeface="Consolas" pitchFamily="49" charset="0"/>
              </a:rPr>
              <a:t>    </a:t>
            </a:r>
            <a:r>
              <a:rPr lang="en-US" altLang="zh-CN" sz="2000" dirty="0">
                <a:solidFill>
                  <a:srgbClr val="0000FF"/>
                </a:solidFill>
                <a:latin typeface="Consolas" pitchFamily="49" charset="0"/>
                <a:ea typeface="宋体"/>
                <a:cs typeface="Consolas" pitchFamily="49" charset="0"/>
              </a:rPr>
              <a:t>= </a:t>
            </a:r>
            <a:r>
              <a:rPr lang="en-US" altLang="zh-CN" sz="2000" dirty="0">
                <a:solidFill>
                  <a:srgbClr val="FF0000"/>
                </a:solidFill>
                <a:latin typeface="Consolas" pitchFamily="49" charset="0"/>
                <a:ea typeface="宋体"/>
                <a:cs typeface="Consolas" pitchFamily="49" charset="0"/>
              </a:rPr>
              <a:t>O(</a:t>
            </a:r>
            <a:r>
              <a:rPr lang="en-US" altLang="zh-CN" sz="2000" i="1" dirty="0">
                <a:solidFill>
                  <a:srgbClr val="FF0000"/>
                </a:solidFill>
                <a:latin typeface="Consolas" pitchFamily="49" charset="0"/>
                <a:ea typeface="宋体"/>
                <a:cs typeface="Consolas" pitchFamily="49" charset="0"/>
              </a:rPr>
              <a:t>n</a:t>
            </a:r>
            <a:r>
              <a:rPr lang="en-US" altLang="zh-CN" sz="2000" dirty="0">
                <a:solidFill>
                  <a:srgbClr val="FF0000"/>
                </a:solidFill>
                <a:latin typeface="Consolas" pitchFamily="49" charset="0"/>
                <a:ea typeface="宋体"/>
                <a:cs typeface="Consolas" pitchFamily="49" charset="0"/>
              </a:rPr>
              <a:t>)</a:t>
            </a:r>
            <a:endParaRPr lang="zh-CN" altLang="en-US" sz="2000" dirty="0">
              <a:solidFill>
                <a:srgbClr val="FF0000"/>
              </a:solidFill>
              <a:latin typeface="Consolas" pitchFamily="49" charset="0"/>
              <a:cs typeface="Consolas" pitchFamily="49" charset="0"/>
            </a:endParaRPr>
          </a:p>
        </p:txBody>
      </p:sp>
      <p:grpSp>
        <p:nvGrpSpPr>
          <p:cNvPr id="9" name="组合 8"/>
          <p:cNvGrpSpPr/>
          <p:nvPr/>
        </p:nvGrpSpPr>
        <p:grpSpPr>
          <a:xfrm>
            <a:off x="5595934" y="5048262"/>
            <a:ext cx="3857652" cy="769441"/>
            <a:chOff x="4071934" y="3786196"/>
            <a:chExt cx="3857652" cy="577081"/>
          </a:xfrm>
        </p:grpSpPr>
        <p:sp>
          <p:nvSpPr>
            <p:cNvPr id="7" name="TextBox 6"/>
            <p:cNvSpPr txBox="1"/>
            <p:nvPr/>
          </p:nvSpPr>
          <p:spPr>
            <a:xfrm>
              <a:off x="4857752" y="3786196"/>
              <a:ext cx="3071834" cy="577081"/>
            </a:xfrm>
            <a:prstGeom prst="rect">
              <a:avLst/>
            </a:prstGeom>
            <a:noFill/>
          </p:spPr>
          <p:txBody>
            <a:bodyPr wrap="square" rtlCol="0">
              <a:spAutoFit/>
            </a:bodyPr>
            <a:lstStyle/>
            <a:p>
              <a:r>
                <a:rPr lang="zh-CN" altLang="en-US" sz="2000">
                  <a:solidFill>
                    <a:srgbClr val="0000FF"/>
                  </a:solidFill>
                  <a:latin typeface="Consolas" pitchFamily="49" charset="0"/>
                  <a:ea typeface="方正启体简体" pitchFamily="65" charset="-122"/>
                  <a:cs typeface="Consolas" pitchFamily="49" charset="0"/>
                </a:rPr>
                <a:t>调用</a:t>
              </a:r>
              <a:r>
                <a:rPr lang="en-US" sz="2000">
                  <a:solidFill>
                    <a:srgbClr val="FF0000"/>
                  </a:solidFill>
                  <a:latin typeface="Consolas" pitchFamily="49" charset="0"/>
                  <a:ea typeface="方正启体简体" pitchFamily="65" charset="-122"/>
                  <a:cs typeface="Consolas" pitchFamily="49" charset="0"/>
                </a:rPr>
                <a:t>max</a:t>
              </a:r>
              <a:r>
                <a:rPr lang="en-US" sz="2000">
                  <a:solidFill>
                    <a:srgbClr val="0000FF"/>
                  </a:solidFill>
                  <a:latin typeface="Consolas" pitchFamily="49" charset="0"/>
                  <a:ea typeface="方正启体简体" pitchFamily="65" charset="-122"/>
                  <a:cs typeface="Consolas" pitchFamily="49" charset="0"/>
                </a:rPr>
                <a:t>(</a:t>
              </a:r>
              <a:r>
                <a:rPr lang="en-US" sz="2000" i="1">
                  <a:solidFill>
                    <a:srgbClr val="0000FF"/>
                  </a:solidFill>
                  <a:latin typeface="Consolas" pitchFamily="49" charset="0"/>
                  <a:ea typeface="方正启体简体" pitchFamily="65" charset="-122"/>
                  <a:cs typeface="Consolas" pitchFamily="49" charset="0"/>
                </a:rPr>
                <a:t>a</a:t>
              </a:r>
              <a:r>
                <a:rPr lang="zh-CN" altLang="en-US" sz="2000">
                  <a:solidFill>
                    <a:srgbClr val="0000FF"/>
                  </a:solidFill>
                  <a:latin typeface="Consolas" pitchFamily="49" charset="0"/>
                  <a:ea typeface="方正启体简体" pitchFamily="65" charset="-122"/>
                  <a:cs typeface="Consolas" pitchFamily="49" charset="0"/>
                </a:rPr>
                <a:t>，</a:t>
              </a:r>
              <a:r>
                <a:rPr lang="en-US" sz="2000">
                  <a:solidFill>
                    <a:srgbClr val="0000FF"/>
                  </a:solidFill>
                  <a:latin typeface="Consolas" pitchFamily="49" charset="0"/>
                  <a:ea typeface="方正启体简体" pitchFamily="65" charset="-122"/>
                  <a:cs typeface="Consolas" pitchFamily="49" charset="0"/>
                </a:rPr>
                <a:t>0</a:t>
              </a:r>
              <a:r>
                <a:rPr lang="zh-CN" altLang="en-US" sz="2000">
                  <a:solidFill>
                    <a:srgbClr val="0000FF"/>
                  </a:solidFill>
                  <a:latin typeface="Consolas" pitchFamily="49" charset="0"/>
                  <a:ea typeface="方正启体简体" pitchFamily="65" charset="-122"/>
                  <a:cs typeface="Consolas" pitchFamily="49" charset="0"/>
                </a:rPr>
                <a:t>，</a:t>
              </a:r>
              <a:r>
                <a:rPr lang="en-US" sz="2000" i="1">
                  <a:solidFill>
                    <a:srgbClr val="0000FF"/>
                  </a:solidFill>
                  <a:latin typeface="Consolas" pitchFamily="49" charset="0"/>
                  <a:ea typeface="方正启体简体" pitchFamily="65" charset="-122"/>
                  <a:cs typeface="Consolas" pitchFamily="49" charset="0"/>
                </a:rPr>
                <a:t>n</a:t>
              </a:r>
              <a:r>
                <a:rPr lang="en-US" sz="2000">
                  <a:solidFill>
                    <a:srgbClr val="0000FF"/>
                  </a:solidFill>
                  <a:latin typeface="Consolas" pitchFamily="49" charset="0"/>
                  <a:ea typeface="方正启体简体" pitchFamily="65" charset="-122"/>
                  <a:cs typeface="Consolas" pitchFamily="49" charset="0"/>
                </a:rPr>
                <a:t>-1)</a:t>
              </a:r>
              <a:r>
                <a:rPr lang="zh-CN" altLang="en-US" sz="2000">
                  <a:solidFill>
                    <a:srgbClr val="0000FF"/>
                  </a:solidFill>
                  <a:latin typeface="Consolas" pitchFamily="49" charset="0"/>
                  <a:ea typeface="方正启体简体" pitchFamily="65" charset="-122"/>
                  <a:cs typeface="Consolas" pitchFamily="49" charset="0"/>
                </a:rPr>
                <a:t>的时间复杂度为</a:t>
              </a:r>
              <a:r>
                <a:rPr lang="en-US" altLang="zh-CN" sz="2000">
                  <a:solidFill>
                    <a:srgbClr val="0000FF"/>
                  </a:solidFill>
                  <a:latin typeface="Consolas" pitchFamily="49" charset="0"/>
                  <a:ea typeface="方正启体简体" pitchFamily="65" charset="-122"/>
                  <a:cs typeface="Consolas" pitchFamily="49" charset="0"/>
                </a:rPr>
                <a:t>O(</a:t>
              </a:r>
              <a:r>
                <a:rPr lang="en-US" altLang="zh-CN" sz="2000" i="1">
                  <a:solidFill>
                    <a:srgbClr val="0000FF"/>
                  </a:solidFill>
                  <a:latin typeface="Consolas" pitchFamily="49" charset="0"/>
                  <a:ea typeface="方正启体简体" pitchFamily="65" charset="-122"/>
                  <a:cs typeface="Consolas" pitchFamily="49" charset="0"/>
                </a:rPr>
                <a:t>n</a:t>
              </a:r>
              <a:r>
                <a:rPr lang="en-US" altLang="zh-CN" sz="2000">
                  <a:solidFill>
                    <a:srgbClr val="0000FF"/>
                  </a:solidFill>
                  <a:latin typeface="Consolas" pitchFamily="49" charset="0"/>
                  <a:ea typeface="方正启体简体" pitchFamily="65" charset="-122"/>
                  <a:cs typeface="Consolas" pitchFamily="49" charset="0"/>
                </a:rPr>
                <a:t>)</a:t>
              </a:r>
              <a:endParaRPr lang="zh-CN" altLang="en-US" sz="2000">
                <a:solidFill>
                  <a:srgbClr val="0000FF"/>
                </a:solidFill>
                <a:latin typeface="Consolas" pitchFamily="49" charset="0"/>
                <a:ea typeface="方正启体简体" pitchFamily="65" charset="-122"/>
                <a:cs typeface="Consolas" pitchFamily="49" charset="0"/>
              </a:endParaRPr>
            </a:p>
          </p:txBody>
        </p:sp>
        <p:sp>
          <p:nvSpPr>
            <p:cNvPr id="8" name="右箭头 7"/>
            <p:cNvSpPr/>
            <p:nvPr/>
          </p:nvSpPr>
          <p:spPr>
            <a:xfrm>
              <a:off x="4071934" y="4018370"/>
              <a:ext cx="714380"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800"/>
            </a:p>
          </p:txBody>
        </p:sp>
      </p:grpSp>
      <p:sp>
        <p:nvSpPr>
          <p:cNvPr id="12" name="TextBox 11"/>
          <p:cNvSpPr txBox="1"/>
          <p:nvPr/>
        </p:nvSpPr>
        <p:spPr>
          <a:xfrm>
            <a:off x="1809720" y="571481"/>
            <a:ext cx="5726440" cy="1004273"/>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44000" bIns="180000" rtlCol="0">
            <a:spAutoFit/>
          </a:bodyPr>
          <a:lstStyle/>
          <a:p>
            <a:pPr algn="l">
              <a:spcBef>
                <a:spcPts val="0"/>
              </a:spcBef>
            </a:pPr>
            <a:r>
              <a:rPr lang="en-US" sz="2000" dirty="0">
                <a:solidFill>
                  <a:srgbClr val="0000FF"/>
                </a:solidFill>
                <a:latin typeface="Consolas" pitchFamily="49" charset="0"/>
                <a:ea typeface="仿宋" pitchFamily="49" charset="-122"/>
                <a:cs typeface="Consolas" pitchFamily="49" charset="0"/>
              </a:rPr>
              <a:t>T(</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)=O(1)		</a:t>
            </a:r>
            <a:r>
              <a:rPr lang="zh-CN" altLang="en-US" sz="2000" dirty="0">
                <a:solidFill>
                  <a:srgbClr val="00B0F0"/>
                </a:solidFill>
                <a:latin typeface="Consolas" pitchFamily="49" charset="0"/>
                <a:ea typeface="仿宋" pitchFamily="49" charset="-122"/>
                <a:cs typeface="Consolas" pitchFamily="49" charset="0"/>
              </a:rPr>
              <a:t>当</a:t>
            </a:r>
            <a:r>
              <a:rPr lang="en-US" sz="2000" i="1" dirty="0">
                <a:solidFill>
                  <a:srgbClr val="00B0F0"/>
                </a:solidFill>
                <a:latin typeface="Consolas" pitchFamily="49" charset="0"/>
                <a:ea typeface="仿宋" pitchFamily="49" charset="-122"/>
                <a:cs typeface="Consolas" pitchFamily="49" charset="0"/>
              </a:rPr>
              <a:t>n</a:t>
            </a:r>
            <a:r>
              <a:rPr lang="en-US" sz="2000" dirty="0">
                <a:solidFill>
                  <a:srgbClr val="00B0F0"/>
                </a:solidFill>
                <a:latin typeface="Consolas" pitchFamily="49" charset="0"/>
                <a:ea typeface="仿宋" pitchFamily="49" charset="-122"/>
                <a:cs typeface="Consolas" pitchFamily="49" charset="0"/>
              </a:rPr>
              <a:t>=1</a:t>
            </a:r>
            <a:r>
              <a:rPr lang="zh-CN" altLang="en-US" sz="2000" dirty="0">
                <a:solidFill>
                  <a:srgbClr val="00B0F0"/>
                </a:solidFill>
                <a:latin typeface="Consolas" pitchFamily="49" charset="0"/>
                <a:ea typeface="仿宋" pitchFamily="49" charset="-122"/>
                <a:cs typeface="Consolas" pitchFamily="49" charset="0"/>
              </a:rPr>
              <a:t>（</a:t>
            </a:r>
            <a:r>
              <a:rPr lang="en-US" altLang="zh-CN" sz="2000" i="1" dirty="0" err="1">
                <a:solidFill>
                  <a:srgbClr val="00B0F0"/>
                </a:solidFill>
                <a:latin typeface="Consolas" pitchFamily="49" charset="0"/>
                <a:ea typeface="仿宋" pitchFamily="49" charset="-122"/>
                <a:cs typeface="Consolas" pitchFamily="49" charset="0"/>
              </a:rPr>
              <a:t>i</a:t>
            </a:r>
            <a:r>
              <a:rPr lang="en-US" altLang="zh-CN" sz="2000" dirty="0">
                <a:solidFill>
                  <a:srgbClr val="00B0F0"/>
                </a:solidFill>
                <a:latin typeface="Consolas" pitchFamily="49" charset="0"/>
                <a:ea typeface="仿宋" pitchFamily="49" charset="-122"/>
                <a:cs typeface="Consolas" pitchFamily="49" charset="0"/>
              </a:rPr>
              <a:t>=</a:t>
            </a:r>
            <a:r>
              <a:rPr lang="en-US" altLang="zh-CN" sz="2000" i="1" dirty="0">
                <a:solidFill>
                  <a:srgbClr val="00B0F0"/>
                </a:solidFill>
                <a:latin typeface="Consolas" pitchFamily="49" charset="0"/>
                <a:ea typeface="仿宋" pitchFamily="49" charset="-122"/>
                <a:cs typeface="Consolas" pitchFamily="49" charset="0"/>
              </a:rPr>
              <a:t>j</a:t>
            </a:r>
            <a:r>
              <a:rPr lang="zh-CN" altLang="en-US" sz="2000" dirty="0">
                <a:solidFill>
                  <a:srgbClr val="00B0F0"/>
                </a:solidFill>
                <a:latin typeface="Consolas" pitchFamily="49" charset="0"/>
                <a:ea typeface="仿宋" pitchFamily="49" charset="-122"/>
                <a:cs typeface="Consolas" pitchFamily="49" charset="0"/>
              </a:rPr>
              <a:t>的情况）</a:t>
            </a:r>
            <a:endParaRPr lang="en-US" sz="2000" dirty="0">
              <a:solidFill>
                <a:srgbClr val="00B0F0"/>
              </a:solidFill>
              <a:latin typeface="Consolas" pitchFamily="49" charset="0"/>
              <a:ea typeface="仿宋" pitchFamily="49" charset="-122"/>
              <a:cs typeface="Consolas" pitchFamily="49" charset="0"/>
            </a:endParaRPr>
          </a:p>
          <a:p>
            <a:pPr algn="l">
              <a:spcBef>
                <a:spcPts val="0"/>
              </a:spcBef>
            </a:pPr>
            <a:r>
              <a:rPr lang="en-US" sz="2000" dirty="0">
                <a:solidFill>
                  <a:srgbClr val="0000FF"/>
                </a:solidFill>
                <a:latin typeface="Consolas" pitchFamily="49" charset="0"/>
                <a:ea typeface="仿宋" pitchFamily="49" charset="-122"/>
                <a:cs typeface="Consolas" pitchFamily="49" charset="0"/>
              </a:rPr>
              <a:t>T(</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)=2T(</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/2)+1	</a:t>
            </a:r>
            <a:r>
              <a:rPr lang="zh-CN" altLang="en-US" sz="2000" dirty="0">
                <a:solidFill>
                  <a:srgbClr val="00B0F0"/>
                </a:solidFill>
                <a:latin typeface="Consolas" pitchFamily="49" charset="0"/>
                <a:ea typeface="仿宋" pitchFamily="49" charset="-122"/>
                <a:cs typeface="Consolas" pitchFamily="49" charset="0"/>
              </a:rPr>
              <a:t>当</a:t>
            </a:r>
            <a:r>
              <a:rPr lang="en-US" altLang="zh-CN" sz="2000" i="1" dirty="0">
                <a:solidFill>
                  <a:srgbClr val="00B0F0"/>
                </a:solidFill>
                <a:latin typeface="Consolas" pitchFamily="49" charset="0"/>
                <a:ea typeface="仿宋" pitchFamily="49" charset="-122"/>
                <a:cs typeface="Consolas" pitchFamily="49" charset="0"/>
              </a:rPr>
              <a:t>n</a:t>
            </a:r>
            <a:r>
              <a:rPr lang="en-US" altLang="zh-CN" sz="2000" dirty="0">
                <a:solidFill>
                  <a:srgbClr val="00B0F0"/>
                </a:solidFill>
                <a:latin typeface="Consolas" pitchFamily="49" charset="0"/>
                <a:ea typeface="仿宋" pitchFamily="49" charset="-122"/>
                <a:cs typeface="Consolas" pitchFamily="49" charset="0"/>
              </a:rPr>
              <a:t>&gt;1</a:t>
            </a:r>
            <a:r>
              <a:rPr lang="zh-CN" altLang="en-US" sz="2000" dirty="0">
                <a:solidFill>
                  <a:srgbClr val="00B0F0"/>
                </a:solidFill>
                <a:latin typeface="Consolas" pitchFamily="49" charset="0"/>
                <a:ea typeface="仿宋" pitchFamily="49" charset="-122"/>
                <a:cs typeface="Consolas" pitchFamily="49" charset="0"/>
              </a:rPr>
              <a:t>（</a:t>
            </a:r>
            <a:r>
              <a:rPr lang="en-US" altLang="zh-CN" sz="2000" i="1" dirty="0" err="1">
                <a:solidFill>
                  <a:srgbClr val="00B0F0"/>
                </a:solidFill>
                <a:latin typeface="Consolas" pitchFamily="49" charset="0"/>
                <a:ea typeface="仿宋" pitchFamily="49" charset="-122"/>
                <a:cs typeface="Consolas" pitchFamily="49" charset="0"/>
              </a:rPr>
              <a:t>i</a:t>
            </a:r>
            <a:r>
              <a:rPr lang="en-US" altLang="zh-CN" sz="2000" dirty="0">
                <a:solidFill>
                  <a:srgbClr val="00B0F0"/>
                </a:solidFill>
                <a:latin typeface="Consolas" pitchFamily="49" charset="0"/>
                <a:ea typeface="仿宋" pitchFamily="49" charset="-122"/>
                <a:cs typeface="Consolas" pitchFamily="49" charset="0"/>
              </a:rPr>
              <a:t>&lt;</a:t>
            </a:r>
            <a:r>
              <a:rPr lang="en-US" altLang="zh-CN" sz="2000" i="1" dirty="0">
                <a:solidFill>
                  <a:srgbClr val="00B0F0"/>
                </a:solidFill>
                <a:latin typeface="Consolas" pitchFamily="49" charset="0"/>
                <a:ea typeface="仿宋" pitchFamily="49" charset="-122"/>
                <a:cs typeface="Consolas" pitchFamily="49" charset="0"/>
              </a:rPr>
              <a:t>j</a:t>
            </a:r>
            <a:r>
              <a:rPr lang="zh-CN" altLang="en-US" sz="2000" dirty="0">
                <a:solidFill>
                  <a:srgbClr val="00B0F0"/>
                </a:solidFill>
                <a:latin typeface="Consolas" pitchFamily="49" charset="0"/>
                <a:ea typeface="仿宋" pitchFamily="49" charset="-122"/>
                <a:cs typeface="Consolas" pitchFamily="49" charset="0"/>
              </a:rPr>
              <a:t>的情况）</a:t>
            </a:r>
            <a:endParaRPr lang="zh-CN" altLang="en-US" sz="2000" dirty="0">
              <a:solidFill>
                <a:srgbClr val="00B0F0"/>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9</a:t>
            </a:fld>
            <a:r>
              <a:rPr lang="en-US" altLang="zh-CN" smtClean="0"/>
              <a:t>/12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1"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28"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5">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5">
                                            <p:txEl>
                                              <p:pRg st="4" end="4"/>
                                            </p:txEl>
                                          </p:spTgt>
                                        </p:tgtEl>
                                        <p:attrNameLst>
                                          <p:attrName>style.visibility</p:attrName>
                                        </p:attrNameLst>
                                      </p:cBhvr>
                                      <p:to>
                                        <p:strVal val="visible"/>
                                      </p:to>
                                    </p:set>
                                    <p:anim calcmode="discrete" valueType="clr">
                                      <p:cBhvr override="childStyle">
                                        <p:cTn id="35" dur="80"/>
                                        <p:tgtEl>
                                          <p:spTgt spid="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5">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5">
                                            <p:txEl>
                                              <p:pRg st="5" end="5"/>
                                            </p:txEl>
                                          </p:spTgt>
                                        </p:tgtEl>
                                        <p:attrNameLst>
                                          <p:attrName>style.visibility</p:attrName>
                                        </p:attrNameLst>
                                      </p:cBhvr>
                                      <p:to>
                                        <p:strVal val="visible"/>
                                      </p:to>
                                    </p:set>
                                    <p:anim calcmode="discrete" valueType="clr">
                                      <p:cBhvr override="childStyle">
                                        <p:cTn id="42" dur="80"/>
                                        <p:tgtEl>
                                          <p:spTgt spid="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5">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5">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4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5">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5">
                                            <p:txEl>
                                              <p:pRg st="7" end="7"/>
                                            </p:txEl>
                                          </p:spTgt>
                                        </p:tgtEl>
                                        <p:attrNameLst>
                                          <p:attrName>style.visibility</p:attrName>
                                        </p:attrNameLst>
                                      </p:cBhvr>
                                      <p:to>
                                        <p:strVal val="visible"/>
                                      </p:to>
                                    </p:set>
                                    <p:anim calcmode="discrete" valueType="clr">
                                      <p:cBhvr override="childStyle">
                                        <p:cTn id="56" dur="80"/>
                                        <p:tgtEl>
                                          <p:spTgt spid="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5">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5">
                                            <p:txEl>
                                              <p:pRg st="7" end="7"/>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4034" y="571481"/>
            <a:ext cx="7715304" cy="43646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int visited[MaxSize];</a:t>
            </a:r>
          </a:p>
          <a:p>
            <a:pPr algn="l">
              <a:lnSpc>
                <a:spcPts val="2400"/>
              </a:lnSpc>
              <a:spcBef>
                <a:spcPts val="0"/>
              </a:spcBef>
            </a:pPr>
            <a:r>
              <a:rPr lang="en-US" sz="1800">
                <a:solidFill>
                  <a:srgbClr val="FF0000"/>
                </a:solidFill>
                <a:latin typeface="Consolas" pitchFamily="49" charset="0"/>
                <a:ea typeface="仿宋" pitchFamily="49" charset="-122"/>
                <a:cs typeface="Consolas" pitchFamily="49" charset="0"/>
              </a:rPr>
              <a:t>void DFS2(ALGraph *G，int v，int &amp;vn，int &amp;en)</a:t>
            </a:r>
            <a:endParaRPr lang="zh-CN" altLang="en-US" sz="180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ArcNode *p;</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visited[v]=1;</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vn++;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遍历过的顶点数增</a:t>
            </a:r>
            <a:r>
              <a:rPr lang="en-US" sz="1800">
                <a:solidFill>
                  <a:srgbClr val="00B0F0"/>
                </a:solidFill>
                <a:latin typeface="Consolas" pitchFamily="49" charset="0"/>
                <a:ea typeface="仿宋" pitchFamily="49" charset="-122"/>
                <a:cs typeface="Consolas" pitchFamily="49" charset="0"/>
              </a:rPr>
              <a:t>1</a:t>
            </a:r>
            <a:endParaRPr lang="zh-CN" altLang="en-US"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p=G-&gt;adjlist[v].firstarc;</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while (p!=NULL) </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  en++;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试探过的边数增</a:t>
            </a:r>
            <a:r>
              <a:rPr lang="en-US" sz="1800">
                <a:solidFill>
                  <a:srgbClr val="00B0F0"/>
                </a:solidFill>
                <a:latin typeface="Consolas" pitchFamily="49" charset="0"/>
                <a:ea typeface="仿宋" pitchFamily="49" charset="-122"/>
                <a:cs typeface="Consolas" pitchFamily="49" charset="0"/>
              </a:rPr>
              <a:t>1</a:t>
            </a:r>
            <a:endParaRPr lang="zh-CN" altLang="en-US"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if (visited[p-&gt;adjvex]==0)</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t>
            </a:r>
            <a:r>
              <a:rPr lang="en-US" sz="1800">
                <a:solidFill>
                  <a:srgbClr val="FF0000"/>
                </a:solidFill>
                <a:latin typeface="Consolas" pitchFamily="49" charset="0"/>
                <a:ea typeface="仿宋" pitchFamily="49" charset="-122"/>
                <a:cs typeface="Consolas" pitchFamily="49" charset="0"/>
              </a:rPr>
              <a:t>DFS2(G，p-&gt;adjvex，vn，en);</a:t>
            </a:r>
            <a:endParaRPr lang="zh-CN" altLang="en-US" sz="180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p=p-&gt;nextarc;</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90</a:t>
            </a:fld>
            <a:r>
              <a:rPr lang="en-US" altLang="zh-CN" smtClean="0"/>
              <a:t>/35</a:t>
            </a:r>
            <a:endParaRPr lang="en-US" altLang="zh-CN"/>
          </a:p>
        </p:txBody>
      </p:sp>
    </p:spTree>
    <p:extLst>
      <p:ext uri="{BB962C8B-B14F-4D97-AF65-F5344CB8AC3E}">
        <p14:creationId xmlns:p14="http://schemas.microsoft.com/office/powerpoint/2010/main" val="24839289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4034" y="571480"/>
            <a:ext cx="8143932" cy="395424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pPr algn="l">
              <a:lnSpc>
                <a:spcPts val="2800"/>
              </a:lnSpc>
              <a:spcBef>
                <a:spcPts val="0"/>
              </a:spcBef>
            </a:pPr>
            <a:r>
              <a:rPr lang="en-US" sz="1800">
                <a:solidFill>
                  <a:srgbClr val="FF0000"/>
                </a:solidFill>
                <a:latin typeface="Consolas" pitchFamily="49" charset="0"/>
                <a:ea typeface="仿宋" pitchFamily="49" charset="-122"/>
                <a:cs typeface="Consolas" pitchFamily="49" charset="0"/>
              </a:rPr>
              <a:t>bool GIsTree(ALGraph *G)      </a:t>
            </a:r>
            <a:r>
              <a:rPr lang="en-US" sz="180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判断无向图</a:t>
            </a:r>
            <a:r>
              <a:rPr lang="en-US" sz="1800">
                <a:solidFill>
                  <a:srgbClr val="00B050"/>
                </a:solidFill>
                <a:latin typeface="Consolas" pitchFamily="49" charset="0"/>
                <a:ea typeface="仿宋" pitchFamily="49" charset="-122"/>
                <a:cs typeface="Consolas" pitchFamily="49" charset="0"/>
              </a:rPr>
              <a:t>G</a:t>
            </a:r>
            <a:r>
              <a:rPr lang="zh-CN" altLang="en-US" sz="1800">
                <a:solidFill>
                  <a:srgbClr val="00B050"/>
                </a:solidFill>
                <a:latin typeface="Consolas" pitchFamily="49" charset="0"/>
                <a:ea typeface="仿宋" pitchFamily="49" charset="-122"/>
                <a:cs typeface="Consolas" pitchFamily="49" charset="0"/>
              </a:rPr>
              <a:t>是否是一棵树</a:t>
            </a: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int vn=0，en=0，i;</a:t>
            </a:r>
            <a:endParaRPr lang="zh-CN" altLang="en-US"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for (i=0; i&lt;MaxSize; i++)</a:t>
            </a:r>
            <a:endParaRPr lang="zh-CN" altLang="en-US"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a:t>
            </a:r>
            <a:r>
              <a:rPr lang="nb-NO" sz="1800">
                <a:solidFill>
                  <a:srgbClr val="0000FF"/>
                </a:solidFill>
                <a:latin typeface="Consolas" pitchFamily="49" charset="0"/>
                <a:ea typeface="仿宋" pitchFamily="49" charset="-122"/>
                <a:cs typeface="Consolas" pitchFamily="49" charset="0"/>
              </a:rPr>
              <a:t>visited[i]=0;</a:t>
            </a:r>
            <a:endParaRPr lang="zh-CN" altLang="en-US"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nb-NO" sz="1800">
                <a:solidFill>
                  <a:srgbClr val="0000FF"/>
                </a:solidFill>
                <a:latin typeface="Consolas" pitchFamily="49" charset="0"/>
                <a:ea typeface="仿宋" pitchFamily="49" charset="-122"/>
                <a:cs typeface="Consolas" pitchFamily="49" charset="0"/>
              </a:rPr>
              <a:t>   </a:t>
            </a:r>
            <a:r>
              <a:rPr lang="nb-NO" sz="1800">
                <a:solidFill>
                  <a:srgbClr val="FF00FF"/>
                </a:solidFill>
                <a:latin typeface="Consolas" pitchFamily="49" charset="0"/>
                <a:ea typeface="仿宋" pitchFamily="49" charset="-122"/>
                <a:cs typeface="Consolas" pitchFamily="49" charset="0"/>
              </a:rPr>
              <a:t>DFS2(G，0，vn，en);</a:t>
            </a:r>
            <a:endParaRPr lang="zh-CN" altLang="en-US" sz="1800">
              <a:solidFill>
                <a:srgbClr val="FF00FF"/>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if (en==2*(vn-1))</a:t>
            </a:r>
            <a:endParaRPr lang="zh-CN" altLang="en-US"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return true;  </a:t>
            </a:r>
            <a:endParaRPr lang="zh-CN" altLang="en-US" sz="1800">
              <a:solidFill>
                <a:srgbClr val="0070C0"/>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else</a:t>
            </a:r>
            <a:endParaRPr lang="zh-CN" altLang="en-US"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return false;</a:t>
            </a:r>
            <a:endParaRPr lang="zh-CN" altLang="en-US"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91</a:t>
            </a:fld>
            <a:r>
              <a:rPr lang="en-US" altLang="zh-CN" smtClean="0"/>
              <a:t>/35</a:t>
            </a:r>
            <a:endParaRPr lang="en-US" altLang="zh-CN"/>
          </a:p>
        </p:txBody>
      </p:sp>
    </p:spTree>
    <p:extLst>
      <p:ext uri="{BB962C8B-B14F-4D97-AF65-F5344CB8AC3E}">
        <p14:creationId xmlns:p14="http://schemas.microsoft.com/office/powerpoint/2010/main" val="9611974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1290" y="785795"/>
            <a:ext cx="6572296"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a:solidFill>
                  <a:srgbClr val="0000FF"/>
                </a:solidFill>
                <a:ea typeface="楷体" pitchFamily="49" charset="-122"/>
                <a:cs typeface="Times New Roman" pitchFamily="18" charset="0"/>
              </a:rPr>
              <a:t>      假设一个有向图采用邻接表作为存储结构。试设计一个算法，</a:t>
            </a:r>
            <a:r>
              <a:rPr lang="zh-CN" altLang="en-US" sz="2000">
                <a:solidFill>
                  <a:srgbClr val="FF00FF"/>
                </a:solidFill>
                <a:ea typeface="楷体" pitchFamily="49" charset="-122"/>
                <a:cs typeface="Times New Roman" pitchFamily="18" charset="0"/>
              </a:rPr>
              <a:t>判断其中是否存在回路</a:t>
            </a:r>
            <a:r>
              <a:rPr lang="zh-CN" altLang="en-US" sz="2000">
                <a:solidFill>
                  <a:srgbClr val="0000FF"/>
                </a:solidFill>
                <a:ea typeface="楷体" pitchFamily="49" charset="-122"/>
                <a:cs typeface="Times New Roman" pitchFamily="18" charset="0"/>
              </a:rPr>
              <a:t>。</a:t>
            </a:r>
            <a:endParaRPr lang="zh-CN" altLang="en-US" sz="2000">
              <a:solidFill>
                <a:srgbClr val="0000FF"/>
              </a:solidFill>
              <a:ea typeface="楷体" pitchFamily="49" charset="-122"/>
              <a:cs typeface="Times New Roman" pitchFamily="18" charset="0"/>
            </a:endParaRPr>
          </a:p>
        </p:txBody>
      </p:sp>
      <p:sp>
        <p:nvSpPr>
          <p:cNvPr id="3074" name="Rectangle 2"/>
          <p:cNvSpPr>
            <a:spLocks noChangeArrowheads="1"/>
          </p:cNvSpPr>
          <p:nvPr/>
        </p:nvSpPr>
        <p:spPr bwMode="auto">
          <a:xfrm>
            <a:off x="1524001" y="0"/>
            <a:ext cx="184731" cy="4985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椭圆 5"/>
          <p:cNvSpPr/>
          <p:nvPr/>
        </p:nvSpPr>
        <p:spPr>
          <a:xfrm>
            <a:off x="2595538"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i="1">
                <a:latin typeface="Consolas" pitchFamily="49" charset="0"/>
                <a:cs typeface="Consolas" pitchFamily="49" charset="0"/>
              </a:rPr>
              <a:t>v</a:t>
            </a:r>
            <a:endParaRPr lang="zh-CN" altLang="en-US" i="1">
              <a:latin typeface="Consolas" pitchFamily="49" charset="0"/>
              <a:cs typeface="Consolas" pitchFamily="49" charset="0"/>
            </a:endParaRPr>
          </a:p>
        </p:txBody>
      </p:sp>
      <p:sp>
        <p:nvSpPr>
          <p:cNvPr id="7" name="椭圆 6"/>
          <p:cNvSpPr/>
          <p:nvPr/>
        </p:nvSpPr>
        <p:spPr>
          <a:xfrm>
            <a:off x="4167174"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i="1">
                <a:latin typeface="Consolas" pitchFamily="49" charset="0"/>
                <a:cs typeface="Consolas" pitchFamily="49" charset="0"/>
              </a:rPr>
              <a:t>w</a:t>
            </a:r>
            <a:endParaRPr lang="zh-CN" altLang="en-US" i="1">
              <a:latin typeface="Consolas" pitchFamily="49" charset="0"/>
              <a:cs typeface="Consolas" pitchFamily="49" charset="0"/>
            </a:endParaRPr>
          </a:p>
        </p:txBody>
      </p:sp>
      <p:sp>
        <p:nvSpPr>
          <p:cNvPr id="8" name="椭圆 7"/>
          <p:cNvSpPr/>
          <p:nvPr/>
        </p:nvSpPr>
        <p:spPr>
          <a:xfrm>
            <a:off x="5700000"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i="1">
                <a:latin typeface="Consolas" pitchFamily="49" charset="0"/>
                <a:cs typeface="Consolas" pitchFamily="49" charset="0"/>
              </a:rPr>
              <a:t>i</a:t>
            </a:r>
            <a:endParaRPr lang="zh-CN" altLang="en-US" i="1">
              <a:latin typeface="Consolas" pitchFamily="49" charset="0"/>
              <a:cs typeface="Consolas" pitchFamily="49" charset="0"/>
            </a:endParaRPr>
          </a:p>
        </p:txBody>
      </p:sp>
      <p:sp>
        <p:nvSpPr>
          <p:cNvPr id="12" name="任意多边形 11"/>
          <p:cNvSpPr/>
          <p:nvPr/>
        </p:nvSpPr>
        <p:spPr>
          <a:xfrm>
            <a:off x="3009896" y="3333749"/>
            <a:ext cx="1181100" cy="584200"/>
          </a:xfrm>
          <a:custGeom>
            <a:avLst/>
            <a:gdLst>
              <a:gd name="connsiteX0" fmla="*/ 0 w 1181100"/>
              <a:gd name="connsiteY0" fmla="*/ 270933 h 438150"/>
              <a:gd name="connsiteX1" fmla="*/ 228600 w 1181100"/>
              <a:gd name="connsiteY1" fmla="*/ 143933 h 438150"/>
              <a:gd name="connsiteX2" fmla="*/ 381000 w 1181100"/>
              <a:gd name="connsiteY2" fmla="*/ 4233 h 438150"/>
              <a:gd name="connsiteX3" fmla="*/ 622300 w 1181100"/>
              <a:gd name="connsiteY3" fmla="*/ 169333 h 438150"/>
              <a:gd name="connsiteX4" fmla="*/ 800100 w 1181100"/>
              <a:gd name="connsiteY4" fmla="*/ 410633 h 438150"/>
              <a:gd name="connsiteX5" fmla="*/ 1181100 w 1181100"/>
              <a:gd name="connsiteY5" fmla="*/ 334433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100" h="438150">
                <a:moveTo>
                  <a:pt x="0" y="270933"/>
                </a:moveTo>
                <a:cubicBezTo>
                  <a:pt x="82550" y="229658"/>
                  <a:pt x="165100" y="188383"/>
                  <a:pt x="228600" y="143933"/>
                </a:cubicBezTo>
                <a:cubicBezTo>
                  <a:pt x="292100" y="99483"/>
                  <a:pt x="315383" y="0"/>
                  <a:pt x="381000" y="4233"/>
                </a:cubicBezTo>
                <a:cubicBezTo>
                  <a:pt x="446617" y="8466"/>
                  <a:pt x="552450" y="101600"/>
                  <a:pt x="622300" y="169333"/>
                </a:cubicBezTo>
                <a:cubicBezTo>
                  <a:pt x="692150" y="237066"/>
                  <a:pt x="706967" y="383116"/>
                  <a:pt x="800100" y="410633"/>
                </a:cubicBezTo>
                <a:cubicBezTo>
                  <a:pt x="893233" y="438150"/>
                  <a:pt x="1037166" y="386291"/>
                  <a:pt x="1181100" y="334433"/>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2800"/>
          </a:p>
        </p:txBody>
      </p:sp>
      <p:sp>
        <p:nvSpPr>
          <p:cNvPr id="13" name="任意多边形 12"/>
          <p:cNvSpPr/>
          <p:nvPr/>
        </p:nvSpPr>
        <p:spPr>
          <a:xfrm>
            <a:off x="4546596" y="3805059"/>
            <a:ext cx="1168400" cy="448733"/>
          </a:xfrm>
          <a:custGeom>
            <a:avLst/>
            <a:gdLst>
              <a:gd name="connsiteX0" fmla="*/ 0 w 1168400"/>
              <a:gd name="connsiteY0" fmla="*/ 0 h 336550"/>
              <a:gd name="connsiteX1" fmla="*/ 241300 w 1168400"/>
              <a:gd name="connsiteY1" fmla="*/ 127000 h 336550"/>
              <a:gd name="connsiteX2" fmla="*/ 381000 w 1168400"/>
              <a:gd name="connsiteY2" fmla="*/ 279400 h 336550"/>
              <a:gd name="connsiteX3" fmla="*/ 596900 w 1168400"/>
              <a:gd name="connsiteY3" fmla="*/ 304800 h 336550"/>
              <a:gd name="connsiteX4" fmla="*/ 800100 w 1168400"/>
              <a:gd name="connsiteY4" fmla="*/ 88900 h 336550"/>
              <a:gd name="connsiteX5" fmla="*/ 1028700 w 1168400"/>
              <a:gd name="connsiteY5" fmla="*/ 241300 h 336550"/>
              <a:gd name="connsiteX6" fmla="*/ 1168400 w 1168400"/>
              <a:gd name="connsiteY6" fmla="*/ 7620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8400" h="336550">
                <a:moveTo>
                  <a:pt x="0" y="0"/>
                </a:moveTo>
                <a:cubicBezTo>
                  <a:pt x="88900" y="40216"/>
                  <a:pt x="177800" y="80433"/>
                  <a:pt x="241300" y="127000"/>
                </a:cubicBezTo>
                <a:cubicBezTo>
                  <a:pt x="304800" y="173567"/>
                  <a:pt x="321733" y="249767"/>
                  <a:pt x="381000" y="279400"/>
                </a:cubicBezTo>
                <a:cubicBezTo>
                  <a:pt x="440267" y="309033"/>
                  <a:pt x="527050" y="336550"/>
                  <a:pt x="596900" y="304800"/>
                </a:cubicBezTo>
                <a:cubicBezTo>
                  <a:pt x="666750" y="273050"/>
                  <a:pt x="728133" y="99483"/>
                  <a:pt x="800100" y="88900"/>
                </a:cubicBezTo>
                <a:cubicBezTo>
                  <a:pt x="872067" y="78317"/>
                  <a:pt x="967317" y="243417"/>
                  <a:pt x="1028700" y="241300"/>
                </a:cubicBezTo>
                <a:cubicBezTo>
                  <a:pt x="1090083" y="239183"/>
                  <a:pt x="1129241" y="157691"/>
                  <a:pt x="1168400" y="7620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2800"/>
          </a:p>
        </p:txBody>
      </p:sp>
      <p:grpSp>
        <p:nvGrpSpPr>
          <p:cNvPr id="24" name="组合 23"/>
          <p:cNvGrpSpPr/>
          <p:nvPr/>
        </p:nvGrpSpPr>
        <p:grpSpPr>
          <a:xfrm>
            <a:off x="3881422" y="4253792"/>
            <a:ext cx="4086786" cy="828260"/>
            <a:chOff x="2214546" y="3190344"/>
            <a:chExt cx="4086786" cy="621195"/>
          </a:xfrm>
        </p:grpSpPr>
        <p:sp>
          <p:nvSpPr>
            <p:cNvPr id="14" name="TextBox 13"/>
            <p:cNvSpPr txBox="1"/>
            <p:nvPr/>
          </p:nvSpPr>
          <p:spPr>
            <a:xfrm>
              <a:off x="2214546" y="3357568"/>
              <a:ext cx="4086786" cy="453971"/>
            </a:xfrm>
            <a:prstGeom prst="rect">
              <a:avLst/>
            </a:prstGeom>
            <a:noFill/>
          </p:spPr>
          <p:txBody>
            <a:bodyPr wrap="square" rtlCol="0">
              <a:spAutoFit/>
            </a:bodyPr>
            <a:lstStyle/>
            <a:p>
              <a:pPr algn="l">
                <a:lnSpc>
                  <a:spcPts val="2000"/>
                </a:lnSpc>
                <a:spcBef>
                  <a:spcPts val="0"/>
                </a:spcBef>
              </a:pPr>
              <a:r>
                <a:rPr lang="zh-CN" altLang="en-US" sz="2000" dirty="0">
                  <a:solidFill>
                    <a:srgbClr val="0000FF"/>
                  </a:solidFill>
                  <a:latin typeface="Consolas" pitchFamily="49" charset="0"/>
                  <a:ea typeface="仿宋" pitchFamily="49" charset="-122"/>
                  <a:cs typeface="Consolas" pitchFamily="49" charset="0"/>
                </a:rPr>
                <a:t>当</a:t>
              </a:r>
              <a:r>
                <a:rPr lang="en-US" sz="2000" dirty="0">
                  <a:solidFill>
                    <a:srgbClr val="0000FF"/>
                  </a:solidFill>
                  <a:latin typeface="Consolas" pitchFamily="49" charset="0"/>
                  <a:ea typeface="仿宋" pitchFamily="49" charset="-122"/>
                  <a:cs typeface="Consolas" pitchFamily="49" charset="0"/>
                </a:rPr>
                <a:t>visited[</a:t>
              </a:r>
              <a:r>
                <a:rPr lang="en-US" sz="2000" i="1" dirty="0">
                  <a:solidFill>
                    <a:srgbClr val="0000FF"/>
                  </a:solidFill>
                  <a:latin typeface="Consolas" pitchFamily="49" charset="0"/>
                  <a:ea typeface="仿宋" pitchFamily="49" charset="-122"/>
                  <a:cs typeface="Consolas" pitchFamily="49" charset="0"/>
                </a:rPr>
                <a:t>w</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sz="2000" dirty="0">
                  <a:solidFill>
                    <a:srgbClr val="0000FF"/>
                  </a:solidFill>
                  <a:latin typeface="Consolas" pitchFamily="49" charset="0"/>
                  <a:ea typeface="仿宋" pitchFamily="49" charset="-122"/>
                  <a:cs typeface="Consolas" pitchFamily="49" charset="0"/>
                </a:rPr>
                <a:t>visited[</a:t>
              </a:r>
              <a:r>
                <a:rPr lang="en-US" sz="2000" i="1" dirty="0" err="1">
                  <a:solidFill>
                    <a:srgbClr val="0000FF"/>
                  </a:solidFill>
                  <a:latin typeface="Consolas" pitchFamily="49" charset="0"/>
                  <a:ea typeface="仿宋" pitchFamily="49" charset="-122"/>
                  <a:cs typeface="Consolas" pitchFamily="49" charset="0"/>
                </a:rPr>
                <a:t>i</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时表示顶点</a:t>
              </a:r>
              <a:r>
                <a:rPr lang="en-US" sz="2000" i="1" dirty="0">
                  <a:solidFill>
                    <a:srgbClr val="0000FF"/>
                  </a:solidFill>
                  <a:latin typeface="Consolas" pitchFamily="49" charset="0"/>
                  <a:ea typeface="仿宋" pitchFamily="49" charset="-122"/>
                  <a:cs typeface="Consolas" pitchFamily="49" charset="0"/>
                </a:rPr>
                <a:t>w</a:t>
              </a:r>
              <a:r>
                <a:rPr lang="zh-CN" altLang="en-US" sz="2000" dirty="0">
                  <a:solidFill>
                    <a:srgbClr val="0000FF"/>
                  </a:solidFill>
                  <a:latin typeface="Consolas" pitchFamily="49" charset="0"/>
                  <a:ea typeface="仿宋" pitchFamily="49" charset="-122"/>
                  <a:cs typeface="Consolas" pitchFamily="49" charset="0"/>
                </a:rPr>
                <a:t>到</a:t>
              </a:r>
              <a:r>
                <a:rPr lang="en-US"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存在一条路径</a:t>
              </a:r>
            </a:p>
          </p:txBody>
        </p:sp>
        <p:cxnSp>
          <p:nvCxnSpPr>
            <p:cNvPr id="17" name="直接箭头连接符 16"/>
            <p:cNvCxnSpPr/>
            <p:nvPr/>
          </p:nvCxnSpPr>
          <p:spPr>
            <a:xfrm rot="16200000" flipV="1">
              <a:off x="3536149" y="3226063"/>
              <a:ext cx="214314"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9" name="直接箭头连接符 18"/>
          <p:cNvCxnSpPr/>
          <p:nvPr/>
        </p:nvCxnSpPr>
        <p:spPr>
          <a:xfrm rot="10800000" flipV="1">
            <a:off x="4546596" y="3636308"/>
            <a:ext cx="1153404" cy="0"/>
          </a:xfrm>
          <a:prstGeom prst="straightConnector1">
            <a:avLst/>
          </a:prstGeom>
          <a:ln>
            <a:solidFill>
              <a:srgbClr val="FF00FF"/>
            </a:solidFill>
            <a:tailEnd type="arrow"/>
          </a:ln>
        </p:spPr>
        <p:style>
          <a:lnRef idx="2">
            <a:schemeClr val="accent6"/>
          </a:lnRef>
          <a:fillRef idx="0">
            <a:schemeClr val="accent6"/>
          </a:fillRef>
          <a:effectRef idx="1">
            <a:schemeClr val="accent6"/>
          </a:effectRef>
          <a:fontRef idx="minor">
            <a:schemeClr val="tx1"/>
          </a:fontRef>
        </p:style>
      </p:cxnSp>
      <p:grpSp>
        <p:nvGrpSpPr>
          <p:cNvPr id="23" name="组合 22"/>
          <p:cNvGrpSpPr/>
          <p:nvPr/>
        </p:nvGrpSpPr>
        <p:grpSpPr>
          <a:xfrm>
            <a:off x="3215680" y="2381243"/>
            <a:ext cx="4023328" cy="1143008"/>
            <a:chOff x="1548804" y="1785932"/>
            <a:chExt cx="4023328" cy="857256"/>
          </a:xfrm>
        </p:grpSpPr>
        <p:sp>
          <p:nvSpPr>
            <p:cNvPr id="15" name="TextBox 14"/>
            <p:cNvSpPr txBox="1"/>
            <p:nvPr/>
          </p:nvSpPr>
          <p:spPr>
            <a:xfrm>
              <a:off x="1548804" y="1785932"/>
              <a:ext cx="4023328" cy="453971"/>
            </a:xfrm>
            <a:prstGeom prst="rect">
              <a:avLst/>
            </a:prstGeom>
            <a:noFill/>
          </p:spPr>
          <p:txBody>
            <a:bodyPr wrap="square" rtlCol="0">
              <a:spAutoFit/>
            </a:bodyPr>
            <a:lstStyle/>
            <a:p>
              <a:pPr algn="l">
                <a:lnSpc>
                  <a:spcPts val="2000"/>
                </a:lnSpc>
                <a:spcBef>
                  <a:spcPts val="0"/>
                </a:spcBef>
              </a:pPr>
              <a:r>
                <a:rPr lang="zh-CN" altLang="en-US" sz="2000" dirty="0">
                  <a:solidFill>
                    <a:srgbClr val="0000FF"/>
                  </a:solidFill>
                  <a:latin typeface="Consolas" pitchFamily="49" charset="0"/>
                  <a:ea typeface="仿宋" pitchFamily="49" charset="-122"/>
                  <a:cs typeface="Consolas" pitchFamily="49" charset="0"/>
                </a:rPr>
                <a:t>若顶点</a:t>
              </a:r>
              <a:r>
                <a:rPr lang="en-US"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有一个邻接点</a:t>
              </a:r>
              <a:r>
                <a:rPr lang="en-US" sz="2000" i="1" dirty="0">
                  <a:solidFill>
                    <a:srgbClr val="0000FF"/>
                  </a:solidFill>
                  <a:latin typeface="Consolas" pitchFamily="49" charset="0"/>
                  <a:ea typeface="仿宋" pitchFamily="49" charset="-122"/>
                  <a:cs typeface="Consolas" pitchFamily="49" charset="0"/>
                </a:rPr>
                <a:t>w</a:t>
              </a:r>
              <a:r>
                <a:rPr lang="zh-CN" altLang="en-US" sz="2000" dirty="0">
                  <a:solidFill>
                    <a:srgbClr val="0000FF"/>
                  </a:solidFill>
                  <a:latin typeface="Consolas" pitchFamily="49" charset="0"/>
                  <a:ea typeface="仿宋" pitchFamily="49" charset="-122"/>
                  <a:cs typeface="Consolas" pitchFamily="49" charset="0"/>
                </a:rPr>
                <a:t>，表示</a:t>
              </a:r>
              <a:r>
                <a:rPr lang="en-US"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到</a:t>
              </a:r>
              <a:r>
                <a:rPr lang="en-US" sz="2000" i="1" dirty="0">
                  <a:solidFill>
                    <a:srgbClr val="0000FF"/>
                  </a:solidFill>
                  <a:latin typeface="Consolas" pitchFamily="49" charset="0"/>
                  <a:ea typeface="仿宋" pitchFamily="49" charset="-122"/>
                  <a:cs typeface="Consolas" pitchFamily="49" charset="0"/>
                </a:rPr>
                <a:t>w</a:t>
              </a:r>
              <a:r>
                <a:rPr lang="zh-CN" altLang="en-US" sz="2000" dirty="0">
                  <a:solidFill>
                    <a:srgbClr val="0000FF"/>
                  </a:solidFill>
                  <a:latin typeface="Consolas" pitchFamily="49" charset="0"/>
                  <a:ea typeface="仿宋" pitchFamily="49" charset="-122"/>
                  <a:cs typeface="Consolas" pitchFamily="49" charset="0"/>
                </a:rPr>
                <a:t>存在一条路径，从而构成回路</a:t>
              </a:r>
            </a:p>
          </p:txBody>
        </p:sp>
        <p:cxnSp>
          <p:nvCxnSpPr>
            <p:cNvPr id="21" name="直接箭头连接符 20"/>
            <p:cNvCxnSpPr/>
            <p:nvPr/>
          </p:nvCxnSpPr>
          <p:spPr>
            <a:xfrm rot="16200000" flipH="1">
              <a:off x="3250397" y="2464593"/>
              <a:ext cx="285752" cy="71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7" name="组合 26"/>
          <p:cNvGrpSpPr/>
          <p:nvPr/>
        </p:nvGrpSpPr>
        <p:grpSpPr>
          <a:xfrm>
            <a:off x="6238876" y="3452009"/>
            <a:ext cx="1214446" cy="441915"/>
            <a:chOff x="4572000" y="2589012"/>
            <a:chExt cx="1214446" cy="331437"/>
          </a:xfrm>
        </p:grpSpPr>
        <p:sp>
          <p:nvSpPr>
            <p:cNvPr id="25" name="TextBox 24"/>
            <p:cNvSpPr txBox="1"/>
            <p:nvPr/>
          </p:nvSpPr>
          <p:spPr>
            <a:xfrm>
              <a:off x="5000628" y="2589012"/>
              <a:ext cx="785818" cy="331437"/>
            </a:xfrm>
            <a:prstGeom prst="rect">
              <a:avLst/>
            </a:prstGeom>
            <a:noFill/>
          </p:spPr>
          <p:txBody>
            <a:bodyPr wrap="square" rtlCol="0">
              <a:spAutoFit/>
            </a:bodyPr>
            <a:lstStyle/>
            <a:p>
              <a:pPr algn="l">
                <a:lnSpc>
                  <a:spcPts val="3000"/>
                </a:lnSpc>
                <a:spcBef>
                  <a:spcPts val="0"/>
                </a:spcBef>
              </a:pPr>
              <a:r>
                <a:rPr lang="zh-CN" altLang="en-US" sz="2000">
                  <a:solidFill>
                    <a:srgbClr val="C00000"/>
                  </a:solidFill>
                  <a:latin typeface="微软雅黑" pitchFamily="34" charset="-122"/>
                  <a:ea typeface="微软雅黑" pitchFamily="34" charset="-122"/>
                  <a:cs typeface="Times New Roman" pitchFamily="18" charset="0"/>
                </a:rPr>
                <a:t>回路</a:t>
              </a:r>
            </a:p>
          </p:txBody>
        </p:sp>
        <p:sp>
          <p:nvSpPr>
            <p:cNvPr id="26" name="左箭头 25"/>
            <p:cNvSpPr/>
            <p:nvPr/>
          </p:nvSpPr>
          <p:spPr>
            <a:xfrm>
              <a:off x="4572000" y="2676526"/>
              <a:ext cx="285752" cy="214314"/>
            </a:xfrm>
            <a:prstGeom prst="lef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800"/>
            </a:p>
          </p:txBody>
        </p:sp>
      </p:grpSp>
      <p:grpSp>
        <p:nvGrpSpPr>
          <p:cNvPr id="29" name="组合 7"/>
          <p:cNvGrpSpPr/>
          <p:nvPr/>
        </p:nvGrpSpPr>
        <p:grpSpPr>
          <a:xfrm>
            <a:off x="2095504" y="428605"/>
            <a:ext cx="1000100" cy="785817"/>
            <a:chOff x="5703182" y="3835411"/>
            <a:chExt cx="1238250" cy="1236663"/>
          </a:xfrm>
        </p:grpSpPr>
        <p:grpSp>
          <p:nvGrpSpPr>
            <p:cNvPr id="30" name="Group 19"/>
            <p:cNvGrpSpPr>
              <a:grpSpLocks/>
            </p:cNvGrpSpPr>
            <p:nvPr/>
          </p:nvGrpSpPr>
          <p:grpSpPr bwMode="auto">
            <a:xfrm>
              <a:off x="5703182" y="3835411"/>
              <a:ext cx="1238250" cy="1236663"/>
              <a:chOff x="810" y="845"/>
              <a:chExt cx="827" cy="826"/>
            </a:xfrm>
          </p:grpSpPr>
          <p:sp>
            <p:nvSpPr>
              <p:cNvPr id="32"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33"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34"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31"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28" name="灯片编号占位符 27"/>
          <p:cNvSpPr>
            <a:spLocks noGrp="1"/>
          </p:cNvSpPr>
          <p:nvPr>
            <p:ph type="sldNum" sz="quarter" idx="12"/>
          </p:nvPr>
        </p:nvSpPr>
        <p:spPr/>
        <p:txBody>
          <a:bodyPr/>
          <a:lstStyle/>
          <a:p>
            <a:fld id="{36E68863-33C2-4D6D-B9FA-F4917E910219}" type="slidenum">
              <a:rPr lang="en-US" altLang="zh-CN" smtClean="0"/>
              <a:pPr/>
              <a:t>92</a:t>
            </a:fld>
            <a:r>
              <a:rPr lang="en-US" altLang="zh-CN" smtClean="0"/>
              <a:t>/35</a:t>
            </a:r>
            <a:endParaRPr lang="en-US" altLang="zh-CN"/>
          </a:p>
        </p:txBody>
      </p:sp>
    </p:spTree>
    <p:extLst>
      <p:ext uri="{BB962C8B-B14F-4D97-AF65-F5344CB8AC3E}">
        <p14:creationId xmlns:p14="http://schemas.microsoft.com/office/powerpoint/2010/main" val="136518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1000"/>
                                        <p:tgtEl>
                                          <p:spTgt spid="1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Right)">
                                      <p:cBhvr>
                                        <p:cTn id="19" dur="1000"/>
                                        <p:tgtEl>
                                          <p:spTgt spid="13"/>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strips(downLeft)">
                                      <p:cBhvr>
                                        <p:cTn id="30" dur="1000"/>
                                        <p:tgtEl>
                                          <p:spTgt spid="19"/>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0"/>
                            </p:stCondLst>
                            <p:childTnLst>
                              <p:par>
                                <p:cTn id="39" presetID="26" presetClass="emph" presetSubtype="0" fill="hold" grpId="1" nodeType="after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childTnLst>
                          </p:cTn>
                        </p:par>
                        <p:par>
                          <p:cTn id="42" fill="hold">
                            <p:stCondLst>
                              <p:cond delay="500"/>
                            </p:stCondLst>
                            <p:childTnLst>
                              <p:par>
                                <p:cTn id="43" presetID="26" presetClass="emph" presetSubtype="0" fill="hold" nodeType="afterEffect">
                                  <p:stCondLst>
                                    <p:cond delay="0"/>
                                  </p:stCondLst>
                                  <p:childTnLst>
                                    <p:animEffect transition="out" filter="fade">
                                      <p:cBhvr>
                                        <p:cTn id="44" dur="500" tmFilter="0, 0; .2, .5; .8, .5; 1, 0"/>
                                        <p:tgtEl>
                                          <p:spTgt spid="19"/>
                                        </p:tgtEl>
                                      </p:cBhvr>
                                    </p:animEffect>
                                    <p:animScale>
                                      <p:cBhvr>
                                        <p:cTn id="45" dur="250" autoRev="1" fill="hold"/>
                                        <p:tgtEl>
                                          <p:spTgt spid="19"/>
                                        </p:tgtEl>
                                      </p:cBhvr>
                                      <p:by x="105000" y="105000"/>
                                    </p:animScale>
                                  </p:childTnLst>
                                </p:cTn>
                              </p:par>
                            </p:childTnLst>
                          </p:cTn>
                        </p:par>
                        <p:par>
                          <p:cTn id="46" fill="hold">
                            <p:stCondLst>
                              <p:cond delay="1000"/>
                            </p:stCondLst>
                            <p:childTnLst>
                              <p:par>
                                <p:cTn id="47" presetID="26" presetClass="emph" presetSubtype="0" fill="hold" grpId="1" nodeType="afterEffect">
                                  <p:stCondLst>
                                    <p:cond delay="0"/>
                                  </p:stCondLst>
                                  <p:childTnLst>
                                    <p:animEffect transition="out" filter="fade">
                                      <p:cBhvr>
                                        <p:cTn id="48" dur="500" tmFilter="0, 0; .2, .5; .8, .5; 1, 0"/>
                                        <p:tgtEl>
                                          <p:spTgt spid="7"/>
                                        </p:tgtEl>
                                      </p:cBhvr>
                                    </p:animEffect>
                                    <p:animScale>
                                      <p:cBhvr>
                                        <p:cTn id="49" dur="250" autoRev="1" fill="hold"/>
                                        <p:tgtEl>
                                          <p:spTgt spid="7"/>
                                        </p:tgtEl>
                                      </p:cBhvr>
                                      <p:by x="105000" y="105000"/>
                                    </p:animScale>
                                  </p:childTnLst>
                                </p:cTn>
                              </p:par>
                            </p:childTnLst>
                          </p:cTn>
                        </p:par>
                        <p:par>
                          <p:cTn id="50" fill="hold">
                            <p:stCondLst>
                              <p:cond delay="1500"/>
                            </p:stCondLst>
                            <p:childTnLst>
                              <p:par>
                                <p:cTn id="51" presetID="26" presetClass="emph" presetSubtype="0" fill="hold" grpId="1" nodeType="afterEffect">
                                  <p:stCondLst>
                                    <p:cond delay="0"/>
                                  </p:stCondLst>
                                  <p:childTnLst>
                                    <p:animEffect transition="out" filter="fade">
                                      <p:cBhvr>
                                        <p:cTn id="52" dur="500" tmFilter="0, 0; .2, .5; .8, .5; 1, 0"/>
                                        <p:tgtEl>
                                          <p:spTgt spid="13"/>
                                        </p:tgtEl>
                                      </p:cBhvr>
                                    </p:animEffect>
                                    <p:animScale>
                                      <p:cBhvr>
                                        <p:cTn id="53"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12" grpId="0" animBg="1"/>
      <p:bldP spid="13" grpId="0" animBg="1"/>
      <p:bldP spid="13"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285728"/>
            <a:ext cx="8286808" cy="46723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a:solidFill>
                  <a:srgbClr val="FF0000"/>
                </a:solidFill>
                <a:latin typeface="Consolas" pitchFamily="49" charset="0"/>
                <a:ea typeface="仿宋" pitchFamily="49" charset="-122"/>
                <a:cs typeface="Consolas" pitchFamily="49" charset="0"/>
              </a:rPr>
              <a:t>void Cycle(ALGraph *G，int v，bool &amp;has)</a:t>
            </a:r>
            <a:endParaRPr lang="zh-CN" altLang="en-US" sz="180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t>
            </a:r>
            <a:r>
              <a:rPr lang="en-US" sz="180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调用时</a:t>
            </a:r>
            <a:r>
              <a:rPr lang="en-US" sz="1800">
                <a:solidFill>
                  <a:srgbClr val="00B050"/>
                </a:solidFill>
                <a:latin typeface="Consolas" pitchFamily="49" charset="0"/>
                <a:ea typeface="仿宋" pitchFamily="49" charset="-122"/>
                <a:cs typeface="Consolas" pitchFamily="49" charset="0"/>
              </a:rPr>
              <a:t>has</a:t>
            </a:r>
            <a:r>
              <a:rPr lang="zh-CN" altLang="en-US" sz="1800">
                <a:solidFill>
                  <a:srgbClr val="00B050"/>
                </a:solidFill>
                <a:latin typeface="Consolas" pitchFamily="49" charset="0"/>
                <a:ea typeface="仿宋" pitchFamily="49" charset="-122"/>
                <a:cs typeface="Consolas" pitchFamily="49" charset="0"/>
              </a:rPr>
              <a:t>置初值</a:t>
            </a:r>
            <a:r>
              <a:rPr lang="en-US" sz="1800">
                <a:solidFill>
                  <a:srgbClr val="00B050"/>
                </a:solidFill>
                <a:latin typeface="Consolas" pitchFamily="49" charset="0"/>
                <a:ea typeface="仿宋" pitchFamily="49" charset="-122"/>
                <a:cs typeface="Consolas" pitchFamily="49" charset="0"/>
              </a:rPr>
              <a:t>false</a:t>
            </a:r>
            <a:endParaRPr lang="zh-CN" altLang="en-US" sz="1800">
              <a:solidFill>
                <a:srgbClr val="00B05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ArcNode *p;	int w;</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visited[v]=1;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置已访问标记</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p=G-&gt;adjlist[v].firstarc;	</a:t>
            </a:r>
            <a:r>
              <a:rPr lang="en-US" sz="180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指向顶点</a:t>
            </a:r>
            <a:r>
              <a:rPr lang="en-US" sz="1800">
                <a:solidFill>
                  <a:srgbClr val="00B0F0"/>
                </a:solidFill>
                <a:latin typeface="Consolas" pitchFamily="49" charset="0"/>
                <a:ea typeface="仿宋" pitchFamily="49" charset="-122"/>
                <a:cs typeface="Consolas" pitchFamily="49" charset="0"/>
              </a:rPr>
              <a:t>v</a:t>
            </a:r>
            <a:r>
              <a:rPr lang="zh-CN" altLang="en-US" sz="1800">
                <a:solidFill>
                  <a:srgbClr val="00B0F0"/>
                </a:solidFill>
                <a:latin typeface="Consolas" pitchFamily="49" charset="0"/>
                <a:ea typeface="仿宋" pitchFamily="49" charset="-122"/>
                <a:cs typeface="Consolas" pitchFamily="49" charset="0"/>
              </a:rPr>
              <a:t>的第一个邻接点</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while (p!=NULL)</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	w=p-&gt;adjvex;</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if (visited[</a:t>
            </a:r>
            <a:r>
              <a:rPr lang="en-US" altLang="zh-CN" sz="1800">
                <a:solidFill>
                  <a:srgbClr val="0000FF"/>
                </a:solidFill>
                <a:latin typeface="Consolas" pitchFamily="49" charset="0"/>
                <a:ea typeface="仿宋" pitchFamily="49" charset="-122"/>
                <a:cs typeface="Consolas" pitchFamily="49" charset="0"/>
              </a:rPr>
              <a:t>w</a:t>
            </a:r>
            <a:r>
              <a:rPr lang="en-US" sz="1800">
                <a:solidFill>
                  <a:srgbClr val="0000FF"/>
                </a:solidFill>
                <a:latin typeface="Consolas" pitchFamily="49" charset="0"/>
                <a:ea typeface="仿宋" pitchFamily="49" charset="-122"/>
                <a:cs typeface="Consolas" pitchFamily="49" charset="0"/>
              </a:rPr>
              <a:t>]==0)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若顶点</a:t>
            </a:r>
            <a:r>
              <a:rPr lang="en-US" sz="1800">
                <a:solidFill>
                  <a:srgbClr val="00B0F0"/>
                </a:solidFill>
                <a:latin typeface="Consolas" pitchFamily="49" charset="0"/>
                <a:ea typeface="仿宋" pitchFamily="49" charset="-122"/>
                <a:cs typeface="Consolas" pitchFamily="49" charset="0"/>
              </a:rPr>
              <a:t>w</a:t>
            </a:r>
            <a:r>
              <a:rPr lang="zh-CN" altLang="en-US" sz="1800">
                <a:solidFill>
                  <a:srgbClr val="00B0F0"/>
                </a:solidFill>
                <a:latin typeface="Consolas" pitchFamily="49" charset="0"/>
                <a:ea typeface="仿宋" pitchFamily="49" charset="-122"/>
                <a:cs typeface="Consolas" pitchFamily="49" charset="0"/>
              </a:rPr>
              <a:t>未访问</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递归访问它</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t>
            </a:r>
            <a:r>
              <a:rPr lang="en-US" sz="1800">
                <a:solidFill>
                  <a:srgbClr val="FF0000"/>
                </a:solidFill>
                <a:latin typeface="Consolas" pitchFamily="49" charset="0"/>
                <a:ea typeface="仿宋" pitchFamily="49" charset="-122"/>
                <a:cs typeface="Consolas" pitchFamily="49" charset="0"/>
              </a:rPr>
              <a:t>Cycle(G，w，has);</a:t>
            </a:r>
            <a:endParaRPr lang="zh-CN" altLang="en-US" sz="180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else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又找到了已访问过的顶点说明有回路</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has=true;</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p=p-&gt;nextarc;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找下一个邻接点</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93</a:t>
            </a:fld>
            <a:r>
              <a:rPr lang="en-US" altLang="zh-CN" smtClean="0"/>
              <a:t>/35</a:t>
            </a:r>
            <a:endParaRPr lang="en-US" altLang="zh-CN"/>
          </a:p>
        </p:txBody>
      </p:sp>
    </p:spTree>
    <p:extLst>
      <p:ext uri="{BB962C8B-B14F-4D97-AF65-F5344CB8AC3E}">
        <p14:creationId xmlns:p14="http://schemas.microsoft.com/office/powerpoint/2010/main" val="15136703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9720" y="285729"/>
            <a:ext cx="8001056" cy="344128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a:solidFill>
                  <a:srgbClr val="FF0000"/>
                </a:solidFill>
                <a:latin typeface="Consolas" pitchFamily="49" charset="0"/>
                <a:ea typeface="仿宋" pitchFamily="49" charset="-122"/>
                <a:cs typeface="Consolas" pitchFamily="49" charset="0"/>
              </a:rPr>
              <a:t>bool HasCycle(ALGraph *G)       </a:t>
            </a:r>
            <a:r>
              <a:rPr lang="en-US" sz="180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判断有向图</a:t>
            </a:r>
            <a:r>
              <a:rPr lang="en-US" altLang="zh-CN" sz="1800">
                <a:solidFill>
                  <a:srgbClr val="00B050"/>
                </a:solidFill>
                <a:latin typeface="Consolas" pitchFamily="49" charset="0"/>
                <a:ea typeface="仿宋" pitchFamily="49" charset="-122"/>
                <a:cs typeface="Consolas" pitchFamily="49" charset="0"/>
              </a:rPr>
              <a:t>G</a:t>
            </a:r>
            <a:r>
              <a:rPr lang="zh-CN" altLang="en-US" sz="1800">
                <a:solidFill>
                  <a:srgbClr val="00B050"/>
                </a:solidFill>
                <a:latin typeface="Consolas" pitchFamily="49" charset="0"/>
                <a:ea typeface="仿宋" pitchFamily="49" charset="-122"/>
                <a:cs typeface="Consolas" pitchFamily="49" charset="0"/>
              </a:rPr>
              <a:t>中是否有回路</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bool has=false;</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for (int i=0;i&lt;G-&gt;n;i++)</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sz="1800">
                <a:solidFill>
                  <a:srgbClr val="FF0000"/>
                </a:solidFill>
                <a:latin typeface="Consolas" pitchFamily="49" charset="0"/>
                <a:ea typeface="仿宋" pitchFamily="49" charset="-122"/>
                <a:cs typeface="Consolas" pitchFamily="49" charset="0"/>
              </a:rPr>
              <a:t>      Cycle(G，i，has);</a:t>
            </a:r>
            <a:endParaRPr lang="zh-CN" altLang="en-US" sz="180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if (has) return true;</a:t>
            </a: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return false;</a:t>
            </a:r>
            <a:endParaRPr lang="zh-CN" altLang="en-US"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309786" y="4286256"/>
            <a:ext cx="3214710" cy="477054"/>
          </a:xfrm>
          <a:prstGeom prst="rect">
            <a:avLst/>
          </a:prstGeom>
          <a:noFill/>
        </p:spPr>
        <p:txBody>
          <a:bodyPr wrap="square" rtlCol="0">
            <a:spAutoFit/>
          </a:bodyPr>
          <a:lstStyle/>
          <a:p>
            <a:pPr algn="l">
              <a:lnSpc>
                <a:spcPts val="3000"/>
              </a:lnSpc>
              <a:spcBef>
                <a:spcPts val="0"/>
              </a:spcBef>
            </a:pPr>
            <a:r>
              <a:rPr lang="zh-CN" altLang="en-US" sz="2000">
                <a:solidFill>
                  <a:srgbClr val="FF0000"/>
                </a:solidFill>
                <a:latin typeface="方正启体简体" pitchFamily="65" charset="-122"/>
                <a:ea typeface="方正启体简体" pitchFamily="65" charset="-122"/>
                <a:cs typeface="Times New Roman" pitchFamily="18" charset="0"/>
              </a:rPr>
              <a:t>思考</a:t>
            </a:r>
            <a:r>
              <a:rPr lang="zh-CN" altLang="en-US" sz="2000">
                <a:solidFill>
                  <a:srgbClr val="0000FF"/>
                </a:solidFill>
                <a:latin typeface="方正启体简体" pitchFamily="65" charset="-122"/>
                <a:ea typeface="方正启体简体" pitchFamily="65" charset="-122"/>
                <a:cs typeface="Times New Roman" pitchFamily="18" charset="0"/>
              </a:rPr>
              <a:t>：如果是无向图呢？</a:t>
            </a: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94</a:t>
            </a:fld>
            <a:r>
              <a:rPr lang="en-US" altLang="zh-CN" smtClean="0"/>
              <a:t>/35</a:t>
            </a:r>
            <a:endParaRPr lang="en-US" altLang="zh-CN"/>
          </a:p>
        </p:txBody>
      </p:sp>
    </p:spTree>
    <p:extLst>
      <p:ext uri="{BB962C8B-B14F-4D97-AF65-F5344CB8AC3E}">
        <p14:creationId xmlns:p14="http://schemas.microsoft.com/office/powerpoint/2010/main" val="371989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5538" y="1529126"/>
            <a:ext cx="6858048"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假设图</a:t>
            </a:r>
            <a:r>
              <a:rPr lang="nb-NO"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采用邻接表存储。设计一个算法，求</a:t>
            </a:r>
            <a:r>
              <a:rPr lang="zh-CN" altLang="en-US" sz="2000">
                <a:solidFill>
                  <a:srgbClr val="FF00FF"/>
                </a:solidFill>
                <a:latin typeface="Consolas" pitchFamily="49" charset="0"/>
                <a:ea typeface="楷体" pitchFamily="49" charset="-122"/>
                <a:cs typeface="Consolas" pitchFamily="49" charset="0"/>
              </a:rPr>
              <a:t>不带权无向连通图</a:t>
            </a:r>
            <a:r>
              <a:rPr lang="en-US" sz="2000">
                <a:solidFill>
                  <a:srgbClr val="FF00FF"/>
                </a:solidFill>
                <a:latin typeface="Consolas" pitchFamily="49" charset="0"/>
                <a:ea typeface="楷体" pitchFamily="49" charset="-122"/>
                <a:cs typeface="Consolas" pitchFamily="49" charset="0"/>
              </a:rPr>
              <a:t>G</a:t>
            </a:r>
            <a:r>
              <a:rPr lang="zh-CN" altLang="en-US" sz="2000">
                <a:solidFill>
                  <a:srgbClr val="FF00FF"/>
                </a:solidFill>
                <a:latin typeface="Consolas" pitchFamily="49" charset="0"/>
                <a:ea typeface="楷体" pitchFamily="49" charset="-122"/>
                <a:cs typeface="Consolas" pitchFamily="49" charset="0"/>
              </a:rPr>
              <a:t>中距离顶点</a:t>
            </a:r>
            <a:r>
              <a:rPr lang="en-US" sz="2000" i="1">
                <a:solidFill>
                  <a:srgbClr val="FF00FF"/>
                </a:solidFill>
                <a:latin typeface="Consolas" pitchFamily="49" charset="0"/>
                <a:ea typeface="楷体" pitchFamily="49" charset="-122"/>
                <a:cs typeface="Consolas" pitchFamily="49" charset="0"/>
              </a:rPr>
              <a:t>v</a:t>
            </a:r>
            <a:r>
              <a:rPr lang="zh-CN" altLang="en-US" sz="2000">
                <a:solidFill>
                  <a:srgbClr val="FF00FF"/>
                </a:solidFill>
                <a:latin typeface="Consolas" pitchFamily="49" charset="0"/>
                <a:ea typeface="楷体" pitchFamily="49" charset="-122"/>
                <a:cs typeface="Consolas" pitchFamily="49" charset="0"/>
              </a:rPr>
              <a:t>最远的一个顶点</a:t>
            </a:r>
            <a:r>
              <a:rPr lang="zh-CN" altLang="en-US" sz="200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2309786" y="380979"/>
            <a:ext cx="407196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BFS</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遍历算法应用示例</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6" name="椭圆 5"/>
          <p:cNvSpPr/>
          <p:nvPr/>
        </p:nvSpPr>
        <p:spPr>
          <a:xfrm>
            <a:off x="3791744" y="4221136"/>
            <a:ext cx="432000" cy="432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i="1">
                <a:latin typeface="Consolas" pitchFamily="49" charset="0"/>
                <a:cs typeface="Consolas" pitchFamily="49" charset="0"/>
              </a:rPr>
              <a:t>v</a:t>
            </a:r>
            <a:endParaRPr lang="zh-CN" altLang="en-US" i="1">
              <a:latin typeface="Consolas" pitchFamily="49" charset="0"/>
              <a:cs typeface="Consolas" pitchFamily="49" charset="0"/>
            </a:endParaRPr>
          </a:p>
        </p:txBody>
      </p:sp>
      <p:grpSp>
        <p:nvGrpSpPr>
          <p:cNvPr id="17" name="组合 16"/>
          <p:cNvGrpSpPr/>
          <p:nvPr/>
        </p:nvGrpSpPr>
        <p:grpSpPr>
          <a:xfrm>
            <a:off x="3143672" y="3616504"/>
            <a:ext cx="1689892" cy="1676576"/>
            <a:chOff x="3428992" y="2569502"/>
            <a:chExt cx="1418870" cy="1257432"/>
          </a:xfrm>
        </p:grpSpPr>
        <p:sp>
          <p:nvSpPr>
            <p:cNvPr id="9" name="椭圆 8"/>
            <p:cNvSpPr/>
            <p:nvPr/>
          </p:nvSpPr>
          <p:spPr>
            <a:xfrm>
              <a:off x="3571868" y="2714626"/>
              <a:ext cx="1071570" cy="1000132"/>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
          <p:nvSpPr>
            <p:cNvPr id="7" name="椭圆 6"/>
            <p:cNvSpPr/>
            <p:nvPr/>
          </p:nvSpPr>
          <p:spPr>
            <a:xfrm>
              <a:off x="4487862" y="30464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800"/>
            </a:p>
          </p:txBody>
        </p:sp>
        <p:sp>
          <p:nvSpPr>
            <p:cNvPr id="10" name="椭圆 9"/>
            <p:cNvSpPr/>
            <p:nvPr/>
          </p:nvSpPr>
          <p:spPr>
            <a:xfrm>
              <a:off x="4023648" y="35569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800"/>
            </a:p>
          </p:txBody>
        </p:sp>
        <p:sp>
          <p:nvSpPr>
            <p:cNvPr id="11" name="椭圆 10"/>
            <p:cNvSpPr/>
            <p:nvPr/>
          </p:nvSpPr>
          <p:spPr>
            <a:xfrm>
              <a:off x="3998248" y="2569502"/>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800"/>
            </a:p>
          </p:txBody>
        </p:sp>
        <p:sp>
          <p:nvSpPr>
            <p:cNvPr id="8" name="椭圆 7"/>
            <p:cNvSpPr/>
            <p:nvPr/>
          </p:nvSpPr>
          <p:spPr>
            <a:xfrm>
              <a:off x="3428992" y="30718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800"/>
            </a:p>
          </p:txBody>
        </p:sp>
      </p:grpSp>
      <p:grpSp>
        <p:nvGrpSpPr>
          <p:cNvPr id="18" name="组合 17"/>
          <p:cNvGrpSpPr/>
          <p:nvPr/>
        </p:nvGrpSpPr>
        <p:grpSpPr>
          <a:xfrm>
            <a:off x="2757820" y="3238500"/>
            <a:ext cx="2338048" cy="2381267"/>
            <a:chOff x="3109902" y="2285998"/>
            <a:chExt cx="2000264" cy="1785950"/>
          </a:xfrm>
        </p:grpSpPr>
        <p:sp>
          <p:nvSpPr>
            <p:cNvPr id="12" name="椭圆 11"/>
            <p:cNvSpPr/>
            <p:nvPr/>
          </p:nvSpPr>
          <p:spPr>
            <a:xfrm>
              <a:off x="3109902" y="2285998"/>
              <a:ext cx="2000264" cy="1785950"/>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Consolas" pitchFamily="49" charset="0"/>
                <a:cs typeface="Consolas" pitchFamily="49" charset="0"/>
              </a:endParaRPr>
            </a:p>
          </p:txBody>
        </p:sp>
        <p:sp>
          <p:nvSpPr>
            <p:cNvPr id="13" name="椭圆 12"/>
            <p:cNvSpPr/>
            <p:nvPr/>
          </p:nvSpPr>
          <p:spPr>
            <a:xfrm>
              <a:off x="3286116" y="3687110"/>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800">
                <a:latin typeface="Consolas" pitchFamily="49" charset="0"/>
                <a:cs typeface="Consolas" pitchFamily="49" charset="0"/>
              </a:endParaRPr>
            </a:p>
          </p:txBody>
        </p:sp>
        <p:sp>
          <p:nvSpPr>
            <p:cNvPr id="14" name="椭圆 13"/>
            <p:cNvSpPr/>
            <p:nvPr/>
          </p:nvSpPr>
          <p:spPr>
            <a:xfrm>
              <a:off x="4714876" y="35696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800">
                <a:latin typeface="Consolas" pitchFamily="49" charset="0"/>
                <a:cs typeface="Consolas" pitchFamily="49" charset="0"/>
              </a:endParaRPr>
            </a:p>
          </p:txBody>
        </p:sp>
        <p:sp>
          <p:nvSpPr>
            <p:cNvPr id="15" name="椭圆 14"/>
            <p:cNvSpPr/>
            <p:nvPr/>
          </p:nvSpPr>
          <p:spPr>
            <a:xfrm>
              <a:off x="4641190" y="2357436"/>
              <a:ext cx="360000" cy="270000"/>
            </a:xfrm>
            <a:prstGeom prst="ellipse">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i="1">
                  <a:solidFill>
                    <a:srgbClr val="0000FF"/>
                  </a:solidFill>
                  <a:latin typeface="Consolas" pitchFamily="49" charset="0"/>
                  <a:cs typeface="Consolas" pitchFamily="49" charset="0"/>
                </a:rPr>
                <a:t>k</a:t>
              </a:r>
              <a:endParaRPr lang="zh-CN" altLang="en-US" i="1">
                <a:solidFill>
                  <a:srgbClr val="0000FF"/>
                </a:solidFill>
                <a:latin typeface="Consolas" pitchFamily="49" charset="0"/>
                <a:cs typeface="Consolas" pitchFamily="49" charset="0"/>
              </a:endParaRPr>
            </a:p>
          </p:txBody>
        </p:sp>
        <p:sp>
          <p:nvSpPr>
            <p:cNvPr id="16" name="椭圆 15"/>
            <p:cNvSpPr/>
            <p:nvPr/>
          </p:nvSpPr>
          <p:spPr>
            <a:xfrm>
              <a:off x="3214678" y="242662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800">
                <a:latin typeface="Consolas" pitchFamily="49" charset="0"/>
                <a:cs typeface="Consolas" pitchFamily="49" charset="0"/>
              </a:endParaRPr>
            </a:p>
          </p:txBody>
        </p:sp>
      </p:grpSp>
      <p:sp>
        <p:nvSpPr>
          <p:cNvPr id="19" name="TextBox 18"/>
          <p:cNvSpPr txBox="1"/>
          <p:nvPr/>
        </p:nvSpPr>
        <p:spPr>
          <a:xfrm>
            <a:off x="5453058" y="3238500"/>
            <a:ext cx="4929222" cy="1885003"/>
          </a:xfrm>
          <a:prstGeom prst="rect">
            <a:avLst/>
          </a:prstGeom>
          <a:noFill/>
        </p:spPr>
        <p:txBody>
          <a:bodyPr wrap="square" rtlCol="0">
            <a:spAutoFit/>
          </a:bodyPr>
          <a:lstStyle/>
          <a:p>
            <a:pPr marL="342900" indent="-342900" algn="l">
              <a:lnSpc>
                <a:spcPct val="150000"/>
              </a:lnSpc>
              <a:spcBef>
                <a:spcPts val="0"/>
              </a:spcBef>
              <a:buBlip>
                <a:blip r:embed="rId2"/>
              </a:buBlip>
            </a:pPr>
            <a:r>
              <a:rPr lang="zh-CN" altLang="en-US" sz="2000">
                <a:solidFill>
                  <a:srgbClr val="0000FF"/>
                </a:solidFill>
                <a:latin typeface="Consolas" pitchFamily="49" charset="0"/>
                <a:ea typeface="仿宋" pitchFamily="49" charset="-122"/>
                <a:cs typeface="Consolas" pitchFamily="49" charset="0"/>
              </a:rPr>
              <a:t>最外圈中的任何一个顶点是最远的顶点</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en-US" altLang="zh-CN" sz="2000">
                <a:solidFill>
                  <a:srgbClr val="0000FF"/>
                </a:solidFill>
                <a:latin typeface="Consolas" pitchFamily="49" charset="0"/>
                <a:ea typeface="仿宋" pitchFamily="49" charset="-122"/>
                <a:cs typeface="Consolas" pitchFamily="49" charset="0"/>
              </a:rPr>
              <a:t>BFS</a:t>
            </a:r>
            <a:r>
              <a:rPr lang="zh-CN" altLang="en-US" sz="2000">
                <a:solidFill>
                  <a:srgbClr val="0000FF"/>
                </a:solidFill>
                <a:latin typeface="Consolas" pitchFamily="49" charset="0"/>
                <a:ea typeface="仿宋" pitchFamily="49" charset="-122"/>
                <a:cs typeface="Consolas" pitchFamily="49" charset="0"/>
              </a:rPr>
              <a:t>遍历完毕，队列中最后一个出队且没有相邻访问顶点的顶点</a:t>
            </a:r>
            <a:r>
              <a:rPr lang="en-US" altLang="zh-CN" sz="2000" i="1">
                <a:solidFill>
                  <a:srgbClr val="FF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属于该圈中的顶点</a:t>
            </a:r>
          </a:p>
        </p:txBody>
      </p:sp>
      <p:grpSp>
        <p:nvGrpSpPr>
          <p:cNvPr id="21" name="组合 7"/>
          <p:cNvGrpSpPr/>
          <p:nvPr/>
        </p:nvGrpSpPr>
        <p:grpSpPr>
          <a:xfrm>
            <a:off x="1809720" y="1357299"/>
            <a:ext cx="1000100" cy="785817"/>
            <a:chOff x="5703182" y="3835411"/>
            <a:chExt cx="1238250" cy="1236663"/>
          </a:xfrm>
        </p:grpSpPr>
        <p:grpSp>
          <p:nvGrpSpPr>
            <p:cNvPr id="23" name="Group 19"/>
            <p:cNvGrpSpPr>
              <a:grpSpLocks/>
            </p:cNvGrpSpPr>
            <p:nvPr/>
          </p:nvGrpSpPr>
          <p:grpSpPr bwMode="auto">
            <a:xfrm>
              <a:off x="5703182" y="3835411"/>
              <a:ext cx="1238250" cy="1236663"/>
              <a:chOff x="810" y="845"/>
              <a:chExt cx="827" cy="826"/>
            </a:xfrm>
          </p:grpSpPr>
          <p:sp>
            <p:nvSpPr>
              <p:cNvPr id="25"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26"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27"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24" name="Text Box 23"/>
            <p:cNvSpPr txBox="1">
              <a:spLocks noChangeArrowheads="1"/>
            </p:cNvSpPr>
            <p:nvPr/>
          </p:nvSpPr>
          <p:spPr bwMode="gray">
            <a:xfrm>
              <a:off x="5767676" y="4154859"/>
              <a:ext cx="1082674" cy="678099"/>
            </a:xfrm>
            <a:prstGeom prst="rect">
              <a:avLst/>
            </a:prstGeom>
            <a:noFill/>
            <a:ln w="9525" algn="ctr">
              <a:noFill/>
              <a:miter lim="800000"/>
              <a:headEnd/>
              <a:tailEnd/>
            </a:ln>
          </p:spPr>
          <p:txBody>
            <a:bodyPr>
              <a:spAutoFit/>
            </a:bodyPr>
            <a:lstStyle/>
            <a:p>
              <a:pPr algn="ctr">
                <a:spcBef>
                  <a:spcPct val="50000"/>
                </a:spcBef>
              </a:pPr>
              <a:r>
                <a:rPr lang="zh-CN" altLang="en-US" sz="2000">
                  <a:solidFill>
                    <a:srgbClr val="FF0000"/>
                  </a:solidFill>
                  <a:latin typeface="方正启体简体" pitchFamily="65" charset="-122"/>
                  <a:ea typeface="方正启体简体" pitchFamily="65" charset="-122"/>
                  <a:cs typeface="Consolas" pitchFamily="49" charset="0"/>
                </a:rPr>
                <a:t>示例</a:t>
              </a:r>
              <a:endParaRPr lang="zh-CN" altLang="en-US" sz="2000">
                <a:solidFill>
                  <a:srgbClr val="FF0000"/>
                </a:solidFill>
                <a:latin typeface="方正启体简体" pitchFamily="65" charset="-122"/>
                <a:ea typeface="方正启体简体" pitchFamily="65" charset="-122"/>
                <a:cs typeface="Consolas" pitchFamily="49" charset="0"/>
              </a:endParaRPr>
            </a:p>
          </p:txBody>
        </p:sp>
      </p:grpSp>
      <p:sp>
        <p:nvSpPr>
          <p:cNvPr id="29" name="灯片编号占位符 28"/>
          <p:cNvSpPr>
            <a:spLocks noGrp="1"/>
          </p:cNvSpPr>
          <p:nvPr>
            <p:ph type="sldNum" sz="quarter" idx="12"/>
          </p:nvPr>
        </p:nvSpPr>
        <p:spPr/>
        <p:txBody>
          <a:bodyPr/>
          <a:lstStyle/>
          <a:p>
            <a:fld id="{36E68863-33C2-4D6D-B9FA-F4917E910219}" type="slidenum">
              <a:rPr lang="en-US" altLang="zh-CN" smtClean="0"/>
              <a:pPr/>
              <a:t>95</a:t>
            </a:fld>
            <a:r>
              <a:rPr lang="en-US" altLang="zh-CN" smtClean="0"/>
              <a:t>/35</a:t>
            </a:r>
            <a:endParaRPr lang="en-US" altLang="zh-CN"/>
          </a:p>
        </p:txBody>
      </p:sp>
    </p:spTree>
    <p:extLst>
      <p:ext uri="{BB962C8B-B14F-4D97-AF65-F5344CB8AC3E}">
        <p14:creationId xmlns:p14="http://schemas.microsoft.com/office/powerpoint/2010/main" val="244718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4034" y="571480"/>
            <a:ext cx="7572428" cy="31633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algn="l">
              <a:lnSpc>
                <a:spcPts val="2800"/>
              </a:lnSpc>
              <a:spcBef>
                <a:spcPts val="0"/>
              </a:spcBef>
            </a:pPr>
            <a:r>
              <a:rPr lang="en-US" sz="1800">
                <a:solidFill>
                  <a:srgbClr val="FF0000"/>
                </a:solidFill>
                <a:latin typeface="Consolas" pitchFamily="49" charset="0"/>
                <a:ea typeface="仿宋" pitchFamily="49" charset="-122"/>
                <a:cs typeface="Consolas" pitchFamily="49" charset="0"/>
              </a:rPr>
              <a:t>int Maxdist(ALGraph *G，int v)</a:t>
            </a:r>
            <a:endParaRPr lang="zh-CN" altLang="en-US" sz="1800">
              <a:solidFill>
                <a:srgbClr val="FF0000"/>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ArcNode *p;</a:t>
            </a:r>
            <a:endParaRPr lang="zh-CN" altLang="en-US"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int Qu[MAXV]，front=0，rear=0;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队列及队头、尾指针</a:t>
            </a: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int visited[MAXV]，i，j，k;</a:t>
            </a:r>
            <a:endParaRPr lang="zh-CN" altLang="en-US"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for (i=0;i&lt;G-&gt;n;i++)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初始化访问标志数组</a:t>
            </a: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visited[i]=0;</a:t>
            </a:r>
            <a:endParaRPr lang="zh-CN" altLang="en-US"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rear++;Qu[rear]=v;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顶点</a:t>
            </a:r>
            <a:r>
              <a:rPr lang="en-US" sz="1800">
                <a:solidFill>
                  <a:srgbClr val="00B0F0"/>
                </a:solidFill>
                <a:latin typeface="Consolas" pitchFamily="49" charset="0"/>
                <a:ea typeface="仿宋" pitchFamily="49" charset="-122"/>
                <a:cs typeface="Consolas" pitchFamily="49" charset="0"/>
              </a:rPr>
              <a:t>v</a:t>
            </a:r>
            <a:r>
              <a:rPr lang="zh-CN" altLang="en-US" sz="1800">
                <a:solidFill>
                  <a:srgbClr val="00B0F0"/>
                </a:solidFill>
                <a:latin typeface="Consolas" pitchFamily="49" charset="0"/>
                <a:ea typeface="仿宋" pitchFamily="49" charset="-122"/>
                <a:cs typeface="Consolas" pitchFamily="49" charset="0"/>
              </a:rPr>
              <a:t>进队</a:t>
            </a:r>
          </a:p>
          <a:p>
            <a:pPr algn="l">
              <a:lnSpc>
                <a:spcPts val="2800"/>
              </a:lnSpc>
              <a:spcBef>
                <a:spcPts val="0"/>
              </a:spcBef>
            </a:pPr>
            <a:r>
              <a:rPr lang="en-US" sz="1800">
                <a:solidFill>
                  <a:srgbClr val="0000FF"/>
                </a:solidFill>
                <a:latin typeface="Consolas" pitchFamily="49" charset="0"/>
                <a:ea typeface="仿宋" pitchFamily="49" charset="-122"/>
                <a:cs typeface="Consolas" pitchFamily="49" charset="0"/>
              </a:rPr>
              <a:t>   visited[v]=1;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标记</a:t>
            </a:r>
            <a:r>
              <a:rPr lang="en-US" sz="1800">
                <a:solidFill>
                  <a:srgbClr val="00B0F0"/>
                </a:solidFill>
                <a:latin typeface="Consolas" pitchFamily="49" charset="0"/>
                <a:ea typeface="仿宋" pitchFamily="49" charset="-122"/>
                <a:cs typeface="Consolas" pitchFamily="49" charset="0"/>
              </a:rPr>
              <a:t>v</a:t>
            </a:r>
            <a:r>
              <a:rPr lang="zh-CN" altLang="en-US" sz="1800">
                <a:solidFill>
                  <a:srgbClr val="00B0F0"/>
                </a:solidFill>
                <a:latin typeface="Consolas" pitchFamily="49" charset="0"/>
                <a:ea typeface="仿宋" pitchFamily="49" charset="-122"/>
                <a:cs typeface="Consolas" pitchFamily="49" charset="0"/>
              </a:rPr>
              <a:t>已访问</a:t>
            </a: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96</a:t>
            </a:fld>
            <a:r>
              <a:rPr lang="en-US" altLang="zh-CN" smtClean="0"/>
              <a:t>/35</a:t>
            </a:r>
            <a:endParaRPr lang="en-US" altLang="zh-CN"/>
          </a:p>
        </p:txBody>
      </p:sp>
    </p:spTree>
    <p:extLst>
      <p:ext uri="{BB962C8B-B14F-4D97-AF65-F5344CB8AC3E}">
        <p14:creationId xmlns:p14="http://schemas.microsoft.com/office/powerpoint/2010/main" val="16575840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4034" y="449410"/>
            <a:ext cx="8143932" cy="483697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216000" bIns="180000" rtlCol="0">
            <a:spAutoFit/>
          </a:bodyPr>
          <a:lstStyle/>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while (rear!=front)</a:t>
            </a:r>
            <a:endParaRPr lang="zh-CN" altLang="en-US"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  front=(front+1)%MAXV;</a:t>
            </a:r>
            <a:endParaRPr lang="zh-CN" altLang="en-US"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k=Qu[front];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顶点出队</a:t>
            </a: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p=G-&gt;adjlist[k].firstarc;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找第一个邻接点</a:t>
            </a: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while (p!=NULL)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所有未访问过的邻接点进队</a:t>
            </a: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  j=p-&gt;adjvex;</a:t>
            </a:r>
            <a:endParaRPr lang="zh-CN" altLang="en-US"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if (</a:t>
            </a:r>
            <a:r>
              <a:rPr lang="en-US" sz="1800">
                <a:solidFill>
                  <a:srgbClr val="FF00FF"/>
                </a:solidFill>
                <a:latin typeface="Consolas" pitchFamily="49" charset="0"/>
                <a:ea typeface="仿宋" pitchFamily="49" charset="-122"/>
                <a:cs typeface="Consolas" pitchFamily="49" charset="0"/>
              </a:rPr>
              <a:t>visited[j]==0</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若</a:t>
            </a:r>
            <a:r>
              <a:rPr lang="en-US"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未访问过</a:t>
            </a:r>
          </a:p>
          <a:p>
            <a:pPr algn="l">
              <a:lnSpc>
                <a:spcPts val="3000"/>
              </a:lnSpc>
              <a:spcBef>
                <a:spcPts val="0"/>
              </a:spcBef>
            </a:pPr>
            <a:r>
              <a:rPr lang="en-US" sz="1800">
                <a:solidFill>
                  <a:srgbClr val="0000FF"/>
                </a:solidFill>
                <a:latin typeface="Consolas" pitchFamily="49" charset="0"/>
                <a:ea typeface="仿宋" pitchFamily="49" charset="-122"/>
                <a:cs typeface="Consolas" pitchFamily="49" charset="0"/>
              </a:rPr>
              <a:t>	 {  visited[j]=1;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将顶点</a:t>
            </a:r>
            <a:r>
              <a:rPr lang="en-US"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进队</a:t>
            </a: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rear=(rear+1)%MAXV;Qu[rear]=j; </a:t>
            </a:r>
            <a:endParaRPr lang="zh-CN" altLang="en-US"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sz="1800">
                <a:solidFill>
                  <a:srgbClr val="0000FF"/>
                </a:solidFill>
                <a:latin typeface="Consolas" pitchFamily="49" charset="0"/>
                <a:ea typeface="仿宋" pitchFamily="49" charset="-122"/>
                <a:cs typeface="Consolas" pitchFamily="49" charset="0"/>
              </a:rPr>
              <a:t>	 p=p-&gt;nextarc;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找下一个邻接点</a:t>
            </a: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  return k;</a:t>
            </a:r>
            <a:endParaRPr lang="zh-CN" altLang="en-US"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36E68863-33C2-4D6D-B9FA-F4917E910219}" type="slidenum">
              <a:rPr lang="en-US" altLang="zh-CN" smtClean="0"/>
              <a:pPr/>
              <a:t>97</a:t>
            </a:fld>
            <a:r>
              <a:rPr lang="en-US" altLang="zh-CN" smtClean="0"/>
              <a:t>/35</a:t>
            </a:r>
            <a:endParaRPr lang="en-US" altLang="zh-CN"/>
          </a:p>
        </p:txBody>
      </p:sp>
    </p:spTree>
    <p:extLst>
      <p:ext uri="{BB962C8B-B14F-4D97-AF65-F5344CB8AC3E}">
        <p14:creationId xmlns:p14="http://schemas.microsoft.com/office/powerpoint/2010/main" val="32920647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3881422" y="285728"/>
            <a:ext cx="371477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8</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章</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grpSp>
        <p:nvGrpSpPr>
          <p:cNvPr id="2" name="组合 15"/>
          <p:cNvGrpSpPr/>
          <p:nvPr/>
        </p:nvGrpSpPr>
        <p:grpSpPr>
          <a:xfrm>
            <a:off x="2309786" y="1904991"/>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1</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grpSp>
      <p:sp>
        <p:nvSpPr>
          <p:cNvPr id="12" name="TextBox 11"/>
          <p:cNvSpPr txBox="1"/>
          <p:nvPr/>
        </p:nvSpPr>
        <p:spPr>
          <a:xfrm>
            <a:off x="3167042" y="2101487"/>
            <a:ext cx="3929090" cy="498598"/>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  生成树和最小生成树</a:t>
            </a:r>
            <a:endParaRPr lang="zh-CN" altLang="en-US">
              <a:solidFill>
                <a:srgbClr val="FF0000"/>
              </a:solidFill>
              <a:latin typeface="微软雅黑" pitchFamily="34" charset="-122"/>
              <a:ea typeface="微软雅黑" pitchFamily="34" charset="-122"/>
            </a:endParaRPr>
          </a:p>
        </p:txBody>
      </p:sp>
      <p:pic>
        <p:nvPicPr>
          <p:cNvPr id="22" name="Picture 2"/>
          <p:cNvPicPr>
            <a:picLocks noChangeAspect="1" noChangeArrowheads="1"/>
          </p:cNvPicPr>
          <p:nvPr/>
        </p:nvPicPr>
        <p:blipFill>
          <a:blip r:embed="rId4" cstate="print"/>
          <a:srcRect/>
          <a:stretch>
            <a:fillRect/>
          </a:stretch>
        </p:blipFill>
        <p:spPr bwMode="auto">
          <a:xfrm>
            <a:off x="1666844" y="190478"/>
            <a:ext cx="1799630" cy="1524011"/>
          </a:xfrm>
          <a:prstGeom prst="rect">
            <a:avLst/>
          </a:prstGeom>
          <a:noFill/>
          <a:ln w="9525">
            <a:noFill/>
            <a:miter lim="800000"/>
            <a:headEnd/>
            <a:tailEnd/>
          </a:ln>
          <a:effectLst/>
        </p:spPr>
      </p:pic>
      <p:sp>
        <p:nvSpPr>
          <p:cNvPr id="11" name="TextBox 10"/>
          <p:cNvSpPr txBox="1"/>
          <p:nvPr/>
        </p:nvSpPr>
        <p:spPr>
          <a:xfrm>
            <a:off x="3381356" y="2857497"/>
            <a:ext cx="421484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生成树和最小生成树定义</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14" name="TextBox 13"/>
          <p:cNvSpPr txBox="1"/>
          <p:nvPr/>
        </p:nvSpPr>
        <p:spPr>
          <a:xfrm>
            <a:off x="2095472" y="4476757"/>
            <a:ext cx="1571636"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华文中宋" pitchFamily="2" charset="-122"/>
                <a:ea typeface="华文中宋" pitchFamily="2" charset="-122"/>
                <a:cs typeface="Times New Roman" pitchFamily="18" charset="0"/>
              </a:rPr>
              <a:t>带权连通图</a:t>
            </a:r>
          </a:p>
        </p:txBody>
      </p:sp>
      <p:grpSp>
        <p:nvGrpSpPr>
          <p:cNvPr id="3" name="组合 24"/>
          <p:cNvGrpSpPr/>
          <p:nvPr/>
        </p:nvGrpSpPr>
        <p:grpSpPr>
          <a:xfrm>
            <a:off x="3524233" y="4143381"/>
            <a:ext cx="2471755" cy="785815"/>
            <a:chOff x="2000232" y="3178374"/>
            <a:chExt cx="2471755" cy="589361"/>
          </a:xfrm>
        </p:grpSpPr>
        <p:sp>
          <p:nvSpPr>
            <p:cNvPr id="15" name="TextBox 14"/>
            <p:cNvSpPr txBox="1"/>
            <p:nvPr/>
          </p:nvSpPr>
          <p:spPr>
            <a:xfrm>
              <a:off x="3471855" y="3409945"/>
              <a:ext cx="1000132"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华文中宋" pitchFamily="2" charset="-122"/>
                  <a:ea typeface="华文中宋" pitchFamily="2" charset="-122"/>
                  <a:cs typeface="Times New Roman" pitchFamily="18" charset="0"/>
                </a:rPr>
                <a:t>生成树</a:t>
              </a:r>
            </a:p>
          </p:txBody>
        </p:sp>
        <p:sp>
          <p:nvSpPr>
            <p:cNvPr id="19" name="右箭头 18"/>
            <p:cNvSpPr/>
            <p:nvPr/>
          </p:nvSpPr>
          <p:spPr>
            <a:xfrm>
              <a:off x="2143108" y="3513144"/>
              <a:ext cx="1285884"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p>
          </p:txBody>
        </p:sp>
        <p:sp>
          <p:nvSpPr>
            <p:cNvPr id="20" name="TextBox 19"/>
            <p:cNvSpPr txBox="1"/>
            <p:nvPr/>
          </p:nvSpPr>
          <p:spPr>
            <a:xfrm>
              <a:off x="2000232" y="3178374"/>
              <a:ext cx="1785950" cy="357790"/>
            </a:xfrm>
            <a:prstGeom prst="rect">
              <a:avLst/>
            </a:prstGeom>
            <a:noFill/>
          </p:spPr>
          <p:txBody>
            <a:bodyPr wrap="square" rtlCol="0">
              <a:spAutoFit/>
            </a:bodyPr>
            <a:lstStyle/>
            <a:p>
              <a:pPr algn="l">
                <a:lnSpc>
                  <a:spcPts val="3000"/>
                </a:lnSpc>
                <a:spcBef>
                  <a:spcPts val="0"/>
                </a:spcBef>
              </a:pPr>
              <a:r>
                <a:rPr lang="zh-CN" altLang="en-US" sz="1800">
                  <a:solidFill>
                    <a:srgbClr val="FF00FF"/>
                  </a:solidFill>
                  <a:latin typeface="仿宋" pitchFamily="49" charset="-122"/>
                  <a:ea typeface="仿宋" pitchFamily="49" charset="-122"/>
                  <a:cs typeface="Times New Roman" pitchFamily="18" charset="0"/>
                </a:rPr>
                <a:t>极小连通子图</a:t>
              </a:r>
            </a:p>
          </p:txBody>
        </p:sp>
      </p:grpSp>
      <p:grpSp>
        <p:nvGrpSpPr>
          <p:cNvPr id="4" name="组合 25"/>
          <p:cNvGrpSpPr/>
          <p:nvPr/>
        </p:nvGrpSpPr>
        <p:grpSpPr>
          <a:xfrm>
            <a:off x="6024562" y="4143383"/>
            <a:ext cx="3429024" cy="804516"/>
            <a:chOff x="4500562" y="3178372"/>
            <a:chExt cx="3429024" cy="603386"/>
          </a:xfrm>
        </p:grpSpPr>
        <p:sp>
          <p:nvSpPr>
            <p:cNvPr id="18" name="TextBox 17"/>
            <p:cNvSpPr txBox="1"/>
            <p:nvPr/>
          </p:nvSpPr>
          <p:spPr>
            <a:xfrm>
              <a:off x="6429388" y="3409944"/>
              <a:ext cx="1500198" cy="33134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华文中宋" pitchFamily="2" charset="-122"/>
                  <a:ea typeface="华文中宋" pitchFamily="2" charset="-122"/>
                  <a:cs typeface="Times New Roman" pitchFamily="18" charset="0"/>
                </a:rPr>
                <a:t>最小生成树</a:t>
              </a:r>
            </a:p>
          </p:txBody>
        </p:sp>
        <p:sp>
          <p:nvSpPr>
            <p:cNvPr id="21" name="TextBox 20"/>
            <p:cNvSpPr txBox="1"/>
            <p:nvPr/>
          </p:nvSpPr>
          <p:spPr>
            <a:xfrm>
              <a:off x="4500562" y="3178372"/>
              <a:ext cx="1928826" cy="603386"/>
            </a:xfrm>
            <a:prstGeom prst="rect">
              <a:avLst/>
            </a:prstGeom>
            <a:noFill/>
          </p:spPr>
          <p:txBody>
            <a:bodyPr wrap="square" rtlCol="0">
              <a:spAutoFit/>
            </a:bodyPr>
            <a:lstStyle/>
            <a:p>
              <a:pPr algn="l">
                <a:lnSpc>
                  <a:spcPts val="3000"/>
                </a:lnSpc>
                <a:spcBef>
                  <a:spcPts val="0"/>
                </a:spcBef>
              </a:pPr>
              <a:r>
                <a:rPr lang="zh-CN" altLang="en-US" sz="1800">
                  <a:solidFill>
                    <a:srgbClr val="FF00FF"/>
                  </a:solidFill>
                  <a:latin typeface="仿宋" pitchFamily="49" charset="-122"/>
                  <a:ea typeface="仿宋" pitchFamily="49" charset="-122"/>
                  <a:cs typeface="Times New Roman" pitchFamily="18" charset="0"/>
                </a:rPr>
                <a:t>所有边权值和最小</a:t>
              </a:r>
            </a:p>
          </p:txBody>
        </p:sp>
        <p:sp>
          <p:nvSpPr>
            <p:cNvPr id="24" name="右箭头 23"/>
            <p:cNvSpPr/>
            <p:nvPr/>
          </p:nvSpPr>
          <p:spPr>
            <a:xfrm>
              <a:off x="4500562" y="3513144"/>
              <a:ext cx="185738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800"/>
            </a:p>
          </p:txBody>
        </p:sp>
      </p:grpSp>
      <p:sp>
        <p:nvSpPr>
          <p:cNvPr id="25" name="灯片编号占位符 24"/>
          <p:cNvSpPr>
            <a:spLocks noGrp="1"/>
          </p:cNvSpPr>
          <p:nvPr>
            <p:ph type="sldNum" sz="quarter" idx="12"/>
          </p:nvPr>
        </p:nvSpPr>
        <p:spPr/>
        <p:txBody>
          <a:bodyPr/>
          <a:lstStyle/>
          <a:p>
            <a:fld id="{36E68863-33C2-4D6D-B9FA-F4917E910219}" type="slidenum">
              <a:rPr lang="en-US" altLang="zh-CN" smtClean="0"/>
              <a:pPr/>
              <a:t>98</a:t>
            </a:fld>
            <a:r>
              <a:rPr lang="en-US" altLang="zh-CN" smtClean="0"/>
              <a:t>/35</a:t>
            </a:r>
            <a:endParaRPr lang="en-US" altLang="zh-CN"/>
          </a:p>
        </p:txBody>
      </p:sp>
    </p:spTree>
    <p:extLst>
      <p:ext uri="{BB962C8B-B14F-4D97-AF65-F5344CB8AC3E}">
        <p14:creationId xmlns:p14="http://schemas.microsoft.com/office/powerpoint/2010/main" val="318546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472" y="380979"/>
            <a:ext cx="350046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sym typeface="Wingdings"/>
              </a:rPr>
              <a:t>  构建生成树的方法</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4" name="TextBox 3"/>
          <p:cNvSpPr txBox="1"/>
          <p:nvPr/>
        </p:nvSpPr>
        <p:spPr>
          <a:xfrm>
            <a:off x="2595538" y="1238235"/>
            <a:ext cx="4929222" cy="11238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44000" rtlCol="0">
            <a:spAutoFit/>
          </a:bodyPr>
          <a:lstStyle/>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深度优先遍历   </a:t>
            </a:r>
            <a:r>
              <a:rPr lang="zh-CN" altLang="en-US" sz="2000">
                <a:solidFill>
                  <a:srgbClr val="FF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rPr>
              <a:t>深度优先生成树</a:t>
            </a:r>
            <a:endParaRPr lang="en-US" altLang="zh-CN" sz="2000">
              <a:solidFill>
                <a:srgbClr val="0000FF"/>
              </a:solidFill>
              <a:latin typeface="Consolas" pitchFamily="49" charset="0"/>
              <a:ea typeface="仿宋" pitchFamily="49" charset="-122"/>
              <a:cs typeface="Consolas" pitchFamily="49" charset="0"/>
              <a:sym typeface="Wingdings"/>
            </a:endParaRPr>
          </a:p>
          <a:p>
            <a:pPr marL="457200" indent="-4572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广度优先遍历   </a:t>
            </a:r>
            <a:r>
              <a:rPr lang="zh-CN" altLang="en-US" sz="2000">
                <a:solidFill>
                  <a:srgbClr val="FF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rPr>
              <a:t>广度优先生成树</a:t>
            </a:r>
            <a:endParaRPr lang="en-US" altLang="zh-CN" sz="2000">
              <a:solidFill>
                <a:srgbClr val="0000FF"/>
              </a:solidFill>
              <a:latin typeface="Consolas" pitchFamily="49" charset="0"/>
              <a:ea typeface="仿宋" pitchFamily="49" charset="-122"/>
              <a:cs typeface="Consolas" pitchFamily="49" charset="0"/>
              <a:sym typeface="Wingdings"/>
            </a:endParaRPr>
          </a:p>
        </p:txBody>
      </p:sp>
      <p:sp>
        <p:nvSpPr>
          <p:cNvPr id="29" name="TextBox 28"/>
          <p:cNvSpPr txBox="1"/>
          <p:nvPr/>
        </p:nvSpPr>
        <p:spPr>
          <a:xfrm>
            <a:off x="2595538" y="2952747"/>
            <a:ext cx="5429288" cy="437877"/>
          </a:xfrm>
          <a:prstGeom prst="rect">
            <a:avLst/>
          </a:prstGeom>
          <a:noFill/>
        </p:spPr>
        <p:txBody>
          <a:bodyPr wrap="square" rtlCol="0">
            <a:spAutoFit/>
          </a:bodyPr>
          <a:lstStyle/>
          <a:p>
            <a:pPr algn="l">
              <a:lnSpc>
                <a:spcPts val="3000"/>
              </a:lnSpc>
              <a:spcBef>
                <a:spcPts val="0"/>
              </a:spcBef>
            </a:pPr>
            <a:r>
              <a:rPr lang="zh-CN" altLang="en-US" sz="2000">
                <a:solidFill>
                  <a:srgbClr val="0000FF"/>
                </a:solidFill>
                <a:ea typeface="楷体" pitchFamily="49" charset="-122"/>
                <a:cs typeface="Times New Roman" pitchFamily="18" charset="0"/>
              </a:rPr>
              <a:t>广度优先生成树高度 </a:t>
            </a:r>
            <a:r>
              <a:rPr lang="zh-CN" altLang="en-US" sz="2000">
                <a:solidFill>
                  <a:srgbClr val="FF00FF"/>
                </a:solidFill>
                <a:ea typeface="楷体" pitchFamily="49" charset="-122"/>
                <a:cs typeface="Times New Roman" pitchFamily="18" charset="0"/>
              </a:rPr>
              <a:t> </a:t>
            </a:r>
            <a:r>
              <a:rPr lang="zh-CN" altLang="en-US" sz="2000">
                <a:solidFill>
                  <a:srgbClr val="FF00FF"/>
                </a:solidFill>
                <a:latin typeface="宋体"/>
                <a:ea typeface="宋体"/>
                <a:cs typeface="Times New Roman" pitchFamily="18" charset="0"/>
              </a:rPr>
              <a:t>≤</a:t>
            </a:r>
            <a:r>
              <a:rPr lang="zh-CN" altLang="en-US" sz="2000">
                <a:solidFill>
                  <a:srgbClr val="0000FF"/>
                </a:solidFill>
                <a:latin typeface="宋体"/>
                <a:ea typeface="宋体"/>
                <a:cs typeface="Times New Roman" pitchFamily="18" charset="0"/>
              </a:rPr>
              <a:t> </a:t>
            </a:r>
            <a:r>
              <a:rPr lang="zh-CN" altLang="en-US" sz="2000">
                <a:solidFill>
                  <a:srgbClr val="0000FF"/>
                </a:solidFill>
                <a:latin typeface="楷体" pitchFamily="49" charset="-122"/>
                <a:ea typeface="楷体" pitchFamily="49" charset="-122"/>
                <a:cs typeface="Times New Roman" pitchFamily="18" charset="0"/>
              </a:rPr>
              <a:t>深</a:t>
            </a:r>
            <a:r>
              <a:rPr lang="zh-CN" altLang="en-US" sz="2000">
                <a:solidFill>
                  <a:srgbClr val="0000FF"/>
                </a:solidFill>
                <a:ea typeface="楷体" pitchFamily="49" charset="-122"/>
                <a:cs typeface="Times New Roman" pitchFamily="18" charset="0"/>
              </a:rPr>
              <a:t>度优先生成树高度</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99</a:t>
            </a:fld>
            <a:r>
              <a:rPr lang="en-US" altLang="zh-CN" smtClean="0"/>
              <a:t>/35</a:t>
            </a:r>
            <a:endParaRPr lang="en-US" altLang="zh-CN"/>
          </a:p>
        </p:txBody>
      </p:sp>
    </p:spTree>
    <p:extLst>
      <p:ext uri="{BB962C8B-B14F-4D97-AF65-F5344CB8AC3E}">
        <p14:creationId xmlns:p14="http://schemas.microsoft.com/office/powerpoint/2010/main" val="322389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FF"/>
          </a:solidFill>
          <a:tailEnd type="stealth" w="med"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3000"/>
          </a:lnSpc>
          <a:spcBef>
            <a:spcPts val="0"/>
          </a:spcBef>
          <a:defRPr sz="2000" smtClean="0">
            <a:solidFill>
              <a:srgbClr val="0000FF"/>
            </a:solidFill>
            <a:ea typeface="楷体" pitchFamily="49" charset="-122"/>
            <a:cs typeface="Times New Roman" pitchFamily="18" charset="0"/>
          </a:defRPr>
        </a:defPPr>
      </a:lstStyle>
    </a:txDef>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FF"/>
          </a:solidFill>
          <a:tailEnd type="stealth" w="med"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3000"/>
          </a:lnSpc>
          <a:spcBef>
            <a:spcPts val="0"/>
          </a:spcBef>
          <a:defRPr sz="2000" smtClean="0">
            <a:solidFill>
              <a:srgbClr val="0000FF"/>
            </a:solidFill>
            <a:ea typeface="楷体" pitchFamily="49" charset="-122"/>
            <a:cs typeface="Times New Roman" pitchFamily="18" charset="0"/>
          </a:defRPr>
        </a:defPPr>
      </a:lstStyle>
    </a:tx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2410</TotalTime>
  <Words>8985</Words>
  <Application>Microsoft Office PowerPoint</Application>
  <PresentationFormat>宽屏</PresentationFormat>
  <Paragraphs>1670</Paragraphs>
  <Slides>148</Slides>
  <Notes>132</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vt:i4>
      </vt:variant>
      <vt:variant>
        <vt:lpstr>幻灯片标题</vt:lpstr>
      </vt:variant>
      <vt:variant>
        <vt:i4>148</vt:i4>
      </vt:variant>
    </vt:vector>
  </HeadingPairs>
  <TitlesOfParts>
    <vt:vector size="167" baseType="lpstr">
      <vt:lpstr>方正启体简体</vt:lpstr>
      <vt:lpstr>仿宋</vt:lpstr>
      <vt:lpstr>黑体</vt:lpstr>
      <vt:lpstr>华文中宋</vt:lpstr>
      <vt:lpstr>楷体</vt:lpstr>
      <vt:lpstr>楷体_GB2312</vt:lpstr>
      <vt:lpstr>宋体</vt:lpstr>
      <vt:lpstr>微软雅黑</vt:lpstr>
      <vt:lpstr>叶根友毛笔行书2.0版</vt:lpstr>
      <vt:lpstr>Arial</vt:lpstr>
      <vt:lpstr>Calibri</vt:lpstr>
      <vt:lpstr>Consolas</vt:lpstr>
      <vt:lpstr>Symbol</vt:lpstr>
      <vt:lpstr>Times New Roman</vt:lpstr>
      <vt:lpstr>Wingdings</vt:lpstr>
      <vt:lpstr>Office 主题</vt:lpstr>
      <vt:lpstr>1_Office 主题</vt:lpstr>
      <vt:lpstr>2_Office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zheng</cp:lastModifiedBy>
  <cp:revision>899</cp:revision>
  <dcterms:created xsi:type="dcterms:W3CDTF">2004-03-31T23:50:14Z</dcterms:created>
  <dcterms:modified xsi:type="dcterms:W3CDTF">2021-11-18T07:15:33Z</dcterms:modified>
</cp:coreProperties>
</file>