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57" r:id="rId2"/>
    <p:sldId id="1260" r:id="rId3"/>
    <p:sldId id="128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7.e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11" Type="http://schemas.openxmlformats.org/officeDocument/2006/relationships/image" Target="../media/image16.wmf"/><Relationship Id="rId5" Type="http://schemas.openxmlformats.org/officeDocument/2006/relationships/image" Target="../media/image9.wmf"/><Relationship Id="rId10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D5A01-CA4D-49AB-8A2F-9E8DD557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A4F46-C168-44E0-AD39-0431F24FA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052AE-7FDD-4DDA-A924-3C5B353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85B5C-BAA8-4B8A-A710-359CB6D0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426-B339-437E-96FD-C149E47E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FB8E2-1180-4C7F-B9B8-A3AF779E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9C256-D1EB-4AAE-BC2D-A445BEF7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14448-3C23-423E-B374-21AE9EF7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C56E5-E330-42F9-95C4-4F1BC167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71387-85E3-4897-A0DE-7351A894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0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CA0540-6EA0-42A7-AEE0-E9A726BF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64BF5-3F2A-4A2E-AE59-ADD29BD5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02F57-34B3-43F5-8585-DA778C5B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392A1-0162-4955-B2E7-BBBFED46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0D8A6-178D-42E4-9F67-964A133C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BD42-7C47-4AF1-92FA-322892C1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DAA87-7C85-4BE9-97F0-EAEF0E6B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1C31F-54A7-4095-9FDA-630FB49E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5EC8-2EA8-4E06-9957-B716EE5E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069E7-E746-46E0-BC4A-8BF850C7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FBCC2-A65B-429F-B6B0-06977917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D5A0A-B1E7-4B45-8488-FED1B104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AD020-2083-4C4A-B079-665C1FB1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9B355-736B-4CC3-A14F-E154834E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E3309-AD33-4EB8-B438-014A2DD8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6F47-2B45-4DB7-8250-C8581C4E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21256-878B-4FF9-B259-5B902E1F9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E666D-52F2-4B03-B474-D531195B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C96A0-83A7-4DAF-BEB7-6F31709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EFFE9-F068-48A8-B85E-A175163D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1F160-7A32-471F-9B3F-EAA0667F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5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2A557-55AD-42EB-B4A3-2F7A9FC6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F0354-B01B-404C-BACD-AF9A38FE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44FDC-A5C2-4DAB-BFB5-994BB290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848DF-43C3-49C7-8595-4FB38CE4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BB6B3-F453-456B-ADD3-6DF9AD27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8D1120-CF23-4B30-BA9C-ACE094A1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A9E9D6-40CD-4B23-8530-82DAB878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E9725-3B92-4DE8-B3A6-FC035932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3B1C-2202-46E2-B953-67634293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3B8FD-2AB6-44AB-AFBB-E3346B26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39B17-8361-4264-8BA7-8ACC5AD2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87795-A998-422B-9655-1E580B82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C7254-2922-4476-91EC-EBFFA1DE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986E3-2F40-4044-8F65-C9515F5B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A878A-E9DC-46CC-B8DC-ED3A899A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FCC3-0516-4073-9D30-E61CA22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261A5-1CFF-4FD5-8756-7E133F21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D04B-2BB4-4C3D-BD8A-796FA313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EE5CE-18E9-4E58-9CF8-7161BFF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02980-CBC9-4C66-B648-DE900E23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4FD5C-1E15-4B4E-9C30-1B220C1C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EBAC5-CB37-4295-9F76-B749E93C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6C224B-4B9E-4D48-A2BA-DC3BC2401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8563D-6AAD-48EB-B81B-E9F66BF1C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A21FE-2F72-4F08-9C2C-184A874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9B256-1172-4B1E-AE9F-22C12CBF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8F3C9-83A0-4D0B-A7D9-7E5D13D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F3CC75-6D03-4312-9E0B-BAEC9F9C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AF369-FD80-4927-B8A8-A908DBBF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D4B7-9D9C-4425-99E9-9B2B2FC6A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F986-2733-4CB5-B847-AAE1A7DC8F08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9D7F1-353F-4A77-94DE-916015302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69077-8FDB-4A3E-9CB0-63232BBC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7C8D-5239-4509-BF6B-2471E231F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26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2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9B6E40-1975-46DF-976A-DEB58D4C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69850"/>
            <a:ext cx="90725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习题</a:t>
            </a:r>
          </a:p>
        </p:txBody>
      </p:sp>
      <p:sp>
        <p:nvSpPr>
          <p:cNvPr id="5" name="矩形 28">
            <a:extLst>
              <a:ext uri="{FF2B5EF4-FFF2-40B4-BE49-F238E27FC236}">
                <a16:creationId xmlns:a16="http://schemas.microsoft.com/office/drawing/2014/main" id="{E9ED209E-9EC3-4838-B598-4AB876CC0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846138"/>
            <a:ext cx="2786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 如果操作臂负载惯性矩</a:t>
            </a:r>
            <a:endParaRPr lang="zh-CN" altLang="en-US" b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33">
            <a:extLst>
              <a:ext uri="{FF2B5EF4-FFF2-40B4-BE49-F238E27FC236}">
                <a16:creationId xmlns:a16="http://schemas.microsoft.com/office/drawing/2014/main" id="{1BC9F2D4-C51B-498B-B899-8428B3662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836613"/>
          <a:ext cx="3603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77492" imgH="202848" progId="Equation.DSMT4">
                  <p:embed/>
                </p:oleObj>
              </mc:Choice>
              <mc:Fallback>
                <p:oleObj r:id="rId3" imgW="177492" imgH="202848" progId="Equation.DSMT4">
                  <p:embed/>
                  <p:pic>
                    <p:nvPicPr>
                      <p:cNvPr id="6" name="对象 33">
                        <a:extLst>
                          <a:ext uri="{FF2B5EF4-FFF2-40B4-BE49-F238E27FC236}">
                            <a16:creationId xmlns:a16="http://schemas.microsoft.com/office/drawing/2014/main" id="{1BC9F2D4-C51B-498B-B899-8428B366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836613"/>
                        <a:ext cx="3603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39">
            <a:extLst>
              <a:ext uri="{FF2B5EF4-FFF2-40B4-BE49-F238E27FC236}">
                <a16:creationId xmlns:a16="http://schemas.microsoft.com/office/drawing/2014/main" id="{4AA770CD-1A6B-4482-BDA0-11C6F1A7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846138"/>
            <a:ext cx="41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在</a:t>
            </a:r>
          </a:p>
        </p:txBody>
      </p:sp>
      <p:graphicFrame>
        <p:nvGraphicFramePr>
          <p:cNvPr id="8" name="对象 51">
            <a:extLst>
              <a:ext uri="{FF2B5EF4-FFF2-40B4-BE49-F238E27FC236}">
                <a16:creationId xmlns:a16="http://schemas.microsoft.com/office/drawing/2014/main" id="{DB5BE912-170E-42EE-A4F3-44B4D3A74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812800"/>
          <a:ext cx="1250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621491" imgH="215619" progId="Equation.DSMT4">
                  <p:embed/>
                </p:oleObj>
              </mc:Choice>
              <mc:Fallback>
                <p:oleObj r:id="rId5" imgW="621491" imgH="215619" progId="Equation.DSMT4">
                  <p:embed/>
                  <p:pic>
                    <p:nvPicPr>
                      <p:cNvPr id="8" name="对象 51">
                        <a:extLst>
                          <a:ext uri="{FF2B5EF4-FFF2-40B4-BE49-F238E27FC236}">
                            <a16:creationId xmlns:a16="http://schemas.microsoft.com/office/drawing/2014/main" id="{DB5BE912-170E-42EE-A4F3-44B4D3A74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812800"/>
                        <a:ext cx="12509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43">
            <a:extLst>
              <a:ext uri="{FF2B5EF4-FFF2-40B4-BE49-F238E27FC236}">
                <a16:creationId xmlns:a16="http://schemas.microsoft.com/office/drawing/2014/main" id="{DC57E87B-927E-4060-A19C-2BEC6A8E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850900"/>
            <a:ext cx="271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之间变化，电机轴惯性矩</a:t>
            </a:r>
          </a:p>
        </p:txBody>
      </p:sp>
      <p:graphicFrame>
        <p:nvGraphicFramePr>
          <p:cNvPr id="10" name="对象 53">
            <a:extLst>
              <a:ext uri="{FF2B5EF4-FFF2-40B4-BE49-F238E27FC236}">
                <a16:creationId xmlns:a16="http://schemas.microsoft.com/office/drawing/2014/main" id="{D812588C-9C87-4339-B322-AA29FB3BC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9971" y="1430358"/>
          <a:ext cx="1914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951261" imgH="215619" progId="Equation.DSMT4">
                  <p:embed/>
                </p:oleObj>
              </mc:Choice>
              <mc:Fallback>
                <p:oleObj r:id="rId7" imgW="951261" imgH="215619" progId="Equation.DSMT4">
                  <p:embed/>
                  <p:pic>
                    <p:nvPicPr>
                      <p:cNvPr id="10" name="对象 53">
                        <a:extLst>
                          <a:ext uri="{FF2B5EF4-FFF2-40B4-BE49-F238E27FC236}">
                            <a16:creationId xmlns:a16="http://schemas.microsoft.com/office/drawing/2014/main" id="{D812588C-9C87-4339-B322-AA29FB3BC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971" y="1430358"/>
                        <a:ext cx="19145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54">
            <a:extLst>
              <a:ext uri="{FF2B5EF4-FFF2-40B4-BE49-F238E27FC236}">
                <a16:creationId xmlns:a16="http://schemas.microsoft.com/office/drawing/2014/main" id="{6CD8266F-0F40-4482-8ABD-DF1D355E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468438"/>
            <a:ext cx="873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减速比</a:t>
            </a:r>
          </a:p>
        </p:txBody>
      </p:sp>
      <p:graphicFrame>
        <p:nvGraphicFramePr>
          <p:cNvPr id="12" name="对象 55">
            <a:extLst>
              <a:ext uri="{FF2B5EF4-FFF2-40B4-BE49-F238E27FC236}">
                <a16:creationId xmlns:a16="http://schemas.microsoft.com/office/drawing/2014/main" id="{3FB652EF-C0AA-4F57-82C3-7FEEC9F32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1287463"/>
          <a:ext cx="8937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9" imgW="444114" imgH="355292" progId="Equation.DSMT4">
                  <p:embed/>
                </p:oleObj>
              </mc:Choice>
              <mc:Fallback>
                <p:oleObj r:id="rId9" imgW="444114" imgH="355292" progId="Equation.DSMT4">
                  <p:embed/>
                  <p:pic>
                    <p:nvPicPr>
                      <p:cNvPr id="12" name="对象 55">
                        <a:extLst>
                          <a:ext uri="{FF2B5EF4-FFF2-40B4-BE49-F238E27FC236}">
                            <a16:creationId xmlns:a16="http://schemas.microsoft.com/office/drawing/2014/main" id="{3FB652EF-C0AA-4F57-82C3-7FEEC9F32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1287463"/>
                        <a:ext cx="8937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56">
            <a:extLst>
              <a:ext uri="{FF2B5EF4-FFF2-40B4-BE49-F238E27FC236}">
                <a16:creationId xmlns:a16="http://schemas.microsoft.com/office/drawing/2014/main" id="{6B82A6C6-2B2C-4260-8DCA-865447F5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465263"/>
            <a:ext cx="3740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求等效惯性矩的最大值和最小值。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DBFBD9F-6596-401B-A8E0-3A54CDB7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" name="组 28">
            <a:extLst>
              <a:ext uri="{FF2B5EF4-FFF2-40B4-BE49-F238E27FC236}">
                <a16:creationId xmlns:a16="http://schemas.microsoft.com/office/drawing/2014/main" id="{3AEAE60B-8225-415F-89A1-E568C0FE45E2}"/>
              </a:ext>
            </a:extLst>
          </p:cNvPr>
          <p:cNvGrpSpPr>
            <a:grpSpLocks/>
          </p:cNvGrpSpPr>
          <p:nvPr/>
        </p:nvGrpSpPr>
        <p:grpSpPr bwMode="auto">
          <a:xfrm>
            <a:off x="3886355" y="4192477"/>
            <a:ext cx="3124200" cy="2343150"/>
            <a:chOff x="5346324" y="1431385"/>
            <a:chExt cx="3286540" cy="2473740"/>
          </a:xfrm>
        </p:grpSpPr>
        <p:graphicFrame>
          <p:nvGraphicFramePr>
            <p:cNvPr id="24" name="对象 29">
              <a:extLst>
                <a:ext uri="{FF2B5EF4-FFF2-40B4-BE49-F238E27FC236}">
                  <a16:creationId xmlns:a16="http://schemas.microsoft.com/office/drawing/2014/main" id="{27F3E87F-C96B-4E25-9AFA-8A49ED17DE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6324" y="1431385"/>
            <a:ext cx="3182461" cy="2132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11" imgW="4455360" imgH="2374920" progId="Visio.Drawing.11">
                    <p:embed/>
                  </p:oleObj>
                </mc:Choice>
                <mc:Fallback>
                  <p:oleObj r:id="rId11" imgW="4455360" imgH="2374920" progId="Visio.Drawing.11">
                    <p:embed/>
                    <p:pic>
                      <p:nvPicPr>
                        <p:cNvPr id="24" name="对象 29">
                          <a:extLst>
                            <a:ext uri="{FF2B5EF4-FFF2-40B4-BE49-F238E27FC236}">
                              <a16:creationId xmlns:a16="http://schemas.microsoft.com/office/drawing/2014/main" id="{27F3E87F-C96B-4E25-9AFA-8A49ED17DE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324" y="1431385"/>
                          <a:ext cx="3182461" cy="2132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0E958C-B9ED-4D2B-A1CE-A4166DC0840E}"/>
                </a:ext>
              </a:extLst>
            </p:cNvPr>
            <p:cNvSpPr/>
            <p:nvPr/>
          </p:nvSpPr>
          <p:spPr>
            <a:xfrm>
              <a:off x="5448193" y="3581661"/>
              <a:ext cx="3184671" cy="323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1400" kern="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带驱动控制的质量、弹簧、阻尼系统</a:t>
              </a:r>
              <a:r>
                <a:rPr lang="zh-CN" altLang="zh-CN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</a:p>
          </p:txBody>
        </p:sp>
      </p:grpSp>
      <p:grpSp>
        <p:nvGrpSpPr>
          <p:cNvPr id="26" name="组合 1">
            <a:extLst>
              <a:ext uri="{FF2B5EF4-FFF2-40B4-BE49-F238E27FC236}">
                <a16:creationId xmlns:a16="http://schemas.microsoft.com/office/drawing/2014/main" id="{CA3B97A9-4B13-436E-A5E8-E0D5AE28530C}"/>
              </a:ext>
            </a:extLst>
          </p:cNvPr>
          <p:cNvGrpSpPr>
            <a:grpSpLocks/>
          </p:cNvGrpSpPr>
          <p:nvPr/>
        </p:nvGrpSpPr>
        <p:grpSpPr bwMode="auto">
          <a:xfrm>
            <a:off x="1678801" y="2133516"/>
            <a:ext cx="7918453" cy="2042260"/>
            <a:chOff x="1305" y="1836"/>
            <a:chExt cx="12469" cy="3214"/>
          </a:xfrm>
        </p:grpSpPr>
        <p:sp>
          <p:nvSpPr>
            <p:cNvPr id="27" name="文本框 13">
              <a:extLst>
                <a:ext uri="{FF2B5EF4-FFF2-40B4-BE49-F238E27FC236}">
                  <a16:creationId xmlns:a16="http://schemas.microsoft.com/office/drawing/2014/main" id="{82800800-1DED-47C3-B3A8-B28CCCA1A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836"/>
              <a:ext cx="12469" cy="3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对于如下图所示的质量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弹簧阻尼系统，系统参数      ，    ，     ，驱动力为   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）写出系统的动态方程表达式。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）按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PD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控制器的形式设置驱动力  ，并选择合适的控制增益    和    ，使系统变成临界阻尼系统，且满足闭环系统刚度为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对象 9">
              <a:extLst>
                <a:ext uri="{FF2B5EF4-FFF2-40B4-BE49-F238E27FC236}">
                  <a16:creationId xmlns:a16="http://schemas.microsoft.com/office/drawing/2014/main" id="{D9109848-81B2-4C94-BEB0-7134D2E0B8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61" y="1894"/>
            <a:ext cx="10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3" imgW="354216" imgH="177108" progId="Equation.DSMT4">
                    <p:embed/>
                  </p:oleObj>
                </mc:Choice>
                <mc:Fallback>
                  <p:oleObj name="Equation" r:id="rId13" imgW="354216" imgH="177108" progId="Equation.DSMT4">
                    <p:embed/>
                    <p:pic>
                      <p:nvPicPr>
                        <p:cNvPr id="28" name="对象 9">
                          <a:extLst>
                            <a:ext uri="{FF2B5EF4-FFF2-40B4-BE49-F238E27FC236}">
                              <a16:creationId xmlns:a16="http://schemas.microsoft.com/office/drawing/2014/main" id="{D9109848-81B2-4C94-BEB0-7134D2E0B8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1" y="1894"/>
                          <a:ext cx="1015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0">
              <a:extLst>
                <a:ext uri="{FF2B5EF4-FFF2-40B4-BE49-F238E27FC236}">
                  <a16:creationId xmlns:a16="http://schemas.microsoft.com/office/drawing/2014/main" id="{CAD1123F-EEE5-4051-A16D-E2936FE2F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98" y="1894"/>
            <a:ext cx="906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15" imgW="316265" imgH="177108" progId="Equation.DSMT4">
                    <p:embed/>
                  </p:oleObj>
                </mc:Choice>
                <mc:Fallback>
                  <p:oleObj r:id="rId15" imgW="316265" imgH="177108" progId="Equation.DSMT4">
                    <p:embed/>
                    <p:pic>
                      <p:nvPicPr>
                        <p:cNvPr id="29" name="对象 20">
                          <a:extLst>
                            <a:ext uri="{FF2B5EF4-FFF2-40B4-BE49-F238E27FC236}">
                              <a16:creationId xmlns:a16="http://schemas.microsoft.com/office/drawing/2014/main" id="{CAD1123F-EEE5-4051-A16D-E2936FE2F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8" y="1894"/>
                          <a:ext cx="906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37">
              <a:extLst>
                <a:ext uri="{FF2B5EF4-FFF2-40B4-BE49-F238E27FC236}">
                  <a16:creationId xmlns:a16="http://schemas.microsoft.com/office/drawing/2014/main" id="{02B0E54C-582B-4A28-A27D-2EAC0CDF0E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70" y="1894"/>
            <a:ext cx="1016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r:id="rId17" imgW="328915" imgH="177108" progId="Equation.DSMT4">
                    <p:embed/>
                  </p:oleObj>
                </mc:Choice>
                <mc:Fallback>
                  <p:oleObj r:id="rId17" imgW="328915" imgH="177108" progId="Equation.DSMT4">
                    <p:embed/>
                    <p:pic>
                      <p:nvPicPr>
                        <p:cNvPr id="30" name="对象 37">
                          <a:extLst>
                            <a:ext uri="{FF2B5EF4-FFF2-40B4-BE49-F238E27FC236}">
                              <a16:creationId xmlns:a16="http://schemas.microsoft.com/office/drawing/2014/main" id="{02B0E54C-582B-4A28-A27D-2EAC0CDF0E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0" y="1894"/>
                          <a:ext cx="1016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40">
              <a:extLst>
                <a:ext uri="{FF2B5EF4-FFF2-40B4-BE49-F238E27FC236}">
                  <a16:creationId xmlns:a16="http://schemas.microsoft.com/office/drawing/2014/main" id="{5CA5F5F9-CB01-4450-86ED-126F5F5C1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6" y="3405"/>
            <a:ext cx="491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19" imgW="165100" imgH="228600" progId="Equation.DSMT4">
                    <p:embed/>
                  </p:oleObj>
                </mc:Choice>
                <mc:Fallback>
                  <p:oleObj r:id="rId19" imgW="165100" imgH="228600" progId="Equation.DSMT4">
                    <p:embed/>
                    <p:pic>
                      <p:nvPicPr>
                        <p:cNvPr id="31" name="对象 40">
                          <a:extLst>
                            <a:ext uri="{FF2B5EF4-FFF2-40B4-BE49-F238E27FC236}">
                              <a16:creationId xmlns:a16="http://schemas.microsoft.com/office/drawing/2014/main" id="{5CA5F5F9-CB01-4450-86ED-126F5F5C1F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6" y="3405"/>
                          <a:ext cx="491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41">
              <a:extLst>
                <a:ext uri="{FF2B5EF4-FFF2-40B4-BE49-F238E27FC236}">
                  <a16:creationId xmlns:a16="http://schemas.microsoft.com/office/drawing/2014/main" id="{1531499C-EA33-43A7-AC54-118D18FB7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46" y="3455"/>
            <a:ext cx="50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21" imgW="177108" imgH="240361" progId="Equation.DSMT4">
                    <p:embed/>
                  </p:oleObj>
                </mc:Choice>
                <mc:Fallback>
                  <p:oleObj r:id="rId21" imgW="177108" imgH="240361" progId="Equation.DSMT4">
                    <p:embed/>
                    <p:pic>
                      <p:nvPicPr>
                        <p:cNvPr id="32" name="对象 41">
                          <a:extLst>
                            <a:ext uri="{FF2B5EF4-FFF2-40B4-BE49-F238E27FC236}">
                              <a16:creationId xmlns:a16="http://schemas.microsoft.com/office/drawing/2014/main" id="{1531499C-EA33-43A7-AC54-118D18FB79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6" y="3455"/>
                          <a:ext cx="50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E64D5CF5-EA2E-4667-986E-6EE420648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3810" y="2475728"/>
          <a:ext cx="296747" cy="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152280" imgH="203040" progId="Equation.DSMT4">
                  <p:embed/>
                </p:oleObj>
              </mc:Choice>
              <mc:Fallback>
                <p:oleObj name="Equation" r:id="rId23" imgW="152280" imgH="2030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E64D5CF5-EA2E-4667-986E-6EE420648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93810" y="2475728"/>
                        <a:ext cx="296747" cy="39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EAC4A41E-3117-474C-AB29-6497A9B34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9513" y="3190801"/>
          <a:ext cx="266022" cy="35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5" imgW="285635" imgH="380864" progId="Equation.DSMT4">
                  <p:embed/>
                </p:oleObj>
              </mc:Choice>
              <mc:Fallback>
                <p:oleObj name="Equation" r:id="rId25" imgW="285635" imgH="380864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EAC4A41E-3117-474C-AB29-6497A9B34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39513" y="3190801"/>
                        <a:ext cx="266022" cy="354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83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9B6E40-1975-46DF-976A-DEB58D4C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69850"/>
            <a:ext cx="90725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习题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DBFBD9F-6596-401B-A8E0-3A54CDB7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" name="组 28">
            <a:extLst>
              <a:ext uri="{FF2B5EF4-FFF2-40B4-BE49-F238E27FC236}">
                <a16:creationId xmlns:a16="http://schemas.microsoft.com/office/drawing/2014/main" id="{3AEAE60B-8225-415F-89A1-E568C0FE45E2}"/>
              </a:ext>
            </a:extLst>
          </p:cNvPr>
          <p:cNvGrpSpPr>
            <a:grpSpLocks/>
          </p:cNvGrpSpPr>
          <p:nvPr/>
        </p:nvGrpSpPr>
        <p:grpSpPr bwMode="auto">
          <a:xfrm>
            <a:off x="3632979" y="3665106"/>
            <a:ext cx="3124200" cy="2343150"/>
            <a:chOff x="5346324" y="1431385"/>
            <a:chExt cx="3286540" cy="2473740"/>
          </a:xfrm>
        </p:grpSpPr>
        <p:graphicFrame>
          <p:nvGraphicFramePr>
            <p:cNvPr id="24" name="对象 29">
              <a:extLst>
                <a:ext uri="{FF2B5EF4-FFF2-40B4-BE49-F238E27FC236}">
                  <a16:creationId xmlns:a16="http://schemas.microsoft.com/office/drawing/2014/main" id="{27F3E87F-C96B-4E25-9AFA-8A49ED17DE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6324" y="1431385"/>
            <a:ext cx="3182461" cy="2132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3" imgW="4455360" imgH="2374920" progId="Visio.Drawing.11">
                    <p:embed/>
                  </p:oleObj>
                </mc:Choice>
                <mc:Fallback>
                  <p:oleObj r:id="rId3" imgW="4455360" imgH="2374920" progId="Visio.Drawing.11">
                    <p:embed/>
                    <p:pic>
                      <p:nvPicPr>
                        <p:cNvPr id="24" name="对象 29">
                          <a:extLst>
                            <a:ext uri="{FF2B5EF4-FFF2-40B4-BE49-F238E27FC236}">
                              <a16:creationId xmlns:a16="http://schemas.microsoft.com/office/drawing/2014/main" id="{27F3E87F-C96B-4E25-9AFA-8A49ED17DE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324" y="1431385"/>
                          <a:ext cx="3182461" cy="2132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0E958C-B9ED-4D2B-A1CE-A4166DC0840E}"/>
                </a:ext>
              </a:extLst>
            </p:cNvPr>
            <p:cNvSpPr/>
            <p:nvPr/>
          </p:nvSpPr>
          <p:spPr>
            <a:xfrm>
              <a:off x="5448193" y="3581661"/>
              <a:ext cx="3184671" cy="323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1400" kern="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带驱动控制的质量、弹簧、阻尼系统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</a:p>
          </p:txBody>
        </p:sp>
      </p:grpSp>
      <p:grpSp>
        <p:nvGrpSpPr>
          <p:cNvPr id="26" name="组合 1">
            <a:extLst>
              <a:ext uri="{FF2B5EF4-FFF2-40B4-BE49-F238E27FC236}">
                <a16:creationId xmlns:a16="http://schemas.microsoft.com/office/drawing/2014/main" id="{CA3B97A9-4B13-436E-A5E8-E0D5AE28530C}"/>
              </a:ext>
            </a:extLst>
          </p:cNvPr>
          <p:cNvGrpSpPr>
            <a:grpSpLocks/>
          </p:cNvGrpSpPr>
          <p:nvPr/>
        </p:nvGrpSpPr>
        <p:grpSpPr bwMode="auto">
          <a:xfrm>
            <a:off x="1678801" y="817672"/>
            <a:ext cx="7918453" cy="3039879"/>
            <a:chOff x="1305" y="1836"/>
            <a:chExt cx="12469" cy="4784"/>
          </a:xfrm>
        </p:grpSpPr>
        <p:sp>
          <p:nvSpPr>
            <p:cNvPr id="27" name="文本框 13">
              <a:extLst>
                <a:ext uri="{FF2B5EF4-FFF2-40B4-BE49-F238E27FC236}">
                  <a16:creationId xmlns:a16="http://schemas.microsoft.com/office/drawing/2014/main" id="{82800800-1DED-47C3-B3A8-B28CCCA1A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836"/>
              <a:ext cx="12469" cy="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对于如下图所示的质量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弹簧阻尼系统，系统参数      ，    ，     ，驱动力为   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）写出系统的动态方程表达式。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）按控制规律分解的形式设计驱动力         ，使闭环系统简化为单位质量系统，其中      为模型控制部分， 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为伺服控制部分。写出具体         的表达式。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）设计   中比例控制增益   和微分控制增益  ，使闭环系统满足临界阻尼的性质，且刚度为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对象 9">
              <a:extLst>
                <a:ext uri="{FF2B5EF4-FFF2-40B4-BE49-F238E27FC236}">
                  <a16:creationId xmlns:a16="http://schemas.microsoft.com/office/drawing/2014/main" id="{D9109848-81B2-4C94-BEB0-7134D2E0B8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61" y="1894"/>
            <a:ext cx="10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354216" imgH="177108" progId="Equation.DSMT4">
                    <p:embed/>
                  </p:oleObj>
                </mc:Choice>
                <mc:Fallback>
                  <p:oleObj name="Equation" r:id="rId5" imgW="354216" imgH="177108" progId="Equation.DSMT4">
                    <p:embed/>
                    <p:pic>
                      <p:nvPicPr>
                        <p:cNvPr id="28" name="对象 9">
                          <a:extLst>
                            <a:ext uri="{FF2B5EF4-FFF2-40B4-BE49-F238E27FC236}">
                              <a16:creationId xmlns:a16="http://schemas.microsoft.com/office/drawing/2014/main" id="{D9109848-81B2-4C94-BEB0-7134D2E0B8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1" y="1894"/>
                          <a:ext cx="1015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0">
              <a:extLst>
                <a:ext uri="{FF2B5EF4-FFF2-40B4-BE49-F238E27FC236}">
                  <a16:creationId xmlns:a16="http://schemas.microsoft.com/office/drawing/2014/main" id="{CAD1123F-EEE5-4051-A16D-E2936FE2F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98" y="1894"/>
            <a:ext cx="906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r:id="rId7" imgW="316265" imgH="177108" progId="Equation.DSMT4">
                    <p:embed/>
                  </p:oleObj>
                </mc:Choice>
                <mc:Fallback>
                  <p:oleObj r:id="rId7" imgW="316265" imgH="177108" progId="Equation.DSMT4">
                    <p:embed/>
                    <p:pic>
                      <p:nvPicPr>
                        <p:cNvPr id="29" name="对象 20">
                          <a:extLst>
                            <a:ext uri="{FF2B5EF4-FFF2-40B4-BE49-F238E27FC236}">
                              <a16:creationId xmlns:a16="http://schemas.microsoft.com/office/drawing/2014/main" id="{CAD1123F-EEE5-4051-A16D-E2936FE2F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8" y="1894"/>
                          <a:ext cx="906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37">
              <a:extLst>
                <a:ext uri="{FF2B5EF4-FFF2-40B4-BE49-F238E27FC236}">
                  <a16:creationId xmlns:a16="http://schemas.microsoft.com/office/drawing/2014/main" id="{02B0E54C-582B-4A28-A27D-2EAC0CDF0E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70" y="1894"/>
            <a:ext cx="1016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9" imgW="328915" imgH="177108" progId="Equation.DSMT4">
                    <p:embed/>
                  </p:oleObj>
                </mc:Choice>
                <mc:Fallback>
                  <p:oleObj r:id="rId9" imgW="328915" imgH="177108" progId="Equation.DSMT4">
                    <p:embed/>
                    <p:pic>
                      <p:nvPicPr>
                        <p:cNvPr id="30" name="对象 37">
                          <a:extLst>
                            <a:ext uri="{FF2B5EF4-FFF2-40B4-BE49-F238E27FC236}">
                              <a16:creationId xmlns:a16="http://schemas.microsoft.com/office/drawing/2014/main" id="{02B0E54C-582B-4A28-A27D-2EAC0CDF0E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0" y="1894"/>
                          <a:ext cx="1016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40">
              <a:extLst>
                <a:ext uri="{FF2B5EF4-FFF2-40B4-BE49-F238E27FC236}">
                  <a16:creationId xmlns:a16="http://schemas.microsoft.com/office/drawing/2014/main" id="{5CA5F5F9-CB01-4450-86ED-126F5F5C1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2" y="5005"/>
            <a:ext cx="491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r:id="rId11" imgW="165100" imgH="228600" progId="Equation.DSMT4">
                    <p:embed/>
                  </p:oleObj>
                </mc:Choice>
                <mc:Fallback>
                  <p:oleObj r:id="rId11" imgW="165100" imgH="228600" progId="Equation.DSMT4">
                    <p:embed/>
                    <p:pic>
                      <p:nvPicPr>
                        <p:cNvPr id="31" name="对象 40">
                          <a:extLst>
                            <a:ext uri="{FF2B5EF4-FFF2-40B4-BE49-F238E27FC236}">
                              <a16:creationId xmlns:a16="http://schemas.microsoft.com/office/drawing/2014/main" id="{5CA5F5F9-CB01-4450-86ED-126F5F5C1F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2" y="5005"/>
                          <a:ext cx="491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41">
              <a:extLst>
                <a:ext uri="{FF2B5EF4-FFF2-40B4-BE49-F238E27FC236}">
                  <a16:creationId xmlns:a16="http://schemas.microsoft.com/office/drawing/2014/main" id="{1531499C-EA33-43A7-AC54-118D18FB7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2" y="5007"/>
            <a:ext cx="50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13" imgW="177108" imgH="240361" progId="Equation.DSMT4">
                    <p:embed/>
                  </p:oleObj>
                </mc:Choice>
                <mc:Fallback>
                  <p:oleObj r:id="rId13" imgW="177108" imgH="240361" progId="Equation.DSMT4">
                    <p:embed/>
                    <p:pic>
                      <p:nvPicPr>
                        <p:cNvPr id="32" name="对象 41">
                          <a:extLst>
                            <a:ext uri="{FF2B5EF4-FFF2-40B4-BE49-F238E27FC236}">
                              <a16:creationId xmlns:a16="http://schemas.microsoft.com/office/drawing/2014/main" id="{1531499C-EA33-43A7-AC54-118D18FB79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2" y="5007"/>
                          <a:ext cx="50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E64D5CF5-EA2E-4667-986E-6EE420648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3810" y="1159884"/>
          <a:ext cx="296747" cy="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E64D5CF5-EA2E-4667-986E-6EE420648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93810" y="1159884"/>
                        <a:ext cx="296747" cy="39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EAC4A41E-3117-474C-AB29-6497A9B34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1073" y="1870204"/>
          <a:ext cx="1037825" cy="28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736560" imgH="203040" progId="Equation.DSMT4">
                  <p:embed/>
                </p:oleObj>
              </mc:Choice>
              <mc:Fallback>
                <p:oleObj name="Equation" r:id="rId17" imgW="736560" imgH="2030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EAC4A41E-3117-474C-AB29-6497A9B34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41073" y="1870204"/>
                        <a:ext cx="1037825" cy="285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0807A2B-7501-4AC8-9C08-E119EC7AE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498" y="2165978"/>
          <a:ext cx="644577" cy="32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393480" imgH="203040" progId="Equation.DSMT4">
                  <p:embed/>
                </p:oleObj>
              </mc:Choice>
              <mc:Fallback>
                <p:oleObj name="Equation" r:id="rId19" imgW="39348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0807A2B-7501-4AC8-9C08-E119EC7AE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31498" y="2165978"/>
                        <a:ext cx="644577" cy="32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E821C8F-31BE-4A30-AFFA-98017CFA9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10" y="2190475"/>
          <a:ext cx="9461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609480" imgH="203040" progId="Equation.DSMT4">
                  <p:embed/>
                </p:oleObj>
              </mc:Choice>
              <mc:Fallback>
                <p:oleObj name="Equation" r:id="rId21" imgW="60948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E821C8F-31BE-4A30-AFFA-98017CFA9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97910" y="2190475"/>
                        <a:ext cx="946150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6DC2835-2F16-405C-B27E-777201D69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1446" y="2832452"/>
          <a:ext cx="278116" cy="35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DC2835-2F16-405C-B27E-777201D69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71446" y="2832452"/>
                        <a:ext cx="278116" cy="35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60AD740-60AF-47A3-BD48-6C7FC3E5E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8691" y="2171131"/>
          <a:ext cx="266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5" imgW="266675" imgH="352391" progId="Equation.DSMT4">
                  <p:embed/>
                </p:oleObj>
              </mc:Choice>
              <mc:Fallback>
                <p:oleObj name="Equation" r:id="rId25" imgW="266675" imgH="352391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60AD740-60AF-47A3-BD48-6C7FC3E5E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88691" y="2171131"/>
                        <a:ext cx="2667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2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9B6E40-1975-46DF-976A-DEB58D4C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69850"/>
            <a:ext cx="90725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习题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DBFBD9F-6596-401B-A8E0-3A54CDB7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82800800-1DED-47C3-B3A8-B28CCCA1A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01" y="817672"/>
            <a:ext cx="7918453" cy="3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写出前馈控制的思想，画出控制</a:t>
            </a:r>
            <a:r>
              <a:rPr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框图。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4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MathType 7.0 Equation</vt:lpstr>
      <vt:lpstr>Microsoft Visio 2003-2010 Drawing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晔</dc:creator>
  <cp:lastModifiedBy>曹 晔</cp:lastModifiedBy>
  <cp:revision>1</cp:revision>
  <dcterms:created xsi:type="dcterms:W3CDTF">2024-04-10T09:32:58Z</dcterms:created>
  <dcterms:modified xsi:type="dcterms:W3CDTF">2024-04-10T09:33:33Z</dcterms:modified>
</cp:coreProperties>
</file>