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0" r:id="rId6"/>
    <p:sldId id="262" r:id="rId7"/>
    <p:sldId id="264" r:id="rId8"/>
    <p:sldId id="265" r:id="rId9"/>
    <p:sldId id="266" r:id="rId10"/>
    <p:sldId id="267" r:id="rId11"/>
    <p:sldId id="268" r:id="rId12"/>
  </p:sldIdLst>
  <p:sldSz cx="9144000" cy="6858000" type="screen4x3"/>
  <p:notesSz cx="6858000" cy="9144000"/>
  <p:custDataLst>
    <p:tags r:id="rId16"/>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205"/>
    <p:restoredTop sz="94660"/>
  </p:normalViewPr>
  <p:slideViewPr>
    <p:cSldViewPr showGuides="1">
      <p:cViewPr>
        <p:scale>
          <a:sx n="75" d="100"/>
          <a:sy n="75" d="100"/>
        </p:scale>
        <p:origin x="-1578" y="-12"/>
      </p:cViewPr>
      <p:guideLst>
        <p:guide orient="horz" pos="217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0.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5EED8CD-BD6F-43C8-BCB7-02760640C12F}"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ja-JP" sz="1200" dirty="0">
                <a:latin typeface="Calibri" panose="020F0502020204030204" pitchFamily="34" charset="0"/>
                <a:ea typeface="MS PGothic" panose="020B0600070205080204" pitchFamily="34" charset="-128"/>
              </a:rPr>
            </a:fld>
            <a:endParaRPr lang="en-US" altLang="ja-JP" sz="1200" dirty="0">
              <a:latin typeface="Calibri" panose="020F0502020204030204" pitchFamily="34" charset="0"/>
              <a:ea typeface="MS PGothic" panose="020B0600070205080204" pitchFamily="34" charset="-128"/>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ja-JP" altLang="ja-JP" dirty="0">
              <a:ea typeface="MS PMincho" pitchFamily="18"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ja-JP" sz="1200" dirty="0">
                <a:latin typeface="Calibri" panose="020F0502020204030204" pitchFamily="34" charset="0"/>
                <a:ea typeface="MS PGothic" panose="020B0600070205080204" pitchFamily="34" charset="-128"/>
              </a:rPr>
            </a:fld>
            <a:endParaRPr lang="en-US" altLang="ja-JP" sz="1200" dirty="0">
              <a:latin typeface="Calibri" panose="020F0502020204030204" pitchFamily="34" charset="0"/>
              <a:ea typeface="MS PGothic" panose="020B0600070205080204" pitchFamily="34" charset="-128"/>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ja-JP" altLang="ja-JP" dirty="0">
              <a:ea typeface="MS PMincho" pitchFamily="18"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ja-JP" sz="1200" dirty="0">
                <a:latin typeface="Calibri" panose="020F0502020204030204" pitchFamily="34" charset="0"/>
                <a:ea typeface="MS PGothic" panose="020B0600070205080204" pitchFamily="34" charset="-128"/>
              </a:rPr>
            </a:fld>
            <a:endParaRPr lang="en-US" altLang="ja-JP" sz="1200" dirty="0">
              <a:latin typeface="Calibri" panose="020F0502020204030204" pitchFamily="34" charset="0"/>
              <a:ea typeface="MS PGothic" panose="020B0600070205080204" pitchFamily="34" charset="-128"/>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ja-JP" altLang="ja-JP" dirty="0">
              <a:ea typeface="MS PMincho" pitchFamily="18"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ja-JP" sz="1200" dirty="0">
                <a:latin typeface="Calibri" panose="020F0502020204030204" pitchFamily="34" charset="0"/>
                <a:ea typeface="MS PGothic" panose="020B0600070205080204" pitchFamily="34" charset="-128"/>
              </a:rPr>
            </a:fld>
            <a:endParaRPr lang="en-US" altLang="ja-JP" sz="1200" dirty="0">
              <a:latin typeface="Calibri" panose="020F0502020204030204" pitchFamily="34" charset="0"/>
              <a:ea typeface="MS PGothic" panose="020B0600070205080204" pitchFamily="34" charset="-128"/>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ja-JP" altLang="ja-JP" dirty="0">
              <a:ea typeface="MS PMincho" pitchFamily="18"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ja-JP" sz="1200" dirty="0">
                <a:latin typeface="Calibri" panose="020F0502020204030204" pitchFamily="34" charset="0"/>
                <a:ea typeface="MS PGothic" panose="020B0600070205080204" pitchFamily="34" charset="-128"/>
              </a:rPr>
            </a:fld>
            <a:endParaRPr lang="en-US" altLang="ja-JP" sz="1200" dirty="0">
              <a:latin typeface="Calibri" panose="020F0502020204030204" pitchFamily="34" charset="0"/>
              <a:ea typeface="MS PGothic" panose="020B0600070205080204" pitchFamily="34" charset="-128"/>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ja-JP" altLang="ja-JP" dirty="0">
              <a:ea typeface="MS PMincho" pitchFamily="18"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ja-JP" sz="1200" dirty="0">
                <a:latin typeface="Calibri" panose="020F0502020204030204" pitchFamily="34" charset="0"/>
                <a:ea typeface="MS PGothic" panose="020B0600070205080204" pitchFamily="34" charset="-128"/>
              </a:rPr>
            </a:fld>
            <a:endParaRPr lang="en-US" altLang="ja-JP" sz="1200" dirty="0">
              <a:latin typeface="Calibri" panose="020F0502020204030204" pitchFamily="34" charset="0"/>
              <a:ea typeface="MS PGothic" panose="020B0600070205080204" pitchFamily="34" charset="-128"/>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ja-JP" altLang="ja-JP" dirty="0">
              <a:ea typeface="MS PMincho" pitchFamily="18"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ja-JP" sz="1200" dirty="0">
                <a:latin typeface="Calibri" panose="020F0502020204030204" pitchFamily="34" charset="0"/>
                <a:ea typeface="MS PGothic" panose="020B0600070205080204" pitchFamily="34" charset="-128"/>
              </a:rPr>
            </a:fld>
            <a:endParaRPr lang="en-US" altLang="ja-JP" sz="1200" dirty="0">
              <a:latin typeface="Calibri" panose="020F0502020204030204" pitchFamily="34" charset="0"/>
              <a:ea typeface="MS PGothic" panose="020B0600070205080204" pitchFamily="34" charset="-128"/>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ja-JP" altLang="ja-JP" dirty="0">
              <a:ea typeface="MS PMincho" pitchFamily="18"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ja-JP" sz="1200" dirty="0">
                <a:latin typeface="Calibri" panose="020F0502020204030204" pitchFamily="34" charset="0"/>
                <a:ea typeface="MS PGothic" panose="020B0600070205080204" pitchFamily="34" charset="-128"/>
              </a:rPr>
            </a:fld>
            <a:endParaRPr lang="en-US" altLang="ja-JP" sz="1200" dirty="0">
              <a:latin typeface="Calibri" panose="020F0502020204030204" pitchFamily="34" charset="0"/>
              <a:ea typeface="MS PGothic" panose="020B0600070205080204" pitchFamily="34" charset="-128"/>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ja-JP" altLang="ja-JP" dirty="0">
              <a:ea typeface="MS PMincho" pitchFamily="18"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ja-JP" sz="1200" dirty="0">
                <a:latin typeface="Calibri" panose="020F0502020204030204" pitchFamily="34" charset="0"/>
                <a:ea typeface="MS PGothic" panose="020B0600070205080204" pitchFamily="34" charset="-128"/>
              </a:rPr>
            </a:fld>
            <a:endParaRPr lang="en-US" altLang="ja-JP" sz="1200" dirty="0">
              <a:latin typeface="Calibri" panose="020F0502020204030204" pitchFamily="34" charset="0"/>
              <a:ea typeface="MS PGothic" panose="020B0600070205080204" pitchFamily="34" charset="-128"/>
            </a:endParaRPr>
          </a:p>
        </p:txBody>
      </p:sp>
      <p:sp>
        <p:nvSpPr>
          <p:cNvPr id="5123" name="Rectangle 2"/>
          <p:cNvSpPr>
            <a:spLocks noGrp="1" noRot="1" noChangeAspect="1" noTextEdit="1"/>
          </p:cNvSpPr>
          <p:nvPr>
            <p:ph type="sldImg"/>
          </p:nvPr>
        </p:nvSpPr>
        <p:spPr>
          <a:ln>
            <a:solidFill>
              <a:srgbClr val="000000">
                <a:alpha val="100000"/>
              </a:srgbClr>
            </a:solidFill>
            <a:miter lim="800000"/>
          </a:ln>
        </p:spPr>
      </p:sp>
      <p:sp>
        <p:nvSpPr>
          <p:cNvPr id="512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ja-JP" altLang="ja-JP" dirty="0">
              <a:ea typeface="MS PMincho" pitchFamily="1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CB72068-1CD4-4B13-80DC-533D739DF0D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スライド番号プレースホルダ 1"/>
          <p:cNvSpPr txBox="1">
            <a:spLocks noGrp="1"/>
          </p:cNvSpPr>
          <p:nvPr>
            <p:ph type="sldNum" sz="quarter" idx="12"/>
          </p:nvPr>
        </p:nvSpPr>
        <p:spPr>
          <a:xfrm>
            <a:off x="457200" y="6356350"/>
            <a:ext cx="2133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defTabSz="913130" eaLnBrk="1" hangingPunct="1"/>
            <a:fld id="{9A0DB2DC-4C9A-4742-B13C-FB6460FD3503}" type="slidenum">
              <a:rPr lang="en-US" altLang="ja-JP" sz="1200" dirty="0">
                <a:solidFill>
                  <a:srgbClr val="898989"/>
                </a:solidFill>
                <a:latin typeface="Calibri" panose="020F0502020204030204" pitchFamily="34" charset="0"/>
                <a:ea typeface="MS PGothic" panose="020B0600070205080204" pitchFamily="34" charset="-128"/>
              </a:rPr>
            </a:fld>
            <a:endParaRPr lang="en-US" altLang="ja-JP" sz="1200" dirty="0">
              <a:solidFill>
                <a:srgbClr val="898989"/>
              </a:solidFill>
              <a:latin typeface="Calibri" panose="020F0502020204030204" pitchFamily="34" charset="0"/>
              <a:ea typeface="MS PGothic" panose="020B0600070205080204" pitchFamily="34" charset="-128"/>
            </a:endParaRPr>
          </a:p>
        </p:txBody>
      </p:sp>
      <p:sp>
        <p:nvSpPr>
          <p:cNvPr id="2051" name="スライド番号プレースホルダ 3"/>
          <p:cNvSpPr txBox="1">
            <a:spLocks noGrp="1"/>
          </p:cNvSpPr>
          <p:nvPr/>
        </p:nvSpPr>
        <p:spPr>
          <a:xfrm>
            <a:off x="4227513" y="6491288"/>
            <a:ext cx="688975" cy="193675"/>
          </a:xfrm>
          <a:prstGeom prst="rect">
            <a:avLst/>
          </a:prstGeom>
          <a:noFill/>
          <a:ln w="9525">
            <a:noFill/>
          </a:ln>
        </p:spPr>
        <p:txBody>
          <a:bodyPr lIns="0" tIns="0" rIns="0" bIns="0"/>
          <a:p>
            <a:pPr algn="ctr" defTabSz="913130"/>
            <a:fld id="{9A0DB2DC-4C9A-4742-B13C-FB6460FD3503}" type="slidenum">
              <a:rPr lang="en-US" altLang="ja-JP" sz="900" dirty="0">
                <a:latin typeface="Calibri" panose="020F0502020204030204" pitchFamily="34" charset="0"/>
                <a:ea typeface="MS PGothic" panose="020B0600070205080204" pitchFamily="34" charset="-128"/>
              </a:rPr>
            </a:fld>
            <a:endParaRPr lang="en-US" altLang="ja-JP" sz="900" dirty="0">
              <a:latin typeface="Calibri" panose="020F0502020204030204" pitchFamily="34" charset="0"/>
              <a:ea typeface="MS PGothic" panose="020B0600070205080204" pitchFamily="34" charset="-128"/>
            </a:endParaRPr>
          </a:p>
        </p:txBody>
      </p:sp>
      <p:sp>
        <p:nvSpPr>
          <p:cNvPr id="2052" name="Rectangle 2"/>
          <p:cNvSpPr>
            <a:spLocks noGrp="1" noChangeArrowheads="1"/>
          </p:cNvSpPr>
          <p:nvPr>
            <p:ph type="title" idx="4294967295"/>
          </p:nvPr>
        </p:nvSpPr>
        <p:spPr>
          <a:xfrm>
            <a:off x="468313" y="276225"/>
            <a:ext cx="8074025" cy="25717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第一周周报 </a:t>
            </a: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1300" b="0" i="0" u="none" strike="noStrike" kern="1200" cap="none" spc="0" normalizeH="0" baseline="0" noProof="0" dirty="0" smtClean="0">
                <a:ln>
                  <a:noFill/>
                </a:ln>
                <a:solidFill>
                  <a:schemeClr val="tx1"/>
                </a:solidFill>
                <a:effectLst/>
                <a:uLnTx/>
                <a:uFillTx/>
                <a:latin typeface="+mj-lt"/>
                <a:ea typeface="+mj-ea"/>
                <a:cs typeface="+mj-cs"/>
              </a:rPr>
              <a:t>04</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/26</a:t>
            </a:r>
            <a:r>
              <a:rPr kumimoji="0" lang="ja-JP" altLang="en-US" sz="13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05/02</a:t>
            </a:r>
            <a:endParaRPr kumimoji="0" lang="en-US" altLang="ja-JP" sz="13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664" name="Group 520"/>
          <p:cNvGraphicFramePr>
            <a:graphicFrameLocks noGrp="1"/>
          </p:cNvGraphicFramePr>
          <p:nvPr>
            <p:custDataLst>
              <p:tags r:id="rId1"/>
            </p:custDataLst>
          </p:nvPr>
        </p:nvGraphicFramePr>
        <p:xfrm>
          <a:off x="215900" y="739775"/>
          <a:ext cx="8712200" cy="5784931"/>
        </p:xfrm>
        <a:graphic>
          <a:graphicData uri="http://schemas.openxmlformats.org/drawingml/2006/table">
            <a:tbl>
              <a:tblPr/>
              <a:tblGrid>
                <a:gridCol w="871538"/>
                <a:gridCol w="1004887"/>
                <a:gridCol w="1073150"/>
                <a:gridCol w="3368675"/>
                <a:gridCol w="1317625"/>
                <a:gridCol w="1076325"/>
              </a:tblGrid>
              <a:tr h="73660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项目名称</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当前项目所处阶段以及目标</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本周工作计划</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本周工作情况</a:t>
                      </a:r>
                      <a:endParaRPr kumimoji="1" lang="en-US" altLang="ja-JP"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项目中遇到的问题</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下周工作计划</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48331">
                <a:tc>
                  <a:txBody>
                    <a:bodyPr/>
                    <a:lstStyle/>
                    <a:p>
                      <a:pPr marL="0" marR="0" lvl="0" indent="0" algn="ctr" defTabSz="987425" rtl="0" eaLnBrk="1" fontAlgn="base" latinLnBrk="0" hangingPunct="1">
                        <a:lnSpc>
                          <a:spcPct val="90000"/>
                        </a:lnSpc>
                        <a:spcBef>
                          <a:spcPct val="30000"/>
                        </a:spcBef>
                        <a:spcAft>
                          <a:spcPct val="0"/>
                        </a:spcAft>
                        <a:buClrTx/>
                        <a:buSzTx/>
                        <a:buFontTx/>
                        <a:buNone/>
                      </a:pPr>
                      <a:endParaRPr kumimoji="1" lang="ja-JP"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vert="eaVert"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endParaRPr kumimoji="0" lang="en-US" altLang="ja-JP" sz="1200" b="0"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endParaRPr kumimoji="0" lang="ja-JP" altLang="ja-JP" sz="14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endParaRPr kumimoji="0" lang="ja-JP" altLang="en-US" sz="14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endParaRPr kumimoji="0" lang="ja-JP" altLang="ja-JP" sz="14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6" name="TextBox 7"/>
          <p:cNvSpPr txBox="1"/>
          <p:nvPr/>
        </p:nvSpPr>
        <p:spPr>
          <a:xfrm>
            <a:off x="6107430" y="405130"/>
            <a:ext cx="2657475" cy="306705"/>
          </a:xfrm>
          <a:prstGeom prst="rect">
            <a:avLst/>
          </a:prstGeom>
          <a:noFill/>
          <a:ln w="9525">
            <a:noFill/>
          </a:ln>
        </p:spPr>
        <p:txBody>
          <a:bodyPr wrap="square">
            <a:spAutoFit/>
          </a:bodyPr>
          <a:p>
            <a:pPr algn="ctr"/>
            <a:r>
              <a:rPr lang="zh-CN" altLang="en-US" sz="1400" dirty="0">
                <a:latin typeface="Arial" panose="020B0604020202020204" pitchFamily="34" charset="0"/>
              </a:rPr>
              <a:t>报告人：</a:t>
            </a:r>
            <a:r>
              <a:rPr lang="en-US" altLang="zh-CN" sz="1400" dirty="0">
                <a:latin typeface="Arial" panose="020B0604020202020204" pitchFamily="34" charset="0"/>
              </a:rPr>
              <a:t>~~~</a:t>
            </a:r>
            <a:r>
              <a:rPr lang="zh-CN" altLang="en-US" sz="1400" dirty="0">
                <a:latin typeface="Arial" panose="020B0604020202020204" pitchFamily="34" charset="0"/>
              </a:rPr>
              <a:t>，</a:t>
            </a:r>
            <a:r>
              <a:rPr lang="en-US" altLang="zh-CN" sz="1400" dirty="0">
                <a:latin typeface="Arial" panose="020B0604020202020204" pitchFamily="34" charset="0"/>
              </a:rPr>
              <a:t>~~~</a:t>
            </a:r>
            <a:endParaRPr lang="en-US" altLang="zh-CN" sz="1400"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スライド番号プレースホルダ 1"/>
          <p:cNvSpPr txBox="1">
            <a:spLocks noGrp="1"/>
          </p:cNvSpPr>
          <p:nvPr>
            <p:ph type="sldNum" sz="quarter" idx="12"/>
          </p:nvPr>
        </p:nvSpPr>
        <p:spPr>
          <a:xfrm>
            <a:off x="457200" y="6356350"/>
            <a:ext cx="2133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defTabSz="913130" eaLnBrk="1" hangingPunct="1"/>
            <a:fld id="{9A0DB2DC-4C9A-4742-B13C-FB6460FD3503}" type="slidenum">
              <a:rPr lang="en-US" altLang="ja-JP" sz="1200" dirty="0">
                <a:solidFill>
                  <a:srgbClr val="898989"/>
                </a:solidFill>
                <a:latin typeface="Calibri" panose="020F0502020204030204" pitchFamily="34" charset="0"/>
                <a:ea typeface="MS PGothic" panose="020B0600070205080204" pitchFamily="34" charset="-128"/>
              </a:rPr>
            </a:fld>
            <a:endParaRPr lang="en-US" altLang="ja-JP" sz="1200" dirty="0">
              <a:solidFill>
                <a:srgbClr val="898989"/>
              </a:solidFill>
              <a:latin typeface="Calibri" panose="020F0502020204030204" pitchFamily="34" charset="0"/>
              <a:ea typeface="MS PGothic" panose="020B0600070205080204" pitchFamily="34" charset="-128"/>
            </a:endParaRPr>
          </a:p>
        </p:txBody>
      </p:sp>
      <p:sp>
        <p:nvSpPr>
          <p:cNvPr id="2051" name="スライド番号プレースホルダ 3"/>
          <p:cNvSpPr txBox="1">
            <a:spLocks noGrp="1"/>
          </p:cNvSpPr>
          <p:nvPr/>
        </p:nvSpPr>
        <p:spPr>
          <a:xfrm>
            <a:off x="4227513" y="6491288"/>
            <a:ext cx="688975" cy="193675"/>
          </a:xfrm>
          <a:prstGeom prst="rect">
            <a:avLst/>
          </a:prstGeom>
          <a:noFill/>
          <a:ln w="9525">
            <a:noFill/>
          </a:ln>
        </p:spPr>
        <p:txBody>
          <a:bodyPr lIns="0" tIns="0" rIns="0" bIns="0"/>
          <a:p>
            <a:pPr algn="ctr" defTabSz="913130"/>
            <a:fld id="{9A0DB2DC-4C9A-4742-B13C-FB6460FD3503}" type="slidenum">
              <a:rPr lang="en-US" altLang="ja-JP" sz="900" dirty="0">
                <a:latin typeface="Calibri" panose="020F0502020204030204" pitchFamily="34" charset="0"/>
                <a:ea typeface="MS PGothic" panose="020B0600070205080204" pitchFamily="34" charset="-128"/>
              </a:rPr>
            </a:fld>
            <a:endParaRPr lang="en-US" altLang="ja-JP" sz="900" dirty="0">
              <a:latin typeface="Calibri" panose="020F0502020204030204" pitchFamily="34" charset="0"/>
              <a:ea typeface="MS PGothic" panose="020B0600070205080204" pitchFamily="34" charset="-128"/>
            </a:endParaRPr>
          </a:p>
        </p:txBody>
      </p:sp>
      <p:sp>
        <p:nvSpPr>
          <p:cNvPr id="2052" name="Rectangle 2"/>
          <p:cNvSpPr>
            <a:spLocks noGrp="1" noChangeArrowheads="1"/>
          </p:cNvSpPr>
          <p:nvPr>
            <p:ph type="title" idx="4294967295"/>
          </p:nvPr>
        </p:nvSpPr>
        <p:spPr>
          <a:xfrm>
            <a:off x="468313" y="276225"/>
            <a:ext cx="8074025" cy="25717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第一周周报  </a:t>
            </a:r>
            <a:r>
              <a:rPr kumimoji="0" lang="en-US" altLang="zh-CN" sz="1300" b="0" i="0" u="none" strike="noStrike" kern="1200" cap="none" spc="0" normalizeH="0" baseline="0" noProof="0" dirty="0" smtClean="0">
                <a:ln>
                  <a:noFill/>
                </a:ln>
                <a:solidFill>
                  <a:schemeClr val="tx1"/>
                </a:solidFill>
                <a:effectLst/>
                <a:uLnTx/>
                <a:uFillTx/>
                <a:latin typeface="+mj-lt"/>
                <a:ea typeface="+mj-ea"/>
                <a:cs typeface="+mj-cs"/>
              </a:rPr>
              <a:t>2023/09</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/18</a:t>
            </a:r>
            <a:r>
              <a:rPr kumimoji="0" lang="ja-JP" altLang="en-US" sz="13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2023/09/24</a:t>
            </a:r>
            <a:endParaRPr kumimoji="0" lang="en-US" altLang="ja-JP" sz="13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664" name="Group 520"/>
          <p:cNvGraphicFramePr>
            <a:graphicFrameLocks noGrp="1"/>
          </p:cNvGraphicFramePr>
          <p:nvPr>
            <p:custDataLst>
              <p:tags r:id="rId1"/>
            </p:custDataLst>
          </p:nvPr>
        </p:nvGraphicFramePr>
        <p:xfrm>
          <a:off x="215900" y="739775"/>
          <a:ext cx="8712200" cy="5784931"/>
        </p:xfrm>
        <a:graphic>
          <a:graphicData uri="http://schemas.openxmlformats.org/drawingml/2006/table">
            <a:tbl>
              <a:tblPr/>
              <a:tblGrid>
                <a:gridCol w="871538"/>
                <a:gridCol w="1004887"/>
                <a:gridCol w="1073150"/>
                <a:gridCol w="3368675"/>
                <a:gridCol w="1317625"/>
                <a:gridCol w="1076325"/>
              </a:tblGrid>
              <a:tr h="73660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项目名称</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当前项目所处阶段以及目标</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本周工作计划</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本周工作情况</a:t>
                      </a:r>
                      <a:endParaRPr kumimoji="1" lang="en-US" altLang="ja-JP"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项目中遇到的问题</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下周工作计划</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48331">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ja-JP"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实验一</a:t>
                      </a:r>
                      <a:r>
                        <a:rPr kumimoji="1" lang="en-US" altLang="zh-CN"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基于时域分析技术的语音识别</a:t>
                      </a:r>
                      <a:endPar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vert="eaVert"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当前项目所处于起步阶段。实验一的目标是熟悉语音数据的基本形式及特点， 理解并应用离散时间信号的基本分析、处理方法，理解语音识别技术的概貌，为后续实验打好基础。掌握语音信号采集，理解语音信号格式。熟悉语音信号预处理方法，了解语音信号分针与加窗的重要性和必要性。掌握常用的窗函数和加窗分针处理的原理，根据原理能编程实现分针及加窗处理。</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r>
                        <a:rPr lang="zh-CN" altLang="en-US" sz="1400" dirty="0" smtClean="0">
                          <a:ln>
                            <a:noFill/>
                          </a:ln>
                          <a:effectLst/>
                          <a:latin typeface="宋体" panose="02010600030101010101" pitchFamily="2" charset="-122"/>
                          <a:ea typeface="宋体" panose="02010600030101010101" pitchFamily="2" charset="-122"/>
                          <a:sym typeface="+mn-ea"/>
                        </a:rPr>
                        <a:t>编程</a:t>
                      </a:r>
                      <a:r>
                        <a:rPr lang="en-US" altLang="zh-CN" sz="1400" dirty="0" smtClean="0">
                          <a:ln>
                            <a:noFill/>
                          </a:ln>
                          <a:effectLst/>
                          <a:latin typeface="宋体" panose="02010600030101010101" pitchFamily="2" charset="-122"/>
                          <a:ea typeface="宋体" panose="02010600030101010101" pitchFamily="2" charset="-122"/>
                          <a:sym typeface="+mn-ea"/>
                        </a:rPr>
                        <a:t>完成语音信号的采集，采集0-9这十个语音的wav文件</a:t>
                      </a:r>
                      <a:r>
                        <a:rPr lang="zh-CN" altLang="en-US" sz="1400" dirty="0" smtClean="0">
                          <a:ln>
                            <a:noFill/>
                          </a:ln>
                          <a:effectLst/>
                          <a:latin typeface="宋体" panose="02010600030101010101" pitchFamily="2" charset="-122"/>
                          <a:ea typeface="宋体" panose="02010600030101010101" pitchFamily="2" charset="-122"/>
                          <a:sym typeface="+mn-ea"/>
                        </a:rPr>
                        <a:t>。</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rPr>
                        <a:t>2.</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rPr>
                        <a:t>编程完成对语音数据的读取功能。</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rPr>
                        <a:t>3.</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rPr>
                        <a:t>编程</a:t>
                      </a:r>
                      <a:r>
                        <a:rPr lang="en-US" altLang="zh-CN" sz="1400" dirty="0" smtClean="0">
                          <a:ln>
                            <a:noFill/>
                          </a:ln>
                          <a:effectLst/>
                          <a:latin typeface="宋体" panose="02010600030101010101" pitchFamily="2" charset="-122"/>
                          <a:ea typeface="宋体" panose="02010600030101010101" pitchFamily="2" charset="-122"/>
                          <a:sym typeface="+mn-ea"/>
                        </a:rPr>
                        <a:t>完成对语音原始数据实现、端点检测等基本预处理任务</a:t>
                      </a:r>
                      <a:r>
                        <a:rPr lang="zh-CN" altLang="en-US" sz="1400" dirty="0" smtClean="0">
                          <a:ln>
                            <a:noFill/>
                          </a:ln>
                          <a:effectLst/>
                          <a:latin typeface="宋体" panose="02010600030101010101" pitchFamily="2" charset="-122"/>
                          <a:ea typeface="宋体" panose="02010600030101010101" pitchFamily="2" charset="-122"/>
                          <a:sym typeface="+mn-ea"/>
                        </a:rPr>
                        <a:t>。</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1.完成了语音信号的采集，采集0-9这十个语音的wav文件，每个类别包含十组样本。</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对本小组的</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三人的语音信号</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全部进行了</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采集数据。</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分别</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通过MATLAB</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和</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Python环境进行</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了</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语音信号的</a:t>
                      </a:r>
                      <a:r>
                        <a:rPr lang="zh-CN" altLang="en-US" sz="1400" dirty="0" smtClean="0">
                          <a:ln>
                            <a:noFill/>
                          </a:ln>
                          <a:effectLst/>
                          <a:latin typeface="宋体" panose="02010600030101010101" pitchFamily="2" charset="-122"/>
                          <a:ea typeface="宋体" panose="02010600030101010101" pitchFamily="2" charset="-122"/>
                          <a:sym typeface="+mn-ea"/>
                        </a:rPr>
                        <a:t>自动化</a:t>
                      </a:r>
                      <a:r>
                        <a:rPr lang="en-US" altLang="zh-CN" sz="1400" dirty="0" smtClean="0">
                          <a:ln>
                            <a:noFill/>
                          </a:ln>
                          <a:effectLst/>
                          <a:latin typeface="宋体" panose="02010600030101010101" pitchFamily="2" charset="-122"/>
                          <a:ea typeface="宋体" panose="02010600030101010101" pitchFamily="2" charset="-122"/>
                          <a:sym typeface="+mn-ea"/>
                        </a:rPr>
                        <a:t>采集</a:t>
                      </a:r>
                      <a:r>
                        <a:rPr lang="zh-CN" altLang="en-US" sz="1400" dirty="0" smtClean="0">
                          <a:ln>
                            <a:noFill/>
                          </a:ln>
                          <a:effectLst/>
                          <a:latin typeface="宋体" panose="02010600030101010101" pitchFamily="2" charset="-122"/>
                          <a:ea typeface="宋体" panose="02010600030101010101" pitchFamily="2" charset="-122"/>
                          <a:sym typeface="+mn-ea"/>
                        </a:rPr>
                        <a:t>工作</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2.通过互联网调研以及MATLAB编程，找到并理解其中与本任务密切相关的字段</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，如</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采样率</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、频率、频道数、位数</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等</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，使用</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MATLAB实现了编程对其中语音数据字段的读取功能</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并且对语音信号进行</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了</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预处理</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工作</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3.完成了对语音原始数据实现、端点检测等基本预处理任务，为后续的时域分析做好了准备。</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我们</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通过MATLAB编程进行</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了</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自动化</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处理。</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ja-JP" sz="14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1. </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初次采集语音数据时，对采集的音频的频道数理解不足，经过对采集的多声道语音数据进行分析后，解决了问题。</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2.</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初次对语音文件进行端点检测的时候，对窗函数的理解不到位，经过查阅资料后，解决了窗函数的问题。</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1.利用语音信号短时时域特性编程，实现短时能量、短时平均幅度和短时过零率特征参数的提取。</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2 基于双门线法进行语音的端点检测。</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6" name="TextBox 7"/>
          <p:cNvSpPr txBox="1"/>
          <p:nvPr/>
        </p:nvSpPr>
        <p:spPr>
          <a:xfrm>
            <a:off x="5734050" y="405130"/>
            <a:ext cx="3030855" cy="306705"/>
          </a:xfrm>
          <a:prstGeom prst="rect">
            <a:avLst/>
          </a:prstGeom>
          <a:noFill/>
          <a:ln w="9525">
            <a:noFill/>
          </a:ln>
        </p:spPr>
        <p:txBody>
          <a:bodyPr wrap="square">
            <a:spAutoFit/>
          </a:bodyPr>
          <a:p>
            <a:pPr algn="ctr"/>
            <a:r>
              <a:rPr lang="zh-CN" altLang="en-US" sz="1400" dirty="0">
                <a:latin typeface="Arial" panose="020B0604020202020204" pitchFamily="34" charset="0"/>
              </a:rPr>
              <a:t>报告人：任翌玮，李相宜，马茂原</a:t>
            </a:r>
            <a:endParaRPr lang="en-US" altLang="zh-CN" sz="14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スライド番号プレースホルダ 1"/>
          <p:cNvSpPr txBox="1">
            <a:spLocks noGrp="1"/>
          </p:cNvSpPr>
          <p:nvPr>
            <p:ph type="sldNum" sz="quarter" idx="12"/>
          </p:nvPr>
        </p:nvSpPr>
        <p:spPr>
          <a:xfrm>
            <a:off x="457200" y="6356350"/>
            <a:ext cx="2133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defTabSz="913130" eaLnBrk="1" hangingPunct="1"/>
            <a:fld id="{9A0DB2DC-4C9A-4742-B13C-FB6460FD3503}" type="slidenum">
              <a:rPr lang="en-US" altLang="ja-JP" sz="1200" dirty="0">
                <a:solidFill>
                  <a:srgbClr val="898989"/>
                </a:solidFill>
                <a:latin typeface="Calibri" panose="020F0502020204030204" pitchFamily="34" charset="0"/>
                <a:ea typeface="MS PGothic" panose="020B0600070205080204" pitchFamily="34" charset="-128"/>
              </a:rPr>
            </a:fld>
            <a:endParaRPr lang="en-US" altLang="ja-JP" sz="1200" dirty="0">
              <a:solidFill>
                <a:srgbClr val="898989"/>
              </a:solidFill>
              <a:latin typeface="Calibri" panose="020F0502020204030204" pitchFamily="34" charset="0"/>
              <a:ea typeface="MS PGothic" panose="020B0600070205080204" pitchFamily="34" charset="-128"/>
            </a:endParaRPr>
          </a:p>
        </p:txBody>
      </p:sp>
      <p:sp>
        <p:nvSpPr>
          <p:cNvPr id="2051" name="スライド番号プレースホルダ 3"/>
          <p:cNvSpPr txBox="1">
            <a:spLocks noGrp="1"/>
          </p:cNvSpPr>
          <p:nvPr/>
        </p:nvSpPr>
        <p:spPr>
          <a:xfrm>
            <a:off x="4227513" y="6491288"/>
            <a:ext cx="688975" cy="193675"/>
          </a:xfrm>
          <a:prstGeom prst="rect">
            <a:avLst/>
          </a:prstGeom>
          <a:noFill/>
          <a:ln w="9525">
            <a:noFill/>
          </a:ln>
        </p:spPr>
        <p:txBody>
          <a:bodyPr lIns="0" tIns="0" rIns="0" bIns="0"/>
          <a:p>
            <a:pPr algn="ctr" defTabSz="913130"/>
            <a:fld id="{9A0DB2DC-4C9A-4742-B13C-FB6460FD3503}" type="slidenum">
              <a:rPr lang="en-US" altLang="ja-JP" sz="900" dirty="0">
                <a:latin typeface="Calibri" panose="020F0502020204030204" pitchFamily="34" charset="0"/>
                <a:ea typeface="MS PGothic" panose="020B0600070205080204" pitchFamily="34" charset="-128"/>
              </a:rPr>
            </a:fld>
            <a:endParaRPr lang="en-US" altLang="ja-JP" sz="900" dirty="0">
              <a:latin typeface="Calibri" panose="020F0502020204030204" pitchFamily="34" charset="0"/>
              <a:ea typeface="MS PGothic" panose="020B0600070205080204" pitchFamily="34" charset="-128"/>
            </a:endParaRPr>
          </a:p>
        </p:txBody>
      </p:sp>
      <p:sp>
        <p:nvSpPr>
          <p:cNvPr id="2052" name="Rectangle 2"/>
          <p:cNvSpPr>
            <a:spLocks noGrp="1" noChangeArrowheads="1"/>
          </p:cNvSpPr>
          <p:nvPr>
            <p:ph type="title" idx="4294967295"/>
          </p:nvPr>
        </p:nvSpPr>
        <p:spPr>
          <a:xfrm>
            <a:off x="468313" y="276225"/>
            <a:ext cx="8074025" cy="25717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第二周周报  </a:t>
            </a:r>
            <a:r>
              <a:rPr kumimoji="0" lang="en-US" altLang="zh-CN" sz="1300" b="0" i="0" u="none" strike="noStrike" kern="1200" cap="none" spc="0" normalizeH="0" baseline="0" noProof="0" dirty="0" smtClean="0">
                <a:ln>
                  <a:noFill/>
                </a:ln>
                <a:solidFill>
                  <a:schemeClr val="tx1"/>
                </a:solidFill>
                <a:effectLst/>
                <a:uLnTx/>
                <a:uFillTx/>
                <a:latin typeface="+mj-lt"/>
                <a:ea typeface="+mj-ea"/>
                <a:cs typeface="+mj-cs"/>
              </a:rPr>
              <a:t>2023/09</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/24</a:t>
            </a:r>
            <a:r>
              <a:rPr kumimoji="0" lang="ja-JP" altLang="en-US" sz="13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2023/10/1</a:t>
            </a:r>
            <a:endParaRPr kumimoji="0" lang="en-US" altLang="ja-JP" sz="13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664" name="Group 520"/>
          <p:cNvGraphicFramePr>
            <a:graphicFrameLocks noGrp="1"/>
          </p:cNvGraphicFramePr>
          <p:nvPr>
            <p:custDataLst>
              <p:tags r:id="rId1"/>
            </p:custDataLst>
          </p:nvPr>
        </p:nvGraphicFramePr>
        <p:xfrm>
          <a:off x="215900" y="739775"/>
          <a:ext cx="8712200" cy="5784931"/>
        </p:xfrm>
        <a:graphic>
          <a:graphicData uri="http://schemas.openxmlformats.org/drawingml/2006/table">
            <a:tbl>
              <a:tblPr/>
              <a:tblGrid>
                <a:gridCol w="871538"/>
                <a:gridCol w="1004887"/>
                <a:gridCol w="1073150"/>
                <a:gridCol w="3368675"/>
                <a:gridCol w="1317625"/>
                <a:gridCol w="1076325"/>
              </a:tblGrid>
              <a:tr h="73660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项目名称</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当前项目所处阶段以及目标</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本周工作计划</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本周工作情况</a:t>
                      </a:r>
                      <a:endParaRPr kumimoji="1" lang="en-US" altLang="ja-JP"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项目中遇到的问题</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下周工作计划</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48331">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ja-JP"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实验一</a:t>
                      </a:r>
                      <a:r>
                        <a:rPr kumimoji="1" lang="en-US" altLang="zh-CN"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基于时域分析技术的语音识别</a:t>
                      </a:r>
                      <a:endPar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vert="eaVert"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当前项目所处于中期阶段。</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目标：</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1.</a:t>
                      </a:r>
                      <a:endParaRPr kumimoji="0" lang="en-US" altLang="zh-CN"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了解语音信号分针和加窗的重要性和必要性。掌握常用的窗函数和加窗分针处理原理。根据原理能编程实现分针及加窗处理。</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2.</a:t>
                      </a:r>
                      <a:endParaRPr kumimoji="0" lang="en-US" altLang="zh-CN"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了解语音短时时域分析的原理，掌握短时时域分析的一些参数计算方法，根据原理能编程实现短时时域分析的参数计算。</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3.</a:t>
                      </a:r>
                      <a:endParaRPr kumimoji="0" lang="en-US" altLang="zh-CN"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了解基于双门限法的端点检测原理。</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选用合适的窗函数</a:t>
                      </a:r>
                      <a:r>
                        <a:rPr lang="en-US" altLang="zh-CN" sz="1400" dirty="0" smtClean="0">
                          <a:ln>
                            <a:noFill/>
                          </a:ln>
                          <a:effectLst/>
                          <a:latin typeface="宋体" panose="02010600030101010101" pitchFamily="2" charset="-122"/>
                          <a:ea typeface="宋体" panose="02010600030101010101" pitchFamily="2" charset="-122"/>
                          <a:sym typeface="+mn-ea"/>
                        </a:rPr>
                        <a:t>.</a:t>
                      </a:r>
                      <a:r>
                        <a:rPr lang="zh-CN" altLang="en-US" sz="1400" dirty="0" smtClean="0">
                          <a:ln>
                            <a:noFill/>
                          </a:ln>
                          <a:effectLst/>
                          <a:latin typeface="宋体" panose="02010600030101010101" pitchFamily="2" charset="-122"/>
                          <a:ea typeface="宋体" panose="02010600030101010101" pitchFamily="2" charset="-122"/>
                          <a:sym typeface="+mn-ea"/>
                        </a:rPr>
                        <a:t>对语音进行分帧和加窗处理。</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分析和</a:t>
                      </a:r>
                      <a:r>
                        <a:rPr lang="zh-CN" altLang="en-US" sz="1400" dirty="0" smtClean="0">
                          <a:ln>
                            <a:noFill/>
                          </a:ln>
                          <a:effectLst/>
                          <a:latin typeface="宋体" panose="02010600030101010101" pitchFamily="2" charset="-122"/>
                          <a:ea typeface="宋体" panose="02010600030101010101" pitchFamily="2" charset="-122"/>
                          <a:sym typeface="+mn-ea"/>
                        </a:rPr>
                        <a:t>提</a:t>
                      </a:r>
                      <a:r>
                        <a:rPr lang="en-US" altLang="zh-CN" sz="1400" dirty="0" smtClean="0">
                          <a:ln>
                            <a:noFill/>
                          </a:ln>
                          <a:effectLst/>
                          <a:latin typeface="宋体" panose="02010600030101010101" pitchFamily="2" charset="-122"/>
                          <a:ea typeface="宋体" panose="02010600030101010101" pitchFamily="2" charset="-122"/>
                          <a:sym typeface="+mn-ea"/>
                        </a:rPr>
                        <a:t>取语音信号的时域参数。如</a:t>
                      </a:r>
                      <a:r>
                        <a:rPr lang="zh-CN" altLang="en-US" sz="1400" dirty="0" smtClean="0">
                          <a:ln>
                            <a:noFill/>
                          </a:ln>
                          <a:effectLst/>
                          <a:latin typeface="宋体" panose="02010600030101010101" pitchFamily="2" charset="-122"/>
                          <a:ea typeface="宋体" panose="02010600030101010101" pitchFamily="2" charset="-122"/>
                          <a:sym typeface="+mn-ea"/>
                        </a:rPr>
                        <a:t>：</a:t>
                      </a:r>
                      <a:r>
                        <a:rPr lang="en-US" altLang="zh-CN" sz="1400" dirty="0" smtClean="0">
                          <a:ln>
                            <a:noFill/>
                          </a:ln>
                          <a:effectLst/>
                          <a:latin typeface="宋体" panose="02010600030101010101" pitchFamily="2" charset="-122"/>
                          <a:ea typeface="宋体" panose="02010600030101010101" pitchFamily="2" charset="-122"/>
                          <a:sym typeface="+mn-ea"/>
                        </a:rPr>
                        <a:t>短时能量、短时平均幅度及短时过零率</a:t>
                      </a:r>
                      <a:r>
                        <a:rPr lang="zh-CN" altLang="en-US" sz="1400" dirty="0" smtClean="0">
                          <a:ln>
                            <a:noFill/>
                          </a:ln>
                          <a:effectLst/>
                          <a:latin typeface="宋体" panose="02010600030101010101" pitchFamily="2" charset="-122"/>
                          <a:ea typeface="宋体" panose="02010600030101010101" pitchFamily="2" charset="-122"/>
                          <a:sym typeface="+mn-ea"/>
                        </a:rPr>
                        <a:t>。</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3.</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运用基于双门限法的端点检测技术，检测出语音段和静音段，并且加以区分。</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1.</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分别运用三种窗函数（矩形窗、汉明窗和海宁窗），</a:t>
                      </a:r>
                      <a:r>
                        <a:rPr lang="zh-CN" altLang="en-US" sz="1400" dirty="0" smtClean="0">
                          <a:ln>
                            <a:noFill/>
                          </a:ln>
                          <a:effectLst/>
                          <a:latin typeface="宋体" panose="02010600030101010101" pitchFamily="2" charset="-122"/>
                          <a:ea typeface="宋体" panose="02010600030101010101" pitchFamily="2" charset="-122"/>
                          <a:sym typeface="+mn-ea"/>
                        </a:rPr>
                        <a:t>对语音进行分帧和加窗处理，并且分析了三种窗函数的优劣。运用</a:t>
                      </a:r>
                      <a:r>
                        <a:rPr lang="en-US" altLang="zh-CN" sz="1400" dirty="0" smtClean="0">
                          <a:ln>
                            <a:noFill/>
                          </a:ln>
                          <a:effectLst/>
                          <a:latin typeface="宋体" panose="02010600030101010101" pitchFamily="2" charset="-122"/>
                          <a:ea typeface="宋体" panose="02010600030101010101" pitchFamily="2" charset="-122"/>
                          <a:sym typeface="+mn-ea"/>
                        </a:rPr>
                        <a:t>MATLAB</a:t>
                      </a:r>
                      <a:r>
                        <a:rPr lang="zh-CN" altLang="en-US" sz="1400" dirty="0" smtClean="0">
                          <a:ln>
                            <a:noFill/>
                          </a:ln>
                          <a:effectLst/>
                          <a:latin typeface="宋体" panose="02010600030101010101" pitchFamily="2" charset="-122"/>
                          <a:ea typeface="宋体" panose="02010600030101010101" pitchFamily="2" charset="-122"/>
                          <a:sym typeface="+mn-ea"/>
                        </a:rPr>
                        <a:t>自动化编程实现该功能。</a:t>
                      </a:r>
                      <a:endParaRPr lang="zh-CN" altLang="en-US" sz="1400" dirty="0" smtClean="0">
                        <a:ln>
                          <a:noFill/>
                        </a:ln>
                        <a:effectLst/>
                        <a:latin typeface="宋体" panose="02010600030101010101" pitchFamily="2" charset="-122"/>
                        <a:ea typeface="宋体" panose="02010600030101010101" pitchFamily="2" charset="-122"/>
                        <a:sym typeface="+mn-ea"/>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2.</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首先通过对信号进行去直流化，之后按照时间顺序统计采样点数值符号变号的次数。最后将上述计述出的次数针对序列时长进行归一化操作，获取了语音信号的三个最基本的时域参数：</a:t>
                      </a:r>
                      <a:r>
                        <a:rPr lang="en-US" altLang="zh-CN" sz="1400" dirty="0" smtClean="0">
                          <a:ln>
                            <a:noFill/>
                          </a:ln>
                          <a:effectLst/>
                          <a:latin typeface="宋体" panose="02010600030101010101" pitchFamily="2" charset="-122"/>
                          <a:ea typeface="宋体" panose="02010600030101010101" pitchFamily="2" charset="-122"/>
                          <a:sym typeface="+mn-ea"/>
                        </a:rPr>
                        <a:t>域参数。如</a:t>
                      </a:r>
                      <a:r>
                        <a:rPr lang="zh-CN" altLang="en-US" sz="1400" dirty="0" smtClean="0">
                          <a:ln>
                            <a:noFill/>
                          </a:ln>
                          <a:effectLst/>
                          <a:latin typeface="宋体" panose="02010600030101010101" pitchFamily="2" charset="-122"/>
                          <a:ea typeface="宋体" panose="02010600030101010101" pitchFamily="2" charset="-122"/>
                          <a:sym typeface="+mn-ea"/>
                        </a:rPr>
                        <a:t>：</a:t>
                      </a:r>
                      <a:r>
                        <a:rPr lang="en-US" altLang="zh-CN" sz="1400" dirty="0" smtClean="0">
                          <a:ln>
                            <a:noFill/>
                          </a:ln>
                          <a:effectLst/>
                          <a:latin typeface="宋体" panose="02010600030101010101" pitchFamily="2" charset="-122"/>
                          <a:ea typeface="宋体" panose="02010600030101010101" pitchFamily="2" charset="-122"/>
                          <a:sym typeface="+mn-ea"/>
                        </a:rPr>
                        <a:t>短时能量、短时平均幅度及短时过零率</a:t>
                      </a:r>
                      <a:r>
                        <a:rPr lang="zh-CN" altLang="en-US" sz="1400" dirty="0" smtClean="0">
                          <a:ln>
                            <a:noFill/>
                          </a:ln>
                          <a:effectLst/>
                          <a:latin typeface="宋体" panose="02010600030101010101" pitchFamily="2" charset="-122"/>
                          <a:ea typeface="宋体" panose="02010600030101010101" pitchFamily="2" charset="-122"/>
                          <a:sym typeface="+mn-ea"/>
                        </a:rPr>
                        <a:t>，便于后续的工作。运用</a:t>
                      </a:r>
                      <a:r>
                        <a:rPr lang="en-US" altLang="zh-CN" sz="1400" dirty="0" smtClean="0">
                          <a:ln>
                            <a:noFill/>
                          </a:ln>
                          <a:effectLst/>
                          <a:latin typeface="宋体" panose="02010600030101010101" pitchFamily="2" charset="-122"/>
                          <a:ea typeface="宋体" panose="02010600030101010101" pitchFamily="2" charset="-122"/>
                          <a:sym typeface="+mn-ea"/>
                        </a:rPr>
                        <a:t>MATLAB</a:t>
                      </a:r>
                      <a:r>
                        <a:rPr lang="zh-CN" altLang="en-US" sz="1400" dirty="0" smtClean="0">
                          <a:ln>
                            <a:noFill/>
                          </a:ln>
                          <a:effectLst/>
                          <a:latin typeface="宋体" panose="02010600030101010101" pitchFamily="2" charset="-122"/>
                          <a:ea typeface="宋体" panose="02010600030101010101" pitchFamily="2" charset="-122"/>
                          <a:sym typeface="+mn-ea"/>
                        </a:rPr>
                        <a:t>编程实现该功能。</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3.</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通过分别为短时能量和过零率确定两个门限，分别判断出浊音和静音，静音和清音，</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提取出语音特征向量，为后续的语音分类做好前置工作。</a:t>
                      </a:r>
                      <a:r>
                        <a:rPr lang="zh-CN" altLang="en-US" sz="1400" dirty="0" smtClean="0">
                          <a:ln>
                            <a:noFill/>
                          </a:ln>
                          <a:effectLst/>
                          <a:latin typeface="宋体" panose="02010600030101010101" pitchFamily="2" charset="-122"/>
                          <a:ea typeface="宋体" panose="02010600030101010101" pitchFamily="2" charset="-122"/>
                          <a:sym typeface="+mn-ea"/>
                        </a:rPr>
                        <a:t>运用</a:t>
                      </a:r>
                      <a:r>
                        <a:rPr lang="en-US" altLang="zh-CN" sz="1400" dirty="0" smtClean="0">
                          <a:ln>
                            <a:noFill/>
                          </a:ln>
                          <a:effectLst/>
                          <a:latin typeface="宋体" panose="02010600030101010101" pitchFamily="2" charset="-122"/>
                          <a:ea typeface="宋体" panose="02010600030101010101" pitchFamily="2" charset="-122"/>
                          <a:sym typeface="+mn-ea"/>
                        </a:rPr>
                        <a:t>MATLAB</a:t>
                      </a:r>
                      <a:r>
                        <a:rPr lang="zh-CN" altLang="en-US" sz="1400" dirty="0" smtClean="0">
                          <a:ln>
                            <a:noFill/>
                          </a:ln>
                          <a:effectLst/>
                          <a:latin typeface="宋体" panose="02010600030101010101" pitchFamily="2" charset="-122"/>
                          <a:ea typeface="宋体" panose="02010600030101010101" pitchFamily="2" charset="-122"/>
                          <a:sym typeface="+mn-ea"/>
                        </a:rPr>
                        <a:t>编程实现该功能。</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ja-JP" sz="14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1. </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初次编程计算过零率时出现错误，之后发现编程错误，并且进行了改正。</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2.</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初次提取语音特征向量时没有归一化，产生特征向量的极端情况，之后进行改进，对语言特征向量完成了归一化操作。</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针对提取完成的语音特征向量，选取合适的分类器算法来实现自动语音判别。</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如：</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线性判别</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决策树、支持向量机、最近临分类器等方法。</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通过一定数量的实验结果分析各个算法的性能</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将语音识别的精度通过正确率、物纳率等各种指标进行统计分析和对比</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并运用图表、文字等多种方式进行综合呈现</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6" name="TextBox 7"/>
          <p:cNvSpPr txBox="1"/>
          <p:nvPr/>
        </p:nvSpPr>
        <p:spPr>
          <a:xfrm>
            <a:off x="5734050" y="405130"/>
            <a:ext cx="3030855" cy="306705"/>
          </a:xfrm>
          <a:prstGeom prst="rect">
            <a:avLst/>
          </a:prstGeom>
          <a:noFill/>
          <a:ln w="9525">
            <a:noFill/>
          </a:ln>
        </p:spPr>
        <p:txBody>
          <a:bodyPr wrap="square">
            <a:spAutoFit/>
          </a:bodyPr>
          <a:p>
            <a:pPr algn="ctr"/>
            <a:r>
              <a:rPr lang="zh-CN" altLang="en-US" sz="1400" dirty="0">
                <a:latin typeface="Arial" panose="020B0604020202020204" pitchFamily="34" charset="0"/>
              </a:rPr>
              <a:t>报告人：任翌玮，李相宜，马茂原</a:t>
            </a:r>
            <a:endParaRPr lang="en-US" altLang="zh-CN" sz="1400"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スライド番号プレースホルダ 1"/>
          <p:cNvSpPr txBox="1">
            <a:spLocks noGrp="1"/>
          </p:cNvSpPr>
          <p:nvPr>
            <p:ph type="sldNum" sz="quarter" idx="12"/>
          </p:nvPr>
        </p:nvSpPr>
        <p:spPr>
          <a:xfrm>
            <a:off x="457200" y="6356350"/>
            <a:ext cx="2133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defTabSz="913130" eaLnBrk="1" hangingPunct="1"/>
            <a:fld id="{9A0DB2DC-4C9A-4742-B13C-FB6460FD3503}" type="slidenum">
              <a:rPr lang="en-US" altLang="ja-JP" sz="1200" dirty="0">
                <a:solidFill>
                  <a:srgbClr val="898989"/>
                </a:solidFill>
                <a:latin typeface="Calibri" panose="020F0502020204030204" pitchFamily="34" charset="0"/>
                <a:ea typeface="MS PGothic" panose="020B0600070205080204" pitchFamily="34" charset="-128"/>
              </a:rPr>
            </a:fld>
            <a:endParaRPr lang="en-US" altLang="ja-JP" sz="1200" dirty="0">
              <a:solidFill>
                <a:srgbClr val="898989"/>
              </a:solidFill>
              <a:latin typeface="Calibri" panose="020F0502020204030204" pitchFamily="34" charset="0"/>
              <a:ea typeface="MS PGothic" panose="020B0600070205080204" pitchFamily="34" charset="-128"/>
            </a:endParaRPr>
          </a:p>
        </p:txBody>
      </p:sp>
      <p:sp>
        <p:nvSpPr>
          <p:cNvPr id="2051" name="スライド番号プレースホルダ 3"/>
          <p:cNvSpPr txBox="1">
            <a:spLocks noGrp="1"/>
          </p:cNvSpPr>
          <p:nvPr/>
        </p:nvSpPr>
        <p:spPr>
          <a:xfrm>
            <a:off x="4227513" y="6491288"/>
            <a:ext cx="688975" cy="193675"/>
          </a:xfrm>
          <a:prstGeom prst="rect">
            <a:avLst/>
          </a:prstGeom>
          <a:noFill/>
          <a:ln w="9525">
            <a:noFill/>
          </a:ln>
        </p:spPr>
        <p:txBody>
          <a:bodyPr lIns="0" tIns="0" rIns="0" bIns="0"/>
          <a:p>
            <a:pPr algn="ctr" defTabSz="913130"/>
            <a:fld id="{9A0DB2DC-4C9A-4742-B13C-FB6460FD3503}" type="slidenum">
              <a:rPr lang="en-US" altLang="ja-JP" sz="900" dirty="0">
                <a:latin typeface="Calibri" panose="020F0502020204030204" pitchFamily="34" charset="0"/>
                <a:ea typeface="MS PGothic" panose="020B0600070205080204" pitchFamily="34" charset="-128"/>
              </a:rPr>
            </a:fld>
            <a:endParaRPr lang="en-US" altLang="ja-JP" sz="900" dirty="0">
              <a:latin typeface="Calibri" panose="020F0502020204030204" pitchFamily="34" charset="0"/>
              <a:ea typeface="MS PGothic" panose="020B0600070205080204" pitchFamily="34" charset="-128"/>
            </a:endParaRPr>
          </a:p>
        </p:txBody>
      </p:sp>
      <p:sp>
        <p:nvSpPr>
          <p:cNvPr id="2052" name="Rectangle 2"/>
          <p:cNvSpPr>
            <a:spLocks noGrp="1" noChangeArrowheads="1"/>
          </p:cNvSpPr>
          <p:nvPr>
            <p:ph type="title" idx="4294967295"/>
          </p:nvPr>
        </p:nvSpPr>
        <p:spPr>
          <a:xfrm>
            <a:off x="468313" y="276225"/>
            <a:ext cx="8074025" cy="25717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第三周周报  </a:t>
            </a:r>
            <a:r>
              <a:rPr kumimoji="0" lang="en-US" altLang="zh-CN" sz="1300" b="0" i="0" u="none" strike="noStrike" kern="1200" cap="none" spc="0" normalizeH="0" baseline="0" noProof="0" dirty="0" smtClean="0">
                <a:ln>
                  <a:noFill/>
                </a:ln>
                <a:solidFill>
                  <a:schemeClr val="tx1"/>
                </a:solidFill>
                <a:effectLst/>
                <a:uLnTx/>
                <a:uFillTx/>
                <a:latin typeface="+mj-lt"/>
                <a:ea typeface="+mj-ea"/>
                <a:cs typeface="+mj-cs"/>
              </a:rPr>
              <a:t>2023/10</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/8</a:t>
            </a:r>
            <a:r>
              <a:rPr kumimoji="0" lang="ja-JP" altLang="en-US" sz="13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2023/10/15</a:t>
            </a:r>
            <a:endParaRPr kumimoji="0" lang="en-US" altLang="ja-JP" sz="13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664" name="Group 520"/>
          <p:cNvGraphicFramePr>
            <a:graphicFrameLocks noGrp="1"/>
          </p:cNvGraphicFramePr>
          <p:nvPr>
            <p:custDataLst>
              <p:tags r:id="rId1"/>
            </p:custDataLst>
          </p:nvPr>
        </p:nvGraphicFramePr>
        <p:xfrm>
          <a:off x="215900" y="739775"/>
          <a:ext cx="8712200" cy="7085965"/>
        </p:xfrm>
        <a:graphic>
          <a:graphicData uri="http://schemas.openxmlformats.org/drawingml/2006/table">
            <a:tbl>
              <a:tblPr/>
              <a:tblGrid>
                <a:gridCol w="871855"/>
                <a:gridCol w="1004570"/>
                <a:gridCol w="1073150"/>
                <a:gridCol w="3368675"/>
                <a:gridCol w="1317625"/>
                <a:gridCol w="1076325"/>
              </a:tblGrid>
              <a:tr h="437515">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项目名称</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当前项目所处阶段以及目标</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本周工作计划</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本周工作情况</a:t>
                      </a:r>
                      <a:endParaRPr kumimoji="1" lang="en-US" altLang="ja-JP"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项目中遇到的问题</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下周工作计划</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4845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ja-JP"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实验一</a:t>
                      </a:r>
                      <a:r>
                        <a:rPr kumimoji="1" lang="en-US" altLang="zh-CN"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基于时域分析技术的语音识别</a:t>
                      </a:r>
                      <a:endPar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vert="eaVert"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当前项目所处于收尾阶段。</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目标：</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1.</a:t>
                      </a: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完成消融实验和对比实验，主要以窗函数（矩形窗、汉明窗、海宁窗）的选择，以及分类器（线性判别，支持向量机，决策树等）的选择。</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2.</a:t>
                      </a: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进行实验报告的初步撰写，按照科学论文的写作规范和格式。</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针对提取完成的语音特征向量，选取合适的分类器算法来实现自动语音判别。</a:t>
                      </a:r>
                      <a:r>
                        <a:rPr lang="zh-CN" altLang="en-US" sz="1400" dirty="0" smtClean="0">
                          <a:ln>
                            <a:noFill/>
                          </a:ln>
                          <a:effectLst/>
                          <a:latin typeface="宋体" panose="02010600030101010101" pitchFamily="2" charset="-122"/>
                          <a:ea typeface="宋体" panose="02010600030101010101" pitchFamily="2" charset="-122"/>
                          <a:sym typeface="+mn-ea"/>
                        </a:rPr>
                        <a:t>如：</a:t>
                      </a:r>
                      <a:r>
                        <a:rPr lang="en-US" altLang="zh-CN" sz="1400" dirty="0" smtClean="0">
                          <a:ln>
                            <a:noFill/>
                          </a:ln>
                          <a:effectLst/>
                          <a:latin typeface="宋体" panose="02010600030101010101" pitchFamily="2" charset="-122"/>
                          <a:ea typeface="宋体" panose="02010600030101010101" pitchFamily="2" charset="-122"/>
                          <a:sym typeface="+mn-ea"/>
                        </a:rPr>
                        <a:t>线性判别</a:t>
                      </a:r>
                      <a:r>
                        <a:rPr lang="zh-CN" altLang="en-US" sz="1400" dirty="0" smtClean="0">
                          <a:ln>
                            <a:noFill/>
                          </a:ln>
                          <a:effectLst/>
                          <a:latin typeface="宋体" panose="02010600030101010101" pitchFamily="2" charset="-122"/>
                          <a:ea typeface="宋体" panose="02010600030101010101" pitchFamily="2" charset="-122"/>
                          <a:sym typeface="+mn-ea"/>
                        </a:rPr>
                        <a:t>、</a:t>
                      </a:r>
                      <a:r>
                        <a:rPr lang="en-US" altLang="zh-CN" sz="1400" dirty="0" smtClean="0">
                          <a:ln>
                            <a:noFill/>
                          </a:ln>
                          <a:effectLst/>
                          <a:latin typeface="宋体" panose="02010600030101010101" pitchFamily="2" charset="-122"/>
                          <a:ea typeface="宋体" panose="02010600030101010101" pitchFamily="2" charset="-122"/>
                          <a:sym typeface="+mn-ea"/>
                        </a:rPr>
                        <a:t>决策树、支持向量机、最近临分类器等方法。</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通过一定数量的实验结果分析各个算法的性能</a:t>
                      </a:r>
                      <a:r>
                        <a:rPr lang="zh-CN" altLang="en-US" sz="1400" dirty="0" smtClean="0">
                          <a:ln>
                            <a:noFill/>
                          </a:ln>
                          <a:effectLst/>
                          <a:latin typeface="宋体" panose="02010600030101010101" pitchFamily="2" charset="-122"/>
                          <a:ea typeface="宋体" panose="02010600030101010101" pitchFamily="2" charset="-122"/>
                          <a:sym typeface="+mn-ea"/>
                        </a:rPr>
                        <a:t>。</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 </a:t>
                      </a:r>
                      <a:r>
                        <a:rPr lang="en-US" altLang="zh-CN" sz="1400" dirty="0" smtClean="0">
                          <a:ln>
                            <a:noFill/>
                          </a:ln>
                          <a:effectLst/>
                          <a:latin typeface="宋体" panose="02010600030101010101" pitchFamily="2" charset="-122"/>
                          <a:ea typeface="宋体" panose="02010600030101010101" pitchFamily="2" charset="-122"/>
                          <a:sym typeface="+mn-ea"/>
                        </a:rPr>
                        <a:t>3.</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将语音识别的精度通过正确率、物纳率等各种指标进行统计分析和对比</a:t>
                      </a:r>
                      <a:r>
                        <a:rPr lang="zh-CN" altLang="en-US" sz="1400" dirty="0" smtClean="0">
                          <a:ln>
                            <a:noFill/>
                          </a:ln>
                          <a:effectLst/>
                          <a:latin typeface="宋体" panose="02010600030101010101" pitchFamily="2" charset="-122"/>
                          <a:ea typeface="宋体" panose="02010600030101010101" pitchFamily="2" charset="-122"/>
                          <a:sym typeface="+mn-ea"/>
                        </a:rPr>
                        <a:t>，</a:t>
                      </a:r>
                      <a:r>
                        <a:rPr lang="en-US" altLang="zh-CN" sz="1400" dirty="0" smtClean="0">
                          <a:ln>
                            <a:noFill/>
                          </a:ln>
                          <a:effectLst/>
                          <a:latin typeface="宋体" panose="02010600030101010101" pitchFamily="2" charset="-122"/>
                          <a:ea typeface="宋体" panose="02010600030101010101" pitchFamily="2" charset="-122"/>
                          <a:sym typeface="+mn-ea"/>
                        </a:rPr>
                        <a:t>并运用图表、文字等多种方式进行综合呈现</a:t>
                      </a:r>
                      <a:r>
                        <a:rPr lang="zh-CN" altLang="en-US" sz="1400" dirty="0" smtClean="0">
                          <a:ln>
                            <a:noFill/>
                          </a:ln>
                          <a:effectLst/>
                          <a:latin typeface="宋体" panose="02010600030101010101" pitchFamily="2" charset="-122"/>
                          <a:ea typeface="宋体" panose="02010600030101010101" pitchFamily="2" charset="-122"/>
                          <a:sym typeface="+mn-ea"/>
                        </a:rPr>
                        <a:t>。</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1.</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对每个数字的特征（过零率、能量和基于自相关算法得到的基波频率）进行数据清洗，清除由于测量而导致粗大误差的数据。</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2.</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ln>
                            <a:noFill/>
                          </a:ln>
                          <a:effectLst/>
                          <a:latin typeface="宋体" panose="02010600030101010101" pitchFamily="2" charset="-122"/>
                          <a:ea typeface="宋体" panose="02010600030101010101" pitchFamily="2" charset="-122"/>
                          <a:sym typeface="+mn-ea"/>
                        </a:rPr>
                        <a:t>对每个数字的特征（过零率、能量和基于自相关算法得到的基波频率）进行数据归一化，避免了</a:t>
                      </a:r>
                      <a:r>
                        <a:rPr lang="en-US" altLang="zh-CN" sz="1400" dirty="0" smtClean="0">
                          <a:ln>
                            <a:noFill/>
                          </a:ln>
                          <a:effectLst/>
                          <a:latin typeface="宋体" panose="02010600030101010101" pitchFamily="2" charset="-122"/>
                          <a:ea typeface="宋体" panose="02010600030101010101" pitchFamily="2" charset="-122"/>
                          <a:sym typeface="+mn-ea"/>
                        </a:rPr>
                        <a:t>“</a:t>
                      </a:r>
                      <a:r>
                        <a:rPr lang="zh-CN" altLang="en-US" sz="1400" dirty="0" smtClean="0">
                          <a:ln>
                            <a:noFill/>
                          </a:ln>
                          <a:effectLst/>
                          <a:latin typeface="宋体" panose="02010600030101010101" pitchFamily="2" charset="-122"/>
                          <a:ea typeface="宋体" panose="02010600030101010101" pitchFamily="2" charset="-122"/>
                          <a:sym typeface="+mn-ea"/>
                        </a:rPr>
                        <a:t>大数吃小数</a:t>
                      </a:r>
                      <a:r>
                        <a:rPr lang="en-US" altLang="zh-CN" sz="1400" dirty="0" smtClean="0">
                          <a:ln>
                            <a:noFill/>
                          </a:ln>
                          <a:effectLst/>
                          <a:latin typeface="宋体" panose="02010600030101010101" pitchFamily="2" charset="-122"/>
                          <a:ea typeface="宋体" panose="02010600030101010101" pitchFamily="2" charset="-122"/>
                          <a:sym typeface="+mn-ea"/>
                        </a:rPr>
                        <a:t>”</a:t>
                      </a:r>
                      <a:r>
                        <a:rPr lang="zh-CN" altLang="en-US" sz="1400" dirty="0" smtClean="0">
                          <a:ln>
                            <a:noFill/>
                          </a:ln>
                          <a:effectLst/>
                          <a:latin typeface="宋体" panose="02010600030101010101" pitchFamily="2" charset="-122"/>
                          <a:ea typeface="宋体" panose="02010600030101010101" pitchFamily="2" charset="-122"/>
                          <a:sym typeface="+mn-ea"/>
                        </a:rPr>
                        <a:t>的情况，充分利用获得的特征数据。</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3.</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400" dirty="0" smtClean="0">
                          <a:ln>
                            <a:noFill/>
                          </a:ln>
                          <a:effectLst/>
                          <a:latin typeface="Calibri" panose="020F0502020204030204" pitchFamily="34" charset="0"/>
                          <a:ea typeface="宋体" panose="02010600030101010101" pitchFamily="2" charset="-122"/>
                          <a:sym typeface="+mn-ea"/>
                        </a:rPr>
                        <a:t>由于每个数字的特征向量的长度不同，不能直接利用每个数字的特征向量进行分类，我们对特征向量进行聚类操作，从而使得每个数字的特征向量的维度相同，为后续的分类工作做好铺垫。</a:t>
                      </a:r>
                      <a:endParaRPr lang="zh-CN" altLang="en-US" sz="1400" dirty="0" smtClean="0">
                        <a:ln>
                          <a:noFill/>
                        </a:ln>
                        <a:effectLst/>
                        <a:latin typeface="Calibri" panose="020F0502020204030204" pitchFamily="34" charset="0"/>
                        <a:ea typeface="宋体" panose="02010600030101010101" pitchFamily="2" charset="-122"/>
                        <a:sym typeface="+mn-ea"/>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4.</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我们使用了多种分类器算法（决策树，支持向量机、线性判别等），对语言识别的各种评价指标（准确度</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,AUC,TPR,FPR</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等</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进行了计算，比较了各种方法，进行了消融实验和对比实验，并且对结果进行了可视化展示：绘制了混淆矩阵，</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ROC</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曲线，平行坐标分析图、散点分析图等结果图，使得实验结果清晰直观。</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Calibri" panose="020F0502020204030204" pitchFamily="34" charset="0"/>
                          <a:ea typeface="宋体" panose="02010600030101010101" pitchFamily="2" charset="-122"/>
                          <a:sym typeface="+mn-ea"/>
                        </a:rPr>
                        <a:t>1.</a:t>
                      </a:r>
                      <a:r>
                        <a:rPr lang="zh-CN" altLang="en-US" sz="1400" dirty="0" smtClean="0">
                          <a:ln>
                            <a:noFill/>
                          </a:ln>
                          <a:effectLst/>
                          <a:latin typeface="Calibri" panose="020F0502020204030204" pitchFamily="34" charset="0"/>
                          <a:ea typeface="宋体" panose="02010600030101010101" pitchFamily="2" charset="-122"/>
                          <a:sym typeface="+mn-ea"/>
                        </a:rPr>
                        <a:t>每个数字的特征向量的值没有进行归一化，不能直接利用每个数字的特征向量进行运算，需要根据每个特征（过零率，能量和基于自相关算法得到的基波频率）的情况进行归一化。</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2.</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每个数字的特征向量的长度不同，不能直接利用每个数字的特征向量进行分类，需要对特征向量进行聚类操作，从而使得每个数字的特征向量的维度相同。</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整理实验数据，并</a:t>
                      </a:r>
                      <a:r>
                        <a:rPr lang="zh-CN" altLang="en-US" sz="1400" dirty="0" smtClean="0">
                          <a:ln>
                            <a:noFill/>
                          </a:ln>
                          <a:effectLst/>
                          <a:latin typeface="宋体" panose="02010600030101010101" pitchFamily="2" charset="-122"/>
                          <a:ea typeface="宋体" panose="02010600030101010101" pitchFamily="2" charset="-122"/>
                          <a:sym typeface="+mn-ea"/>
                        </a:rPr>
                        <a:t>按照科学论文的写作规范和格式</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完成实验报告的撰写工作。</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6" name="TextBox 7"/>
          <p:cNvSpPr txBox="1"/>
          <p:nvPr/>
        </p:nvSpPr>
        <p:spPr>
          <a:xfrm>
            <a:off x="5734050" y="405130"/>
            <a:ext cx="3030855" cy="306705"/>
          </a:xfrm>
          <a:prstGeom prst="rect">
            <a:avLst/>
          </a:prstGeom>
          <a:noFill/>
          <a:ln w="9525">
            <a:noFill/>
          </a:ln>
        </p:spPr>
        <p:txBody>
          <a:bodyPr wrap="square">
            <a:spAutoFit/>
          </a:bodyPr>
          <a:p>
            <a:pPr algn="ctr"/>
            <a:r>
              <a:rPr lang="zh-CN" altLang="en-US" sz="1400" dirty="0">
                <a:latin typeface="Arial" panose="020B0604020202020204" pitchFamily="34" charset="0"/>
              </a:rPr>
              <a:t>报告人：任翌玮，李相宜，马茂原</a:t>
            </a:r>
            <a:endParaRPr lang="en-US" altLang="zh-CN" sz="14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スライド番号プレースホルダ 1"/>
          <p:cNvSpPr txBox="1">
            <a:spLocks noGrp="1"/>
          </p:cNvSpPr>
          <p:nvPr>
            <p:ph type="sldNum" sz="quarter" idx="12"/>
          </p:nvPr>
        </p:nvSpPr>
        <p:spPr>
          <a:xfrm>
            <a:off x="457200" y="6356350"/>
            <a:ext cx="2133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defTabSz="913130" eaLnBrk="1" hangingPunct="1"/>
            <a:fld id="{9A0DB2DC-4C9A-4742-B13C-FB6460FD3503}" type="slidenum">
              <a:rPr lang="en-US" altLang="ja-JP" sz="1200" dirty="0">
                <a:solidFill>
                  <a:srgbClr val="898989"/>
                </a:solidFill>
                <a:latin typeface="Calibri" panose="020F0502020204030204" pitchFamily="34" charset="0"/>
                <a:ea typeface="MS PGothic" panose="020B0600070205080204" pitchFamily="34" charset="-128"/>
              </a:rPr>
            </a:fld>
            <a:endParaRPr lang="en-US" altLang="ja-JP" sz="1200" dirty="0">
              <a:solidFill>
                <a:srgbClr val="898989"/>
              </a:solidFill>
              <a:latin typeface="Calibri" panose="020F0502020204030204" pitchFamily="34" charset="0"/>
              <a:ea typeface="MS PGothic" panose="020B0600070205080204" pitchFamily="34" charset="-128"/>
            </a:endParaRPr>
          </a:p>
        </p:txBody>
      </p:sp>
      <p:sp>
        <p:nvSpPr>
          <p:cNvPr id="2051" name="スライド番号プレースホルダ 3"/>
          <p:cNvSpPr txBox="1">
            <a:spLocks noGrp="1"/>
          </p:cNvSpPr>
          <p:nvPr/>
        </p:nvSpPr>
        <p:spPr>
          <a:xfrm>
            <a:off x="4227513" y="6491288"/>
            <a:ext cx="688975" cy="193675"/>
          </a:xfrm>
          <a:prstGeom prst="rect">
            <a:avLst/>
          </a:prstGeom>
          <a:noFill/>
          <a:ln w="9525">
            <a:noFill/>
          </a:ln>
        </p:spPr>
        <p:txBody>
          <a:bodyPr lIns="0" tIns="0" rIns="0" bIns="0"/>
          <a:p>
            <a:pPr algn="ctr" defTabSz="913130"/>
            <a:fld id="{9A0DB2DC-4C9A-4742-B13C-FB6460FD3503}" type="slidenum">
              <a:rPr lang="en-US" altLang="ja-JP" sz="900" dirty="0">
                <a:latin typeface="Calibri" panose="020F0502020204030204" pitchFamily="34" charset="0"/>
                <a:ea typeface="MS PGothic" panose="020B0600070205080204" pitchFamily="34" charset="-128"/>
              </a:rPr>
            </a:fld>
            <a:endParaRPr lang="en-US" altLang="ja-JP" sz="900" dirty="0">
              <a:latin typeface="Calibri" panose="020F0502020204030204" pitchFamily="34" charset="0"/>
              <a:ea typeface="MS PGothic" panose="020B0600070205080204" pitchFamily="34" charset="-128"/>
            </a:endParaRPr>
          </a:p>
        </p:txBody>
      </p:sp>
      <p:sp>
        <p:nvSpPr>
          <p:cNvPr id="2052" name="Rectangle 2"/>
          <p:cNvSpPr>
            <a:spLocks noGrp="1" noChangeArrowheads="1"/>
          </p:cNvSpPr>
          <p:nvPr>
            <p:ph type="title" idx="4294967295"/>
          </p:nvPr>
        </p:nvSpPr>
        <p:spPr>
          <a:xfrm>
            <a:off x="468313" y="276225"/>
            <a:ext cx="8074025" cy="25717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第四周周报  </a:t>
            </a:r>
            <a:r>
              <a:rPr kumimoji="0" lang="en-US" altLang="zh-CN" sz="1300" b="0" i="0" u="none" strike="noStrike" kern="1200" cap="none" spc="0" normalizeH="0" baseline="0" noProof="0" dirty="0" smtClean="0">
                <a:ln>
                  <a:noFill/>
                </a:ln>
                <a:solidFill>
                  <a:schemeClr val="tx1"/>
                </a:solidFill>
                <a:effectLst/>
                <a:uLnTx/>
                <a:uFillTx/>
                <a:latin typeface="+mj-lt"/>
                <a:ea typeface="+mj-ea"/>
                <a:cs typeface="+mj-cs"/>
              </a:rPr>
              <a:t>2023/10</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/16</a:t>
            </a:r>
            <a:r>
              <a:rPr kumimoji="0" lang="ja-JP" altLang="en-US" sz="13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2023/10/22</a:t>
            </a:r>
            <a:endParaRPr kumimoji="0" lang="en-US" altLang="ja-JP" sz="13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664" name="Group 520"/>
          <p:cNvGraphicFramePr>
            <a:graphicFrameLocks noGrp="1"/>
          </p:cNvGraphicFramePr>
          <p:nvPr>
            <p:custDataLst>
              <p:tags r:id="rId1"/>
            </p:custDataLst>
          </p:nvPr>
        </p:nvGraphicFramePr>
        <p:xfrm>
          <a:off x="215900" y="808990"/>
          <a:ext cx="8358505" cy="5285105"/>
        </p:xfrm>
        <a:graphic>
          <a:graphicData uri="http://schemas.openxmlformats.org/drawingml/2006/table">
            <a:tbl>
              <a:tblPr/>
              <a:tblGrid>
                <a:gridCol w="871855"/>
                <a:gridCol w="1004570"/>
                <a:gridCol w="1073150"/>
                <a:gridCol w="2117090"/>
                <a:gridCol w="1316990"/>
                <a:gridCol w="1974850"/>
              </a:tblGrid>
              <a:tr h="481965">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项目名称</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当前项目所处阶段以及目标</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本周工作计划</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本周工作情况</a:t>
                      </a:r>
                      <a:endParaRPr kumimoji="1" lang="en-US" altLang="ja-JP"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项目中遇到的问题</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下周工作计划</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0314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ja-JP"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实验二</a:t>
                      </a:r>
                      <a:r>
                        <a:rPr kumimoji="1" lang="en-US" altLang="zh-CN"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语音信号的频域特征分析</a:t>
                      </a:r>
                      <a:endPar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vert="eaVert"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当前项目所处于规划阶段。</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目标：</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1.掌握短时傅里叶变化的原理。</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2.掌握短时Mel频率倒谱系数。</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3.完成实验一的报告的写作</a:t>
                      </a:r>
                      <a:r>
                        <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rPr>
                        <a:t>。</a:t>
                      </a: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整理实验一的结果，记录实验一数据，包括混淆矩阵、</a:t>
                      </a:r>
                      <a:r>
                        <a:rPr lang="en-US" altLang="zh-CN" sz="1400" dirty="0" smtClean="0">
                          <a:ln>
                            <a:noFill/>
                          </a:ln>
                          <a:effectLst/>
                          <a:latin typeface="宋体" panose="02010600030101010101" pitchFamily="2" charset="-122"/>
                          <a:ea typeface="宋体" panose="02010600030101010101" pitchFamily="2" charset="-122"/>
                          <a:sym typeface="+mn-ea"/>
                        </a:rPr>
                        <a:t>AUC</a:t>
                      </a:r>
                      <a:r>
                        <a:rPr lang="zh-CN" altLang="en-US" sz="1400" dirty="0" smtClean="0">
                          <a:ln>
                            <a:noFill/>
                          </a:ln>
                          <a:effectLst/>
                          <a:latin typeface="宋体" panose="02010600030101010101" pitchFamily="2" charset="-122"/>
                          <a:ea typeface="宋体" panose="02010600030101010101" pitchFamily="2" charset="-122"/>
                          <a:sym typeface="+mn-ea"/>
                        </a:rPr>
                        <a:t>等评价指标的对比。完成实验一报告的写作。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根据短时傅里叶变化的原理，编写短时傅里叶变换的函数，并且实现快速傅里叶算法。</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1. </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整理了实验一的结果，并且将数据结果进行的多种形式的可视化，包括平行坐标图、</a:t>
                      </a: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ROC</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曲线图，混淆矩阵图以及柱状图等形式。并且通过对已发表的高水平论文的学习，完成了实验一论文的编写。</a:t>
                      </a: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2.</a:t>
                      </a:r>
                      <a:r>
                        <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通过查找资料，</a:t>
                      </a:r>
                      <a:r>
                        <a:rPr lang="zh-CN" altLang="en-US" sz="1400" dirty="0" smtClean="0">
                          <a:ln>
                            <a:noFill/>
                          </a:ln>
                          <a:effectLst/>
                          <a:latin typeface="宋体" panose="02010600030101010101" pitchFamily="2" charset="-122"/>
                          <a:ea typeface="宋体" panose="02010600030101010101" pitchFamily="2" charset="-122"/>
                          <a:sym typeface="+mn-ea"/>
                        </a:rPr>
                        <a:t>根据短时傅里叶变化的原理，编写了短时傅里叶变换的函数，实现了快速傅里叶算法。</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Calibri" panose="020F0502020204030204" pitchFamily="34" charset="0"/>
                          <a:ea typeface="宋体" panose="02010600030101010101" pitchFamily="2" charset="-122"/>
                          <a:sym typeface="+mn-ea"/>
                        </a:rPr>
                        <a:t>1.</a:t>
                      </a:r>
                      <a:endParaRPr lang="en-US" altLang="zh-CN" sz="1400" dirty="0" smtClean="0">
                        <a:ln>
                          <a:noFill/>
                        </a:ln>
                        <a:effectLst/>
                        <a:latin typeface="Calibri" panose="020F0502020204030204" pitchFamily="34" charset="0"/>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Calibri" panose="020F0502020204030204" pitchFamily="34" charset="0"/>
                          <a:ea typeface="宋体" panose="02010600030101010101" pitchFamily="2" charset="-122"/>
                          <a:sym typeface="+mn-ea"/>
                        </a:rPr>
                        <a:t>  </a:t>
                      </a:r>
                      <a:r>
                        <a:rPr lang="zh-CN" altLang="en-US" sz="1400" dirty="0" smtClean="0">
                          <a:ln>
                            <a:noFill/>
                          </a:ln>
                          <a:effectLst/>
                          <a:latin typeface="Calibri" panose="020F0502020204030204" pitchFamily="34" charset="0"/>
                          <a:ea typeface="宋体" panose="02010600030101010101" pitchFamily="2" charset="-122"/>
                          <a:sym typeface="+mn-ea"/>
                        </a:rPr>
                        <a:t>对论文写作的语言和结构不太熟悉，经过查找发表过的高水平论文，完成论文的写作。</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2.</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对快速傅里叶算法的理解不够深入，经过查找资料后，完成编程</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对语音进行预加重，分帧和加窗操作。</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对每一帧信号的信息进行快速傅里叶变换，将数据由时域数据转变为频域数据。</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3.</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计算每一帧</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FFT</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后的数据谱线的谱线能量。</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4.</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计算</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Mel</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滤波器的能量。</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5.</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经过离散余弦变换</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DCT</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得到</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MFCC</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函数</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6" name="TextBox 7"/>
          <p:cNvSpPr txBox="1"/>
          <p:nvPr/>
        </p:nvSpPr>
        <p:spPr>
          <a:xfrm>
            <a:off x="5734050" y="405130"/>
            <a:ext cx="3030855" cy="306705"/>
          </a:xfrm>
          <a:prstGeom prst="rect">
            <a:avLst/>
          </a:prstGeom>
          <a:noFill/>
          <a:ln w="9525">
            <a:noFill/>
          </a:ln>
        </p:spPr>
        <p:txBody>
          <a:bodyPr wrap="square">
            <a:spAutoFit/>
          </a:bodyPr>
          <a:p>
            <a:pPr algn="ctr"/>
            <a:r>
              <a:rPr lang="zh-CN" altLang="en-US" sz="1400" dirty="0">
                <a:latin typeface="Arial" panose="020B0604020202020204" pitchFamily="34" charset="0"/>
              </a:rPr>
              <a:t>报告人：任翌玮，李相宜，马茂原</a:t>
            </a:r>
            <a:endParaRPr lang="en-US" altLang="zh-CN" sz="14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スライド番号プレースホルダ 1"/>
          <p:cNvSpPr txBox="1">
            <a:spLocks noGrp="1"/>
          </p:cNvSpPr>
          <p:nvPr>
            <p:ph type="sldNum" sz="quarter" idx="12"/>
          </p:nvPr>
        </p:nvSpPr>
        <p:spPr>
          <a:xfrm>
            <a:off x="457200" y="6356350"/>
            <a:ext cx="2133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defTabSz="913130" eaLnBrk="1" hangingPunct="1"/>
            <a:fld id="{9A0DB2DC-4C9A-4742-B13C-FB6460FD3503}" type="slidenum">
              <a:rPr lang="en-US" altLang="ja-JP" sz="1200" dirty="0">
                <a:solidFill>
                  <a:srgbClr val="898989"/>
                </a:solidFill>
                <a:latin typeface="Calibri" panose="020F0502020204030204" pitchFamily="34" charset="0"/>
                <a:ea typeface="MS PGothic" panose="020B0600070205080204" pitchFamily="34" charset="-128"/>
              </a:rPr>
            </a:fld>
            <a:endParaRPr lang="en-US" altLang="ja-JP" sz="1200" dirty="0">
              <a:solidFill>
                <a:srgbClr val="898989"/>
              </a:solidFill>
              <a:latin typeface="Calibri" panose="020F0502020204030204" pitchFamily="34" charset="0"/>
              <a:ea typeface="MS PGothic" panose="020B0600070205080204" pitchFamily="34" charset="-128"/>
            </a:endParaRPr>
          </a:p>
        </p:txBody>
      </p:sp>
      <p:sp>
        <p:nvSpPr>
          <p:cNvPr id="2051" name="スライド番号プレースホルダ 3"/>
          <p:cNvSpPr txBox="1">
            <a:spLocks noGrp="1"/>
          </p:cNvSpPr>
          <p:nvPr/>
        </p:nvSpPr>
        <p:spPr>
          <a:xfrm>
            <a:off x="4227513" y="6491288"/>
            <a:ext cx="688975" cy="193675"/>
          </a:xfrm>
          <a:prstGeom prst="rect">
            <a:avLst/>
          </a:prstGeom>
          <a:noFill/>
          <a:ln w="9525">
            <a:noFill/>
          </a:ln>
        </p:spPr>
        <p:txBody>
          <a:bodyPr lIns="0" tIns="0" rIns="0" bIns="0"/>
          <a:p>
            <a:pPr algn="ctr" defTabSz="913130"/>
            <a:fld id="{9A0DB2DC-4C9A-4742-B13C-FB6460FD3503}" type="slidenum">
              <a:rPr lang="en-US" altLang="ja-JP" sz="900" dirty="0">
                <a:latin typeface="Calibri" panose="020F0502020204030204" pitchFamily="34" charset="0"/>
                <a:ea typeface="MS PGothic" panose="020B0600070205080204" pitchFamily="34" charset="-128"/>
              </a:rPr>
            </a:fld>
            <a:endParaRPr lang="en-US" altLang="ja-JP" sz="900" dirty="0">
              <a:latin typeface="Calibri" panose="020F0502020204030204" pitchFamily="34" charset="0"/>
              <a:ea typeface="MS PGothic" panose="020B0600070205080204" pitchFamily="34" charset="-128"/>
            </a:endParaRPr>
          </a:p>
        </p:txBody>
      </p:sp>
      <p:sp>
        <p:nvSpPr>
          <p:cNvPr id="2052" name="Rectangle 2"/>
          <p:cNvSpPr>
            <a:spLocks noGrp="1" noChangeArrowheads="1"/>
          </p:cNvSpPr>
          <p:nvPr>
            <p:ph type="title" idx="4294967295"/>
          </p:nvPr>
        </p:nvSpPr>
        <p:spPr>
          <a:xfrm>
            <a:off x="-182562" y="260350"/>
            <a:ext cx="8074025" cy="25717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第五周周报  </a:t>
            </a:r>
            <a:r>
              <a:rPr kumimoji="0" lang="en-US" altLang="zh-CN" sz="1300" b="0" i="0" u="none" strike="noStrike" kern="1200" cap="none" spc="0" normalizeH="0" baseline="0" noProof="0" dirty="0" smtClean="0">
                <a:ln>
                  <a:noFill/>
                </a:ln>
                <a:solidFill>
                  <a:schemeClr val="tx1"/>
                </a:solidFill>
                <a:effectLst/>
                <a:uLnTx/>
                <a:uFillTx/>
                <a:latin typeface="+mj-lt"/>
                <a:ea typeface="+mj-ea"/>
                <a:cs typeface="+mj-cs"/>
              </a:rPr>
              <a:t>2023/10</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/23</a:t>
            </a:r>
            <a:r>
              <a:rPr kumimoji="0" lang="ja-JP" altLang="en-US" sz="13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2023/10/29</a:t>
            </a:r>
            <a:endParaRPr kumimoji="0" lang="en-US" altLang="ja-JP" sz="13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664" name="Group 520"/>
          <p:cNvGraphicFramePr>
            <a:graphicFrameLocks noGrp="1"/>
          </p:cNvGraphicFramePr>
          <p:nvPr>
            <p:custDataLst>
              <p:tags r:id="rId1"/>
            </p:custDataLst>
          </p:nvPr>
        </p:nvGraphicFramePr>
        <p:xfrm>
          <a:off x="215900" y="808990"/>
          <a:ext cx="6751955" cy="4853940"/>
        </p:xfrm>
        <a:graphic>
          <a:graphicData uri="http://schemas.openxmlformats.org/drawingml/2006/table">
            <a:tbl>
              <a:tblPr/>
              <a:tblGrid>
                <a:gridCol w="704850"/>
                <a:gridCol w="810895"/>
                <a:gridCol w="866140"/>
                <a:gridCol w="2092325"/>
                <a:gridCol w="975360"/>
                <a:gridCol w="1302385"/>
              </a:tblGrid>
              <a:tr h="518795">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项目名称</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当前项目所处阶段以及目标</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本周工作计划</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本周工作情况</a:t>
                      </a:r>
                      <a:endParaRPr kumimoji="1" lang="en-US" altLang="ja-JP"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项目中遇到的问题</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下周工作计划</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35145">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ja-JP"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实验二</a:t>
                      </a:r>
                      <a:r>
                        <a:rPr kumimoji="1" lang="en-US" altLang="zh-CN"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语音信号的频域特征分析</a:t>
                      </a:r>
                      <a:endPar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vert="eaVert"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当前项目所处于中期阶段。</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目标：</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掌握Mel频率倒谱系数原理，提取语音特征参数</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MFCC</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完成实验二的论文写作。</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根据</a:t>
                      </a:r>
                      <a:r>
                        <a:rPr lang="zh-CN" altLang="en-US" sz="1400" dirty="0" smtClean="0">
                          <a:ln>
                            <a:noFill/>
                          </a:ln>
                          <a:effectLst/>
                          <a:latin typeface="宋体" panose="02010600030101010101" pitchFamily="2" charset="-122"/>
                          <a:ea typeface="宋体" panose="02010600030101010101" pitchFamily="2" charset="-122"/>
                          <a:sym typeface="+mn-ea"/>
                        </a:rPr>
                        <a:t>Mel频率倒谱系数</a:t>
                      </a:r>
                      <a:r>
                        <a:rPr lang="zh-CN" altLang="en-US" sz="1400" dirty="0" smtClean="0">
                          <a:ln>
                            <a:noFill/>
                          </a:ln>
                          <a:effectLst/>
                          <a:latin typeface="宋体" panose="02010600030101010101" pitchFamily="2" charset="-122"/>
                          <a:ea typeface="宋体" panose="02010600030101010101" pitchFamily="2" charset="-122"/>
                          <a:sym typeface="+mn-ea"/>
                        </a:rPr>
                        <a:t>的原理，</a:t>
                      </a:r>
                      <a:r>
                        <a:rPr lang="zh-CN" altLang="en-US" sz="1400" dirty="0" smtClean="0">
                          <a:ln>
                            <a:noFill/>
                          </a:ln>
                          <a:effectLst/>
                          <a:latin typeface="宋体" panose="02010600030101010101" pitchFamily="2" charset="-122"/>
                          <a:ea typeface="宋体" panose="02010600030101010101" pitchFamily="2" charset="-122"/>
                          <a:sym typeface="+mn-ea"/>
                        </a:rPr>
                        <a:t>计算出</a:t>
                      </a:r>
                      <a:r>
                        <a:rPr lang="en-US" altLang="zh-CN" sz="1400" dirty="0" smtClean="0">
                          <a:ln>
                            <a:noFill/>
                          </a:ln>
                          <a:effectLst/>
                          <a:latin typeface="宋体" panose="02010600030101010101" pitchFamily="2" charset="-122"/>
                          <a:ea typeface="宋体" panose="02010600030101010101" pitchFamily="2" charset="-122"/>
                          <a:sym typeface="+mn-ea"/>
                        </a:rPr>
                        <a:t>Mel</a:t>
                      </a:r>
                      <a:r>
                        <a:rPr lang="zh-CN" altLang="en-US" sz="1400" dirty="0" smtClean="0">
                          <a:ln>
                            <a:noFill/>
                          </a:ln>
                          <a:effectLst/>
                          <a:latin typeface="宋体" panose="02010600030101010101" pitchFamily="2" charset="-122"/>
                          <a:ea typeface="宋体" panose="02010600030101010101" pitchFamily="2" charset="-122"/>
                          <a:sym typeface="+mn-ea"/>
                        </a:rPr>
                        <a:t>滤波器的能量</a:t>
                      </a:r>
                      <a:r>
                        <a:rPr lang="zh-CN" altLang="en-US" sz="1400" dirty="0" smtClean="0">
                          <a:ln>
                            <a:noFill/>
                          </a:ln>
                          <a:effectLst/>
                          <a:latin typeface="宋体" panose="02010600030101010101" pitchFamily="2" charset="-122"/>
                          <a:ea typeface="宋体" panose="02010600030101010101" pitchFamily="2" charset="-122"/>
                          <a:sym typeface="+mn-ea"/>
                        </a:rPr>
                        <a:t>，并且</a:t>
                      </a:r>
                      <a:r>
                        <a:rPr lang="zh-CN" altLang="en-US" sz="1400" dirty="0" smtClean="0">
                          <a:ln>
                            <a:noFill/>
                          </a:ln>
                          <a:effectLst/>
                          <a:latin typeface="宋体" panose="02010600030101010101" pitchFamily="2" charset="-122"/>
                          <a:ea typeface="宋体" panose="02010600030101010101" pitchFamily="2" charset="-122"/>
                          <a:sym typeface="+mn-ea"/>
                        </a:rPr>
                        <a:t>经过离散余弦变换</a:t>
                      </a:r>
                      <a:r>
                        <a:rPr lang="en-US" altLang="zh-CN" sz="1400" dirty="0" smtClean="0">
                          <a:ln>
                            <a:noFill/>
                          </a:ln>
                          <a:effectLst/>
                          <a:latin typeface="宋体" panose="02010600030101010101" pitchFamily="2" charset="-122"/>
                          <a:ea typeface="宋体" panose="02010600030101010101" pitchFamily="2" charset="-122"/>
                          <a:sym typeface="+mn-ea"/>
                        </a:rPr>
                        <a:t>DCT</a:t>
                      </a:r>
                      <a:r>
                        <a:rPr lang="zh-CN" altLang="en-US" sz="1400" dirty="0" smtClean="0">
                          <a:ln>
                            <a:noFill/>
                          </a:ln>
                          <a:effectLst/>
                          <a:latin typeface="宋体" panose="02010600030101010101" pitchFamily="2" charset="-122"/>
                          <a:ea typeface="宋体" panose="02010600030101010101" pitchFamily="2" charset="-122"/>
                          <a:sym typeface="+mn-ea"/>
                        </a:rPr>
                        <a:t>得到了</a:t>
                      </a:r>
                      <a:r>
                        <a:rPr lang="en-US" altLang="zh-CN" sz="1400" dirty="0" smtClean="0">
                          <a:ln>
                            <a:noFill/>
                          </a:ln>
                          <a:effectLst/>
                          <a:latin typeface="宋体" panose="02010600030101010101" pitchFamily="2" charset="-122"/>
                          <a:ea typeface="宋体" panose="02010600030101010101" pitchFamily="2" charset="-122"/>
                          <a:sym typeface="+mn-ea"/>
                        </a:rPr>
                        <a:t>MFCC</a:t>
                      </a:r>
                      <a:r>
                        <a:rPr lang="zh-CN" altLang="en-US" sz="1400" dirty="0" smtClean="0">
                          <a:ln>
                            <a:noFill/>
                          </a:ln>
                          <a:effectLst/>
                          <a:latin typeface="宋体" panose="02010600030101010101" pitchFamily="2" charset="-122"/>
                          <a:ea typeface="宋体" panose="02010600030101010101" pitchFamily="2" charset="-122"/>
                          <a:sym typeface="+mn-ea"/>
                        </a:rPr>
                        <a:t>函数。</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完成实验二的科学论文撰写工作。</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我们使用</a:t>
                      </a:r>
                      <a:r>
                        <a:rPr lang="en-US" altLang="zh-CN" sz="1400" dirty="0" smtClean="0">
                          <a:ln>
                            <a:noFill/>
                          </a:ln>
                          <a:effectLst/>
                          <a:latin typeface="宋体" panose="02010600030101010101" pitchFamily="2" charset="-122"/>
                          <a:ea typeface="宋体" panose="02010600030101010101" pitchFamily="2" charset="-122"/>
                          <a:sym typeface="+mn-ea"/>
                        </a:rPr>
                        <a:t>MATLAB</a:t>
                      </a:r>
                      <a:r>
                        <a:rPr lang="zh-CN" altLang="en-US" sz="1400" dirty="0" smtClean="0">
                          <a:ln>
                            <a:noFill/>
                          </a:ln>
                          <a:effectLst/>
                          <a:latin typeface="宋体" panose="02010600030101010101" pitchFamily="2" charset="-122"/>
                          <a:ea typeface="宋体" panose="02010600030101010101" pitchFamily="2" charset="-122"/>
                          <a:sym typeface="+mn-ea"/>
                        </a:rPr>
                        <a:t>进行了以下工作：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 </a:t>
                      </a:r>
                      <a:r>
                        <a:rPr lang="en-US" altLang="zh-CN" sz="1400" dirty="0" smtClean="0">
                          <a:ln>
                            <a:noFill/>
                          </a:ln>
                          <a:effectLst/>
                          <a:latin typeface="宋体" panose="02010600030101010101" pitchFamily="2" charset="-122"/>
                          <a:ea typeface="宋体" panose="02010600030101010101" pitchFamily="2" charset="-122"/>
                          <a:sym typeface="+mn-ea"/>
                        </a:rPr>
                        <a:t>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对语音进行了预加重，分帧和加窗操作。</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对每一帧信号的信息进行了快速傅里叶变换，将数据由时域数据转变为频域数据。</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3.</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计算出每一帧</a:t>
                      </a:r>
                      <a:r>
                        <a:rPr lang="en-US" altLang="zh-CN" sz="1400" dirty="0" smtClean="0">
                          <a:ln>
                            <a:noFill/>
                          </a:ln>
                          <a:effectLst/>
                          <a:latin typeface="宋体" panose="02010600030101010101" pitchFamily="2" charset="-122"/>
                          <a:ea typeface="宋体" panose="02010600030101010101" pitchFamily="2" charset="-122"/>
                          <a:sym typeface="+mn-ea"/>
                        </a:rPr>
                        <a:t>FFT</a:t>
                      </a:r>
                      <a:r>
                        <a:rPr lang="zh-CN" altLang="en-US" sz="1400" dirty="0" smtClean="0">
                          <a:ln>
                            <a:noFill/>
                          </a:ln>
                          <a:effectLst/>
                          <a:latin typeface="宋体" panose="02010600030101010101" pitchFamily="2" charset="-122"/>
                          <a:ea typeface="宋体" panose="02010600030101010101" pitchFamily="2" charset="-122"/>
                          <a:sym typeface="+mn-ea"/>
                        </a:rPr>
                        <a:t>后的数据谱线的谱线能量。</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4.</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计算出</a:t>
                      </a:r>
                      <a:r>
                        <a:rPr lang="en-US" altLang="zh-CN" sz="1400" dirty="0" smtClean="0">
                          <a:ln>
                            <a:noFill/>
                          </a:ln>
                          <a:effectLst/>
                          <a:latin typeface="宋体" panose="02010600030101010101" pitchFamily="2" charset="-122"/>
                          <a:ea typeface="宋体" panose="02010600030101010101" pitchFamily="2" charset="-122"/>
                          <a:sym typeface="+mn-ea"/>
                        </a:rPr>
                        <a:t>Mel</a:t>
                      </a:r>
                      <a:r>
                        <a:rPr lang="zh-CN" altLang="en-US" sz="1400" dirty="0" smtClean="0">
                          <a:ln>
                            <a:noFill/>
                          </a:ln>
                          <a:effectLst/>
                          <a:latin typeface="宋体" panose="02010600030101010101" pitchFamily="2" charset="-122"/>
                          <a:ea typeface="宋体" panose="02010600030101010101" pitchFamily="2" charset="-122"/>
                          <a:sym typeface="+mn-ea"/>
                        </a:rPr>
                        <a:t>滤波器的能量。</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5.</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经过离散余弦变换</a:t>
                      </a:r>
                      <a:r>
                        <a:rPr lang="en-US" altLang="zh-CN" sz="1400" dirty="0" smtClean="0">
                          <a:ln>
                            <a:noFill/>
                          </a:ln>
                          <a:effectLst/>
                          <a:latin typeface="宋体" panose="02010600030101010101" pitchFamily="2" charset="-122"/>
                          <a:ea typeface="宋体" panose="02010600030101010101" pitchFamily="2" charset="-122"/>
                          <a:sym typeface="+mn-ea"/>
                        </a:rPr>
                        <a:t>DCT</a:t>
                      </a:r>
                      <a:r>
                        <a:rPr lang="zh-CN" altLang="en-US" sz="1400" dirty="0" smtClean="0">
                          <a:ln>
                            <a:noFill/>
                          </a:ln>
                          <a:effectLst/>
                          <a:latin typeface="宋体" panose="02010600030101010101" pitchFamily="2" charset="-122"/>
                          <a:ea typeface="宋体" panose="02010600030101010101" pitchFamily="2" charset="-122"/>
                          <a:sym typeface="+mn-ea"/>
                        </a:rPr>
                        <a:t>得到了</a:t>
                      </a:r>
                      <a:r>
                        <a:rPr lang="en-US" altLang="zh-CN" sz="1400" dirty="0" smtClean="0">
                          <a:ln>
                            <a:noFill/>
                          </a:ln>
                          <a:effectLst/>
                          <a:latin typeface="宋体" panose="02010600030101010101" pitchFamily="2" charset="-122"/>
                          <a:ea typeface="宋体" panose="02010600030101010101" pitchFamily="2" charset="-122"/>
                          <a:sym typeface="+mn-ea"/>
                        </a:rPr>
                        <a:t>MFCC</a:t>
                      </a:r>
                      <a:r>
                        <a:rPr lang="zh-CN" altLang="en-US" sz="1400" dirty="0" smtClean="0">
                          <a:ln>
                            <a:noFill/>
                          </a:ln>
                          <a:effectLst/>
                          <a:latin typeface="宋体" panose="02010600030101010101" pitchFamily="2" charset="-122"/>
                          <a:ea typeface="宋体" panose="02010600030101010101" pitchFamily="2" charset="-122"/>
                          <a:sym typeface="+mn-ea"/>
                        </a:rPr>
                        <a:t>函数</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1.</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对语音的预加重理解不深，经过小组讨论和资料查找后，完成语音的预加重工作。</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2.</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对</a:t>
                      </a:r>
                      <a:r>
                        <a:rPr lang="zh-CN" altLang="en-US" sz="1400" dirty="0" smtClean="0">
                          <a:ln>
                            <a:noFill/>
                          </a:ln>
                          <a:effectLst/>
                          <a:latin typeface="宋体" panose="02010600030101010101" pitchFamily="2" charset="-122"/>
                          <a:ea typeface="宋体" panose="02010600030101010101" pitchFamily="2" charset="-122"/>
                          <a:sym typeface="+mn-ea"/>
                        </a:rPr>
                        <a:t>Mel频率倒谱系数原理</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的理解不够深入，经过查找资料后，完成编程。</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完善实验二的论文写作。</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开始进行实验三的实验工作，通过查阅资料进行</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DTW</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算法的实现。</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6" name="TextBox 7"/>
          <p:cNvSpPr txBox="1"/>
          <p:nvPr/>
        </p:nvSpPr>
        <p:spPr>
          <a:xfrm>
            <a:off x="2339340" y="476885"/>
            <a:ext cx="3030855" cy="306705"/>
          </a:xfrm>
          <a:prstGeom prst="rect">
            <a:avLst/>
          </a:prstGeom>
          <a:noFill/>
          <a:ln w="9525">
            <a:noFill/>
          </a:ln>
        </p:spPr>
        <p:txBody>
          <a:bodyPr wrap="square">
            <a:spAutoFit/>
          </a:bodyPr>
          <a:p>
            <a:pPr algn="ctr"/>
            <a:r>
              <a:rPr lang="zh-CN" altLang="en-US" sz="1400" dirty="0">
                <a:latin typeface="Arial" panose="020B0604020202020204" pitchFamily="34" charset="0"/>
              </a:rPr>
              <a:t>报告人：任翌玮，李相宜，马茂原</a:t>
            </a:r>
            <a:endParaRPr lang="en-US" altLang="zh-CN" sz="1400"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スライド番号プレースホルダ 1"/>
          <p:cNvSpPr txBox="1">
            <a:spLocks noGrp="1"/>
          </p:cNvSpPr>
          <p:nvPr>
            <p:ph type="sldNum" sz="quarter" idx="12"/>
          </p:nvPr>
        </p:nvSpPr>
        <p:spPr>
          <a:xfrm>
            <a:off x="457200" y="6356350"/>
            <a:ext cx="2133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defTabSz="913130" eaLnBrk="1" hangingPunct="1"/>
            <a:fld id="{9A0DB2DC-4C9A-4742-B13C-FB6460FD3503}" type="slidenum">
              <a:rPr lang="en-US" altLang="ja-JP" sz="1200" dirty="0">
                <a:solidFill>
                  <a:srgbClr val="898989"/>
                </a:solidFill>
                <a:latin typeface="Calibri" panose="020F0502020204030204" pitchFamily="34" charset="0"/>
                <a:ea typeface="MS PGothic" panose="020B0600070205080204" pitchFamily="34" charset="-128"/>
              </a:rPr>
            </a:fld>
            <a:endParaRPr lang="en-US" altLang="ja-JP" sz="1200" dirty="0">
              <a:solidFill>
                <a:srgbClr val="898989"/>
              </a:solidFill>
              <a:latin typeface="Calibri" panose="020F0502020204030204" pitchFamily="34" charset="0"/>
              <a:ea typeface="MS PGothic" panose="020B0600070205080204" pitchFamily="34" charset="-128"/>
            </a:endParaRPr>
          </a:p>
        </p:txBody>
      </p:sp>
      <p:sp>
        <p:nvSpPr>
          <p:cNvPr id="2051" name="スライド番号プレースホルダ 3"/>
          <p:cNvSpPr txBox="1">
            <a:spLocks noGrp="1"/>
          </p:cNvSpPr>
          <p:nvPr/>
        </p:nvSpPr>
        <p:spPr>
          <a:xfrm>
            <a:off x="4227513" y="6491288"/>
            <a:ext cx="688975" cy="193675"/>
          </a:xfrm>
          <a:prstGeom prst="rect">
            <a:avLst/>
          </a:prstGeom>
          <a:noFill/>
          <a:ln w="9525">
            <a:noFill/>
          </a:ln>
        </p:spPr>
        <p:txBody>
          <a:bodyPr lIns="0" tIns="0" rIns="0" bIns="0"/>
          <a:p>
            <a:pPr algn="ctr" defTabSz="913130"/>
            <a:fld id="{9A0DB2DC-4C9A-4742-B13C-FB6460FD3503}" type="slidenum">
              <a:rPr lang="en-US" altLang="ja-JP" sz="900" dirty="0">
                <a:latin typeface="Calibri" panose="020F0502020204030204" pitchFamily="34" charset="0"/>
                <a:ea typeface="MS PGothic" panose="020B0600070205080204" pitchFamily="34" charset="-128"/>
              </a:rPr>
            </a:fld>
            <a:endParaRPr lang="en-US" altLang="ja-JP" sz="900" dirty="0">
              <a:latin typeface="Calibri" panose="020F0502020204030204" pitchFamily="34" charset="0"/>
              <a:ea typeface="MS PGothic" panose="020B0600070205080204" pitchFamily="34" charset="-128"/>
            </a:endParaRPr>
          </a:p>
        </p:txBody>
      </p:sp>
      <p:sp>
        <p:nvSpPr>
          <p:cNvPr id="2052" name="Rectangle 2"/>
          <p:cNvSpPr>
            <a:spLocks noGrp="1" noChangeArrowheads="1"/>
          </p:cNvSpPr>
          <p:nvPr>
            <p:ph type="title" idx="4294967295"/>
          </p:nvPr>
        </p:nvSpPr>
        <p:spPr>
          <a:xfrm>
            <a:off x="-182562" y="260350"/>
            <a:ext cx="8074025" cy="25717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第六周周报  </a:t>
            </a:r>
            <a:r>
              <a:rPr kumimoji="0" lang="en-US" altLang="zh-CN" sz="1300" b="0" i="0" u="none" strike="noStrike" kern="1200" cap="none" spc="0" normalizeH="0" baseline="0" noProof="0" dirty="0" smtClean="0">
                <a:ln>
                  <a:noFill/>
                </a:ln>
                <a:solidFill>
                  <a:schemeClr val="tx1"/>
                </a:solidFill>
                <a:effectLst/>
                <a:uLnTx/>
                <a:uFillTx/>
                <a:latin typeface="+mj-lt"/>
                <a:ea typeface="+mj-ea"/>
                <a:cs typeface="+mj-cs"/>
              </a:rPr>
              <a:t>2023/10</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/30</a:t>
            </a:r>
            <a:r>
              <a:rPr kumimoji="0" lang="ja-JP" altLang="en-US" sz="13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2023/11/06</a:t>
            </a:r>
            <a:endParaRPr kumimoji="0" lang="en-US" altLang="ja-JP" sz="13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664" name="Group 520"/>
          <p:cNvGraphicFramePr>
            <a:graphicFrameLocks noGrp="1"/>
          </p:cNvGraphicFramePr>
          <p:nvPr>
            <p:custDataLst>
              <p:tags r:id="rId1"/>
            </p:custDataLst>
          </p:nvPr>
        </p:nvGraphicFramePr>
        <p:xfrm>
          <a:off x="215900" y="808990"/>
          <a:ext cx="6751955" cy="4979670"/>
        </p:xfrm>
        <a:graphic>
          <a:graphicData uri="http://schemas.openxmlformats.org/drawingml/2006/table">
            <a:tbl>
              <a:tblPr/>
              <a:tblGrid>
                <a:gridCol w="704850"/>
                <a:gridCol w="1271270"/>
                <a:gridCol w="818515"/>
                <a:gridCol w="2052320"/>
                <a:gridCol w="904240"/>
                <a:gridCol w="1000760"/>
              </a:tblGrid>
              <a:tr h="44069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项目名称</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当前项目所处阶段以及目标</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本周工作计划</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本周工作情况</a:t>
                      </a:r>
                      <a:endParaRPr kumimoji="1" lang="en-US" altLang="ja-JP"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项目中遇到的问题</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下周工作计划</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3898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ja-JP"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实验三</a:t>
                      </a:r>
                      <a:r>
                        <a:rPr kumimoji="1" lang="en-US" altLang="zh-CN"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基于动态时间规整的孤立字语音识别</a:t>
                      </a:r>
                      <a:endParaRPr kumimoji="1" lang="zh-CN" altLang="en-US" sz="2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vert="eaVert"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当前项目所处于起步阶段。</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目标：</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掌握语音识别的模版匹配法的原理和过程。</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掌握动态时间规整</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DTW</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技术</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应用</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MATLAB</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实现基于</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DTW</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10</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个阿拉伯数字的识别</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完善实验二的科学论文撰写工作。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开始进行实验三的实验工作，通过查阅资料进行</a:t>
                      </a:r>
                      <a:r>
                        <a:rPr lang="en-US" altLang="zh-CN" sz="1400" dirty="0" smtClean="0">
                          <a:ln>
                            <a:noFill/>
                          </a:ln>
                          <a:effectLst/>
                          <a:latin typeface="宋体" panose="02010600030101010101" pitchFamily="2" charset="-122"/>
                          <a:ea typeface="宋体" panose="02010600030101010101" pitchFamily="2" charset="-122"/>
                          <a:sym typeface="+mn-ea"/>
                        </a:rPr>
                        <a:t>DTW</a:t>
                      </a:r>
                      <a:r>
                        <a:rPr lang="zh-CN" altLang="en-US" sz="1400" dirty="0" smtClean="0">
                          <a:ln>
                            <a:noFill/>
                          </a:ln>
                          <a:effectLst/>
                          <a:latin typeface="宋体" panose="02010600030101010101" pitchFamily="2" charset="-122"/>
                          <a:ea typeface="宋体" panose="02010600030101010101" pitchFamily="2" charset="-122"/>
                          <a:sym typeface="+mn-ea"/>
                        </a:rPr>
                        <a:t>算法的实现。</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我们使用</a:t>
                      </a:r>
                      <a:r>
                        <a:rPr lang="en-US" altLang="zh-CN" sz="1400" dirty="0" smtClean="0">
                          <a:ln>
                            <a:noFill/>
                          </a:ln>
                          <a:effectLst/>
                          <a:latin typeface="宋体" panose="02010600030101010101" pitchFamily="2" charset="-122"/>
                          <a:ea typeface="宋体" panose="02010600030101010101" pitchFamily="2" charset="-122"/>
                          <a:sym typeface="+mn-ea"/>
                        </a:rPr>
                        <a:t>MATLAB</a:t>
                      </a:r>
                      <a:r>
                        <a:rPr lang="zh-CN" altLang="en-US" sz="1400" dirty="0" smtClean="0">
                          <a:ln>
                            <a:noFill/>
                          </a:ln>
                          <a:effectLst/>
                          <a:latin typeface="宋体" panose="02010600030101010101" pitchFamily="2" charset="-122"/>
                          <a:ea typeface="宋体" panose="02010600030101010101" pitchFamily="2" charset="-122"/>
                          <a:sym typeface="+mn-ea"/>
                        </a:rPr>
                        <a:t>进行了以下工作：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1.把测试模板的各个帧号 网=1-n在一个</a:t>
                      </a:r>
                      <a:r>
                        <a:rPr lang="zh-CN" altLang="en-US" sz="1400" dirty="0" smtClean="0">
                          <a:ln>
                            <a:noFill/>
                          </a:ln>
                          <a:effectLst/>
                          <a:latin typeface="宋体" panose="02010600030101010101" pitchFamily="2" charset="-122"/>
                          <a:ea typeface="宋体" panose="02010600030101010101" pitchFamily="2" charset="-122"/>
                          <a:sym typeface="+mn-ea"/>
                        </a:rPr>
                        <a:t>二维直角坐标系中的横轴上标出，把参考模板的各帧</a:t>
                      </a:r>
                      <a:r>
                        <a:rPr lang="en-US" altLang="zh-CN" sz="1400" dirty="0" smtClean="0">
                          <a:ln>
                            <a:noFill/>
                          </a:ln>
                          <a:effectLst/>
                          <a:latin typeface="宋体" panose="02010600030101010101" pitchFamily="2" charset="-122"/>
                          <a:ea typeface="宋体" panose="02010600030101010101" pitchFamily="2" charset="-122"/>
                          <a:sym typeface="+mn-ea"/>
                        </a:rPr>
                        <a:t>m</a:t>
                      </a:r>
                      <a:r>
                        <a:rPr lang="zh-CN" altLang="en-US" sz="1400" dirty="0" smtClean="0">
                          <a:ln>
                            <a:noFill/>
                          </a:ln>
                          <a:effectLst/>
                          <a:latin typeface="宋体" panose="02010600030101010101" pitchFamily="2" charset="-122"/>
                          <a:ea typeface="宋体" panose="02010600030101010101" pitchFamily="2" charset="-122"/>
                          <a:sym typeface="+mn-ea"/>
                        </a:rPr>
                        <a:t>=1</a:t>
                      </a:r>
                      <a:r>
                        <a:rPr lang="en-US" altLang="zh-CN" sz="1400" dirty="0" smtClean="0">
                          <a:ln>
                            <a:noFill/>
                          </a:ln>
                          <a:effectLst/>
                          <a:latin typeface="宋体" panose="02010600030101010101" pitchFamily="2" charset="-122"/>
                          <a:ea typeface="宋体" panose="02010600030101010101" pitchFamily="2" charset="-122"/>
                          <a:sym typeface="+mn-ea"/>
                        </a:rPr>
                        <a:t>-</a:t>
                      </a:r>
                      <a:r>
                        <a:rPr lang="zh-CN" altLang="en-US" sz="1400" dirty="0" smtClean="0">
                          <a:ln>
                            <a:noFill/>
                          </a:ln>
                          <a:effectLst/>
                          <a:latin typeface="宋体" panose="02010600030101010101" pitchFamily="2" charset="-122"/>
                          <a:ea typeface="宋体" panose="02010600030101010101" pitchFamily="2" charset="-122"/>
                          <a:sym typeface="+mn-ea"/>
                        </a:rPr>
                        <a:t> M 在纵轴上标出，通过这些表示帧号的整封坐标画出一纵横线即可形成一个网络，网络中的每一个交叉点表示测试模式中某一帧与训练模式中某一帧的交汇。</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r>
                        <a:rPr lang="zh-CN" altLang="en-US" sz="1400" dirty="0" smtClean="0">
                          <a:ln>
                            <a:noFill/>
                          </a:ln>
                          <a:effectLst/>
                          <a:latin typeface="宋体" panose="02010600030101010101" pitchFamily="2" charset="-122"/>
                          <a:ea typeface="宋体" panose="02010600030101010101" pitchFamily="2" charset="-122"/>
                          <a:sym typeface="+mn-ea"/>
                        </a:rPr>
                        <a:t>计算两个模式各帧之间的距离，即求出帧匹配距离矩阵。</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3.</a:t>
                      </a:r>
                      <a:r>
                        <a:rPr lang="zh-CN" altLang="en-US" sz="1400" dirty="0" smtClean="0">
                          <a:ln>
                            <a:noFill/>
                          </a:ln>
                          <a:effectLst/>
                          <a:latin typeface="宋体" panose="02010600030101010101" pitchFamily="2" charset="-122"/>
                          <a:ea typeface="宋体" panose="02010600030101010101" pitchFamily="2" charset="-122"/>
                          <a:sym typeface="+mn-ea"/>
                        </a:rPr>
                        <a:t>在帧匹配距离</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矩阵中找出一条最佳路径。</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 </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1.</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对网络的构建不熟悉，</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经过查找资料后解决问题。</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2.</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对</a:t>
                      </a:r>
                      <a:r>
                        <a:rPr lang="zh-CN" altLang="en-US" sz="1400" dirty="0" smtClean="0">
                          <a:ln>
                            <a:noFill/>
                          </a:ln>
                          <a:effectLst/>
                          <a:latin typeface="宋体" panose="02010600030101010101" pitchFamily="2" charset="-122"/>
                          <a:ea typeface="宋体" panose="02010600030101010101" pitchFamily="2" charset="-122"/>
                          <a:sym typeface="+mn-ea"/>
                        </a:rPr>
                        <a:t>帧匹配距离矩阵</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理解不深，经过小组讨论和资料查找后，求出了</a:t>
                      </a:r>
                      <a:r>
                        <a:rPr lang="zh-CN" altLang="en-US" sz="1400" dirty="0" smtClean="0">
                          <a:ln>
                            <a:noFill/>
                          </a:ln>
                          <a:effectLst/>
                          <a:latin typeface="宋体" panose="02010600030101010101" pitchFamily="2" charset="-122"/>
                          <a:ea typeface="宋体" panose="02010600030101010101" pitchFamily="2" charset="-122"/>
                          <a:sym typeface="+mn-ea"/>
                        </a:rPr>
                        <a:t>计算两个模式各帧之间的距离</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a:t>
                      </a: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完善</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DTW</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算法的程序。</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学习并应用</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matlab</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GUI</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界面</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6" name="TextBox 7"/>
          <p:cNvSpPr txBox="1"/>
          <p:nvPr/>
        </p:nvSpPr>
        <p:spPr>
          <a:xfrm>
            <a:off x="2339340" y="476885"/>
            <a:ext cx="3030855" cy="306705"/>
          </a:xfrm>
          <a:prstGeom prst="rect">
            <a:avLst/>
          </a:prstGeom>
          <a:noFill/>
          <a:ln w="9525">
            <a:noFill/>
          </a:ln>
        </p:spPr>
        <p:txBody>
          <a:bodyPr wrap="square">
            <a:spAutoFit/>
          </a:bodyPr>
          <a:p>
            <a:pPr algn="ctr"/>
            <a:r>
              <a:rPr lang="zh-CN" altLang="en-US" sz="1400" dirty="0">
                <a:latin typeface="Arial" panose="020B0604020202020204" pitchFamily="34" charset="0"/>
              </a:rPr>
              <a:t>报告人：任翌玮，李相宜，马茂原</a:t>
            </a:r>
            <a:endParaRPr lang="en-US" altLang="zh-CN" sz="1400"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スライド番号プレースホルダ 1"/>
          <p:cNvSpPr txBox="1">
            <a:spLocks noGrp="1"/>
          </p:cNvSpPr>
          <p:nvPr>
            <p:ph type="sldNum" sz="quarter" idx="12"/>
          </p:nvPr>
        </p:nvSpPr>
        <p:spPr>
          <a:xfrm>
            <a:off x="457200" y="6356350"/>
            <a:ext cx="2133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defTabSz="913130" eaLnBrk="1" hangingPunct="1"/>
            <a:fld id="{9A0DB2DC-4C9A-4742-B13C-FB6460FD3503}" type="slidenum">
              <a:rPr lang="en-US" altLang="ja-JP" sz="1200" dirty="0">
                <a:solidFill>
                  <a:srgbClr val="898989"/>
                </a:solidFill>
                <a:latin typeface="Calibri" panose="020F0502020204030204" pitchFamily="34" charset="0"/>
                <a:ea typeface="MS PGothic" panose="020B0600070205080204" pitchFamily="34" charset="-128"/>
              </a:rPr>
            </a:fld>
            <a:endParaRPr lang="en-US" altLang="ja-JP" sz="1200" dirty="0">
              <a:solidFill>
                <a:srgbClr val="898989"/>
              </a:solidFill>
              <a:latin typeface="Calibri" panose="020F0502020204030204" pitchFamily="34" charset="0"/>
              <a:ea typeface="MS PGothic" panose="020B0600070205080204" pitchFamily="34" charset="-128"/>
            </a:endParaRPr>
          </a:p>
        </p:txBody>
      </p:sp>
      <p:sp>
        <p:nvSpPr>
          <p:cNvPr id="2051" name="スライド番号プレースホルダ 3"/>
          <p:cNvSpPr txBox="1">
            <a:spLocks noGrp="1"/>
          </p:cNvSpPr>
          <p:nvPr/>
        </p:nvSpPr>
        <p:spPr>
          <a:xfrm>
            <a:off x="4227513" y="6491288"/>
            <a:ext cx="688975" cy="193675"/>
          </a:xfrm>
          <a:prstGeom prst="rect">
            <a:avLst/>
          </a:prstGeom>
          <a:noFill/>
          <a:ln w="9525">
            <a:noFill/>
          </a:ln>
        </p:spPr>
        <p:txBody>
          <a:bodyPr lIns="0" tIns="0" rIns="0" bIns="0"/>
          <a:p>
            <a:pPr algn="ctr" defTabSz="913130"/>
            <a:fld id="{9A0DB2DC-4C9A-4742-B13C-FB6460FD3503}" type="slidenum">
              <a:rPr lang="en-US" altLang="ja-JP" sz="900" dirty="0">
                <a:latin typeface="Calibri" panose="020F0502020204030204" pitchFamily="34" charset="0"/>
                <a:ea typeface="MS PGothic" panose="020B0600070205080204" pitchFamily="34" charset="-128"/>
              </a:rPr>
            </a:fld>
            <a:endParaRPr lang="en-US" altLang="ja-JP" sz="900" dirty="0">
              <a:latin typeface="Calibri" panose="020F0502020204030204" pitchFamily="34" charset="0"/>
              <a:ea typeface="MS PGothic" panose="020B0600070205080204" pitchFamily="34" charset="-128"/>
            </a:endParaRPr>
          </a:p>
        </p:txBody>
      </p:sp>
      <p:sp>
        <p:nvSpPr>
          <p:cNvPr id="2052" name="Rectangle 2"/>
          <p:cNvSpPr>
            <a:spLocks noGrp="1" noChangeArrowheads="1"/>
          </p:cNvSpPr>
          <p:nvPr>
            <p:ph type="title" idx="4294967295"/>
          </p:nvPr>
        </p:nvSpPr>
        <p:spPr>
          <a:xfrm>
            <a:off x="-182562" y="260350"/>
            <a:ext cx="8074025" cy="25717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第七周周报  </a:t>
            </a:r>
            <a:r>
              <a:rPr kumimoji="0" lang="en-US" altLang="zh-CN" sz="1300" b="0" i="0" u="none" strike="noStrike" kern="1200" cap="none" spc="0" normalizeH="0" baseline="0" noProof="0" dirty="0" smtClean="0">
                <a:ln>
                  <a:noFill/>
                </a:ln>
                <a:solidFill>
                  <a:schemeClr val="tx1"/>
                </a:solidFill>
                <a:effectLst/>
                <a:uLnTx/>
                <a:uFillTx/>
                <a:latin typeface="+mj-lt"/>
                <a:ea typeface="+mj-ea"/>
                <a:cs typeface="+mj-cs"/>
              </a:rPr>
              <a:t>2023/11</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/06</a:t>
            </a:r>
            <a:r>
              <a:rPr kumimoji="0" lang="ja-JP" altLang="en-US" sz="13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2023/11/12</a:t>
            </a:r>
            <a:endParaRPr kumimoji="0" lang="en-US" altLang="ja-JP" sz="13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664" name="Group 520"/>
          <p:cNvGraphicFramePr>
            <a:graphicFrameLocks noGrp="1"/>
          </p:cNvGraphicFramePr>
          <p:nvPr>
            <p:custDataLst>
              <p:tags r:id="rId1"/>
            </p:custDataLst>
          </p:nvPr>
        </p:nvGraphicFramePr>
        <p:xfrm>
          <a:off x="215900" y="808990"/>
          <a:ext cx="6751955" cy="4008755"/>
        </p:xfrm>
        <a:graphic>
          <a:graphicData uri="http://schemas.openxmlformats.org/drawingml/2006/table">
            <a:tbl>
              <a:tblPr/>
              <a:tblGrid>
                <a:gridCol w="704850"/>
                <a:gridCol w="1271270"/>
                <a:gridCol w="1379220"/>
                <a:gridCol w="1491615"/>
                <a:gridCol w="904240"/>
                <a:gridCol w="1000760"/>
              </a:tblGrid>
              <a:tr h="36830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项目名称</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当前项目所处阶段以及目标</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本周工作计划</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本周工作情况</a:t>
                      </a:r>
                      <a:endParaRPr kumimoji="1" lang="en-US" altLang="ja-JP"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项目中遇到的问题</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下周工作计划</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40455">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ja-JP"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实验三</a:t>
                      </a:r>
                      <a:r>
                        <a:rPr kumimoji="1"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1"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基于动态时间规整的孤立字语音识别</a:t>
                      </a:r>
                      <a:endParaRPr kumimoji="1"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vert="eaVert"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当前项目所处于收尾阶段。</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目标：</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完善</a:t>
                      </a:r>
                      <a:r>
                        <a:rPr lang="en-US" altLang="zh-CN" sz="1400" dirty="0" smtClean="0">
                          <a:ln>
                            <a:noFill/>
                          </a:ln>
                          <a:effectLst/>
                          <a:latin typeface="宋体" panose="02010600030101010101" pitchFamily="2" charset="-122"/>
                          <a:ea typeface="宋体" panose="02010600030101010101" pitchFamily="2" charset="-122"/>
                          <a:sym typeface="+mn-ea"/>
                        </a:rPr>
                        <a:t>DTW</a:t>
                      </a:r>
                      <a:r>
                        <a:rPr lang="zh-CN" altLang="en-US" sz="1400" dirty="0" smtClean="0">
                          <a:ln>
                            <a:noFill/>
                          </a:ln>
                          <a:effectLst/>
                          <a:latin typeface="宋体" panose="02010600030101010101" pitchFamily="2" charset="-122"/>
                          <a:ea typeface="宋体" panose="02010600030101010101" pitchFamily="2" charset="-122"/>
                          <a:sym typeface="+mn-ea"/>
                        </a:rPr>
                        <a:t>算法的程序。</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学习并应用</a:t>
                      </a:r>
                      <a:r>
                        <a:rPr lang="en-US" altLang="zh-CN" sz="1400" dirty="0" smtClean="0">
                          <a:ln>
                            <a:noFill/>
                          </a:ln>
                          <a:effectLst/>
                          <a:latin typeface="宋体" panose="02010600030101010101" pitchFamily="2" charset="-122"/>
                          <a:ea typeface="宋体" panose="02010600030101010101" pitchFamily="2" charset="-122"/>
                          <a:sym typeface="+mn-ea"/>
                        </a:rPr>
                        <a:t>GUI</a:t>
                      </a:r>
                      <a:r>
                        <a:rPr lang="zh-CN" altLang="en-US" sz="1400" dirty="0" smtClean="0">
                          <a:ln>
                            <a:noFill/>
                          </a:ln>
                          <a:effectLst/>
                          <a:latin typeface="宋体" panose="02010600030101010101" pitchFamily="2" charset="-122"/>
                          <a:ea typeface="宋体" panose="02010600030101010101" pitchFamily="2" charset="-122"/>
                          <a:sym typeface="+mn-ea"/>
                        </a:rPr>
                        <a:t>界面。</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3.</a:t>
                      </a:r>
                      <a:r>
                        <a:rPr lang="zh-CN" altLang="en-US" sz="1400" dirty="0" smtClean="0">
                          <a:ln>
                            <a:noFill/>
                          </a:ln>
                          <a:effectLst/>
                          <a:latin typeface="宋体" panose="02010600030101010101" pitchFamily="2" charset="-122"/>
                          <a:ea typeface="宋体" panose="02010600030101010101" pitchFamily="2" charset="-122"/>
                          <a:sym typeface="+mn-ea"/>
                        </a:rPr>
                        <a:t>完成实验数据的整理，开始撰写实验论文。</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收尾实验三的工作，结束实验三的数据处理工作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r>
                        <a:rPr lang="zh-CN" altLang="en-US" sz="1400" dirty="0" smtClean="0">
                          <a:ln>
                            <a:noFill/>
                          </a:ln>
                          <a:effectLst/>
                          <a:latin typeface="宋体" panose="02010600030101010101" pitchFamily="2" charset="-122"/>
                          <a:ea typeface="宋体" panose="02010600030101010101" pitchFamily="2" charset="-122"/>
                          <a:sym typeface="+mn-ea"/>
                        </a:rPr>
                        <a:t>完成设计并应用</a:t>
                      </a:r>
                      <a:r>
                        <a:rPr lang="en-US" altLang="zh-CN" sz="1400" dirty="0" smtClean="0">
                          <a:ln>
                            <a:noFill/>
                          </a:ln>
                          <a:effectLst/>
                          <a:latin typeface="宋体" panose="02010600030101010101" pitchFamily="2" charset="-122"/>
                          <a:ea typeface="宋体" panose="02010600030101010101" pitchFamily="2" charset="-122"/>
                          <a:sym typeface="+mn-ea"/>
                        </a:rPr>
                        <a:t>GUI</a:t>
                      </a:r>
                      <a:r>
                        <a:rPr lang="zh-CN" altLang="en-US" sz="1400" dirty="0" smtClean="0">
                          <a:ln>
                            <a:noFill/>
                          </a:ln>
                          <a:effectLst/>
                          <a:latin typeface="宋体" panose="02010600030101010101" pitchFamily="2" charset="-122"/>
                          <a:ea typeface="宋体" panose="02010600030101010101" pitchFamily="2" charset="-122"/>
                          <a:sym typeface="+mn-ea"/>
                        </a:rPr>
                        <a:t>的工作。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3.</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开始实验三的科学论文撰写工作。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r>
                        <a:rPr lang="zh-CN" altLang="en-US" sz="1400" dirty="0" smtClean="0">
                          <a:ln>
                            <a:noFill/>
                          </a:ln>
                          <a:effectLst/>
                          <a:latin typeface="宋体" panose="02010600030101010101" pitchFamily="2" charset="-122"/>
                          <a:ea typeface="宋体" panose="02010600030101010101" pitchFamily="2" charset="-122"/>
                          <a:sym typeface="+mn-ea"/>
                        </a:rPr>
                        <a:t>我们使用</a:t>
                      </a:r>
                      <a:r>
                        <a:rPr lang="en-US" altLang="zh-CN" sz="1400" dirty="0" smtClean="0">
                          <a:ln>
                            <a:noFill/>
                          </a:ln>
                          <a:effectLst/>
                          <a:latin typeface="宋体" panose="02010600030101010101" pitchFamily="2" charset="-122"/>
                          <a:ea typeface="宋体" panose="02010600030101010101" pitchFamily="2" charset="-122"/>
                          <a:sym typeface="+mn-ea"/>
                        </a:rPr>
                        <a:t>Python</a:t>
                      </a:r>
                      <a:r>
                        <a:rPr lang="zh-CN" altLang="en-US" sz="1400" dirty="0" smtClean="0">
                          <a:ln>
                            <a:noFill/>
                          </a:ln>
                          <a:effectLst/>
                          <a:latin typeface="宋体" panose="02010600030101010101" pitchFamily="2" charset="-122"/>
                          <a:ea typeface="宋体" panose="02010600030101010101" pitchFamily="2" charset="-122"/>
                          <a:sym typeface="+mn-ea"/>
                        </a:rPr>
                        <a:t>进行了以下工作：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面向</a:t>
                      </a:r>
                      <a:r>
                        <a:rPr lang="en-US" altLang="zh-CN" sz="1400" dirty="0" smtClean="0">
                          <a:ln>
                            <a:noFill/>
                          </a:ln>
                          <a:effectLst/>
                          <a:latin typeface="宋体" panose="02010600030101010101" pitchFamily="2" charset="-122"/>
                          <a:ea typeface="宋体" panose="02010600030101010101" pitchFamily="2" charset="-122"/>
                          <a:sym typeface="+mn-ea"/>
                        </a:rPr>
                        <a:t>0-9</a:t>
                      </a:r>
                      <a:r>
                        <a:rPr lang="zh-CN" altLang="en-US" sz="1400" dirty="0" smtClean="0">
                          <a:ln>
                            <a:noFill/>
                          </a:ln>
                          <a:effectLst/>
                          <a:latin typeface="宋体" panose="02010600030101010101" pitchFamily="2" charset="-122"/>
                          <a:ea typeface="宋体" panose="02010600030101010101" pitchFamily="2" charset="-122"/>
                          <a:sym typeface="+mn-ea"/>
                        </a:rPr>
                        <a:t>这</a:t>
                      </a:r>
                      <a:r>
                        <a:rPr lang="en-US" altLang="zh-CN" sz="1400" dirty="0" smtClean="0">
                          <a:ln>
                            <a:noFill/>
                          </a:ln>
                          <a:effectLst/>
                          <a:latin typeface="宋体" panose="02010600030101010101" pitchFamily="2" charset="-122"/>
                          <a:ea typeface="宋体" panose="02010600030101010101" pitchFamily="2" charset="-122"/>
                          <a:sym typeface="+mn-ea"/>
                        </a:rPr>
                        <a:t>10</a:t>
                      </a:r>
                      <a:r>
                        <a:rPr lang="zh-CN" altLang="en-US" sz="1400" dirty="0" smtClean="0">
                          <a:ln>
                            <a:noFill/>
                          </a:ln>
                          <a:effectLst/>
                          <a:latin typeface="宋体" panose="02010600030101010101" pitchFamily="2" charset="-122"/>
                          <a:ea typeface="宋体" panose="02010600030101010101" pitchFamily="2" charset="-122"/>
                          <a:sym typeface="+mn-ea"/>
                        </a:rPr>
                        <a:t>个孤立语音的识别任务，实现频域法语音识别，各个功能模块均采用编程来实现。</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r>
                        <a:rPr lang="zh-CN" altLang="en-US" sz="1400" dirty="0" smtClean="0">
                          <a:ln>
                            <a:noFill/>
                          </a:ln>
                          <a:effectLst/>
                          <a:latin typeface="宋体" panose="02010600030101010101" pitchFamily="2" charset="-122"/>
                          <a:ea typeface="宋体" panose="02010600030101010101" pitchFamily="2" charset="-122"/>
                          <a:sym typeface="+mn-ea"/>
                        </a:rPr>
                        <a:t>语音识别包括了必要的</a:t>
                      </a:r>
                      <a:r>
                        <a:rPr lang="en-US" altLang="zh-CN" sz="1400" dirty="0" smtClean="0">
                          <a:ln>
                            <a:noFill/>
                          </a:ln>
                          <a:effectLst/>
                          <a:latin typeface="宋体" panose="02010600030101010101" pitchFamily="2" charset="-122"/>
                          <a:ea typeface="宋体" panose="02010600030101010101" pitchFamily="2" charset="-122"/>
                          <a:sym typeface="+mn-ea"/>
                        </a:rPr>
                        <a:t>GUI</a:t>
                      </a:r>
                      <a:r>
                        <a:rPr lang="zh-CN" altLang="en-US" sz="1400" dirty="0" smtClean="0">
                          <a:ln>
                            <a:noFill/>
                          </a:ln>
                          <a:effectLst/>
                          <a:latin typeface="宋体" panose="02010600030101010101" pitchFamily="2" charset="-122"/>
                          <a:ea typeface="宋体" panose="02010600030101010101" pitchFamily="2" charset="-122"/>
                          <a:sym typeface="+mn-ea"/>
                        </a:rPr>
                        <a:t>界面，能够自动地完成语音识别的完整任务。</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3.</a:t>
                      </a:r>
                      <a:r>
                        <a:rPr lang="zh-CN" altLang="en-US" sz="1400" dirty="0" smtClean="0">
                          <a:ln>
                            <a:noFill/>
                          </a:ln>
                          <a:effectLst/>
                          <a:latin typeface="宋体" panose="02010600030101010101" pitchFamily="2" charset="-122"/>
                          <a:ea typeface="宋体" panose="02010600030101010101" pitchFamily="2" charset="-122"/>
                          <a:sym typeface="+mn-ea"/>
                        </a:rPr>
                        <a:t>开始进行实验三的实验报告的撰写工作。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 </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对</a:t>
                      </a: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GUI</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界面不熟悉，经过查找资料后，学习并且完成了</a:t>
                      </a:r>
                      <a:r>
                        <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GUI</a:t>
                      </a: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设计与应用。</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完成实验三报告的撰写工作。</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6" name="TextBox 7"/>
          <p:cNvSpPr txBox="1"/>
          <p:nvPr/>
        </p:nvSpPr>
        <p:spPr>
          <a:xfrm>
            <a:off x="2339340" y="476885"/>
            <a:ext cx="3030855" cy="306705"/>
          </a:xfrm>
          <a:prstGeom prst="rect">
            <a:avLst/>
          </a:prstGeom>
          <a:noFill/>
          <a:ln w="9525">
            <a:noFill/>
          </a:ln>
        </p:spPr>
        <p:txBody>
          <a:bodyPr wrap="square">
            <a:spAutoFit/>
          </a:bodyPr>
          <a:p>
            <a:pPr algn="ctr"/>
            <a:r>
              <a:rPr lang="zh-CN" altLang="en-US" sz="1400" dirty="0">
                <a:latin typeface="Arial" panose="020B0604020202020204" pitchFamily="34" charset="0"/>
              </a:rPr>
              <a:t>报告人：任翌玮，李相宜，马茂原</a:t>
            </a:r>
            <a:endParaRPr lang="en-US" altLang="zh-CN" sz="1400"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スライド番号プレースホルダ 1"/>
          <p:cNvSpPr txBox="1">
            <a:spLocks noGrp="1"/>
          </p:cNvSpPr>
          <p:nvPr>
            <p:ph type="sldNum" sz="quarter" idx="12"/>
          </p:nvPr>
        </p:nvSpPr>
        <p:spPr>
          <a:xfrm>
            <a:off x="457200" y="6356350"/>
            <a:ext cx="21336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defTabSz="913130" eaLnBrk="1" hangingPunct="1"/>
            <a:fld id="{9A0DB2DC-4C9A-4742-B13C-FB6460FD3503}" type="slidenum">
              <a:rPr lang="en-US" altLang="ja-JP" sz="1200" dirty="0">
                <a:solidFill>
                  <a:srgbClr val="898989"/>
                </a:solidFill>
                <a:latin typeface="Calibri" panose="020F0502020204030204" pitchFamily="34" charset="0"/>
                <a:ea typeface="MS PGothic" panose="020B0600070205080204" pitchFamily="34" charset="-128"/>
              </a:rPr>
            </a:fld>
            <a:endParaRPr lang="en-US" altLang="ja-JP" sz="1200" dirty="0">
              <a:solidFill>
                <a:srgbClr val="898989"/>
              </a:solidFill>
              <a:latin typeface="Calibri" panose="020F0502020204030204" pitchFamily="34" charset="0"/>
              <a:ea typeface="MS PGothic" panose="020B0600070205080204" pitchFamily="34" charset="-128"/>
            </a:endParaRPr>
          </a:p>
        </p:txBody>
      </p:sp>
      <p:sp>
        <p:nvSpPr>
          <p:cNvPr id="2051" name="スライド番号プレースホルダ 3"/>
          <p:cNvSpPr txBox="1">
            <a:spLocks noGrp="1"/>
          </p:cNvSpPr>
          <p:nvPr/>
        </p:nvSpPr>
        <p:spPr>
          <a:xfrm>
            <a:off x="4227513" y="6491288"/>
            <a:ext cx="688975" cy="193675"/>
          </a:xfrm>
          <a:prstGeom prst="rect">
            <a:avLst/>
          </a:prstGeom>
          <a:noFill/>
          <a:ln w="9525">
            <a:noFill/>
          </a:ln>
        </p:spPr>
        <p:txBody>
          <a:bodyPr lIns="0" tIns="0" rIns="0" bIns="0"/>
          <a:p>
            <a:pPr algn="ctr" defTabSz="913130"/>
            <a:fld id="{9A0DB2DC-4C9A-4742-B13C-FB6460FD3503}" type="slidenum">
              <a:rPr lang="en-US" altLang="ja-JP" sz="900" dirty="0">
                <a:latin typeface="Calibri" panose="020F0502020204030204" pitchFamily="34" charset="0"/>
                <a:ea typeface="MS PGothic" panose="020B0600070205080204" pitchFamily="34" charset="-128"/>
              </a:rPr>
            </a:fld>
            <a:endParaRPr lang="en-US" altLang="ja-JP" sz="900" dirty="0">
              <a:latin typeface="Calibri" panose="020F0502020204030204" pitchFamily="34" charset="0"/>
              <a:ea typeface="MS PGothic" panose="020B0600070205080204" pitchFamily="34" charset="-128"/>
            </a:endParaRPr>
          </a:p>
        </p:txBody>
      </p:sp>
      <p:sp>
        <p:nvSpPr>
          <p:cNvPr id="2052" name="Rectangle 2"/>
          <p:cNvSpPr>
            <a:spLocks noGrp="1" noChangeArrowheads="1"/>
          </p:cNvSpPr>
          <p:nvPr>
            <p:ph type="title" idx="4294967295"/>
          </p:nvPr>
        </p:nvSpPr>
        <p:spPr>
          <a:xfrm>
            <a:off x="-182562" y="260350"/>
            <a:ext cx="8074025" cy="257175"/>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smtClean="0">
                <a:ln>
                  <a:noFill/>
                </a:ln>
                <a:solidFill>
                  <a:schemeClr val="tx1"/>
                </a:solidFill>
                <a:effectLst/>
                <a:uLnTx/>
                <a:uFillTx/>
                <a:latin typeface="+mj-lt"/>
                <a:ea typeface="+mj-ea"/>
                <a:cs typeface="+mj-cs"/>
              </a:rPr>
              <a:t>第八周周报  </a:t>
            </a:r>
            <a:r>
              <a:rPr kumimoji="0" lang="en-US" altLang="zh-CN" sz="1300" b="0" i="0" u="none" strike="noStrike" kern="1200" cap="none" spc="0" normalizeH="0" baseline="0" noProof="0" dirty="0" smtClean="0">
                <a:ln>
                  <a:noFill/>
                </a:ln>
                <a:solidFill>
                  <a:schemeClr val="tx1"/>
                </a:solidFill>
                <a:effectLst/>
                <a:uLnTx/>
                <a:uFillTx/>
                <a:latin typeface="+mj-lt"/>
                <a:ea typeface="+mj-ea"/>
                <a:cs typeface="+mj-cs"/>
              </a:rPr>
              <a:t>2023/11</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/13</a:t>
            </a:r>
            <a:r>
              <a:rPr kumimoji="0" lang="ja-JP" altLang="en-US" sz="13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ja-JP" sz="1300" b="0" i="0" u="none" strike="noStrike" kern="1200" cap="none" spc="0" normalizeH="0" baseline="0" noProof="0" dirty="0" smtClean="0">
                <a:ln>
                  <a:noFill/>
                </a:ln>
                <a:solidFill>
                  <a:schemeClr val="tx1"/>
                </a:solidFill>
                <a:effectLst/>
                <a:uLnTx/>
                <a:uFillTx/>
                <a:latin typeface="+mj-lt"/>
                <a:ea typeface="+mj-ea"/>
                <a:cs typeface="+mj-cs"/>
              </a:rPr>
              <a:t>2023/11/19</a:t>
            </a:r>
            <a:endParaRPr kumimoji="0" lang="en-US" altLang="ja-JP" sz="1300" b="0"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664" name="Group 520"/>
          <p:cNvGraphicFramePr>
            <a:graphicFrameLocks noGrp="1"/>
          </p:cNvGraphicFramePr>
          <p:nvPr>
            <p:custDataLst>
              <p:tags r:id="rId1"/>
            </p:custDataLst>
          </p:nvPr>
        </p:nvGraphicFramePr>
        <p:xfrm>
          <a:off x="215900" y="808990"/>
          <a:ext cx="6751955" cy="3883660"/>
        </p:xfrm>
        <a:graphic>
          <a:graphicData uri="http://schemas.openxmlformats.org/drawingml/2006/table">
            <a:tbl>
              <a:tblPr/>
              <a:tblGrid>
                <a:gridCol w="704850"/>
                <a:gridCol w="1271270"/>
                <a:gridCol w="1379220"/>
                <a:gridCol w="1491615"/>
                <a:gridCol w="904240"/>
                <a:gridCol w="1000760"/>
              </a:tblGrid>
              <a:tr h="36830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项目名称</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当前项目所处阶段以及目标</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本周工作计划</a:t>
                      </a:r>
                      <a:endParaRPr kumimoji="1" lang="ja-JP" altLang="en-US" sz="1100" b="1" i="0" u="none" strike="noStrike" cap="none" normalizeH="0" baseline="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本周工作情况</a:t>
                      </a:r>
                      <a:endParaRPr kumimoji="1" lang="en-US" altLang="ja-JP"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项目中遇到的问题</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下周工作计划</a:t>
                      </a:r>
                      <a:endParaRPr kumimoji="1" lang="ja-JP" altLang="en-US" sz="1100" b="1" i="0" u="none" strike="noStrike" cap="none" normalizeH="0" baseline="0" dirty="0" smtClean="0">
                        <a:ln>
                          <a:noFill/>
                        </a:ln>
                        <a:solidFill>
                          <a:schemeClr val="tx1"/>
                        </a:solidFill>
                        <a:effectLst/>
                        <a:latin typeface="MS PGothic" panose="020B0600070205080204" pitchFamily="34" charset="-128"/>
                        <a:ea typeface="MS PGothic" panose="020B0600070205080204" pitchFamily="34" charset="-128"/>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15360">
                <a:tc>
                  <a:txBody>
                    <a:bodyPr/>
                    <a:lstStyle/>
                    <a:p>
                      <a:pPr marL="0" marR="0" lvl="0" indent="0" algn="ctr" defTabSz="987425" rtl="0" eaLnBrk="1" fontAlgn="base" latinLnBrk="0" hangingPunct="1">
                        <a:lnSpc>
                          <a:spcPct val="90000"/>
                        </a:lnSpc>
                        <a:spcBef>
                          <a:spcPct val="30000"/>
                        </a:spcBef>
                        <a:spcAft>
                          <a:spcPct val="0"/>
                        </a:spcAft>
                        <a:buClrTx/>
                        <a:buSzTx/>
                        <a:buFontTx/>
                        <a:buNone/>
                      </a:pPr>
                      <a:r>
                        <a:rPr kumimoji="1" lang="zh-CN" altLang="ja-JP"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实验三</a:t>
                      </a:r>
                      <a:r>
                        <a:rPr kumimoji="1"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r>
                        <a:rPr kumimoji="1"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基于动态时间规整的孤立字语音识别</a:t>
                      </a:r>
                      <a:endParaRPr kumimoji="1"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vert="eaVert"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当前项目所处于整理阶段。</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目标：</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设计消融实验、比较以及参数调整优化实验。</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r>
                        <a:rPr lang="zh-CN" altLang="en-US" sz="1400" dirty="0" smtClean="0">
                          <a:ln>
                            <a:noFill/>
                          </a:ln>
                          <a:effectLst/>
                          <a:latin typeface="宋体" panose="02010600030101010101" pitchFamily="2" charset="-122"/>
                          <a:ea typeface="宋体" panose="02010600030101010101" pitchFamily="2" charset="-122"/>
                          <a:sym typeface="+mn-ea"/>
                        </a:rPr>
                        <a:t>完成实验数据的整理，继续撰写实验论文。</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200" b="0" i="0" u="none" strike="noStrike" cap="none" normalizeH="0" baseline="0" dirty="0" smtClean="0">
                        <a:ln>
                          <a:noFill/>
                        </a:ln>
                        <a:solidFill>
                          <a:schemeClr val="tx1"/>
                        </a:solidFill>
                        <a:effectLst/>
                        <a:latin typeface="MS PGothic" panose="020B0600070205080204" pitchFamily="34" charset="-128"/>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完成设计并应用</a:t>
                      </a:r>
                      <a:r>
                        <a:rPr lang="en-US" altLang="zh-CN" sz="1400" dirty="0" smtClean="0">
                          <a:ln>
                            <a:noFill/>
                          </a:ln>
                          <a:effectLst/>
                          <a:latin typeface="宋体" panose="02010600030101010101" pitchFamily="2" charset="-122"/>
                          <a:ea typeface="宋体" panose="02010600030101010101" pitchFamily="2" charset="-122"/>
                          <a:sym typeface="+mn-ea"/>
                        </a:rPr>
                        <a:t>GUI</a:t>
                      </a:r>
                      <a:r>
                        <a:rPr lang="zh-CN" altLang="en-US" sz="1400" dirty="0" smtClean="0">
                          <a:ln>
                            <a:noFill/>
                          </a:ln>
                          <a:effectLst/>
                          <a:latin typeface="宋体" panose="02010600030101010101" pitchFamily="2" charset="-122"/>
                          <a:ea typeface="宋体" panose="02010600030101010101" pitchFamily="2" charset="-122"/>
                          <a:sym typeface="+mn-ea"/>
                        </a:rPr>
                        <a:t>的工作。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设计消融实验比较以及参数调整优化实验</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3.</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继续进行实验三的科学论文撰写工作。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1.</a:t>
                      </a:r>
                      <a:r>
                        <a:rPr lang="zh-CN" altLang="en-US" sz="1400" dirty="0" smtClean="0">
                          <a:ln>
                            <a:noFill/>
                          </a:ln>
                          <a:effectLst/>
                          <a:latin typeface="宋体" panose="02010600030101010101" pitchFamily="2" charset="-122"/>
                          <a:ea typeface="宋体" panose="02010600030101010101" pitchFamily="2" charset="-122"/>
                          <a:sym typeface="+mn-ea"/>
                        </a:rPr>
                        <a:t>我们使用</a:t>
                      </a:r>
                      <a:r>
                        <a:rPr lang="en-US" altLang="zh-CN" sz="1400" dirty="0" smtClean="0">
                          <a:ln>
                            <a:noFill/>
                          </a:ln>
                          <a:effectLst/>
                          <a:latin typeface="宋体" panose="02010600030101010101" pitchFamily="2" charset="-122"/>
                          <a:ea typeface="宋体" panose="02010600030101010101" pitchFamily="2" charset="-122"/>
                          <a:sym typeface="+mn-ea"/>
                        </a:rPr>
                        <a:t>Python</a:t>
                      </a:r>
                      <a:r>
                        <a:rPr lang="zh-CN" altLang="en-US" sz="1400" dirty="0" smtClean="0">
                          <a:ln>
                            <a:noFill/>
                          </a:ln>
                          <a:effectLst/>
                          <a:latin typeface="宋体" panose="02010600030101010101" pitchFamily="2" charset="-122"/>
                          <a:ea typeface="宋体" panose="02010600030101010101" pitchFamily="2" charset="-122"/>
                          <a:sym typeface="+mn-ea"/>
                        </a:rPr>
                        <a:t>进行了以下工作：</a:t>
                      </a:r>
                      <a:endParaRPr lang="zh-CN" altLang="en-US"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zh-CN" altLang="en-US" sz="1400" dirty="0" smtClean="0">
                          <a:ln>
                            <a:noFill/>
                          </a:ln>
                          <a:effectLst/>
                          <a:latin typeface="宋体" panose="02010600030101010101" pitchFamily="2" charset="-122"/>
                          <a:ea typeface="宋体" panose="02010600030101010101" pitchFamily="2" charset="-122"/>
                          <a:sym typeface="+mn-ea"/>
                        </a:rPr>
                        <a:t>设计了消融实验、修改了模型的参数，调整优化了实验的细节。</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2.</a:t>
                      </a:r>
                      <a:endParaRPr lang="en-US" altLang="zh-CN" sz="1400" dirty="0" smtClean="0">
                        <a:ln>
                          <a:noFill/>
                        </a:ln>
                        <a:effectLst/>
                        <a:latin typeface="宋体" panose="02010600030101010101" pitchFamily="2" charset="-122"/>
                        <a:ea typeface="宋体" panose="02010600030101010101" pitchFamily="2" charset="-122"/>
                        <a:sym typeface="+mn-ea"/>
                      </a:endParaRPr>
                    </a:p>
                    <a:p>
                      <a:pPr marL="88900" marR="0" lvl="0" indent="-88900" algn="l" defTabSz="987425" rtl="0" eaLnBrk="1" fontAlgn="base" latinLnBrk="0" hangingPunct="1">
                        <a:lnSpc>
                          <a:spcPct val="90000"/>
                        </a:lnSpc>
                        <a:spcBef>
                          <a:spcPct val="30000"/>
                        </a:spcBef>
                        <a:spcAft>
                          <a:spcPct val="0"/>
                        </a:spcAft>
                        <a:buClrTx/>
                        <a:buSzTx/>
                        <a:buFontTx/>
                        <a:buNone/>
                      </a:pPr>
                      <a:r>
                        <a:rPr lang="en-US" altLang="zh-CN" sz="1400" dirty="0" smtClean="0">
                          <a:ln>
                            <a:noFill/>
                          </a:ln>
                          <a:effectLst/>
                          <a:latin typeface="宋体" panose="02010600030101010101" pitchFamily="2" charset="-122"/>
                          <a:ea typeface="宋体" panose="02010600030101010101" pitchFamily="2" charset="-122"/>
                          <a:sym typeface="+mn-ea"/>
                        </a:rPr>
                        <a:t> </a:t>
                      </a:r>
                      <a:r>
                        <a:rPr lang="zh-CN" altLang="en-US" sz="1400" dirty="0" smtClean="0">
                          <a:ln>
                            <a:noFill/>
                          </a:ln>
                          <a:effectLst/>
                          <a:latin typeface="宋体" panose="02010600030101010101" pitchFamily="2" charset="-122"/>
                          <a:ea typeface="宋体" panose="02010600030101010101" pitchFamily="2" charset="-122"/>
                          <a:sym typeface="+mn-ea"/>
                        </a:rPr>
                        <a:t>继续进行实验三的科学论文撰写工作。</a:t>
                      </a:r>
                      <a:endParaRPr kumimoji="0" lang="zh-CN" altLang="en-US" sz="1400" b="0"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对模型个一些参数的意义不清楚，不熟悉，经过查找资料后，学习并且完成了消融设计与应用。</a:t>
                      </a: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88900" marR="0" lvl="0" indent="-88900" algn="l" defTabSz="987425" rtl="0" eaLnBrk="1" fontAlgn="base" latinLnBrk="0" hangingPunct="1">
                        <a:lnSpc>
                          <a:spcPct val="90000"/>
                        </a:lnSpc>
                        <a:spcBef>
                          <a:spcPct val="3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88900" marR="0" lvl="0" indent="-88900" algn="l" defTabSz="987425" rtl="0" eaLnBrk="1" fontAlgn="base" latinLnBrk="0" hangingPunct="1">
                        <a:lnSpc>
                          <a:spcPct val="90000"/>
                        </a:lnSpc>
                        <a:spcBef>
                          <a:spcPct val="3000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完善实验三报告的撰写工作。</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33247" marR="33247" marT="33447" marB="33447"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076" name="TextBox 7"/>
          <p:cNvSpPr txBox="1"/>
          <p:nvPr/>
        </p:nvSpPr>
        <p:spPr>
          <a:xfrm>
            <a:off x="2339340" y="476885"/>
            <a:ext cx="3030855" cy="306705"/>
          </a:xfrm>
          <a:prstGeom prst="rect">
            <a:avLst/>
          </a:prstGeom>
          <a:noFill/>
          <a:ln w="9525">
            <a:noFill/>
          </a:ln>
        </p:spPr>
        <p:txBody>
          <a:bodyPr wrap="square">
            <a:spAutoFit/>
          </a:bodyPr>
          <a:p>
            <a:pPr algn="ctr"/>
            <a:r>
              <a:rPr lang="zh-CN" altLang="en-US" sz="1400" dirty="0">
                <a:latin typeface="Arial" panose="020B0604020202020204" pitchFamily="34" charset="0"/>
              </a:rPr>
              <a:t>报告人：任翌玮，李相宜，马茂原</a:t>
            </a:r>
            <a:endParaRPr lang="en-US" altLang="zh-CN" sz="1400" dirty="0">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TABLE_BEAUTIFY" val="smartTable{8f14a689-b310-4ad6-8d0d-8bb702ed3775}"/>
</p:tagLst>
</file>

<file path=ppt/tags/tag10.xml><?xml version="1.0" encoding="utf-8"?>
<p:tagLst xmlns:p="http://schemas.openxmlformats.org/presentationml/2006/main">
  <p:tag name="COMMONDATA" val="eyJoZGlkIjoiOGQzNzI3ODYxZGU5ZmExN2U4ZTQ2ZWZjMTViYzEzOTQifQ=="/>
</p:tagLst>
</file>

<file path=ppt/tags/tag2.xml><?xml version="1.0" encoding="utf-8"?>
<p:tagLst xmlns:p="http://schemas.openxmlformats.org/presentationml/2006/main">
  <p:tag name="KSO_WM_UNIT_TABLE_BEAUTIFY" val="smartTable{fe244c98-0ae8-4b22-ab1b-6c26395a9ca7}"/>
</p:tagLst>
</file>

<file path=ppt/tags/tag3.xml><?xml version="1.0" encoding="utf-8"?>
<p:tagLst xmlns:p="http://schemas.openxmlformats.org/presentationml/2006/main">
  <p:tag name="KSO_WM_UNIT_TABLE_BEAUTIFY" val="smartTable{b80e695f-7c73-4702-a300-69a566c7c885}"/>
</p:tagLst>
</file>

<file path=ppt/tags/tag4.xml><?xml version="1.0" encoding="utf-8"?>
<p:tagLst xmlns:p="http://schemas.openxmlformats.org/presentationml/2006/main">
  <p:tag name="KSO_WM_UNIT_TABLE_BEAUTIFY" val="smartTable{a0a9528a-1bc4-4b9c-b341-3c712676b01d}"/>
  <p:tag name="TABLE_ENDDRAG_ORIGIN_RECT" val="686*542"/>
  <p:tag name="TABLE_ENDDRAG_RECT" val="17*58*686*542"/>
</p:tagLst>
</file>

<file path=ppt/tags/tag5.xml><?xml version="1.0" encoding="utf-8"?>
<p:tagLst xmlns:p="http://schemas.openxmlformats.org/presentationml/2006/main">
  <p:tag name="KSO_WM_UNIT_TABLE_BEAUTIFY" val="smartTable{7d158dfa-3add-4830-9d1d-fde191cfa6d8}"/>
  <p:tag name="TABLE_ENDDRAG_ORIGIN_RECT" val="658*416"/>
  <p:tag name="TABLE_ENDDRAG_RECT" val="17*63*658*416"/>
</p:tagLst>
</file>

<file path=ppt/tags/tag6.xml><?xml version="1.0" encoding="utf-8"?>
<p:tagLst xmlns:p="http://schemas.openxmlformats.org/presentationml/2006/main">
  <p:tag name="KSO_WM_UNIT_TABLE_BEAUTIFY" val="smartTable{2e9fc4de-7607-4d68-8dab-d5d21143f9b5}"/>
  <p:tag name="TABLE_ENDDRAG_ORIGIN_RECT" val="531*379"/>
  <p:tag name="TABLE_ENDDRAG_RECT" val="17*63*531*379"/>
</p:tagLst>
</file>

<file path=ppt/tags/tag7.xml><?xml version="1.0" encoding="utf-8"?>
<p:tagLst xmlns:p="http://schemas.openxmlformats.org/presentationml/2006/main">
  <p:tag name="KSO_WM_UNIT_TABLE_BEAUTIFY" val="smartTable{4d6fa21d-a1d1-4d6d-a114-5b180000b6ce}"/>
  <p:tag name="TABLE_ENDDRAG_ORIGIN_RECT" val="531*390"/>
  <p:tag name="TABLE_ENDDRAG_RECT" val="17*63*531*390"/>
</p:tagLst>
</file>

<file path=ppt/tags/tag8.xml><?xml version="1.0" encoding="utf-8"?>
<p:tagLst xmlns:p="http://schemas.openxmlformats.org/presentationml/2006/main">
  <p:tag name="KSO_WM_UNIT_TABLE_BEAUTIFY" val="smartTable{ec06baef-942b-4c4f-92a6-2d082be7e8b3}"/>
  <p:tag name="TABLE_ENDDRAG_ORIGIN_RECT" val="531*314"/>
  <p:tag name="TABLE_ENDDRAG_RECT" val="17*63*531*314"/>
</p:tagLst>
</file>

<file path=ppt/tags/tag9.xml><?xml version="1.0" encoding="utf-8"?>
<p:tagLst xmlns:p="http://schemas.openxmlformats.org/presentationml/2006/main">
  <p:tag name="KSO_WM_UNIT_TABLE_BEAUTIFY" val="smartTable{23be13f6-3e7d-4751-af2f-cbd9dac01f91}"/>
  <p:tag name="TABLE_ENDDRAG_ORIGIN_RECT" val="531*237"/>
  <p:tag name="TABLE_ENDDRAG_RECT" val="17*63*531*2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4966</Words>
  <Application>WPS 演示</Application>
  <PresentationFormat>全屏显示(4:3)</PresentationFormat>
  <Paragraphs>467</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Calibri</vt:lpstr>
      <vt:lpstr>MS PGothic</vt:lpstr>
      <vt:lpstr>MS PMincho</vt:lpstr>
      <vt:lpstr>微软雅黑</vt:lpstr>
      <vt:lpstr>Arial Unicode MS</vt:lpstr>
      <vt:lpstr>Yu Gothic</vt:lpstr>
      <vt:lpstr>Office 主题</vt:lpstr>
      <vt:lpstr>第一周周报  04/26～ 05/02</vt:lpstr>
      <vt:lpstr>第一周周报  2023/09/18～2023/09/24</vt:lpstr>
      <vt:lpstr>第二周周报  2023/09/24～2023/10/1</vt:lpstr>
      <vt:lpstr>第三周周报  2023/10/8～2023/10/15</vt:lpstr>
      <vt:lpstr>第四周周报  2023/10/16～2023/10/22</vt:lpstr>
      <vt:lpstr>第五周周报  2023/10/23～2023/10/29</vt:lpstr>
      <vt:lpstr>第六周周报  2023/10/30～2023/11/06</vt:lpstr>
      <vt:lpstr>第七周周报  2023/11/06～2023/11/12</vt:lpstr>
      <vt:lpstr>第七周周报  2023/11/06～2023/11/12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基于草图的图像检索项目周报工作总结  04/20～ 04/26</dc:title>
  <dc:creator/>
  <cp:lastModifiedBy>pc</cp:lastModifiedBy>
  <cp:revision>564</cp:revision>
  <dcterms:created xsi:type="dcterms:W3CDTF">2020-09-30T05:22:00Z</dcterms:created>
  <dcterms:modified xsi:type="dcterms:W3CDTF">2023-11-16T14:38:38Z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2052-11.1.0.14650</vt:lpwstr>
  </property>
  <property fmtid="{D5CDD505-2E9C-101B-9397-08002B2CF9AE}" pid="3" name="ICV">
    <vt:lpwstr>778D89D43B194372A21E1B54EAAA5E68_12</vt:lpwstr>
  </property>
</Properties>
</file>