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9"/>
  </p:handoutMasterIdLst>
  <p:sldIdLst>
    <p:sldId id="262" r:id="rId3"/>
    <p:sldId id="328" r:id="rId5"/>
    <p:sldId id="329" r:id="rId6"/>
    <p:sldId id="330" r:id="rId7"/>
    <p:sldId id="331" r:id="rId8"/>
    <p:sldId id="332" r:id="rId9"/>
    <p:sldId id="333" r:id="rId10"/>
    <p:sldId id="334" r:id="rId11"/>
    <p:sldId id="335" r:id="rId12"/>
    <p:sldId id="336" r:id="rId13"/>
    <p:sldId id="337" r:id="rId14"/>
    <p:sldId id="338" r:id="rId15"/>
    <p:sldId id="339" r:id="rId16"/>
    <p:sldId id="340" r:id="rId17"/>
    <p:sldId id="341" r:id="rId18"/>
    <p:sldId id="342" r:id="rId19"/>
    <p:sldId id="343" r:id="rId20"/>
    <p:sldId id="344" r:id="rId21"/>
    <p:sldId id="345" r:id="rId22"/>
    <p:sldId id="346" r:id="rId23"/>
    <p:sldId id="347" r:id="rId24"/>
    <p:sldId id="348" r:id="rId25"/>
    <p:sldId id="349" r:id="rId26"/>
    <p:sldId id="350" r:id="rId27"/>
    <p:sldId id="351" r:id="rId28"/>
    <p:sldId id="352" r:id="rId29"/>
    <p:sldId id="353" r:id="rId30"/>
    <p:sldId id="354" r:id="rId31"/>
    <p:sldId id="355" r:id="rId32"/>
    <p:sldId id="356" r:id="rId33"/>
    <p:sldId id="357" r:id="rId34"/>
    <p:sldId id="358" r:id="rId35"/>
    <p:sldId id="359" r:id="rId36"/>
    <p:sldId id="361" r:id="rId37"/>
    <p:sldId id="277" r:id="rId38"/>
  </p:sldIdLst>
  <p:sldSz cx="12192000" cy="6858000"/>
  <p:notesSz cx="6858000" cy="9144000"/>
  <p:custDataLst>
    <p:tags r:id="rId4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33" userDrawn="1">
          <p15:clr>
            <a:srgbClr val="A4A3A4"/>
          </p15:clr>
        </p15:guide>
        <p15:guide id="2" pos="388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8EA9"/>
    <a:srgbClr val="FFFFFF"/>
    <a:srgbClr val="567FBD"/>
    <a:srgbClr val="7A99B8"/>
    <a:srgbClr val="91AAC5"/>
    <a:srgbClr val="35669B"/>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6839" autoAdjust="0"/>
  </p:normalViewPr>
  <p:slideViewPr>
    <p:cSldViewPr snapToGrid="0" showGuides="1">
      <p:cViewPr varScale="1">
        <p:scale>
          <a:sx n="86" d="100"/>
          <a:sy n="86" d="100"/>
        </p:scale>
        <p:origin x="514" y="283"/>
      </p:cViewPr>
      <p:guideLst>
        <p:guide orient="horz" pos="2333"/>
        <p:guide pos="3881"/>
      </p:guideLst>
    </p:cSldViewPr>
  </p:slideViewPr>
  <p:notesTextViewPr>
    <p:cViewPr>
      <p:scale>
        <a:sx n="1" d="1"/>
        <a:sy n="1" d="1"/>
      </p:scale>
      <p:origin x="0" y="0"/>
    </p:cViewPr>
  </p:notesTextViewPr>
  <p:sorterViewPr>
    <p:cViewPr>
      <p:scale>
        <a:sx n="150" d="100"/>
        <a:sy n="150" d="100"/>
      </p:scale>
      <p:origin x="0" y="-1068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tags" Target="tags/tag61.xml"/><Relationship Id="rId43" Type="http://schemas.openxmlformats.org/officeDocument/2006/relationships/commentAuthors" Target="commentAuthors.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handoutMaster" Target="handoutMasters/handoutMaster1.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22.wmf"/><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FB9C5-D2B3-4953-8567-EA53C1F1B04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7CF359-6995-43D0-814D-C37784FFDC9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ransition advTm="3000">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advTm="3000">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advTm="3000">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advTm="3000">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advTm="3000">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advTm="3000">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advTm="3000">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advTm="3000">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advTm="3000">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advTm="3000">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advTm="3000">
    <p:pull dir="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D8D37F-46AE-4CE4-B8B7-2ACA69C0393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EEBA8-9787-4325-A305-CC6A8C53B1D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Tm="3000">
    <p:pull dir="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tags" Target="../tags/tag12.xml"/><Relationship Id="rId2" Type="http://schemas.openxmlformats.org/officeDocument/2006/relationships/image" Target="../media/image1.png"/><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image" Target="../media/image11.wmf"/><Relationship Id="rId7" Type="http://schemas.openxmlformats.org/officeDocument/2006/relationships/oleObject" Target="../embeddings/oleObject2.bin"/><Relationship Id="rId6" Type="http://schemas.openxmlformats.org/officeDocument/2006/relationships/tags" Target="../tags/tag17.xml"/><Relationship Id="rId5" Type="http://schemas.openxmlformats.org/officeDocument/2006/relationships/image" Target="../media/image10.wmf"/><Relationship Id="rId4" Type="http://schemas.openxmlformats.org/officeDocument/2006/relationships/oleObject" Target="../embeddings/oleObject1.bin"/><Relationship Id="rId3" Type="http://schemas.openxmlformats.org/officeDocument/2006/relationships/tags" Target="../tags/tag16.xml"/><Relationship Id="rId2" Type="http://schemas.openxmlformats.org/officeDocument/2006/relationships/image" Target="../media/image1.png"/><Relationship Id="rId14" Type="http://schemas.openxmlformats.org/officeDocument/2006/relationships/notesSlide" Target="../notesSlides/notesSlide14.xml"/><Relationship Id="rId13" Type="http://schemas.openxmlformats.org/officeDocument/2006/relationships/vmlDrawing" Target="../drawings/vmlDrawing1.vml"/><Relationship Id="rId12" Type="http://schemas.openxmlformats.org/officeDocument/2006/relationships/slideLayout" Target="../slideLayouts/slideLayout1.xml"/><Relationship Id="rId11" Type="http://schemas.openxmlformats.org/officeDocument/2006/relationships/image" Target="../media/image12.wmf"/><Relationship Id="rId10" Type="http://schemas.openxmlformats.org/officeDocument/2006/relationships/oleObject" Target="../embeddings/oleObject3.bin"/><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image" Target="../media/image14.wmf"/><Relationship Id="rId7" Type="http://schemas.openxmlformats.org/officeDocument/2006/relationships/oleObject" Target="../embeddings/oleObject5.bin"/><Relationship Id="rId6" Type="http://schemas.openxmlformats.org/officeDocument/2006/relationships/tags" Target="../tags/tag21.xml"/><Relationship Id="rId5" Type="http://schemas.openxmlformats.org/officeDocument/2006/relationships/image" Target="../media/image13.wmf"/><Relationship Id="rId4" Type="http://schemas.openxmlformats.org/officeDocument/2006/relationships/oleObject" Target="../embeddings/oleObject4.bin"/><Relationship Id="rId3" Type="http://schemas.openxmlformats.org/officeDocument/2006/relationships/tags" Target="../tags/tag20.xml"/><Relationship Id="rId2" Type="http://schemas.openxmlformats.org/officeDocument/2006/relationships/image" Target="../media/image1.png"/><Relationship Id="rId14" Type="http://schemas.openxmlformats.org/officeDocument/2006/relationships/notesSlide" Target="../notesSlides/notesSlide15.xml"/><Relationship Id="rId13" Type="http://schemas.openxmlformats.org/officeDocument/2006/relationships/vmlDrawing" Target="../drawings/vmlDrawing2.vml"/><Relationship Id="rId12" Type="http://schemas.openxmlformats.org/officeDocument/2006/relationships/slideLayout" Target="../slideLayouts/slideLayout1.xml"/><Relationship Id="rId11" Type="http://schemas.openxmlformats.org/officeDocument/2006/relationships/image" Target="../media/image15.wmf"/><Relationship Id="rId10" Type="http://schemas.openxmlformats.org/officeDocument/2006/relationships/oleObject" Target="../embeddings/oleObject6.bin"/><Relationship Id="rId1" Type="http://schemas.openxmlformats.org/officeDocument/2006/relationships/tags" Target="../tags/tag19.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23.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1.xml"/><Relationship Id="rId4" Type="http://schemas.openxmlformats.org/officeDocument/2006/relationships/image" Target="../media/image16.png"/><Relationship Id="rId3" Type="http://schemas.openxmlformats.org/officeDocument/2006/relationships/tags" Target="../tags/tag25.xml"/><Relationship Id="rId2" Type="http://schemas.openxmlformats.org/officeDocument/2006/relationships/image" Target="../media/image1.png"/><Relationship Id="rId1" Type="http://schemas.openxmlformats.org/officeDocument/2006/relationships/tags" Target="../tags/tag24.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vmlDrawing" Target="../drawings/vmlDrawing3.vml"/><Relationship Id="rId6" Type="http://schemas.openxmlformats.org/officeDocument/2006/relationships/slideLayout" Target="../slideLayouts/slideLayout1.xml"/><Relationship Id="rId5" Type="http://schemas.openxmlformats.org/officeDocument/2006/relationships/image" Target="../media/image17.wmf"/><Relationship Id="rId4" Type="http://schemas.openxmlformats.org/officeDocument/2006/relationships/oleObject" Target="../embeddings/oleObject7.bin"/><Relationship Id="rId3" Type="http://schemas.openxmlformats.org/officeDocument/2006/relationships/tags" Target="../tags/tag27.xml"/><Relationship Id="rId2" Type="http://schemas.openxmlformats.org/officeDocument/2006/relationships/image" Target="../media/image1.png"/><Relationship Id="rId1" Type="http://schemas.openxmlformats.org/officeDocument/2006/relationships/tags" Target="../tags/tag26.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vmlDrawing" Target="../drawings/vmlDrawing4.vml"/><Relationship Id="rId6" Type="http://schemas.openxmlformats.org/officeDocument/2006/relationships/slideLayout" Target="../slideLayouts/slideLayout1.xml"/><Relationship Id="rId5" Type="http://schemas.openxmlformats.org/officeDocument/2006/relationships/image" Target="../media/image18.wmf"/><Relationship Id="rId4" Type="http://schemas.openxmlformats.org/officeDocument/2006/relationships/oleObject" Target="../embeddings/oleObject8.bin"/><Relationship Id="rId3" Type="http://schemas.openxmlformats.org/officeDocument/2006/relationships/tags" Target="../tags/tag29.xml"/><Relationship Id="rId2" Type="http://schemas.openxmlformats.org/officeDocument/2006/relationships/image" Target="../media/image1.png"/><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image" Target="../media/image20.wmf"/><Relationship Id="rId7" Type="http://schemas.openxmlformats.org/officeDocument/2006/relationships/oleObject" Target="../embeddings/oleObject10.bin"/><Relationship Id="rId6" Type="http://schemas.openxmlformats.org/officeDocument/2006/relationships/tags" Target="../tags/tag32.xml"/><Relationship Id="rId5" Type="http://schemas.openxmlformats.org/officeDocument/2006/relationships/image" Target="../media/image19.wmf"/><Relationship Id="rId4" Type="http://schemas.openxmlformats.org/officeDocument/2006/relationships/oleObject" Target="../embeddings/oleObject9.bin"/><Relationship Id="rId3" Type="http://schemas.openxmlformats.org/officeDocument/2006/relationships/tags" Target="../tags/tag31.xml"/><Relationship Id="rId2" Type="http://schemas.openxmlformats.org/officeDocument/2006/relationships/image" Target="../media/image1.png"/><Relationship Id="rId17" Type="http://schemas.openxmlformats.org/officeDocument/2006/relationships/notesSlide" Target="../notesSlides/notesSlide20.xml"/><Relationship Id="rId16" Type="http://schemas.openxmlformats.org/officeDocument/2006/relationships/vmlDrawing" Target="../drawings/vmlDrawing5.vml"/><Relationship Id="rId15" Type="http://schemas.openxmlformats.org/officeDocument/2006/relationships/slideLayout" Target="../slideLayouts/slideLayout1.xml"/><Relationship Id="rId14" Type="http://schemas.openxmlformats.org/officeDocument/2006/relationships/image" Target="../media/image22.wmf"/><Relationship Id="rId13" Type="http://schemas.openxmlformats.org/officeDocument/2006/relationships/oleObject" Target="../embeddings/oleObject12.bin"/><Relationship Id="rId12" Type="http://schemas.openxmlformats.org/officeDocument/2006/relationships/tags" Target="../tags/tag34.xml"/><Relationship Id="rId11" Type="http://schemas.openxmlformats.org/officeDocument/2006/relationships/image" Target="../media/image21.wmf"/><Relationship Id="rId10" Type="http://schemas.openxmlformats.org/officeDocument/2006/relationships/oleObject" Target="../embeddings/oleObject11.bin"/><Relationship Id="rId1" Type="http://schemas.openxmlformats.org/officeDocument/2006/relationships/tags" Target="../tags/tag30.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xml"/><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tags" Target="../tags/tag35.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1.xml"/><Relationship Id="rId4" Type="http://schemas.openxmlformats.org/officeDocument/2006/relationships/image" Target="../media/image24.png"/><Relationship Id="rId3" Type="http://schemas.openxmlformats.org/officeDocument/2006/relationships/tags" Target="../tags/tag37.xml"/><Relationship Id="rId2" Type="http://schemas.openxmlformats.org/officeDocument/2006/relationships/image" Target="../media/image1.png"/><Relationship Id="rId1" Type="http://schemas.openxmlformats.org/officeDocument/2006/relationships/tags" Target="../tags/tag36.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38.xml"/></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1.xml"/><Relationship Id="rId4" Type="http://schemas.openxmlformats.org/officeDocument/2006/relationships/image" Target="../media/image25.png"/><Relationship Id="rId3" Type="http://schemas.openxmlformats.org/officeDocument/2006/relationships/tags" Target="../tags/tag40.xml"/><Relationship Id="rId2" Type="http://schemas.openxmlformats.org/officeDocument/2006/relationships/image" Target="../media/image1.png"/><Relationship Id="rId1" Type="http://schemas.openxmlformats.org/officeDocument/2006/relationships/tags" Target="../tags/tag39.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1.xml"/><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tags" Target="../tags/tag41.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42.xml"/></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1.xml"/><Relationship Id="rId4" Type="http://schemas.openxmlformats.org/officeDocument/2006/relationships/image" Target="../media/image27.png"/><Relationship Id="rId3" Type="http://schemas.openxmlformats.org/officeDocument/2006/relationships/tags" Target="../tags/tag44.xml"/><Relationship Id="rId2" Type="http://schemas.openxmlformats.org/officeDocument/2006/relationships/image" Target="../media/image1.png"/><Relationship Id="rId1" Type="http://schemas.openxmlformats.org/officeDocument/2006/relationships/tags" Target="../tags/tag43.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45.xml"/></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1.xml"/><Relationship Id="rId4" Type="http://schemas.openxmlformats.org/officeDocument/2006/relationships/image" Target="../media/image28.png"/><Relationship Id="rId3" Type="http://schemas.openxmlformats.org/officeDocument/2006/relationships/tags" Target="../tags/tag47.xml"/><Relationship Id="rId2" Type="http://schemas.openxmlformats.org/officeDocument/2006/relationships/image" Target="../media/image1.png"/><Relationship Id="rId1" Type="http://schemas.openxmlformats.org/officeDocument/2006/relationships/tags" Target="../tags/tag46.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8" Type="http://schemas.openxmlformats.org/officeDocument/2006/relationships/notesSlide" Target="../notesSlides/notesSlide30.xml"/><Relationship Id="rId7"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tags" Target="../tags/tag50.xml"/><Relationship Id="rId4" Type="http://schemas.openxmlformats.org/officeDocument/2006/relationships/image" Target="../media/image29.png"/><Relationship Id="rId3" Type="http://schemas.openxmlformats.org/officeDocument/2006/relationships/tags" Target="../tags/tag49.xml"/><Relationship Id="rId2" Type="http://schemas.openxmlformats.org/officeDocument/2006/relationships/image" Target="../media/image1.png"/><Relationship Id="rId1" Type="http://schemas.openxmlformats.org/officeDocument/2006/relationships/tags" Target="../tags/tag48.xml"/></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1.xml"/><Relationship Id="rId4" Type="http://schemas.openxmlformats.org/officeDocument/2006/relationships/image" Target="../media/image31.png"/><Relationship Id="rId3" Type="http://schemas.openxmlformats.org/officeDocument/2006/relationships/tags" Target="../tags/tag52.xml"/><Relationship Id="rId2" Type="http://schemas.openxmlformats.org/officeDocument/2006/relationships/image" Target="../media/image1.png"/><Relationship Id="rId1" Type="http://schemas.openxmlformats.org/officeDocument/2006/relationships/tags" Target="../tags/tag51.xml"/></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1.xml"/><Relationship Id="rId4" Type="http://schemas.openxmlformats.org/officeDocument/2006/relationships/image" Target="../media/image32.png"/><Relationship Id="rId3" Type="http://schemas.openxmlformats.org/officeDocument/2006/relationships/tags" Target="../tags/tag54.xml"/><Relationship Id="rId2" Type="http://schemas.openxmlformats.org/officeDocument/2006/relationships/image" Target="../media/image1.png"/><Relationship Id="rId1" Type="http://schemas.openxmlformats.org/officeDocument/2006/relationships/tags" Target="../tags/tag53.xml"/></Relationships>
</file>

<file path=ppt/slides/_rels/slide33.xml.rels><?xml version="1.0" encoding="UTF-8" standalone="yes"?>
<Relationships xmlns="http://schemas.openxmlformats.org/package/2006/relationships"><Relationship Id="rId7" Type="http://schemas.openxmlformats.org/officeDocument/2006/relationships/notesSlide" Target="../notesSlides/notesSlide33.xml"/><Relationship Id="rId6" Type="http://schemas.openxmlformats.org/officeDocument/2006/relationships/slideLayout" Target="../slideLayouts/slideLayout1.xml"/><Relationship Id="rId5" Type="http://schemas.openxmlformats.org/officeDocument/2006/relationships/tags" Target="../tags/tag57.xml"/><Relationship Id="rId4" Type="http://schemas.openxmlformats.org/officeDocument/2006/relationships/image" Target="../media/image33.png"/><Relationship Id="rId3" Type="http://schemas.openxmlformats.org/officeDocument/2006/relationships/tags" Target="../tags/tag56.xml"/><Relationship Id="rId2" Type="http://schemas.openxmlformats.org/officeDocument/2006/relationships/image" Target="../media/image1.png"/><Relationship Id="rId1" Type="http://schemas.openxmlformats.org/officeDocument/2006/relationships/tags" Target="../tags/tag55.xml"/></Relationships>
</file>

<file path=ppt/slides/_rels/slide34.xml.rels><?xml version="1.0" encoding="UTF-8" standalone="yes"?>
<Relationships xmlns="http://schemas.openxmlformats.org/package/2006/relationships"><Relationship Id="rId7" Type="http://schemas.openxmlformats.org/officeDocument/2006/relationships/notesSlide" Target="../notesSlides/notesSlide34.xml"/><Relationship Id="rId6"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image" Target="../media/image1.png"/><Relationship Id="rId1" Type="http://schemas.openxmlformats.org/officeDocument/2006/relationships/tags" Target="../tags/tag58.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xml"/><Relationship Id="rId2" Type="http://schemas.openxmlformats.org/officeDocument/2006/relationships/image" Target="../media/image36.png"/><Relationship Id="rId1" Type="http://schemas.openxmlformats.org/officeDocument/2006/relationships/image" Target="../media/image35.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10535801" y="-264602"/>
            <a:ext cx="1608574" cy="1224766"/>
          </a:xfrm>
          <a:prstGeom prst="rect">
            <a:avLst/>
          </a:prstGeom>
          <a:ln>
            <a:noFill/>
          </a:ln>
          <a:effectLst>
            <a:outerShdw blurRad="292100" dist="139700" dir="2700000" algn="tl" rotWithShape="0">
              <a:srgbClr val="333333">
                <a:alpha val="65000"/>
              </a:srgbClr>
            </a:outerShdw>
          </a:effectLst>
        </p:spPr>
      </p:pic>
      <p:cxnSp>
        <p:nvCxnSpPr>
          <p:cNvPr id="19" name="直接连接符 18"/>
          <p:cNvCxnSpPr/>
          <p:nvPr/>
        </p:nvCxnSpPr>
        <p:spPr>
          <a:xfrm>
            <a:off x="219710" y="668020"/>
            <a:ext cx="11885295"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3" name="文本框 2"/>
          <p:cNvSpPr txBox="1"/>
          <p:nvPr/>
        </p:nvSpPr>
        <p:spPr>
          <a:xfrm>
            <a:off x="4082415" y="2666365"/>
            <a:ext cx="3240405" cy="1322070"/>
          </a:xfrm>
          <a:prstGeom prst="rect">
            <a:avLst/>
          </a:prstGeom>
          <a:noFill/>
        </p:spPr>
        <p:txBody>
          <a:bodyPr wrap="square" rtlCol="0">
            <a:spAutoFit/>
          </a:bodyPr>
          <a:p>
            <a:r>
              <a:rPr lang="zh-CN" altLang="en-US" sz="8000"/>
              <a:t>习题课</a:t>
            </a:r>
            <a:endParaRPr lang="zh-CN" altLang="en-US" sz="8000"/>
          </a:p>
        </p:txBody>
      </p:sp>
    </p:spTree>
  </p:cSld>
  <p:clrMapOvr>
    <a:masterClrMapping/>
  </p:clrMapOvr>
  <p:transition advTm="3000">
    <p:pull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10535801" y="-264602"/>
            <a:ext cx="1608574" cy="1224766"/>
          </a:xfrm>
          <a:prstGeom prst="rect">
            <a:avLst/>
          </a:prstGeom>
          <a:ln>
            <a:noFill/>
          </a:ln>
          <a:effectLst>
            <a:outerShdw blurRad="292100" dist="139700" dir="2700000" algn="tl" rotWithShape="0">
              <a:srgbClr val="333333">
                <a:alpha val="65000"/>
              </a:srgbClr>
            </a:outerShdw>
          </a:effectLst>
        </p:spPr>
      </p:pic>
      <p:cxnSp>
        <p:nvCxnSpPr>
          <p:cNvPr id="19" name="直接连接符 18"/>
          <p:cNvCxnSpPr/>
          <p:nvPr/>
        </p:nvCxnSpPr>
        <p:spPr>
          <a:xfrm>
            <a:off x="219710" y="668020"/>
            <a:ext cx="11885295"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09" name="文本框 108"/>
          <p:cNvSpPr txBox="1"/>
          <p:nvPr/>
        </p:nvSpPr>
        <p:spPr>
          <a:xfrm>
            <a:off x="777240" y="1349375"/>
            <a:ext cx="10447020" cy="1076325"/>
          </a:xfrm>
          <a:prstGeom prst="rect">
            <a:avLst/>
          </a:prstGeom>
          <a:noFill/>
          <a:ln w="9525">
            <a:noFill/>
          </a:ln>
        </p:spPr>
        <p:txBody>
          <a:bodyPr wrap="square">
            <a:spAutoFit/>
          </a:bodyPr>
          <a:p>
            <a:pPr indent="0"/>
            <a:r>
              <a:rPr lang="zh-CN" sz="3200" b="0">
                <a:latin typeface="Times New Roman" panose="02020603050405020304" pitchFamily="18" charset="0"/>
                <a:ea typeface="宋体" panose="02010600030101010101" pitchFamily="2" charset="-122"/>
                <a:cs typeface="Times New Roman" panose="02020603050405020304" pitchFamily="18" charset="0"/>
              </a:rPr>
              <a:t>1.4对于任意两个随机事件A.B.若P(A)&gt;0.则P(B|A)与P(B)的大小关系如何?</a:t>
            </a:r>
            <a:endParaRPr lang="zh-CN" altLang="en-US" sz="3200" b="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p:cNvSpPr txBox="1"/>
          <p:nvPr/>
        </p:nvSpPr>
        <p:spPr>
          <a:xfrm>
            <a:off x="1121410" y="3244850"/>
            <a:ext cx="8684260" cy="583565"/>
          </a:xfrm>
          <a:prstGeom prst="rect">
            <a:avLst/>
          </a:prstGeom>
          <a:noFill/>
          <a:ln w="9525">
            <a:noFill/>
          </a:ln>
        </p:spPr>
        <p:txBody>
          <a:bodyPr wrap="square">
            <a:spAutoFit/>
          </a:bodyPr>
          <a:p>
            <a:pPr indent="0"/>
            <a:r>
              <a:rPr lang="en-US" sz="3200" b="0">
                <a:latin typeface="Times New Roman" panose="02020603050405020304" pitchFamily="18" charset="0"/>
                <a:ea typeface="宋体" panose="02010600030101010101" pitchFamily="2" charset="-122"/>
                <a:cs typeface="Times New Roman" panose="02020603050405020304" pitchFamily="18" charset="0"/>
              </a:rPr>
              <a:t> </a:t>
            </a:r>
            <a:r>
              <a:rPr lang="zh-CN" sz="3200" b="0">
                <a:latin typeface="Times New Roman" panose="02020603050405020304" pitchFamily="18" charset="0"/>
                <a:ea typeface="宋体" panose="02010600030101010101" pitchFamily="2" charset="-122"/>
                <a:cs typeface="Times New Roman" panose="02020603050405020304" pitchFamily="18" charset="0"/>
              </a:rPr>
              <a:t>答：P(B|A)与P(B)的大小关系不一定。</a:t>
            </a:r>
            <a:endParaRPr lang="zh-CN" altLang="en-US" sz="3200" b="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10535801" y="-264602"/>
            <a:ext cx="1608574" cy="1224766"/>
          </a:xfrm>
          <a:prstGeom prst="rect">
            <a:avLst/>
          </a:prstGeom>
          <a:ln>
            <a:noFill/>
          </a:ln>
          <a:effectLst>
            <a:outerShdw blurRad="292100" dist="139700" dir="2700000" algn="tl" rotWithShape="0">
              <a:srgbClr val="333333">
                <a:alpha val="65000"/>
              </a:srgbClr>
            </a:outerShdw>
          </a:effectLst>
        </p:spPr>
      </p:pic>
      <p:cxnSp>
        <p:nvCxnSpPr>
          <p:cNvPr id="19" name="直接连接符 18"/>
          <p:cNvCxnSpPr/>
          <p:nvPr/>
        </p:nvCxnSpPr>
        <p:spPr>
          <a:xfrm>
            <a:off x="219710" y="668020"/>
            <a:ext cx="11885295"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6" name="文本框 5"/>
          <p:cNvSpPr txBox="1"/>
          <p:nvPr/>
        </p:nvSpPr>
        <p:spPr>
          <a:xfrm>
            <a:off x="939800" y="1189990"/>
            <a:ext cx="10274935" cy="2030095"/>
          </a:xfrm>
          <a:prstGeom prst="rect">
            <a:avLst/>
          </a:prstGeom>
          <a:noFill/>
          <a:ln w="9525">
            <a:noFill/>
          </a:ln>
        </p:spPr>
        <p:txBody>
          <a:bodyPr wrap="square">
            <a:spAutoFit/>
          </a:bodyPr>
          <a:p>
            <a:pPr indent="0" algn="just" fontAlgn="auto">
              <a:lnSpc>
                <a:spcPct val="150000"/>
              </a:lnSpc>
            </a:pPr>
            <a:r>
              <a:rPr lang="en-US" sz="2800" b="0">
                <a:latin typeface="Times New Roman" panose="02020603050405020304" pitchFamily="18" charset="0"/>
                <a:ea typeface="宋体" panose="02010600030101010101" pitchFamily="2" charset="-122"/>
                <a:cs typeface="Times New Roman" panose="02020603050405020304" pitchFamily="18" charset="0"/>
              </a:rPr>
              <a:t> </a:t>
            </a:r>
            <a:r>
              <a:rPr lang="zh-CN" sz="2800" b="0">
                <a:latin typeface="Times New Roman" panose="02020603050405020304" pitchFamily="18" charset="0"/>
                <a:ea typeface="宋体" panose="02010600030101010101" pitchFamily="2" charset="-122"/>
                <a:cs typeface="Times New Roman" panose="02020603050405020304" pitchFamily="18" charset="0"/>
              </a:rPr>
              <a:t>例如，一个口袋中有10张彩票，只有2张有奖。今从中无放回抽取两次，一次一张。设A表示第一次抽到有奖彩票”,B表示“第二次抽到有奖彩票"，则</a:t>
            </a:r>
            <a:endParaRPr lang="zh-CN" altLang="en-US" sz="2800" b="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 name="图片 6"/>
          <p:cNvPicPr>
            <a:picLocks noChangeAspect="1"/>
          </p:cNvPicPr>
          <p:nvPr>
            <p:custDataLst>
              <p:tags r:id="rId3"/>
            </p:custDataLst>
          </p:nvPr>
        </p:nvPicPr>
        <p:blipFill>
          <a:blip r:embed="rId4"/>
          <a:stretch>
            <a:fillRect/>
          </a:stretch>
        </p:blipFill>
        <p:spPr>
          <a:xfrm>
            <a:off x="4803775" y="2609850"/>
            <a:ext cx="6582410" cy="610235"/>
          </a:xfrm>
          <a:prstGeom prst="rect">
            <a:avLst/>
          </a:prstGeom>
        </p:spPr>
      </p:pic>
    </p:spTree>
  </p:cSld>
  <p:clrMapOvr>
    <a:masterClrMapping/>
  </p:clrMapOvr>
  <p:transition advTm="3000">
    <p:pull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10535801" y="-264602"/>
            <a:ext cx="1608574" cy="1224766"/>
          </a:xfrm>
          <a:prstGeom prst="rect">
            <a:avLst/>
          </a:prstGeom>
          <a:ln>
            <a:noFill/>
          </a:ln>
          <a:effectLst>
            <a:outerShdw blurRad="292100" dist="139700" dir="2700000" algn="tl" rotWithShape="0">
              <a:srgbClr val="333333">
                <a:alpha val="65000"/>
              </a:srgbClr>
            </a:outerShdw>
          </a:effectLst>
        </p:spPr>
      </p:pic>
      <p:cxnSp>
        <p:nvCxnSpPr>
          <p:cNvPr id="19" name="直接连接符 18"/>
          <p:cNvCxnSpPr/>
          <p:nvPr/>
        </p:nvCxnSpPr>
        <p:spPr>
          <a:xfrm>
            <a:off x="219710" y="668020"/>
            <a:ext cx="11885295"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12" name="文本框 111"/>
          <p:cNvSpPr txBox="1"/>
          <p:nvPr/>
        </p:nvSpPr>
        <p:spPr>
          <a:xfrm>
            <a:off x="691515" y="757555"/>
            <a:ext cx="10455275" cy="1383665"/>
          </a:xfrm>
          <a:prstGeom prst="rect">
            <a:avLst/>
          </a:prstGeom>
          <a:noFill/>
          <a:ln w="9525">
            <a:noFill/>
          </a:ln>
        </p:spPr>
        <p:txBody>
          <a:bodyPr wrap="square">
            <a:spAutoFit/>
          </a:bodyPr>
          <a:p>
            <a:pPr indent="0" fontAlgn="auto">
              <a:lnSpc>
                <a:spcPct val="150000"/>
              </a:lnSpc>
            </a:pPr>
            <a:r>
              <a:rPr lang="zh-CN" sz="2800" b="0">
                <a:highlight>
                  <a:srgbClr val="FFFF00"/>
                </a:highlight>
                <a:latin typeface="Times New Roman" panose="02020603050405020304" pitchFamily="18" charset="0"/>
                <a:ea typeface="宋体" panose="02010600030101010101" pitchFamily="2" charset="-122"/>
                <a:cs typeface="Times New Roman" panose="02020603050405020304" pitchFamily="18" charset="0"/>
              </a:rPr>
              <a:t>例</a:t>
            </a:r>
            <a:r>
              <a:rPr lang="en-US" sz="2800" b="0">
                <a:highlight>
                  <a:srgbClr val="FFFF00"/>
                </a:highlight>
                <a:latin typeface="Times New Roman" panose="02020603050405020304" pitchFamily="18" charset="0"/>
                <a:ea typeface="宋体" panose="02010600030101010101" pitchFamily="2" charset="-122"/>
                <a:cs typeface="Times New Roman" panose="02020603050405020304" pitchFamily="18" charset="0"/>
              </a:rPr>
              <a:t>1 </a:t>
            </a:r>
            <a:r>
              <a:rPr lang="zh-CN" sz="2800" b="0">
                <a:highlight>
                  <a:srgbClr val="FFFF00"/>
                </a:highlight>
                <a:latin typeface="Times New Roman" panose="02020603050405020304" pitchFamily="18" charset="0"/>
                <a:ea typeface="宋体" panose="02010600030101010101" pitchFamily="2" charset="-122"/>
                <a:cs typeface="Times New Roman" panose="02020603050405020304" pitchFamily="18" charset="0"/>
              </a:rPr>
              <a:t>n对新人参加婚礼,现进行一项游戏，随机地把2n个人分成n对,问每对恰为夫妻的概率是多少?</a:t>
            </a:r>
            <a:endParaRPr lang="zh-CN" altLang="en-US" sz="2800" b="0">
              <a:highlight>
                <a:srgbClr val="FFFF00"/>
              </a:highligh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2" name="图片 11"/>
          <p:cNvPicPr>
            <a:picLocks noChangeAspect="1"/>
          </p:cNvPicPr>
          <p:nvPr/>
        </p:nvPicPr>
        <p:blipFill>
          <a:blip r:embed="rId3"/>
          <a:stretch>
            <a:fillRect/>
          </a:stretch>
        </p:blipFill>
        <p:spPr>
          <a:xfrm>
            <a:off x="691515" y="2179955"/>
            <a:ext cx="10595610" cy="3651885"/>
          </a:xfrm>
          <a:prstGeom prst="rect">
            <a:avLst/>
          </a:prstGeom>
        </p:spPr>
      </p:pic>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10535801" y="-264602"/>
            <a:ext cx="1608574" cy="1224766"/>
          </a:xfrm>
          <a:prstGeom prst="rect">
            <a:avLst/>
          </a:prstGeom>
          <a:ln>
            <a:noFill/>
          </a:ln>
          <a:effectLst>
            <a:outerShdw blurRad="292100" dist="139700" dir="2700000" algn="tl" rotWithShape="0">
              <a:srgbClr val="333333">
                <a:alpha val="65000"/>
              </a:srgbClr>
            </a:outerShdw>
          </a:effectLst>
        </p:spPr>
      </p:pic>
      <p:cxnSp>
        <p:nvCxnSpPr>
          <p:cNvPr id="19" name="直接连接符 18"/>
          <p:cNvCxnSpPr/>
          <p:nvPr/>
        </p:nvCxnSpPr>
        <p:spPr>
          <a:xfrm>
            <a:off x="219710" y="668020"/>
            <a:ext cx="11885295"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20" name="文本框 119"/>
          <p:cNvSpPr txBox="1"/>
          <p:nvPr/>
        </p:nvSpPr>
        <p:spPr>
          <a:xfrm>
            <a:off x="824865" y="1038225"/>
            <a:ext cx="10206990" cy="3969385"/>
          </a:xfrm>
          <a:prstGeom prst="rect">
            <a:avLst/>
          </a:prstGeom>
          <a:noFill/>
          <a:ln w="9525">
            <a:noFill/>
          </a:ln>
        </p:spPr>
        <p:txBody>
          <a:bodyPr wrap="square">
            <a:spAutoFit/>
          </a:bodyPr>
          <a:p>
            <a:pPr indent="0" fontAlgn="auto">
              <a:lnSpc>
                <a:spcPct val="150000"/>
              </a:lnSpc>
            </a:pPr>
            <a:r>
              <a:rPr lang="zh-CN" sz="2800" b="0">
                <a:latin typeface="Times New Roman" panose="02020603050405020304" pitchFamily="18" charset="0"/>
                <a:ea typeface="宋体" panose="02010600030101010101" pitchFamily="2" charset="-122"/>
                <a:cs typeface="Times New Roman" panose="02020603050405020304" pitchFamily="18" charset="0"/>
              </a:rPr>
              <a:t>例2(盒子模型)设有n个球，每个球都等可能地被放到N个不同盒子中的任意一个，每个盒了所放的球数没有限制。</a:t>
            </a:r>
            <a:endParaRPr lang="zh-CN" sz="2800" b="0">
              <a:latin typeface="Times New Roman" panose="02020603050405020304" pitchFamily="18" charset="0"/>
              <a:ea typeface="宋体" panose="02010600030101010101" pitchFamily="2" charset="-122"/>
              <a:cs typeface="Times New Roman" panose="02020603050405020304" pitchFamily="18" charset="0"/>
            </a:endParaRPr>
          </a:p>
          <a:p>
            <a:pPr indent="0" fontAlgn="auto">
              <a:lnSpc>
                <a:spcPct val="150000"/>
              </a:lnSpc>
            </a:pPr>
            <a:r>
              <a:rPr lang="zh-CN" sz="2800" b="0">
                <a:latin typeface="Times New Roman" panose="02020603050405020304" pitchFamily="18" charset="0"/>
                <a:ea typeface="宋体" panose="02010600030101010101" pitchFamily="2" charset="-122"/>
                <a:cs typeface="Times New Roman" panose="02020603050405020304" pitchFamily="18" charset="0"/>
              </a:rPr>
              <a:t>试求(1)指定的n(n≤N)个盒子中各有一个球的概率</a:t>
            </a:r>
            <a:r>
              <a:rPr lang="en-US" altLang="zh-CN" sz="2800" b="0">
                <a:latin typeface="Times New Roman" panose="02020603050405020304" pitchFamily="18" charset="0"/>
                <a:ea typeface="宋体" panose="02010600030101010101" pitchFamily="2" charset="-122"/>
                <a:cs typeface="Times New Roman" panose="02020603050405020304" pitchFamily="18" charset="0"/>
              </a:rPr>
              <a:t>P</a:t>
            </a:r>
            <a:r>
              <a:rPr lang="en-US" altLang="zh-CN" sz="2800" b="0" baseline="-25000">
                <a:latin typeface="Times New Roman" panose="02020603050405020304" pitchFamily="18" charset="0"/>
                <a:ea typeface="宋体" panose="02010600030101010101" pitchFamily="2" charset="-122"/>
                <a:cs typeface="Times New Roman" panose="02020603050405020304" pitchFamily="18" charset="0"/>
              </a:rPr>
              <a:t>1</a:t>
            </a:r>
            <a:r>
              <a:rPr lang="zh-CN" sz="2800" b="0">
                <a:latin typeface="Times New Roman" panose="02020603050405020304" pitchFamily="18" charset="0"/>
                <a:ea typeface="宋体" panose="02010600030101010101" pitchFamily="2" charset="-122"/>
                <a:cs typeface="Times New Roman" panose="02020603050405020304" pitchFamily="18" charset="0"/>
              </a:rPr>
              <a:t>;</a:t>
            </a:r>
            <a:endParaRPr lang="zh-CN" sz="2800" b="0">
              <a:latin typeface="Times New Roman" panose="02020603050405020304" pitchFamily="18" charset="0"/>
              <a:ea typeface="宋体" panose="02010600030101010101" pitchFamily="2" charset="-122"/>
              <a:cs typeface="Times New Roman" panose="02020603050405020304" pitchFamily="18" charset="0"/>
            </a:endParaRPr>
          </a:p>
          <a:p>
            <a:pPr indent="0" fontAlgn="auto">
              <a:lnSpc>
                <a:spcPct val="150000"/>
              </a:lnSpc>
            </a:pPr>
            <a:r>
              <a:rPr lang="en-US" altLang="zh-CN" sz="2800" b="0">
                <a:latin typeface="Times New Roman" panose="02020603050405020304" pitchFamily="18" charset="0"/>
                <a:ea typeface="宋体" panose="02010600030101010101" pitchFamily="2" charset="-122"/>
                <a:cs typeface="Times New Roman" panose="02020603050405020304" pitchFamily="18" charset="0"/>
              </a:rPr>
              <a:t>        </a:t>
            </a:r>
            <a:r>
              <a:rPr lang="zh-CN" sz="2800" b="0">
                <a:latin typeface="Times New Roman" panose="02020603050405020304" pitchFamily="18" charset="0"/>
                <a:ea typeface="宋体" panose="02010600030101010101" pitchFamily="2" charset="-122"/>
                <a:cs typeface="Times New Roman" panose="02020603050405020304" pitchFamily="18" charset="0"/>
              </a:rPr>
              <a:t>(2)恰好有n(n≤N)个盒子各有一个球的概率</a:t>
            </a:r>
            <a:r>
              <a:rPr lang="en-US" altLang="zh-CN" sz="2800">
                <a:latin typeface="Times New Roman" panose="02020603050405020304" pitchFamily="18" charset="0"/>
                <a:ea typeface="宋体" panose="02010600030101010101" pitchFamily="2" charset="-122"/>
                <a:cs typeface="Times New Roman" panose="02020603050405020304" pitchFamily="18" charset="0"/>
                <a:sym typeface="+mn-ea"/>
              </a:rPr>
              <a:t>P</a:t>
            </a:r>
            <a:r>
              <a:rPr lang="en-US" altLang="zh-CN" sz="2800" baseline="-25000">
                <a:latin typeface="Times New Roman" panose="02020603050405020304" pitchFamily="18" charset="0"/>
                <a:ea typeface="宋体" panose="02010600030101010101" pitchFamily="2" charset="-122"/>
                <a:cs typeface="Times New Roman" panose="02020603050405020304" pitchFamily="18" charset="0"/>
                <a:sym typeface="+mn-ea"/>
              </a:rPr>
              <a:t>2</a:t>
            </a:r>
            <a:r>
              <a:rPr lang="zh-CN" sz="2800" b="0">
                <a:latin typeface="Times New Roman" panose="02020603050405020304" pitchFamily="18" charset="0"/>
                <a:ea typeface="宋体" panose="02010600030101010101" pitchFamily="2" charset="-122"/>
                <a:cs typeface="Times New Roman" panose="02020603050405020304" pitchFamily="18" charset="0"/>
              </a:rPr>
              <a:t>;</a:t>
            </a:r>
            <a:endParaRPr lang="zh-CN" sz="2800" b="0">
              <a:latin typeface="Times New Roman" panose="02020603050405020304" pitchFamily="18" charset="0"/>
              <a:ea typeface="宋体" panose="02010600030101010101" pitchFamily="2" charset="-122"/>
              <a:cs typeface="Times New Roman" panose="02020603050405020304" pitchFamily="18" charset="0"/>
            </a:endParaRPr>
          </a:p>
          <a:p>
            <a:pPr indent="0" fontAlgn="auto">
              <a:lnSpc>
                <a:spcPct val="150000"/>
              </a:lnSpc>
            </a:pPr>
            <a:r>
              <a:rPr lang="en-US" altLang="zh-CN" sz="2800" b="0">
                <a:latin typeface="Times New Roman" panose="02020603050405020304" pitchFamily="18" charset="0"/>
                <a:ea typeface="宋体" panose="02010600030101010101" pitchFamily="2" charset="-122"/>
                <a:cs typeface="Times New Roman" panose="02020603050405020304" pitchFamily="18" charset="0"/>
              </a:rPr>
              <a:t>        </a:t>
            </a:r>
            <a:r>
              <a:rPr lang="zh-CN" sz="2800" b="0">
                <a:latin typeface="Times New Roman" panose="02020603050405020304" pitchFamily="18" charset="0"/>
                <a:ea typeface="宋体" panose="02010600030101010101" pitchFamily="2" charset="-122"/>
                <a:cs typeface="Times New Roman" panose="02020603050405020304" pitchFamily="18" charset="0"/>
              </a:rPr>
              <a:t>(3)指定的一个盒子不空的概率</a:t>
            </a:r>
            <a:r>
              <a:rPr lang="en-US" altLang="zh-CN" sz="2800">
                <a:latin typeface="Times New Roman" panose="02020603050405020304" pitchFamily="18" charset="0"/>
                <a:ea typeface="宋体" panose="02010600030101010101" pitchFamily="2" charset="-122"/>
                <a:cs typeface="Times New Roman" panose="02020603050405020304" pitchFamily="18" charset="0"/>
                <a:sym typeface="+mn-ea"/>
              </a:rPr>
              <a:t>P</a:t>
            </a:r>
            <a:r>
              <a:rPr lang="en-US" altLang="zh-CN" sz="2800" baseline="-25000">
                <a:latin typeface="Times New Roman" panose="02020603050405020304" pitchFamily="18" charset="0"/>
                <a:ea typeface="宋体" panose="02010600030101010101" pitchFamily="2" charset="-122"/>
                <a:cs typeface="Times New Roman" panose="02020603050405020304" pitchFamily="18" charset="0"/>
                <a:sym typeface="+mn-ea"/>
              </a:rPr>
              <a:t>3</a:t>
            </a:r>
            <a:r>
              <a:rPr lang="zh-CN" sz="2800" b="0">
                <a:latin typeface="Times New Roman" panose="02020603050405020304" pitchFamily="18" charset="0"/>
                <a:ea typeface="宋体" panose="02010600030101010101" pitchFamily="2" charset="-122"/>
                <a:cs typeface="Times New Roman" panose="02020603050405020304" pitchFamily="18" charset="0"/>
              </a:rPr>
              <a:t>;</a:t>
            </a:r>
            <a:endParaRPr lang="zh-CN" sz="2800" b="0">
              <a:latin typeface="Times New Roman" panose="02020603050405020304" pitchFamily="18" charset="0"/>
              <a:ea typeface="宋体" panose="02010600030101010101" pitchFamily="2" charset="-122"/>
              <a:cs typeface="Times New Roman" panose="02020603050405020304" pitchFamily="18" charset="0"/>
            </a:endParaRPr>
          </a:p>
          <a:p>
            <a:pPr indent="0" fontAlgn="auto">
              <a:lnSpc>
                <a:spcPct val="150000"/>
              </a:lnSpc>
            </a:pPr>
            <a:r>
              <a:rPr lang="en-US" altLang="zh-CN" sz="2800" b="0">
                <a:latin typeface="Times New Roman" panose="02020603050405020304" pitchFamily="18" charset="0"/>
                <a:ea typeface="宋体" panose="02010600030101010101" pitchFamily="2" charset="-122"/>
                <a:cs typeface="Times New Roman" panose="02020603050405020304" pitchFamily="18" charset="0"/>
              </a:rPr>
              <a:t>        </a:t>
            </a:r>
            <a:r>
              <a:rPr lang="zh-CN" sz="2800" b="0">
                <a:latin typeface="Times New Roman" panose="02020603050405020304" pitchFamily="18" charset="0"/>
                <a:ea typeface="宋体" panose="02010600030101010101" pitchFamily="2" charset="-122"/>
                <a:cs typeface="Times New Roman" panose="02020603050405020304" pitchFamily="18" charset="0"/>
              </a:rPr>
              <a:t>(4)指定的一个盒子恰有k个球的概率</a:t>
            </a:r>
            <a:r>
              <a:rPr lang="en-US" altLang="zh-CN" sz="2800">
                <a:latin typeface="Times New Roman" panose="02020603050405020304" pitchFamily="18" charset="0"/>
                <a:ea typeface="宋体" panose="02010600030101010101" pitchFamily="2" charset="-122"/>
                <a:cs typeface="Times New Roman" panose="02020603050405020304" pitchFamily="18" charset="0"/>
                <a:sym typeface="+mn-ea"/>
              </a:rPr>
              <a:t>P</a:t>
            </a:r>
            <a:r>
              <a:rPr lang="en-US" altLang="zh-CN" sz="2800" baseline="-25000">
                <a:latin typeface="Times New Roman" panose="02020603050405020304" pitchFamily="18" charset="0"/>
                <a:ea typeface="宋体" panose="02010600030101010101" pitchFamily="2" charset="-122"/>
                <a:cs typeface="Times New Roman" panose="02020603050405020304" pitchFamily="18" charset="0"/>
                <a:sym typeface="+mn-ea"/>
              </a:rPr>
              <a:t>4</a:t>
            </a:r>
            <a:r>
              <a:rPr lang="zh-CN" sz="2800" b="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800" b="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advTm="3000">
    <p:pull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10535801" y="-264602"/>
            <a:ext cx="1608574" cy="1224766"/>
          </a:xfrm>
          <a:prstGeom prst="rect">
            <a:avLst/>
          </a:prstGeom>
          <a:ln>
            <a:noFill/>
          </a:ln>
          <a:effectLst>
            <a:outerShdw blurRad="292100" dist="139700" dir="2700000" algn="tl" rotWithShape="0">
              <a:srgbClr val="333333">
                <a:alpha val="65000"/>
              </a:srgbClr>
            </a:outerShdw>
          </a:effectLst>
        </p:spPr>
      </p:pic>
      <p:cxnSp>
        <p:nvCxnSpPr>
          <p:cNvPr id="19" name="直接连接符 18"/>
          <p:cNvCxnSpPr/>
          <p:nvPr/>
        </p:nvCxnSpPr>
        <p:spPr>
          <a:xfrm>
            <a:off x="219710" y="668020"/>
            <a:ext cx="11885295"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20" name="文本框 119"/>
          <p:cNvSpPr txBox="1"/>
          <p:nvPr/>
        </p:nvSpPr>
        <p:spPr>
          <a:xfrm>
            <a:off x="720090" y="960120"/>
            <a:ext cx="10446385" cy="4615815"/>
          </a:xfrm>
          <a:prstGeom prst="rect">
            <a:avLst/>
          </a:prstGeom>
          <a:noFill/>
          <a:ln w="9525">
            <a:noFill/>
          </a:ln>
        </p:spPr>
        <p:txBody>
          <a:bodyPr wrap="square">
            <a:spAutoFit/>
          </a:bodyPr>
          <a:p>
            <a:pPr indent="0" fontAlgn="auto">
              <a:lnSpc>
                <a:spcPct val="150000"/>
              </a:lnSpc>
            </a:pPr>
            <a:r>
              <a:rPr lang="zh-CN" sz="2800" b="0">
                <a:latin typeface="Times New Roman" panose="02020603050405020304" pitchFamily="18" charset="0"/>
                <a:ea typeface="宋体" panose="02010600030101010101" pitchFamily="2" charset="-122"/>
                <a:cs typeface="Times New Roman" panose="02020603050405020304" pitchFamily="18" charset="0"/>
              </a:rPr>
              <a:t>解：因为每一个球都有N种可能的放法，n个球就有N</a:t>
            </a:r>
            <a:r>
              <a:rPr lang="en-US" sz="2800" b="0" baseline="30000">
                <a:latin typeface="Times New Roman" panose="02020603050405020304" pitchFamily="18" charset="0"/>
                <a:ea typeface="宋体" panose="02010600030101010101" pitchFamily="2" charset="-122"/>
                <a:cs typeface="Times New Roman" panose="02020603050405020304" pitchFamily="18" charset="0"/>
              </a:rPr>
              <a:t>n</a:t>
            </a:r>
            <a:r>
              <a:rPr lang="zh-CN" sz="2800" b="0">
                <a:latin typeface="Times New Roman" panose="02020603050405020304" pitchFamily="18" charset="0"/>
                <a:ea typeface="宋体" panose="02010600030101010101" pitchFamily="2" charset="-122"/>
                <a:cs typeface="Times New Roman" panose="02020603050405020304" pitchFamily="18" charset="0"/>
              </a:rPr>
              <a:t>种放法,所以样本空间样本点的总数为N</a:t>
            </a:r>
            <a:r>
              <a:rPr lang="en-US" sz="2800" b="0" baseline="30000">
                <a:latin typeface="Times New Roman" panose="02020603050405020304" pitchFamily="18" charset="0"/>
                <a:ea typeface="宋体" panose="02010600030101010101" pitchFamily="2" charset="-122"/>
                <a:cs typeface="Times New Roman" panose="02020603050405020304" pitchFamily="18" charset="0"/>
              </a:rPr>
              <a:t>n</a:t>
            </a:r>
            <a:r>
              <a:rPr lang="zh-CN" sz="2800" b="0">
                <a:latin typeface="Times New Roman" panose="02020603050405020304" pitchFamily="18" charset="0"/>
                <a:ea typeface="宋体" panose="02010600030101010101" pitchFamily="2" charset="-122"/>
                <a:cs typeface="Times New Roman" panose="02020603050405020304" pitchFamily="18" charset="0"/>
              </a:rPr>
              <a:t>个，它们是等可能的；</a:t>
            </a:r>
            <a:endParaRPr lang="zh-CN" sz="2800" b="0">
              <a:latin typeface="Times New Roman" panose="02020603050405020304" pitchFamily="18" charset="0"/>
              <a:ea typeface="宋体" panose="02010600030101010101" pitchFamily="2" charset="-122"/>
              <a:cs typeface="Times New Roman" panose="02020603050405020304" pitchFamily="18" charset="0"/>
            </a:endParaRPr>
          </a:p>
          <a:p>
            <a:pPr indent="0" fontAlgn="auto">
              <a:lnSpc>
                <a:spcPct val="150000"/>
              </a:lnSpc>
            </a:pPr>
            <a:endParaRPr lang="zh-CN" altLang="en-US" sz="2800" b="0">
              <a:latin typeface="Times New Roman" panose="02020603050405020304" pitchFamily="18" charset="0"/>
              <a:ea typeface="宋体" panose="02010600030101010101" pitchFamily="2" charset="-122"/>
              <a:cs typeface="Times New Roman" panose="02020603050405020304" pitchFamily="18" charset="0"/>
            </a:endParaRPr>
          </a:p>
          <a:p>
            <a:pPr indent="0" fontAlgn="auto">
              <a:lnSpc>
                <a:spcPct val="150000"/>
              </a:lnSpc>
            </a:pPr>
            <a:r>
              <a:rPr lang="zh-CN" altLang="en-US" sz="2800" b="0">
                <a:latin typeface="Times New Roman" panose="02020603050405020304" pitchFamily="18" charset="0"/>
                <a:ea typeface="宋体" panose="02010600030101010101" pitchFamily="2" charset="-122"/>
                <a:cs typeface="Times New Roman" panose="02020603050405020304" pitchFamily="18" charset="0"/>
              </a:rPr>
              <a:t>(1)n个球放到指定的n个盒子中,共有n!种放法，所以</a:t>
            </a:r>
            <a:endParaRPr lang="zh-CN" altLang="en-US" sz="2800" b="0">
              <a:latin typeface="Times New Roman" panose="02020603050405020304" pitchFamily="18" charset="0"/>
              <a:ea typeface="宋体" panose="02010600030101010101" pitchFamily="2" charset="-122"/>
              <a:cs typeface="Times New Roman" panose="02020603050405020304" pitchFamily="18" charset="0"/>
            </a:endParaRPr>
          </a:p>
          <a:p>
            <a:pPr indent="0" fontAlgn="auto">
              <a:lnSpc>
                <a:spcPct val="150000"/>
              </a:lnSpc>
            </a:pPr>
            <a:r>
              <a:rPr lang="zh-CN" altLang="en-US" sz="2800" b="0">
                <a:latin typeface="Times New Roman" panose="02020603050405020304" pitchFamily="18" charset="0"/>
                <a:ea typeface="宋体" panose="02010600030101010101" pitchFamily="2" charset="-122"/>
                <a:cs typeface="Times New Roman" panose="02020603050405020304" pitchFamily="18" charset="0"/>
              </a:rPr>
              <a:t>(2)与(1)的区别在于：此n个盒于可以在N个盒子中任意选取，有</a:t>
            </a:r>
            <a:r>
              <a:rPr lang="en-US" altLang="zh-CN" sz="2800" b="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b="0">
                <a:latin typeface="Times New Roman" panose="02020603050405020304" pitchFamily="18" charset="0"/>
                <a:ea typeface="宋体" panose="02010600030101010101" pitchFamily="2" charset="-122"/>
                <a:cs typeface="Times New Roman" panose="02020603050405020304" pitchFamily="18" charset="0"/>
              </a:rPr>
              <a:t>种取法，所以</a:t>
            </a:r>
            <a:endParaRPr lang="zh-CN" altLang="en-US" sz="2800" b="0">
              <a:latin typeface="Times New Roman" panose="02020603050405020304" pitchFamily="18" charset="0"/>
              <a:ea typeface="宋体" panose="02010600030101010101" pitchFamily="2" charset="-122"/>
              <a:cs typeface="Times New Roman" panose="02020603050405020304" pitchFamily="18" charset="0"/>
            </a:endParaRPr>
          </a:p>
          <a:p>
            <a:pPr indent="0" fontAlgn="auto">
              <a:lnSpc>
                <a:spcPct val="150000"/>
              </a:lnSpc>
            </a:pPr>
            <a:endParaRPr lang="zh-CN" altLang="en-US" sz="2800" b="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3" name="对象 -2147482579"/>
          <p:cNvGraphicFramePr>
            <a:graphicFrameLocks noChangeAspect="1"/>
          </p:cNvGraphicFramePr>
          <p:nvPr>
            <p:custDataLst>
              <p:tags r:id="rId3"/>
            </p:custDataLst>
          </p:nvPr>
        </p:nvGraphicFramePr>
        <p:xfrm>
          <a:off x="8800465" y="2859405"/>
          <a:ext cx="1069975" cy="816610"/>
        </p:xfrm>
        <a:graphic>
          <a:graphicData uri="http://schemas.openxmlformats.org/presentationml/2006/ole">
            <mc:AlternateContent xmlns:mc="http://schemas.openxmlformats.org/markup-compatibility/2006">
              <mc:Choice xmlns:v="urn:schemas-microsoft-com:vml" Requires="v">
                <p:oleObj spid="_x0000_s3076" name="" r:id="rId4" imgW="800100" imgH="609600" progId="Equation.KSEE3">
                  <p:embed/>
                </p:oleObj>
              </mc:Choice>
              <mc:Fallback>
                <p:oleObj name="" r:id="rId4" imgW="800100" imgH="609600" progId="Equation.KSEE3">
                  <p:embed/>
                  <p:pic>
                    <p:nvPicPr>
                      <p:cNvPr id="0" name="图片 3075"/>
                      <p:cNvPicPr/>
                      <p:nvPr/>
                    </p:nvPicPr>
                    <p:blipFill>
                      <a:blip r:embed="rId5"/>
                      <a:stretch>
                        <a:fillRect/>
                      </a:stretch>
                    </p:blipFill>
                    <p:spPr>
                      <a:xfrm>
                        <a:off x="8800465" y="2859405"/>
                        <a:ext cx="1069975" cy="816610"/>
                      </a:xfrm>
                      <a:prstGeom prst="rect">
                        <a:avLst/>
                      </a:prstGeom>
                      <a:noFill/>
                      <a:ln w="38100">
                        <a:noFill/>
                        <a:miter/>
                      </a:ln>
                    </p:spPr>
                  </p:pic>
                </p:oleObj>
              </mc:Fallback>
            </mc:AlternateContent>
          </a:graphicData>
        </a:graphic>
      </p:graphicFrame>
      <p:graphicFrame>
        <p:nvGraphicFramePr>
          <p:cNvPr id="4" name="对象 -2147482607"/>
          <p:cNvGraphicFramePr>
            <a:graphicFrameLocks noChangeAspect="1"/>
          </p:cNvGraphicFramePr>
          <p:nvPr>
            <p:custDataLst>
              <p:tags r:id="rId6"/>
            </p:custDataLst>
          </p:nvPr>
        </p:nvGraphicFramePr>
        <p:xfrm>
          <a:off x="10635615" y="3726815"/>
          <a:ext cx="368935" cy="417195"/>
        </p:xfrm>
        <a:graphic>
          <a:graphicData uri="http://schemas.openxmlformats.org/presentationml/2006/ole">
            <mc:AlternateContent xmlns:mc="http://schemas.openxmlformats.org/markup-compatibility/2006">
              <mc:Choice xmlns:v="urn:schemas-microsoft-com:vml" Requires="v">
                <p:oleObj spid="_x0000_s5" name="" r:id="rId7" imgW="292100" imgH="330200" progId="Equation.KSEE3">
                  <p:embed/>
                </p:oleObj>
              </mc:Choice>
              <mc:Fallback>
                <p:oleObj name="" r:id="rId7" imgW="292100" imgH="330200" progId="Equation.KSEE3">
                  <p:embed/>
                  <p:pic>
                    <p:nvPicPr>
                      <p:cNvPr id="0" name="图片 2"/>
                      <p:cNvPicPr/>
                      <p:nvPr/>
                    </p:nvPicPr>
                    <p:blipFill>
                      <a:blip r:embed="rId8"/>
                      <a:stretch>
                        <a:fillRect/>
                      </a:stretch>
                    </p:blipFill>
                    <p:spPr>
                      <a:xfrm>
                        <a:off x="10635615" y="3726815"/>
                        <a:ext cx="368935" cy="417195"/>
                      </a:xfrm>
                      <a:prstGeom prst="rect">
                        <a:avLst/>
                      </a:prstGeom>
                      <a:noFill/>
                      <a:ln w="38100">
                        <a:noFill/>
                        <a:miter/>
                      </a:ln>
                    </p:spPr>
                  </p:pic>
                </p:oleObj>
              </mc:Fallback>
            </mc:AlternateContent>
          </a:graphicData>
        </a:graphic>
      </p:graphicFrame>
      <p:graphicFrame>
        <p:nvGraphicFramePr>
          <p:cNvPr id="6" name="对象 -2147482606"/>
          <p:cNvGraphicFramePr>
            <a:graphicFrameLocks noChangeAspect="1"/>
          </p:cNvGraphicFramePr>
          <p:nvPr>
            <p:custDataLst>
              <p:tags r:id="rId9"/>
            </p:custDataLst>
          </p:nvPr>
        </p:nvGraphicFramePr>
        <p:xfrm>
          <a:off x="3024505" y="4208145"/>
          <a:ext cx="1261110" cy="777240"/>
        </p:xfrm>
        <a:graphic>
          <a:graphicData uri="http://schemas.openxmlformats.org/presentationml/2006/ole">
            <mc:AlternateContent xmlns:mc="http://schemas.openxmlformats.org/markup-compatibility/2006">
              <mc:Choice xmlns:v="urn:schemas-microsoft-com:vml" Requires="v">
                <p:oleObj spid="_x0000_s7" name="" r:id="rId10" imgW="990600" imgH="609600" progId="Equation.KSEE3">
                  <p:embed/>
                </p:oleObj>
              </mc:Choice>
              <mc:Fallback>
                <p:oleObj name="" r:id="rId10" imgW="990600" imgH="609600" progId="Equation.KSEE3">
                  <p:embed/>
                  <p:pic>
                    <p:nvPicPr>
                      <p:cNvPr id="0" name="图片 3"/>
                      <p:cNvPicPr/>
                      <p:nvPr/>
                    </p:nvPicPr>
                    <p:blipFill>
                      <a:blip r:embed="rId11"/>
                      <a:stretch>
                        <a:fillRect/>
                      </a:stretch>
                    </p:blipFill>
                    <p:spPr>
                      <a:xfrm>
                        <a:off x="3024505" y="4208145"/>
                        <a:ext cx="1261110" cy="777240"/>
                      </a:xfrm>
                      <a:prstGeom prst="rect">
                        <a:avLst/>
                      </a:prstGeom>
                      <a:noFill/>
                      <a:ln w="38100">
                        <a:noFill/>
                        <a:miter/>
                      </a:ln>
                    </p:spPr>
                  </p:pic>
                </p:oleObj>
              </mc:Fallback>
            </mc:AlternateContent>
          </a:graphicData>
        </a:graphic>
      </p:graphicFrame>
    </p:spTree>
  </p:cSld>
  <p:clrMapOvr>
    <a:masterClrMapping/>
  </p:clrMapOvr>
  <p:transition advTm="3000">
    <p:pull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10535801" y="-264602"/>
            <a:ext cx="1608574" cy="1224766"/>
          </a:xfrm>
          <a:prstGeom prst="rect">
            <a:avLst/>
          </a:prstGeom>
          <a:ln>
            <a:noFill/>
          </a:ln>
          <a:effectLst>
            <a:outerShdw blurRad="292100" dist="139700" dir="2700000" algn="tl" rotWithShape="0">
              <a:srgbClr val="333333">
                <a:alpha val="65000"/>
              </a:srgbClr>
            </a:outerShdw>
          </a:effectLst>
        </p:spPr>
      </p:pic>
      <p:cxnSp>
        <p:nvCxnSpPr>
          <p:cNvPr id="19" name="直接连接符 18"/>
          <p:cNvCxnSpPr/>
          <p:nvPr/>
        </p:nvCxnSpPr>
        <p:spPr>
          <a:xfrm>
            <a:off x="219710" y="668020"/>
            <a:ext cx="11885295"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3" name="文本框 2"/>
          <p:cNvSpPr txBox="1"/>
          <p:nvPr/>
        </p:nvSpPr>
        <p:spPr>
          <a:xfrm>
            <a:off x="901065" y="1041400"/>
            <a:ext cx="10082530" cy="3322955"/>
          </a:xfrm>
          <a:prstGeom prst="rect">
            <a:avLst/>
          </a:prstGeom>
          <a:noFill/>
        </p:spPr>
        <p:txBody>
          <a:bodyPr wrap="square" rtlCol="0" anchor="t">
            <a:spAutoFit/>
          </a:bodyPr>
          <a:p>
            <a:pPr indent="0" algn="just" fontAlgn="auto">
              <a:lnSpc>
                <a:spcPct val="150000"/>
              </a:lnSpc>
            </a:pPr>
            <a:r>
              <a:rPr lang="zh-CN" altLang="en-US" sz="2800">
                <a:latin typeface="Times New Roman" panose="02020603050405020304" pitchFamily="18" charset="0"/>
                <a:ea typeface="宋体" panose="02010600030101010101" pitchFamily="2" charset="-122"/>
                <a:cs typeface="Times New Roman" panose="02020603050405020304" pitchFamily="18" charset="0"/>
                <a:sym typeface="+mn-ea"/>
              </a:rPr>
              <a:t>(3)指定的一个盒子不空，贝则该盒子所放的球数可以是一个，也可以是2个，计算该事件所含样本本点数较繁琐，故考电虑其逆事件所含样本点数，即“指定的个盒子是空的”所含样本本点数为(N-1)</a:t>
            </a:r>
            <a:r>
              <a:rPr lang="zh-CN" altLang="en-US" sz="2800" baseline="30000">
                <a:latin typeface="Times New Roman" panose="02020603050405020304" pitchFamily="18" charset="0"/>
                <a:ea typeface="宋体" panose="02010600030101010101" pitchFamily="2" charset="-122"/>
                <a:cs typeface="Times New Roman" panose="02020603050405020304" pitchFamily="18" charset="0"/>
                <a:sym typeface="+mn-ea"/>
              </a:rPr>
              <a:t>n</a:t>
            </a:r>
            <a:r>
              <a:rPr lang="zh-CN" altLang="en-US" sz="2800">
                <a:latin typeface="Times New Roman" panose="02020603050405020304" pitchFamily="18" charset="0"/>
                <a:ea typeface="宋体" panose="02010600030101010101" pitchFamily="2" charset="-122"/>
                <a:cs typeface="Times New Roman" panose="02020603050405020304" pitchFamily="18" charset="0"/>
                <a:sym typeface="+mn-ea"/>
              </a:rPr>
              <a:t>，所以</a:t>
            </a:r>
            <a:endParaRPr lang="zh-CN" altLang="en-US" sz="2800">
              <a:latin typeface="Times New Roman" panose="02020603050405020304" pitchFamily="18" charset="0"/>
              <a:ea typeface="宋体" panose="02010600030101010101" pitchFamily="2" charset="-122"/>
              <a:cs typeface="Times New Roman" panose="02020603050405020304" pitchFamily="18" charset="0"/>
              <a:sym typeface="+mn-ea"/>
            </a:endParaRPr>
          </a:p>
          <a:p>
            <a:pPr indent="0" algn="just" fontAlgn="auto">
              <a:lnSpc>
                <a:spcPct val="150000"/>
              </a:lnSpc>
            </a:pPr>
            <a:r>
              <a:rPr lang="zh-CN" altLang="en-US" sz="2800">
                <a:latin typeface="Times New Roman" panose="02020603050405020304" pitchFamily="18" charset="0"/>
                <a:ea typeface="宋体" panose="02010600030101010101" pitchFamily="2" charset="-122"/>
                <a:cs typeface="Times New Roman" panose="02020603050405020304" pitchFamily="18" charset="0"/>
                <a:sym typeface="+mn-ea"/>
              </a:rPr>
              <a:t>(4)指定的1个盒子放k个球,共有</a:t>
            </a:r>
            <a:r>
              <a:rPr lang="en-US" altLang="zh-CN" sz="2800">
                <a:latin typeface="Times New Roman" panose="02020603050405020304" pitchFamily="18" charset="0"/>
                <a:ea typeface="宋体" panose="02010600030101010101" pitchFamily="2" charset="-122"/>
                <a:cs typeface="Times New Roman" panose="02020603050405020304" pitchFamily="18" charset="0"/>
                <a:sym typeface="+mn-ea"/>
              </a:rPr>
              <a:t>                  </a:t>
            </a:r>
            <a:r>
              <a:rPr lang="zh-CN" altLang="en-US" sz="2800">
                <a:latin typeface="Times New Roman" panose="02020603050405020304" pitchFamily="18" charset="0"/>
                <a:ea typeface="宋体" panose="02010600030101010101" pitchFamily="2" charset="-122"/>
                <a:cs typeface="Times New Roman" panose="02020603050405020304" pitchFamily="18" charset="0"/>
                <a:sym typeface="+mn-ea"/>
              </a:rPr>
              <a:t>种放法，所以</a:t>
            </a:r>
            <a:endParaRPr lang="zh-CN" altLang="en-US" sz="2800">
              <a:latin typeface="Times New Roman" panose="02020603050405020304" pitchFamily="18" charset="0"/>
              <a:ea typeface="宋体" panose="02010600030101010101" pitchFamily="2" charset="-122"/>
              <a:cs typeface="Times New Roman" panose="02020603050405020304" pitchFamily="18" charset="0"/>
              <a:sym typeface="+mn-ea"/>
            </a:endParaRPr>
          </a:p>
        </p:txBody>
      </p:sp>
      <p:graphicFrame>
        <p:nvGraphicFramePr>
          <p:cNvPr id="4" name="对象 -2147482605"/>
          <p:cNvGraphicFramePr>
            <a:graphicFrameLocks noChangeAspect="1"/>
          </p:cNvGraphicFramePr>
          <p:nvPr>
            <p:custDataLst>
              <p:tags r:id="rId3"/>
            </p:custDataLst>
          </p:nvPr>
        </p:nvGraphicFramePr>
        <p:xfrm>
          <a:off x="4129405" y="3002915"/>
          <a:ext cx="1791335" cy="734695"/>
        </p:xfrm>
        <a:graphic>
          <a:graphicData uri="http://schemas.openxmlformats.org/presentationml/2006/ole">
            <mc:AlternateContent xmlns:mc="http://schemas.openxmlformats.org/markup-compatibility/2006">
              <mc:Choice xmlns:v="urn:schemas-microsoft-com:vml" Requires="v">
                <p:oleObj spid="_x0000_s3076" name="" r:id="rId4" imgW="1548765" imgH="634365" progId="Equation.KSEE3">
                  <p:embed/>
                </p:oleObj>
              </mc:Choice>
              <mc:Fallback>
                <p:oleObj name="" r:id="rId4" imgW="1548765" imgH="634365" progId="Equation.KSEE3">
                  <p:embed/>
                  <p:pic>
                    <p:nvPicPr>
                      <p:cNvPr id="0" name="图片 3075"/>
                      <p:cNvPicPr/>
                      <p:nvPr/>
                    </p:nvPicPr>
                    <p:blipFill>
                      <a:blip r:embed="rId5"/>
                      <a:stretch>
                        <a:fillRect/>
                      </a:stretch>
                    </p:blipFill>
                    <p:spPr>
                      <a:xfrm>
                        <a:off x="4129405" y="3002915"/>
                        <a:ext cx="1791335" cy="734695"/>
                      </a:xfrm>
                      <a:prstGeom prst="rect">
                        <a:avLst/>
                      </a:prstGeom>
                      <a:noFill/>
                      <a:ln w="38100">
                        <a:noFill/>
                        <a:miter/>
                      </a:ln>
                    </p:spPr>
                  </p:pic>
                </p:oleObj>
              </mc:Fallback>
            </mc:AlternateContent>
          </a:graphicData>
        </a:graphic>
      </p:graphicFrame>
      <p:graphicFrame>
        <p:nvGraphicFramePr>
          <p:cNvPr id="5" name="对象 -2147482604"/>
          <p:cNvGraphicFramePr>
            <a:graphicFrameLocks noChangeAspect="1"/>
          </p:cNvGraphicFramePr>
          <p:nvPr>
            <p:custDataLst>
              <p:tags r:id="rId6"/>
            </p:custDataLst>
          </p:nvPr>
        </p:nvGraphicFramePr>
        <p:xfrm>
          <a:off x="5894705" y="3832860"/>
          <a:ext cx="1541145" cy="457200"/>
        </p:xfrm>
        <a:graphic>
          <a:graphicData uri="http://schemas.openxmlformats.org/presentationml/2006/ole">
            <mc:AlternateContent xmlns:mc="http://schemas.openxmlformats.org/markup-compatibility/2006">
              <mc:Choice xmlns:v="urn:schemas-microsoft-com:vml" Requires="v">
                <p:oleObj spid="_x0000_s6" name="" r:id="rId7" imgW="1155700" imgH="342900" progId="Equation.KSEE3">
                  <p:embed/>
                </p:oleObj>
              </mc:Choice>
              <mc:Fallback>
                <p:oleObj name="" r:id="rId7" imgW="1155700" imgH="342900" progId="Equation.KSEE3">
                  <p:embed/>
                  <p:pic>
                    <p:nvPicPr>
                      <p:cNvPr id="0" name="图片 3"/>
                      <p:cNvPicPr/>
                      <p:nvPr/>
                    </p:nvPicPr>
                    <p:blipFill>
                      <a:blip r:embed="rId8"/>
                      <a:stretch>
                        <a:fillRect/>
                      </a:stretch>
                    </p:blipFill>
                    <p:spPr>
                      <a:xfrm>
                        <a:off x="5894705" y="3832860"/>
                        <a:ext cx="1541145" cy="457200"/>
                      </a:xfrm>
                      <a:prstGeom prst="rect">
                        <a:avLst/>
                      </a:prstGeom>
                      <a:noFill/>
                      <a:ln w="38100">
                        <a:noFill/>
                        <a:miter/>
                      </a:ln>
                    </p:spPr>
                  </p:pic>
                </p:oleObj>
              </mc:Fallback>
            </mc:AlternateContent>
          </a:graphicData>
        </a:graphic>
      </p:graphicFrame>
      <p:graphicFrame>
        <p:nvGraphicFramePr>
          <p:cNvPr id="7" name="对象 -2147482603"/>
          <p:cNvGraphicFramePr>
            <a:graphicFrameLocks noChangeAspect="1"/>
          </p:cNvGraphicFramePr>
          <p:nvPr>
            <p:custDataLst>
              <p:tags r:id="rId9"/>
            </p:custDataLst>
          </p:nvPr>
        </p:nvGraphicFramePr>
        <p:xfrm>
          <a:off x="1220470" y="4445635"/>
          <a:ext cx="1976755" cy="766445"/>
        </p:xfrm>
        <a:graphic>
          <a:graphicData uri="http://schemas.openxmlformats.org/presentationml/2006/ole">
            <mc:AlternateContent xmlns:mc="http://schemas.openxmlformats.org/markup-compatibility/2006">
              <mc:Choice xmlns:v="urn:schemas-microsoft-com:vml" Requires="v">
                <p:oleObj spid="_x0000_s8" name="" r:id="rId10" imgW="1638300" imgH="634365" progId="Equation.KSEE3">
                  <p:embed/>
                </p:oleObj>
              </mc:Choice>
              <mc:Fallback>
                <p:oleObj name="" r:id="rId10" imgW="1638300" imgH="634365" progId="Equation.KSEE3">
                  <p:embed/>
                  <p:pic>
                    <p:nvPicPr>
                      <p:cNvPr id="0" name="图片 4"/>
                      <p:cNvPicPr/>
                      <p:nvPr/>
                    </p:nvPicPr>
                    <p:blipFill>
                      <a:blip r:embed="rId11"/>
                      <a:stretch>
                        <a:fillRect/>
                      </a:stretch>
                    </p:blipFill>
                    <p:spPr>
                      <a:xfrm>
                        <a:off x="1220470" y="4445635"/>
                        <a:ext cx="1976755" cy="766445"/>
                      </a:xfrm>
                      <a:prstGeom prst="rect">
                        <a:avLst/>
                      </a:prstGeom>
                      <a:noFill/>
                      <a:ln w="38100">
                        <a:noFill/>
                        <a:miter/>
                      </a:ln>
                    </p:spPr>
                  </p:pic>
                </p:oleObj>
              </mc:Fallback>
            </mc:AlternateContent>
          </a:graphicData>
        </a:graphic>
      </p:graphicFrame>
    </p:spTree>
  </p:cSld>
  <p:clrMapOvr>
    <a:masterClrMapping/>
  </p:clrMapOvr>
  <p:transition advTm="3000">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10535801" y="-264602"/>
            <a:ext cx="1608574" cy="1224766"/>
          </a:xfrm>
          <a:prstGeom prst="rect">
            <a:avLst/>
          </a:prstGeom>
          <a:ln>
            <a:noFill/>
          </a:ln>
          <a:effectLst>
            <a:outerShdw blurRad="292100" dist="139700" dir="2700000" algn="tl" rotWithShape="0">
              <a:srgbClr val="333333">
                <a:alpha val="65000"/>
              </a:srgbClr>
            </a:outerShdw>
          </a:effectLst>
        </p:spPr>
      </p:pic>
      <p:cxnSp>
        <p:nvCxnSpPr>
          <p:cNvPr id="19" name="直接连接符 18"/>
          <p:cNvCxnSpPr/>
          <p:nvPr/>
        </p:nvCxnSpPr>
        <p:spPr>
          <a:xfrm>
            <a:off x="219710" y="668020"/>
            <a:ext cx="11885295"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20" name="文本框 119"/>
          <p:cNvSpPr txBox="1"/>
          <p:nvPr/>
        </p:nvSpPr>
        <p:spPr>
          <a:xfrm>
            <a:off x="729615" y="1094740"/>
            <a:ext cx="10494010" cy="2030095"/>
          </a:xfrm>
          <a:prstGeom prst="rect">
            <a:avLst/>
          </a:prstGeom>
          <a:noFill/>
          <a:ln w="9525">
            <a:noFill/>
          </a:ln>
        </p:spPr>
        <p:txBody>
          <a:bodyPr wrap="square">
            <a:spAutoFit/>
          </a:bodyPr>
          <a:p>
            <a:pPr indent="0" algn="just" fontAlgn="auto">
              <a:lnSpc>
                <a:spcPct val="150000"/>
              </a:lnSpc>
            </a:pPr>
            <a:r>
              <a:rPr lang="zh-CN" sz="2800" b="0">
                <a:latin typeface="Times New Roman" panose="02020603050405020304" pitchFamily="18" charset="0"/>
                <a:ea typeface="宋体" panose="02010600030101010101" pitchFamily="2" charset="-122"/>
                <a:cs typeface="Times New Roman" panose="02020603050405020304" pitchFamily="18" charset="0"/>
              </a:rPr>
              <a:t>例</a:t>
            </a:r>
            <a:r>
              <a:rPr lang="en-US" sz="2800" b="0">
                <a:latin typeface="Times New Roman" panose="02020603050405020304" pitchFamily="18" charset="0"/>
                <a:ea typeface="宋体" panose="02010600030101010101" pitchFamily="2" charset="-122"/>
                <a:cs typeface="Times New Roman" panose="02020603050405020304" pitchFamily="18" charset="0"/>
              </a:rPr>
              <a:t>3</a:t>
            </a:r>
            <a:r>
              <a:rPr lang="zh-CN" sz="2800" b="0">
                <a:latin typeface="Times New Roman" panose="02020603050405020304" pitchFamily="18" charset="0"/>
                <a:ea typeface="宋体" panose="02010600030101010101" pitchFamily="2" charset="-122"/>
                <a:cs typeface="Times New Roman" panose="02020603050405020304" pitchFamily="18" charset="0"/>
              </a:rPr>
              <a:t>设罐中有</a:t>
            </a:r>
            <a:r>
              <a:rPr lang="en-US" sz="2800" b="0">
                <a:latin typeface="Times New Roman" panose="02020603050405020304" pitchFamily="18" charset="0"/>
                <a:ea typeface="宋体" panose="02010600030101010101" pitchFamily="2" charset="-122"/>
                <a:cs typeface="Times New Roman" panose="02020603050405020304" pitchFamily="18" charset="0"/>
              </a:rPr>
              <a:t>b</a:t>
            </a:r>
            <a:r>
              <a:rPr lang="zh-CN" sz="2800" b="0">
                <a:latin typeface="Times New Roman" panose="02020603050405020304" pitchFamily="18" charset="0"/>
                <a:ea typeface="宋体" panose="02010600030101010101" pitchFamily="2" charset="-122"/>
                <a:cs typeface="Times New Roman" panose="02020603050405020304" pitchFamily="18" charset="0"/>
              </a:rPr>
              <a:t>个黑球、</a:t>
            </a:r>
            <a:r>
              <a:rPr lang="en-US" sz="2800" b="0">
                <a:latin typeface="Times New Roman" panose="02020603050405020304" pitchFamily="18" charset="0"/>
                <a:ea typeface="宋体" panose="02010600030101010101" pitchFamily="2" charset="-122"/>
                <a:cs typeface="Times New Roman" panose="02020603050405020304" pitchFamily="18" charset="0"/>
              </a:rPr>
              <a:t>r</a:t>
            </a:r>
            <a:r>
              <a:rPr lang="zh-CN" sz="2800" b="0">
                <a:latin typeface="Times New Roman" panose="02020603050405020304" pitchFamily="18" charset="0"/>
                <a:ea typeface="宋体" panose="02010600030101010101" pitchFamily="2" charset="-122"/>
                <a:cs typeface="Times New Roman" panose="02020603050405020304" pitchFamily="18" charset="0"/>
              </a:rPr>
              <a:t>个红球，每次随机取出一个球，取出后将原球放回，还加进</a:t>
            </a:r>
            <a:r>
              <a:rPr lang="en-US" sz="2800" b="0">
                <a:latin typeface="Times New Roman" panose="02020603050405020304" pitchFamily="18" charset="0"/>
                <a:ea typeface="宋体" panose="02010600030101010101" pitchFamily="2" charset="-122"/>
                <a:cs typeface="Times New Roman" panose="02020603050405020304" pitchFamily="18" charset="0"/>
              </a:rPr>
              <a:t>c</a:t>
            </a:r>
            <a:r>
              <a:rPr lang="zh-CN" sz="2800" b="0">
                <a:latin typeface="Times New Roman" panose="02020603050405020304" pitchFamily="18" charset="0"/>
                <a:ea typeface="宋体" panose="02010600030101010101" pitchFamily="2" charset="-122"/>
                <a:cs typeface="Times New Roman" panose="02020603050405020304" pitchFamily="18" charset="0"/>
              </a:rPr>
              <a:t>个同色球和</a:t>
            </a:r>
            <a:r>
              <a:rPr lang="en-US" sz="2800" b="0">
                <a:latin typeface="Times New Roman" panose="02020603050405020304" pitchFamily="18" charset="0"/>
                <a:ea typeface="宋体" panose="02010600030101010101" pitchFamily="2" charset="-122"/>
                <a:cs typeface="Times New Roman" panose="02020603050405020304" pitchFamily="18" charset="0"/>
              </a:rPr>
              <a:t>d</a:t>
            </a:r>
            <a:r>
              <a:rPr lang="zh-CN" sz="2800" b="0">
                <a:latin typeface="Times New Roman" panose="02020603050405020304" pitchFamily="18" charset="0"/>
                <a:ea typeface="宋体" panose="02010600030101010101" pitchFamily="2" charset="-122"/>
                <a:cs typeface="Times New Roman" panose="02020603050405020304" pitchFamily="18" charset="0"/>
              </a:rPr>
              <a:t>个异色球，若连续从罐中取出三个球，求其中有两个红球、一个黑球的概率。</a:t>
            </a:r>
            <a:endParaRPr lang="zh-CN" altLang="en-US" sz="2800" b="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advTm="3000">
    <p:pull dir="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10535801" y="-264602"/>
            <a:ext cx="1608574" cy="1224766"/>
          </a:xfrm>
          <a:prstGeom prst="rect">
            <a:avLst/>
          </a:prstGeom>
          <a:ln>
            <a:noFill/>
          </a:ln>
          <a:effectLst>
            <a:outerShdw blurRad="292100" dist="139700" dir="2700000" algn="tl" rotWithShape="0">
              <a:srgbClr val="333333">
                <a:alpha val="65000"/>
              </a:srgbClr>
            </a:outerShdw>
          </a:effectLst>
        </p:spPr>
      </p:pic>
      <p:cxnSp>
        <p:nvCxnSpPr>
          <p:cNvPr id="19" name="直接连接符 18"/>
          <p:cNvCxnSpPr/>
          <p:nvPr/>
        </p:nvCxnSpPr>
        <p:spPr>
          <a:xfrm>
            <a:off x="219710" y="668020"/>
            <a:ext cx="11885295"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20" name="文本框 119"/>
          <p:cNvSpPr txBox="1"/>
          <p:nvPr/>
        </p:nvSpPr>
        <p:spPr>
          <a:xfrm>
            <a:off x="796290" y="570865"/>
            <a:ext cx="10245090" cy="2030095"/>
          </a:xfrm>
          <a:prstGeom prst="rect">
            <a:avLst/>
          </a:prstGeom>
          <a:noFill/>
          <a:ln w="9525">
            <a:noFill/>
          </a:ln>
        </p:spPr>
        <p:txBody>
          <a:bodyPr wrap="square">
            <a:spAutoFit/>
          </a:bodyPr>
          <a:p>
            <a:pPr indent="0" fontAlgn="auto">
              <a:lnSpc>
                <a:spcPct val="150000"/>
              </a:lnSpc>
            </a:pPr>
            <a:r>
              <a:rPr lang="zh-CN" sz="2800" b="0">
                <a:latin typeface="Times New Roman" panose="02020603050405020304" pitchFamily="18" charset="0"/>
                <a:ea typeface="宋体" panose="02010600030101010101" pitchFamily="2" charset="-122"/>
                <a:cs typeface="Times New Roman" panose="02020603050405020304" pitchFamily="18" charset="0"/>
              </a:rPr>
              <a:t>解：设</a:t>
            </a:r>
            <a:r>
              <a:rPr lang="en-US" sz="2800" b="0" i="1">
                <a:latin typeface="Times New Roman" panose="02020603050405020304" pitchFamily="18" charset="0"/>
                <a:ea typeface="宋体" panose="02010600030101010101" pitchFamily="2" charset="-122"/>
                <a:cs typeface="Times New Roman" panose="02020603050405020304" pitchFamily="18" charset="0"/>
              </a:rPr>
              <a:t>B</a:t>
            </a:r>
            <a:r>
              <a:rPr lang="en-US" sz="2800" b="0" i="1" baseline="-25000">
                <a:latin typeface="Times New Roman" panose="02020603050405020304" pitchFamily="18" charset="0"/>
                <a:ea typeface="宋体" panose="02010600030101010101" pitchFamily="2" charset="-122"/>
                <a:cs typeface="Times New Roman" panose="02020603050405020304" pitchFamily="18" charset="0"/>
              </a:rPr>
              <a:t>i</a:t>
            </a:r>
            <a:r>
              <a:rPr lang="zh-CN" sz="2800" b="0">
                <a:latin typeface="Times New Roman" panose="02020603050405020304" pitchFamily="18" charset="0"/>
                <a:ea typeface="宋体" panose="02010600030101010101" pitchFamily="2" charset="-122"/>
                <a:cs typeface="Times New Roman" panose="02020603050405020304" pitchFamily="18" charset="0"/>
              </a:rPr>
              <a:t>为“第</a:t>
            </a:r>
            <a:r>
              <a:rPr lang="en-US" sz="2800" b="0" i="1">
                <a:latin typeface="Times New Roman" panose="02020603050405020304" pitchFamily="18" charset="0"/>
                <a:ea typeface="宋体" panose="02010600030101010101" pitchFamily="2" charset="-122"/>
                <a:cs typeface="Times New Roman" panose="02020603050405020304" pitchFamily="18" charset="0"/>
              </a:rPr>
              <a:t>i</a:t>
            </a:r>
            <a:r>
              <a:rPr lang="zh-CN" sz="2800" b="0">
                <a:latin typeface="Times New Roman" panose="02020603050405020304" pitchFamily="18" charset="0"/>
                <a:ea typeface="宋体" panose="02010600030101010101" pitchFamily="2" charset="-122"/>
                <a:cs typeface="Times New Roman" panose="02020603050405020304" pitchFamily="18" charset="0"/>
              </a:rPr>
              <a:t>次取出的是黑球”，</a:t>
            </a:r>
            <a:r>
              <a:rPr lang="en-US" sz="2800" b="0" i="1">
                <a:latin typeface="Times New Roman" panose="02020603050405020304" pitchFamily="18" charset="0"/>
                <a:ea typeface="宋体" panose="02010600030101010101" pitchFamily="2" charset="-122"/>
                <a:cs typeface="Times New Roman" panose="02020603050405020304" pitchFamily="18" charset="0"/>
              </a:rPr>
              <a:t>R</a:t>
            </a:r>
            <a:r>
              <a:rPr lang="en-US" sz="2800" b="0" i="1" baseline="-25000">
                <a:latin typeface="Times New Roman" panose="02020603050405020304" pitchFamily="18" charset="0"/>
                <a:ea typeface="宋体" panose="02010600030101010101" pitchFamily="2" charset="-122"/>
                <a:cs typeface="Times New Roman" panose="02020603050405020304" pitchFamily="18" charset="0"/>
              </a:rPr>
              <a:t>j</a:t>
            </a:r>
            <a:r>
              <a:rPr lang="zh-CN" sz="2800" b="0">
                <a:latin typeface="Times New Roman" panose="02020603050405020304" pitchFamily="18" charset="0"/>
                <a:ea typeface="宋体" panose="02010600030101010101" pitchFamily="2" charset="-122"/>
                <a:cs typeface="Times New Roman" panose="02020603050405020304" pitchFamily="18" charset="0"/>
              </a:rPr>
              <a:t>为“第</a:t>
            </a:r>
            <a:r>
              <a:rPr lang="en-US" sz="2800" b="0" i="1">
                <a:latin typeface="Times New Roman" panose="02020603050405020304" pitchFamily="18" charset="0"/>
                <a:ea typeface="宋体" panose="02010600030101010101" pitchFamily="2" charset="-122"/>
                <a:cs typeface="Times New Roman" panose="02020603050405020304" pitchFamily="18" charset="0"/>
              </a:rPr>
              <a:t>j</a:t>
            </a:r>
            <a:r>
              <a:rPr lang="zh-CN" sz="2800" b="0">
                <a:latin typeface="Times New Roman" panose="02020603050405020304" pitchFamily="18" charset="0"/>
                <a:ea typeface="宋体" panose="02010600030101010101" pitchFamily="2" charset="-122"/>
                <a:cs typeface="Times New Roman" panose="02020603050405020304" pitchFamily="18" charset="0"/>
              </a:rPr>
              <a:t>次取出的是红球”。若连续从罐中取出三个球，其中有两个红球、一个黑球，则由乘法公式可得</a:t>
            </a:r>
            <a:endParaRPr lang="zh-CN" altLang="en-US" sz="2800" b="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 name="图片 2"/>
          <p:cNvPicPr>
            <a:picLocks noChangeAspect="1"/>
          </p:cNvPicPr>
          <p:nvPr>
            <p:custDataLst>
              <p:tags r:id="rId3"/>
            </p:custDataLst>
          </p:nvPr>
        </p:nvPicPr>
        <p:blipFill>
          <a:blip r:embed="rId4"/>
          <a:stretch>
            <a:fillRect/>
          </a:stretch>
        </p:blipFill>
        <p:spPr>
          <a:xfrm>
            <a:off x="2811145" y="2406650"/>
            <a:ext cx="5775960" cy="4255770"/>
          </a:xfrm>
          <a:prstGeom prst="rect">
            <a:avLst/>
          </a:prstGeom>
        </p:spPr>
      </p:pic>
    </p:spTree>
  </p:cSld>
  <p:clrMapOvr>
    <a:masterClrMapping/>
  </p:clrMapOvr>
  <p:transition advTm="3000">
    <p:pull dir="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10535801" y="-264602"/>
            <a:ext cx="1608574" cy="1224766"/>
          </a:xfrm>
          <a:prstGeom prst="rect">
            <a:avLst/>
          </a:prstGeom>
          <a:ln>
            <a:noFill/>
          </a:ln>
          <a:effectLst>
            <a:outerShdw blurRad="292100" dist="139700" dir="2700000" algn="tl" rotWithShape="0">
              <a:srgbClr val="333333">
                <a:alpha val="65000"/>
              </a:srgbClr>
            </a:outerShdw>
          </a:effectLst>
        </p:spPr>
      </p:pic>
      <p:cxnSp>
        <p:nvCxnSpPr>
          <p:cNvPr id="19" name="直接连接符 18"/>
          <p:cNvCxnSpPr/>
          <p:nvPr/>
        </p:nvCxnSpPr>
        <p:spPr>
          <a:xfrm>
            <a:off x="219710" y="668020"/>
            <a:ext cx="11885295"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20" name="文本框 119"/>
          <p:cNvSpPr txBox="1"/>
          <p:nvPr/>
        </p:nvSpPr>
        <p:spPr>
          <a:xfrm>
            <a:off x="748665" y="707390"/>
            <a:ext cx="10600055" cy="3969385"/>
          </a:xfrm>
          <a:prstGeom prst="rect">
            <a:avLst/>
          </a:prstGeom>
          <a:noFill/>
          <a:ln w="9525">
            <a:noFill/>
          </a:ln>
        </p:spPr>
        <p:txBody>
          <a:bodyPr wrap="square">
            <a:spAutoFit/>
          </a:bodyPr>
          <a:p>
            <a:pPr indent="0" fontAlgn="auto">
              <a:lnSpc>
                <a:spcPct val="150000"/>
              </a:lnSpc>
            </a:pPr>
            <a:r>
              <a:rPr lang="zh-CN" sz="2800" b="0">
                <a:latin typeface="Times New Roman" panose="02020603050405020304" pitchFamily="18" charset="0"/>
                <a:ea typeface="宋体" panose="02010600030101010101" pitchFamily="2" charset="-122"/>
                <a:cs typeface="Times New Roman" panose="02020603050405020304" pitchFamily="18" charset="0"/>
              </a:rPr>
              <a:t>以上概率与黑球在第几个被抽取有关。罐子模型也称波利亚（</a:t>
            </a:r>
            <a:r>
              <a:rPr lang="en-US" sz="2800" b="0">
                <a:latin typeface="Times New Roman" panose="02020603050405020304" pitchFamily="18" charset="0"/>
                <a:ea typeface="宋体" panose="02010600030101010101" pitchFamily="2" charset="-122"/>
                <a:cs typeface="Times New Roman" panose="02020603050405020304" pitchFamily="18" charset="0"/>
              </a:rPr>
              <a:t>Polya</a:t>
            </a:r>
            <a:r>
              <a:rPr lang="zh-CN" sz="2800" b="0">
                <a:latin typeface="Times New Roman" panose="02020603050405020304" pitchFamily="18" charset="0"/>
                <a:ea typeface="宋体" panose="02010600030101010101" pitchFamily="2" charset="-122"/>
                <a:cs typeface="Times New Roman" panose="02020603050405020304" pitchFamily="18" charset="0"/>
              </a:rPr>
              <a:t>）模型，这个模型可以有各种变化，具体如下：</a:t>
            </a:r>
            <a:endParaRPr lang="zh-CN" sz="2800" b="0">
              <a:latin typeface="Times New Roman" panose="02020603050405020304" pitchFamily="18" charset="0"/>
              <a:ea typeface="宋体" panose="02010600030101010101" pitchFamily="2" charset="-122"/>
              <a:cs typeface="Times New Roman" panose="02020603050405020304" pitchFamily="18" charset="0"/>
            </a:endParaRPr>
          </a:p>
          <a:p>
            <a:pPr indent="0" fontAlgn="auto">
              <a:lnSpc>
                <a:spcPct val="150000"/>
              </a:lnSpc>
            </a:pPr>
            <a:r>
              <a:rPr lang="zh-CN" altLang="en-US" sz="2800" b="0">
                <a:latin typeface="Times New Roman" panose="02020603050405020304" pitchFamily="18" charset="0"/>
                <a:ea typeface="宋体" panose="02010600030101010101" pitchFamily="2" charset="-122"/>
                <a:cs typeface="Times New Roman" panose="02020603050405020304" pitchFamily="18" charset="0"/>
              </a:rPr>
              <a:t>（1）当c=-1，d=0时，即为不放回抽样，此时前次抽取结果会影响后次抽取结果。但要抽取的黑球与红球个数确定，则概率不依赖其抽出球的次序，都是一样的。此例中有：</a:t>
            </a:r>
            <a:endParaRPr lang="zh-CN" altLang="en-US" sz="2800" b="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3" name="对象 -2147482599"/>
          <p:cNvGraphicFramePr>
            <a:graphicFrameLocks noChangeAspect="1"/>
          </p:cNvGraphicFramePr>
          <p:nvPr>
            <p:custDataLst>
              <p:tags r:id="rId3"/>
            </p:custDataLst>
          </p:nvPr>
        </p:nvGraphicFramePr>
        <p:xfrm>
          <a:off x="1653540" y="4824095"/>
          <a:ext cx="5243195" cy="1427480"/>
        </p:xfrm>
        <a:graphic>
          <a:graphicData uri="http://schemas.openxmlformats.org/presentationml/2006/ole">
            <mc:AlternateContent xmlns:mc="http://schemas.openxmlformats.org/markup-compatibility/2006">
              <mc:Choice xmlns:v="urn:schemas-microsoft-com:vml" Requires="v">
                <p:oleObj spid="_x0000_s3076" name="" r:id="rId4" imgW="2425700" imgH="660400" progId="Equation.KSEE3">
                  <p:embed/>
                </p:oleObj>
              </mc:Choice>
              <mc:Fallback>
                <p:oleObj name="" r:id="rId4" imgW="2425700" imgH="660400" progId="Equation.KSEE3">
                  <p:embed/>
                  <p:pic>
                    <p:nvPicPr>
                      <p:cNvPr id="0" name="图片 3075"/>
                      <p:cNvPicPr/>
                      <p:nvPr/>
                    </p:nvPicPr>
                    <p:blipFill>
                      <a:blip r:embed="rId5"/>
                      <a:stretch>
                        <a:fillRect/>
                      </a:stretch>
                    </p:blipFill>
                    <p:spPr>
                      <a:xfrm>
                        <a:off x="1653540" y="4824095"/>
                        <a:ext cx="5243195" cy="1427480"/>
                      </a:xfrm>
                      <a:prstGeom prst="rect">
                        <a:avLst/>
                      </a:prstGeom>
                      <a:noFill/>
                      <a:ln w="38100">
                        <a:noFill/>
                        <a:miter/>
                      </a:ln>
                    </p:spPr>
                  </p:pic>
                </p:oleObj>
              </mc:Fallback>
            </mc:AlternateContent>
          </a:graphicData>
        </a:graphic>
      </p:graphicFrame>
    </p:spTree>
  </p:cSld>
  <p:clrMapOvr>
    <a:masterClrMapping/>
  </p:clrMapOvr>
  <p:transition advTm="3000">
    <p:pull dir="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10535801" y="-264602"/>
            <a:ext cx="1608574" cy="1224766"/>
          </a:xfrm>
          <a:prstGeom prst="rect">
            <a:avLst/>
          </a:prstGeom>
          <a:ln>
            <a:noFill/>
          </a:ln>
          <a:effectLst>
            <a:outerShdw blurRad="292100" dist="139700" dir="2700000" algn="tl" rotWithShape="0">
              <a:srgbClr val="333333">
                <a:alpha val="65000"/>
              </a:srgbClr>
            </a:outerShdw>
          </a:effectLst>
        </p:spPr>
      </p:pic>
      <p:cxnSp>
        <p:nvCxnSpPr>
          <p:cNvPr id="19" name="直接连接符 18"/>
          <p:cNvCxnSpPr/>
          <p:nvPr/>
        </p:nvCxnSpPr>
        <p:spPr>
          <a:xfrm>
            <a:off x="219710" y="668020"/>
            <a:ext cx="11885295"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20" name="文本框 119"/>
          <p:cNvSpPr txBox="1"/>
          <p:nvPr/>
        </p:nvSpPr>
        <p:spPr>
          <a:xfrm>
            <a:off x="871855" y="960120"/>
            <a:ext cx="10293985" cy="2030095"/>
          </a:xfrm>
          <a:prstGeom prst="rect">
            <a:avLst/>
          </a:prstGeom>
          <a:noFill/>
          <a:ln w="9525">
            <a:noFill/>
          </a:ln>
        </p:spPr>
        <p:txBody>
          <a:bodyPr wrap="square">
            <a:spAutoFit/>
          </a:bodyPr>
          <a:p>
            <a:pPr indent="0" fontAlgn="auto">
              <a:lnSpc>
                <a:spcPct val="150000"/>
              </a:lnSpc>
            </a:pPr>
            <a:r>
              <a:rPr lang="zh-CN" sz="2800" b="0">
                <a:latin typeface="Times New Roman" panose="02020603050405020304" pitchFamily="18" charset="0"/>
                <a:ea typeface="宋体" panose="02010600030101010101" pitchFamily="2" charset="-122"/>
              </a:rPr>
              <a:t>（</a:t>
            </a:r>
            <a:r>
              <a:rPr lang="en-US" altLang="zh-CN" sz="2800" b="0">
                <a:latin typeface="Times New Roman" panose="02020603050405020304" pitchFamily="18" charset="0"/>
                <a:ea typeface="宋体" panose="02010600030101010101" pitchFamily="2" charset="-122"/>
              </a:rPr>
              <a:t>2</a:t>
            </a:r>
            <a:r>
              <a:rPr lang="zh-CN" sz="2800" b="0">
                <a:latin typeface="Times New Roman" panose="02020603050405020304" pitchFamily="18" charset="0"/>
                <a:ea typeface="宋体" panose="02010600030101010101" pitchFamily="2" charset="-122"/>
              </a:rPr>
              <a:t>）当</a:t>
            </a:r>
            <a:r>
              <a:rPr lang="en-US" sz="2800" b="0" i="1">
                <a:latin typeface="Times New Roman" panose="02020603050405020304" pitchFamily="18" charset="0"/>
                <a:ea typeface="宋体" panose="02010600030101010101" pitchFamily="2" charset="-122"/>
              </a:rPr>
              <a:t>c=0</a:t>
            </a:r>
            <a:r>
              <a:rPr lang="zh-CN" sz="2800" b="0" i="1">
                <a:latin typeface="Times New Roman" panose="02020603050405020304" pitchFamily="18" charset="0"/>
                <a:ea typeface="宋体" panose="02010600030101010101" pitchFamily="2" charset="-122"/>
              </a:rPr>
              <a:t>，</a:t>
            </a:r>
            <a:r>
              <a:rPr lang="en-US" sz="2800" b="0" i="1">
                <a:latin typeface="Times New Roman" panose="02020603050405020304" pitchFamily="18" charset="0"/>
                <a:ea typeface="宋体" panose="02010600030101010101" pitchFamily="2" charset="-122"/>
              </a:rPr>
              <a:t>d=0</a:t>
            </a:r>
            <a:r>
              <a:rPr lang="zh-CN" sz="2800" b="0">
                <a:latin typeface="Times New Roman" panose="02020603050405020304" pitchFamily="18" charset="0"/>
                <a:ea typeface="宋体" panose="02010600030101010101" pitchFamily="2" charset="-122"/>
              </a:rPr>
              <a:t>时，即为放回抽样，此时前次抽取结果不会影响后次抽取结果故三个概率相等，且都等于</a:t>
            </a:r>
            <a:endParaRPr lang="zh-CN" altLang="en-US" sz="2800" b="0">
              <a:latin typeface="Times New Roman" panose="02020603050405020304" pitchFamily="18" charset="0"/>
              <a:ea typeface="宋体" panose="02010600030101010101" pitchFamily="2" charset="-122"/>
            </a:endParaRPr>
          </a:p>
        </p:txBody>
      </p:sp>
      <p:graphicFrame>
        <p:nvGraphicFramePr>
          <p:cNvPr id="3" name="对象 -2147482598"/>
          <p:cNvGraphicFramePr>
            <a:graphicFrameLocks noChangeAspect="1"/>
          </p:cNvGraphicFramePr>
          <p:nvPr>
            <p:custDataLst>
              <p:tags r:id="rId3"/>
            </p:custDataLst>
          </p:nvPr>
        </p:nvGraphicFramePr>
        <p:xfrm>
          <a:off x="2126615" y="3138805"/>
          <a:ext cx="7668260" cy="1129665"/>
        </p:xfrm>
        <a:graphic>
          <a:graphicData uri="http://schemas.openxmlformats.org/presentationml/2006/ole">
            <mc:AlternateContent xmlns:mc="http://schemas.openxmlformats.org/markup-compatibility/2006">
              <mc:Choice xmlns:v="urn:schemas-microsoft-com:vml" Requires="v">
                <p:oleObj spid="_x0000_s3076" name="" r:id="rId4" imgW="4483100" imgH="660400" progId="Equation.KSEE3">
                  <p:embed/>
                </p:oleObj>
              </mc:Choice>
              <mc:Fallback>
                <p:oleObj name="" r:id="rId4" imgW="4483100" imgH="660400" progId="Equation.KSEE3">
                  <p:embed/>
                  <p:pic>
                    <p:nvPicPr>
                      <p:cNvPr id="0" name="图片 3075"/>
                      <p:cNvPicPr/>
                      <p:nvPr/>
                    </p:nvPicPr>
                    <p:blipFill>
                      <a:blip r:embed="rId5"/>
                      <a:stretch>
                        <a:fillRect/>
                      </a:stretch>
                    </p:blipFill>
                    <p:spPr>
                      <a:xfrm>
                        <a:off x="2126615" y="3138805"/>
                        <a:ext cx="7668260" cy="1129665"/>
                      </a:xfrm>
                      <a:prstGeom prst="rect">
                        <a:avLst/>
                      </a:prstGeom>
                      <a:noFill/>
                      <a:ln w="38100">
                        <a:noFill/>
                        <a:miter/>
                      </a:ln>
                    </p:spPr>
                  </p:pic>
                </p:oleObj>
              </mc:Fallback>
            </mc:AlternateContent>
          </a:graphicData>
        </a:graphic>
      </p:graphicFrame>
    </p:spTree>
  </p:cSld>
  <p:clrMapOvr>
    <a:masterClrMapping/>
  </p:clrMapOvr>
  <p:transition advTm="3000">
    <p:pull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10535801" y="-264602"/>
            <a:ext cx="1608574" cy="1224766"/>
          </a:xfrm>
          <a:prstGeom prst="rect">
            <a:avLst/>
          </a:prstGeom>
          <a:ln>
            <a:noFill/>
          </a:ln>
          <a:effectLst>
            <a:outerShdw blurRad="292100" dist="139700" dir="2700000" algn="tl" rotWithShape="0">
              <a:srgbClr val="333333">
                <a:alpha val="65000"/>
              </a:srgbClr>
            </a:outerShdw>
          </a:effectLst>
        </p:spPr>
      </p:pic>
      <p:cxnSp>
        <p:nvCxnSpPr>
          <p:cNvPr id="19" name="直接连接符 18"/>
          <p:cNvCxnSpPr/>
          <p:nvPr/>
        </p:nvCxnSpPr>
        <p:spPr>
          <a:xfrm>
            <a:off x="219710" y="668020"/>
            <a:ext cx="11885295"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00" name="文本框 99"/>
          <p:cNvSpPr txBox="1"/>
          <p:nvPr/>
        </p:nvSpPr>
        <p:spPr>
          <a:xfrm>
            <a:off x="651510" y="1021715"/>
            <a:ext cx="7907655" cy="645160"/>
          </a:xfrm>
          <a:prstGeom prst="rect">
            <a:avLst/>
          </a:prstGeom>
          <a:noFill/>
          <a:ln w="9525">
            <a:noFill/>
          </a:ln>
        </p:spPr>
        <p:txBody>
          <a:bodyPr wrap="square">
            <a:spAutoFit/>
          </a:bodyPr>
          <a:p>
            <a:pPr indent="0"/>
            <a:r>
              <a:rPr lang="en-US" sz="3600" b="0">
                <a:latin typeface="Times New Roman" panose="02020603050405020304" pitchFamily="18" charset="0"/>
                <a:ea typeface="宋体" panose="02010600030101010101" pitchFamily="2" charset="-122"/>
              </a:rPr>
              <a:t>1.1</a:t>
            </a:r>
            <a:r>
              <a:rPr lang="zh-CN" sz="3600" b="0">
                <a:ea typeface="宋体" panose="02010600030101010101" pitchFamily="2" charset="-122"/>
              </a:rPr>
              <a:t>概率为零的事件是不可能事件吗</a:t>
            </a:r>
            <a:r>
              <a:rPr lang="en-US" sz="3600" b="0">
                <a:latin typeface="Times New Roman" panose="02020603050405020304" pitchFamily="18" charset="0"/>
                <a:ea typeface="宋体" panose="02010600030101010101" pitchFamily="2" charset="-122"/>
              </a:rPr>
              <a:t>?</a:t>
            </a:r>
            <a:endParaRPr lang="en-US" altLang="en-US" sz="3600" b="0">
              <a:latin typeface="Times New Roman" panose="02020603050405020304" pitchFamily="18" charset="0"/>
              <a:ea typeface="宋体" panose="02010600030101010101" pitchFamily="2" charset="-122"/>
            </a:endParaRPr>
          </a:p>
        </p:txBody>
      </p:sp>
      <p:sp>
        <p:nvSpPr>
          <p:cNvPr id="3" name="文本框 2"/>
          <p:cNvSpPr txBox="1"/>
          <p:nvPr/>
        </p:nvSpPr>
        <p:spPr>
          <a:xfrm>
            <a:off x="739140" y="2139315"/>
            <a:ext cx="10542270" cy="3415030"/>
          </a:xfrm>
          <a:prstGeom prst="rect">
            <a:avLst/>
          </a:prstGeom>
          <a:noFill/>
          <a:ln w="9525">
            <a:noFill/>
          </a:ln>
        </p:spPr>
        <p:txBody>
          <a:bodyPr wrap="square">
            <a:spAutoFit/>
          </a:bodyPr>
          <a:p>
            <a:pPr indent="0" fontAlgn="auto">
              <a:lnSpc>
                <a:spcPct val="150000"/>
              </a:lnSpc>
            </a:pPr>
            <a:r>
              <a:rPr lang="en-US" sz="3600" b="0">
                <a:latin typeface="Times New Roman" panose="02020603050405020304" pitchFamily="18" charset="0"/>
                <a:ea typeface="宋体" panose="02010600030101010101" pitchFamily="2" charset="-122"/>
                <a:cs typeface="Times New Roman" panose="02020603050405020304" pitchFamily="18" charset="0"/>
              </a:rPr>
              <a:t> </a:t>
            </a:r>
            <a:r>
              <a:rPr lang="zh-CN" sz="3600" b="0">
                <a:ea typeface="宋体" panose="02010600030101010101" pitchFamily="2" charset="-122"/>
              </a:rPr>
              <a:t>答：</a:t>
            </a:r>
            <a:r>
              <a:rPr lang="zh-CN" sz="3600" b="0">
                <a:highlight>
                  <a:srgbClr val="FFFF00"/>
                </a:highlight>
                <a:ea typeface="宋体" panose="02010600030101010101" pitchFamily="2" charset="-122"/>
              </a:rPr>
              <a:t>不可能事件的概率一定为零，即</a:t>
            </a:r>
            <a:r>
              <a:rPr lang="en-US" sz="3600" b="0">
                <a:highlight>
                  <a:srgbClr val="FFFF00"/>
                </a:highlight>
                <a:latin typeface="Times New Roman" panose="02020603050405020304" pitchFamily="18" charset="0"/>
                <a:ea typeface="宋体" panose="02010600030101010101" pitchFamily="2" charset="-122"/>
              </a:rPr>
              <a:t>:</a:t>
            </a:r>
            <a:r>
              <a:rPr lang="zh-CN" sz="3600" b="0">
                <a:highlight>
                  <a:srgbClr val="FFFF00"/>
                </a:highlight>
                <a:ea typeface="宋体" panose="02010600030101010101" pitchFamily="2" charset="-122"/>
              </a:rPr>
              <a:t>若</a:t>
            </a:r>
            <a:r>
              <a:rPr lang="en-US" sz="3600" b="0">
                <a:highlight>
                  <a:srgbClr val="FFFF00"/>
                </a:highlight>
                <a:latin typeface="Times New Roman" panose="02020603050405020304" pitchFamily="18" charset="0"/>
                <a:ea typeface="宋体" panose="02010600030101010101" pitchFamily="2" charset="-122"/>
              </a:rPr>
              <a:t>A=</a:t>
            </a:r>
            <a:r>
              <a:rPr lang="zh-CN" sz="3600" b="0">
                <a:highlight>
                  <a:srgbClr val="FFFF00"/>
                </a:highlight>
                <a:ea typeface="宋体" panose="02010600030101010101" pitchFamily="2" charset="-122"/>
              </a:rPr>
              <a:t>空集</a:t>
            </a:r>
            <a:r>
              <a:rPr lang="en-US" sz="3600" b="0">
                <a:highlight>
                  <a:srgbClr val="FFFF00"/>
                </a:highlight>
                <a:latin typeface="Times New Roman" panose="02020603050405020304" pitchFamily="18" charset="0"/>
                <a:ea typeface="宋体" panose="02010600030101010101" pitchFamily="2" charset="-122"/>
              </a:rPr>
              <a:t>,</a:t>
            </a:r>
            <a:r>
              <a:rPr lang="zh-CN" sz="3600" b="0">
                <a:highlight>
                  <a:srgbClr val="FFFF00"/>
                </a:highlight>
                <a:ea typeface="宋体" panose="02010600030101010101" pitchFamily="2" charset="-122"/>
              </a:rPr>
              <a:t>则</a:t>
            </a:r>
            <a:r>
              <a:rPr lang="en-US" sz="3600" b="0">
                <a:highlight>
                  <a:srgbClr val="FFFF00"/>
                </a:highlight>
                <a:latin typeface="Times New Roman" panose="02020603050405020304" pitchFamily="18" charset="0"/>
                <a:ea typeface="宋体" panose="02010600030101010101" pitchFamily="2" charset="-122"/>
              </a:rPr>
              <a:t>P(A)=0</a:t>
            </a:r>
            <a:r>
              <a:rPr lang="zh-CN" sz="3600" b="0">
                <a:highlight>
                  <a:srgbClr val="FFFF00"/>
                </a:highlight>
                <a:ea typeface="宋体" panose="02010600030101010101" pitchFamily="2" charset="-122"/>
              </a:rPr>
              <a:t>。但反之不一定成立，</a:t>
            </a:r>
            <a:r>
              <a:rPr lang="zh-CN" sz="3600" b="0">
                <a:ea typeface="宋体" panose="02010600030101010101" pitchFamily="2" charset="-122"/>
              </a:rPr>
              <a:t>即</a:t>
            </a:r>
            <a:r>
              <a:rPr lang="en-US" sz="3600" b="0">
                <a:latin typeface="Times New Roman" panose="02020603050405020304" pitchFamily="18" charset="0"/>
                <a:ea typeface="宋体" panose="02010600030101010101" pitchFamily="2" charset="-122"/>
              </a:rPr>
              <a:t>:</a:t>
            </a:r>
            <a:r>
              <a:rPr lang="zh-CN" sz="3600" b="0">
                <a:ea typeface="宋体" panose="02010600030101010101" pitchFamily="2" charset="-122"/>
              </a:rPr>
              <a:t>概率为零的事件不一定是不可能事件，即</a:t>
            </a:r>
            <a:r>
              <a:rPr lang="en-US" sz="3600" b="0">
                <a:latin typeface="Times New Roman" panose="02020603050405020304" pitchFamily="18" charset="0"/>
                <a:ea typeface="宋体" panose="02010600030101010101" pitchFamily="2" charset="-122"/>
              </a:rPr>
              <a:t>:</a:t>
            </a:r>
            <a:r>
              <a:rPr lang="zh-CN" sz="3600" b="0">
                <a:ea typeface="宋体" panose="02010600030101010101" pitchFamily="2" charset="-122"/>
              </a:rPr>
              <a:t>若</a:t>
            </a:r>
            <a:r>
              <a:rPr lang="en-US" sz="3600" b="0">
                <a:latin typeface="Times New Roman" panose="02020603050405020304" pitchFamily="18" charset="0"/>
                <a:ea typeface="宋体" panose="02010600030101010101" pitchFamily="2" charset="-122"/>
              </a:rPr>
              <a:t>P(A)=0,</a:t>
            </a:r>
            <a:r>
              <a:rPr lang="zh-CN" sz="3600" b="0">
                <a:ea typeface="宋体" panose="02010600030101010101" pitchFamily="2" charset="-122"/>
              </a:rPr>
              <a:t>则不一定有</a:t>
            </a:r>
            <a:r>
              <a:rPr lang="en-US" sz="3600" b="0">
                <a:latin typeface="Times New Roman" panose="02020603050405020304" pitchFamily="18" charset="0"/>
                <a:ea typeface="宋体" panose="02010600030101010101" pitchFamily="2" charset="-122"/>
              </a:rPr>
              <a:t>A=</a:t>
            </a:r>
            <a:r>
              <a:rPr lang="zh-CN" sz="3600" b="0">
                <a:ea typeface="宋体" panose="02010600030101010101" pitchFamily="2" charset="-122"/>
              </a:rPr>
              <a:t>空集。</a:t>
            </a:r>
            <a:endParaRPr lang="zh-CN" altLang="en-US" sz="3600" b="0">
              <a:ea typeface="宋体" panose="02010600030101010101" pitchFamily="2" charset="-122"/>
            </a:endParaRP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10535801" y="-264602"/>
            <a:ext cx="1608574" cy="1224766"/>
          </a:xfrm>
          <a:prstGeom prst="rect">
            <a:avLst/>
          </a:prstGeom>
          <a:ln>
            <a:noFill/>
          </a:ln>
          <a:effectLst>
            <a:outerShdw blurRad="292100" dist="139700" dir="2700000" algn="tl" rotWithShape="0">
              <a:srgbClr val="333333">
                <a:alpha val="65000"/>
              </a:srgbClr>
            </a:outerShdw>
          </a:effectLst>
        </p:spPr>
      </p:pic>
      <p:cxnSp>
        <p:nvCxnSpPr>
          <p:cNvPr id="19" name="直接连接符 18"/>
          <p:cNvCxnSpPr/>
          <p:nvPr/>
        </p:nvCxnSpPr>
        <p:spPr>
          <a:xfrm>
            <a:off x="219710" y="668020"/>
            <a:ext cx="11885295"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21" name="文本框 120"/>
          <p:cNvSpPr txBox="1"/>
          <p:nvPr/>
        </p:nvSpPr>
        <p:spPr>
          <a:xfrm>
            <a:off x="699770" y="1021080"/>
            <a:ext cx="5080000" cy="521970"/>
          </a:xfrm>
          <a:prstGeom prst="rect">
            <a:avLst/>
          </a:prstGeom>
          <a:noFill/>
          <a:ln w="9525">
            <a:noFill/>
          </a:ln>
        </p:spPr>
        <p:txBody>
          <a:bodyPr>
            <a:spAutoFit/>
          </a:bodyPr>
          <a:p>
            <a:pPr indent="0"/>
            <a:r>
              <a:rPr lang="zh-CN" sz="2800" b="0">
                <a:latin typeface="Times New Roman" panose="02020603050405020304" pitchFamily="18" charset="0"/>
                <a:ea typeface="宋体" panose="02010600030101010101" pitchFamily="2" charset="-122"/>
              </a:rPr>
              <a:t>（</a:t>
            </a:r>
            <a:r>
              <a:rPr lang="en-US" altLang="zh-CN" sz="2800" b="0">
                <a:latin typeface="Times New Roman" panose="02020603050405020304" pitchFamily="18" charset="0"/>
                <a:ea typeface="宋体" panose="02010600030101010101" pitchFamily="2" charset="-122"/>
              </a:rPr>
              <a:t>3</a:t>
            </a:r>
            <a:r>
              <a:rPr lang="zh-CN" sz="2800" b="0">
                <a:latin typeface="Times New Roman" panose="02020603050405020304" pitchFamily="18" charset="0"/>
                <a:ea typeface="宋体" panose="02010600030101010101" pitchFamily="2" charset="-122"/>
              </a:rPr>
              <a:t>）当</a:t>
            </a:r>
            <a:r>
              <a:rPr lang="en-US" sz="2800" b="0" i="1">
                <a:latin typeface="Times New Roman" panose="02020603050405020304" pitchFamily="18" charset="0"/>
                <a:ea typeface="宋体" panose="02010600030101010101" pitchFamily="2" charset="-122"/>
              </a:rPr>
              <a:t>c&gt;0</a:t>
            </a:r>
            <a:r>
              <a:rPr lang="zh-CN" sz="2800" b="0" i="1">
                <a:latin typeface="Times New Roman" panose="02020603050405020304" pitchFamily="18" charset="0"/>
                <a:ea typeface="宋体" panose="02010600030101010101" pitchFamily="2" charset="-122"/>
              </a:rPr>
              <a:t>，</a:t>
            </a:r>
            <a:r>
              <a:rPr lang="en-US" sz="2800" b="0" i="1">
                <a:latin typeface="Times New Roman" panose="02020603050405020304" pitchFamily="18" charset="0"/>
                <a:ea typeface="宋体" panose="02010600030101010101" pitchFamily="2" charset="-122"/>
              </a:rPr>
              <a:t>d=0</a:t>
            </a:r>
            <a:r>
              <a:rPr lang="zh-CN" sz="2800" b="0">
                <a:latin typeface="Times New Roman" panose="02020603050405020304" pitchFamily="18" charset="0"/>
                <a:ea typeface="宋体" panose="02010600030101010101" pitchFamily="2" charset="-122"/>
              </a:rPr>
              <a:t>时</a:t>
            </a:r>
            <a:endParaRPr lang="zh-CN" altLang="en-US" sz="2800" b="0">
              <a:latin typeface="Times New Roman" panose="02020603050405020304" pitchFamily="18" charset="0"/>
              <a:ea typeface="宋体" panose="02010600030101010101" pitchFamily="2" charset="-122"/>
            </a:endParaRPr>
          </a:p>
        </p:txBody>
      </p:sp>
      <p:graphicFrame>
        <p:nvGraphicFramePr>
          <p:cNvPr id="3" name="对象 -2147482597"/>
          <p:cNvGraphicFramePr>
            <a:graphicFrameLocks noChangeAspect="1"/>
          </p:cNvGraphicFramePr>
          <p:nvPr>
            <p:custDataLst>
              <p:tags r:id="rId3"/>
            </p:custDataLst>
          </p:nvPr>
        </p:nvGraphicFramePr>
        <p:xfrm>
          <a:off x="1444625" y="1699260"/>
          <a:ext cx="5790565" cy="1513205"/>
        </p:xfrm>
        <a:graphic>
          <a:graphicData uri="http://schemas.openxmlformats.org/presentationml/2006/ole">
            <mc:AlternateContent xmlns:mc="http://schemas.openxmlformats.org/markup-compatibility/2006">
              <mc:Choice xmlns:v="urn:schemas-microsoft-com:vml" Requires="v">
                <p:oleObj spid="_x0000_s4" name="" r:id="rId4" imgW="2527300" imgH="660400" progId="Equation.KSEE3">
                  <p:embed/>
                </p:oleObj>
              </mc:Choice>
              <mc:Fallback>
                <p:oleObj name="" r:id="rId4" imgW="2527300" imgH="660400" progId="Equation.KSEE3">
                  <p:embed/>
                  <p:pic>
                    <p:nvPicPr>
                      <p:cNvPr id="0" name="图片 3"/>
                      <p:cNvPicPr/>
                      <p:nvPr/>
                    </p:nvPicPr>
                    <p:blipFill>
                      <a:blip r:embed="rId5"/>
                      <a:stretch>
                        <a:fillRect/>
                      </a:stretch>
                    </p:blipFill>
                    <p:spPr>
                      <a:xfrm>
                        <a:off x="1444625" y="1699260"/>
                        <a:ext cx="5790565" cy="1513205"/>
                      </a:xfrm>
                      <a:prstGeom prst="rect">
                        <a:avLst/>
                      </a:prstGeom>
                      <a:noFill/>
                      <a:ln w="38100">
                        <a:noFill/>
                        <a:miter/>
                      </a:ln>
                    </p:spPr>
                  </p:pic>
                </p:oleObj>
              </mc:Fallback>
            </mc:AlternateContent>
          </a:graphicData>
        </a:graphic>
      </p:graphicFrame>
      <p:sp>
        <p:nvSpPr>
          <p:cNvPr id="5" name="文本框 4"/>
          <p:cNvSpPr txBox="1"/>
          <p:nvPr/>
        </p:nvSpPr>
        <p:spPr>
          <a:xfrm>
            <a:off x="739140" y="3306445"/>
            <a:ext cx="5080000" cy="521970"/>
          </a:xfrm>
          <a:prstGeom prst="rect">
            <a:avLst/>
          </a:prstGeom>
          <a:noFill/>
          <a:ln w="9525">
            <a:noFill/>
          </a:ln>
        </p:spPr>
        <p:txBody>
          <a:bodyPr>
            <a:spAutoFit/>
          </a:bodyPr>
          <a:p>
            <a:pPr indent="0"/>
            <a:r>
              <a:rPr lang="zh-CN" sz="2800" b="0">
                <a:latin typeface="Times New Roman" panose="02020603050405020304" pitchFamily="18" charset="0"/>
                <a:ea typeface="宋体" panose="02010600030101010101" pitchFamily="2" charset="-122"/>
              </a:rPr>
              <a:t>（</a:t>
            </a:r>
            <a:r>
              <a:rPr lang="en-US" altLang="zh-CN" sz="2800" b="0">
                <a:latin typeface="Times New Roman" panose="02020603050405020304" pitchFamily="18" charset="0"/>
                <a:ea typeface="宋体" panose="02010600030101010101" pitchFamily="2" charset="-122"/>
              </a:rPr>
              <a:t>4</a:t>
            </a:r>
            <a:r>
              <a:rPr lang="zh-CN" sz="2800" b="0">
                <a:latin typeface="Times New Roman" panose="02020603050405020304" pitchFamily="18" charset="0"/>
                <a:ea typeface="宋体" panose="02010600030101010101" pitchFamily="2" charset="-122"/>
              </a:rPr>
              <a:t>）当</a:t>
            </a:r>
            <a:r>
              <a:rPr lang="en-US" sz="2800" b="0" i="1">
                <a:latin typeface="Times New Roman" panose="02020603050405020304" pitchFamily="18" charset="0"/>
                <a:ea typeface="宋体" panose="02010600030101010101" pitchFamily="2" charset="-122"/>
              </a:rPr>
              <a:t>c=0</a:t>
            </a:r>
            <a:r>
              <a:rPr lang="zh-CN" sz="2800" b="0" i="1">
                <a:latin typeface="Times New Roman" panose="02020603050405020304" pitchFamily="18" charset="0"/>
                <a:ea typeface="宋体" panose="02010600030101010101" pitchFamily="2" charset="-122"/>
              </a:rPr>
              <a:t>，</a:t>
            </a:r>
            <a:r>
              <a:rPr lang="en-US" sz="2800" b="0" i="1">
                <a:latin typeface="Times New Roman" panose="02020603050405020304" pitchFamily="18" charset="0"/>
                <a:ea typeface="宋体" panose="02010600030101010101" pitchFamily="2" charset="-122"/>
              </a:rPr>
              <a:t>d&gt;0</a:t>
            </a:r>
            <a:r>
              <a:rPr lang="zh-CN" sz="2800" b="0">
                <a:latin typeface="Times New Roman" panose="02020603050405020304" pitchFamily="18" charset="0"/>
                <a:ea typeface="宋体" panose="02010600030101010101" pitchFamily="2" charset="-122"/>
              </a:rPr>
              <a:t>时</a:t>
            </a:r>
            <a:endParaRPr lang="zh-CN" altLang="en-US" sz="2800" b="0">
              <a:latin typeface="Times New Roman" panose="02020603050405020304" pitchFamily="18" charset="0"/>
              <a:ea typeface="宋体" panose="02010600030101010101" pitchFamily="2" charset="-122"/>
            </a:endParaRPr>
          </a:p>
        </p:txBody>
      </p:sp>
      <p:graphicFrame>
        <p:nvGraphicFramePr>
          <p:cNvPr id="6" name="对象 -2147482596"/>
          <p:cNvGraphicFramePr>
            <a:graphicFrameLocks noChangeAspect="1"/>
          </p:cNvGraphicFramePr>
          <p:nvPr>
            <p:custDataLst>
              <p:tags r:id="rId6"/>
            </p:custDataLst>
          </p:nvPr>
        </p:nvGraphicFramePr>
        <p:xfrm>
          <a:off x="1444625" y="3769995"/>
          <a:ext cx="5504180" cy="902970"/>
        </p:xfrm>
        <a:graphic>
          <a:graphicData uri="http://schemas.openxmlformats.org/presentationml/2006/ole">
            <mc:AlternateContent xmlns:mc="http://schemas.openxmlformats.org/markup-compatibility/2006">
              <mc:Choice xmlns:v="urn:schemas-microsoft-com:vml" Requires="v">
                <p:oleObj spid="_x0000_s7" name="" r:id="rId7" imgW="2400300" imgH="393700" progId="Equation.KSEE3">
                  <p:embed/>
                </p:oleObj>
              </mc:Choice>
              <mc:Fallback>
                <p:oleObj name="" r:id="rId7" imgW="2400300" imgH="393700" progId="Equation.KSEE3">
                  <p:embed/>
                  <p:pic>
                    <p:nvPicPr>
                      <p:cNvPr id="0" name="图片 5"/>
                      <p:cNvPicPr/>
                      <p:nvPr/>
                    </p:nvPicPr>
                    <p:blipFill>
                      <a:blip r:embed="rId8"/>
                      <a:stretch>
                        <a:fillRect/>
                      </a:stretch>
                    </p:blipFill>
                    <p:spPr>
                      <a:xfrm>
                        <a:off x="1444625" y="3769995"/>
                        <a:ext cx="5504180" cy="902970"/>
                      </a:xfrm>
                      <a:prstGeom prst="rect">
                        <a:avLst/>
                      </a:prstGeom>
                      <a:noFill/>
                      <a:ln w="38100">
                        <a:noFill/>
                        <a:miter/>
                      </a:ln>
                    </p:spPr>
                  </p:pic>
                </p:oleObj>
              </mc:Fallback>
            </mc:AlternateContent>
          </a:graphicData>
        </a:graphic>
      </p:graphicFrame>
      <p:graphicFrame>
        <p:nvGraphicFramePr>
          <p:cNvPr id="8" name="对象 -2147482595"/>
          <p:cNvGraphicFramePr>
            <a:graphicFrameLocks noChangeAspect="1"/>
          </p:cNvGraphicFramePr>
          <p:nvPr>
            <p:custDataLst>
              <p:tags r:id="rId9"/>
            </p:custDataLst>
          </p:nvPr>
        </p:nvGraphicFramePr>
        <p:xfrm>
          <a:off x="1486535" y="4799330"/>
          <a:ext cx="5256530" cy="862330"/>
        </p:xfrm>
        <a:graphic>
          <a:graphicData uri="http://schemas.openxmlformats.org/presentationml/2006/ole">
            <mc:AlternateContent xmlns:mc="http://schemas.openxmlformats.org/markup-compatibility/2006">
              <mc:Choice xmlns:v="urn:schemas-microsoft-com:vml" Requires="v">
                <p:oleObj spid="_x0000_s9" name="" r:id="rId10" imgW="2400300" imgH="393700" progId="Equation.KSEE3">
                  <p:embed/>
                </p:oleObj>
              </mc:Choice>
              <mc:Fallback>
                <p:oleObj name="" r:id="rId10" imgW="2400300" imgH="393700" progId="Equation.KSEE3">
                  <p:embed/>
                  <p:pic>
                    <p:nvPicPr>
                      <p:cNvPr id="0" name="图片 6"/>
                      <p:cNvPicPr/>
                      <p:nvPr/>
                    </p:nvPicPr>
                    <p:blipFill>
                      <a:blip r:embed="rId11"/>
                      <a:stretch>
                        <a:fillRect/>
                      </a:stretch>
                    </p:blipFill>
                    <p:spPr>
                      <a:xfrm>
                        <a:off x="1486535" y="4799330"/>
                        <a:ext cx="5256530" cy="862330"/>
                      </a:xfrm>
                      <a:prstGeom prst="rect">
                        <a:avLst/>
                      </a:prstGeom>
                      <a:noFill/>
                      <a:ln w="38100">
                        <a:noFill/>
                        <a:miter/>
                      </a:ln>
                    </p:spPr>
                  </p:pic>
                </p:oleObj>
              </mc:Fallback>
            </mc:AlternateContent>
          </a:graphicData>
        </a:graphic>
      </p:graphicFrame>
      <p:graphicFrame>
        <p:nvGraphicFramePr>
          <p:cNvPr id="10" name="对象 -2147482594"/>
          <p:cNvGraphicFramePr>
            <a:graphicFrameLocks noChangeAspect="1"/>
          </p:cNvGraphicFramePr>
          <p:nvPr>
            <p:custDataLst>
              <p:tags r:id="rId12"/>
            </p:custDataLst>
          </p:nvPr>
        </p:nvGraphicFramePr>
        <p:xfrm>
          <a:off x="1486535" y="5777230"/>
          <a:ext cx="5405755" cy="886460"/>
        </p:xfrm>
        <a:graphic>
          <a:graphicData uri="http://schemas.openxmlformats.org/presentationml/2006/ole">
            <mc:AlternateContent xmlns:mc="http://schemas.openxmlformats.org/markup-compatibility/2006">
              <mc:Choice xmlns:v="urn:schemas-microsoft-com:vml" Requires="v">
                <p:oleObj spid="_x0000_s11" name="" r:id="rId13" imgW="2400300" imgH="393700" progId="Equation.KSEE3">
                  <p:embed/>
                </p:oleObj>
              </mc:Choice>
              <mc:Fallback>
                <p:oleObj name="" r:id="rId13" imgW="2400300" imgH="393700" progId="Equation.KSEE3">
                  <p:embed/>
                  <p:pic>
                    <p:nvPicPr>
                      <p:cNvPr id="0" name="图片 7"/>
                      <p:cNvPicPr/>
                      <p:nvPr/>
                    </p:nvPicPr>
                    <p:blipFill>
                      <a:blip r:embed="rId14"/>
                      <a:stretch>
                        <a:fillRect/>
                      </a:stretch>
                    </p:blipFill>
                    <p:spPr>
                      <a:xfrm>
                        <a:off x="1486535" y="5777230"/>
                        <a:ext cx="5405755" cy="886460"/>
                      </a:xfrm>
                      <a:prstGeom prst="rect">
                        <a:avLst/>
                      </a:prstGeom>
                      <a:noFill/>
                      <a:ln w="38100">
                        <a:noFill/>
                        <a:miter/>
                      </a:ln>
                    </p:spPr>
                  </p:pic>
                </p:oleObj>
              </mc:Fallback>
            </mc:AlternateContent>
          </a:graphicData>
        </a:graphic>
      </p:graphicFrame>
    </p:spTree>
  </p:cSld>
  <p:clrMapOvr>
    <a:masterClrMapping/>
  </p:clrMapOvr>
  <p:transition advTm="3000">
    <p:pull dir="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10535801" y="-264602"/>
            <a:ext cx="1608574" cy="1224766"/>
          </a:xfrm>
          <a:prstGeom prst="rect">
            <a:avLst/>
          </a:prstGeom>
          <a:ln>
            <a:noFill/>
          </a:ln>
          <a:effectLst>
            <a:outerShdw blurRad="292100" dist="139700" dir="2700000" algn="tl" rotWithShape="0">
              <a:srgbClr val="333333">
                <a:alpha val="65000"/>
              </a:srgbClr>
            </a:outerShdw>
          </a:effectLst>
        </p:spPr>
      </p:pic>
      <p:cxnSp>
        <p:nvCxnSpPr>
          <p:cNvPr id="19" name="直接连接符 18"/>
          <p:cNvCxnSpPr/>
          <p:nvPr/>
        </p:nvCxnSpPr>
        <p:spPr>
          <a:xfrm>
            <a:off x="219710" y="668020"/>
            <a:ext cx="11885295"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21" name="文本框 120"/>
          <p:cNvSpPr txBox="1"/>
          <p:nvPr/>
        </p:nvSpPr>
        <p:spPr>
          <a:xfrm>
            <a:off x="978535" y="868045"/>
            <a:ext cx="10436860" cy="2030095"/>
          </a:xfrm>
          <a:prstGeom prst="rect">
            <a:avLst/>
          </a:prstGeom>
          <a:noFill/>
          <a:ln w="9525">
            <a:noFill/>
          </a:ln>
        </p:spPr>
        <p:txBody>
          <a:bodyPr wrap="square">
            <a:spAutoFit/>
          </a:bodyPr>
          <a:p>
            <a:pPr indent="0" fontAlgn="auto">
              <a:lnSpc>
                <a:spcPct val="150000"/>
              </a:lnSpc>
            </a:pPr>
            <a:r>
              <a:rPr lang="zh-CN" sz="2800" b="0">
                <a:latin typeface="Times New Roman" panose="02020603050405020304" pitchFamily="18" charset="0"/>
                <a:ea typeface="宋体" panose="02010600030101010101" pitchFamily="2" charset="-122"/>
                <a:cs typeface="Times New Roman" panose="02020603050405020304" pitchFamily="18" charset="0"/>
              </a:rPr>
              <a:t>例</a:t>
            </a:r>
            <a:r>
              <a:rPr lang="en-US" sz="2800" b="0">
                <a:latin typeface="Times New Roman" panose="02020603050405020304" pitchFamily="18" charset="0"/>
                <a:ea typeface="宋体" panose="02010600030101010101" pitchFamily="2" charset="-122"/>
                <a:cs typeface="Times New Roman" panose="02020603050405020304" pitchFamily="18" charset="0"/>
              </a:rPr>
              <a:t>4</a:t>
            </a:r>
            <a:r>
              <a:rPr lang="zh-CN" sz="2800" b="0">
                <a:latin typeface="Times New Roman" panose="02020603050405020304" pitchFamily="18" charset="0"/>
                <a:ea typeface="宋体" panose="02010600030101010101" pitchFamily="2" charset="-122"/>
                <a:cs typeface="Times New Roman" panose="02020603050405020304" pitchFamily="18" charset="0"/>
              </a:rPr>
              <a:t>在一个有n个人参加的晚会上，每个人带了一件礼物，且假定每人带的礼物都不相同，晚会期间每人从放在一起的n件礼物中随机抽取一件,问至少有</a:t>
            </a:r>
            <a:r>
              <a:rPr lang="en-US" sz="2800" b="0">
                <a:latin typeface="Times New Roman" panose="02020603050405020304" pitchFamily="18" charset="0"/>
                <a:ea typeface="宋体" panose="02010600030101010101" pitchFamily="2" charset="-122"/>
                <a:cs typeface="Times New Roman" panose="02020603050405020304" pitchFamily="18" charset="0"/>
              </a:rPr>
              <a:t>1</a:t>
            </a:r>
            <a:r>
              <a:rPr lang="zh-CN" sz="2800" b="0">
                <a:latin typeface="Times New Roman" panose="02020603050405020304" pitchFamily="18" charset="0"/>
                <a:ea typeface="宋体" panose="02010600030101010101" pitchFamily="2" charset="-122"/>
                <a:cs typeface="Times New Roman" panose="02020603050405020304" pitchFamily="18" charset="0"/>
              </a:rPr>
              <a:t>个人自己抽到自己礼物的概率是多少</a:t>
            </a:r>
            <a:r>
              <a:rPr lang="en-US" sz="2800" b="0">
                <a:latin typeface="Times New Roman" panose="02020603050405020304" pitchFamily="18" charset="0"/>
                <a:ea typeface="宋体" panose="02010600030101010101" pitchFamily="2" charset="-122"/>
                <a:cs typeface="Times New Roman" panose="02020603050405020304" pitchFamily="18" charset="0"/>
              </a:rPr>
              <a:t>?</a:t>
            </a:r>
            <a:endParaRPr lang="en-US" altLang="en-US" sz="2800" b="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9" name="图片 8"/>
          <p:cNvPicPr>
            <a:picLocks noChangeAspect="1"/>
          </p:cNvPicPr>
          <p:nvPr/>
        </p:nvPicPr>
        <p:blipFill>
          <a:blip r:embed="rId3"/>
          <a:stretch>
            <a:fillRect/>
          </a:stretch>
        </p:blipFill>
        <p:spPr>
          <a:xfrm>
            <a:off x="829945" y="3098165"/>
            <a:ext cx="10584815" cy="3403600"/>
          </a:xfrm>
          <a:prstGeom prst="rect">
            <a:avLst/>
          </a:prstGeom>
        </p:spPr>
      </p:pic>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10535801" y="-264602"/>
            <a:ext cx="1608574" cy="1224766"/>
          </a:xfrm>
          <a:prstGeom prst="rect">
            <a:avLst/>
          </a:prstGeom>
          <a:ln>
            <a:noFill/>
          </a:ln>
          <a:effectLst>
            <a:outerShdw blurRad="292100" dist="139700" dir="2700000" algn="tl" rotWithShape="0">
              <a:srgbClr val="333333">
                <a:alpha val="65000"/>
              </a:srgbClr>
            </a:outerShdw>
          </a:effectLst>
        </p:spPr>
      </p:pic>
      <p:cxnSp>
        <p:nvCxnSpPr>
          <p:cNvPr id="19" name="直接连接符 18"/>
          <p:cNvCxnSpPr/>
          <p:nvPr/>
        </p:nvCxnSpPr>
        <p:spPr>
          <a:xfrm>
            <a:off x="219710" y="668020"/>
            <a:ext cx="11885295"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pic>
        <p:nvPicPr>
          <p:cNvPr id="15" name="图片 14"/>
          <p:cNvPicPr>
            <a:picLocks noChangeAspect="1"/>
          </p:cNvPicPr>
          <p:nvPr>
            <p:custDataLst>
              <p:tags r:id="rId3"/>
            </p:custDataLst>
          </p:nvPr>
        </p:nvPicPr>
        <p:blipFill>
          <a:blip r:embed="rId4"/>
          <a:stretch>
            <a:fillRect/>
          </a:stretch>
        </p:blipFill>
        <p:spPr>
          <a:xfrm>
            <a:off x="1059180" y="1029970"/>
            <a:ext cx="10439400" cy="4250055"/>
          </a:xfrm>
          <a:prstGeom prst="rect">
            <a:avLst/>
          </a:prstGeom>
        </p:spPr>
      </p:pic>
    </p:spTree>
  </p:cSld>
  <p:clrMapOvr>
    <a:masterClrMapping/>
  </p:clrMapOvr>
  <p:transition advTm="3000">
    <p:pull dir="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10535801" y="-264602"/>
            <a:ext cx="1608574" cy="1224766"/>
          </a:xfrm>
          <a:prstGeom prst="rect">
            <a:avLst/>
          </a:prstGeom>
          <a:ln>
            <a:noFill/>
          </a:ln>
          <a:effectLst>
            <a:outerShdw blurRad="292100" dist="139700" dir="2700000" algn="tl" rotWithShape="0">
              <a:srgbClr val="333333">
                <a:alpha val="65000"/>
              </a:srgbClr>
            </a:outerShdw>
          </a:effectLst>
        </p:spPr>
      </p:pic>
      <p:cxnSp>
        <p:nvCxnSpPr>
          <p:cNvPr id="19" name="直接连接符 18"/>
          <p:cNvCxnSpPr/>
          <p:nvPr/>
        </p:nvCxnSpPr>
        <p:spPr>
          <a:xfrm>
            <a:off x="219710" y="668020"/>
            <a:ext cx="11885295"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38" name="文本框 137"/>
          <p:cNvSpPr txBox="1"/>
          <p:nvPr/>
        </p:nvSpPr>
        <p:spPr>
          <a:xfrm>
            <a:off x="996950" y="1019175"/>
            <a:ext cx="10198100" cy="3322955"/>
          </a:xfrm>
          <a:prstGeom prst="rect">
            <a:avLst/>
          </a:prstGeom>
          <a:noFill/>
          <a:ln w="9525">
            <a:noFill/>
          </a:ln>
        </p:spPr>
        <p:txBody>
          <a:bodyPr wrap="square">
            <a:spAutoFit/>
          </a:bodyPr>
          <a:p>
            <a:pPr indent="0" fontAlgn="auto">
              <a:lnSpc>
                <a:spcPct val="150000"/>
              </a:lnSpc>
            </a:pPr>
            <a:r>
              <a:rPr lang="zh-CN" sz="2800" b="0">
                <a:latin typeface="Times New Roman" panose="02020603050405020304" pitchFamily="18" charset="0"/>
                <a:ea typeface="宋体" panose="02010600030101010101" pitchFamily="2" charset="-122"/>
                <a:cs typeface="Times New Roman" panose="02020603050405020304" pitchFamily="18" charset="0"/>
              </a:rPr>
              <a:t>例</a:t>
            </a:r>
            <a:r>
              <a:rPr lang="en-US" sz="2800" b="0">
                <a:latin typeface="Times New Roman" panose="02020603050405020304" pitchFamily="18" charset="0"/>
                <a:ea typeface="宋体" panose="02010600030101010101" pitchFamily="2" charset="-122"/>
                <a:cs typeface="Times New Roman" panose="02020603050405020304" pitchFamily="18" charset="0"/>
              </a:rPr>
              <a:t>5 </a:t>
            </a:r>
            <a:r>
              <a:rPr lang="zh-CN" sz="2800" b="0">
                <a:latin typeface="Times New Roman" panose="02020603050405020304" pitchFamily="18" charset="0"/>
                <a:ea typeface="宋体" panose="02010600030101010101" pitchFamily="2" charset="-122"/>
                <a:cs typeface="Times New Roman" panose="02020603050405020304" pitchFamily="18" charset="0"/>
              </a:rPr>
              <a:t>考察家庭中孩子的性别构成，假设生男生女是等可能的。设</a:t>
            </a:r>
            <a:r>
              <a:rPr lang="en-US" sz="2800" b="0">
                <a:latin typeface="Times New Roman" panose="02020603050405020304" pitchFamily="18" charset="0"/>
                <a:ea typeface="宋体" panose="02010600030101010101" pitchFamily="2" charset="-122"/>
                <a:cs typeface="Times New Roman" panose="02020603050405020304" pitchFamily="18" charset="0"/>
              </a:rPr>
              <a:t>A={</a:t>
            </a:r>
            <a:r>
              <a:rPr lang="zh-CN" sz="2800" b="0">
                <a:latin typeface="Times New Roman" panose="02020603050405020304" pitchFamily="18" charset="0"/>
                <a:ea typeface="宋体" panose="02010600030101010101" pitchFamily="2" charset="-122"/>
                <a:cs typeface="Times New Roman" panose="02020603050405020304" pitchFamily="18" charset="0"/>
              </a:rPr>
              <a:t>一个家庭中有男孩又有女孩};B={一个家庭中最多有一个女孩}。对下述两种情况，讨论A、B的独立性。</a:t>
            </a:r>
            <a:endParaRPr lang="zh-CN" sz="2800" b="0">
              <a:latin typeface="Times New Roman" panose="02020603050405020304" pitchFamily="18" charset="0"/>
              <a:ea typeface="宋体" panose="02010600030101010101" pitchFamily="2" charset="-122"/>
              <a:cs typeface="Times New Roman" panose="02020603050405020304" pitchFamily="18" charset="0"/>
            </a:endParaRPr>
          </a:p>
          <a:p>
            <a:pPr indent="0" fontAlgn="auto">
              <a:lnSpc>
                <a:spcPct val="150000"/>
              </a:lnSpc>
            </a:pPr>
            <a:r>
              <a:rPr lang="zh-CN" sz="2800" b="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0">
                <a:latin typeface="Times New Roman" panose="02020603050405020304" pitchFamily="18" charset="0"/>
                <a:ea typeface="宋体" panose="02010600030101010101" pitchFamily="2" charset="-122"/>
                <a:cs typeface="Times New Roman" panose="02020603050405020304" pitchFamily="18" charset="0"/>
              </a:rPr>
              <a:t>1</a:t>
            </a:r>
            <a:r>
              <a:rPr lang="zh-CN" sz="2800" b="0">
                <a:latin typeface="Times New Roman" panose="02020603050405020304" pitchFamily="18" charset="0"/>
                <a:ea typeface="宋体" panose="02010600030101010101" pitchFamily="2" charset="-122"/>
                <a:cs typeface="Times New Roman" panose="02020603050405020304" pitchFamily="18" charset="0"/>
              </a:rPr>
              <a:t>）该家庭中有两个小孩;（</a:t>
            </a:r>
            <a:r>
              <a:rPr lang="en-US" altLang="zh-CN" sz="2800" b="0">
                <a:latin typeface="Times New Roman" panose="02020603050405020304" pitchFamily="18" charset="0"/>
                <a:ea typeface="宋体" panose="02010600030101010101" pitchFamily="2" charset="-122"/>
                <a:cs typeface="Times New Roman" panose="02020603050405020304" pitchFamily="18" charset="0"/>
              </a:rPr>
              <a:t>2</a:t>
            </a:r>
            <a:r>
              <a:rPr lang="zh-CN" sz="2800" b="0">
                <a:latin typeface="Times New Roman" panose="02020603050405020304" pitchFamily="18" charset="0"/>
                <a:ea typeface="宋体" panose="02010600030101010101" pitchFamily="2" charset="-122"/>
                <a:cs typeface="Times New Roman" panose="02020603050405020304" pitchFamily="18" charset="0"/>
              </a:rPr>
              <a:t>）该家庭中有三个小孩。</a:t>
            </a:r>
            <a:endParaRPr lang="zh-CN" altLang="en-US" sz="2800" b="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advTm="3000">
    <p:pull dir="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10535801" y="-264602"/>
            <a:ext cx="1608574" cy="1224766"/>
          </a:xfrm>
          <a:prstGeom prst="rect">
            <a:avLst/>
          </a:prstGeom>
          <a:ln>
            <a:noFill/>
          </a:ln>
          <a:effectLst>
            <a:outerShdw blurRad="292100" dist="139700" dir="2700000" algn="tl" rotWithShape="0">
              <a:srgbClr val="333333">
                <a:alpha val="65000"/>
              </a:srgbClr>
            </a:outerShdw>
          </a:effectLst>
        </p:spPr>
      </p:pic>
      <p:cxnSp>
        <p:nvCxnSpPr>
          <p:cNvPr id="19" name="直接连接符 18"/>
          <p:cNvCxnSpPr/>
          <p:nvPr/>
        </p:nvCxnSpPr>
        <p:spPr>
          <a:xfrm>
            <a:off x="219710" y="668020"/>
            <a:ext cx="11885295"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pic>
        <p:nvPicPr>
          <p:cNvPr id="9" name="图片 8"/>
          <p:cNvPicPr>
            <a:picLocks noChangeAspect="1"/>
          </p:cNvPicPr>
          <p:nvPr>
            <p:custDataLst>
              <p:tags r:id="rId3"/>
            </p:custDataLst>
          </p:nvPr>
        </p:nvPicPr>
        <p:blipFill>
          <a:blip r:embed="rId4"/>
          <a:stretch>
            <a:fillRect/>
          </a:stretch>
        </p:blipFill>
        <p:spPr>
          <a:xfrm>
            <a:off x="681355" y="1021080"/>
            <a:ext cx="10624185" cy="4461510"/>
          </a:xfrm>
          <a:prstGeom prst="rect">
            <a:avLst/>
          </a:prstGeom>
        </p:spPr>
      </p:pic>
    </p:spTree>
  </p:cSld>
  <p:clrMapOvr>
    <a:masterClrMapping/>
  </p:clrMapOvr>
  <p:transition advTm="3000">
    <p:pull dir="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10535801" y="-264602"/>
            <a:ext cx="1608574" cy="1224766"/>
          </a:xfrm>
          <a:prstGeom prst="rect">
            <a:avLst/>
          </a:prstGeom>
          <a:ln>
            <a:noFill/>
          </a:ln>
          <a:effectLst>
            <a:outerShdw blurRad="292100" dist="139700" dir="2700000" algn="tl" rotWithShape="0">
              <a:srgbClr val="333333">
                <a:alpha val="65000"/>
              </a:srgbClr>
            </a:outerShdw>
          </a:effectLst>
        </p:spPr>
      </p:pic>
      <p:cxnSp>
        <p:nvCxnSpPr>
          <p:cNvPr id="19" name="直接连接符 18"/>
          <p:cNvCxnSpPr/>
          <p:nvPr/>
        </p:nvCxnSpPr>
        <p:spPr>
          <a:xfrm>
            <a:off x="219710" y="668020"/>
            <a:ext cx="11885295"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44" name="文本框 143"/>
          <p:cNvSpPr txBox="1"/>
          <p:nvPr/>
        </p:nvSpPr>
        <p:spPr>
          <a:xfrm>
            <a:off x="911225" y="596900"/>
            <a:ext cx="10293350" cy="1383665"/>
          </a:xfrm>
          <a:prstGeom prst="rect">
            <a:avLst/>
          </a:prstGeom>
          <a:noFill/>
          <a:ln w="9525">
            <a:noFill/>
          </a:ln>
        </p:spPr>
        <p:txBody>
          <a:bodyPr wrap="square">
            <a:spAutoFit/>
          </a:bodyPr>
          <a:p>
            <a:pPr indent="0" fontAlgn="auto">
              <a:lnSpc>
                <a:spcPct val="150000"/>
              </a:lnSpc>
            </a:pPr>
            <a:r>
              <a:rPr lang="zh-CN" sz="2800" b="0">
                <a:ea typeface="宋体" panose="02010600030101010101" pitchFamily="2" charset="-122"/>
              </a:rPr>
              <a:t>例</a:t>
            </a:r>
            <a:r>
              <a:rPr lang="en-US" sz="2800" b="0">
                <a:latin typeface="宋体" panose="02010600030101010101" pitchFamily="2" charset="-122"/>
                <a:ea typeface="宋体" panose="02010600030101010101" pitchFamily="2" charset="-122"/>
              </a:rPr>
              <a:t>6 </a:t>
            </a:r>
            <a:r>
              <a:rPr lang="zh-CN" sz="2800" b="0">
                <a:ea typeface="宋体" panose="02010600030101010101" pitchFamily="2" charset="-122"/>
              </a:rPr>
              <a:t>五个人进行抽签,其中四张是空的,一张为电影票,求每个人抽到电影票的概率。</a:t>
            </a:r>
            <a:endParaRPr lang="zh-CN" altLang="en-US" sz="2800" b="0">
              <a:ea typeface="宋体" panose="02010600030101010101" pitchFamily="2" charset="-122"/>
            </a:endParaRPr>
          </a:p>
        </p:txBody>
      </p:sp>
      <p:pic>
        <p:nvPicPr>
          <p:cNvPr id="3" name="图片 2"/>
          <p:cNvPicPr>
            <a:picLocks noChangeAspect="1"/>
          </p:cNvPicPr>
          <p:nvPr/>
        </p:nvPicPr>
        <p:blipFill>
          <a:blip r:embed="rId3"/>
          <a:stretch>
            <a:fillRect/>
          </a:stretch>
        </p:blipFill>
        <p:spPr>
          <a:xfrm>
            <a:off x="911225" y="1980565"/>
            <a:ext cx="9652635" cy="4811395"/>
          </a:xfrm>
          <a:prstGeom prst="rect">
            <a:avLst/>
          </a:prstGeom>
        </p:spPr>
      </p:pic>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10535801" y="-264602"/>
            <a:ext cx="1608574" cy="1224766"/>
          </a:xfrm>
          <a:prstGeom prst="rect">
            <a:avLst/>
          </a:prstGeom>
          <a:ln>
            <a:noFill/>
          </a:ln>
          <a:effectLst>
            <a:outerShdw blurRad="292100" dist="139700" dir="2700000" algn="tl" rotWithShape="0">
              <a:srgbClr val="333333">
                <a:alpha val="65000"/>
              </a:srgbClr>
            </a:outerShdw>
          </a:effectLst>
        </p:spPr>
      </p:pic>
      <p:cxnSp>
        <p:nvCxnSpPr>
          <p:cNvPr id="19" name="直接连接符 18"/>
          <p:cNvCxnSpPr/>
          <p:nvPr/>
        </p:nvCxnSpPr>
        <p:spPr>
          <a:xfrm>
            <a:off x="219710" y="668020"/>
            <a:ext cx="11885295"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44" name="文本框 143"/>
          <p:cNvSpPr txBox="1"/>
          <p:nvPr/>
        </p:nvSpPr>
        <p:spPr>
          <a:xfrm>
            <a:off x="853440" y="900430"/>
            <a:ext cx="10609580" cy="4615815"/>
          </a:xfrm>
          <a:prstGeom prst="rect">
            <a:avLst/>
          </a:prstGeom>
          <a:noFill/>
          <a:ln w="9525">
            <a:noFill/>
          </a:ln>
        </p:spPr>
        <p:txBody>
          <a:bodyPr wrap="square">
            <a:spAutoFit/>
          </a:bodyPr>
          <a:p>
            <a:pPr indent="0" algn="just" fontAlgn="auto">
              <a:lnSpc>
                <a:spcPct val="150000"/>
              </a:lnSpc>
            </a:pPr>
            <a:r>
              <a:rPr lang="zh-CN" sz="2800" b="0">
                <a:latin typeface="Times New Roman" panose="02020603050405020304" pitchFamily="18" charset="0"/>
                <a:ea typeface="宋体" panose="02010600030101010101" pitchFamily="2" charset="-122"/>
                <a:cs typeface="Times New Roman" panose="02020603050405020304" pitchFamily="18" charset="0"/>
              </a:rPr>
              <a:t>例</a:t>
            </a:r>
            <a:r>
              <a:rPr lang="en-US" sz="2800" b="0">
                <a:latin typeface="Times New Roman" panose="02020603050405020304" pitchFamily="18" charset="0"/>
                <a:ea typeface="宋体" panose="02010600030101010101" pitchFamily="2" charset="-122"/>
                <a:cs typeface="Times New Roman" panose="02020603050405020304" pitchFamily="18" charset="0"/>
              </a:rPr>
              <a:t>7</a:t>
            </a:r>
            <a:r>
              <a:rPr lang="zh-CN" sz="2800" b="0">
                <a:latin typeface="Times New Roman" panose="02020603050405020304" pitchFamily="18" charset="0"/>
                <a:ea typeface="宋体" panose="02010600030101010101" pitchFamily="2" charset="-122"/>
                <a:cs typeface="Times New Roman" panose="02020603050405020304" pitchFamily="18" charset="0"/>
              </a:rPr>
              <a:t>吸烟有害健康可以说是人人都知道，但是，一个不可否认的事实是我国吸烟人数却不断地增加，而且吸烟的人群逐渐的年轻化，这是一个发人深思的严重的社会问题。下面从分析一份统计资料来说明吸烟对人体的伤害程度。某卫生机构对某地区的成年烟民调查发现：患肺癌的人中吸烟的占</a:t>
            </a:r>
            <a:r>
              <a:rPr lang="en-US" sz="2800" b="0">
                <a:latin typeface="Times New Roman" panose="02020603050405020304" pitchFamily="18" charset="0"/>
                <a:ea typeface="宋体" panose="02010600030101010101" pitchFamily="2" charset="-122"/>
                <a:cs typeface="Times New Roman" panose="02020603050405020304" pitchFamily="18" charset="0"/>
              </a:rPr>
              <a:t>90%</a:t>
            </a:r>
            <a:r>
              <a:rPr lang="zh-CN" sz="2800" b="0">
                <a:latin typeface="Times New Roman" panose="02020603050405020304" pitchFamily="18" charset="0"/>
                <a:ea typeface="宋体" panose="02010600030101010101" pitchFamily="2" charset="-122"/>
                <a:cs typeface="Times New Roman" panose="02020603050405020304" pitchFamily="18" charset="0"/>
              </a:rPr>
              <a:t>，没患肺癌的人中吸烟的占</a:t>
            </a:r>
            <a:r>
              <a:rPr lang="en-US" sz="2800" b="0">
                <a:latin typeface="Times New Roman" panose="02020603050405020304" pitchFamily="18" charset="0"/>
                <a:ea typeface="宋体" panose="02010600030101010101" pitchFamily="2" charset="-122"/>
                <a:cs typeface="Times New Roman" panose="02020603050405020304" pitchFamily="18" charset="0"/>
              </a:rPr>
              <a:t>20%</a:t>
            </a:r>
            <a:r>
              <a:rPr lang="zh-CN" sz="2800" b="0">
                <a:latin typeface="Times New Roman" panose="02020603050405020304" pitchFamily="18" charset="0"/>
                <a:ea typeface="宋体" panose="02010600030101010101" pitchFamily="2" charset="-122"/>
                <a:cs typeface="Times New Roman" panose="02020603050405020304" pitchFamily="18" charset="0"/>
              </a:rPr>
              <a:t>，而整个社会性人群肺癌发病率为</a:t>
            </a:r>
            <a:r>
              <a:rPr lang="en-US" sz="2800" b="0">
                <a:latin typeface="Times New Roman" panose="02020603050405020304" pitchFamily="18" charset="0"/>
                <a:ea typeface="宋体" panose="02010600030101010101" pitchFamily="2" charset="-122"/>
                <a:cs typeface="Times New Roman" panose="02020603050405020304" pitchFamily="18" charset="0"/>
              </a:rPr>
              <a:t>0.1%</a:t>
            </a:r>
            <a:r>
              <a:rPr lang="zh-CN" sz="2800" b="0">
                <a:latin typeface="Times New Roman" panose="02020603050405020304" pitchFamily="18" charset="0"/>
                <a:ea typeface="宋体" panose="02010600030101010101" pitchFamily="2" charset="-122"/>
                <a:cs typeface="Times New Roman" panose="02020603050405020304" pitchFamily="18" charset="0"/>
              </a:rPr>
              <a:t>。试求吸烟人群中的肺癌发病率和不吸烟人群中的肺癌发病率。</a:t>
            </a:r>
            <a:endParaRPr lang="zh-CN" altLang="en-US" sz="2800" b="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advTm="3000">
    <p:pull dir="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10535801" y="-264602"/>
            <a:ext cx="1608574" cy="1224766"/>
          </a:xfrm>
          <a:prstGeom prst="rect">
            <a:avLst/>
          </a:prstGeom>
          <a:ln>
            <a:noFill/>
          </a:ln>
          <a:effectLst>
            <a:outerShdw blurRad="292100" dist="139700" dir="2700000" algn="tl" rotWithShape="0">
              <a:srgbClr val="333333">
                <a:alpha val="65000"/>
              </a:srgbClr>
            </a:outerShdw>
          </a:effectLst>
        </p:spPr>
      </p:pic>
      <p:cxnSp>
        <p:nvCxnSpPr>
          <p:cNvPr id="19" name="直接连接符 18"/>
          <p:cNvCxnSpPr/>
          <p:nvPr/>
        </p:nvCxnSpPr>
        <p:spPr>
          <a:xfrm>
            <a:off x="219710" y="668020"/>
            <a:ext cx="11885295"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pic>
        <p:nvPicPr>
          <p:cNvPr id="3" name="图片 2"/>
          <p:cNvPicPr>
            <a:picLocks noChangeAspect="1"/>
          </p:cNvPicPr>
          <p:nvPr>
            <p:custDataLst>
              <p:tags r:id="rId3"/>
            </p:custDataLst>
          </p:nvPr>
        </p:nvPicPr>
        <p:blipFill>
          <a:blip r:embed="rId4"/>
          <a:stretch>
            <a:fillRect/>
          </a:stretch>
        </p:blipFill>
        <p:spPr>
          <a:xfrm>
            <a:off x="771525" y="960120"/>
            <a:ext cx="10800080" cy="3813810"/>
          </a:xfrm>
          <a:prstGeom prst="rect">
            <a:avLst/>
          </a:prstGeom>
        </p:spPr>
      </p:pic>
    </p:spTree>
  </p:cSld>
  <p:clrMapOvr>
    <a:masterClrMapping/>
  </p:clrMapOvr>
  <p:transition advTm="3000">
    <p:pull dir="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10535801" y="-264602"/>
            <a:ext cx="1608574" cy="1224766"/>
          </a:xfrm>
          <a:prstGeom prst="rect">
            <a:avLst/>
          </a:prstGeom>
          <a:ln>
            <a:noFill/>
          </a:ln>
          <a:effectLst>
            <a:outerShdw blurRad="292100" dist="139700" dir="2700000" algn="tl" rotWithShape="0">
              <a:srgbClr val="333333">
                <a:alpha val="65000"/>
              </a:srgbClr>
            </a:outerShdw>
          </a:effectLst>
        </p:spPr>
      </p:pic>
      <p:cxnSp>
        <p:nvCxnSpPr>
          <p:cNvPr id="19" name="直接连接符 18"/>
          <p:cNvCxnSpPr/>
          <p:nvPr/>
        </p:nvCxnSpPr>
        <p:spPr>
          <a:xfrm>
            <a:off x="219710" y="668020"/>
            <a:ext cx="11885295"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44" name="文本框 143"/>
          <p:cNvSpPr txBox="1"/>
          <p:nvPr/>
        </p:nvSpPr>
        <p:spPr>
          <a:xfrm>
            <a:off x="742950" y="960120"/>
            <a:ext cx="10706100" cy="4615815"/>
          </a:xfrm>
          <a:prstGeom prst="rect">
            <a:avLst/>
          </a:prstGeom>
          <a:noFill/>
          <a:ln w="9525">
            <a:noFill/>
          </a:ln>
        </p:spPr>
        <p:txBody>
          <a:bodyPr wrap="square">
            <a:spAutoFit/>
          </a:bodyPr>
          <a:p>
            <a:pPr indent="0" algn="just" fontAlgn="auto">
              <a:lnSpc>
                <a:spcPct val="150000"/>
              </a:lnSpc>
            </a:pPr>
            <a:r>
              <a:rPr lang="zh-CN" sz="2800" b="0">
                <a:latin typeface="Times New Roman" panose="02020603050405020304" pitchFamily="18" charset="0"/>
                <a:ea typeface="宋体" panose="02010600030101010101" pitchFamily="2" charset="-122"/>
              </a:rPr>
              <a:t>例</a:t>
            </a:r>
            <a:r>
              <a:rPr lang="en-US" sz="2800" b="0">
                <a:latin typeface="Times New Roman" panose="02020603050405020304" pitchFamily="18" charset="0"/>
                <a:ea typeface="宋体" panose="02010600030101010101" pitchFamily="2" charset="-122"/>
              </a:rPr>
              <a:t>8</a:t>
            </a:r>
            <a:r>
              <a:rPr lang="zh-CN" sz="2800" b="0">
                <a:latin typeface="Times New Roman" panose="02020603050405020304" pitchFamily="18" charset="0"/>
                <a:ea typeface="宋体" panose="02010600030101010101" pitchFamily="2" charset="-122"/>
              </a:rPr>
              <a:t>伊索寓言“孩子</a:t>
            </a:r>
            <a:r>
              <a:rPr lang="en-US" sz="2800" b="0">
                <a:latin typeface="Times New Roman" panose="02020603050405020304" pitchFamily="18" charset="0"/>
                <a:ea typeface="宋体" panose="02010600030101010101" pitchFamily="2" charset="-122"/>
              </a:rPr>
              <a:t> </a:t>
            </a:r>
            <a:r>
              <a:rPr lang="zh-CN" sz="2800" b="0">
                <a:latin typeface="Times New Roman" panose="02020603050405020304" pitchFamily="18" charset="0"/>
                <a:ea typeface="宋体" panose="02010600030101010101" pitchFamily="2" charset="-122"/>
              </a:rPr>
              <a:t>与狼”讲的是一个小孩每天到山上放羊，山里有狼出没。</a:t>
            </a:r>
            <a:r>
              <a:rPr lang="zh-CN" sz="2800" b="0">
                <a:ea typeface="宋体" panose="02010600030101010101" pitchFamily="2" charset="-122"/>
              </a:rPr>
              <a:t>第一天，他在山上喊:“狼来了!狼来了!”,山下的村民闻声便去打狼，可到山上，发现狼没有来;第二天仍是如此;第三天，狼真的来了,可无论小孩怎么喊叫，也没有人来救他，因为前二次他说了谎，人们不再相信他了。</a:t>
            </a:r>
            <a:r>
              <a:rPr lang="en-US" sz="2800" b="0">
                <a:latin typeface="宋体" panose="02010600030101010101" pitchFamily="2" charset="-122"/>
                <a:ea typeface="宋体" panose="02010600030101010101" pitchFamily="2" charset="-122"/>
              </a:rPr>
              <a:t>    </a:t>
            </a:r>
            <a:endParaRPr lang="en-US" sz="2800" b="0">
              <a:latin typeface="宋体" panose="02010600030101010101" pitchFamily="2" charset="-122"/>
              <a:ea typeface="宋体" panose="02010600030101010101" pitchFamily="2" charset="-122"/>
            </a:endParaRPr>
          </a:p>
          <a:p>
            <a:pPr indent="0" algn="just" fontAlgn="auto">
              <a:lnSpc>
                <a:spcPct val="150000"/>
              </a:lnSpc>
            </a:pPr>
            <a:r>
              <a:rPr lang="zh-CN" sz="2800" b="0">
                <a:ea typeface="宋体" panose="02010600030101010101" pitchFamily="2" charset="-122"/>
              </a:rPr>
              <a:t>现在用贝叶斯公式来分析此寓言中村民对这个小孩的可信度是如何下降的。</a:t>
            </a:r>
            <a:endParaRPr lang="zh-CN" altLang="en-US" sz="2800" b="0">
              <a:ea typeface="宋体" panose="02010600030101010101" pitchFamily="2" charset="-122"/>
            </a:endParaRPr>
          </a:p>
        </p:txBody>
      </p:sp>
    </p:spTree>
  </p:cSld>
  <p:clrMapOvr>
    <a:masterClrMapping/>
  </p:clrMapOvr>
  <p:transition advTm="3000">
    <p:pull dir="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10535801" y="-264602"/>
            <a:ext cx="1608574" cy="1224766"/>
          </a:xfrm>
          <a:prstGeom prst="rect">
            <a:avLst/>
          </a:prstGeom>
          <a:ln>
            <a:noFill/>
          </a:ln>
          <a:effectLst>
            <a:outerShdw blurRad="292100" dist="139700" dir="2700000" algn="tl" rotWithShape="0">
              <a:srgbClr val="333333">
                <a:alpha val="65000"/>
              </a:srgbClr>
            </a:outerShdw>
          </a:effectLst>
        </p:spPr>
      </p:pic>
      <p:cxnSp>
        <p:nvCxnSpPr>
          <p:cNvPr id="19" name="直接连接符 18"/>
          <p:cNvCxnSpPr/>
          <p:nvPr/>
        </p:nvCxnSpPr>
        <p:spPr>
          <a:xfrm>
            <a:off x="219710" y="668020"/>
            <a:ext cx="11885295"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pic>
        <p:nvPicPr>
          <p:cNvPr id="3" name="图片 2"/>
          <p:cNvPicPr>
            <a:picLocks noChangeAspect="1"/>
          </p:cNvPicPr>
          <p:nvPr>
            <p:custDataLst>
              <p:tags r:id="rId3"/>
            </p:custDataLst>
          </p:nvPr>
        </p:nvPicPr>
        <p:blipFill>
          <a:blip r:embed="rId4"/>
          <a:stretch>
            <a:fillRect/>
          </a:stretch>
        </p:blipFill>
        <p:spPr>
          <a:xfrm>
            <a:off x="552450" y="766445"/>
            <a:ext cx="11022330" cy="5811520"/>
          </a:xfrm>
          <a:prstGeom prst="rect">
            <a:avLst/>
          </a:prstGeom>
        </p:spPr>
      </p:pic>
    </p:spTree>
  </p:cSld>
  <p:clrMapOvr>
    <a:masterClrMapping/>
  </p:clrMapOvr>
  <p:transition advTm="3000">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10535801" y="-264602"/>
            <a:ext cx="1608574" cy="1224766"/>
          </a:xfrm>
          <a:prstGeom prst="rect">
            <a:avLst/>
          </a:prstGeom>
          <a:ln>
            <a:noFill/>
          </a:ln>
          <a:effectLst>
            <a:outerShdw blurRad="292100" dist="139700" dir="2700000" algn="tl" rotWithShape="0">
              <a:srgbClr val="333333">
                <a:alpha val="65000"/>
              </a:srgbClr>
            </a:outerShdw>
          </a:effectLst>
        </p:spPr>
      </p:pic>
      <p:cxnSp>
        <p:nvCxnSpPr>
          <p:cNvPr id="19" name="直接连接符 18"/>
          <p:cNvCxnSpPr/>
          <p:nvPr/>
        </p:nvCxnSpPr>
        <p:spPr>
          <a:xfrm>
            <a:off x="219710" y="668020"/>
            <a:ext cx="11885295"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00" name="文本框 99"/>
          <p:cNvSpPr txBox="1"/>
          <p:nvPr/>
        </p:nvSpPr>
        <p:spPr>
          <a:xfrm>
            <a:off x="575310" y="951865"/>
            <a:ext cx="10810875" cy="3784600"/>
          </a:xfrm>
          <a:prstGeom prst="rect">
            <a:avLst/>
          </a:prstGeom>
          <a:noFill/>
          <a:ln w="9525">
            <a:noFill/>
          </a:ln>
        </p:spPr>
        <p:txBody>
          <a:bodyPr wrap="square">
            <a:spAutoFit/>
          </a:bodyPr>
          <a:p>
            <a:pPr indent="0" algn="just" fontAlgn="auto">
              <a:lnSpc>
                <a:spcPct val="150000"/>
              </a:lnSpc>
            </a:pPr>
            <a:r>
              <a:rPr lang="zh-CN" sz="3200" b="0">
                <a:ea typeface="宋体" panose="02010600030101010101" pitchFamily="2" charset="-122"/>
              </a:rPr>
              <a:t>例如</a:t>
            </a:r>
            <a:r>
              <a:rPr lang="en-US" sz="3200" b="0">
                <a:latin typeface="Times New Roman" panose="02020603050405020304" pitchFamily="18" charset="0"/>
                <a:ea typeface="宋体" panose="02010600030101010101" pitchFamily="2" charset="-122"/>
              </a:rPr>
              <a:t>:</a:t>
            </a:r>
            <a:r>
              <a:rPr lang="zh-CN" sz="3200" b="0">
                <a:ea typeface="宋体" panose="02010600030101010101" pitchFamily="2" charset="-122"/>
              </a:rPr>
              <a:t>在几何概型的概率计算中，设样本空间为</a:t>
            </a:r>
            <a:r>
              <a:rPr lang="en-US" altLang="zh-CN" sz="3200" b="0">
                <a:ea typeface="宋体" panose="02010600030101010101" pitchFamily="2" charset="-122"/>
              </a:rPr>
              <a:t>                     </a:t>
            </a:r>
            <a:endParaRPr lang="en-US" altLang="zh-CN" sz="3200" b="0">
              <a:ea typeface="宋体" panose="02010600030101010101" pitchFamily="2" charset="-122"/>
            </a:endParaRPr>
          </a:p>
          <a:p>
            <a:pPr indent="0" algn="just" fontAlgn="auto">
              <a:lnSpc>
                <a:spcPct val="150000"/>
              </a:lnSpc>
            </a:pPr>
            <a:r>
              <a:rPr lang="zh-CN" sz="3200">
                <a:ea typeface="宋体" panose="02010600030101010101" pitchFamily="2" charset="-122"/>
                <a:sym typeface="+mn-ea"/>
              </a:rPr>
              <a:t>随机事件</a:t>
            </a:r>
            <a:r>
              <a:rPr lang="en-US" altLang="zh-CN" sz="3200">
                <a:ea typeface="宋体" panose="02010600030101010101" pitchFamily="2" charset="-122"/>
                <a:sym typeface="+mn-ea"/>
              </a:rPr>
              <a:t>                         </a:t>
            </a:r>
            <a:r>
              <a:rPr lang="zh-CN" sz="3200">
                <a:ea typeface="宋体" panose="02010600030101010101" pitchFamily="2" charset="-122"/>
                <a:sym typeface="+mn-ea"/>
              </a:rPr>
              <a:t>。</a:t>
            </a:r>
            <a:r>
              <a:rPr lang="en-US" sz="3200">
                <a:latin typeface="Times New Roman" panose="02020603050405020304" pitchFamily="18" charset="0"/>
                <a:ea typeface="宋体" panose="02010600030101010101" pitchFamily="2" charset="-122"/>
                <a:sym typeface="+mn-ea"/>
              </a:rPr>
              <a:t>Ω</a:t>
            </a:r>
            <a:r>
              <a:rPr lang="zh-CN" sz="3200">
                <a:ea typeface="宋体" panose="02010600030101010101" pitchFamily="2" charset="-122"/>
                <a:sym typeface="+mn-ea"/>
              </a:rPr>
              <a:t>为圆域的所有点，</a:t>
            </a:r>
            <a:r>
              <a:rPr lang="en-US" sz="3200">
                <a:latin typeface="Times New Roman" panose="02020603050405020304" pitchFamily="18" charset="0"/>
                <a:ea typeface="宋体" panose="02010600030101010101" pitchFamily="2" charset="-122"/>
                <a:sym typeface="+mn-ea"/>
              </a:rPr>
              <a:t>A</a:t>
            </a:r>
            <a:r>
              <a:rPr lang="zh-CN" sz="3200">
                <a:ea typeface="宋体" panose="02010600030101010101" pitchFamily="2" charset="-122"/>
                <a:sym typeface="+mn-ea"/>
              </a:rPr>
              <a:t>为圆周上的所有点，由几何概型的概率计算公式</a:t>
            </a:r>
            <a:r>
              <a:rPr lang="en-US" altLang="zh-CN" sz="3200">
                <a:ea typeface="宋体" panose="02010600030101010101" pitchFamily="2" charset="-122"/>
                <a:sym typeface="+mn-ea"/>
              </a:rPr>
              <a:t>                           </a:t>
            </a:r>
            <a:r>
              <a:rPr lang="zh-CN" sz="3200">
                <a:ea typeface="宋体" panose="02010600030101010101" pitchFamily="2" charset="-122"/>
                <a:sym typeface="+mn-ea"/>
              </a:rPr>
              <a:t>。但是</a:t>
            </a:r>
            <a:r>
              <a:rPr lang="en-US" sz="3200">
                <a:latin typeface="Times New Roman" panose="02020603050405020304" pitchFamily="18" charset="0"/>
                <a:ea typeface="宋体" panose="02010600030101010101" pitchFamily="2" charset="-122"/>
                <a:sym typeface="+mn-ea"/>
              </a:rPr>
              <a:t>,A</a:t>
            </a:r>
            <a:r>
              <a:rPr lang="zh-CN" sz="3200">
                <a:ea typeface="宋体" panose="02010600030101010101" pitchFamily="2" charset="-122"/>
                <a:sym typeface="+mn-ea"/>
              </a:rPr>
              <a:t>是可能发生的。即，若随机试验是向</a:t>
            </a:r>
            <a:r>
              <a:rPr lang="en-US" sz="3200">
                <a:latin typeface="Times New Roman" panose="02020603050405020304" pitchFamily="18" charset="0"/>
                <a:ea typeface="宋体" panose="02010600030101010101" pitchFamily="2" charset="-122"/>
                <a:sym typeface="+mn-ea"/>
              </a:rPr>
              <a:t>Ω</a:t>
            </a:r>
            <a:r>
              <a:rPr lang="zh-CN" sz="3200">
                <a:ea typeface="宋体" panose="02010600030101010101" pitchFamily="2" charset="-122"/>
                <a:sym typeface="+mn-ea"/>
              </a:rPr>
              <a:t>随机地投点</a:t>
            </a:r>
            <a:r>
              <a:rPr lang="en-US" sz="3200">
                <a:latin typeface="Times New Roman" panose="02020603050405020304" pitchFamily="18" charset="0"/>
                <a:ea typeface="宋体" panose="02010600030101010101" pitchFamily="2" charset="-122"/>
                <a:sym typeface="+mn-ea"/>
              </a:rPr>
              <a:t>,</a:t>
            </a:r>
            <a:r>
              <a:rPr lang="zh-CN" sz="3200">
                <a:ea typeface="宋体" panose="02010600030101010101" pitchFamily="2" charset="-122"/>
                <a:sym typeface="+mn-ea"/>
              </a:rPr>
              <a:t>点落在圆周</a:t>
            </a:r>
            <a:r>
              <a:rPr lang="en-US" sz="3200">
                <a:latin typeface="Times New Roman" panose="02020603050405020304" pitchFamily="18" charset="0"/>
                <a:ea typeface="宋体" panose="02010600030101010101" pitchFamily="2" charset="-122"/>
                <a:sym typeface="+mn-ea"/>
              </a:rPr>
              <a:t>x</a:t>
            </a:r>
            <a:r>
              <a:rPr lang="en-US" sz="3200" baseline="30000">
                <a:latin typeface="Times New Roman" panose="02020603050405020304" pitchFamily="18" charset="0"/>
                <a:ea typeface="宋体" panose="02010600030101010101" pitchFamily="2" charset="-122"/>
                <a:sym typeface="+mn-ea"/>
              </a:rPr>
              <a:t>2</a:t>
            </a:r>
            <a:r>
              <a:rPr lang="en-US" sz="3200">
                <a:latin typeface="Times New Roman" panose="02020603050405020304" pitchFamily="18" charset="0"/>
                <a:ea typeface="宋体" panose="02010600030101010101" pitchFamily="2" charset="-122"/>
                <a:sym typeface="+mn-ea"/>
              </a:rPr>
              <a:t>+y</a:t>
            </a:r>
            <a:r>
              <a:rPr lang="en-US" sz="3200" baseline="30000">
                <a:latin typeface="Times New Roman" panose="02020603050405020304" pitchFamily="18" charset="0"/>
                <a:ea typeface="宋体" panose="02010600030101010101" pitchFamily="2" charset="-122"/>
                <a:sym typeface="+mn-ea"/>
              </a:rPr>
              <a:t>2</a:t>
            </a:r>
            <a:r>
              <a:rPr lang="en-US" sz="3200">
                <a:latin typeface="Times New Roman" panose="02020603050405020304" pitchFamily="18" charset="0"/>
                <a:ea typeface="宋体" panose="02010600030101010101" pitchFamily="2" charset="-122"/>
                <a:sym typeface="+mn-ea"/>
              </a:rPr>
              <a:t>=1</a:t>
            </a:r>
            <a:r>
              <a:rPr lang="zh-CN" sz="3200">
                <a:ea typeface="宋体" panose="02010600030101010101" pitchFamily="2" charset="-122"/>
                <a:sym typeface="+mn-ea"/>
              </a:rPr>
              <a:t>上的情况是有可能发生的。</a:t>
            </a:r>
            <a:endParaRPr lang="zh-CN" altLang="en-US" sz="3200" b="0">
              <a:ea typeface="宋体" panose="02010600030101010101" pitchFamily="2" charset="-122"/>
              <a:sym typeface="+mn-ea"/>
            </a:endParaRPr>
          </a:p>
        </p:txBody>
      </p:sp>
      <p:pic>
        <p:nvPicPr>
          <p:cNvPr id="3" name="图片 2"/>
          <p:cNvPicPr/>
          <p:nvPr/>
        </p:nvPicPr>
        <p:blipFill>
          <a:blip r:embed="rId3"/>
          <a:stretch>
            <a:fillRect/>
          </a:stretch>
        </p:blipFill>
        <p:spPr>
          <a:xfrm>
            <a:off x="8945245" y="1234440"/>
            <a:ext cx="2632710" cy="487045"/>
          </a:xfrm>
          <a:prstGeom prst="rect">
            <a:avLst/>
          </a:prstGeom>
          <a:noFill/>
          <a:ln w="9525">
            <a:noFill/>
          </a:ln>
        </p:spPr>
      </p:pic>
      <p:pic>
        <p:nvPicPr>
          <p:cNvPr id="4" name="图片 3"/>
          <p:cNvPicPr/>
          <p:nvPr/>
        </p:nvPicPr>
        <p:blipFill>
          <a:blip r:embed="rId4"/>
          <a:stretch>
            <a:fillRect/>
          </a:stretch>
        </p:blipFill>
        <p:spPr>
          <a:xfrm>
            <a:off x="2328545" y="1969135"/>
            <a:ext cx="2211705" cy="410210"/>
          </a:xfrm>
          <a:prstGeom prst="rect">
            <a:avLst/>
          </a:prstGeom>
          <a:noFill/>
          <a:ln w="9525">
            <a:noFill/>
          </a:ln>
        </p:spPr>
      </p:pic>
      <p:pic>
        <p:nvPicPr>
          <p:cNvPr id="5" name="图片 4"/>
          <p:cNvPicPr/>
          <p:nvPr/>
        </p:nvPicPr>
        <p:blipFill>
          <a:blip r:embed="rId5"/>
          <a:stretch>
            <a:fillRect/>
          </a:stretch>
        </p:blipFill>
        <p:spPr>
          <a:xfrm>
            <a:off x="6976110" y="2629535"/>
            <a:ext cx="2156460" cy="601345"/>
          </a:xfrm>
          <a:prstGeom prst="rect">
            <a:avLst/>
          </a:prstGeom>
          <a:noFill/>
          <a:ln w="9525">
            <a:noFill/>
          </a:ln>
        </p:spPr>
      </p:pic>
    </p:spTree>
  </p:cSld>
  <p:clrMapOvr>
    <a:masterClrMapping/>
  </p:clrMapOvr>
  <p:transition advTm="3000">
    <p:pull dir="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10535801" y="-264602"/>
            <a:ext cx="1608574" cy="1224766"/>
          </a:xfrm>
          <a:prstGeom prst="rect">
            <a:avLst/>
          </a:prstGeom>
          <a:ln>
            <a:noFill/>
          </a:ln>
          <a:effectLst>
            <a:outerShdw blurRad="292100" dist="139700" dir="2700000" algn="tl" rotWithShape="0">
              <a:srgbClr val="333333">
                <a:alpha val="65000"/>
              </a:srgbClr>
            </a:outerShdw>
          </a:effectLst>
        </p:spPr>
      </p:pic>
      <p:cxnSp>
        <p:nvCxnSpPr>
          <p:cNvPr id="19" name="直接连接符 18"/>
          <p:cNvCxnSpPr/>
          <p:nvPr/>
        </p:nvCxnSpPr>
        <p:spPr>
          <a:xfrm>
            <a:off x="219710" y="668020"/>
            <a:ext cx="11885295"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pic>
        <p:nvPicPr>
          <p:cNvPr id="3" name="图片 2"/>
          <p:cNvPicPr>
            <a:picLocks noChangeAspect="1"/>
          </p:cNvPicPr>
          <p:nvPr>
            <p:custDataLst>
              <p:tags r:id="rId3"/>
            </p:custDataLst>
          </p:nvPr>
        </p:nvPicPr>
        <p:blipFill>
          <a:blip r:embed="rId4"/>
          <a:stretch>
            <a:fillRect/>
          </a:stretch>
        </p:blipFill>
        <p:spPr>
          <a:xfrm>
            <a:off x="709930" y="802640"/>
            <a:ext cx="10376535" cy="1925320"/>
          </a:xfrm>
          <a:prstGeom prst="rect">
            <a:avLst/>
          </a:prstGeom>
        </p:spPr>
      </p:pic>
      <p:pic>
        <p:nvPicPr>
          <p:cNvPr id="5" name="图片 4"/>
          <p:cNvPicPr>
            <a:picLocks noChangeAspect="1"/>
          </p:cNvPicPr>
          <p:nvPr>
            <p:custDataLst>
              <p:tags r:id="rId5"/>
            </p:custDataLst>
          </p:nvPr>
        </p:nvPicPr>
        <p:blipFill>
          <a:blip r:embed="rId6"/>
          <a:stretch>
            <a:fillRect/>
          </a:stretch>
        </p:blipFill>
        <p:spPr>
          <a:xfrm>
            <a:off x="528955" y="2994025"/>
            <a:ext cx="10551795" cy="2182495"/>
          </a:xfrm>
          <a:prstGeom prst="rect">
            <a:avLst/>
          </a:prstGeom>
        </p:spPr>
      </p:pic>
    </p:spTree>
  </p:cSld>
  <p:clrMapOvr>
    <a:masterClrMapping/>
  </p:clrMapOvr>
  <p:transition advTm="3000">
    <p:pull dir="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10535801" y="-264602"/>
            <a:ext cx="1608574" cy="1224766"/>
          </a:xfrm>
          <a:prstGeom prst="rect">
            <a:avLst/>
          </a:prstGeom>
          <a:ln>
            <a:noFill/>
          </a:ln>
          <a:effectLst>
            <a:outerShdw blurRad="292100" dist="139700" dir="2700000" algn="tl" rotWithShape="0">
              <a:srgbClr val="333333">
                <a:alpha val="65000"/>
              </a:srgbClr>
            </a:outerShdw>
          </a:effectLst>
        </p:spPr>
      </p:pic>
      <p:cxnSp>
        <p:nvCxnSpPr>
          <p:cNvPr id="19" name="直接连接符 18"/>
          <p:cNvCxnSpPr/>
          <p:nvPr/>
        </p:nvCxnSpPr>
        <p:spPr>
          <a:xfrm>
            <a:off x="219710" y="668020"/>
            <a:ext cx="11885295"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pic>
        <p:nvPicPr>
          <p:cNvPr id="9" name="图片 8"/>
          <p:cNvPicPr>
            <a:picLocks noChangeAspect="1"/>
          </p:cNvPicPr>
          <p:nvPr>
            <p:custDataLst>
              <p:tags r:id="rId3"/>
            </p:custDataLst>
          </p:nvPr>
        </p:nvPicPr>
        <p:blipFill>
          <a:blip r:embed="rId4"/>
          <a:stretch>
            <a:fillRect/>
          </a:stretch>
        </p:blipFill>
        <p:spPr>
          <a:xfrm>
            <a:off x="937895" y="1208405"/>
            <a:ext cx="10405745" cy="1449070"/>
          </a:xfrm>
          <a:prstGeom prst="rect">
            <a:avLst/>
          </a:prstGeom>
        </p:spPr>
      </p:pic>
      <p:sp>
        <p:nvSpPr>
          <p:cNvPr id="150" name="文本框 149"/>
          <p:cNvSpPr txBox="1"/>
          <p:nvPr/>
        </p:nvSpPr>
        <p:spPr>
          <a:xfrm>
            <a:off x="1226820" y="3429000"/>
            <a:ext cx="5080000" cy="521970"/>
          </a:xfrm>
          <a:prstGeom prst="rect">
            <a:avLst/>
          </a:prstGeom>
          <a:noFill/>
          <a:ln w="9525">
            <a:noFill/>
          </a:ln>
        </p:spPr>
        <p:txBody>
          <a:bodyPr>
            <a:spAutoFit/>
          </a:bodyPr>
          <a:p>
            <a:pPr indent="0"/>
            <a:r>
              <a:rPr lang="zh-CN" sz="2800" b="0">
                <a:latin typeface="Times New Roman" panose="02020603050405020304" pitchFamily="18" charset="0"/>
                <a:ea typeface="宋体" panose="02010600030101010101" pitchFamily="2" charset="-122"/>
                <a:cs typeface="Times New Roman" panose="02020603050405020304" pitchFamily="18" charset="0"/>
              </a:rPr>
              <a:t>答案：</a:t>
            </a:r>
            <a:r>
              <a:rPr lang="en-US" sz="2800" b="0">
                <a:latin typeface="Times New Roman" panose="02020603050405020304" pitchFamily="18" charset="0"/>
                <a:ea typeface="宋体" panose="02010600030101010101" pitchFamily="2" charset="-122"/>
                <a:cs typeface="Times New Roman" panose="02020603050405020304" pitchFamily="18" charset="0"/>
              </a:rPr>
              <a:t>C</a:t>
            </a:r>
            <a:endParaRPr lang="en-US" altLang="en-US" sz="2800" b="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0"/>
                                        </p:tgtEl>
                                        <p:attrNameLst>
                                          <p:attrName>style.visibility</p:attrName>
                                        </p:attrNameLst>
                                      </p:cBhvr>
                                      <p:to>
                                        <p:strVal val="visible"/>
                                      </p:to>
                                    </p:set>
                                    <p:anim calcmode="lin" valueType="num">
                                      <p:cBhvr additive="base">
                                        <p:cTn id="7" dur="500" fill="hold"/>
                                        <p:tgtEl>
                                          <p:spTgt spid="150"/>
                                        </p:tgtEl>
                                        <p:attrNameLst>
                                          <p:attrName>ppt_x</p:attrName>
                                        </p:attrNameLst>
                                      </p:cBhvr>
                                      <p:tavLst>
                                        <p:tav tm="0">
                                          <p:val>
                                            <p:strVal val="#ppt_x"/>
                                          </p:val>
                                        </p:tav>
                                        <p:tav tm="100000">
                                          <p:val>
                                            <p:strVal val="#ppt_x"/>
                                          </p:val>
                                        </p:tav>
                                      </p:tavLst>
                                    </p:anim>
                                    <p:anim calcmode="lin" valueType="num">
                                      <p:cBhvr additive="base">
                                        <p:cTn id="8" dur="500" fill="hold"/>
                                        <p:tgtEl>
                                          <p:spTgt spid="1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p:bldP spid="150"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10535801" y="-264602"/>
            <a:ext cx="1608574" cy="1224766"/>
          </a:xfrm>
          <a:prstGeom prst="rect">
            <a:avLst/>
          </a:prstGeom>
          <a:ln>
            <a:noFill/>
          </a:ln>
          <a:effectLst>
            <a:outerShdw blurRad="292100" dist="139700" dir="2700000" algn="tl" rotWithShape="0">
              <a:srgbClr val="333333">
                <a:alpha val="65000"/>
              </a:srgbClr>
            </a:outerShdw>
          </a:effectLst>
        </p:spPr>
      </p:pic>
      <p:cxnSp>
        <p:nvCxnSpPr>
          <p:cNvPr id="19" name="直接连接符 18"/>
          <p:cNvCxnSpPr/>
          <p:nvPr/>
        </p:nvCxnSpPr>
        <p:spPr>
          <a:xfrm>
            <a:off x="219710" y="668020"/>
            <a:ext cx="11885295"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pic>
        <p:nvPicPr>
          <p:cNvPr id="3" name="图片 2"/>
          <p:cNvPicPr>
            <a:picLocks noChangeAspect="1"/>
          </p:cNvPicPr>
          <p:nvPr>
            <p:custDataLst>
              <p:tags r:id="rId3"/>
            </p:custDataLst>
          </p:nvPr>
        </p:nvPicPr>
        <p:blipFill>
          <a:blip r:embed="rId4"/>
          <a:stretch>
            <a:fillRect/>
          </a:stretch>
        </p:blipFill>
        <p:spPr>
          <a:xfrm>
            <a:off x="840740" y="1188720"/>
            <a:ext cx="10755630" cy="1029335"/>
          </a:xfrm>
          <a:prstGeom prst="rect">
            <a:avLst/>
          </a:prstGeom>
        </p:spPr>
      </p:pic>
      <p:sp>
        <p:nvSpPr>
          <p:cNvPr id="150" name="文本框 149"/>
          <p:cNvSpPr txBox="1"/>
          <p:nvPr/>
        </p:nvSpPr>
        <p:spPr>
          <a:xfrm>
            <a:off x="1016000" y="3060700"/>
            <a:ext cx="5080000" cy="521970"/>
          </a:xfrm>
          <a:prstGeom prst="rect">
            <a:avLst/>
          </a:prstGeom>
          <a:noFill/>
          <a:ln w="9525">
            <a:noFill/>
          </a:ln>
        </p:spPr>
        <p:txBody>
          <a:bodyPr>
            <a:spAutoFit/>
          </a:bodyPr>
          <a:p>
            <a:pPr indent="0"/>
            <a:r>
              <a:rPr lang="zh-CN" sz="2800" b="0">
                <a:latin typeface="Times New Roman" panose="02020603050405020304" pitchFamily="18" charset="0"/>
                <a:ea typeface="宋体" panose="02010600030101010101" pitchFamily="2" charset="-122"/>
                <a:cs typeface="Times New Roman" panose="02020603050405020304" pitchFamily="18" charset="0"/>
              </a:rPr>
              <a:t>答案：</a:t>
            </a:r>
            <a:r>
              <a:rPr lang="en-US" sz="2800" b="0">
                <a:latin typeface="Times New Roman" panose="02020603050405020304" pitchFamily="18" charset="0"/>
                <a:ea typeface="宋体" panose="02010600030101010101" pitchFamily="2" charset="-122"/>
                <a:cs typeface="Times New Roman" panose="02020603050405020304" pitchFamily="18" charset="0"/>
              </a:rPr>
              <a:t>A</a:t>
            </a:r>
            <a:endParaRPr lang="en-US" altLang="en-US" sz="2800" b="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0"/>
                                        </p:tgtEl>
                                        <p:attrNameLst>
                                          <p:attrName>style.visibility</p:attrName>
                                        </p:attrNameLst>
                                      </p:cBhvr>
                                      <p:to>
                                        <p:strVal val="visible"/>
                                      </p:to>
                                    </p:set>
                                    <p:anim calcmode="lin" valueType="num">
                                      <p:cBhvr additive="base">
                                        <p:cTn id="7" dur="500" fill="hold"/>
                                        <p:tgtEl>
                                          <p:spTgt spid="150"/>
                                        </p:tgtEl>
                                        <p:attrNameLst>
                                          <p:attrName>ppt_x</p:attrName>
                                        </p:attrNameLst>
                                      </p:cBhvr>
                                      <p:tavLst>
                                        <p:tav tm="0">
                                          <p:val>
                                            <p:strVal val="#ppt_x"/>
                                          </p:val>
                                        </p:tav>
                                        <p:tav tm="100000">
                                          <p:val>
                                            <p:strVal val="#ppt_x"/>
                                          </p:val>
                                        </p:tav>
                                      </p:tavLst>
                                    </p:anim>
                                    <p:anim calcmode="lin" valueType="num">
                                      <p:cBhvr additive="base">
                                        <p:cTn id="8" dur="500" fill="hold"/>
                                        <p:tgtEl>
                                          <p:spTgt spid="1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p:bldP spid="150"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10535801" y="-264602"/>
            <a:ext cx="1608574" cy="1224766"/>
          </a:xfrm>
          <a:prstGeom prst="rect">
            <a:avLst/>
          </a:prstGeom>
          <a:ln>
            <a:noFill/>
          </a:ln>
          <a:effectLst>
            <a:outerShdw blurRad="292100" dist="139700" dir="2700000" algn="tl" rotWithShape="0">
              <a:srgbClr val="333333">
                <a:alpha val="65000"/>
              </a:srgbClr>
            </a:outerShdw>
          </a:effectLst>
        </p:spPr>
      </p:pic>
      <p:cxnSp>
        <p:nvCxnSpPr>
          <p:cNvPr id="19" name="直接连接符 18"/>
          <p:cNvCxnSpPr/>
          <p:nvPr/>
        </p:nvCxnSpPr>
        <p:spPr>
          <a:xfrm>
            <a:off x="219710" y="668020"/>
            <a:ext cx="11885295"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pic>
        <p:nvPicPr>
          <p:cNvPr id="5" name="图片 4"/>
          <p:cNvPicPr>
            <a:picLocks noChangeAspect="1"/>
          </p:cNvPicPr>
          <p:nvPr>
            <p:custDataLst>
              <p:tags r:id="rId3"/>
            </p:custDataLst>
          </p:nvPr>
        </p:nvPicPr>
        <p:blipFill>
          <a:blip r:embed="rId4"/>
          <a:stretch>
            <a:fillRect/>
          </a:stretch>
        </p:blipFill>
        <p:spPr>
          <a:xfrm>
            <a:off x="589915" y="1552575"/>
            <a:ext cx="9424670" cy="712470"/>
          </a:xfrm>
          <a:prstGeom prst="rect">
            <a:avLst/>
          </a:prstGeom>
        </p:spPr>
      </p:pic>
      <p:sp>
        <p:nvSpPr>
          <p:cNvPr id="6" name="文本框 5"/>
          <p:cNvSpPr txBox="1"/>
          <p:nvPr>
            <p:custDataLst>
              <p:tags r:id="rId5"/>
            </p:custDataLst>
          </p:nvPr>
        </p:nvSpPr>
        <p:spPr>
          <a:xfrm>
            <a:off x="632460" y="960120"/>
            <a:ext cx="2059940" cy="521970"/>
          </a:xfrm>
          <a:prstGeom prst="rect">
            <a:avLst/>
          </a:prstGeom>
          <a:noFill/>
        </p:spPr>
        <p:txBody>
          <a:bodyPr wrap="square" rtlCol="0">
            <a:spAutoFit/>
          </a:bodyPr>
          <a:p>
            <a:r>
              <a:rPr lang="zh-CN" altLang="en-US" sz="2800"/>
              <a:t>判断题</a:t>
            </a:r>
            <a:endParaRPr lang="zh-CN" altLang="en-US" sz="2800"/>
          </a:p>
        </p:txBody>
      </p:sp>
      <p:sp>
        <p:nvSpPr>
          <p:cNvPr id="7" name="文本框 6"/>
          <p:cNvSpPr txBox="1"/>
          <p:nvPr/>
        </p:nvSpPr>
        <p:spPr>
          <a:xfrm>
            <a:off x="814070" y="2689225"/>
            <a:ext cx="1504315" cy="460375"/>
          </a:xfrm>
          <a:prstGeom prst="rect">
            <a:avLst/>
          </a:prstGeom>
          <a:noFill/>
        </p:spPr>
        <p:txBody>
          <a:bodyPr wrap="square" rtlCol="0">
            <a:spAutoFit/>
          </a:bodyPr>
          <a:p>
            <a:r>
              <a:rPr lang="zh-CN" altLang="en-US" sz="2400"/>
              <a:t>答案：对</a:t>
            </a:r>
            <a:endParaRPr lang="zh-CN" altLang="en-US" sz="2400"/>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10535801" y="-264602"/>
            <a:ext cx="1608574" cy="1224766"/>
          </a:xfrm>
          <a:prstGeom prst="rect">
            <a:avLst/>
          </a:prstGeom>
          <a:ln>
            <a:noFill/>
          </a:ln>
          <a:effectLst>
            <a:outerShdw blurRad="292100" dist="139700" dir="2700000" algn="tl" rotWithShape="0">
              <a:srgbClr val="333333">
                <a:alpha val="65000"/>
              </a:srgbClr>
            </a:outerShdw>
          </a:effectLst>
        </p:spPr>
      </p:pic>
      <p:cxnSp>
        <p:nvCxnSpPr>
          <p:cNvPr id="19" name="直接连接符 18"/>
          <p:cNvCxnSpPr/>
          <p:nvPr/>
        </p:nvCxnSpPr>
        <p:spPr>
          <a:xfrm>
            <a:off x="219710" y="668020"/>
            <a:ext cx="11885295"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6" name="文本框 5"/>
          <p:cNvSpPr txBox="1"/>
          <p:nvPr>
            <p:custDataLst>
              <p:tags r:id="rId3"/>
            </p:custDataLst>
          </p:nvPr>
        </p:nvSpPr>
        <p:spPr>
          <a:xfrm>
            <a:off x="632460" y="960120"/>
            <a:ext cx="2059940" cy="521970"/>
          </a:xfrm>
          <a:prstGeom prst="rect">
            <a:avLst/>
          </a:prstGeom>
          <a:noFill/>
        </p:spPr>
        <p:txBody>
          <a:bodyPr wrap="square" rtlCol="0">
            <a:spAutoFit/>
          </a:bodyPr>
          <a:p>
            <a:r>
              <a:rPr lang="zh-CN" altLang="en-US" sz="2800"/>
              <a:t>判断题</a:t>
            </a:r>
            <a:endParaRPr lang="zh-CN" altLang="en-US" sz="2800"/>
          </a:p>
        </p:txBody>
      </p:sp>
      <p:sp>
        <p:nvSpPr>
          <p:cNvPr id="7" name="文本框 6"/>
          <p:cNvSpPr txBox="1"/>
          <p:nvPr/>
        </p:nvSpPr>
        <p:spPr>
          <a:xfrm>
            <a:off x="756285" y="3044190"/>
            <a:ext cx="1504315" cy="460375"/>
          </a:xfrm>
          <a:prstGeom prst="rect">
            <a:avLst/>
          </a:prstGeom>
          <a:noFill/>
        </p:spPr>
        <p:txBody>
          <a:bodyPr wrap="square" rtlCol="0">
            <a:spAutoFit/>
          </a:bodyPr>
          <a:p>
            <a:r>
              <a:rPr lang="zh-CN" altLang="en-US" sz="2400"/>
              <a:t>答案：对</a:t>
            </a:r>
            <a:endParaRPr lang="zh-CN" altLang="en-US" sz="2400"/>
          </a:p>
        </p:txBody>
      </p:sp>
      <p:pic>
        <p:nvPicPr>
          <p:cNvPr id="3" name="图片 2"/>
          <p:cNvPicPr>
            <a:picLocks noChangeAspect="1"/>
          </p:cNvPicPr>
          <p:nvPr>
            <p:custDataLst>
              <p:tags r:id="rId4"/>
            </p:custDataLst>
          </p:nvPr>
        </p:nvPicPr>
        <p:blipFill>
          <a:blip r:embed="rId5"/>
          <a:stretch>
            <a:fillRect/>
          </a:stretch>
        </p:blipFill>
        <p:spPr>
          <a:xfrm>
            <a:off x="632460" y="1482090"/>
            <a:ext cx="10745470" cy="1206500"/>
          </a:xfrm>
          <a:prstGeom prst="rect">
            <a:avLst/>
          </a:prstGeom>
        </p:spPr>
      </p:pic>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4132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dd490d4226540cc8deaaccd1d6d84e37"/>
          <p:cNvPicPr>
            <a:picLocks noChangeAspect="1"/>
          </p:cNvPicPr>
          <p:nvPr/>
        </p:nvPicPr>
        <p:blipFill>
          <a:blip r:embed="rId1"/>
          <a:stretch>
            <a:fillRect/>
          </a:stretch>
        </p:blipFill>
        <p:spPr>
          <a:xfrm>
            <a:off x="2540" y="1524635"/>
            <a:ext cx="12186920" cy="3808730"/>
          </a:xfrm>
          <a:prstGeom prst="rect">
            <a:avLst/>
          </a:prstGeom>
        </p:spPr>
      </p:pic>
      <p:sp>
        <p:nvSpPr>
          <p:cNvPr id="7" name="文本框 6"/>
          <p:cNvSpPr txBox="1"/>
          <p:nvPr/>
        </p:nvSpPr>
        <p:spPr>
          <a:xfrm>
            <a:off x="2156962" y="2084590"/>
            <a:ext cx="7877723" cy="1015663"/>
          </a:xfrm>
          <a:prstGeom prst="rect">
            <a:avLst/>
          </a:prstGeom>
          <a:noFill/>
        </p:spPr>
        <p:txBody>
          <a:bodyPr wrap="square" rtlCol="0">
            <a:spAutoFit/>
          </a:bodyPr>
          <a:lstStyle/>
          <a:p>
            <a:pPr algn="ctr"/>
            <a:r>
              <a:rPr lang="zh-CN" altLang="en-US" sz="6000" b="1" dirty="0">
                <a:solidFill>
                  <a:schemeClr val="tx1"/>
                </a:solidFill>
                <a:latin typeface="微软雅黑" panose="020B0503020204020204" charset="-122"/>
                <a:ea typeface="微软雅黑" panose="020B0503020204020204" charset="-122"/>
              </a:rPr>
              <a:t>谢谢</a:t>
            </a:r>
            <a:endParaRPr lang="zh-CN" altLang="en-US" sz="6000" b="1" dirty="0">
              <a:solidFill>
                <a:schemeClr val="tx1"/>
              </a:solidFill>
              <a:latin typeface="微软雅黑" panose="020B0503020204020204" charset="-122"/>
              <a:ea typeface="微软雅黑" panose="020B0503020204020204" charset="-122"/>
            </a:endParaRPr>
          </a:p>
        </p:txBody>
      </p:sp>
      <p:cxnSp>
        <p:nvCxnSpPr>
          <p:cNvPr id="20" name="直接连接符 19"/>
          <p:cNvCxnSpPr/>
          <p:nvPr/>
        </p:nvCxnSpPr>
        <p:spPr>
          <a:xfrm>
            <a:off x="2834005" y="3416935"/>
            <a:ext cx="6385560" cy="0"/>
          </a:xfrm>
          <a:prstGeom prst="line">
            <a:avLst/>
          </a:prstGeom>
          <a:ln cap="rnd">
            <a:solidFill>
              <a:schemeClr val="bg1">
                <a:lumMod val="65000"/>
              </a:schemeClr>
            </a:solidFill>
            <a:round/>
            <a:headEnd type="oval"/>
            <a:tailEnd type="ova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042" y="-441325"/>
            <a:ext cx="3232395" cy="246114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advTm="3000">
    <p:pull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10535801" y="-264602"/>
            <a:ext cx="1608574" cy="1224766"/>
          </a:xfrm>
          <a:prstGeom prst="rect">
            <a:avLst/>
          </a:prstGeom>
          <a:ln>
            <a:noFill/>
          </a:ln>
          <a:effectLst>
            <a:outerShdw blurRad="292100" dist="139700" dir="2700000" algn="tl" rotWithShape="0">
              <a:srgbClr val="333333">
                <a:alpha val="65000"/>
              </a:srgbClr>
            </a:outerShdw>
          </a:effectLst>
        </p:spPr>
      </p:pic>
      <p:cxnSp>
        <p:nvCxnSpPr>
          <p:cNvPr id="19" name="直接连接符 18"/>
          <p:cNvCxnSpPr/>
          <p:nvPr/>
        </p:nvCxnSpPr>
        <p:spPr>
          <a:xfrm>
            <a:off x="219710" y="668020"/>
            <a:ext cx="11885295"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03" name="文本框 102"/>
          <p:cNvSpPr txBox="1"/>
          <p:nvPr/>
        </p:nvSpPr>
        <p:spPr>
          <a:xfrm>
            <a:off x="739140" y="960120"/>
            <a:ext cx="10513060" cy="3784600"/>
          </a:xfrm>
          <a:prstGeom prst="rect">
            <a:avLst/>
          </a:prstGeom>
          <a:noFill/>
          <a:ln w="9525">
            <a:noFill/>
          </a:ln>
        </p:spPr>
        <p:txBody>
          <a:bodyPr wrap="square">
            <a:spAutoFit/>
          </a:bodyPr>
          <a:p>
            <a:pPr indent="0" algn="just" fontAlgn="auto">
              <a:lnSpc>
                <a:spcPct val="150000"/>
              </a:lnSpc>
            </a:pPr>
            <a:r>
              <a:rPr lang="zh-CN" sz="3200" b="0">
                <a:ea typeface="宋体" panose="02010600030101010101" pitchFamily="2" charset="-122"/>
              </a:rPr>
              <a:t>又如，对于连续型随机变量</a:t>
            </a:r>
            <a:r>
              <a:rPr lang="en-US" sz="3200" b="0">
                <a:latin typeface="Times New Roman" panose="02020603050405020304" pitchFamily="18" charset="0"/>
                <a:ea typeface="宋体" panose="02010600030101010101" pitchFamily="2" charset="-122"/>
              </a:rPr>
              <a:t>x,</a:t>
            </a:r>
            <a:r>
              <a:rPr lang="zh-CN" sz="3200" b="0">
                <a:ea typeface="宋体" panose="02010600030101010101" pitchFamily="2" charset="-122"/>
              </a:rPr>
              <a:t>只讨论它在一个区间上取值的概率，而它取单个点的概率为零，即有</a:t>
            </a:r>
            <a:r>
              <a:rPr lang="en-US" sz="3200" b="0">
                <a:latin typeface="Times New Roman" panose="02020603050405020304" pitchFamily="18" charset="0"/>
                <a:ea typeface="宋体" panose="02010600030101010101" pitchFamily="2" charset="-122"/>
              </a:rPr>
              <a:t>P(X=a)=0,</a:t>
            </a:r>
            <a:r>
              <a:rPr lang="zh-CN" sz="3200" b="0">
                <a:ea typeface="宋体" panose="02010600030101010101" pitchFamily="2" charset="-122"/>
              </a:rPr>
              <a:t>但</a:t>
            </a:r>
            <a:r>
              <a:rPr lang="en-US" sz="3200" b="0">
                <a:latin typeface="Times New Roman" panose="02020603050405020304" pitchFamily="18" charset="0"/>
                <a:ea typeface="宋体" panose="02010600030101010101" pitchFamily="2" charset="-122"/>
              </a:rPr>
              <a:t>{X=a}</a:t>
            </a:r>
            <a:r>
              <a:rPr lang="zh-CN" sz="3200" b="0">
                <a:ea typeface="宋体" panose="02010600030101010101" pitchFamily="2" charset="-122"/>
              </a:rPr>
              <a:t>这个随机事件是有可能发生的。仅在样本点有限</a:t>
            </a:r>
            <a:r>
              <a:rPr lang="en-US" sz="3200" b="0">
                <a:latin typeface="Times New Roman" panose="02020603050405020304" pitchFamily="18" charset="0"/>
                <a:ea typeface="宋体" panose="02010600030101010101" pitchFamily="2" charset="-122"/>
              </a:rPr>
              <a:t>(</a:t>
            </a:r>
            <a:r>
              <a:rPr lang="zh-CN" sz="3200" b="0">
                <a:ea typeface="宋体" panose="02010600030101010101" pitchFamily="2" charset="-122"/>
              </a:rPr>
              <a:t>古典概型</a:t>
            </a:r>
            <a:r>
              <a:rPr lang="en-US" sz="3200" b="0">
                <a:latin typeface="Times New Roman" panose="02020603050405020304" pitchFamily="18" charset="0"/>
                <a:ea typeface="宋体" panose="02010600030101010101" pitchFamily="2" charset="-122"/>
              </a:rPr>
              <a:t>)</a:t>
            </a:r>
            <a:r>
              <a:rPr lang="zh-CN" sz="3200" b="0">
                <a:ea typeface="宋体" panose="02010600030101010101" pitchFamily="2" charset="-122"/>
              </a:rPr>
              <a:t>或样本点无穷可数</a:t>
            </a:r>
            <a:r>
              <a:rPr lang="en-US" sz="3200" b="0">
                <a:latin typeface="Times New Roman" panose="02020603050405020304" pitchFamily="18" charset="0"/>
                <a:ea typeface="宋体" panose="02010600030101010101" pitchFamily="2" charset="-122"/>
              </a:rPr>
              <a:t>(</a:t>
            </a:r>
            <a:r>
              <a:rPr lang="zh-CN" sz="3200" b="0">
                <a:ea typeface="宋体" panose="02010600030101010101" pitchFamily="2" charset="-122"/>
              </a:rPr>
              <a:t>离散型随机变量</a:t>
            </a:r>
            <a:r>
              <a:rPr lang="en-US" sz="3200" b="0">
                <a:latin typeface="Times New Roman" panose="02020603050405020304" pitchFamily="18" charset="0"/>
                <a:ea typeface="宋体" panose="02010600030101010101" pitchFamily="2" charset="-122"/>
              </a:rPr>
              <a:t>)</a:t>
            </a:r>
            <a:r>
              <a:rPr lang="zh-CN" sz="3200" b="0">
                <a:ea typeface="宋体" panose="02010600030101010101" pitchFamily="2" charset="-122"/>
              </a:rPr>
              <a:t>这种特殊的情况下，若</a:t>
            </a:r>
            <a:r>
              <a:rPr lang="en-US" sz="3200" b="0">
                <a:latin typeface="Times New Roman" panose="02020603050405020304" pitchFamily="18" charset="0"/>
                <a:ea typeface="宋体" panose="02010600030101010101" pitchFamily="2" charset="-122"/>
              </a:rPr>
              <a:t>P(A)=0,</a:t>
            </a:r>
            <a:r>
              <a:rPr lang="zh-CN" sz="3200" b="0">
                <a:ea typeface="宋体" panose="02010600030101010101" pitchFamily="2" charset="-122"/>
              </a:rPr>
              <a:t>才有</a:t>
            </a:r>
            <a:r>
              <a:rPr lang="en-US" sz="3200" b="0">
                <a:latin typeface="Times New Roman" panose="02020603050405020304" pitchFamily="18" charset="0"/>
                <a:ea typeface="宋体" panose="02010600030101010101" pitchFamily="2" charset="-122"/>
              </a:rPr>
              <a:t>A=</a:t>
            </a:r>
            <a:r>
              <a:rPr lang="zh-CN" sz="3200" b="0">
                <a:ea typeface="宋体" panose="02010600030101010101" pitchFamily="2" charset="-122"/>
              </a:rPr>
              <a:t>空集。</a:t>
            </a:r>
            <a:endParaRPr lang="zh-CN" altLang="en-US" sz="3200" b="0">
              <a:ea typeface="宋体" panose="02010600030101010101" pitchFamily="2" charset="-122"/>
            </a:endParaRPr>
          </a:p>
        </p:txBody>
      </p:sp>
    </p:spTree>
  </p:cSld>
  <p:clrMapOvr>
    <a:masterClrMapping/>
  </p:clrMapOvr>
  <p:transition advTm="3000">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10535801" y="-264602"/>
            <a:ext cx="1608574" cy="1224766"/>
          </a:xfrm>
          <a:prstGeom prst="rect">
            <a:avLst/>
          </a:prstGeom>
          <a:ln>
            <a:noFill/>
          </a:ln>
          <a:effectLst>
            <a:outerShdw blurRad="292100" dist="139700" dir="2700000" algn="tl" rotWithShape="0">
              <a:srgbClr val="333333">
                <a:alpha val="65000"/>
              </a:srgbClr>
            </a:outerShdw>
          </a:effectLst>
        </p:spPr>
      </p:pic>
      <p:cxnSp>
        <p:nvCxnSpPr>
          <p:cNvPr id="19" name="直接连接符 18"/>
          <p:cNvCxnSpPr/>
          <p:nvPr/>
        </p:nvCxnSpPr>
        <p:spPr>
          <a:xfrm>
            <a:off x="219710" y="668020"/>
            <a:ext cx="11885295"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03" name="文本框 102"/>
          <p:cNvSpPr txBox="1"/>
          <p:nvPr/>
        </p:nvSpPr>
        <p:spPr>
          <a:xfrm>
            <a:off x="565150" y="1078865"/>
            <a:ext cx="7139940" cy="645160"/>
          </a:xfrm>
          <a:prstGeom prst="rect">
            <a:avLst/>
          </a:prstGeom>
          <a:noFill/>
          <a:ln w="9525">
            <a:noFill/>
          </a:ln>
        </p:spPr>
        <p:txBody>
          <a:bodyPr wrap="square">
            <a:spAutoFit/>
          </a:bodyPr>
          <a:p>
            <a:pPr indent="0"/>
            <a:r>
              <a:rPr lang="zh-CN" sz="3600" b="0">
                <a:ea typeface="宋体" panose="02010600030101010101" pitchFamily="2" charset="-122"/>
              </a:rPr>
              <a:t>1.2概率为1的事件是必然事件吗?</a:t>
            </a:r>
            <a:endParaRPr lang="zh-CN" altLang="en-US" sz="3600" b="0">
              <a:ea typeface="宋体" panose="02010600030101010101" pitchFamily="2" charset="-122"/>
            </a:endParaRPr>
          </a:p>
        </p:txBody>
      </p:sp>
      <p:sp>
        <p:nvSpPr>
          <p:cNvPr id="3" name="文本框 2"/>
          <p:cNvSpPr txBox="1"/>
          <p:nvPr/>
        </p:nvSpPr>
        <p:spPr>
          <a:xfrm>
            <a:off x="747395" y="2297430"/>
            <a:ext cx="10179050" cy="2584450"/>
          </a:xfrm>
          <a:prstGeom prst="rect">
            <a:avLst/>
          </a:prstGeom>
          <a:noFill/>
          <a:ln w="9525">
            <a:noFill/>
          </a:ln>
        </p:spPr>
        <p:txBody>
          <a:bodyPr wrap="square">
            <a:spAutoFit/>
          </a:bodyPr>
          <a:p>
            <a:pPr indent="0" algn="just" fontAlgn="auto">
              <a:lnSpc>
                <a:spcPct val="150000"/>
              </a:lnSpc>
            </a:pPr>
            <a:r>
              <a:rPr lang="zh-CN" sz="3600" b="0">
                <a:ea typeface="宋体" panose="02010600030101010101" pitchFamily="2" charset="-122"/>
              </a:rPr>
              <a:t>答：必然事件的概率一定为1,即:若A=</a:t>
            </a:r>
            <a:r>
              <a:rPr lang="en-US" sz="3600" b="0">
                <a:latin typeface="宋体" panose="02010600030101010101" pitchFamily="2" charset="-122"/>
                <a:ea typeface="宋体" panose="02010600030101010101" pitchFamily="2" charset="-122"/>
              </a:rPr>
              <a:t>Ω</a:t>
            </a:r>
            <a:r>
              <a:rPr lang="zh-CN" sz="3600" b="0">
                <a:ea typeface="宋体" panose="02010600030101010101" pitchFamily="2" charset="-122"/>
              </a:rPr>
              <a:t>,则P(A)=1,但概率等于1的事件不一定是必然事件,即,若P(A)=1,不一定有A=</a:t>
            </a:r>
            <a:r>
              <a:rPr lang="en-US" sz="3600" b="0">
                <a:latin typeface="宋体" panose="02010600030101010101" pitchFamily="2" charset="-122"/>
                <a:ea typeface="宋体" panose="02010600030101010101" pitchFamily="2" charset="-122"/>
              </a:rPr>
              <a:t>Ω</a:t>
            </a:r>
            <a:r>
              <a:rPr lang="zh-CN" sz="3600" b="0">
                <a:ea typeface="宋体" panose="02010600030101010101" pitchFamily="2" charset="-122"/>
              </a:rPr>
              <a:t>。</a:t>
            </a:r>
            <a:endParaRPr lang="zh-CN" altLang="en-US" sz="3600" b="0">
              <a:ea typeface="宋体" panose="02010600030101010101" pitchFamily="2" charset="-122"/>
            </a:endParaRP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10535801" y="-264602"/>
            <a:ext cx="1608574" cy="1224766"/>
          </a:xfrm>
          <a:prstGeom prst="rect">
            <a:avLst/>
          </a:prstGeom>
          <a:ln>
            <a:noFill/>
          </a:ln>
          <a:effectLst>
            <a:outerShdw blurRad="292100" dist="139700" dir="2700000" algn="tl" rotWithShape="0">
              <a:srgbClr val="333333">
                <a:alpha val="65000"/>
              </a:srgbClr>
            </a:outerShdw>
          </a:effectLst>
        </p:spPr>
      </p:pic>
      <p:cxnSp>
        <p:nvCxnSpPr>
          <p:cNvPr id="19" name="直接连接符 18"/>
          <p:cNvCxnSpPr/>
          <p:nvPr/>
        </p:nvCxnSpPr>
        <p:spPr>
          <a:xfrm>
            <a:off x="219710" y="668020"/>
            <a:ext cx="11885295"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03" name="文本框 102"/>
          <p:cNvSpPr txBox="1"/>
          <p:nvPr/>
        </p:nvSpPr>
        <p:spPr>
          <a:xfrm>
            <a:off x="1143000" y="1167130"/>
            <a:ext cx="9987280" cy="3322955"/>
          </a:xfrm>
          <a:prstGeom prst="rect">
            <a:avLst/>
          </a:prstGeom>
          <a:noFill/>
          <a:ln w="9525">
            <a:noFill/>
          </a:ln>
        </p:spPr>
        <p:txBody>
          <a:bodyPr wrap="square">
            <a:spAutoFit/>
          </a:bodyPr>
          <a:p>
            <a:pPr indent="0" fontAlgn="auto">
              <a:lnSpc>
                <a:spcPct val="150000"/>
              </a:lnSpc>
            </a:pPr>
            <a:r>
              <a:rPr lang="zh-CN" sz="2800" b="0">
                <a:ea typeface="宋体" panose="02010600030101010101" pitchFamily="2" charset="-122"/>
              </a:rPr>
              <a:t>例如，在几何概型的概率计算中，设样本空间为</a:t>
            </a:r>
            <a:r>
              <a:rPr lang="en-US" altLang="zh-CN" sz="2800" b="0">
                <a:ea typeface="宋体" panose="02010600030101010101" pitchFamily="2" charset="-122"/>
              </a:rPr>
              <a:t>                          </a:t>
            </a:r>
            <a:r>
              <a:rPr lang="en-US" sz="2800">
                <a:latin typeface="Times New Roman" panose="02020603050405020304" pitchFamily="18" charset="0"/>
                <a:ea typeface="宋体" panose="02010600030101010101" pitchFamily="2" charset="-122"/>
                <a:sym typeface="+mn-ea"/>
              </a:rPr>
              <a:t>,</a:t>
            </a:r>
            <a:r>
              <a:rPr lang="zh-CN" sz="2800">
                <a:ea typeface="宋体" panose="02010600030101010101" pitchFamily="2" charset="-122"/>
                <a:sym typeface="+mn-ea"/>
              </a:rPr>
              <a:t>随机事件</a:t>
            </a:r>
            <a:r>
              <a:rPr lang="en-US" altLang="zh-CN" sz="2800">
                <a:ea typeface="宋体" panose="02010600030101010101" pitchFamily="2" charset="-122"/>
                <a:sym typeface="+mn-ea"/>
              </a:rPr>
              <a:t>                         </a:t>
            </a:r>
            <a:r>
              <a:rPr lang="zh-CN" sz="2800">
                <a:ea typeface="宋体" panose="02010600030101010101" pitchFamily="2" charset="-122"/>
                <a:sym typeface="+mn-ea"/>
              </a:rPr>
              <a:t>，</a:t>
            </a:r>
            <a:r>
              <a:rPr lang="en-US" altLang="zh-CN" sz="2800">
                <a:ea typeface="宋体" panose="02010600030101010101" pitchFamily="2" charset="-122"/>
                <a:sym typeface="+mn-ea"/>
              </a:rPr>
              <a:t>                                       </a:t>
            </a:r>
            <a:r>
              <a:rPr lang="zh-CN" sz="2800">
                <a:ea typeface="宋体" panose="02010600030101010101" pitchFamily="2" charset="-122"/>
                <a:sym typeface="+mn-ea"/>
              </a:rPr>
              <a:t>，则</a:t>
            </a:r>
            <a:r>
              <a:rPr lang="en-US" sz="2800">
                <a:latin typeface="Times New Roman" panose="02020603050405020304" pitchFamily="18" charset="0"/>
                <a:ea typeface="宋体" panose="02010600030101010101" pitchFamily="2" charset="-122"/>
                <a:cs typeface="Times New Roman" panose="02020603050405020304" pitchFamily="18" charset="0"/>
                <a:sym typeface="+mn-ea"/>
              </a:rPr>
              <a:t>P(  )</a:t>
            </a:r>
            <a:r>
              <a:rPr lang="en-US" sz="2800">
                <a:latin typeface="Times New Roman" panose="02020603050405020304" pitchFamily="18" charset="0"/>
                <a:ea typeface="宋体" panose="02010600030101010101" pitchFamily="2" charset="-122"/>
                <a:cs typeface="Times New Roman" panose="02020603050405020304" pitchFamily="18" charset="0"/>
                <a:sym typeface="+mn-ea"/>
              </a:rPr>
              <a:t>=P(Ω)</a:t>
            </a:r>
            <a:r>
              <a:rPr lang="zh-CN" sz="2800">
                <a:latin typeface="Times New Roman" panose="02020603050405020304" pitchFamily="18" charset="0"/>
                <a:ea typeface="宋体" panose="02010600030101010101" pitchFamily="2" charset="-122"/>
                <a:cs typeface="Times New Roman" panose="02020603050405020304" pitchFamily="18" charset="0"/>
                <a:sym typeface="+mn-ea"/>
              </a:rPr>
              <a:t>-</a:t>
            </a:r>
            <a:r>
              <a:rPr lang="en-US" sz="2800">
                <a:latin typeface="Times New Roman" panose="02020603050405020304" pitchFamily="18" charset="0"/>
                <a:ea typeface="宋体" panose="02010600030101010101" pitchFamily="2" charset="-122"/>
                <a:cs typeface="Times New Roman" panose="02020603050405020304" pitchFamily="18" charset="0"/>
                <a:sym typeface="+mn-ea"/>
              </a:rPr>
              <a:t>P(A)=1-0=1</a:t>
            </a:r>
            <a:r>
              <a:rPr lang="zh-CN" sz="2800">
                <a:ea typeface="宋体" panose="02010600030101010101" pitchFamily="2" charset="-122"/>
                <a:sym typeface="+mn-ea"/>
              </a:rPr>
              <a:t>,但事件</a:t>
            </a:r>
            <a:r>
              <a:rPr lang="en-US" altLang="zh-CN" sz="2800">
                <a:ea typeface="宋体" panose="02010600030101010101" pitchFamily="2" charset="-122"/>
                <a:sym typeface="+mn-ea"/>
              </a:rPr>
              <a:t>   </a:t>
            </a:r>
            <a:r>
              <a:rPr lang="zh-CN" sz="2800">
                <a:ea typeface="宋体" panose="02010600030101010101" pitchFamily="2" charset="-122"/>
                <a:sym typeface="+mn-ea"/>
              </a:rPr>
              <a:t>显然不是必然事件</a:t>
            </a:r>
            <a:r>
              <a:rPr lang="en-US" sz="2800">
                <a:latin typeface="宋体" panose="02010600030101010101" pitchFamily="2" charset="-122"/>
                <a:ea typeface="宋体" panose="02010600030101010101" pitchFamily="2" charset="-122"/>
                <a:sym typeface="+mn-ea"/>
              </a:rPr>
              <a:t>Ω</a:t>
            </a:r>
            <a:r>
              <a:rPr lang="zh-CN" sz="2800">
                <a:ea typeface="宋体" panose="02010600030101010101" pitchFamily="2" charset="-122"/>
                <a:sym typeface="+mn-ea"/>
              </a:rPr>
              <a:t>。即,若随机试验是向</a:t>
            </a:r>
            <a:r>
              <a:rPr lang="en-US" sz="2800">
                <a:latin typeface="宋体" panose="02010600030101010101" pitchFamily="2" charset="-122"/>
                <a:ea typeface="宋体" panose="02010600030101010101" pitchFamily="2" charset="-122"/>
                <a:sym typeface="+mn-ea"/>
              </a:rPr>
              <a:t>Ω</a:t>
            </a:r>
            <a:r>
              <a:rPr lang="zh-CN" sz="2800">
                <a:ea typeface="宋体" panose="02010600030101010101" pitchFamily="2" charset="-122"/>
                <a:sym typeface="+mn-ea"/>
              </a:rPr>
              <a:t>随机地投点,点落在圆周</a:t>
            </a:r>
            <a:r>
              <a:rPr lang="zh-CN" sz="2800">
                <a:latin typeface="Times New Roman" panose="02020603050405020304" pitchFamily="18" charset="0"/>
                <a:ea typeface="宋体" panose="02010600030101010101" pitchFamily="2" charset="-122"/>
                <a:cs typeface="Times New Roman" panose="02020603050405020304" pitchFamily="18" charset="0"/>
                <a:sym typeface="+mn-ea"/>
              </a:rPr>
              <a:t>x</a:t>
            </a:r>
            <a:r>
              <a:rPr lang="en-US" sz="2800" baseline="30000">
                <a:latin typeface="Times New Roman" panose="02020603050405020304" pitchFamily="18" charset="0"/>
                <a:ea typeface="宋体" panose="02010600030101010101" pitchFamily="2" charset="-122"/>
                <a:cs typeface="Times New Roman" panose="02020603050405020304" pitchFamily="18" charset="0"/>
                <a:sym typeface="+mn-ea"/>
              </a:rPr>
              <a:t>2</a:t>
            </a:r>
            <a:r>
              <a:rPr lang="en-US" sz="2800">
                <a:latin typeface="Times New Roman" panose="02020603050405020304" pitchFamily="18" charset="0"/>
                <a:ea typeface="宋体" panose="02010600030101010101" pitchFamily="2" charset="-122"/>
                <a:cs typeface="Times New Roman" panose="02020603050405020304" pitchFamily="18" charset="0"/>
                <a:sym typeface="+mn-ea"/>
              </a:rPr>
              <a:t>+y</a:t>
            </a:r>
            <a:r>
              <a:rPr lang="en-US" sz="2800" baseline="30000">
                <a:latin typeface="Times New Roman" panose="02020603050405020304" pitchFamily="18" charset="0"/>
                <a:ea typeface="宋体" panose="02010600030101010101" pitchFamily="2" charset="-122"/>
                <a:cs typeface="Times New Roman" panose="02020603050405020304" pitchFamily="18" charset="0"/>
                <a:sym typeface="+mn-ea"/>
              </a:rPr>
              <a:t>2</a:t>
            </a:r>
            <a:r>
              <a:rPr lang="zh-CN" sz="2800">
                <a:latin typeface="Times New Roman" panose="02020603050405020304" pitchFamily="18" charset="0"/>
                <a:ea typeface="宋体" panose="02010600030101010101" pitchFamily="2" charset="-122"/>
                <a:cs typeface="Times New Roman" panose="02020603050405020304" pitchFamily="18" charset="0"/>
                <a:sym typeface="+mn-ea"/>
              </a:rPr>
              <a:t>=1</a:t>
            </a:r>
            <a:r>
              <a:rPr lang="zh-CN" sz="2800">
                <a:ea typeface="宋体" panose="02010600030101010101" pitchFamily="2" charset="-122"/>
                <a:sym typeface="+mn-ea"/>
              </a:rPr>
              <a:t>上的情况是可能发生的，即点有可能不落在</a:t>
            </a:r>
            <a:r>
              <a:rPr lang="zh-CN" sz="2800">
                <a:ea typeface="宋体" panose="02010600030101010101" pitchFamily="2" charset="-122"/>
                <a:sym typeface="+mn-ea"/>
              </a:rPr>
              <a:t>上。</a:t>
            </a:r>
            <a:endParaRPr lang="zh-CN" altLang="en-US" b="0">
              <a:ea typeface="宋体" panose="02010600030101010101" pitchFamily="2" charset="-122"/>
            </a:endParaRPr>
          </a:p>
        </p:txBody>
      </p:sp>
      <p:pic>
        <p:nvPicPr>
          <p:cNvPr id="3" name="图片 2"/>
          <p:cNvPicPr/>
          <p:nvPr/>
        </p:nvPicPr>
        <p:blipFill>
          <a:blip r:embed="rId3"/>
          <a:stretch>
            <a:fillRect/>
          </a:stretch>
        </p:blipFill>
        <p:spPr>
          <a:xfrm>
            <a:off x="8756015" y="1447800"/>
            <a:ext cx="1875790" cy="302895"/>
          </a:xfrm>
          <a:prstGeom prst="rect">
            <a:avLst/>
          </a:prstGeom>
          <a:noFill/>
          <a:ln w="9525">
            <a:noFill/>
          </a:ln>
        </p:spPr>
      </p:pic>
      <p:pic>
        <p:nvPicPr>
          <p:cNvPr id="4" name="图片 3"/>
          <p:cNvPicPr/>
          <p:nvPr/>
        </p:nvPicPr>
        <p:blipFill>
          <a:blip r:embed="rId4"/>
          <a:stretch>
            <a:fillRect/>
          </a:stretch>
        </p:blipFill>
        <p:spPr>
          <a:xfrm>
            <a:off x="2674620" y="2058670"/>
            <a:ext cx="1877060" cy="342265"/>
          </a:xfrm>
          <a:prstGeom prst="rect">
            <a:avLst/>
          </a:prstGeom>
          <a:noFill/>
          <a:ln w="9525">
            <a:noFill/>
          </a:ln>
        </p:spPr>
      </p:pic>
      <p:pic>
        <p:nvPicPr>
          <p:cNvPr id="5" name="图片 4"/>
          <p:cNvPicPr/>
          <p:nvPr/>
        </p:nvPicPr>
        <p:blipFill>
          <a:blip r:embed="rId5"/>
          <a:stretch>
            <a:fillRect/>
          </a:stretch>
        </p:blipFill>
        <p:spPr>
          <a:xfrm>
            <a:off x="5078730" y="2058670"/>
            <a:ext cx="2887345" cy="341630"/>
          </a:xfrm>
          <a:prstGeom prst="rect">
            <a:avLst/>
          </a:prstGeom>
          <a:noFill/>
          <a:ln w="9525">
            <a:noFill/>
          </a:ln>
        </p:spPr>
      </p:pic>
      <p:pic>
        <p:nvPicPr>
          <p:cNvPr id="7" name="图片 6"/>
          <p:cNvPicPr/>
          <p:nvPr/>
        </p:nvPicPr>
        <p:blipFill>
          <a:blip r:embed="rId6"/>
          <a:stretch>
            <a:fillRect/>
          </a:stretch>
        </p:blipFill>
        <p:spPr>
          <a:xfrm>
            <a:off x="4150360" y="2713990"/>
            <a:ext cx="210820" cy="306070"/>
          </a:xfrm>
          <a:prstGeom prst="rect">
            <a:avLst/>
          </a:prstGeom>
          <a:noFill/>
          <a:ln w="9525">
            <a:noFill/>
          </a:ln>
        </p:spPr>
      </p:pic>
      <p:pic>
        <p:nvPicPr>
          <p:cNvPr id="8" name="图片 7"/>
          <p:cNvPicPr/>
          <p:nvPr/>
        </p:nvPicPr>
        <p:blipFill>
          <a:blip r:embed="rId6"/>
          <a:stretch>
            <a:fillRect/>
          </a:stretch>
        </p:blipFill>
        <p:spPr>
          <a:xfrm>
            <a:off x="9158605" y="2059305"/>
            <a:ext cx="210185" cy="341630"/>
          </a:xfrm>
          <a:prstGeom prst="rect">
            <a:avLst/>
          </a:prstGeom>
          <a:noFill/>
          <a:ln w="9525">
            <a:noFill/>
          </a:ln>
        </p:spPr>
      </p:pic>
    </p:spTree>
  </p:cSld>
  <p:clrMapOvr>
    <a:masterClrMapping/>
  </p:clrMapOvr>
  <p:transition advTm="3000">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10535801" y="-264602"/>
            <a:ext cx="1608574" cy="1224766"/>
          </a:xfrm>
          <a:prstGeom prst="rect">
            <a:avLst/>
          </a:prstGeom>
          <a:ln>
            <a:noFill/>
          </a:ln>
          <a:effectLst>
            <a:outerShdw blurRad="292100" dist="139700" dir="2700000" algn="tl" rotWithShape="0">
              <a:srgbClr val="333333">
                <a:alpha val="65000"/>
              </a:srgbClr>
            </a:outerShdw>
          </a:effectLst>
        </p:spPr>
      </p:pic>
      <p:cxnSp>
        <p:nvCxnSpPr>
          <p:cNvPr id="19" name="直接连接符 18"/>
          <p:cNvCxnSpPr/>
          <p:nvPr/>
        </p:nvCxnSpPr>
        <p:spPr>
          <a:xfrm>
            <a:off x="219710" y="668020"/>
            <a:ext cx="11885295"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09" name="文本框 108"/>
          <p:cNvSpPr txBox="1"/>
          <p:nvPr/>
        </p:nvSpPr>
        <p:spPr>
          <a:xfrm>
            <a:off x="815340" y="1167130"/>
            <a:ext cx="10312400" cy="2676525"/>
          </a:xfrm>
          <a:prstGeom prst="rect">
            <a:avLst/>
          </a:prstGeom>
          <a:noFill/>
          <a:ln w="9525">
            <a:noFill/>
          </a:ln>
        </p:spPr>
        <p:txBody>
          <a:bodyPr wrap="square">
            <a:spAutoFit/>
          </a:bodyPr>
          <a:p>
            <a:pPr indent="0" algn="just" fontAlgn="auto">
              <a:lnSpc>
                <a:spcPct val="150000"/>
              </a:lnSpc>
            </a:pPr>
            <a:r>
              <a:rPr lang="zh-CN" sz="2800" b="0">
                <a:latin typeface="Times New Roman" panose="02020603050405020304" pitchFamily="18" charset="0"/>
                <a:ea typeface="宋体" panose="02010600030101010101" pitchFamily="2" charset="-122"/>
                <a:cs typeface="Times New Roman" panose="02020603050405020304" pitchFamily="18" charset="0"/>
              </a:rPr>
              <a:t>又如,对于连续型随机变量x,若x服从[1,2]上的均匀分布,则P{1≤X≤2}=1,而P{1&lt;X≤2}=1,但{1&lt;X≤2}不是必然事件。仅在样本点有限(古典概型)或样本点无穷可数(离散型随机变量)这种特殊的情况下，若P(A)=1,才有A=</a:t>
            </a:r>
            <a:r>
              <a:rPr lang="en-US" sz="2800" b="0">
                <a:latin typeface="Times New Roman" panose="02020603050405020304" pitchFamily="18" charset="0"/>
                <a:ea typeface="宋体" panose="02010600030101010101" pitchFamily="2" charset="-122"/>
                <a:cs typeface="Times New Roman" panose="02020603050405020304" pitchFamily="18" charset="0"/>
              </a:rPr>
              <a:t>Ω</a:t>
            </a:r>
            <a:r>
              <a:rPr lang="zh-CN" sz="2800" b="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800" b="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advTm="3000">
    <p:pull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10535801" y="-264602"/>
            <a:ext cx="1608574" cy="1224766"/>
          </a:xfrm>
          <a:prstGeom prst="rect">
            <a:avLst/>
          </a:prstGeom>
          <a:ln>
            <a:noFill/>
          </a:ln>
          <a:effectLst>
            <a:outerShdw blurRad="292100" dist="139700" dir="2700000" algn="tl" rotWithShape="0">
              <a:srgbClr val="333333">
                <a:alpha val="65000"/>
              </a:srgbClr>
            </a:outerShdw>
          </a:effectLst>
        </p:spPr>
      </p:pic>
      <p:cxnSp>
        <p:nvCxnSpPr>
          <p:cNvPr id="19" name="直接连接符 18"/>
          <p:cNvCxnSpPr/>
          <p:nvPr/>
        </p:nvCxnSpPr>
        <p:spPr>
          <a:xfrm>
            <a:off x="219710" y="668020"/>
            <a:ext cx="11885295"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09" name="文本框 108"/>
          <p:cNvSpPr txBox="1"/>
          <p:nvPr/>
        </p:nvSpPr>
        <p:spPr>
          <a:xfrm>
            <a:off x="728980" y="1059180"/>
            <a:ext cx="8472805" cy="583565"/>
          </a:xfrm>
          <a:prstGeom prst="rect">
            <a:avLst/>
          </a:prstGeom>
          <a:noFill/>
          <a:ln w="9525">
            <a:noFill/>
          </a:ln>
        </p:spPr>
        <p:txBody>
          <a:bodyPr wrap="square">
            <a:spAutoFit/>
          </a:bodyPr>
          <a:p>
            <a:pPr indent="0"/>
            <a:r>
              <a:rPr lang="zh-CN" sz="3200" b="0">
                <a:latin typeface="Times New Roman" panose="02020603050405020304" pitchFamily="18" charset="0"/>
                <a:ea typeface="宋体" panose="02010600030101010101" pitchFamily="2" charset="-122"/>
                <a:cs typeface="Times New Roman" panose="02020603050405020304" pitchFamily="18" charset="0"/>
              </a:rPr>
              <a:t>1.3随机事件互斥与随机事件独立的关系如何?</a:t>
            </a:r>
            <a:endParaRPr lang="zh-CN" altLang="en-US" sz="3200" b="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p:cNvSpPr txBox="1"/>
          <p:nvPr/>
        </p:nvSpPr>
        <p:spPr>
          <a:xfrm>
            <a:off x="852805" y="1954530"/>
            <a:ext cx="10447655" cy="4615815"/>
          </a:xfrm>
          <a:prstGeom prst="rect">
            <a:avLst/>
          </a:prstGeom>
          <a:noFill/>
          <a:ln w="9525">
            <a:noFill/>
          </a:ln>
        </p:spPr>
        <p:txBody>
          <a:bodyPr wrap="square">
            <a:spAutoFit/>
          </a:bodyPr>
          <a:p>
            <a:pPr indent="0" algn="just" fontAlgn="auto">
              <a:lnSpc>
                <a:spcPct val="150000"/>
              </a:lnSpc>
            </a:pPr>
            <a:r>
              <a:rPr lang="zh-CN" sz="2800" b="0">
                <a:latin typeface="Times New Roman" panose="02020603050405020304" pitchFamily="18" charset="0"/>
                <a:ea typeface="宋体" panose="02010600030101010101" pitchFamily="2" charset="-122"/>
                <a:cs typeface="Times New Roman" panose="02020603050405020304" pitchFamily="18" charset="0"/>
              </a:rPr>
              <a:t>答：随机事件的独立性是</a:t>
            </a:r>
            <a:r>
              <a:rPr lang="zh-CN" sz="2800" b="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事件间</a:t>
            </a:r>
            <a:r>
              <a:rPr lang="zh-CN" sz="2800" b="0">
                <a:latin typeface="Times New Roman" panose="02020603050405020304" pitchFamily="18" charset="0"/>
                <a:ea typeface="宋体" panose="02010600030101010101" pitchFamily="2" charset="-122"/>
                <a:cs typeface="Times New Roman" panose="02020603050405020304" pitchFamily="18" charset="0"/>
              </a:rPr>
              <a:t>的概率属性,即若A、B是两个随机事件且相互独立,则有P(AB)=P(A)P(B)；而随机事件的互斥是指事件间</a:t>
            </a:r>
            <a:r>
              <a:rPr lang="zh-CN" sz="2800" b="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本身的关系</a:t>
            </a:r>
            <a:r>
              <a:rPr lang="zh-CN" sz="2800" b="0">
                <a:latin typeface="Times New Roman" panose="02020603050405020304" pitchFamily="18" charset="0"/>
                <a:ea typeface="宋体" panose="02010600030101010101" pitchFamily="2" charset="-122"/>
                <a:cs typeface="Times New Roman" panose="02020603050405020304" pitchFamily="18" charset="0"/>
              </a:rPr>
              <a:t>,即若A、B是两个随机事件且互斥，则有AB=空集,即A、B不能同时发生。一般情况下，若A、B独立，则A、B是不互斥的,即AB≠空集。因为如果它们互斥，则说明A发生B就一定不发生,这就与独立性的定义“A发生与否对事件B发生的没有影响”相矛盾。</a:t>
            </a:r>
            <a:endParaRPr lang="zh-CN" altLang="en-US" sz="2800" b="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10535801" y="-264602"/>
            <a:ext cx="1608574" cy="1224766"/>
          </a:xfrm>
          <a:prstGeom prst="rect">
            <a:avLst/>
          </a:prstGeom>
          <a:ln>
            <a:noFill/>
          </a:ln>
          <a:effectLst>
            <a:outerShdw blurRad="292100" dist="139700" dir="2700000" algn="tl" rotWithShape="0">
              <a:srgbClr val="333333">
                <a:alpha val="65000"/>
              </a:srgbClr>
            </a:outerShdw>
          </a:effectLst>
        </p:spPr>
      </p:pic>
      <p:cxnSp>
        <p:nvCxnSpPr>
          <p:cNvPr id="19" name="直接连接符 18"/>
          <p:cNvCxnSpPr/>
          <p:nvPr/>
        </p:nvCxnSpPr>
        <p:spPr>
          <a:xfrm>
            <a:off x="219710" y="668020"/>
            <a:ext cx="11885295"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09" name="文本框 108"/>
          <p:cNvSpPr txBox="1"/>
          <p:nvPr/>
        </p:nvSpPr>
        <p:spPr>
          <a:xfrm>
            <a:off x="718820" y="960120"/>
            <a:ext cx="10370820" cy="3245485"/>
          </a:xfrm>
          <a:prstGeom prst="rect">
            <a:avLst/>
          </a:prstGeom>
          <a:noFill/>
          <a:ln w="9525">
            <a:noFill/>
          </a:ln>
        </p:spPr>
        <p:txBody>
          <a:bodyPr wrap="square">
            <a:noAutofit/>
          </a:bodyPr>
          <a:p>
            <a:pPr indent="457200" algn="just" fontAlgn="auto">
              <a:lnSpc>
                <a:spcPct val="150000"/>
              </a:lnSpc>
            </a:pPr>
            <a:r>
              <a:rPr lang="zh-CN" sz="2400" b="0">
                <a:latin typeface="Times New Roman" panose="02020603050405020304" pitchFamily="18" charset="0"/>
                <a:ea typeface="宋体" panose="02010600030101010101" pitchFamily="2" charset="-122"/>
                <a:cs typeface="Times New Roman" panose="02020603050405020304" pitchFamily="18" charset="0"/>
              </a:rPr>
              <a:t>下面证明两者之间的关系。</a:t>
            </a:r>
            <a:r>
              <a:rPr lang="en-US" sz="2400" b="0">
                <a:latin typeface="Times New Roman" panose="02020603050405020304" pitchFamily="18" charset="0"/>
                <a:ea typeface="宋体" panose="02010600030101010101" pitchFamily="2" charset="-122"/>
                <a:cs typeface="Times New Roman" panose="02020603050405020304" pitchFamily="18" charset="0"/>
              </a:rPr>
              <a:t>   </a:t>
            </a:r>
            <a:endParaRPr lang="en-US" sz="2400" b="0">
              <a:latin typeface="Times New Roman" panose="02020603050405020304" pitchFamily="18" charset="0"/>
              <a:ea typeface="宋体" panose="02010600030101010101" pitchFamily="2" charset="-122"/>
              <a:cs typeface="Times New Roman" panose="02020603050405020304" pitchFamily="18" charset="0"/>
            </a:endParaRPr>
          </a:p>
          <a:p>
            <a:pPr indent="457200" algn="just" fontAlgn="auto">
              <a:lnSpc>
                <a:spcPct val="150000"/>
              </a:lnSpc>
            </a:pPr>
            <a:r>
              <a:rPr lang="zh-CN" sz="2400" b="0">
                <a:latin typeface="Times New Roman" panose="02020603050405020304" pitchFamily="18" charset="0"/>
                <a:ea typeface="宋体" panose="02010600030101010101" pitchFamily="2" charset="-122"/>
                <a:cs typeface="Times New Roman" panose="02020603050405020304" pitchFamily="18" charset="0"/>
              </a:rPr>
              <a:t>若P(A)&gt;0,P(B)&gt;0</a:t>
            </a:r>
            <a:r>
              <a:rPr lang="zh-CN" sz="2400" b="0">
                <a:highlight>
                  <a:srgbClr val="FFFF00"/>
                </a:highlight>
                <a:latin typeface="Times New Roman" panose="02020603050405020304" pitchFamily="18" charset="0"/>
                <a:ea typeface="宋体" panose="02010600030101010101" pitchFamily="2" charset="-122"/>
                <a:cs typeface="Times New Roman" panose="02020603050405020304" pitchFamily="18" charset="0"/>
              </a:rPr>
              <a:t>，则A、B互斥与A、B相互独立不能同时成立</a:t>
            </a:r>
            <a:r>
              <a:rPr lang="zh-CN" sz="2400" b="0">
                <a:latin typeface="Times New Roman" panose="02020603050405020304" pitchFamily="18" charset="0"/>
                <a:ea typeface="宋体" panose="02010600030101010101" pitchFamily="2" charset="-122"/>
                <a:cs typeface="Times New Roman" panose="02020603050405020304" pitchFamily="18" charset="0"/>
              </a:rPr>
              <a:t>。</a:t>
            </a:r>
            <a:r>
              <a:rPr lang="en-US" sz="2400" b="0">
                <a:latin typeface="Times New Roman" panose="02020603050405020304" pitchFamily="18" charset="0"/>
                <a:ea typeface="宋体" panose="02010600030101010101" pitchFamily="2" charset="-122"/>
                <a:cs typeface="Times New Roman" panose="02020603050405020304" pitchFamily="18" charset="0"/>
              </a:rPr>
              <a:t>   </a:t>
            </a:r>
            <a:endParaRPr lang="en-US" sz="2400" b="0">
              <a:latin typeface="Times New Roman" panose="02020603050405020304" pitchFamily="18" charset="0"/>
              <a:ea typeface="宋体" panose="02010600030101010101" pitchFamily="2" charset="-122"/>
              <a:cs typeface="Times New Roman" panose="02020603050405020304" pitchFamily="18" charset="0"/>
            </a:endParaRPr>
          </a:p>
          <a:p>
            <a:pPr indent="457200" algn="just" fontAlgn="auto">
              <a:lnSpc>
                <a:spcPct val="150000"/>
              </a:lnSpc>
            </a:pPr>
            <a:r>
              <a:rPr lang="zh-CN" sz="2400" b="0">
                <a:latin typeface="Times New Roman" panose="02020603050405020304" pitchFamily="18" charset="0"/>
                <a:ea typeface="宋体" panose="02010600030101010101" pitchFamily="2" charset="-122"/>
                <a:cs typeface="Times New Roman" panose="02020603050405020304" pitchFamily="18" charset="0"/>
              </a:rPr>
              <a:t>证明：若A、B互斥，则AB=空集,即P(AB)=0。</a:t>
            </a:r>
            <a:r>
              <a:rPr lang="en-US" sz="2400" b="0">
                <a:latin typeface="Times New Roman" panose="02020603050405020304" pitchFamily="18" charset="0"/>
                <a:ea typeface="宋体" panose="02010600030101010101" pitchFamily="2" charset="-122"/>
                <a:cs typeface="Times New Roman" panose="02020603050405020304" pitchFamily="18" charset="0"/>
              </a:rPr>
              <a:t>   </a:t>
            </a:r>
            <a:endParaRPr lang="en-US" sz="2400" b="0">
              <a:latin typeface="Times New Roman" panose="02020603050405020304" pitchFamily="18" charset="0"/>
              <a:ea typeface="宋体" panose="02010600030101010101" pitchFamily="2" charset="-122"/>
              <a:cs typeface="Times New Roman" panose="02020603050405020304" pitchFamily="18" charset="0"/>
            </a:endParaRPr>
          </a:p>
          <a:p>
            <a:pPr indent="457200" algn="just" fontAlgn="auto">
              <a:lnSpc>
                <a:spcPct val="150000"/>
              </a:lnSpc>
            </a:pPr>
            <a:r>
              <a:rPr lang="zh-CN" sz="2400" b="0">
                <a:latin typeface="Times New Roman" panose="02020603050405020304" pitchFamily="18" charset="0"/>
                <a:ea typeface="宋体" panose="02010600030101010101" pitchFamily="2" charset="-122"/>
                <a:cs typeface="Times New Roman" panose="02020603050405020304" pitchFamily="18" charset="0"/>
              </a:rPr>
              <a:t>又P(A)P(B)&gt;0，所以P(AB)≠P(A)P(B),即A、B不独立。这就是说，若P(A)&gt;0,P(B)&gt;0,且A、B互斥，则A、B一定不独立。</a:t>
            </a:r>
            <a:endParaRPr lang="zh-CN" sz="2400" b="0">
              <a:latin typeface="Times New Roman" panose="02020603050405020304" pitchFamily="18" charset="0"/>
              <a:ea typeface="宋体" panose="02010600030101010101" pitchFamily="2" charset="-122"/>
              <a:cs typeface="Times New Roman" panose="02020603050405020304" pitchFamily="18" charset="0"/>
            </a:endParaRPr>
          </a:p>
          <a:p>
            <a:pPr indent="457200" algn="just" fontAlgn="auto">
              <a:lnSpc>
                <a:spcPct val="150000"/>
              </a:lnSpc>
            </a:pPr>
            <a:r>
              <a:rPr lang="en-US" altLang="zh-CN" sz="2400" b="0">
                <a:latin typeface="Times New Roman" panose="02020603050405020304" pitchFamily="18" charset="0"/>
                <a:ea typeface="宋体" panose="02010600030101010101" pitchFamily="2" charset="-122"/>
                <a:cs typeface="Times New Roman" panose="02020603050405020304" pitchFamily="18" charset="0"/>
              </a:rPr>
              <a:t>         </a:t>
            </a:r>
            <a:r>
              <a:rPr lang="zh-CN" sz="2400" b="0">
                <a:latin typeface="Times New Roman" panose="02020603050405020304" pitchFamily="18" charset="0"/>
                <a:ea typeface="宋体" panose="02010600030101010101" pitchFamily="2" charset="-122"/>
                <a:cs typeface="Times New Roman" panose="02020603050405020304" pitchFamily="18" charset="0"/>
              </a:rPr>
              <a:t>反之,若A、B相互独立,则P(AB)=P(A)P(B)&gt;0,所以AB≠空集，即A、B不互斥。</a:t>
            </a:r>
            <a:endParaRPr lang="zh-CN" sz="2400" b="0">
              <a:latin typeface="Times New Roman" panose="02020603050405020304" pitchFamily="18" charset="0"/>
              <a:ea typeface="宋体" panose="02010600030101010101" pitchFamily="2" charset="-122"/>
              <a:cs typeface="Times New Roman" panose="02020603050405020304" pitchFamily="18" charset="0"/>
            </a:endParaRPr>
          </a:p>
          <a:p>
            <a:pPr indent="457200" algn="just" fontAlgn="auto">
              <a:lnSpc>
                <a:spcPct val="150000"/>
              </a:lnSpc>
            </a:pPr>
            <a:r>
              <a:rPr lang="en-US" altLang="zh-CN" sz="2400" b="0">
                <a:latin typeface="Times New Roman" panose="02020603050405020304" pitchFamily="18" charset="0"/>
                <a:ea typeface="宋体" panose="02010600030101010101" pitchFamily="2" charset="-122"/>
                <a:cs typeface="Times New Roman" panose="02020603050405020304" pitchFamily="18" charset="0"/>
              </a:rPr>
              <a:t>         </a:t>
            </a:r>
            <a:r>
              <a:rPr lang="zh-CN" sz="2400" b="0">
                <a:latin typeface="Times New Roman" panose="02020603050405020304" pitchFamily="18" charset="0"/>
                <a:ea typeface="宋体" panose="02010600030101010101" pitchFamily="2" charset="-122"/>
                <a:cs typeface="Times New Roman" panose="02020603050405020304" pitchFamily="18" charset="0"/>
              </a:rPr>
              <a:t>但是,若不限制P(A)&gt;0,P(B)&gt;0,则A、B互斥与A、B相互独立有时是可以同时成立的。例如,当A=空集时,对任意事件B有AB=空集,即A、B互斥，而P(AB)=0=P(A)P(B),故A、B相互独立。</a:t>
            </a:r>
            <a:endParaRPr lang="zh-CN" sz="2400" b="0">
              <a:latin typeface="Times New Roman" panose="02020603050405020304" pitchFamily="18" charset="0"/>
              <a:ea typeface="宋体" panose="02010600030101010101" pitchFamily="2" charset="-122"/>
              <a:cs typeface="Times New Roman" panose="02020603050405020304" pitchFamily="18" charset="0"/>
            </a:endParaRPr>
          </a:p>
          <a:p>
            <a:pPr indent="457200" algn="just" fontAlgn="auto">
              <a:lnSpc>
                <a:spcPct val="150000"/>
              </a:lnSpc>
            </a:pPr>
            <a:endParaRPr lang="zh-CN" altLang="en-US" sz="2400" b="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advTm="3000">
    <p:pull dir="ru"/>
  </p:transition>
</p:sld>
</file>

<file path=ppt/tags/tag1.xml><?xml version="1.0" encoding="utf-8"?>
<p:tagLst xmlns:p="http://schemas.openxmlformats.org/presentationml/2006/main">
  <p:tag name="KSO_WM_UNIT_PLACING_PICTURE_USER_VIEWPORT" val="{&quot;height&quot;:1928.7653543307085,&quot;width&quot;:2533.187401574803}"/>
</p:tagLst>
</file>

<file path=ppt/tags/tag10.xml><?xml version="1.0" encoding="utf-8"?>
<p:tagLst xmlns:p="http://schemas.openxmlformats.org/presentationml/2006/main">
  <p:tag name="KSO_WM_UNIT_PLACING_PICTURE_USER_VIEWPORT" val="{&quot;height&quot;:1928.7653543307085,&quot;width&quot;:2533.187401574803}"/>
</p:tagLst>
</file>

<file path=ppt/tags/tag11.xml><?xml version="1.0" encoding="utf-8"?>
<p:tagLst xmlns:p="http://schemas.openxmlformats.org/presentationml/2006/main">
  <p:tag name="KSO_WM_UNIT_PLACING_PICTURE_USER_VIEWPORT" val="{&quot;height&quot;:1928.7653543307085,&quot;width&quot;:2533.187401574803}"/>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UNIT_PLACING_PICTURE_USER_VIEWPORT" val="{&quot;height&quot;:1928.7653543307085,&quot;width&quot;:2533.187401574803}"/>
</p:tagLst>
</file>

<file path=ppt/tags/tag14.xml><?xml version="1.0" encoding="utf-8"?>
<p:tagLst xmlns:p="http://schemas.openxmlformats.org/presentationml/2006/main">
  <p:tag name="KSO_WM_UNIT_PLACING_PICTURE_USER_VIEWPORT" val="{&quot;height&quot;:1928.7653543307085,&quot;width&quot;:2533.187401574803}"/>
</p:tagLst>
</file>

<file path=ppt/tags/tag15.xml><?xml version="1.0" encoding="utf-8"?>
<p:tagLst xmlns:p="http://schemas.openxmlformats.org/presentationml/2006/main">
  <p:tag name="KSO_WM_UNIT_PLACING_PICTURE_USER_VIEWPORT" val="{&quot;height&quot;:1928.7653543307085,&quot;width&quot;:2533.187401574803}"/>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UNIT_PLACING_PICTURE_USER_VIEWPORT" val="{&quot;height&quot;:1928.7653543307085,&quot;width&quot;:2533.187401574803}"/>
</p:tagLst>
</file>

<file path=ppt/tags/tag2.xml><?xml version="1.0" encoding="utf-8"?>
<p:tagLst xmlns:p="http://schemas.openxmlformats.org/presentationml/2006/main">
  <p:tag name="KSO_WM_UNIT_PLACING_PICTURE_USER_VIEWPORT" val="{&quot;height&quot;:1928.7653543307085,&quot;width&quot;:2533.187401574803}"/>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UNIT_PLACING_PICTURE_USER_VIEWPORT" val="{&quot;height&quot;:1928.7653543307085,&quot;width&quot;:2533.187401574803}"/>
</p:tagLst>
</file>

<file path=ppt/tags/tag24.xml><?xml version="1.0" encoding="utf-8"?>
<p:tagLst xmlns:p="http://schemas.openxmlformats.org/presentationml/2006/main">
  <p:tag name="KSO_WM_UNIT_PLACING_PICTURE_USER_VIEWPORT" val="{&quot;height&quot;:1928.7653543307085,&quot;width&quot;:2533.187401574803}"/>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UNIT_PLACING_PICTURE_USER_VIEWPORT" val="{&quot;height&quot;:1928.7653543307085,&quot;width&quot;:2533.187401574803}"/>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UNIT_PLACING_PICTURE_USER_VIEWPORT" val="{&quot;height&quot;:1928.7653543307085,&quot;width&quot;:2533.187401574803}"/>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UNIT_PLACING_PICTURE_USER_VIEWPORT" val="{&quot;height&quot;:1928.7653543307085,&quot;width&quot;:2533.187401574803}"/>
</p:tagLst>
</file>

<file path=ppt/tags/tag30.xml><?xml version="1.0" encoding="utf-8"?>
<p:tagLst xmlns:p="http://schemas.openxmlformats.org/presentationml/2006/main">
  <p:tag name="KSO_WM_UNIT_PLACING_PICTURE_USER_VIEWPORT" val="{&quot;height&quot;:1928.7653543307085,&quot;width&quot;:2533.187401574803}"/>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UNIT_PLACING_PICTURE_USER_VIEWPORT" val="{&quot;height&quot;:1928.7653543307085,&quot;width&quot;:2533.187401574803}"/>
</p:tagLst>
</file>

<file path=ppt/tags/tag36.xml><?xml version="1.0" encoding="utf-8"?>
<p:tagLst xmlns:p="http://schemas.openxmlformats.org/presentationml/2006/main">
  <p:tag name="KSO_WM_UNIT_PLACING_PICTURE_USER_VIEWPORT" val="{&quot;height&quot;:1928.7653543307085,&quot;width&quot;:2533.187401574803}"/>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UNIT_PLACING_PICTURE_USER_VIEWPORT" val="{&quot;height&quot;:1928.7653543307085,&quot;width&quot;:2533.187401574803}"/>
</p:tagLst>
</file>

<file path=ppt/tags/tag39.xml><?xml version="1.0" encoding="utf-8"?>
<p:tagLst xmlns:p="http://schemas.openxmlformats.org/presentationml/2006/main">
  <p:tag name="KSO_WM_UNIT_PLACING_PICTURE_USER_VIEWPORT" val="{&quot;height&quot;:1928.7653543307085,&quot;width&quot;:2533.187401574803}"/>
</p:tagLst>
</file>

<file path=ppt/tags/tag4.xml><?xml version="1.0" encoding="utf-8"?>
<p:tagLst xmlns:p="http://schemas.openxmlformats.org/presentationml/2006/main">
  <p:tag name="KSO_WM_UNIT_PLACING_PICTURE_USER_VIEWPORT" val="{&quot;height&quot;:1928.7653543307085,&quot;width&quot;:2533.187401574803}"/>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UNIT_PLACING_PICTURE_USER_VIEWPORT" val="{&quot;height&quot;:1928.7653543307085,&quot;width&quot;:2533.187401574803}"/>
</p:tagLst>
</file>

<file path=ppt/tags/tag42.xml><?xml version="1.0" encoding="utf-8"?>
<p:tagLst xmlns:p="http://schemas.openxmlformats.org/presentationml/2006/main">
  <p:tag name="KSO_WM_UNIT_PLACING_PICTURE_USER_VIEWPORT" val="{&quot;height&quot;:1928.7653543307085,&quot;width&quot;:2533.187401574803}"/>
</p:tagLst>
</file>

<file path=ppt/tags/tag43.xml><?xml version="1.0" encoding="utf-8"?>
<p:tagLst xmlns:p="http://schemas.openxmlformats.org/presentationml/2006/main">
  <p:tag name="KSO_WM_UNIT_PLACING_PICTURE_USER_VIEWPORT" val="{&quot;height&quot;:1928.7653543307085,&quot;width&quot;:2533.187401574803}"/>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UNIT_PLACING_PICTURE_USER_VIEWPORT" val="{&quot;height&quot;:1928.7653543307085,&quot;width&quot;:2533.187401574803}"/>
</p:tagLst>
</file>

<file path=ppt/tags/tag46.xml><?xml version="1.0" encoding="utf-8"?>
<p:tagLst xmlns:p="http://schemas.openxmlformats.org/presentationml/2006/main">
  <p:tag name="KSO_WM_UNIT_PLACING_PICTURE_USER_VIEWPORT" val="{&quot;height&quot;:1928.7653543307085,&quot;width&quot;:2533.187401574803}"/>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UNIT_PLACING_PICTURE_USER_VIEWPORT" val="{&quot;height&quot;:1928.7653543307085,&quot;width&quot;:2533.187401574803}"/>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UNIT_PLACING_PICTURE_USER_VIEWPORT" val="{&quot;height&quot;:1928.7653543307085,&quot;width&quot;:2533.187401574803}"/>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UNIT_PLACING_PICTURE_USER_VIEWPORT" val="{&quot;height&quot;:1928.7653543307085,&quot;width&quot;:2533.187401574803}"/>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UNIT_PLACING_PICTURE_USER_VIEWPORT" val="{&quot;height&quot;:1928.7653543307085,&quot;width&quot;:2533.187401574803}"/>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UNIT_PLACING_PICTURE_USER_VIEWPORT" val="{&quot;height&quot;:1928.7653543307085,&quot;width&quot;:2533.187401574803}"/>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UNIT_PLACING_PICTURE_USER_VIEWPORT" val="{&quot;height&quot;:1928.7653543307085,&quot;width&quot;:2533.187401574803}"/>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UNIT_PLACING_PICTURE_USER_VIEWPORT" val="{&quot;height&quot;:1928.7653543307085,&quot;width&quot;:2533.187401574803}"/>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ISPRING_PRESENTATION_TITLE" val="75"/>
  <p:tag name="KSO_WPP_MARK_KEY" val="8ed36f47-f9c0-426a-80a2-09725c524a7a"/>
  <p:tag name="COMMONDATA" val="eyJoZGlkIjoiOGQzNzI3ODYxZGU5ZmExN2U4ZTQ2ZWZjMTViYzEzOTQifQ=="/>
</p:tagLst>
</file>

<file path=ppt/tags/tag7.xml><?xml version="1.0" encoding="utf-8"?>
<p:tagLst xmlns:p="http://schemas.openxmlformats.org/presentationml/2006/main">
  <p:tag name="KSO_WM_UNIT_PLACING_PICTURE_USER_VIEWPORT" val="{&quot;height&quot;:1928.7653543307085,&quot;width&quot;:2533.187401574803}"/>
</p:tagLst>
</file>

<file path=ppt/tags/tag8.xml><?xml version="1.0" encoding="utf-8"?>
<p:tagLst xmlns:p="http://schemas.openxmlformats.org/presentationml/2006/main">
  <p:tag name="KSO_WM_UNIT_PLACING_PICTURE_USER_VIEWPORT" val="{&quot;height&quot;:1928.7653543307085,&quot;width&quot;:2533.187401574803}"/>
</p:tagLst>
</file>

<file path=ppt/tags/tag9.xml><?xml version="1.0" encoding="utf-8"?>
<p:tagLst xmlns:p="http://schemas.openxmlformats.org/presentationml/2006/main">
  <p:tag name="KSO_WM_UNIT_PLACING_PICTURE_USER_VIEWPORT" val="{&quot;height&quot;:1928.7653543307085,&quot;width&quot;:2533.18740157480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2946</Words>
  <Application>WPS 演示</Application>
  <PresentationFormat>宽屏</PresentationFormat>
  <Paragraphs>97</Paragraphs>
  <Slides>35</Slides>
  <Notes>27</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12</vt:i4>
      </vt:variant>
      <vt:variant>
        <vt:lpstr>幻灯片标题</vt:lpstr>
      </vt:variant>
      <vt:variant>
        <vt:i4>35</vt:i4>
      </vt:variant>
    </vt:vector>
  </HeadingPairs>
  <TitlesOfParts>
    <vt:vector size="56" baseType="lpstr">
      <vt:lpstr>Arial</vt:lpstr>
      <vt:lpstr>宋体</vt:lpstr>
      <vt:lpstr>Wingdings</vt:lpstr>
      <vt:lpstr>Times New Roman</vt:lpstr>
      <vt:lpstr>Calibri</vt:lpstr>
      <vt:lpstr>微软雅黑</vt:lpstr>
      <vt:lpstr>Arial Unicode MS</vt:lpstr>
      <vt:lpstr>Calibri Light</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75</dc:title>
  <dc:creator>China</dc:creator>
  <cp:lastModifiedBy>pc</cp:lastModifiedBy>
  <cp:revision>852</cp:revision>
  <dcterms:created xsi:type="dcterms:W3CDTF">2017-03-10T15:18:00Z</dcterms:created>
  <dcterms:modified xsi:type="dcterms:W3CDTF">2023-03-08T09:07:34Z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9743DF01E964449A9169CF54AE08CCDF</vt:lpwstr>
  </property>
</Properties>
</file>