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84" r:id="rId3"/>
    <p:sldId id="327" r:id="rId4"/>
    <p:sldId id="326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40" r:id="rId13"/>
    <p:sldId id="341" r:id="rId14"/>
    <p:sldId id="349" r:id="rId15"/>
    <p:sldId id="350" r:id="rId16"/>
    <p:sldId id="351" r:id="rId17"/>
    <p:sldId id="352" r:id="rId18"/>
    <p:sldId id="353" r:id="rId19"/>
    <p:sldId id="330" r:id="rId20"/>
    <p:sldId id="329" r:id="rId21"/>
    <p:sldId id="331" r:id="rId22"/>
    <p:sldId id="339" r:id="rId23"/>
    <p:sldId id="342" r:id="rId24"/>
    <p:sldId id="343" r:id="rId25"/>
    <p:sldId id="345" r:id="rId26"/>
    <p:sldId id="346" r:id="rId27"/>
    <p:sldId id="347" r:id="rId28"/>
    <p:sldId id="348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贾 骏雄" initials="贾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8AB8"/>
    <a:srgbClr val="014E7A"/>
    <a:srgbClr val="36B5ED"/>
    <a:srgbClr val="35A8DE"/>
    <a:srgbClr val="023552"/>
    <a:srgbClr val="9FDAE8"/>
    <a:srgbClr val="595959"/>
    <a:srgbClr val="B3B3B3"/>
    <a:srgbClr val="33584F"/>
    <a:srgbClr val="7F6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9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23FC1-E3CC-4DA7-964A-F7B94155A6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9C6B3-E236-47D5-A104-83BD31685D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92DE1-07ED-4300-A70F-79E6A9BC06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A2CCF-3A2C-42BE-AD21-502C6075CD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6596743"/>
            <a:ext cx="9144000" cy="289392"/>
            <a:chOff x="0" y="6418402"/>
            <a:chExt cx="12192000" cy="439598"/>
          </a:xfrm>
          <a:solidFill>
            <a:srgbClr val="00467F"/>
          </a:solidFill>
        </p:grpSpPr>
        <p:sp>
          <p:nvSpPr>
            <p:cNvPr id="3" name="矩形 2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椭圆 3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椭圆 4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椭圆 5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椭圆 6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椭圆 7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椭圆 8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椭圆 9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椭圆 11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椭圆 12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椭圆 14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椭圆 16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椭圆 17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椭圆 18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椭圆 19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椭圆 20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椭圆 21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椭圆 23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椭圆 24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椭圆 25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椭圆 26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8" name="椭圆 27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椭圆 28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" name="椭圆 29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椭圆 30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椭圆 31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椭圆 32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椭圆 33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椭圆 34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椭圆 35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椭圆 36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椭圆 37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椭圆 38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0" name="椭圆 39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1" name="椭圆 40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椭圆 41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椭圆 42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4" name="椭圆 43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椭圆 44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椭圆 45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椭圆 46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椭圆 47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椭圆 48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任意多边形 49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4" name="矩形 5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6596743"/>
            <a:ext cx="9144000" cy="289392"/>
            <a:chOff x="0" y="6418402"/>
            <a:chExt cx="12192000" cy="439598"/>
          </a:xfrm>
          <a:solidFill>
            <a:srgbClr val="7D7D7D"/>
          </a:solidFill>
        </p:grpSpPr>
        <p:sp>
          <p:nvSpPr>
            <p:cNvPr id="3" name="矩形 2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椭圆 3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" name="椭圆 4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椭圆 5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椭圆 6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椭圆 7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椭圆 8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椭圆 9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" name="椭圆 10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2" name="椭圆 11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椭圆 12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椭圆 13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椭圆 14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椭圆 15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椭圆 16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8" name="椭圆 17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椭圆 18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椭圆 19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" name="椭圆 20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2" name="椭圆 21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4" name="椭圆 23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5" name="椭圆 24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椭圆 25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椭圆 26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8" name="椭圆 27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9" name="椭圆 28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0" name="椭圆 29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1" name="椭圆 30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2" name="椭圆 31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椭圆 32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椭圆 33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5" name="椭圆 34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6" name="椭圆 35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7" name="椭圆 36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8" name="椭圆 37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9" name="椭圆 38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0" name="椭圆 39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1" name="椭圆 40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2" name="椭圆 41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椭圆 42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4" name="椭圆 43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椭圆 44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椭圆 45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椭圆 46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8" name="椭圆 47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9" name="椭圆 48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0" name="任意多边形 49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54" name="矩形 53"/>
          <p:cNvSpPr/>
          <p:nvPr userDrawn="1"/>
        </p:nvSpPr>
        <p:spPr>
          <a:xfrm>
            <a:off x="0" y="360000"/>
            <a:ext cx="324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5904954" y="360000"/>
            <a:ext cx="3240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 userDrawn="1"/>
        </p:nvGrpSpPr>
        <p:grpSpPr>
          <a:xfrm>
            <a:off x="0" y="6596743"/>
            <a:ext cx="9144000" cy="289392"/>
            <a:chOff x="0" y="6418402"/>
            <a:chExt cx="12192000" cy="439598"/>
          </a:xfrm>
          <a:solidFill>
            <a:srgbClr val="7D7D7D"/>
          </a:solidFill>
        </p:grpSpPr>
        <p:sp>
          <p:nvSpPr>
            <p:cNvPr id="52" name="矩形 51"/>
            <p:cNvSpPr/>
            <p:nvPr userDrawn="1"/>
          </p:nvSpPr>
          <p:spPr>
            <a:xfrm>
              <a:off x="0" y="6554804"/>
              <a:ext cx="12192000" cy="3031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3" name="椭圆 52"/>
            <p:cNvSpPr>
              <a:spLocks noChangeAspect="1"/>
            </p:cNvSpPr>
            <p:nvPr userDrawn="1"/>
          </p:nvSpPr>
          <p:spPr>
            <a:xfrm>
              <a:off x="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4" name="椭圆 53"/>
            <p:cNvSpPr>
              <a:spLocks noChangeAspect="1"/>
            </p:cNvSpPr>
            <p:nvPr userDrawn="1"/>
          </p:nvSpPr>
          <p:spPr>
            <a:xfrm>
              <a:off x="2602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5" name="椭圆 54"/>
            <p:cNvSpPr>
              <a:spLocks noChangeAspect="1"/>
            </p:cNvSpPr>
            <p:nvPr userDrawn="1"/>
          </p:nvSpPr>
          <p:spPr>
            <a:xfrm>
              <a:off x="5204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6" name="椭圆 55"/>
            <p:cNvSpPr>
              <a:spLocks noChangeAspect="1"/>
            </p:cNvSpPr>
            <p:nvPr userDrawn="1"/>
          </p:nvSpPr>
          <p:spPr>
            <a:xfrm>
              <a:off x="7807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7" name="椭圆 56"/>
            <p:cNvSpPr>
              <a:spLocks noChangeAspect="1"/>
            </p:cNvSpPr>
            <p:nvPr userDrawn="1"/>
          </p:nvSpPr>
          <p:spPr>
            <a:xfrm>
              <a:off x="10409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8" name="椭圆 57"/>
            <p:cNvSpPr>
              <a:spLocks noChangeAspect="1"/>
            </p:cNvSpPr>
            <p:nvPr userDrawn="1"/>
          </p:nvSpPr>
          <p:spPr>
            <a:xfrm>
              <a:off x="13012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9" name="椭圆 58"/>
            <p:cNvSpPr>
              <a:spLocks noChangeAspect="1"/>
            </p:cNvSpPr>
            <p:nvPr userDrawn="1"/>
          </p:nvSpPr>
          <p:spPr>
            <a:xfrm>
              <a:off x="15614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0" name="椭圆 59"/>
            <p:cNvSpPr>
              <a:spLocks noChangeAspect="1"/>
            </p:cNvSpPr>
            <p:nvPr userDrawn="1"/>
          </p:nvSpPr>
          <p:spPr>
            <a:xfrm>
              <a:off x="18217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1" name="椭圆 60"/>
            <p:cNvSpPr>
              <a:spLocks noChangeAspect="1"/>
            </p:cNvSpPr>
            <p:nvPr userDrawn="1"/>
          </p:nvSpPr>
          <p:spPr>
            <a:xfrm>
              <a:off x="20819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2" name="椭圆 61"/>
            <p:cNvSpPr>
              <a:spLocks noChangeAspect="1"/>
            </p:cNvSpPr>
            <p:nvPr userDrawn="1"/>
          </p:nvSpPr>
          <p:spPr>
            <a:xfrm>
              <a:off x="23421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椭圆 62"/>
            <p:cNvSpPr>
              <a:spLocks noChangeAspect="1"/>
            </p:cNvSpPr>
            <p:nvPr userDrawn="1"/>
          </p:nvSpPr>
          <p:spPr>
            <a:xfrm>
              <a:off x="26024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椭圆 63"/>
            <p:cNvSpPr>
              <a:spLocks noChangeAspect="1"/>
            </p:cNvSpPr>
            <p:nvPr userDrawn="1"/>
          </p:nvSpPr>
          <p:spPr>
            <a:xfrm>
              <a:off x="28626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5" name="椭圆 64"/>
            <p:cNvSpPr>
              <a:spLocks noChangeAspect="1"/>
            </p:cNvSpPr>
            <p:nvPr userDrawn="1"/>
          </p:nvSpPr>
          <p:spPr>
            <a:xfrm>
              <a:off x="31229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椭圆 65"/>
            <p:cNvSpPr>
              <a:spLocks noChangeAspect="1"/>
            </p:cNvSpPr>
            <p:nvPr userDrawn="1"/>
          </p:nvSpPr>
          <p:spPr>
            <a:xfrm>
              <a:off x="33831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7" name="椭圆 66"/>
            <p:cNvSpPr>
              <a:spLocks noChangeAspect="1"/>
            </p:cNvSpPr>
            <p:nvPr userDrawn="1"/>
          </p:nvSpPr>
          <p:spPr>
            <a:xfrm>
              <a:off x="36434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8" name="椭圆 67"/>
            <p:cNvSpPr>
              <a:spLocks noChangeAspect="1"/>
            </p:cNvSpPr>
            <p:nvPr userDrawn="1"/>
          </p:nvSpPr>
          <p:spPr>
            <a:xfrm>
              <a:off x="39036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9" name="椭圆 68"/>
            <p:cNvSpPr>
              <a:spLocks noChangeAspect="1"/>
            </p:cNvSpPr>
            <p:nvPr userDrawn="1"/>
          </p:nvSpPr>
          <p:spPr>
            <a:xfrm>
              <a:off x="41639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0" name="椭圆 69"/>
            <p:cNvSpPr>
              <a:spLocks noChangeAspect="1"/>
            </p:cNvSpPr>
            <p:nvPr userDrawn="1"/>
          </p:nvSpPr>
          <p:spPr>
            <a:xfrm>
              <a:off x="44241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1" name="椭圆 70"/>
            <p:cNvSpPr>
              <a:spLocks noChangeAspect="1"/>
            </p:cNvSpPr>
            <p:nvPr userDrawn="1"/>
          </p:nvSpPr>
          <p:spPr>
            <a:xfrm>
              <a:off x="46843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2" name="椭圆 71"/>
            <p:cNvSpPr>
              <a:spLocks noChangeAspect="1"/>
            </p:cNvSpPr>
            <p:nvPr userDrawn="1"/>
          </p:nvSpPr>
          <p:spPr>
            <a:xfrm>
              <a:off x="49446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3" name="椭圆 72"/>
            <p:cNvSpPr>
              <a:spLocks noChangeAspect="1"/>
            </p:cNvSpPr>
            <p:nvPr userDrawn="1"/>
          </p:nvSpPr>
          <p:spPr>
            <a:xfrm>
              <a:off x="52048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4" name="椭圆 73"/>
            <p:cNvSpPr>
              <a:spLocks noChangeAspect="1"/>
            </p:cNvSpPr>
            <p:nvPr userDrawn="1"/>
          </p:nvSpPr>
          <p:spPr>
            <a:xfrm>
              <a:off x="546512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5" name="椭圆 74"/>
            <p:cNvSpPr>
              <a:spLocks noChangeAspect="1"/>
            </p:cNvSpPr>
            <p:nvPr userDrawn="1"/>
          </p:nvSpPr>
          <p:spPr>
            <a:xfrm>
              <a:off x="572536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6" name="椭圆 75"/>
            <p:cNvSpPr>
              <a:spLocks noChangeAspect="1"/>
            </p:cNvSpPr>
            <p:nvPr userDrawn="1"/>
          </p:nvSpPr>
          <p:spPr>
            <a:xfrm>
              <a:off x="598561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7" name="椭圆 76"/>
            <p:cNvSpPr>
              <a:spLocks noChangeAspect="1"/>
            </p:cNvSpPr>
            <p:nvPr userDrawn="1"/>
          </p:nvSpPr>
          <p:spPr>
            <a:xfrm>
              <a:off x="624585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8" name="椭圆 77"/>
            <p:cNvSpPr>
              <a:spLocks noChangeAspect="1"/>
            </p:cNvSpPr>
            <p:nvPr userDrawn="1"/>
          </p:nvSpPr>
          <p:spPr>
            <a:xfrm>
              <a:off x="650610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9" name="椭圆 78"/>
            <p:cNvSpPr>
              <a:spLocks noChangeAspect="1"/>
            </p:cNvSpPr>
            <p:nvPr userDrawn="1"/>
          </p:nvSpPr>
          <p:spPr>
            <a:xfrm>
              <a:off x="676634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0" name="椭圆 79"/>
            <p:cNvSpPr>
              <a:spLocks noChangeAspect="1"/>
            </p:cNvSpPr>
            <p:nvPr userDrawn="1"/>
          </p:nvSpPr>
          <p:spPr>
            <a:xfrm>
              <a:off x="702658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1" name="椭圆 80"/>
            <p:cNvSpPr>
              <a:spLocks noChangeAspect="1"/>
            </p:cNvSpPr>
            <p:nvPr userDrawn="1"/>
          </p:nvSpPr>
          <p:spPr>
            <a:xfrm>
              <a:off x="728683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2" name="椭圆 81"/>
            <p:cNvSpPr>
              <a:spLocks noChangeAspect="1"/>
            </p:cNvSpPr>
            <p:nvPr userDrawn="1"/>
          </p:nvSpPr>
          <p:spPr>
            <a:xfrm>
              <a:off x="754707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3" name="椭圆 82"/>
            <p:cNvSpPr>
              <a:spLocks noChangeAspect="1"/>
            </p:cNvSpPr>
            <p:nvPr userDrawn="1"/>
          </p:nvSpPr>
          <p:spPr>
            <a:xfrm>
              <a:off x="780732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4" name="椭圆 83"/>
            <p:cNvSpPr>
              <a:spLocks noChangeAspect="1"/>
            </p:cNvSpPr>
            <p:nvPr userDrawn="1"/>
          </p:nvSpPr>
          <p:spPr>
            <a:xfrm>
              <a:off x="806756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5" name="椭圆 84"/>
            <p:cNvSpPr>
              <a:spLocks noChangeAspect="1"/>
            </p:cNvSpPr>
            <p:nvPr userDrawn="1"/>
          </p:nvSpPr>
          <p:spPr>
            <a:xfrm>
              <a:off x="832780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6" name="椭圆 85"/>
            <p:cNvSpPr>
              <a:spLocks noChangeAspect="1"/>
            </p:cNvSpPr>
            <p:nvPr userDrawn="1"/>
          </p:nvSpPr>
          <p:spPr>
            <a:xfrm>
              <a:off x="858805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7" name="椭圆 86"/>
            <p:cNvSpPr>
              <a:spLocks noChangeAspect="1"/>
            </p:cNvSpPr>
            <p:nvPr userDrawn="1"/>
          </p:nvSpPr>
          <p:spPr>
            <a:xfrm>
              <a:off x="884829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8" name="椭圆 87"/>
            <p:cNvSpPr>
              <a:spLocks noChangeAspect="1"/>
            </p:cNvSpPr>
            <p:nvPr userDrawn="1"/>
          </p:nvSpPr>
          <p:spPr>
            <a:xfrm>
              <a:off x="910854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9" name="椭圆 88"/>
            <p:cNvSpPr>
              <a:spLocks noChangeAspect="1"/>
            </p:cNvSpPr>
            <p:nvPr userDrawn="1"/>
          </p:nvSpPr>
          <p:spPr>
            <a:xfrm>
              <a:off x="936878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0" name="椭圆 89"/>
            <p:cNvSpPr>
              <a:spLocks noChangeAspect="1"/>
            </p:cNvSpPr>
            <p:nvPr userDrawn="1"/>
          </p:nvSpPr>
          <p:spPr>
            <a:xfrm>
              <a:off x="962902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1" name="椭圆 90"/>
            <p:cNvSpPr>
              <a:spLocks noChangeAspect="1"/>
            </p:cNvSpPr>
            <p:nvPr userDrawn="1"/>
          </p:nvSpPr>
          <p:spPr>
            <a:xfrm>
              <a:off x="988927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2" name="椭圆 91"/>
            <p:cNvSpPr>
              <a:spLocks noChangeAspect="1"/>
            </p:cNvSpPr>
            <p:nvPr userDrawn="1"/>
          </p:nvSpPr>
          <p:spPr>
            <a:xfrm>
              <a:off x="1014951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3" name="椭圆 92"/>
            <p:cNvSpPr>
              <a:spLocks noChangeAspect="1"/>
            </p:cNvSpPr>
            <p:nvPr userDrawn="1"/>
          </p:nvSpPr>
          <p:spPr>
            <a:xfrm>
              <a:off x="1040976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4" name="椭圆 93"/>
            <p:cNvSpPr>
              <a:spLocks noChangeAspect="1"/>
            </p:cNvSpPr>
            <p:nvPr userDrawn="1"/>
          </p:nvSpPr>
          <p:spPr>
            <a:xfrm>
              <a:off x="10670004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5" name="椭圆 94"/>
            <p:cNvSpPr>
              <a:spLocks noChangeAspect="1"/>
            </p:cNvSpPr>
            <p:nvPr userDrawn="1"/>
          </p:nvSpPr>
          <p:spPr>
            <a:xfrm>
              <a:off x="10930248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6" name="椭圆 95"/>
            <p:cNvSpPr>
              <a:spLocks noChangeAspect="1"/>
            </p:cNvSpPr>
            <p:nvPr userDrawn="1"/>
          </p:nvSpPr>
          <p:spPr>
            <a:xfrm>
              <a:off x="11190492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7" name="椭圆 96"/>
            <p:cNvSpPr>
              <a:spLocks noChangeAspect="1"/>
            </p:cNvSpPr>
            <p:nvPr userDrawn="1"/>
          </p:nvSpPr>
          <p:spPr>
            <a:xfrm>
              <a:off x="11450736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8" name="椭圆 97"/>
            <p:cNvSpPr>
              <a:spLocks noChangeAspect="1"/>
            </p:cNvSpPr>
            <p:nvPr userDrawn="1"/>
          </p:nvSpPr>
          <p:spPr>
            <a:xfrm>
              <a:off x="11710980" y="6418402"/>
              <a:ext cx="288000" cy="28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9" name="任意多边形 98"/>
            <p:cNvSpPr>
              <a:spLocks noChangeAspect="1"/>
            </p:cNvSpPr>
            <p:nvPr userDrawn="1"/>
          </p:nvSpPr>
          <p:spPr>
            <a:xfrm>
              <a:off x="11971228" y="6418402"/>
              <a:ext cx="220772" cy="288000"/>
            </a:xfrm>
            <a:custGeom>
              <a:avLst/>
              <a:gdLst>
                <a:gd name="connsiteX0" fmla="*/ 144000 w 220772"/>
                <a:gd name="connsiteY0" fmla="*/ 0 h 288000"/>
                <a:gd name="connsiteX1" fmla="*/ 200051 w 220772"/>
                <a:gd name="connsiteY1" fmla="*/ 11316 h 288000"/>
                <a:gd name="connsiteX2" fmla="*/ 220772 w 220772"/>
                <a:gd name="connsiteY2" fmla="*/ 25287 h 288000"/>
                <a:gd name="connsiteX3" fmla="*/ 220772 w 220772"/>
                <a:gd name="connsiteY3" fmla="*/ 262714 h 288000"/>
                <a:gd name="connsiteX4" fmla="*/ 200051 w 220772"/>
                <a:gd name="connsiteY4" fmla="*/ 276684 h 288000"/>
                <a:gd name="connsiteX5" fmla="*/ 144000 w 220772"/>
                <a:gd name="connsiteY5" fmla="*/ 288000 h 288000"/>
                <a:gd name="connsiteX6" fmla="*/ 0 w 220772"/>
                <a:gd name="connsiteY6" fmla="*/ 144000 h 288000"/>
                <a:gd name="connsiteX7" fmla="*/ 144000 w 220772"/>
                <a:gd name="connsiteY7" fmla="*/ 0 h 2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772" h="288000">
                  <a:moveTo>
                    <a:pt x="144000" y="0"/>
                  </a:moveTo>
                  <a:cubicBezTo>
                    <a:pt x="163882" y="0"/>
                    <a:pt x="182823" y="4030"/>
                    <a:pt x="200051" y="11316"/>
                  </a:cubicBezTo>
                  <a:lnTo>
                    <a:pt x="220772" y="25287"/>
                  </a:lnTo>
                  <a:lnTo>
                    <a:pt x="220772" y="262714"/>
                  </a:lnTo>
                  <a:lnTo>
                    <a:pt x="200051" y="276684"/>
                  </a:lnTo>
                  <a:cubicBezTo>
                    <a:pt x="182823" y="283971"/>
                    <a:pt x="163882" y="288000"/>
                    <a:pt x="144000" y="288000"/>
                  </a:cubicBezTo>
                  <a:cubicBezTo>
                    <a:pt x="64471" y="288000"/>
                    <a:pt x="0" y="223529"/>
                    <a:pt x="0" y="144000"/>
                  </a:cubicBezTo>
                  <a:cubicBezTo>
                    <a:pt x="0" y="64471"/>
                    <a:pt x="64471" y="0"/>
                    <a:pt x="144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101" name="直接连接符 100"/>
          <p:cNvCxnSpPr>
            <a:endCxn id="53" idx="0"/>
          </p:cNvCxnSpPr>
          <p:nvPr userDrawn="1"/>
        </p:nvCxnSpPr>
        <p:spPr>
          <a:xfrm flipH="1">
            <a:off x="108000" y="414000"/>
            <a:ext cx="14464" cy="6182743"/>
          </a:xfrm>
          <a:prstGeom prst="line">
            <a:avLst/>
          </a:prstGeom>
          <a:ln w="15875">
            <a:solidFill>
              <a:srgbClr val="7D7D7D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5" idx="3"/>
          </p:cNvCxnSpPr>
          <p:nvPr userDrawn="1"/>
        </p:nvCxnSpPr>
        <p:spPr>
          <a:xfrm>
            <a:off x="9031374" y="387000"/>
            <a:ext cx="0" cy="6209743"/>
          </a:xfrm>
          <a:prstGeom prst="line">
            <a:avLst/>
          </a:prstGeom>
          <a:ln w="15875">
            <a:solidFill>
              <a:srgbClr val="7D7D7D"/>
            </a:solidFill>
          </a:ln>
          <a:effectLst>
            <a:innerShdw blurRad="12700" dist="50800" dir="1800000">
              <a:schemeClr val="tx1">
                <a:lumMod val="95000"/>
                <a:lumOff val="5000"/>
              </a:scheme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 userDrawn="1"/>
        </p:nvSpPr>
        <p:spPr>
          <a:xfrm>
            <a:off x="108000" y="360000"/>
            <a:ext cx="313200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 userDrawn="1"/>
        </p:nvSpPr>
        <p:spPr>
          <a:xfrm>
            <a:off x="5904954" y="360000"/>
            <a:ext cx="3126420" cy="5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FB"/>
            </a:gs>
            <a:gs pos="100000">
              <a:srgbClr val="CBCFD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png"/><Relationship Id="rId8" Type="http://schemas.openxmlformats.org/officeDocument/2006/relationships/image" Target="../media/image69.png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72.png"/><Relationship Id="rId10" Type="http://schemas.openxmlformats.org/officeDocument/2006/relationships/image" Target="../media/image71.png"/><Relationship Id="rId1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1.png"/><Relationship Id="rId8" Type="http://schemas.openxmlformats.org/officeDocument/2006/relationships/image" Target="../media/image80.png"/><Relationship Id="rId7" Type="http://schemas.openxmlformats.org/officeDocument/2006/relationships/image" Target="../media/image79.png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2.png"/><Relationship Id="rId1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5.png"/><Relationship Id="rId7" Type="http://schemas.openxmlformats.org/officeDocument/2006/relationships/image" Target="../media/image94.png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9.png"/><Relationship Id="rId7" Type="http://schemas.openxmlformats.org/officeDocument/2006/relationships/image" Target="../media/image108.png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png"/><Relationship Id="rId8" Type="http://schemas.openxmlformats.org/officeDocument/2006/relationships/image" Target="../media/image117.png"/><Relationship Id="rId7" Type="http://schemas.openxmlformats.org/officeDocument/2006/relationships/image" Target="../media/image116.png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image" Target="../media/image1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image" Target="../media/image1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7.png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image" Target="../media/image1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image" Target="../media/image138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" Type="http://schemas.openxmlformats.org/officeDocument/2006/relationships/image" Target="../media/image1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png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4.png"/><Relationship Id="rId1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0" y="2895809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latin typeface="+mj-lt"/>
              </a:rPr>
              <a:t>习题课</a:t>
            </a:r>
            <a:endParaRPr lang="en-US" altLang="zh-CN" sz="4400" b="1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0509" y="2519265"/>
            <a:ext cx="8378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矩阵的高阶幂次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834881" y="3601616"/>
            <a:ext cx="3200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/>
              <a:t>找规律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/>
              <a:t>类似二项式公式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/>
              <a:t>分块矩阵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-11865" y="540165"/>
                <a:ext cx="9307689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400" dirty="0"/>
                  <a:t>可逆，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𝑨𝑷</m:t>
                    </m:r>
                  </m:oMath>
                </a14:m>
                <a:r>
                  <a:rPr lang="zh-CN" altLang="en-US" sz="2400" dirty="0"/>
                  <a:t>，求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𝟐𝟎𝟐𝟎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𝟕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65" y="540165"/>
                <a:ext cx="9307689" cy="1068947"/>
              </a:xfrm>
              <a:prstGeom prst="rect">
                <a:avLst/>
              </a:prstGeom>
              <a:blipFill rotWithShape="1">
                <a:blip r:embed="rId1"/>
                <a:stretch>
                  <a:fillRect l="5" t="-39" r="1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3034" y="1916095"/>
                <a:ext cx="874278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𝟐𝟎𝟐𝟎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𝑨𝑷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𝑨𝑷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⋯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𝑨𝑷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𝟐𝟎𝟐𝟎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4" y="1916095"/>
                <a:ext cx="8742783" cy="470000"/>
              </a:xfrm>
              <a:prstGeom prst="rect">
                <a:avLst/>
              </a:prstGeom>
              <a:blipFill rotWithShape="1">
                <a:blip r:embed="rId2"/>
                <a:stretch>
                  <a:fillRect t="-64" r="1" b="-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97620" y="2598319"/>
                <a:ext cx="2656048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20" y="2598319"/>
                <a:ext cx="2656048" cy="976614"/>
              </a:xfrm>
              <a:prstGeom prst="rect">
                <a:avLst/>
              </a:prstGeom>
              <a:blipFill rotWithShape="1">
                <a:blip r:embed="rId3"/>
                <a:stretch>
                  <a:fillRect l="-3" t="-55" r="-2178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947714" y="2598319"/>
                <a:ext cx="2213426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714" y="2598319"/>
                <a:ext cx="2213426" cy="976614"/>
              </a:xfrm>
              <a:prstGeom prst="rect">
                <a:avLst/>
              </a:prstGeom>
              <a:blipFill rotWithShape="1">
                <a:blip r:embed="rId4"/>
                <a:stretch>
                  <a:fillRect l="-25" t="-55" r="-2307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7310" y="3874883"/>
                <a:ext cx="3991312" cy="597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𝟐𝟎𝟐𝟎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𝟓𝟎𝟓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10" y="3874883"/>
                <a:ext cx="3991312" cy="597023"/>
              </a:xfrm>
              <a:prstGeom prst="rect">
                <a:avLst/>
              </a:prstGeom>
              <a:blipFill rotWithShape="1">
                <a:blip r:embed="rId5"/>
                <a:stretch>
                  <a:fillRect l="-15" t="-19" r="7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98267" y="4885256"/>
                <a:ext cx="3742957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𝟐𝟎𝟐𝟎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𝟕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𝟕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67" y="4885256"/>
                <a:ext cx="3742957" cy="470000"/>
              </a:xfrm>
              <a:prstGeom prst="rect">
                <a:avLst/>
              </a:prstGeom>
              <a:blipFill rotWithShape="1">
                <a:blip r:embed="rId6"/>
                <a:stretch>
                  <a:fillRect l="-11" t="-43" r="2" b="-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882687" y="4614323"/>
                <a:ext cx="2489891" cy="10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87" y="4614323"/>
                <a:ext cx="2489891" cy="1098442"/>
              </a:xfrm>
              <a:prstGeom prst="rect">
                <a:avLst/>
              </a:prstGeom>
              <a:blipFill rotWithShape="1">
                <a:blip r:embed="rId7"/>
                <a:stretch>
                  <a:fillRect l="-12" t="-38" r="14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70589" y="709499"/>
                <a:ext cx="9302389" cy="1438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/>
                  <a:t>，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阶方阵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/>
                  <a:t>，</a:t>
                </a:r>
                <a:endParaRPr lang="en-US" altLang="zh-CN" sz="2400" b="1" dirty="0"/>
              </a:p>
              <a:p>
                <a:r>
                  <a:rPr lang="zh-CN" altLang="en-US" sz="2400" dirty="0"/>
                  <a:t>满足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𝑨𝑷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𝑷𝑫</m:t>
                    </m:r>
                  </m:oMath>
                </a14:m>
                <a:r>
                  <a:rPr lang="zh-CN" altLang="en-US" sz="2400" dirty="0"/>
                  <a:t>，求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9" y="709499"/>
                <a:ext cx="9302389" cy="1438279"/>
              </a:xfrm>
              <a:prstGeom prst="rect">
                <a:avLst/>
              </a:prstGeom>
              <a:blipFill rotWithShape="1">
                <a:blip r:embed="rId1"/>
                <a:stretch>
                  <a:fillRect l="-1" t="-14" r="4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00608" y="2127396"/>
                <a:ext cx="8742783" cy="10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因此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2400" dirty="0"/>
                  <a:t>可逆，且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08" y="2127396"/>
                <a:ext cx="8742783" cy="1098442"/>
              </a:xfrm>
              <a:prstGeom prst="rect">
                <a:avLst/>
              </a:prstGeom>
              <a:blipFill rotWithShape="1">
                <a:blip r:embed="rId2"/>
                <a:stretch>
                  <a:fillRect l="-7" t="-13" r="1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84011" y="3808882"/>
                <a:ext cx="3471463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11" y="3808882"/>
                <a:ext cx="3471463" cy="377667"/>
              </a:xfrm>
              <a:prstGeom prst="rect">
                <a:avLst/>
              </a:prstGeom>
              <a:blipFill rotWithShape="1">
                <a:blip r:embed="rId3"/>
                <a:stretch>
                  <a:fillRect l="-4" t="-40" r="2" b="-13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44163" y="4643735"/>
                <a:ext cx="3147657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e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63" y="4643735"/>
                <a:ext cx="3147657" cy="1173847"/>
              </a:xfrm>
              <a:prstGeom prst="rect">
                <a:avLst/>
              </a:prstGeom>
              <a:blipFill rotWithShape="1">
                <a:blip r:embed="rId4"/>
                <a:stretch>
                  <a:fillRect l="-1" t="-52" r="20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505369" y="5593087"/>
                <a:ext cx="2832827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369" y="5593087"/>
                <a:ext cx="2832827" cy="976614"/>
              </a:xfrm>
              <a:prstGeom prst="rect">
                <a:avLst/>
              </a:prstGeom>
              <a:blipFill rotWithShape="1">
                <a:blip r:embed="rId5"/>
                <a:stretch>
                  <a:fillRect l="-6" t="-1" r="9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11" name="组合 10"/>
          <p:cNvGrpSpPr/>
          <p:nvPr/>
        </p:nvGrpSpPr>
        <p:grpSpPr>
          <a:xfrm>
            <a:off x="484011" y="3174000"/>
            <a:ext cx="3726746" cy="461665"/>
            <a:chOff x="484011" y="3174000"/>
            <a:chExt cx="3726746" cy="461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920839" y="3182429"/>
                  <a:ext cx="2289918" cy="38324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𝑷𝑫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   </m:t>
                        </m:r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839" y="3182429"/>
                  <a:ext cx="2289918" cy="383246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484011" y="3174000"/>
                  <a:ext cx="150847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𝑨𝑷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𝑷𝑫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11" y="3174000"/>
                  <a:ext cx="1508478" cy="461665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716529" y="3174000"/>
                <a:ext cx="3193029" cy="3832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529" y="3174000"/>
                <a:ext cx="3193029" cy="383246"/>
              </a:xfrm>
              <a:prstGeom prst="rect">
                <a:avLst/>
              </a:prstGeom>
              <a:blipFill rotWithShape="1">
                <a:blip r:embed="rId8"/>
                <a:stretch>
                  <a:fillRect l="-16" t="-70" r="4" b="-11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2776838" y="4301360"/>
                <a:ext cx="5241223" cy="4168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                 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838" y="4301360"/>
                <a:ext cx="5241223" cy="416845"/>
              </a:xfrm>
              <a:prstGeom prst="rect">
                <a:avLst/>
              </a:prstGeom>
              <a:blipFill rotWithShape="1">
                <a:blip r:embed="rId9"/>
                <a:stretch>
                  <a:fillRect l="-12" t="-121" r="11" b="-2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3912914" y="3824612"/>
                <a:ext cx="4954561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914" y="3824612"/>
                <a:ext cx="4954561" cy="377667"/>
              </a:xfrm>
              <a:prstGeom prst="rect">
                <a:avLst/>
              </a:prstGeom>
              <a:blipFill rotWithShape="1">
                <a:blip r:embed="rId10"/>
                <a:stretch>
                  <a:fillRect l="-1" t="-2" r="7" b="-13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3437292" y="4742351"/>
                <a:ext cx="4950352" cy="1008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𝟖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𝟔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𝟗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𝟏𝟎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292" y="4742351"/>
                <a:ext cx="4950352" cy="1008481"/>
              </a:xfrm>
              <a:prstGeom prst="rect">
                <a:avLst/>
              </a:prstGeom>
              <a:blipFill rotWithShape="1">
                <a:blip r:embed="rId11"/>
                <a:stretch>
                  <a:fillRect l="-1" t="-17" r="11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8" grpId="0"/>
      <p:bldP spid="10" grpId="0"/>
      <p:bldP spid="12" grpId="0"/>
      <p:bldP spid="13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0509" y="2519265"/>
            <a:ext cx="8378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矩阵的逆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0" y="648925"/>
                <a:ext cx="8742783" cy="2361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：设</a:t>
                </a:r>
                <a:r>
                  <a:rPr lang="en-US" altLang="zh-CN" sz="2400" dirty="0"/>
                  <a:t>4</a:t>
                </a:r>
                <a:r>
                  <a:rPr lang="zh-CN" altLang="en-US" sz="2400" dirty="0"/>
                  <a:t>阶方阵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dirty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altLang="zh-CN" sz="2400" b="1" i="1" dirty="0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𝑩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altLang="zh-CN" sz="2400" b="1" dirty="0"/>
              </a:p>
              <a:p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，求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8925"/>
                <a:ext cx="8742783" cy="2361287"/>
              </a:xfrm>
              <a:prstGeom prst="rect">
                <a:avLst/>
              </a:prstGeom>
              <a:blipFill rotWithShape="1">
                <a:blip r:embed="rId1"/>
                <a:stretch>
                  <a:fillRect t="-25" r="1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98558" y="4277213"/>
                <a:ext cx="5421099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𝑨𝑩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58" y="4277213"/>
                <a:ext cx="5421099" cy="377667"/>
              </a:xfrm>
              <a:prstGeom prst="rect">
                <a:avLst/>
              </a:prstGeom>
              <a:blipFill rotWithShape="1">
                <a:blip r:embed="rId2"/>
                <a:stretch>
                  <a:fillRect l="-2" t="-129" r="3" b="-13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808559" y="4277213"/>
                <a:ext cx="27689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𝑩𝑨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559" y="4277213"/>
                <a:ext cx="27689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" t="-132" r="-669" b="-15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97302" y="4811228"/>
                <a:ext cx="26118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02" y="4811228"/>
                <a:ext cx="261180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5" t="-127" r="-1758" b="-15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97558" y="5654179"/>
                <a:ext cx="232005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58" y="5654179"/>
                <a:ext cx="232005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" t="-38" r="-2252" b="-16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97302" y="3700528"/>
                <a:ext cx="3064878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𝑨𝑩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02" y="3700528"/>
                <a:ext cx="3064878" cy="377667"/>
              </a:xfrm>
              <a:prstGeom prst="rect">
                <a:avLst/>
              </a:prstGeom>
              <a:blipFill rotWithShape="1">
                <a:blip r:embed="rId6"/>
                <a:stretch>
                  <a:fillRect l="-13" t="-101" r="4" b="-13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-45155" y="2850606"/>
                <a:ext cx="8742783" cy="71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155" y="2850606"/>
                <a:ext cx="8742783" cy="717248"/>
              </a:xfrm>
              <a:prstGeom prst="rect">
                <a:avLst/>
              </a:prstGeom>
              <a:blipFill rotWithShape="1">
                <a:blip r:embed="rId7"/>
                <a:stretch>
                  <a:fillRect l="1" t="-13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4024488" y="3659200"/>
                <a:ext cx="383822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两边同时左乘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400" dirty="0"/>
                  <a:t>, </a:t>
                </a:r>
                <a:r>
                  <a:rPr lang="zh-CN" altLang="en-US" sz="2400" dirty="0"/>
                  <a:t>右乘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88" y="3659200"/>
                <a:ext cx="3838223" cy="470000"/>
              </a:xfrm>
              <a:prstGeom prst="rect">
                <a:avLst/>
              </a:prstGeom>
              <a:blipFill rotWithShape="1">
                <a:blip r:embed="rId8"/>
                <a:stretch>
                  <a:fillRect l="-13" t="-70" r="4" b="-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2665368" y="5122431"/>
                <a:ext cx="3254289" cy="1432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368" y="5122431"/>
                <a:ext cx="3254289" cy="1432828"/>
              </a:xfrm>
              <a:prstGeom prst="rect">
                <a:avLst/>
              </a:prstGeom>
              <a:blipFill rotWithShape="1">
                <a:blip r:embed="rId9"/>
                <a:stretch>
                  <a:fillRect l="-8" t="-36" r="-1536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5808559" y="5180560"/>
                <a:ext cx="2956194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559" y="5180560"/>
                <a:ext cx="2956194" cy="1360629"/>
              </a:xfrm>
              <a:prstGeom prst="rect">
                <a:avLst/>
              </a:prstGeom>
              <a:blipFill rotWithShape="1">
                <a:blip r:embed="rId10"/>
                <a:stretch>
                  <a:fillRect l="-7" t="-17" r="-2647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14605" y="933435"/>
                <a:ext cx="8742783" cy="1094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dirty="0"/>
                  <a:t>可逆，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/>
                  <a:t>均为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维列向量，且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证明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dirty="0"/>
                  <a:t>可逆，且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05" y="933435"/>
                <a:ext cx="8742783" cy="1094402"/>
              </a:xfrm>
              <a:prstGeom prst="rect">
                <a:avLst/>
              </a:prstGeom>
              <a:blipFill rotWithShape="1">
                <a:blip r:embed="rId1"/>
                <a:stretch>
                  <a:fillRect l="-7" t="-57" r="1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14604" y="2121144"/>
                <a:ext cx="8742783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证明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den>
                        </m:f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04" y="2121144"/>
                <a:ext cx="8742783" cy="745460"/>
              </a:xfrm>
              <a:prstGeom prst="rect">
                <a:avLst/>
              </a:prstGeom>
              <a:blipFill rotWithShape="1">
                <a:blip r:embed="rId2"/>
                <a:stretch>
                  <a:fillRect l="-7" t="-33" r="1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0" y="2959911"/>
                <a:ext cx="8742783" cy="905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den>
                      </m:f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altLang="zh-CN" sz="24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59911"/>
                <a:ext cx="8742783" cy="905376"/>
              </a:xfrm>
              <a:prstGeom prst="rect">
                <a:avLst/>
              </a:prstGeom>
              <a:blipFill rotWithShape="1">
                <a:blip r:embed="rId3"/>
                <a:stretch>
                  <a:fillRect t="-19" r="1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-67619" y="4203944"/>
                <a:ext cx="8742783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            故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可逆，</a:t>
                </a:r>
                <a:endParaRPr lang="en-US" altLang="zh-CN" sz="2400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619" y="4203944"/>
                <a:ext cx="8742783" cy="468205"/>
              </a:xfrm>
              <a:prstGeom prst="rect">
                <a:avLst/>
              </a:prstGeom>
              <a:blipFill rotWithShape="1">
                <a:blip r:embed="rId4"/>
                <a:stretch>
                  <a:fillRect l="4" t="-52" r="5" b="-12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234381" y="4074709"/>
                <a:ext cx="4769441" cy="72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sSup>
                              <m:sSup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num>
                      <m:den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den>
                    </m:f>
                  </m:oMath>
                </a14:m>
                <a:endParaRPr lang="en-US" altLang="zh-CN" sz="2400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381" y="4074709"/>
                <a:ext cx="4769441" cy="726674"/>
              </a:xfrm>
              <a:prstGeom prst="rect">
                <a:avLst/>
              </a:prstGeom>
              <a:blipFill rotWithShape="1">
                <a:blip r:embed="rId5"/>
                <a:stretch>
                  <a:fillRect l="-7" t="-76" r="6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14605" y="933435"/>
                <a:ext cx="8742783" cy="1230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400" dirty="0"/>
                  <a:t>阶实方阵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dirty="0"/>
                  <a:t>的代数余子式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    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）证明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/>
                  <a:t>可逆且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05" y="933435"/>
                <a:ext cx="8742783" cy="1230080"/>
              </a:xfrm>
              <a:prstGeom prst="rect">
                <a:avLst/>
              </a:prstGeom>
              <a:blipFill rotWithShape="1">
                <a:blip r:embed="rId1"/>
                <a:stretch>
                  <a:fillRect l="-7" t="-50" r="1" b="-8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14605" y="2308145"/>
                <a:ext cx="8742783" cy="506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证明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 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en-US" altLang="zh-CN" sz="2400" b="1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05" y="2308145"/>
                <a:ext cx="8742783" cy="506485"/>
              </a:xfrm>
              <a:prstGeom prst="rect">
                <a:avLst/>
              </a:prstGeom>
              <a:blipFill rotWithShape="1">
                <a:blip r:embed="rId2"/>
                <a:stretch>
                  <a:fillRect l="-7" t="-110" r="1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119674" y="2892490"/>
                <a:ext cx="7641771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2400" dirty="0"/>
                  <a:t>，两边求行列式得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74" y="2892490"/>
                <a:ext cx="7641771" cy="468205"/>
              </a:xfrm>
              <a:prstGeom prst="rect">
                <a:avLst/>
              </a:prstGeom>
              <a:blipFill rotWithShape="1">
                <a:blip r:embed="rId3"/>
                <a:stretch>
                  <a:fillRect l="-2" t="-14" r="5" b="-1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19674" y="3438555"/>
                <a:ext cx="7641771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或 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74" y="3438555"/>
                <a:ext cx="7641771" cy="468205"/>
              </a:xfrm>
              <a:prstGeom prst="rect">
                <a:avLst/>
              </a:prstGeom>
              <a:blipFill rotWithShape="1">
                <a:blip r:embed="rId4"/>
                <a:stretch>
                  <a:fillRect l="-2" t="-6" r="5" b="-1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074520" y="4012868"/>
                <a:ext cx="5659304" cy="468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20" y="4012868"/>
                <a:ext cx="5659304" cy="468526"/>
              </a:xfrm>
              <a:prstGeom prst="rect">
                <a:avLst/>
              </a:prstGeom>
              <a:blipFill rotWithShape="1">
                <a:blip r:embed="rId5"/>
                <a:stretch>
                  <a:fillRect l="-2" t="-65" r="5" b="-82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074521" y="4727048"/>
                <a:ext cx="2097658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从而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521" y="4727048"/>
                <a:ext cx="2097658" cy="468205"/>
              </a:xfrm>
              <a:prstGeom prst="rect">
                <a:avLst/>
              </a:prstGeom>
              <a:blipFill rotWithShape="1">
                <a:blip r:embed="rId6"/>
                <a:stretch>
                  <a:fillRect l="-5" t="-23" r="17" b="-1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833119" y="4012868"/>
                <a:ext cx="19283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119" y="4012868"/>
                <a:ext cx="1928326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7" t="-66" r="18" b="-2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050076" y="4727047"/>
                <a:ext cx="3497480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zh-CN" altLang="en-US" sz="2400" dirty="0"/>
                  <a:t> 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/>
                  <a:t>可逆且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076" y="4727047"/>
                <a:ext cx="3497480" cy="468205"/>
              </a:xfrm>
              <a:prstGeom prst="rect">
                <a:avLst/>
              </a:prstGeom>
              <a:blipFill rotWithShape="1">
                <a:blip r:embed="rId8"/>
                <a:stretch>
                  <a:fillRect l="-5" t="-23" r="2" b="-1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73494" y="555257"/>
                <a:ext cx="8742783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,⋯; 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，证明：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/>
                  <a:t>,  </a:t>
                </a:r>
                <a:r>
                  <a:rPr lang="zh-CN" altLang="en-US" sz="24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4" y="555257"/>
                <a:ext cx="8742783" cy="1024127"/>
              </a:xfrm>
              <a:prstGeom prst="rect">
                <a:avLst/>
              </a:prstGeom>
              <a:blipFill rotWithShape="1">
                <a:blip r:embed="rId1"/>
                <a:stretch>
                  <a:fillRect l="-5" t="-26" r="7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-45156" y="1429045"/>
                <a:ext cx="5062951" cy="1472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证明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156" y="1429045"/>
                <a:ext cx="5062951" cy="1472263"/>
              </a:xfrm>
              <a:prstGeom prst="rect">
                <a:avLst/>
              </a:prstGeom>
              <a:blipFill rotWithShape="1">
                <a:blip r:embed="rId2"/>
                <a:stretch>
                  <a:fillRect l="1" t="-20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0" y="2762146"/>
                <a:ext cx="8178684" cy="1663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+⋯</m:t>
                                </m:r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62146"/>
                <a:ext cx="8178684" cy="1663148"/>
              </a:xfrm>
              <a:prstGeom prst="rect">
                <a:avLst/>
              </a:prstGeom>
              <a:blipFill rotWithShape="1">
                <a:blip r:embed="rId3"/>
                <a:stretch>
                  <a:fillRect t="-32" r="6" b="-6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-107245" y="4286131"/>
                <a:ext cx="6824018" cy="1658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245" y="4286131"/>
                <a:ext cx="6824018" cy="1658852"/>
              </a:xfrm>
              <a:prstGeom prst="rect">
                <a:avLst/>
              </a:prstGeom>
              <a:blipFill rotWithShape="1">
                <a:blip r:embed="rId4"/>
                <a:stretch>
                  <a:fillRect l="8" t="-31" r="6" b="-6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-45155" y="5810117"/>
                <a:ext cx="3527778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155" y="5810117"/>
                <a:ext cx="3527778" cy="874085"/>
              </a:xfrm>
              <a:prstGeom prst="rect">
                <a:avLst/>
              </a:prstGeom>
              <a:blipFill rotWithShape="1">
                <a:blip r:embed="rId5"/>
                <a:stretch>
                  <a:fillRect l="2" t="-57" r="8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194756" y="5818507"/>
                <a:ext cx="2037645" cy="87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756" y="5818507"/>
                <a:ext cx="2037645" cy="874085"/>
              </a:xfrm>
              <a:prstGeom prst="rect">
                <a:avLst/>
              </a:prstGeom>
              <a:blipFill rotWithShape="1">
                <a:blip r:embed="rId6"/>
                <a:stretch>
                  <a:fillRect l="-3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3772" y="2519265"/>
            <a:ext cx="76697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矩阵的分块，行向量，列向量</a:t>
            </a:r>
            <a:endParaRPr lang="zh-CN" altLang="en-US" sz="4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46180" y="760549"/>
                <a:ext cx="8337421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为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维列向量，若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，求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80" y="760549"/>
                <a:ext cx="8337421" cy="1068947"/>
              </a:xfrm>
              <a:prstGeom prst="rect">
                <a:avLst/>
              </a:prstGeom>
              <a:blipFill rotWithShape="1">
                <a:blip r:embed="rId1"/>
                <a:stretch>
                  <a:fillRect l="-2" t="-42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0" y="2104198"/>
                <a:ext cx="2642176" cy="1069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</a:t>
                </a:r>
                <a:r>
                  <a:rPr lang="zh-CN" altLang="en-US" sz="24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04198"/>
                <a:ext cx="2642176" cy="1069908"/>
              </a:xfrm>
              <a:prstGeom prst="rect">
                <a:avLst/>
              </a:prstGeom>
              <a:blipFill rotWithShape="1">
                <a:blip r:embed="rId2"/>
                <a:stretch>
                  <a:fillRect t="-41" r="22" b="-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05088" y="4502659"/>
                <a:ext cx="4008131" cy="1069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88" y="4502659"/>
                <a:ext cx="4008131" cy="1069908"/>
              </a:xfrm>
              <a:prstGeom prst="rect">
                <a:avLst/>
              </a:prstGeom>
              <a:blipFill rotWithShape="1">
                <a:blip r:embed="rId3"/>
                <a:stretch>
                  <a:fillRect l="-7" t="-48" r="7" b="-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324936" y="2091769"/>
                <a:ext cx="3596086" cy="1069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936" y="2091769"/>
                <a:ext cx="3596086" cy="1069908"/>
              </a:xfrm>
              <a:prstGeom prst="rect">
                <a:avLst/>
              </a:prstGeom>
              <a:blipFill rotWithShape="1">
                <a:blip r:embed="rId4"/>
                <a:stretch>
                  <a:fillRect l="-6" t="-7" r="8" b="-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751114" y="1965484"/>
                <a:ext cx="3325153" cy="1322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114" y="1965484"/>
                <a:ext cx="3325153" cy="1322478"/>
              </a:xfrm>
              <a:prstGeom prst="rect">
                <a:avLst/>
              </a:prstGeom>
              <a:blipFill rotWithShape="1">
                <a:blip r:embed="rId5"/>
                <a:stretch>
                  <a:fillRect l="-17" t="-12" r="6" b="-8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751114" y="3360837"/>
                <a:ext cx="2642176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114" y="3360837"/>
                <a:ext cx="2642176" cy="1068947"/>
              </a:xfrm>
              <a:prstGeom prst="rect">
                <a:avLst/>
              </a:prstGeom>
              <a:blipFill rotWithShape="1">
                <a:blip r:embed="rId6"/>
                <a:stretch>
                  <a:fillRect l="-21" t="-39" r="19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796465" y="4802420"/>
                <a:ext cx="2642176" cy="470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65" y="4802420"/>
                <a:ext cx="2642176" cy="470385"/>
              </a:xfrm>
              <a:prstGeom prst="rect">
                <a:avLst/>
              </a:prstGeom>
              <a:blipFill rotWithShape="1">
                <a:blip r:embed="rId7"/>
                <a:stretch>
                  <a:fillRect l="-16" t="-117" r="14" b="-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958287" y="4802420"/>
                <a:ext cx="2893065" cy="470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287" y="4802420"/>
                <a:ext cx="2893065" cy="470385"/>
              </a:xfrm>
              <a:prstGeom prst="rect">
                <a:avLst/>
              </a:prstGeom>
              <a:blipFill rotWithShape="1">
                <a:blip r:embed="rId8"/>
                <a:stretch>
                  <a:fillRect l="-3" t="-117" r="3" b="-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77092" y="877455"/>
            <a:ext cx="8358909" cy="1829353"/>
            <a:chOff x="277092" y="877455"/>
            <a:chExt cx="8358909" cy="18293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277092" y="877455"/>
                  <a:ext cx="835890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 dirty="0"/>
                    <a:t>例</a:t>
                  </a:r>
                  <a:r>
                    <a:rPr lang="zh-CN" altLang="en-US" sz="2400" dirty="0"/>
                    <a:t>：证明过平面上两个不同点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400" dirty="0"/>
                    <a:t>的直线的方程为</a:t>
                  </a:r>
                  <a:endParaRPr lang="zh-CN" altLang="en-US" sz="2400" dirty="0"/>
                </a:p>
              </p:txBody>
            </p:sp>
          </mc:Choice>
          <mc:Fallback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92" y="877455"/>
                  <a:ext cx="8358909" cy="830997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3689928" y="1532961"/>
                  <a:ext cx="2264402" cy="1173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928" y="1532961"/>
                  <a:ext cx="2264402" cy="117384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77092" y="2821709"/>
                <a:ext cx="8358909" cy="1154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证明</a:t>
                </a:r>
                <a:r>
                  <a:rPr lang="zh-CN" altLang="en-US" sz="2400" dirty="0"/>
                  <a:t>：过平面上不同两个点的直线方程为</a:t>
                </a:r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2" y="2821709"/>
                <a:ext cx="8358909" cy="1154483"/>
              </a:xfrm>
              <a:prstGeom prst="rect">
                <a:avLst/>
              </a:prstGeom>
              <a:blipFill rotWithShape="1">
                <a:blip r:embed="rId3"/>
                <a:stretch>
                  <a:fillRect l="-3" t="-35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77092" y="4705620"/>
                <a:ext cx="5011752" cy="1635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进一步等价于</a:t>
                </a:r>
                <a:endParaRPr lang="en-US" altLang="zh-CN" sz="240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,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2" y="4705620"/>
                <a:ext cx="5011752" cy="1635512"/>
              </a:xfrm>
              <a:prstGeom prst="rect">
                <a:avLst/>
              </a:prstGeom>
              <a:blipFill rotWithShape="1">
                <a:blip r:embed="rId4"/>
                <a:stretch>
                  <a:fillRect l="-5" t="-17" r="1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77092" y="3870137"/>
                <a:ext cx="4515662" cy="74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等价于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，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2" y="3870137"/>
                <a:ext cx="4515662" cy="749629"/>
              </a:xfrm>
              <a:prstGeom prst="rect">
                <a:avLst/>
              </a:prstGeom>
              <a:blipFill rotWithShape="1">
                <a:blip r:embed="rId5"/>
                <a:stretch>
                  <a:fillRect l="-5" t="-60" r="9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770071" y="5024620"/>
                <a:ext cx="3865930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/>
                  <a:t>等价于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071" y="5024620"/>
                <a:ext cx="3865930" cy="1266180"/>
              </a:xfrm>
              <a:prstGeom prst="rect">
                <a:avLst/>
              </a:prstGeom>
              <a:blipFill rotWithShape="1">
                <a:blip r:embed="rId6"/>
                <a:stretch>
                  <a:fillRect l="-15" t="-39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98580" y="877455"/>
                <a:ext cx="8337421" cy="9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维向量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400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，已知矩阵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dirty="0"/>
                  <a:t>的逆矩阵为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dirty="0"/>
                  <a:t>，求常数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80" y="877455"/>
                <a:ext cx="8337421" cy="985206"/>
              </a:xfrm>
              <a:prstGeom prst="rect">
                <a:avLst/>
              </a:prstGeom>
              <a:blipFill rotWithShape="1">
                <a:blip r:embed="rId1"/>
                <a:stretch>
                  <a:fillRect l="-2" t="-53" b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46266" y="1947207"/>
                <a:ext cx="1956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𝑨𝑩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66" y="1947207"/>
                <a:ext cx="195666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0" t="-64" r="22" b="-2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555217" y="3229265"/>
                <a:ext cx="4787080" cy="1636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altLang="zh-CN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217" y="3229265"/>
                <a:ext cx="4787080" cy="1636923"/>
              </a:xfrm>
              <a:prstGeom prst="rect">
                <a:avLst/>
              </a:prstGeom>
              <a:blipFill rotWithShape="1">
                <a:blip r:embed="rId3"/>
                <a:stretch>
                  <a:fillRect l="-2" t="-18" r="12" b="-2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721454" y="4861599"/>
                <a:ext cx="3675568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sz="2400" dirty="0"/>
                  <a:t>，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4" y="4861599"/>
                <a:ext cx="3675568" cy="645048"/>
              </a:xfrm>
              <a:prstGeom prst="rect">
                <a:avLst/>
              </a:prstGeom>
              <a:blipFill rotWithShape="1">
                <a:blip r:embed="rId4"/>
                <a:stretch>
                  <a:fillRect l="-3" t="-6" r="8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46266" y="5573439"/>
                <a:ext cx="5656770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，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66" y="5573439"/>
                <a:ext cx="5656770" cy="615874"/>
              </a:xfrm>
              <a:prstGeom prst="rect">
                <a:avLst/>
              </a:prstGeom>
              <a:blipFill rotWithShape="1">
                <a:blip r:embed="rId5"/>
                <a:stretch>
                  <a:fillRect l="-3" t="-7" r="7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16732" y="2574501"/>
                <a:ext cx="5377201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732" y="2574501"/>
                <a:ext cx="5377201" cy="615874"/>
              </a:xfrm>
              <a:prstGeom prst="rect">
                <a:avLst/>
              </a:prstGeom>
              <a:blipFill rotWithShape="1">
                <a:blip r:embed="rId6"/>
                <a:stretch>
                  <a:fillRect l="-7" t="-34" r="8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813822" y="1716952"/>
                <a:ext cx="3983023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822" y="1716952"/>
                <a:ext cx="3983023" cy="922176"/>
              </a:xfrm>
              <a:prstGeom prst="rect">
                <a:avLst/>
              </a:prstGeom>
              <a:blipFill rotWithShape="1">
                <a:blip r:embed="rId7"/>
                <a:stretch>
                  <a:fillRect l="-7" t="-59" r="1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185276" y="5650543"/>
                <a:ext cx="28119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, </a:t>
                </a:r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276" y="5650543"/>
                <a:ext cx="2811968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3" t="-68" r="20" b="-2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666920" y="4952981"/>
                <a:ext cx="1914502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又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920" y="4952981"/>
                <a:ext cx="1914502" cy="468205"/>
              </a:xfrm>
              <a:prstGeom prst="rect">
                <a:avLst/>
              </a:prstGeom>
              <a:blipFill rotWithShape="1">
                <a:blip r:embed="rId9"/>
                <a:stretch>
                  <a:fillRect l="-16" t="-132" r="15" b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30399" y="792788"/>
                <a:ext cx="9042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dirty="0"/>
                  <a:t>都是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阶方阵，并且对任意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维列向量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dirty="0"/>
                  <a:t>满足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𝑩𝒙</m:t>
                    </m:r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r>
                  <a:rPr lang="zh-CN" altLang="en-US" sz="2400" dirty="0"/>
                  <a:t>证明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99" y="792788"/>
                <a:ext cx="9042400" cy="830997"/>
              </a:xfrm>
              <a:prstGeom prst="rect">
                <a:avLst/>
              </a:prstGeom>
              <a:blipFill rotWithShape="1">
                <a:blip r:embed="rId1"/>
                <a:stretch>
                  <a:fillRect l="-2" t="-37" r="2" b="-8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98580" y="1839080"/>
                <a:ext cx="80439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证明</a:t>
                </a:r>
                <a:r>
                  <a:rPr lang="zh-CN" altLang="en-US" sz="2400" dirty="0"/>
                  <a:t>：由于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𝑩𝒙</m:t>
                    </m:r>
                  </m:oMath>
                </a14:m>
                <a:r>
                  <a:rPr lang="zh-CN" altLang="en-US" sz="2400" dirty="0"/>
                  <a:t>对任意的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dirty="0"/>
                  <a:t>都成立，我们取如下的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b="1" dirty="0"/>
                  <a:t>：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80" y="1839080"/>
                <a:ext cx="8043909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" t="-26" r="6" b="-2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85174" y="2431373"/>
                <a:ext cx="5670719" cy="1698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⋯,</m:t>
                      </m:r>
                      <m:sSub>
                        <m:sSub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74" y="2431373"/>
                <a:ext cx="5670719" cy="1698222"/>
              </a:xfrm>
              <a:prstGeom prst="rect">
                <a:avLst/>
              </a:prstGeom>
              <a:blipFill rotWithShape="1">
                <a:blip r:embed="rId3"/>
                <a:stretch>
                  <a:fillRect l="-10" t="-35" r="-3280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438151" y="5789316"/>
                <a:ext cx="1630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51" y="5789316"/>
                <a:ext cx="16305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6" t="-5" r="9" b="-2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438758" y="4435524"/>
                <a:ext cx="6141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则有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58" y="4435524"/>
                <a:ext cx="614173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8" t="-11" r="8" b="-2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470774" y="5112420"/>
                <a:ext cx="53194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也即是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774" y="5112420"/>
                <a:ext cx="5319493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" t="-8" r="4" b="-2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0509" y="2519265"/>
            <a:ext cx="8378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矩阵的初等变换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-33867" y="668250"/>
                <a:ext cx="9211733" cy="872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2400" dirty="0"/>
                  <a:t>均为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阶方阵，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，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为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维列向量，求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𝑨𝑸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867" y="668250"/>
                <a:ext cx="9211733" cy="872547"/>
              </a:xfrm>
              <a:prstGeom prst="rect">
                <a:avLst/>
              </a:prstGeom>
              <a:blipFill rotWithShape="1">
                <a:blip r:embed="rId1"/>
                <a:stretch>
                  <a:fillRect l="2" t="-26" r="2" b="-3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25433" y="1681238"/>
                <a:ext cx="3561989" cy="10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33" y="1681238"/>
                <a:ext cx="3561989" cy="1098442"/>
              </a:xfrm>
              <a:prstGeom prst="rect">
                <a:avLst/>
              </a:prstGeom>
              <a:blipFill rotWithShape="1">
                <a:blip r:embed="rId2"/>
                <a:stretch>
                  <a:fillRect t="-36" r="8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45141" y="3289220"/>
                <a:ext cx="899221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𝑨𝑸</m:t>
                      </m:r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41" y="3289220"/>
                <a:ext cx="899221" cy="375872"/>
              </a:xfrm>
              <a:prstGeom prst="rect">
                <a:avLst/>
              </a:prstGeom>
              <a:blipFill rotWithShape="1">
                <a:blip r:embed="rId3"/>
                <a:stretch>
                  <a:fillRect l="-66" t="-148" r="2" b="-13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744362" y="2900394"/>
                <a:ext cx="4302396" cy="1057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𝑨𝑷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62" y="2900394"/>
                <a:ext cx="4302396" cy="1057212"/>
              </a:xfrm>
              <a:prstGeom prst="rect">
                <a:avLst/>
              </a:prstGeom>
              <a:blipFill rotWithShape="1">
                <a:blip r:embed="rId4"/>
                <a:stretch>
                  <a:fillRect t="-33" r="7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829125" y="5410140"/>
                <a:ext cx="1820242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125" y="5410140"/>
                <a:ext cx="1820242" cy="976614"/>
              </a:xfrm>
              <a:prstGeom prst="rect">
                <a:avLst/>
              </a:prstGeom>
              <a:blipFill rotWithShape="1">
                <a:blip r:embed="rId5"/>
                <a:stretch>
                  <a:fillRect l="-18" t="-59" r="-2336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744362" y="4119550"/>
                <a:ext cx="4848956" cy="1008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i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62" y="4119550"/>
                <a:ext cx="4848956" cy="1008481"/>
              </a:xfrm>
              <a:prstGeom prst="rect">
                <a:avLst/>
              </a:prstGeom>
              <a:blipFill rotWithShape="1">
                <a:blip r:embed="rId6"/>
                <a:stretch>
                  <a:fillRect t="-30" r="2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70589" y="709499"/>
                <a:ext cx="874278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阶可逆矩阵，交换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/>
                  <a:t>的第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行与第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行得矩阵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/>
                  <a:t>分别是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dirty="0"/>
                  <a:t>的伴随矩阵，则</a:t>
                </a:r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）交换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/>
                  <a:t>的第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行与第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/>
                  <a:t>  </a:t>
                </a:r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）交换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/>
                  <a:t>的第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列与第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列得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）交换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/>
                  <a:t>的第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行与第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行得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b="1" dirty="0"/>
              </a:p>
              <a:p>
                <a:r>
                  <a:rPr lang="zh-CN" altLang="en-US" sz="2400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D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）交换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的第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1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列与第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2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列得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9" y="709499"/>
                <a:ext cx="8742783" cy="2308324"/>
              </a:xfrm>
              <a:prstGeom prst="rect">
                <a:avLst/>
              </a:prstGeom>
              <a:blipFill rotWithShape="1">
                <a:blip r:embed="rId1"/>
                <a:stretch>
                  <a:fillRect l="-1" t="-9" r="2" b="-13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70589" y="3125755"/>
                <a:ext cx="3206389" cy="10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/>
                  <a:t>,   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9" y="3125755"/>
                <a:ext cx="3206389" cy="1098442"/>
              </a:xfrm>
              <a:prstGeom prst="rect">
                <a:avLst/>
              </a:prstGeom>
              <a:blipFill rotWithShape="1">
                <a:blip r:embed="rId2"/>
                <a:stretch>
                  <a:fillRect l="-2" t="-26" r="11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42392" y="4478694"/>
                <a:ext cx="16551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92" y="4478694"/>
                <a:ext cx="165513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" t="-11" r="23" b="-20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881534" y="4454841"/>
                <a:ext cx="3319242" cy="39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34" y="4454841"/>
                <a:ext cx="3319242" cy="393185"/>
              </a:xfrm>
              <a:prstGeom prst="rect">
                <a:avLst/>
              </a:prstGeom>
              <a:blipFill rotWithShape="1">
                <a:blip r:embed="rId4"/>
                <a:stretch>
                  <a:fillRect l="-12" t="-80" r="15" b="-6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942392" y="5271796"/>
                <a:ext cx="22359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92" y="5271796"/>
                <a:ext cx="223593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" t="-7" r="7" b="-16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894666" y="5757334"/>
                <a:ext cx="13546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所以选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66" y="5757334"/>
                <a:ext cx="1354667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6" t="-92" r="31" b="-2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574932" y="3444143"/>
                <a:ext cx="2308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32" y="3444143"/>
                <a:ext cx="2308283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2" t="-117" r="25" b="-2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2558" y="1726163"/>
            <a:ext cx="8378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/>
              <a:t>矩阵的秩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593909" y="2603240"/>
            <a:ext cx="5840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/>
              <a:t>定义，非零子式的最高阶数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/>
              <a:t>等价矩阵有相同的秩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/>
              <a:t>满秩方阵乘矩阵后，矩阵的秩不改变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/>
              <a:t>矩阵的秩标准型、满秩分解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6558" y="643214"/>
                <a:ext cx="8742783" cy="1016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：设有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维向量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阶单位阵，</a:t>
                </a:r>
                <a:endParaRPr lang="en-US" altLang="zh-CN" sz="2400" dirty="0"/>
              </a:p>
              <a:p>
                <a:r>
                  <a:rPr lang="en-US" altLang="zh-CN" sz="2400" dirty="0"/>
                  <a:t>       </a:t>
                </a:r>
                <a:r>
                  <a:rPr lang="zh-CN" altLang="en-US" sz="2400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阶矩阵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dirty="0"/>
                  <a:t>的秩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8" y="643214"/>
                <a:ext cx="8742783" cy="1016689"/>
              </a:xfrm>
              <a:prstGeom prst="rect">
                <a:avLst/>
              </a:prstGeom>
              <a:blipFill rotWithShape="1">
                <a:blip r:embed="rId1"/>
                <a:stretch>
                  <a:fillRect l="-2" t="-58" r="3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931947" y="4389662"/>
                <a:ext cx="2248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可计算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,  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47" y="4389662"/>
                <a:ext cx="224832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8" t="-117" r="9" b="-2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270589" y="1659903"/>
            <a:ext cx="7130874" cy="2440519"/>
            <a:chOff x="270589" y="1659903"/>
            <a:chExt cx="7130874" cy="2440519"/>
          </a:xfrm>
        </p:grpSpPr>
        <p:sp>
          <p:nvSpPr>
            <p:cNvPr id="3" name="文本框 2"/>
            <p:cNvSpPr txBox="1"/>
            <p:nvPr/>
          </p:nvSpPr>
          <p:spPr>
            <a:xfrm>
              <a:off x="270589" y="1838131"/>
              <a:ext cx="5978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解</a:t>
              </a:r>
              <a:r>
                <a:rPr lang="zh-CN" altLang="en-US" sz="2400" dirty="0"/>
                <a:t>：</a:t>
              </a:r>
              <a:endParaRPr lang="zh-CN" altLang="en-US" sz="24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11054" y="1659903"/>
              <a:ext cx="6390409" cy="2440519"/>
              <a:chOff x="270589" y="4215867"/>
              <a:chExt cx="5219700" cy="2016036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589" y="4215867"/>
                <a:ext cx="5219700" cy="2016036"/>
              </a:xfrm>
              <a:prstGeom prst="rect">
                <a:avLst/>
              </a:prstGeom>
            </p:spPr>
          </p:pic>
          <p:sp>
            <p:nvSpPr>
              <p:cNvPr id="8" name="矩形 7"/>
              <p:cNvSpPr/>
              <p:nvPr/>
            </p:nvSpPr>
            <p:spPr>
              <a:xfrm>
                <a:off x="270589" y="5865091"/>
                <a:ext cx="920902" cy="3602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044714" y="5117111"/>
                <a:ext cx="28365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714" y="5117111"/>
                <a:ext cx="283650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8" t="-61" r="17" b="-2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180272" y="4312557"/>
                <a:ext cx="5031781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且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/>
                  <a:t>左上角的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阶子式为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/>
                  <a:t>)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272" y="4312557"/>
                <a:ext cx="5031781" cy="615874"/>
              </a:xfrm>
              <a:prstGeom prst="rect">
                <a:avLst/>
              </a:prstGeom>
              <a:blipFill rotWithShape="1">
                <a:blip r:embed="rId5"/>
                <a:stretch>
                  <a:fillRect l="-4" t="-44" r="5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05094" y="991295"/>
                <a:ext cx="87427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：证明同型矩阵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等价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94" y="991295"/>
                <a:ext cx="8742783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3" t="-13" r="5" b="-2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05094" y="1624662"/>
                <a:ext cx="87427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证明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400" dirty="0"/>
                  <a:t> 若同型矩阵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等价，由推论</a:t>
                </a:r>
                <a:r>
                  <a:rPr lang="en-US" altLang="zh-CN" sz="2400" dirty="0"/>
                  <a:t>2.5.2</a:t>
                </a:r>
                <a:r>
                  <a:rPr lang="zh-CN" altLang="en-US" sz="2400" dirty="0"/>
                  <a:t>我们有</a:t>
                </a:r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94" y="1624662"/>
                <a:ext cx="8742783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3" t="-40" r="5" b="-8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41941" y="2647546"/>
                <a:ext cx="8406882" cy="1118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⟸</m:t>
                    </m:r>
                  </m:oMath>
                </a14:m>
                <a:r>
                  <a:rPr lang="zh-CN" altLang="en-US" sz="2400" dirty="0"/>
                  <a:t> 若同型矩阵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有相同的秩，即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则矩阵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有相同</m:t>
                    </m:r>
                  </m:oMath>
                </a14:m>
                <a:r>
                  <a:rPr lang="zh-CN" altLang="en-US" sz="2400" dirty="0"/>
                  <a:t>的秩标准型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41" y="2647546"/>
                <a:ext cx="8406882" cy="1118961"/>
              </a:xfrm>
              <a:prstGeom prst="rect">
                <a:avLst/>
              </a:prstGeom>
              <a:blipFill rotWithShape="1">
                <a:blip r:embed="rId3"/>
                <a:stretch>
                  <a:fillRect l="-7" t="-21" r="1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69933" y="3732908"/>
                <a:ext cx="8406882" cy="74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即</m:t>
                    </m:r>
                  </m:oMath>
                </a14:m>
                <a:r>
                  <a:rPr lang="zh-CN" altLang="en-US" sz="2400" dirty="0"/>
                  <a:t>存在可逆方阵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dirty="0"/>
                  <a:t>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33" y="3732908"/>
                <a:ext cx="8406882" cy="749629"/>
              </a:xfrm>
              <a:prstGeom prst="rect">
                <a:avLst/>
              </a:prstGeom>
              <a:blipFill rotWithShape="1">
                <a:blip r:embed="rId4"/>
                <a:stretch>
                  <a:fillRect t="-50" r="2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233418" y="4621677"/>
                <a:ext cx="3292248" cy="393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18" y="4621677"/>
                <a:ext cx="3292248" cy="393185"/>
              </a:xfrm>
              <a:prstGeom prst="rect">
                <a:avLst/>
              </a:prstGeom>
              <a:blipFill rotWithShape="1">
                <a:blip r:embed="rId5"/>
                <a:stretch>
                  <a:fillRect l="-4" t="-37" r="16" b="-65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31664" y="5301665"/>
                <a:ext cx="8070980" cy="485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,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zh-CN" altLang="en-US" sz="2400" dirty="0"/>
                  <a:t>可逆，得知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dirty="0"/>
                  <a:t>等价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64" y="5301665"/>
                <a:ext cx="8070980" cy="485518"/>
              </a:xfrm>
              <a:prstGeom prst="rect">
                <a:avLst/>
              </a:prstGeom>
              <a:blipFill rotWithShape="1">
                <a:blip r:embed="rId6"/>
                <a:stretch>
                  <a:fillRect l="-6" t="-10" r="7" b="-3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7092" y="877455"/>
            <a:ext cx="8358909" cy="1829353"/>
            <a:chOff x="277092" y="877455"/>
            <a:chExt cx="8358909" cy="18293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277092" y="877455"/>
                  <a:ext cx="835890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 dirty="0"/>
                    <a:t>例</a:t>
                  </a:r>
                  <a:r>
                    <a:rPr lang="zh-CN" altLang="en-US" sz="2400" dirty="0"/>
                    <a:t>：证明过平面上两个不同点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400" dirty="0"/>
                    <a:t>的直线的方程为</a:t>
                  </a:r>
                  <a:endParaRPr lang="zh-CN" altLang="en-US" sz="2400" dirty="0"/>
                </a:p>
              </p:txBody>
            </p:sp>
          </mc:Choice>
          <mc:Fallback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092" y="877455"/>
                  <a:ext cx="8358909" cy="830997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3689928" y="1532961"/>
                  <a:ext cx="2264402" cy="11738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9928" y="1532961"/>
                  <a:ext cx="2264402" cy="1173847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 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77092" y="2821709"/>
                <a:ext cx="83589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证明</a:t>
                </a:r>
                <a:r>
                  <a:rPr lang="zh-CN" altLang="en-US" sz="2400" dirty="0"/>
                  <a:t>：过平面上不同两个点的直线方程为</a:t>
                </a:r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2" y="2821709"/>
                <a:ext cx="8358909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3" t="-49" b="-1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26293" y="3625722"/>
                <a:ext cx="852516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为直线上两点，所以有</a:t>
                </a:r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b="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3" y="3625722"/>
                <a:ext cx="8525163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3" t="-42" r="6" b="-10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26293" y="5319506"/>
                <a:ext cx="48675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直线方程中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400" dirty="0"/>
                  <a:t>不全为零，因此，</a:t>
                </a:r>
                <a:endParaRPr lang="en-US" altLang="zh-CN" sz="2400" dirty="0"/>
              </a:p>
              <a:p>
                <a:r>
                  <a:rPr lang="zh-CN" altLang="en-US" sz="2400" dirty="0"/>
                  <a:t>上述方程的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系数行列式</a:t>
                </a:r>
                <a:r>
                  <a:rPr lang="zh-CN" altLang="en-US" sz="2400" dirty="0"/>
                  <a:t>为零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93" y="5319506"/>
                <a:ext cx="4867563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5" t="-13" r="11" b="-1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744549" y="5208723"/>
                <a:ext cx="2264402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549" y="5208723"/>
                <a:ext cx="2264402" cy="1173847"/>
              </a:xfrm>
              <a:prstGeom prst="rect">
                <a:avLst/>
              </a:prstGeom>
              <a:blipFill rotWithShape="1">
                <a:blip r:embed="rId6"/>
                <a:stretch>
                  <a:fillRect l="-15" t="-39" r="-3547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135049" y="4747058"/>
                <a:ext cx="6476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49" y="4747058"/>
                <a:ext cx="6476229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5" t="-94" r="3" b="-2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0509" y="2519265"/>
            <a:ext cx="8378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/>
              <a:t>矩阵、伴随矩阵的性质，矩阵的逆</a:t>
            </a:r>
            <a:endParaRPr lang="zh-CN" altLang="en-US" sz="4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967135" y="3722914"/>
            <a:ext cx="3760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根据题目形式灵活化简</a:t>
            </a:r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714440" y="4495676"/>
                <a:ext cx="6321089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</m:func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40" y="4495676"/>
                <a:ext cx="6321089" cy="377667"/>
              </a:xfrm>
              <a:prstGeom prst="rect">
                <a:avLst/>
              </a:prstGeom>
              <a:blipFill rotWithShape="1">
                <a:blip r:embed="rId1"/>
                <a:stretch>
                  <a:fillRect l="-9" t="-135" r="4" b="-13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98580" y="877455"/>
                <a:ext cx="83374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400" dirty="0"/>
                  <a:t>阶方阵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dirty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𝑩𝑨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𝑩𝑨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80" y="877455"/>
                <a:ext cx="8337421" cy="830997"/>
              </a:xfrm>
              <a:prstGeom prst="rect">
                <a:avLst/>
              </a:prstGeom>
              <a:blipFill rotWithShape="1">
                <a:blip r:embed="rId1"/>
                <a:stretch>
                  <a:fillRect l="-2" t="-63" b="-8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98580" y="1866122"/>
                <a:ext cx="85375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/>
                  <a:t>可逆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80" y="1866122"/>
                <a:ext cx="853751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" t="-107" r="1" b="-2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23731" y="2335764"/>
                <a:ext cx="7915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2400" dirty="0"/>
                  <a:t>两端左乘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/>
                  <a:t>，右乘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400" dirty="0"/>
                  <a:t>，得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2335764"/>
                <a:ext cx="791546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6" t="-51" r="8" b="-2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705878" y="2967135"/>
                <a:ext cx="4792145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𝑨𝑩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𝑨𝑬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78" y="2967135"/>
                <a:ext cx="4792145" cy="377667"/>
              </a:xfrm>
              <a:prstGeom prst="rect">
                <a:avLst/>
              </a:prstGeom>
              <a:blipFill rotWithShape="1">
                <a:blip r:embed="rId4"/>
                <a:stretch>
                  <a:fillRect l="-3" t="-110" r="12" b="-13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917510" y="3533191"/>
                <a:ext cx="79154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既有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10" y="3533191"/>
                <a:ext cx="7915468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7" t="-11" r="2" b="-2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17510" y="4080564"/>
                <a:ext cx="7915468" cy="1155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10" y="4080564"/>
                <a:ext cx="7915468" cy="1155894"/>
              </a:xfrm>
              <a:prstGeom prst="rect">
                <a:avLst/>
              </a:prstGeom>
              <a:blipFill rotWithShape="1">
                <a:blip r:embed="rId6"/>
                <a:stretch>
                  <a:fillRect l="-7" t="-5" r="2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98580" y="883099"/>
                <a:ext cx="8742783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b="1" dirty="0"/>
                  <a:t>，</a:t>
                </a:r>
                <a:r>
                  <a:rPr lang="zh-CN" altLang="en-US" sz="24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dirty="0"/>
                  <a:t>满足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𝑨𝑩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𝑩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2400" dirty="0"/>
                  <a:t>，求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80" y="883099"/>
                <a:ext cx="8742783" cy="1068947"/>
              </a:xfrm>
              <a:prstGeom prst="rect">
                <a:avLst/>
              </a:prstGeom>
              <a:blipFill rotWithShape="1">
                <a:blip r:embed="rId1"/>
                <a:stretch>
                  <a:fillRect l="-1" t="-42" r="3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98580" y="2074885"/>
                <a:ext cx="86277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𝑨𝑩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/>
                  <a:t>，得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80" y="2074885"/>
                <a:ext cx="8627707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" t="-74" r="1" b="-2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197371" y="2665033"/>
                <a:ext cx="3082131" cy="1068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371" y="2665033"/>
                <a:ext cx="3082131" cy="1068947"/>
              </a:xfrm>
              <a:prstGeom prst="rect">
                <a:avLst/>
              </a:prstGeom>
              <a:blipFill rotWithShape="1">
                <a:blip r:embed="rId3"/>
                <a:stretch>
                  <a:fillRect l="-5" t="-54" r="20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029477" y="3862463"/>
                <a:ext cx="3082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得到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/>
                  <a:t>，</a:t>
                </a:r>
                <a:endParaRPr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77" y="3862463"/>
                <a:ext cx="308213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" t="-85" r="20" b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78676" y="5425680"/>
                <a:ext cx="4167675" cy="10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altLang="zh-CN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76" y="5425680"/>
                <a:ext cx="4167675" cy="1098442"/>
              </a:xfrm>
              <a:prstGeom prst="rect">
                <a:avLst/>
              </a:prstGeom>
              <a:blipFill rotWithShape="1">
                <a:blip r:embed="rId5"/>
                <a:stretch>
                  <a:fillRect l="-3" t="-22" r="7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312678" y="5790235"/>
                <a:ext cx="13871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678" y="5790235"/>
                <a:ext cx="138711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0" t="-83" r="-5601" b="-15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3908145" y="3874810"/>
                <a:ext cx="42932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进一步得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2400" b="1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145" y="3874810"/>
                <a:ext cx="4293234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8" t="-9" r="8" b="-2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029477" y="4407686"/>
                <a:ext cx="6268789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400" dirty="0"/>
                  <a:t>两边同时取行列式，得</a:t>
                </a:r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77" y="4407686"/>
                <a:ext cx="6268789" cy="907941"/>
              </a:xfrm>
              <a:prstGeom prst="rect">
                <a:avLst/>
              </a:prstGeom>
              <a:blipFill rotWithShape="1">
                <a:blip r:embed="rId8"/>
                <a:stretch>
                  <a:fillRect l="-2" t="-17" r="3" b="-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92362" y="894388"/>
                <a:ext cx="8742783" cy="88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dirty="0"/>
                  <a:t>均为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阶方阵，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r>
                  <a:rPr lang="zh-CN" altLang="en-US" sz="2400" dirty="0"/>
                  <a:t>       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62" y="894388"/>
                <a:ext cx="8742783" cy="886846"/>
              </a:xfrm>
              <a:prstGeom prst="rect">
                <a:avLst/>
              </a:prstGeom>
              <a:blipFill rotWithShape="1">
                <a:blip r:embed="rId1"/>
                <a:stretch>
                  <a:fillRect l="-3" t="-35" r="4" b="-1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92361" y="1860280"/>
                <a:ext cx="2078305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61" y="1860280"/>
                <a:ext cx="2078305" cy="470000"/>
              </a:xfrm>
              <a:prstGeom prst="rect">
                <a:avLst/>
              </a:prstGeom>
              <a:blipFill rotWithShape="1">
                <a:blip r:embed="rId2"/>
                <a:stretch>
                  <a:fillRect l="-13" t="-78" r="10" b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81074" y="2711773"/>
                <a:ext cx="2445192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4" y="2711773"/>
                <a:ext cx="2445192" cy="509178"/>
              </a:xfrm>
              <a:prstGeom prst="rect">
                <a:avLst/>
              </a:prstGeom>
              <a:blipFill rotWithShape="1">
                <a:blip r:embed="rId3"/>
                <a:stretch>
                  <a:fillRect l="-17" t="-63" r="9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873380" y="1840691"/>
                <a:ext cx="3048575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380" y="1840691"/>
                <a:ext cx="3048575" cy="509178"/>
              </a:xfrm>
              <a:prstGeom prst="rect">
                <a:avLst/>
              </a:prstGeom>
              <a:blipFill rotWithShape="1">
                <a:blip r:embed="rId4"/>
                <a:stretch>
                  <a:fillRect l="-4" t="-91" r="2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151634" y="1860280"/>
                <a:ext cx="359464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34" y="1860280"/>
                <a:ext cx="3594644" cy="509178"/>
              </a:xfrm>
              <a:prstGeom prst="rect">
                <a:avLst/>
              </a:prstGeom>
              <a:blipFill rotWithShape="1">
                <a:blip r:embed="rId5"/>
                <a:stretch>
                  <a:fillRect t="-72" r="15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822006" y="2711773"/>
                <a:ext cx="3579725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006" y="2711773"/>
                <a:ext cx="3579725" cy="509178"/>
              </a:xfrm>
              <a:prstGeom prst="rect">
                <a:avLst/>
              </a:prstGeom>
              <a:blipFill rotWithShape="1">
                <a:blip r:embed="rId6"/>
                <a:stretch>
                  <a:fillRect l="-5" t="-63" r="12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617155" y="2531150"/>
                <a:ext cx="2851592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155" y="2531150"/>
                <a:ext cx="2851592" cy="783804"/>
              </a:xfrm>
              <a:prstGeom prst="rect">
                <a:avLst/>
              </a:prstGeom>
              <a:blipFill rotWithShape="1">
                <a:blip r:embed="rId7"/>
                <a:stretch>
                  <a:fillRect l="-2" t="-5" r="18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98580" y="877455"/>
                <a:ext cx="8742783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400" dirty="0"/>
                  <a:t>阶方阵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，求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80" y="877455"/>
                <a:ext cx="8742783" cy="468205"/>
              </a:xfrm>
              <a:prstGeom prst="rect">
                <a:avLst/>
              </a:prstGeom>
              <a:blipFill rotWithShape="1">
                <a:blip r:embed="rId1"/>
                <a:stretch>
                  <a:fillRect l="-1" t="-111" r="3" b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98580" y="1604865"/>
                <a:ext cx="8537510" cy="506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80" y="1604865"/>
                <a:ext cx="8537510" cy="506485"/>
              </a:xfrm>
              <a:prstGeom prst="rect">
                <a:avLst/>
              </a:prstGeom>
              <a:blipFill rotWithShape="1">
                <a:blip r:embed="rId2"/>
                <a:stretch>
                  <a:fillRect l="-2" t="-43" r="1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306286" y="2185889"/>
                <a:ext cx="5341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6" y="2185889"/>
                <a:ext cx="534127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" t="-59" r="7" b="-15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80189" y="2730174"/>
                <a:ext cx="58862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89" y="2730174"/>
                <a:ext cx="588629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" t="-84" r="9" b="-1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98374" y="3337145"/>
                <a:ext cx="3051413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</m:func>
                      <m:r>
                        <a:rPr lang="en-US" altLang="zh-CN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74" y="3337145"/>
                <a:ext cx="3051413" cy="375872"/>
              </a:xfrm>
              <a:prstGeom prst="rect">
                <a:avLst/>
              </a:prstGeom>
              <a:blipFill rotWithShape="1">
                <a:blip r:embed="rId5"/>
                <a:stretch>
                  <a:fillRect l="-5" t="-59" r="13" b="-13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998373" y="3950656"/>
                <a:ext cx="2698303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𝑑𝑒𝑡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𝑑𝑒𝑡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73" y="3950656"/>
                <a:ext cx="2698303" cy="377667"/>
              </a:xfrm>
              <a:prstGeom prst="rect">
                <a:avLst/>
              </a:prstGeom>
              <a:blipFill rotWithShape="1">
                <a:blip r:embed="rId6"/>
                <a:stretch>
                  <a:fillRect l="-6" t="-85" r="13" b="-13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049693" y="4564167"/>
                <a:ext cx="72405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从而我们可知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 或者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93" y="4564167"/>
                <a:ext cx="7240555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" t="-91" r="4" b="-2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049693" y="5148874"/>
                <a:ext cx="7240555" cy="67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，知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93" y="5148874"/>
                <a:ext cx="7240555" cy="679866"/>
              </a:xfrm>
              <a:prstGeom prst="rect">
                <a:avLst/>
              </a:prstGeom>
              <a:blipFill rotWithShape="1">
                <a:blip r:embed="rId8"/>
                <a:stretch>
                  <a:fillRect l="-1" t="-43" r="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98580" y="877455"/>
                <a:ext cx="8742783" cy="1066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400" dirty="0"/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400" dirty="0"/>
                  <a:t>，求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80" y="877455"/>
                <a:ext cx="8742783" cy="1066574"/>
              </a:xfrm>
              <a:prstGeom prst="rect">
                <a:avLst/>
              </a:prstGeom>
              <a:blipFill rotWithShape="1">
                <a:blip r:embed="rId1"/>
                <a:stretch>
                  <a:fillRect l="-1" t="-49" r="3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98580" y="2118049"/>
                <a:ext cx="853751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/>
                  <a:t>解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zh-CN" alt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两端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左乘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𝑨𝑿</m:t>
                    </m:r>
                  </m:oMath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80" y="2118049"/>
                <a:ext cx="8537510" cy="470000"/>
              </a:xfrm>
              <a:prstGeom prst="rect">
                <a:avLst/>
              </a:prstGeom>
              <a:blipFill rotWithShape="1">
                <a:blip r:embed="rId2"/>
                <a:stretch>
                  <a:fillRect l="-2" t="-69" r="1" b="-7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970384" y="2762069"/>
                <a:ext cx="27190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84" y="2762069"/>
                <a:ext cx="271901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" t="-123" r="-1516" b="-15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08296" y="3569063"/>
                <a:ext cx="18010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02060"/>
                    </a:solidFill>
                  </a:rPr>
                  <a:t>又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400" dirty="0">
                    <a:solidFill>
                      <a:srgbClr val="002060"/>
                    </a:solidFill>
                  </a:rPr>
                  <a:t>，</a:t>
                </a:r>
                <a:endParaRPr lang="zh-CN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96" y="3569063"/>
                <a:ext cx="1801038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4" t="-79" r="24" b="-2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39181" y="4823038"/>
                <a:ext cx="356913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故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  <m:r>
                              <a:rPr lang="en-US" altLang="zh-CN" sz="2400" b="1" i="1" dirty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81" y="4823038"/>
                <a:ext cx="3569131" cy="470000"/>
              </a:xfrm>
              <a:prstGeom prst="rect">
                <a:avLst/>
              </a:prstGeom>
              <a:blipFill rotWithShape="1">
                <a:blip r:embed="rId5"/>
                <a:stretch>
                  <a:fillRect l="-10" t="-45" r="4" b="-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153851" y="2750863"/>
                <a:ext cx="28904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851" y="2750863"/>
                <a:ext cx="289047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1" t="-12" r="-1023" b="-16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380112" y="3577990"/>
                <a:ext cx="3320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112" y="3577990"/>
                <a:ext cx="3320777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" t="-87" r="15" b="-2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257863" y="3283009"/>
                <a:ext cx="3264332" cy="10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63" y="3283009"/>
                <a:ext cx="3264332" cy="1098442"/>
              </a:xfrm>
              <a:prstGeom prst="rect">
                <a:avLst/>
              </a:prstGeom>
              <a:blipFill rotWithShape="1">
                <a:blip r:embed="rId8"/>
                <a:stretch>
                  <a:fillRect l="-2" t="-5" r="15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409252" y="4488074"/>
                <a:ext cx="3725328" cy="1139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52" y="4488074"/>
                <a:ext cx="3725328" cy="1139927"/>
              </a:xfrm>
              <a:prstGeom prst="rect">
                <a:avLst/>
              </a:prstGeom>
              <a:blipFill rotWithShape="1">
                <a:blip r:embed="rId9"/>
                <a:stretch>
                  <a:fillRect l="-15" t="-46" r="10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186319" y="4583773"/>
                <a:ext cx="2771416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319" y="4583773"/>
                <a:ext cx="2771416" cy="1068947"/>
              </a:xfrm>
              <a:prstGeom prst="rect">
                <a:avLst/>
              </a:prstGeom>
              <a:blipFill rotWithShape="1">
                <a:blip r:embed="rId10"/>
                <a:stretch>
                  <a:fillRect l="-5" t="-32" r="15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7278</Words>
  <Application>WPS 演示</Application>
  <PresentationFormat>全屏显示(4:3)</PresentationFormat>
  <Paragraphs>341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方正书宋_GBK</vt:lpstr>
      <vt:lpstr>Wingdings</vt:lpstr>
      <vt:lpstr>Cambria Math</vt:lpstr>
      <vt:lpstr>Kingsoft Math</vt:lpstr>
      <vt:lpstr>微软雅黑</vt:lpstr>
      <vt:lpstr>汉仪旗黑</vt:lpstr>
      <vt:lpstr>Broadway</vt:lpstr>
      <vt:lpstr>苹方-简</vt:lpstr>
      <vt:lpstr>微软雅黑</vt:lpstr>
      <vt:lpstr>宋体</vt:lpstr>
      <vt:lpstr>Arial Unicode MS</vt:lpstr>
      <vt:lpstr>Calibri</vt:lpstr>
      <vt:lpstr>Helvetica Neue</vt:lpstr>
      <vt:lpstr>宋体-简</vt:lpstr>
      <vt:lpstr>宋体-繁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zhanghuaitao</cp:lastModifiedBy>
  <cp:revision>870</cp:revision>
  <dcterms:created xsi:type="dcterms:W3CDTF">2021-12-28T07:43:53Z</dcterms:created>
  <dcterms:modified xsi:type="dcterms:W3CDTF">2021-12-28T07:43:53Z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2052-3.9.5.6394</vt:lpwstr>
  </property>
</Properties>
</file>