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68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83" r:id="rId11"/>
    <p:sldId id="476" r:id="rId12"/>
    <p:sldId id="478" r:id="rId13"/>
    <p:sldId id="47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00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703" autoAdjust="0"/>
  </p:normalViewPr>
  <p:slideViewPr>
    <p:cSldViewPr>
      <p:cViewPr varScale="1">
        <p:scale>
          <a:sx n="120" d="100"/>
          <a:sy n="120" d="100"/>
        </p:scale>
        <p:origin x="492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21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 smtClean="0">
                <a:effectLst/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smtClean="0">
                <a:effectLst/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 smtClean="0">
                <a:effectLst/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B8D7854E-B8EB-4579-AC91-044AE8233CC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 smtClean="0">
                <a:effectLst/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smtClean="0">
                <a:effectLst/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 smtClean="0">
                <a:effectLst/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396C5C51-5605-48C3-8A79-6F41D555E4C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3BC2-AB15-482D-9141-26CC29554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61F2-C14F-4F81-A0F8-D3806F93AC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3BC2-AB15-482D-9141-26CC29554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61F2-C14F-4F81-A0F8-D3806F93AC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3BC2-AB15-482D-9141-26CC29554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61F2-C14F-4F81-A0F8-D3806F93AC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3BC2-AB15-482D-9141-26CC29554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61F2-C14F-4F81-A0F8-D3806F93AC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3BC2-AB15-482D-9141-26CC29554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61F2-C14F-4F81-A0F8-D3806F93AC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3BC2-AB15-482D-9141-26CC29554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61F2-C14F-4F81-A0F8-D3806F93AC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3BC2-AB15-482D-9141-26CC29554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61F2-C14F-4F81-A0F8-D3806F93AC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3BC2-AB15-482D-9141-26CC29554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61F2-C14F-4F81-A0F8-D3806F93AC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3BC2-AB15-482D-9141-26CC29554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61F2-C14F-4F81-A0F8-D3806F93AC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3BC2-AB15-482D-9141-26CC29554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61F2-C14F-4F81-A0F8-D3806F93AC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3BC2-AB15-482D-9141-26CC29554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61F2-C14F-4F81-A0F8-D3806F93AC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C3BC2-AB15-482D-9141-26CC29554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861F2-C14F-4F81-A0F8-D3806F93ACA4}" type="slidenum">
              <a:rPr lang="zh-CN" altLang="en-US" smtClean="0"/>
            </a:fld>
            <a:endParaRPr lang="zh-CN" altLang="en-US"/>
          </a:p>
        </p:txBody>
      </p:sp>
      <p:sp>
        <p:nvSpPr>
          <p:cNvPr id="7" name="AutoShape 8">
            <a:hlinkClick r:id="" action="ppaction://hlinkshowjump?jump=firstslide" highlightClick="1"/>
          </p:cNvPr>
          <p:cNvSpPr>
            <a:spLocks noChangeArrowheads="1"/>
          </p:cNvSpPr>
          <p:nvPr userDrawn="1"/>
        </p:nvSpPr>
        <p:spPr bwMode="auto">
          <a:xfrm>
            <a:off x="8172450" y="6451600"/>
            <a:ext cx="900113" cy="360363"/>
          </a:xfrm>
          <a:prstGeom prst="actionButtonHome">
            <a:avLst/>
          </a:prstGeom>
          <a:solidFill>
            <a:schemeClr val="accent1">
              <a:alpha val="50000"/>
            </a:schemeClr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9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59.png"/><Relationship Id="rId12" Type="http://schemas.openxmlformats.org/officeDocument/2006/relationships/image" Target="../media/image58.png"/><Relationship Id="rId11" Type="http://schemas.openxmlformats.org/officeDocument/2006/relationships/image" Target="../media/image57.png"/><Relationship Id="rId10" Type="http://schemas.openxmlformats.org/officeDocument/2006/relationships/image" Target="../media/image56.png"/><Relationship Id="rId1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3.png"/><Relationship Id="rId1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WordArt 2"/>
          <p:cNvSpPr>
            <a:spLocks noChangeArrowheads="1" noChangeShapeType="1" noTextEdit="1"/>
          </p:cNvSpPr>
          <p:nvPr/>
        </p:nvSpPr>
        <p:spPr bwMode="auto">
          <a:xfrm>
            <a:off x="1042988" y="836613"/>
            <a:ext cx="7010400" cy="1008062"/>
          </a:xfrm>
          <a:prstGeom prst="rect">
            <a:avLst/>
          </a:prstGeom>
          <a:ln>
            <a:noFill/>
          </a:ln>
        </p:spPr>
        <p:txBody>
          <a:bodyPr wrap="none" fromWordArt="1"/>
          <a:lstStyle/>
          <a:p>
            <a:pPr algn="ctr" eaLnBrk="1" hangingPunct="1">
              <a:defRPr/>
            </a:pPr>
            <a:r>
              <a:rPr lang="zh-CN" altLang="en-US" sz="4400" kern="10" dirty="0">
                <a:latin typeface="华文新魏"/>
                <a:ea typeface="华文新魏"/>
              </a:rPr>
              <a:t>              </a:t>
            </a:r>
            <a:endParaRPr lang="zh-CN" altLang="en-US" sz="4400" kern="10" dirty="0">
              <a:latin typeface="华文新魏"/>
              <a:ea typeface="华文新魏"/>
            </a:endParaRPr>
          </a:p>
        </p:txBody>
      </p:sp>
      <p:sp>
        <p:nvSpPr>
          <p:cNvPr id="6147" name="TextBox 3"/>
          <p:cNvSpPr txBox="1">
            <a:spLocks noChangeArrowheads="1"/>
          </p:cNvSpPr>
          <p:nvPr/>
        </p:nvSpPr>
        <p:spPr bwMode="auto">
          <a:xfrm>
            <a:off x="687388" y="1171575"/>
            <a:ext cx="7845425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1pPr>
            <a:lvl2pPr marL="742950" indent="-285750" algn="ctr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2pPr>
            <a:lvl3pPr marL="1143000" indent="-228600" algn="ctr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3pPr>
            <a:lvl4pPr marL="1600200" indent="-228600" algn="ctr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4pPr>
            <a:lvl5pPr marL="2057400" indent="-228600" algn="ctr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abic Transparent" panose="020B0604020202020204" pitchFamily="34" charset="0"/>
              </a:rPr>
              <a:t>第五章  线性空间与欧式空间</a:t>
            </a:r>
            <a:endParaRPr lang="en-US" altLang="zh-CN" sz="4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Arabic Transparent" panose="020B0604020202020204" pitchFamily="34" charset="0"/>
            </a:endParaRPr>
          </a:p>
          <a:p>
            <a:pPr eaLnBrk="1" hangingPunct="1"/>
            <a:r>
              <a:rPr lang="en-US" altLang="zh-CN" sz="3200" dirty="0">
                <a:cs typeface="Arabic Transparent" panose="020B0604020202020204" pitchFamily="34" charset="0"/>
              </a:rPr>
              <a:t>    </a:t>
            </a:r>
            <a:endParaRPr lang="en-US" altLang="zh-CN" sz="3200" dirty="0">
              <a:cs typeface="Arabic Transparent" panose="020B0604020202020204" pitchFamily="34" charset="0"/>
            </a:endParaRPr>
          </a:p>
          <a:p>
            <a:pPr eaLnBrk="1" hangingPunct="1"/>
            <a:r>
              <a:rPr lang="en-US" altLang="zh-CN" sz="3200" dirty="0">
                <a:cs typeface="Arabic Transparent" panose="020B0604020202020204" pitchFamily="34" charset="0"/>
              </a:rPr>
              <a:t>    </a:t>
            </a:r>
            <a:r>
              <a:rPr lang="zh-CN" altLang="en-US" sz="4000" dirty="0">
                <a:solidFill>
                  <a:srgbClr val="FF0000"/>
                </a:solidFill>
                <a:cs typeface="Arabic Transparent" panose="020B0604020202020204" pitchFamily="34" charset="0"/>
              </a:rPr>
              <a:t>习题课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8" name="文本框 2"/>
          <p:cNvSpPr txBox="1">
            <a:spLocks noChangeArrowheads="1"/>
          </p:cNvSpPr>
          <p:nvPr/>
        </p:nvSpPr>
        <p:spPr bwMode="auto">
          <a:xfrm>
            <a:off x="1624013" y="3644900"/>
            <a:ext cx="6551612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1pPr>
            <a:lvl2pPr marL="742950" indent="-285750" algn="ctr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2pPr>
            <a:lvl3pPr marL="1143000" indent="-228600" algn="ctr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3pPr>
            <a:lvl4pPr marL="1600200" indent="-228600" algn="ctr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4pPr>
            <a:lvl5pPr marL="2057400" indent="-228600" algn="ctr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zh-CN" altLang="en-US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abic Transparent" panose="020B0604020202020204" pitchFamily="34" charset="0"/>
              </a:rPr>
              <a:t>曹相湧</a:t>
            </a:r>
            <a:endParaRPr lang="en-US" altLang="zh-CN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Arabic Transparent" panose="020B0604020202020204" pitchFamily="34" charset="0"/>
            </a:endParaRPr>
          </a:p>
          <a:p>
            <a:pPr eaLnBrk="1" hangingPunct="1">
              <a:lnSpc>
                <a:spcPts val="4000"/>
              </a:lnSpc>
            </a:pPr>
            <a:r>
              <a:rPr lang="zh-CN" altLang="en-US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abic Transparent" panose="020B0604020202020204" pitchFamily="34" charset="0"/>
              </a:rPr>
              <a:t>数学与统计学院</a:t>
            </a:r>
            <a:endParaRPr lang="en-US" altLang="zh-CN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Arabic Transparent" panose="020B0604020202020204" pitchFamily="34" charset="0"/>
            </a:endParaRPr>
          </a:p>
          <a:p>
            <a:pPr eaLnBrk="1" hangingPunct="1">
              <a:lnSpc>
                <a:spcPts val="4000"/>
              </a:lnSpc>
            </a:pP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Email: caoxiangyong@xjtu.edu.cn</a:t>
            </a:r>
            <a:endParaRPr lang="en-US" altLang="zh-CN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33579" y="121683"/>
            <a:ext cx="8347833" cy="2773345"/>
            <a:chOff x="539552" y="332656"/>
            <a:chExt cx="8347833" cy="27733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39552" y="332656"/>
              <a:ext cx="539778" cy="406421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624" y="357332"/>
              <a:ext cx="7699761" cy="2748669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906638"/>
            <a:ext cx="8855968" cy="77154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59" y="3659031"/>
            <a:ext cx="8710421" cy="44021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366" y="4107556"/>
            <a:ext cx="7944430" cy="39479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624" y="4574452"/>
            <a:ext cx="7326763" cy="159875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9672" y="6241967"/>
            <a:ext cx="5586354" cy="469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95536" y="332656"/>
            <a:ext cx="8617732" cy="1536779"/>
            <a:chOff x="395536" y="404664"/>
            <a:chExt cx="8617732" cy="153677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5536" y="476672"/>
              <a:ext cx="578250" cy="44146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608" y="404664"/>
              <a:ext cx="7969660" cy="1536779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988840"/>
            <a:ext cx="4661140" cy="5270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204" y="2692362"/>
            <a:ext cx="3295819" cy="6350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2562181"/>
            <a:ext cx="3619686" cy="89539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079468" y="3585035"/>
            <a:ext cx="6121822" cy="939917"/>
            <a:chOff x="1079468" y="3585035"/>
            <a:chExt cx="6121822" cy="939917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9468" y="3585035"/>
              <a:ext cx="6121822" cy="9399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32701" y="3666288"/>
              <a:ext cx="169674" cy="329921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1043608" y="4606205"/>
            <a:ext cx="6689644" cy="963577"/>
            <a:chOff x="1043608" y="4606205"/>
            <a:chExt cx="6689644" cy="963577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3608" y="4606205"/>
              <a:ext cx="5740018" cy="963577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83626" y="5013176"/>
              <a:ext cx="138292" cy="24981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48264" y="4921367"/>
              <a:ext cx="322837" cy="333251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76417" y="5103940"/>
              <a:ext cx="178825" cy="101605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455242" y="5001626"/>
              <a:ext cx="119838" cy="252992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631647" y="4900729"/>
              <a:ext cx="101605" cy="50802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97163" y="413552"/>
                <a:ext cx="834967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10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：</a:t>
                </a:r>
                <a:r>
                  <a:rPr lang="zh-CN" altLang="en-US" sz="2800" b="1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800" b="1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800" b="1" dirty="0"/>
                  <a:t>级正交矩阵，且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≠|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800" b="1" dirty="0"/>
                  <a:t>，证明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800" b="1" dirty="0"/>
                  <a:t>为不可逆矩阵。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3" y="413552"/>
                <a:ext cx="8349673" cy="954107"/>
              </a:xfrm>
              <a:prstGeom prst="rect">
                <a:avLst/>
              </a:prstGeom>
              <a:blipFill rotWithShape="1">
                <a:blip r:embed="rId1"/>
                <a:stretch>
                  <a:fillRect l="-3" t="-18" r="4" b="-1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528" y="548680"/>
            <a:ext cx="8663990" cy="12851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71" y="260648"/>
            <a:ext cx="8567936" cy="15658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43" y="2052219"/>
            <a:ext cx="3322416" cy="4446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635" y="2052219"/>
            <a:ext cx="4019757" cy="40007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722562"/>
            <a:ext cx="5569570" cy="4808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323528" y="3320477"/>
            <a:ext cx="8631403" cy="433020"/>
            <a:chOff x="323528" y="3320477"/>
            <a:chExt cx="8631403" cy="43302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528" y="3324005"/>
              <a:ext cx="4656605" cy="429492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76056" y="3348341"/>
              <a:ext cx="312299" cy="359439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84278" y="3348341"/>
              <a:ext cx="850165" cy="327841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15257" y="3320477"/>
              <a:ext cx="2539674" cy="383567"/>
            </a:xfrm>
            <a:prstGeom prst="rect">
              <a:avLst/>
            </a:prstGeom>
          </p:spPr>
        </p:pic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290" y="3874070"/>
            <a:ext cx="8223419" cy="775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44" y="476672"/>
            <a:ext cx="8425853" cy="1071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14" y="1700808"/>
            <a:ext cx="6750397" cy="590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384229"/>
            <a:ext cx="7637053" cy="14577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700" y="3934839"/>
            <a:ext cx="6058211" cy="6477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788" y="332656"/>
            <a:ext cx="8388424" cy="621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37" y="1196752"/>
            <a:ext cx="7058557" cy="4842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88840"/>
            <a:ext cx="8091214" cy="1920851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215826" y="3985776"/>
            <a:ext cx="8712347" cy="463550"/>
            <a:chOff x="35496" y="3985776"/>
            <a:chExt cx="8712347" cy="46355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96" y="3985776"/>
              <a:ext cx="7308304" cy="46355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61674" y="4024396"/>
              <a:ext cx="1386169" cy="386309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4653136"/>
            <a:ext cx="3149418" cy="3985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552" y="404664"/>
            <a:ext cx="8220375" cy="12623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09" y="1916832"/>
            <a:ext cx="8241468" cy="13344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429000"/>
            <a:ext cx="3862814" cy="1431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95536" y="188640"/>
            <a:ext cx="8604448" cy="2181550"/>
            <a:chOff x="467544" y="188640"/>
            <a:chExt cx="8604448" cy="218155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7544" y="188640"/>
              <a:ext cx="8416214" cy="163484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552" y="1916832"/>
              <a:ext cx="8532440" cy="453358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636912"/>
            <a:ext cx="6993525" cy="375491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148028" y="3081898"/>
            <a:ext cx="6724868" cy="397700"/>
            <a:chOff x="467544" y="5399947"/>
            <a:chExt cx="6724868" cy="3977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544" y="5399947"/>
              <a:ext cx="1678528" cy="39770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1720" y="5430884"/>
              <a:ext cx="5140692" cy="366763"/>
            </a:xfrm>
            <a:prstGeom prst="rect">
              <a:avLst/>
            </a:prstGeom>
          </p:spPr>
        </p:pic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028" y="3479598"/>
            <a:ext cx="4014309" cy="42930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7624" y="3976652"/>
            <a:ext cx="6445485" cy="429307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323528" y="2370190"/>
            <a:ext cx="824500" cy="508026"/>
            <a:chOff x="323528" y="2370190"/>
            <a:chExt cx="824500" cy="508026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3528" y="2370190"/>
              <a:ext cx="558829" cy="508026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5576" y="2421049"/>
              <a:ext cx="392452" cy="421739"/>
            </a:xfrm>
            <a:prstGeom prst="rect">
              <a:avLst/>
            </a:prstGeom>
          </p:spPr>
        </p:pic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786" y="4653708"/>
            <a:ext cx="7207159" cy="498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51520" y="404664"/>
            <a:ext cx="8508520" cy="1413289"/>
            <a:chOff x="251520" y="404664"/>
            <a:chExt cx="8508520" cy="141328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1520" y="404664"/>
              <a:ext cx="546128" cy="355618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584" y="404664"/>
              <a:ext cx="7932456" cy="1413289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060848"/>
            <a:ext cx="8460432" cy="13382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717032"/>
            <a:ext cx="6633476" cy="160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51520" y="404664"/>
            <a:ext cx="8508520" cy="1413289"/>
            <a:chOff x="251520" y="404664"/>
            <a:chExt cx="8508520" cy="141328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1520" y="404664"/>
              <a:ext cx="546128" cy="355618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584" y="404664"/>
              <a:ext cx="7932456" cy="1413289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204864"/>
            <a:ext cx="8604448" cy="14205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022377"/>
            <a:ext cx="7406409" cy="593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WPS 演示</Application>
  <PresentationFormat>全屏显示(4:3)</PresentationFormat>
  <Paragraphs>12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7" baseType="lpstr">
      <vt:lpstr>Arial</vt:lpstr>
      <vt:lpstr>方正书宋_GBK</vt:lpstr>
      <vt:lpstr>Wingdings</vt:lpstr>
      <vt:lpstr>宋体</vt:lpstr>
      <vt:lpstr>宋体-简</vt:lpstr>
      <vt:lpstr>华文新魏</vt:lpstr>
      <vt:lpstr>Thonburi</vt:lpstr>
      <vt:lpstr>楷体_GB2312</vt:lpstr>
      <vt:lpstr>黑体</vt:lpstr>
      <vt:lpstr>Arabic Transparent</vt:lpstr>
      <vt:lpstr>Times New Roman</vt:lpstr>
      <vt:lpstr>Cambria Math</vt:lpstr>
      <vt:lpstr>Kingsoft Math</vt:lpstr>
      <vt:lpstr>黑体-简</vt:lpstr>
      <vt:lpstr>汉仪楷体简</vt:lpstr>
      <vt:lpstr>微软雅黑</vt:lpstr>
      <vt:lpstr>汉仪旗黑</vt:lpstr>
      <vt:lpstr>宋体</vt:lpstr>
      <vt:lpstr>Arial Unicode MS</vt:lpstr>
      <vt:lpstr>等线 Light</vt:lpstr>
      <vt:lpstr>苹方-简</vt:lpstr>
      <vt:lpstr>等线</vt:lpstr>
      <vt:lpstr>Calibri</vt:lpstr>
      <vt:lpstr>Helvetica Neue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ch4-1</dc:title>
  <dc:creator>lhq</dc:creator>
  <cp:lastModifiedBy>zhanghuaitao</cp:lastModifiedBy>
  <cp:revision>269</cp:revision>
  <dcterms:created xsi:type="dcterms:W3CDTF">2021-12-28T07:40:33Z</dcterms:created>
  <dcterms:modified xsi:type="dcterms:W3CDTF">2021-12-28T07:40:33Z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2052-3.9.5.6394</vt:lpwstr>
  </property>
</Properties>
</file>