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6"/>
  </p:notesMasterIdLst>
  <p:handoutMasterIdLst>
    <p:handoutMasterId r:id="rId27"/>
  </p:handoutMasterIdLst>
  <p:sldIdLst>
    <p:sldId id="289" r:id="rId4"/>
    <p:sldId id="314" r:id="rId5"/>
    <p:sldId id="315" r:id="rId6"/>
    <p:sldId id="292" r:id="rId7"/>
    <p:sldId id="306" r:id="rId8"/>
    <p:sldId id="293" r:id="rId9"/>
    <p:sldId id="316" r:id="rId10"/>
    <p:sldId id="317" r:id="rId11"/>
    <p:sldId id="318" r:id="rId12"/>
    <p:sldId id="294" r:id="rId13"/>
    <p:sldId id="295" r:id="rId14"/>
    <p:sldId id="307" r:id="rId15"/>
    <p:sldId id="297" r:id="rId16"/>
    <p:sldId id="308" r:id="rId17"/>
    <p:sldId id="309" r:id="rId18"/>
    <p:sldId id="298" r:id="rId19"/>
    <p:sldId id="299" r:id="rId20"/>
    <p:sldId id="300" r:id="rId21"/>
    <p:sldId id="301" r:id="rId22"/>
    <p:sldId id="310" r:id="rId23"/>
    <p:sldId id="302" r:id="rId24"/>
    <p:sldId id="319" r:id="rId25"/>
  </p:sldIdLst>
  <p:sldSz cx="9144000" cy="6858000" type="overhead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66FF66"/>
    <a:srgbClr val="006600"/>
    <a:srgbClr val="0000CC"/>
    <a:srgbClr val="808080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 autoAdjust="0"/>
    <p:restoredTop sz="94569" autoAdjust="0"/>
  </p:normalViewPr>
  <p:slideViewPr>
    <p:cSldViewPr snapToGrid="0">
      <p:cViewPr>
        <p:scale>
          <a:sx n="100" d="100"/>
          <a:sy n="100" d="100"/>
        </p:scale>
        <p:origin x="-912" y="-72"/>
      </p:cViewPr>
      <p:guideLst>
        <p:guide orient="horz" pos="2157"/>
        <p:guide pos="2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76"/>
        <p:guide pos="214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62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image" Target="../media/image74.wmf"/><Relationship Id="rId7" Type="http://schemas.openxmlformats.org/officeDocument/2006/relationships/image" Target="../media/image7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29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84.wmf"/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0" Type="http://schemas.openxmlformats.org/officeDocument/2006/relationships/image" Target="../media/image85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emf"/><Relationship Id="rId6" Type="http://schemas.openxmlformats.org/officeDocument/2006/relationships/image" Target="../media/image91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emf"/><Relationship Id="rId8" Type="http://schemas.openxmlformats.org/officeDocument/2006/relationships/image" Target="../media/image100.emf"/><Relationship Id="rId7" Type="http://schemas.openxmlformats.org/officeDocument/2006/relationships/image" Target="../media/image90.wmf"/><Relationship Id="rId6" Type="http://schemas.openxmlformats.org/officeDocument/2006/relationships/image" Target="../media/image99.e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30.wmf"/><Relationship Id="rId2" Type="http://schemas.openxmlformats.org/officeDocument/2006/relationships/image" Target="../media/image96.wmf"/><Relationship Id="rId14" Type="http://schemas.openxmlformats.org/officeDocument/2006/relationships/image" Target="../media/image106.wmf"/><Relationship Id="rId13" Type="http://schemas.openxmlformats.org/officeDocument/2006/relationships/image" Target="../media/image105.wmf"/><Relationship Id="rId12" Type="http://schemas.openxmlformats.org/officeDocument/2006/relationships/image" Target="../media/image104.emf"/><Relationship Id="rId11" Type="http://schemas.openxmlformats.org/officeDocument/2006/relationships/image" Target="../media/image103.emf"/><Relationship Id="rId10" Type="http://schemas.openxmlformats.org/officeDocument/2006/relationships/image" Target="../media/image102.emf"/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r>
              <a:rPr lang="zh-CN" altLang="en-US"/>
              <a:t>省基金</a:t>
            </a: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8C6988FB-AEFE-4625-9927-48A5DFE3DDA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latinLnBrk="1">
              <a:defRPr sz="1200" b="0"/>
            </a:lvl1pPr>
          </a:lstStyle>
          <a:p>
            <a:fld id="{F81D3176-8FB5-44DF-B528-64517005472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vmlDrawing" Target="../drawings/vmlDrawing2.vml"/><Relationship Id="rId16" Type="http://schemas.openxmlformats.org/officeDocument/2006/relationships/image" Target="../media/image4.png"/><Relationship Id="rId15" Type="http://schemas.openxmlformats.org/officeDocument/2006/relationships/image" Target="../media/image3.GIF"/><Relationship Id="rId14" Type="http://schemas.openxmlformats.org/officeDocument/2006/relationships/image" Target="../media/image2.png"/><Relationship Id="rId13" Type="http://schemas.openxmlformats.org/officeDocument/2006/relationships/oleObject" Target="../embeddings/oleObject2.bin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018" name="Picture 2" descr="xs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19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0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60EAA09A-0DCC-4921-BA2B-84FC1FD0D606}" type="slidenum">
              <a:rPr kumimoji="0" lang="en-US" altLang="zh-CN">
                <a:solidFill>
                  <a:srgbClr val="CC3300"/>
                </a:solidFill>
              </a:rPr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9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4024" name="Picture 8" descr="GIF-378"/>
          <p:cNvPicPr>
            <a:picLocks noChangeAspect="1" noChangeArrowheads="1" noCrop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25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4026" name="Picture 10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7" name="Picture 11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8" name="Picture 1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29" name="Picture 13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0" name="Picture 14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1" name="Picture 15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2" name="Picture 16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3" name="Picture 17" descr="xsf"/>
          <p:cNvPicPr>
            <a:picLocks noChangeAspect="1" noChangeArrowheads="1"/>
          </p:cNvPicPr>
          <p:nvPr userDrawn="1"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4" name="Picture 18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5" name="Picture 19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6" name="Picture 20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7" name="Picture 21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8" name="Picture 2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39" name="Picture 23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0" name="Picture 24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1" name="Picture 25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2" name="Picture 26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3" name="Picture 27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4" name="Picture 28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45" name="Picture 29" descr="xs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046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</a:t>
            </a:r>
            <a:r>
              <a:rPr kumimoji="0" lang="en-US" altLang="zh-CN" b="0">
                <a:solidFill>
                  <a:schemeClr val="folHlink"/>
                </a:solidFill>
                <a:latin typeface="宋体" panose="02010600030101010101" pitchFamily="2" charset="-122"/>
              </a:rPr>
              <a:t>)   </a:t>
            </a:r>
            <a:endParaRPr kumimoji="0" lang="en-US" altLang="zh-CN" b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14047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86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试题   </a:t>
            </a:r>
            <a:endParaRPr kumimoji="0" lang="zh-CN" altLang="en-US" b="0">
              <a:solidFill>
                <a:srgbClr val="3946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048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solidFill>
                  <a:srgbClr val="DDDDDD"/>
                </a:solidFill>
              </a:rPr>
              <a:t>2002</a:t>
            </a:r>
            <a:endParaRPr lang="en-US" altLang="zh-CN" sz="1600">
              <a:solidFill>
                <a:srgbClr val="DDDDD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42" name="Picture 2" descr="xs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3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4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5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47C9FF3B-8A01-48A0-9E42-47707CC44EB5}" type="slidenum">
              <a:rPr kumimoji="0" lang="en-US" altLang="zh-CN">
                <a:solidFill>
                  <a:srgbClr val="CC3300"/>
                </a:solidFill>
              </a:rPr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215046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3" name="位图图像" r:id="rId13" imgW="1457325" imgH="762000" progId="Paint.Picture">
                  <p:embed/>
                </p:oleObj>
              </mc:Choice>
              <mc:Fallback>
                <p:oleObj name="位图图像" r:id="rId13" imgW="1457325" imgH="7620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048" name="Picture 8" descr="GIF-378"/>
          <p:cNvPicPr>
            <a:picLocks noChangeAspect="1" noChangeArrowheads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49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050" name="Picture 10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1" name="Picture 11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2" name="Picture 1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3" name="Picture 13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4" name="Picture 14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5" name="Picture 15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6" name="Picture 16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7" name="Picture 17" descr="xsf"/>
          <p:cNvPicPr>
            <a:picLocks noChangeAspect="1" noChangeArrowheads="1"/>
          </p:cNvPicPr>
          <p:nvPr userDrawn="1"/>
        </p:nvPicPr>
        <p:blipFill>
          <a:blip r:embed="rId16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8" name="Picture 18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59" name="Picture 19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0" name="Picture 20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1" name="Picture 21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2" name="Picture 2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3" name="Picture 23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4" name="Picture 24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5" name="Picture 25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6" name="Picture 26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7" name="Picture 27" descr="xsf"/>
          <p:cNvPicPr>
            <a:picLocks noChangeAspect="1" noChangeArrowheads="1"/>
          </p:cNvPicPr>
          <p:nvPr userDrawn="1"/>
        </p:nvPicPr>
        <p:blipFill>
          <a:blip r:embed="rId1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8" name="Picture 28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9" name="Picture 29" descr="xsf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070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</a:t>
            </a:r>
            <a:r>
              <a:rPr kumimoji="0" lang="en-US" altLang="zh-CN" b="0">
                <a:solidFill>
                  <a:schemeClr val="folHlink"/>
                </a:solidFill>
                <a:latin typeface="宋体" panose="02010600030101010101" pitchFamily="2" charset="-122"/>
              </a:rPr>
              <a:t>)   </a:t>
            </a:r>
            <a:endParaRPr kumimoji="0" lang="en-US" altLang="zh-CN" b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215071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77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解答  </a:t>
            </a:r>
            <a:endParaRPr kumimoji="0" lang="zh-CN" altLang="en-US" b="0">
              <a:solidFill>
                <a:srgbClr val="3946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72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solidFill>
                  <a:srgbClr val="DDDDDD"/>
                </a:solidFill>
              </a:rPr>
              <a:t>2002</a:t>
            </a:r>
            <a:endParaRPr lang="en-US" altLang="zh-CN" sz="1600">
              <a:solidFill>
                <a:srgbClr val="DDDDD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anose="02010600040101010101" pitchFamily="2" charset="-122"/>
          <a:ea typeface="宋体" panose="02010600030101010101" pitchFamily="2" charset="-122"/>
        </a:defRPr>
      </a:lvl9pPr>
    </p:titleStyle>
    <p:bodyStyle>
      <a:lvl1pPr marL="284480" indent="-2844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415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6305" indent="-179705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6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8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90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62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430" indent="-170180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anose="05040102010807070707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42.wmf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63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23.wmf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9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4.png"/><Relationship Id="rId10" Type="http://schemas.openxmlformats.org/officeDocument/2006/relationships/vmlDrawing" Target="../drawings/vmlDrawing14.v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4.png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53.wmf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4.png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58.wmf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26.wmf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4.png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13.xml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66.wmf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89.bin"/><Relationship Id="rId22" Type="http://schemas.openxmlformats.org/officeDocument/2006/relationships/vmlDrawing" Target="../drawings/vmlDrawing19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75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29.wmf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98.bin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13.xml"/><Relationship Id="rId22" Type="http://schemas.openxmlformats.org/officeDocument/2006/relationships/image" Target="../media/image85.wmf"/><Relationship Id="rId21" Type="http://schemas.openxmlformats.org/officeDocument/2006/relationships/oleObject" Target="../embeddings/oleObject107.bin"/><Relationship Id="rId20" Type="http://schemas.openxmlformats.org/officeDocument/2006/relationships/image" Target="../media/image8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06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79.wmf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4.png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89.wmf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4.png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12.bin"/><Relationship Id="rId22" Type="http://schemas.openxmlformats.org/officeDocument/2006/relationships/vmlDrawing" Target="../drawings/vmlDrawing22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9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92.e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32.wmf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95.wmf"/><Relationship Id="rId32" Type="http://schemas.openxmlformats.org/officeDocument/2006/relationships/vmlDrawing" Target="../drawings/vmlDrawing23.vml"/><Relationship Id="rId31" Type="http://schemas.openxmlformats.org/officeDocument/2006/relationships/slideLayout" Target="../slideLayouts/slideLayout13.xml"/><Relationship Id="rId30" Type="http://schemas.openxmlformats.org/officeDocument/2006/relationships/image" Target="../media/image106.wmf"/><Relationship Id="rId3" Type="http://schemas.openxmlformats.org/officeDocument/2006/relationships/oleObject" Target="../embeddings/oleObject121.bin"/><Relationship Id="rId29" Type="http://schemas.openxmlformats.org/officeDocument/2006/relationships/oleObject" Target="../embeddings/oleObject134.bin"/><Relationship Id="rId28" Type="http://schemas.openxmlformats.org/officeDocument/2006/relationships/image" Target="../media/image105.wmf"/><Relationship Id="rId27" Type="http://schemas.openxmlformats.org/officeDocument/2006/relationships/oleObject" Target="../embeddings/oleObject133.bin"/><Relationship Id="rId26" Type="http://schemas.openxmlformats.org/officeDocument/2006/relationships/image" Target="../media/image104.e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03.e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02.e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01.e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99.e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97.wmf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7.jpe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4.png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.wmf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4.png"/><Relationship Id="rId10" Type="http://schemas.openxmlformats.org/officeDocument/2006/relationships/vmlDrawing" Target="../drawings/vmlDrawing7.v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.png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14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13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9.wmf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40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13.xml"/><Relationship Id="rId20" Type="http://schemas.openxmlformats.org/officeDocument/2006/relationships/image" Target="../media/image20.wmf"/><Relationship Id="rId2" Type="http://schemas.openxmlformats.org/officeDocument/2006/relationships/image" Target="../media/image4.png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15.wmf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.png"/><Relationship Id="rId10" Type="http://schemas.openxmlformats.org/officeDocument/2006/relationships/vmlDrawing" Target="../drawings/vmlDrawing11.v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252" name="Picture 100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3" name="Picture 10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4" name="Picture 10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5" name="Picture 10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6" name="Picture 10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7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8" name="Picture 10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59" name="Picture 10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60" name="Picture 10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261" name="Rectangle 10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62" name="Rectangle 11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63" name="Rectangle 11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91" name="Rectangle 39"/>
          <p:cNvSpPr>
            <a:spLocks noChangeArrowheads="1"/>
          </p:cNvSpPr>
          <p:nvPr/>
        </p:nvSpPr>
        <p:spPr bwMode="auto">
          <a:xfrm>
            <a:off x="3065463" y="534988"/>
            <a:ext cx="418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</a:rPr>
              <a:t>)</a:t>
            </a:r>
            <a:endParaRPr lang="en-US" altLang="zh-CN" sz="320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177207" name="Text Box 55"/>
          <p:cNvSpPr txBox="1">
            <a:spLocks noChangeArrowheads="1"/>
          </p:cNvSpPr>
          <p:nvPr/>
        </p:nvSpPr>
        <p:spPr bwMode="auto">
          <a:xfrm>
            <a:off x="528638" y="109537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一、判断题</a:t>
            </a:r>
            <a:endParaRPr lang="zh-CN" altLang="en-US"/>
          </a:p>
        </p:txBody>
      </p:sp>
      <p:grpSp>
        <p:nvGrpSpPr>
          <p:cNvPr id="177251" name="Group 99"/>
          <p:cNvGrpSpPr/>
          <p:nvPr/>
        </p:nvGrpSpPr>
        <p:grpSpPr bwMode="auto">
          <a:xfrm>
            <a:off x="760413" y="1635125"/>
            <a:ext cx="8335962" cy="4494213"/>
            <a:chOff x="479" y="1030"/>
            <a:chExt cx="5251" cy="2831"/>
          </a:xfrm>
        </p:grpSpPr>
        <p:graphicFrame>
          <p:nvGraphicFramePr>
            <p:cNvPr id="177208" name="Object 56"/>
            <p:cNvGraphicFramePr>
              <a:graphicFrameLocks noChangeAspect="1"/>
            </p:cNvGraphicFramePr>
            <p:nvPr/>
          </p:nvGraphicFramePr>
          <p:xfrm>
            <a:off x="985" y="1075"/>
            <a:ext cx="7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4" name="公式" r:id="rId3" imgW="1180465" imgH="342900" progId="Equation.3">
                    <p:embed/>
                  </p:oleObj>
                </mc:Choice>
                <mc:Fallback>
                  <p:oleObj name="公式" r:id="rId3" imgW="1180465" imgH="342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1075"/>
                          <a:ext cx="7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09" name="Text Box 57"/>
            <p:cNvSpPr txBox="1">
              <a:spLocks noChangeArrowheads="1"/>
            </p:cNvSpPr>
            <p:nvPr/>
          </p:nvSpPr>
          <p:spPr bwMode="auto">
            <a:xfrm>
              <a:off x="480" y="1038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1.</a:t>
              </a:r>
              <a:r>
                <a:rPr lang="en-US" altLang="zh-CN"/>
                <a:t> </a:t>
              </a:r>
              <a:r>
                <a:rPr lang="zh-CN" altLang="en-US"/>
                <a:t>设</a:t>
              </a:r>
              <a:endParaRPr lang="zh-CN" altLang="en-US" b="0" u="sng"/>
            </a:p>
          </p:txBody>
        </p:sp>
        <p:sp>
          <p:nvSpPr>
            <p:cNvPr id="177210" name="Text Box 58"/>
            <p:cNvSpPr txBox="1">
              <a:spLocks noChangeArrowheads="1"/>
            </p:cNvSpPr>
            <p:nvPr/>
          </p:nvSpPr>
          <p:spPr bwMode="auto">
            <a:xfrm>
              <a:off x="1764" y="1030"/>
              <a:ext cx="3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 </a:t>
              </a:r>
              <a:r>
                <a:rPr lang="en-US" altLang="zh-CN" i="1"/>
                <a:t>A </a:t>
              </a:r>
              <a:r>
                <a:rPr lang="zh-CN" altLang="en-US"/>
                <a:t>至少有一个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r>
                <a:rPr lang="en-US" altLang="zh-CN" i="1" baseline="-25000"/>
                <a:t> </a:t>
              </a:r>
              <a:r>
                <a:rPr lang="en-US" altLang="zh-CN">
                  <a:latin typeface="Symbol" panose="05050102010706020507" pitchFamily="18" charset="2"/>
                </a:rPr>
                <a:t>-</a:t>
              </a:r>
              <a:r>
                <a:rPr lang="en-US" altLang="zh-CN"/>
                <a:t>1</a:t>
              </a:r>
              <a:r>
                <a:rPr lang="en-US" altLang="zh-CN" i="1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阶子式不为零</a:t>
              </a:r>
              <a:r>
                <a:rPr lang="zh-CN" altLang="en-US" baseline="-25000"/>
                <a:t> 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  <a:endParaRPr lang="en-US" altLang="zh-CN" b="0" u="sng">
                <a:latin typeface="宋体" panose="02010600030101010101" pitchFamily="2" charset="-122"/>
              </a:endParaRPr>
            </a:p>
          </p:txBody>
        </p:sp>
        <p:sp>
          <p:nvSpPr>
            <p:cNvPr id="177211" name="Text Box 59"/>
            <p:cNvSpPr txBox="1">
              <a:spLocks noChangeArrowheads="1"/>
            </p:cNvSpPr>
            <p:nvPr/>
          </p:nvSpPr>
          <p:spPr bwMode="auto">
            <a:xfrm>
              <a:off x="479" y="1363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2.</a:t>
              </a:r>
              <a:r>
                <a:rPr lang="en-US" altLang="zh-CN"/>
                <a:t> </a:t>
              </a:r>
              <a:r>
                <a:rPr lang="zh-CN" altLang="en-US"/>
                <a:t>若</a:t>
              </a:r>
              <a:endParaRPr lang="zh-CN" altLang="en-US"/>
            </a:p>
          </p:txBody>
        </p:sp>
        <p:sp>
          <p:nvSpPr>
            <p:cNvPr id="177212" name="Text Box 60"/>
            <p:cNvSpPr txBox="1">
              <a:spLocks noChangeArrowheads="1"/>
            </p:cNvSpPr>
            <p:nvPr/>
          </p:nvSpPr>
          <p:spPr bwMode="auto">
            <a:xfrm>
              <a:off x="1913" y="1341"/>
              <a:ext cx="1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线性无关，则</a:t>
              </a:r>
              <a:endParaRPr lang="zh-CN" altLang="en-US"/>
            </a:p>
          </p:txBody>
        </p:sp>
        <p:graphicFrame>
          <p:nvGraphicFramePr>
            <p:cNvPr id="177213" name="Object 61"/>
            <p:cNvGraphicFramePr>
              <a:graphicFrameLocks noChangeAspect="1"/>
            </p:cNvGraphicFramePr>
            <p:nvPr/>
          </p:nvGraphicFramePr>
          <p:xfrm>
            <a:off x="979" y="1388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5" name="公式" r:id="rId5" imgW="1562100" imgH="381000" progId="Equation.3">
                    <p:embed/>
                  </p:oleObj>
                </mc:Choice>
                <mc:Fallback>
                  <p:oleObj name="公式" r:id="rId5" imgW="1562100" imgH="3810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388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214" name="Object 62"/>
            <p:cNvGraphicFramePr>
              <a:graphicFrameLocks noChangeAspect="1"/>
            </p:cNvGraphicFramePr>
            <p:nvPr/>
          </p:nvGraphicFramePr>
          <p:xfrm>
            <a:off x="3174" y="1385"/>
            <a:ext cx="19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6" name="公式" r:id="rId7" imgW="3162300" imgH="381000" progId="Equation.3">
                    <p:embed/>
                  </p:oleObj>
                </mc:Choice>
                <mc:Fallback>
                  <p:oleObj name="公式" r:id="rId7" imgW="3162300" imgH="3810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1385"/>
                          <a:ext cx="19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15" name="Text Box 63"/>
            <p:cNvSpPr txBox="1">
              <a:spLocks noChangeArrowheads="1"/>
            </p:cNvSpPr>
            <p:nvPr/>
          </p:nvSpPr>
          <p:spPr bwMode="auto">
            <a:xfrm>
              <a:off x="480" y="1680"/>
              <a:ext cx="4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highlight>
                    <a:srgbClr val="FFFF00"/>
                  </a:highlight>
                </a:rPr>
                <a:t>3</a:t>
              </a:r>
              <a:r>
                <a:rPr lang="en-US" altLang="zh-CN"/>
                <a:t>. </a:t>
              </a:r>
              <a:r>
                <a:rPr lang="zh-CN" altLang="en-US"/>
                <a:t>可逆的上三角阵的逆矩阵仍是上三角阵</a:t>
              </a:r>
              <a:r>
                <a:rPr lang="zh-CN" altLang="en-US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177216" name="Text Box 64"/>
            <p:cNvSpPr txBox="1">
              <a:spLocks noChangeArrowheads="1"/>
            </p:cNvSpPr>
            <p:nvPr/>
          </p:nvSpPr>
          <p:spPr bwMode="auto">
            <a:xfrm>
              <a:off x="479" y="2002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4.</a:t>
              </a:r>
              <a:r>
                <a:rPr lang="en-US" altLang="zh-CN"/>
                <a:t> </a:t>
              </a:r>
              <a:r>
                <a:rPr lang="zh-CN" altLang="en-US"/>
                <a:t>若</a:t>
              </a:r>
              <a:endParaRPr lang="zh-CN" altLang="en-US"/>
            </a:p>
          </p:txBody>
        </p:sp>
        <p:sp>
          <p:nvSpPr>
            <p:cNvPr id="177217" name="Text Box 65"/>
            <p:cNvSpPr txBox="1">
              <a:spLocks noChangeArrowheads="1"/>
            </p:cNvSpPr>
            <p:nvPr/>
          </p:nvSpPr>
          <p:spPr bwMode="auto">
            <a:xfrm>
              <a:off x="2842" y="1986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177218" name="Object 66"/>
            <p:cNvGraphicFramePr>
              <a:graphicFrameLocks noChangeAspect="1"/>
            </p:cNvGraphicFramePr>
            <p:nvPr/>
          </p:nvGraphicFramePr>
          <p:xfrm>
            <a:off x="963" y="1995"/>
            <a:ext cx="18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7" name="公式" r:id="rId9" imgW="2908300" imgH="444500" progId="Equation.3">
                    <p:embed/>
                  </p:oleObj>
                </mc:Choice>
                <mc:Fallback>
                  <p:oleObj name="公式" r:id="rId9" imgW="2908300" imgH="4445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995"/>
                          <a:ext cx="18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219" name="Object 67"/>
            <p:cNvGraphicFramePr>
              <a:graphicFrameLocks noChangeAspect="1"/>
            </p:cNvGraphicFramePr>
            <p:nvPr/>
          </p:nvGraphicFramePr>
          <p:xfrm>
            <a:off x="3121" y="2001"/>
            <a:ext cx="3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8" name="Equation" r:id="rId11" imgW="584200" imgH="368300" progId="Equation.3">
                    <p:embed/>
                  </p:oleObj>
                </mc:Choice>
                <mc:Fallback>
                  <p:oleObj name="Equation" r:id="rId11" imgW="584200" imgH="3683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001"/>
                          <a:ext cx="3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20" name="Text Box 68"/>
            <p:cNvSpPr txBox="1">
              <a:spLocks noChangeArrowheads="1"/>
            </p:cNvSpPr>
            <p:nvPr/>
          </p:nvSpPr>
          <p:spPr bwMode="auto">
            <a:xfrm>
              <a:off x="3442" y="2002"/>
              <a:ext cx="1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的秩必为 </a:t>
              </a:r>
              <a:r>
                <a:rPr lang="en-US" altLang="zh-CN"/>
                <a:t>1</a:t>
              </a:r>
              <a:r>
                <a:rPr lang="en-US" altLang="zh-CN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177221" name="Text Box 69"/>
            <p:cNvSpPr txBox="1">
              <a:spLocks noChangeArrowheads="1"/>
            </p:cNvSpPr>
            <p:nvPr/>
          </p:nvSpPr>
          <p:spPr bwMode="auto">
            <a:xfrm>
              <a:off x="479" y="2319"/>
              <a:ext cx="4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5</a:t>
              </a:r>
              <a:r>
                <a:rPr lang="en-US" altLang="zh-CN"/>
                <a:t>. </a:t>
              </a:r>
              <a:r>
                <a:rPr lang="zh-CN" altLang="en-US"/>
                <a:t>设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en-US" altLang="zh-CN"/>
                <a:t>,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 </a:t>
              </a:r>
              <a:r>
                <a:rPr lang="en-US" altLang="zh-CN" i="1"/>
                <a:t>n </a:t>
              </a:r>
              <a:r>
                <a:rPr lang="zh-CN" altLang="en-US"/>
                <a:t>阶方阵，若 </a:t>
              </a: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B</a:t>
              </a:r>
              <a:r>
                <a:rPr lang="en-US" altLang="zh-CN" sz="800" i="1"/>
                <a:t> </a:t>
              </a:r>
              <a:r>
                <a:rPr lang="en-US" altLang="zh-CN" i="1"/>
                <a:t>C = I</a:t>
              </a:r>
              <a:r>
                <a:rPr lang="zh-CN" altLang="en-US"/>
                <a:t>，则 </a:t>
              </a:r>
              <a:endParaRPr lang="zh-CN" altLang="en-US"/>
            </a:p>
          </p:txBody>
        </p:sp>
        <p:graphicFrame>
          <p:nvGraphicFramePr>
            <p:cNvPr id="177222" name="Object 70"/>
            <p:cNvGraphicFramePr>
              <a:graphicFrameLocks noChangeAspect="1"/>
            </p:cNvGraphicFramePr>
            <p:nvPr/>
          </p:nvGraphicFramePr>
          <p:xfrm>
            <a:off x="4169" y="2317"/>
            <a:ext cx="10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69" name="公式" r:id="rId13" imgW="1587500" imgH="368300" progId="Equation.3">
                    <p:embed/>
                  </p:oleObj>
                </mc:Choice>
                <mc:Fallback>
                  <p:oleObj name="公式" r:id="rId13" imgW="1587500" imgH="3683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2317"/>
                          <a:ext cx="10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23" name="Text Box 71"/>
            <p:cNvSpPr txBox="1">
              <a:spLocks noChangeArrowheads="1"/>
            </p:cNvSpPr>
            <p:nvPr/>
          </p:nvSpPr>
          <p:spPr bwMode="auto">
            <a:xfrm>
              <a:off x="481" y="3573"/>
              <a:ext cx="2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8</a:t>
              </a:r>
              <a:r>
                <a:rPr lang="en-US" altLang="zh-CN"/>
                <a:t>. </a:t>
              </a:r>
              <a:r>
                <a:rPr lang="zh-CN" altLang="en-US"/>
                <a:t>若 </a:t>
              </a:r>
              <a:r>
                <a:rPr lang="en-US" altLang="zh-CN" i="1"/>
                <a:t>A </a:t>
              </a:r>
              <a:r>
                <a:rPr lang="zh-CN" altLang="en-US"/>
                <a:t>的特征值为 </a:t>
              </a:r>
              <a:r>
                <a:rPr lang="en-US" altLang="zh-CN"/>
                <a:t>1 </a:t>
              </a:r>
              <a:r>
                <a:rPr lang="zh-CN" altLang="en-US"/>
                <a:t>或 </a:t>
              </a:r>
              <a:r>
                <a:rPr lang="en-US" altLang="zh-CN"/>
                <a:t>0</a:t>
              </a:r>
              <a:r>
                <a:rPr lang="en-US" altLang="zh-CN" baseline="-25000"/>
                <a:t> </a:t>
              </a:r>
              <a:r>
                <a:rPr lang="zh-CN" altLang="en-US"/>
                <a:t>，则 </a:t>
              </a:r>
              <a:endParaRPr lang="zh-CN" altLang="en-US"/>
            </a:p>
          </p:txBody>
        </p:sp>
        <p:graphicFrame>
          <p:nvGraphicFramePr>
            <p:cNvPr id="177224" name="Object 72"/>
            <p:cNvGraphicFramePr>
              <a:graphicFrameLocks noChangeAspect="1"/>
            </p:cNvGraphicFramePr>
            <p:nvPr/>
          </p:nvGraphicFramePr>
          <p:xfrm>
            <a:off x="3135" y="3569"/>
            <a:ext cx="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70" name="公式" r:id="rId15" imgW="1054100" imgH="431800" progId="Equation.3">
                    <p:embed/>
                  </p:oleObj>
                </mc:Choice>
                <mc:Fallback>
                  <p:oleObj name="公式" r:id="rId15" imgW="1054100" imgH="4318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569"/>
                          <a:ext cx="6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25" name="Text Box 73"/>
            <p:cNvSpPr txBox="1">
              <a:spLocks noChangeArrowheads="1"/>
            </p:cNvSpPr>
            <p:nvPr/>
          </p:nvSpPr>
          <p:spPr bwMode="auto">
            <a:xfrm>
              <a:off x="481" y="3261"/>
              <a:ext cx="2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highlight>
                    <a:srgbClr val="FFFF00"/>
                  </a:highlight>
                </a:rPr>
                <a:t>7</a:t>
              </a:r>
              <a:r>
                <a:rPr lang="en-US" altLang="zh-CN"/>
                <a:t>. </a:t>
              </a:r>
              <a:r>
                <a:rPr lang="zh-CN" altLang="en-US"/>
                <a:t>若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r>
                <a:rPr lang="zh-CN" altLang="en-US"/>
                <a:t>为 </a:t>
              </a:r>
              <a:r>
                <a:rPr lang="en-US" altLang="zh-CN" i="1"/>
                <a:t>n </a:t>
              </a:r>
              <a:r>
                <a:rPr lang="zh-CN" altLang="en-US"/>
                <a:t>阶正定阵</a:t>
              </a:r>
              <a:r>
                <a:rPr lang="en-US" altLang="zh-CN"/>
                <a:t>,   </a:t>
              </a:r>
              <a:r>
                <a:rPr lang="zh-CN" altLang="en-US"/>
                <a:t>则 </a:t>
              </a:r>
              <a:endParaRPr lang="zh-CN" altLang="en-US"/>
            </a:p>
          </p:txBody>
        </p:sp>
        <p:graphicFrame>
          <p:nvGraphicFramePr>
            <p:cNvPr id="177226" name="Object 74"/>
            <p:cNvGraphicFramePr>
              <a:graphicFrameLocks noChangeAspect="1"/>
            </p:cNvGraphicFramePr>
            <p:nvPr/>
          </p:nvGraphicFramePr>
          <p:xfrm>
            <a:off x="2974" y="3269"/>
            <a:ext cx="7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71" name="Equation" r:id="rId17" imgW="1256665" imgH="355600" progId="Equation.3">
                    <p:embed/>
                  </p:oleObj>
                </mc:Choice>
                <mc:Fallback>
                  <p:oleObj name="Equation" r:id="rId17" imgW="1256665" imgH="355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269"/>
                          <a:ext cx="7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27" name="Text Box 75"/>
            <p:cNvSpPr txBox="1">
              <a:spLocks noChangeArrowheads="1"/>
            </p:cNvSpPr>
            <p:nvPr/>
          </p:nvSpPr>
          <p:spPr bwMode="auto">
            <a:xfrm>
              <a:off x="3719" y="3261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也为正定阵</a:t>
              </a:r>
              <a:r>
                <a:rPr lang="zh-CN" altLang="en-US" baseline="-25000"/>
                <a:t> </a:t>
              </a:r>
              <a:r>
                <a:rPr lang="en-US" altLang="zh-CN"/>
                <a:t>. </a:t>
              </a:r>
              <a:endParaRPr lang="en-US" altLang="zh-CN"/>
            </a:p>
          </p:txBody>
        </p:sp>
        <p:sp>
          <p:nvSpPr>
            <p:cNvPr id="177228" name="Text Box 76"/>
            <p:cNvSpPr txBox="1">
              <a:spLocks noChangeArrowheads="1"/>
            </p:cNvSpPr>
            <p:nvPr/>
          </p:nvSpPr>
          <p:spPr bwMode="auto">
            <a:xfrm>
              <a:off x="480" y="2649"/>
              <a:ext cx="5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highlight>
                    <a:srgbClr val="FFFF00"/>
                  </a:highlight>
                </a:rPr>
                <a:t>6</a:t>
              </a:r>
              <a:r>
                <a:rPr lang="en-US" altLang="zh-CN"/>
                <a:t>. </a:t>
              </a:r>
              <a:r>
                <a:rPr lang="zh-CN" altLang="en-US"/>
                <a:t>设 </a:t>
              </a:r>
              <a:r>
                <a:rPr lang="en-US" altLang="zh-CN" i="1"/>
                <a:t>A </a:t>
              </a:r>
              <a:r>
                <a:rPr lang="zh-CN" altLang="en-US"/>
                <a:t>为          矩阵，</a:t>
              </a:r>
              <a:r>
                <a:rPr lang="en-US" altLang="zh-CN" i="1"/>
                <a:t>r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= </a:t>
              </a:r>
              <a:r>
                <a:rPr lang="en-US" altLang="zh-CN" i="1"/>
                <a:t>m</a:t>
              </a:r>
              <a:r>
                <a:rPr lang="zh-CN" altLang="en-US"/>
                <a:t>，则非齐次线性方程组</a:t>
              </a:r>
              <a:endParaRPr lang="zh-CN" altLang="en-US"/>
            </a:p>
          </p:txBody>
        </p:sp>
        <p:graphicFrame>
          <p:nvGraphicFramePr>
            <p:cNvPr id="177229" name="Object 77"/>
            <p:cNvGraphicFramePr>
              <a:graphicFrameLocks noChangeAspect="1"/>
            </p:cNvGraphicFramePr>
            <p:nvPr/>
          </p:nvGraphicFramePr>
          <p:xfrm>
            <a:off x="1379" y="2725"/>
            <a:ext cx="4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272" name="Equation" r:id="rId19" imgW="698500" imgH="215900" progId="Equation.3">
                    <p:embed/>
                  </p:oleObj>
                </mc:Choice>
                <mc:Fallback>
                  <p:oleObj name="Equation" r:id="rId19" imgW="698500" imgH="2159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725"/>
                          <a:ext cx="4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230" name="Text Box 78"/>
            <p:cNvSpPr txBox="1">
              <a:spLocks noChangeArrowheads="1"/>
            </p:cNvSpPr>
            <p:nvPr/>
          </p:nvSpPr>
          <p:spPr bwMode="auto">
            <a:xfrm>
              <a:off x="5382" y="1039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1" name="Text Box 79"/>
            <p:cNvSpPr txBox="1">
              <a:spLocks noChangeArrowheads="1"/>
            </p:cNvSpPr>
            <p:nvPr/>
          </p:nvSpPr>
          <p:spPr bwMode="auto">
            <a:xfrm>
              <a:off x="5382" y="2006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2" name="Text Box 80"/>
            <p:cNvSpPr txBox="1">
              <a:spLocks noChangeArrowheads="1"/>
            </p:cNvSpPr>
            <p:nvPr/>
          </p:nvSpPr>
          <p:spPr bwMode="auto">
            <a:xfrm>
              <a:off x="5382" y="1682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3" name="Text Box 81"/>
            <p:cNvSpPr txBox="1">
              <a:spLocks noChangeArrowheads="1"/>
            </p:cNvSpPr>
            <p:nvPr/>
          </p:nvSpPr>
          <p:spPr bwMode="auto">
            <a:xfrm>
              <a:off x="5382" y="1364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4" name="Text Box 82"/>
            <p:cNvSpPr txBox="1">
              <a:spLocks noChangeArrowheads="1"/>
            </p:cNvSpPr>
            <p:nvPr/>
          </p:nvSpPr>
          <p:spPr bwMode="auto">
            <a:xfrm>
              <a:off x="5382" y="2324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5" name="Text Box 83"/>
            <p:cNvSpPr txBox="1">
              <a:spLocks noChangeArrowheads="1"/>
            </p:cNvSpPr>
            <p:nvPr/>
          </p:nvSpPr>
          <p:spPr bwMode="auto">
            <a:xfrm>
              <a:off x="5382" y="2940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6" name="Text Box 84"/>
            <p:cNvSpPr txBox="1">
              <a:spLocks noChangeArrowheads="1"/>
            </p:cNvSpPr>
            <p:nvPr/>
          </p:nvSpPr>
          <p:spPr bwMode="auto">
            <a:xfrm>
              <a:off x="5382" y="3268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37" name="Text Box 85"/>
            <p:cNvSpPr txBox="1">
              <a:spLocks noChangeArrowheads="1"/>
            </p:cNvSpPr>
            <p:nvPr/>
          </p:nvSpPr>
          <p:spPr bwMode="auto">
            <a:xfrm>
              <a:off x="5382" y="3587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177245" name="Rectangle 93"/>
            <p:cNvSpPr>
              <a:spLocks noChangeArrowheads="1"/>
            </p:cNvSpPr>
            <p:nvPr/>
          </p:nvSpPr>
          <p:spPr bwMode="auto">
            <a:xfrm>
              <a:off x="738" y="2952"/>
              <a:ext cx="2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X = b</a:t>
              </a:r>
              <a:r>
                <a:rPr lang="en-US" altLang="zh-CN"/>
                <a:t> </a:t>
              </a:r>
              <a:r>
                <a:rPr lang="zh-CN" altLang="en-US"/>
                <a:t>一定有解</a:t>
              </a:r>
              <a:r>
                <a:rPr lang="zh-CN" altLang="en-US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91" grpId="0"/>
      <p:bldP spid="17720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13" name="Picture 17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4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5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9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1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22" name="Rectangle 2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3312" name="Group 16"/>
          <p:cNvGrpSpPr/>
          <p:nvPr/>
        </p:nvGrpSpPr>
        <p:grpSpPr bwMode="auto">
          <a:xfrm>
            <a:off x="533400" y="2290763"/>
            <a:ext cx="3779838" cy="457200"/>
            <a:chOff x="336" y="1443"/>
            <a:chExt cx="2381" cy="288"/>
          </a:xfrm>
        </p:grpSpPr>
        <p:sp>
          <p:nvSpPr>
            <p:cNvPr id="183298" name="Text Box 2"/>
            <p:cNvSpPr txBox="1">
              <a:spLocks noChangeArrowheads="1"/>
            </p:cNvSpPr>
            <p:nvPr/>
          </p:nvSpPr>
          <p:spPr bwMode="auto">
            <a:xfrm>
              <a:off x="336" y="1443"/>
              <a:ext cx="6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 u="sng">
                <a:solidFill>
                  <a:srgbClr val="0000FF"/>
                </a:solidFill>
              </a:endParaRPr>
            </a:p>
          </p:txBody>
        </p:sp>
        <p:sp>
          <p:nvSpPr>
            <p:cNvPr id="183299" name="Text Box 3"/>
            <p:cNvSpPr txBox="1">
              <a:spLocks noChangeArrowheads="1"/>
            </p:cNvSpPr>
            <p:nvPr/>
          </p:nvSpPr>
          <p:spPr bwMode="auto">
            <a:xfrm>
              <a:off x="695" y="1443"/>
              <a:ext cx="20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按最后一行展开得</a:t>
              </a:r>
              <a:endParaRPr lang="zh-CN" altLang="en-US" u="sng"/>
            </a:p>
          </p:txBody>
        </p:sp>
      </p:grp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309688" y="2851150"/>
          <a:ext cx="3009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5" name="公式" r:id="rId3" imgW="3009900" imgH="1308100" progId="Equation.3">
                  <p:embed/>
                </p:oleObj>
              </mc:Choice>
              <mc:Fallback>
                <p:oleObj name="公式" r:id="rId3" imgW="3009900" imgH="1308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851150"/>
                        <a:ext cx="3009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4368800" y="2847975"/>
          <a:ext cx="21971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6" name="公式" r:id="rId5" imgW="2197100" imgH="1308100" progId="Equation.3">
                  <p:embed/>
                </p:oleObj>
              </mc:Choice>
              <mc:Fallback>
                <p:oleObj name="公式" r:id="rId5" imgW="2197100" imgH="130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847975"/>
                        <a:ext cx="21971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4227513" y="4279900"/>
          <a:ext cx="29337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7" name="公式" r:id="rId7" imgW="2933700" imgH="1308100" progId="Equation.3">
                  <p:embed/>
                </p:oleObj>
              </mc:Choice>
              <mc:Fallback>
                <p:oleObj name="公式" r:id="rId7" imgW="2933700" imgH="1308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4279900"/>
                        <a:ext cx="29337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1979613" y="4281488"/>
          <a:ext cx="2209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8" name="公式" r:id="rId9" imgW="2209800" imgH="1308100" progId="Equation.3">
                  <p:embed/>
                </p:oleObj>
              </mc:Choice>
              <mc:Fallback>
                <p:oleObj name="公式" r:id="rId9" imgW="2209800" imgH="130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81488"/>
                        <a:ext cx="22098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1725613" y="5692775"/>
          <a:ext cx="3759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公式" r:id="rId11" imgW="3771900" imgH="444500" progId="Equation.3">
                  <p:embed/>
                </p:oleObj>
              </mc:Choice>
              <mc:Fallback>
                <p:oleObj name="公式" r:id="rId11" imgW="3771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5692775"/>
                        <a:ext cx="3759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3311" name="Group 15"/>
          <p:cNvGrpSpPr/>
          <p:nvPr/>
        </p:nvGrpSpPr>
        <p:grpSpPr bwMode="auto">
          <a:xfrm>
            <a:off x="534988" y="517525"/>
            <a:ext cx="5937250" cy="1778000"/>
            <a:chOff x="337" y="326"/>
            <a:chExt cx="3740" cy="1120"/>
          </a:xfrm>
        </p:grpSpPr>
        <p:sp>
          <p:nvSpPr>
            <p:cNvPr id="183308" name="Text Box 12"/>
            <p:cNvSpPr txBox="1">
              <a:spLocks noChangeArrowheads="1"/>
            </p:cNvSpPr>
            <p:nvPr/>
          </p:nvSpPr>
          <p:spPr bwMode="auto">
            <a:xfrm>
              <a:off x="337" y="735"/>
              <a:ext cx="2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三、计算行列式</a:t>
              </a:r>
              <a:r>
                <a:rPr lang="zh-CN" altLang="en-US" b="0" u="sng"/>
                <a:t>          </a:t>
              </a:r>
              <a:endParaRPr lang="zh-CN" altLang="en-US" b="0" u="sng"/>
            </a:p>
          </p:txBody>
        </p:sp>
        <p:graphicFrame>
          <p:nvGraphicFramePr>
            <p:cNvPr id="183309" name="Object 13"/>
            <p:cNvGraphicFramePr>
              <a:graphicFrameLocks noChangeAspect="1"/>
            </p:cNvGraphicFramePr>
            <p:nvPr/>
          </p:nvGraphicFramePr>
          <p:xfrm>
            <a:off x="1797" y="326"/>
            <a:ext cx="2280" cy="1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30" name="公式" r:id="rId13" imgW="3619500" imgH="1778000" progId="Equation.3">
                    <p:embed/>
                  </p:oleObj>
                </mc:Choice>
                <mc:Fallback>
                  <p:oleObj name="公式" r:id="rId13" imgW="3619500" imgH="1778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326"/>
                          <a:ext cx="2280" cy="1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4" name="Picture 10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5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6" name="Picture 10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7" name="Picture 10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8" name="Picture 10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9" name="Picture 10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0" name="Picture 1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1" name="Picture 1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32" name="Picture 1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433" name="Rectangle 11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4" name="Rectangle 11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5" name="Rectangle 11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420" name="Group 100"/>
          <p:cNvGrpSpPr/>
          <p:nvPr/>
        </p:nvGrpSpPr>
        <p:grpSpPr bwMode="auto">
          <a:xfrm>
            <a:off x="2524125" y="2047875"/>
            <a:ext cx="3097213" cy="468313"/>
            <a:chOff x="1590" y="1290"/>
            <a:chExt cx="1951" cy="295"/>
          </a:xfrm>
        </p:grpSpPr>
        <p:sp>
          <p:nvSpPr>
            <p:cNvPr id="184407" name="Rectangle 87"/>
            <p:cNvSpPr>
              <a:spLocks noChangeArrowheads="1"/>
            </p:cNvSpPr>
            <p:nvPr/>
          </p:nvSpPr>
          <p:spPr bwMode="auto">
            <a:xfrm>
              <a:off x="1590" y="1297"/>
              <a:ext cx="1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知 </a:t>
              </a:r>
              <a:r>
                <a:rPr lang="en-US" altLang="zh-CN" i="1">
                  <a:solidFill>
                    <a:srgbClr val="000000"/>
                  </a:solidFill>
                </a:rPr>
                <a:t>A </a:t>
              </a:r>
              <a:r>
                <a:rPr lang="zh-CN" altLang="en-US">
                  <a:solidFill>
                    <a:srgbClr val="000000"/>
                  </a:solidFill>
                </a:rPr>
                <a:t>可逆，且</a:t>
              </a:r>
              <a:endParaRPr lang="zh-CN" altLang="en-US" i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84330" name="Object 10"/>
            <p:cNvGraphicFramePr>
              <a:graphicFrameLocks noChangeAspect="1"/>
            </p:cNvGraphicFramePr>
            <p:nvPr/>
          </p:nvGraphicFramePr>
          <p:xfrm>
            <a:off x="2877" y="1290"/>
            <a:ext cx="6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6" name="公式" r:id="rId3" imgW="1054100" imgH="419100" progId="Equation.3">
                    <p:embed/>
                  </p:oleObj>
                </mc:Choice>
                <mc:Fallback>
                  <p:oleObj name="公式" r:id="rId3" imgW="1054100" imgH="419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7" y="1290"/>
                          <a:ext cx="66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19" name="Group 99"/>
          <p:cNvGrpSpPr/>
          <p:nvPr/>
        </p:nvGrpSpPr>
        <p:grpSpPr bwMode="auto">
          <a:xfrm>
            <a:off x="534988" y="2028825"/>
            <a:ext cx="1976437" cy="457200"/>
            <a:chOff x="337" y="1278"/>
            <a:chExt cx="1245" cy="288"/>
          </a:xfrm>
        </p:grpSpPr>
        <p:sp>
          <p:nvSpPr>
            <p:cNvPr id="184328" name="Text Box 8"/>
            <p:cNvSpPr txBox="1">
              <a:spLocks noChangeArrowheads="1"/>
            </p:cNvSpPr>
            <p:nvPr/>
          </p:nvSpPr>
          <p:spPr bwMode="auto">
            <a:xfrm>
              <a:off x="337" y="1278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 u="sng">
                <a:solidFill>
                  <a:srgbClr val="0000FF"/>
                </a:solidFill>
              </a:endParaRPr>
            </a:p>
          </p:txBody>
        </p:sp>
        <p:graphicFrame>
          <p:nvGraphicFramePr>
            <p:cNvPr id="184329" name="Object 9"/>
            <p:cNvGraphicFramePr>
              <a:graphicFrameLocks noChangeAspect="1"/>
            </p:cNvGraphicFramePr>
            <p:nvPr/>
          </p:nvGraphicFramePr>
          <p:xfrm>
            <a:off x="974" y="1295"/>
            <a:ext cx="6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7" name="公式" r:id="rId5" imgW="965200" imgH="419100" progId="Equation.3">
                    <p:embed/>
                  </p:oleObj>
                </mc:Choice>
                <mc:Fallback>
                  <p:oleObj name="公式" r:id="rId5" imgW="965200" imgH="419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1295"/>
                          <a:ext cx="6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06" name="Rectangle 86"/>
            <p:cNvSpPr>
              <a:spLocks noChangeArrowheads="1"/>
            </p:cNvSpPr>
            <p:nvPr/>
          </p:nvSpPr>
          <p:spPr bwMode="auto">
            <a:xfrm>
              <a:off x="696" y="1278"/>
              <a:ext cx="5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由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4423" name="Group 103"/>
          <p:cNvGrpSpPr/>
          <p:nvPr/>
        </p:nvGrpSpPr>
        <p:grpSpPr bwMode="auto">
          <a:xfrm>
            <a:off x="1104900" y="3165475"/>
            <a:ext cx="4865688" cy="1028700"/>
            <a:chOff x="696" y="1994"/>
            <a:chExt cx="3065" cy="648"/>
          </a:xfrm>
        </p:grpSpPr>
        <p:graphicFrame>
          <p:nvGraphicFramePr>
            <p:cNvPr id="184331" name="Object 11"/>
            <p:cNvGraphicFramePr>
              <a:graphicFrameLocks noChangeAspect="1"/>
            </p:cNvGraphicFramePr>
            <p:nvPr/>
          </p:nvGraphicFramePr>
          <p:xfrm>
            <a:off x="1049" y="1994"/>
            <a:ext cx="2712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8" name="公式" r:id="rId7" imgW="4305300" imgH="1028700" progId="Equation.3">
                    <p:embed/>
                  </p:oleObj>
                </mc:Choice>
                <mc:Fallback>
                  <p:oleObj name="公式" r:id="rId7" imgW="4305300" imgH="1028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1994"/>
                          <a:ext cx="2712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1" name="Rectangle 91"/>
            <p:cNvSpPr>
              <a:spLocks noChangeArrowheads="1"/>
            </p:cNvSpPr>
            <p:nvPr/>
          </p:nvSpPr>
          <p:spPr bwMode="auto">
            <a:xfrm>
              <a:off x="696" y="2137"/>
              <a:ext cx="5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00"/>
                  </a:solidFill>
                </a:rPr>
                <a:t>故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4418" name="Group 98"/>
          <p:cNvGrpSpPr/>
          <p:nvPr/>
        </p:nvGrpSpPr>
        <p:grpSpPr bwMode="auto">
          <a:xfrm>
            <a:off x="533400" y="641350"/>
            <a:ext cx="6684963" cy="1028700"/>
            <a:chOff x="336" y="404"/>
            <a:chExt cx="4211" cy="648"/>
          </a:xfrm>
        </p:grpSpPr>
        <p:sp>
          <p:nvSpPr>
            <p:cNvPr id="184412" name="Text Box 92"/>
            <p:cNvSpPr txBox="1">
              <a:spLocks noChangeArrowheads="1"/>
            </p:cNvSpPr>
            <p:nvPr/>
          </p:nvSpPr>
          <p:spPr bwMode="auto">
            <a:xfrm>
              <a:off x="336" y="557"/>
              <a:ext cx="9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四、设</a:t>
              </a:r>
              <a:endParaRPr lang="zh-CN" altLang="en-US"/>
            </a:p>
          </p:txBody>
        </p:sp>
        <p:sp>
          <p:nvSpPr>
            <p:cNvPr id="184413" name="Text Box 93"/>
            <p:cNvSpPr txBox="1">
              <a:spLocks noChangeArrowheads="1"/>
            </p:cNvSpPr>
            <p:nvPr/>
          </p:nvSpPr>
          <p:spPr bwMode="auto">
            <a:xfrm>
              <a:off x="2650" y="555"/>
              <a:ext cx="8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已知</a:t>
              </a:r>
              <a:endParaRPr lang="zh-CN" altLang="en-US"/>
            </a:p>
          </p:txBody>
        </p:sp>
        <p:sp>
          <p:nvSpPr>
            <p:cNvPr id="184414" name="Text Box 94"/>
            <p:cNvSpPr txBox="1">
              <a:spLocks noChangeArrowheads="1"/>
            </p:cNvSpPr>
            <p:nvPr/>
          </p:nvSpPr>
          <p:spPr bwMode="auto">
            <a:xfrm>
              <a:off x="3773" y="554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</a:t>
              </a:r>
              <a:endParaRPr lang="zh-CN" altLang="en-US"/>
            </a:p>
          </p:txBody>
        </p:sp>
        <p:graphicFrame>
          <p:nvGraphicFramePr>
            <p:cNvPr id="184415" name="Object 95"/>
            <p:cNvGraphicFramePr>
              <a:graphicFrameLocks noChangeAspect="1"/>
            </p:cNvGraphicFramePr>
            <p:nvPr/>
          </p:nvGraphicFramePr>
          <p:xfrm>
            <a:off x="1008" y="404"/>
            <a:ext cx="1624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39" name="公式" r:id="rId9" imgW="2578100" imgH="1028700" progId="Equation.3">
                    <p:embed/>
                  </p:oleObj>
                </mc:Choice>
                <mc:Fallback>
                  <p:oleObj name="公式" r:id="rId9" imgW="2578100" imgH="10287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404"/>
                          <a:ext cx="1624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6" name="Object 96"/>
            <p:cNvGraphicFramePr>
              <a:graphicFrameLocks noChangeAspect="1"/>
            </p:cNvGraphicFramePr>
            <p:nvPr/>
          </p:nvGraphicFramePr>
          <p:xfrm>
            <a:off x="3127" y="570"/>
            <a:ext cx="6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0" name="公式" r:id="rId11" imgW="965200" imgH="419100" progId="Equation.3">
                    <p:embed/>
                  </p:oleObj>
                </mc:Choice>
                <mc:Fallback>
                  <p:oleObj name="公式" r:id="rId11" imgW="965200" imgH="4191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570"/>
                          <a:ext cx="6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7" name="Object 97"/>
            <p:cNvGraphicFramePr>
              <a:graphicFrameLocks noChangeAspect="1"/>
            </p:cNvGraphicFramePr>
            <p:nvPr/>
          </p:nvGraphicFramePr>
          <p:xfrm>
            <a:off x="4058" y="579"/>
            <a:ext cx="3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41" name="公式" r:id="rId13" imgW="558800" imgH="368300" progId="Equation.3">
                    <p:embed/>
                  </p:oleObj>
                </mc:Choice>
                <mc:Fallback>
                  <p:oleObj name="公式" r:id="rId13" imgW="558800" imgH="3683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" y="579"/>
                          <a:ext cx="3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22" name="Rectangle 102"/>
          <p:cNvSpPr>
            <a:spLocks noChangeArrowheads="1"/>
          </p:cNvSpPr>
          <p:nvPr/>
        </p:nvSpPr>
        <p:spPr bwMode="auto">
          <a:xfrm>
            <a:off x="1104900" y="2636838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又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为正交阵，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30" name="Picture 22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1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2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3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4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5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6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7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6638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639" name="Rectangle 3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0" name="Rectangle 3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41" name="Rectangle 3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6629" name="Group 21"/>
          <p:cNvGrpSpPr/>
          <p:nvPr/>
        </p:nvGrpSpPr>
        <p:grpSpPr bwMode="auto">
          <a:xfrm>
            <a:off x="533400" y="596900"/>
            <a:ext cx="8610600" cy="3317875"/>
            <a:chOff x="336" y="376"/>
            <a:chExt cx="5424" cy="2090"/>
          </a:xfrm>
        </p:grpSpPr>
        <p:sp>
          <p:nvSpPr>
            <p:cNvPr id="196610" name="Text Box 2"/>
            <p:cNvSpPr txBox="1">
              <a:spLocks noChangeArrowheads="1"/>
            </p:cNvSpPr>
            <p:nvPr/>
          </p:nvSpPr>
          <p:spPr bwMode="auto">
            <a:xfrm>
              <a:off x="336" y="773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五、设线性方程组</a:t>
              </a:r>
              <a:endParaRPr lang="zh-CN" altLang="en-US"/>
            </a:p>
          </p:txBody>
        </p:sp>
        <p:graphicFrame>
          <p:nvGraphicFramePr>
            <p:cNvPr id="196611" name="Object 3"/>
            <p:cNvGraphicFramePr>
              <a:graphicFrameLocks noChangeAspect="1"/>
            </p:cNvGraphicFramePr>
            <p:nvPr/>
          </p:nvGraphicFramePr>
          <p:xfrm>
            <a:off x="2002" y="376"/>
            <a:ext cx="2176" cy="1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42" name="公式" r:id="rId3" imgW="3454400" imgH="1778000" progId="Equation.3">
                    <p:embed/>
                  </p:oleObj>
                </mc:Choice>
                <mc:Fallback>
                  <p:oleObj name="公式" r:id="rId3" imgW="3454400" imgH="1778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76"/>
                          <a:ext cx="2176" cy="1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12" name="Text Box 4"/>
            <p:cNvSpPr txBox="1">
              <a:spLocks noChangeArrowheads="1"/>
            </p:cNvSpPr>
            <p:nvPr/>
          </p:nvSpPr>
          <p:spPr bwMode="auto">
            <a:xfrm>
              <a:off x="714" y="1594"/>
              <a:ext cx="2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当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为何值时，方程组</a:t>
              </a:r>
              <a:endParaRPr lang="zh-CN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2970" y="1578"/>
              <a:ext cx="2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(1) </a:t>
              </a:r>
              <a:r>
                <a:rPr lang="zh-CN" altLang="en-US"/>
                <a:t>有惟一解；</a:t>
              </a:r>
              <a:endParaRPr lang="zh-CN" altLang="en-US"/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2970" y="1878"/>
              <a:ext cx="1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(2) </a:t>
              </a:r>
              <a:r>
                <a:rPr lang="zh-CN" altLang="en-US"/>
                <a:t>无解；</a:t>
              </a:r>
              <a:endParaRPr lang="zh-CN" altLang="en-US"/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2970" y="2178"/>
              <a:ext cx="2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(3) </a:t>
              </a:r>
              <a:r>
                <a:rPr lang="zh-CN" altLang="en-US"/>
                <a:t>有无穷多个解，并求其解。</a:t>
              </a:r>
              <a:endParaRPr lang="zh-CN" altLang="en-US"/>
            </a:p>
          </p:txBody>
        </p:sp>
      </p:grpSp>
      <p:grpSp>
        <p:nvGrpSpPr>
          <p:cNvPr id="196626" name="Group 18"/>
          <p:cNvGrpSpPr/>
          <p:nvPr/>
        </p:nvGrpSpPr>
        <p:grpSpPr bwMode="auto">
          <a:xfrm>
            <a:off x="530225" y="4194175"/>
            <a:ext cx="5156200" cy="1765300"/>
            <a:chOff x="334" y="2642"/>
            <a:chExt cx="3248" cy="1112"/>
          </a:xfrm>
        </p:grpSpPr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334" y="3032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 u="sng">
                <a:solidFill>
                  <a:srgbClr val="0000FF"/>
                </a:solidFill>
              </a:endParaRPr>
            </a:p>
          </p:txBody>
        </p:sp>
        <p:graphicFrame>
          <p:nvGraphicFramePr>
            <p:cNvPr id="196622" name="Object 14"/>
            <p:cNvGraphicFramePr>
              <a:graphicFrameLocks noChangeAspect="1"/>
            </p:cNvGraphicFramePr>
            <p:nvPr/>
          </p:nvGraphicFramePr>
          <p:xfrm>
            <a:off x="750" y="2642"/>
            <a:ext cx="2832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43" name="公式" r:id="rId5" imgW="4495800" imgH="1765300" progId="Equation.3">
                    <p:embed/>
                  </p:oleObj>
                </mc:Choice>
                <mc:Fallback>
                  <p:oleObj name="公式" r:id="rId5" imgW="4495800" imgH="1765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2642"/>
                          <a:ext cx="2832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6628" name="Group 20"/>
          <p:cNvGrpSpPr/>
          <p:nvPr/>
        </p:nvGrpSpPr>
        <p:grpSpPr bwMode="auto">
          <a:xfrm>
            <a:off x="5837238" y="4824413"/>
            <a:ext cx="3011487" cy="457200"/>
            <a:chOff x="3677" y="3039"/>
            <a:chExt cx="1897" cy="288"/>
          </a:xfrm>
        </p:grpSpPr>
        <p:graphicFrame>
          <p:nvGraphicFramePr>
            <p:cNvPr id="196623" name="Object 15"/>
            <p:cNvGraphicFramePr>
              <a:graphicFrameLocks noChangeAspect="1"/>
            </p:cNvGraphicFramePr>
            <p:nvPr/>
          </p:nvGraphicFramePr>
          <p:xfrm>
            <a:off x="3677" y="3130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44" name="公式" r:id="rId7" imgW="342900" imgH="215900" progId="Equation.3">
                    <p:embed/>
                  </p:oleObj>
                </mc:Choice>
                <mc:Fallback>
                  <p:oleObj name="公式" r:id="rId7" imgW="342900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3130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6627" name="Rectangle 19"/>
            <p:cNvSpPr>
              <a:spLocks noChangeArrowheads="1"/>
            </p:cNvSpPr>
            <p:nvPr/>
          </p:nvSpPr>
          <p:spPr bwMode="auto">
            <a:xfrm>
              <a:off x="3885" y="3039"/>
              <a:ext cx="1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化为行阶梯形</a:t>
              </a:r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endParaRPr lang="en-US" altLang="zh-CN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442" name="Picture 7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3" name="Picture 7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4" name="Picture 7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5" name="Picture 7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6" name="Picture 7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7" name="Picture 7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8" name="Picture 8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49" name="Picture 8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450" name="Picture 8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6451" name="Rectangle 8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52" name="Rectangle 8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453" name="Rectangle 8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2136775" y="2432050"/>
          <a:ext cx="3937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4" name="公式" r:id="rId3" imgW="3937000" imgH="1765300" progId="Equation.3">
                  <p:embed/>
                </p:oleObj>
              </mc:Choice>
              <mc:Fallback>
                <p:oleObj name="公式" r:id="rId3" imgW="3937000" imgH="1765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2432050"/>
                        <a:ext cx="3937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39" name="Group 71"/>
          <p:cNvGrpSpPr/>
          <p:nvPr/>
        </p:nvGrpSpPr>
        <p:grpSpPr bwMode="auto">
          <a:xfrm>
            <a:off x="1104900" y="4422775"/>
            <a:ext cx="4208463" cy="457200"/>
            <a:chOff x="696" y="2786"/>
            <a:chExt cx="2651" cy="288"/>
          </a:xfrm>
        </p:grpSpPr>
        <p:sp>
          <p:nvSpPr>
            <p:cNvPr id="186435" name="Rectangle 67"/>
            <p:cNvSpPr>
              <a:spLocks noChangeArrowheads="1"/>
            </p:cNvSpPr>
            <p:nvPr/>
          </p:nvSpPr>
          <p:spPr bwMode="auto">
            <a:xfrm>
              <a:off x="696" y="2786"/>
              <a:ext cx="26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当          时，有惟一解，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86371" name="Object 3"/>
            <p:cNvGraphicFramePr>
              <a:graphicFrameLocks noChangeAspect="1"/>
            </p:cNvGraphicFramePr>
            <p:nvPr/>
          </p:nvGraphicFramePr>
          <p:xfrm>
            <a:off x="1265" y="2855"/>
            <a:ext cx="4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5" name="公式" r:id="rId5" imgW="635000" imgH="279400" progId="Equation.3">
                    <p:embed/>
                  </p:oleObj>
                </mc:Choice>
                <mc:Fallback>
                  <p:oleObj name="公式" r:id="rId5" imgW="635000" imgH="279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5" y="2855"/>
                          <a:ext cx="4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6441" name="Group 73"/>
          <p:cNvGrpSpPr/>
          <p:nvPr/>
        </p:nvGrpSpPr>
        <p:grpSpPr bwMode="auto">
          <a:xfrm>
            <a:off x="1104900" y="5483225"/>
            <a:ext cx="5646738" cy="457200"/>
            <a:chOff x="696" y="3454"/>
            <a:chExt cx="3557" cy="288"/>
          </a:xfrm>
        </p:grpSpPr>
        <p:sp>
          <p:nvSpPr>
            <p:cNvPr id="186437" name="Rectangle 69"/>
            <p:cNvSpPr>
              <a:spLocks noChangeArrowheads="1"/>
            </p:cNvSpPr>
            <p:nvPr/>
          </p:nvSpPr>
          <p:spPr bwMode="auto">
            <a:xfrm>
              <a:off x="696" y="3454"/>
              <a:ext cx="3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(3) </a:t>
              </a:r>
              <a:r>
                <a:rPr lang="zh-CN" altLang="en-US">
                  <a:solidFill>
                    <a:srgbClr val="000000"/>
                  </a:solidFill>
                </a:rPr>
                <a:t>当                      时，有无穷多个解，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186373" name="Object 5"/>
            <p:cNvGraphicFramePr>
              <a:graphicFrameLocks noChangeAspect="1"/>
            </p:cNvGraphicFramePr>
            <p:nvPr/>
          </p:nvGraphicFramePr>
          <p:xfrm>
            <a:off x="1252" y="3508"/>
            <a:ext cx="10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6" name="公式" r:id="rId7" imgW="1586865" imgH="342900" progId="Equation.3">
                    <p:embed/>
                  </p:oleObj>
                </mc:Choice>
                <mc:Fallback>
                  <p:oleObj name="公式" r:id="rId7" imgW="1586865" imgH="342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2" y="3508"/>
                          <a:ext cx="10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378" name="Object 10"/>
          <p:cNvGraphicFramePr>
            <a:graphicFrameLocks noChangeAspect="1"/>
          </p:cNvGraphicFramePr>
          <p:nvPr/>
        </p:nvGraphicFramePr>
        <p:xfrm>
          <a:off x="1189038" y="520700"/>
          <a:ext cx="4826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57" name="公式" r:id="rId9" imgW="4826000" imgH="1765300" progId="Equation.3">
                  <p:embed/>
                </p:oleObj>
              </mc:Choice>
              <mc:Fallback>
                <p:oleObj name="公式" r:id="rId9" imgW="4826000" imgH="1765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520700"/>
                        <a:ext cx="4826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6440" name="Group 72"/>
          <p:cNvGrpSpPr/>
          <p:nvPr/>
        </p:nvGrpSpPr>
        <p:grpSpPr bwMode="auto">
          <a:xfrm>
            <a:off x="1104900" y="4948238"/>
            <a:ext cx="5646738" cy="457200"/>
            <a:chOff x="696" y="3117"/>
            <a:chExt cx="3557" cy="288"/>
          </a:xfrm>
        </p:grpSpPr>
        <p:graphicFrame>
          <p:nvGraphicFramePr>
            <p:cNvPr id="186372" name="Object 4"/>
            <p:cNvGraphicFramePr>
              <a:graphicFrameLocks noChangeAspect="1"/>
            </p:cNvGraphicFramePr>
            <p:nvPr/>
          </p:nvGraphicFramePr>
          <p:xfrm>
            <a:off x="1249" y="3175"/>
            <a:ext cx="10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58" name="公式" r:id="rId11" imgW="1586865" imgH="342900" progId="Equation.3">
                    <p:embed/>
                  </p:oleObj>
                </mc:Choice>
                <mc:Fallback>
                  <p:oleObj name="公式" r:id="rId11" imgW="1586865" imgH="342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3175"/>
                          <a:ext cx="10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436" name="Rectangle 68"/>
            <p:cNvSpPr>
              <a:spLocks noChangeArrowheads="1"/>
            </p:cNvSpPr>
            <p:nvPr/>
          </p:nvSpPr>
          <p:spPr bwMode="auto">
            <a:xfrm>
              <a:off x="696" y="3117"/>
              <a:ext cx="35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</a:rPr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当                      时，无解，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49" name="Picture 17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0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1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2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3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4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5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6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7657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658" name="Rectangle 2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/>
        </p:nvGraphicFramePr>
        <p:xfrm>
          <a:off x="5638800" y="633413"/>
          <a:ext cx="33147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1" name="公式" r:id="rId3" imgW="3314700" imgH="1765300" progId="Equation.3">
                  <p:embed/>
                </p:oleObj>
              </mc:Choice>
              <mc:Fallback>
                <p:oleObj name="公式" r:id="rId3" imgW="3314700" imgH="176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33413"/>
                        <a:ext cx="33147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7647" name="Group 15"/>
          <p:cNvGrpSpPr/>
          <p:nvPr/>
        </p:nvGrpSpPr>
        <p:grpSpPr bwMode="auto">
          <a:xfrm>
            <a:off x="1093788" y="2638425"/>
            <a:ext cx="6575425" cy="1765300"/>
            <a:chOff x="689" y="1662"/>
            <a:chExt cx="4142" cy="1112"/>
          </a:xfrm>
        </p:grpSpPr>
        <p:sp>
          <p:nvSpPr>
            <p:cNvPr id="197640" name="Text Box 8"/>
            <p:cNvSpPr txBox="1">
              <a:spLocks noChangeArrowheads="1"/>
            </p:cNvSpPr>
            <p:nvPr/>
          </p:nvSpPr>
          <p:spPr bwMode="auto">
            <a:xfrm>
              <a:off x="689" y="2041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线性方程组的解为</a:t>
              </a:r>
              <a:endParaRPr lang="zh-CN" altLang="en-US" u="sng"/>
            </a:p>
          </p:txBody>
        </p:sp>
        <p:graphicFrame>
          <p:nvGraphicFramePr>
            <p:cNvPr id="197641" name="Object 9"/>
            <p:cNvGraphicFramePr>
              <a:graphicFrameLocks noChangeAspect="1"/>
            </p:cNvGraphicFramePr>
            <p:nvPr/>
          </p:nvGraphicFramePr>
          <p:xfrm>
            <a:off x="2375" y="1662"/>
            <a:ext cx="2456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62" name="公式" r:id="rId5" imgW="3898900" imgH="1765300" progId="Equation.3">
                    <p:embed/>
                  </p:oleObj>
                </mc:Choice>
                <mc:Fallback>
                  <p:oleObj name="公式" r:id="rId5" imgW="3898900" imgH="1765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1662"/>
                          <a:ext cx="2456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646" name="Group 14"/>
          <p:cNvGrpSpPr/>
          <p:nvPr/>
        </p:nvGrpSpPr>
        <p:grpSpPr bwMode="auto">
          <a:xfrm>
            <a:off x="1095375" y="638175"/>
            <a:ext cx="4483100" cy="1765300"/>
            <a:chOff x="690" y="402"/>
            <a:chExt cx="2824" cy="1112"/>
          </a:xfrm>
        </p:grpSpPr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1282" y="402"/>
            <a:ext cx="2232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63" name="公式" r:id="rId7" imgW="3543300" imgH="1765300" progId="Equation.3">
                    <p:embed/>
                  </p:oleObj>
                </mc:Choice>
                <mc:Fallback>
                  <p:oleObj name="公式" r:id="rId7" imgW="3543300" imgH="176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402"/>
                          <a:ext cx="2232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643" name="Text Box 11"/>
            <p:cNvSpPr txBox="1">
              <a:spLocks noChangeArrowheads="1"/>
            </p:cNvSpPr>
            <p:nvPr/>
          </p:nvSpPr>
          <p:spPr bwMode="auto">
            <a:xfrm>
              <a:off x="690" y="782"/>
              <a:ext cx="18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此时，</a:t>
              </a:r>
              <a:endParaRPr lang="zh-CN" altLang="en-US" u="sng"/>
            </a:p>
          </p:txBody>
        </p:sp>
      </p:grpSp>
      <p:grpSp>
        <p:nvGrpSpPr>
          <p:cNvPr id="197648" name="Group 16"/>
          <p:cNvGrpSpPr/>
          <p:nvPr/>
        </p:nvGrpSpPr>
        <p:grpSpPr bwMode="auto">
          <a:xfrm>
            <a:off x="1104900" y="4603750"/>
            <a:ext cx="3997325" cy="457200"/>
            <a:chOff x="696" y="2900"/>
            <a:chExt cx="2518" cy="288"/>
          </a:xfrm>
        </p:grpSpPr>
        <p:sp>
          <p:nvSpPr>
            <p:cNvPr id="197644" name="Text Box 12"/>
            <p:cNvSpPr txBox="1">
              <a:spLocks noChangeArrowheads="1"/>
            </p:cNvSpPr>
            <p:nvPr/>
          </p:nvSpPr>
          <p:spPr bwMode="auto">
            <a:xfrm>
              <a:off x="696" y="2900"/>
              <a:ext cx="25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其中            为任意常数。</a:t>
              </a:r>
              <a:endParaRPr lang="zh-CN" altLang="en-US" u="sng"/>
            </a:p>
          </p:txBody>
        </p:sp>
        <p:graphicFrame>
          <p:nvGraphicFramePr>
            <p:cNvPr id="197645" name="Object 13"/>
            <p:cNvGraphicFramePr>
              <a:graphicFrameLocks noChangeAspect="1"/>
            </p:cNvGraphicFramePr>
            <p:nvPr/>
          </p:nvGraphicFramePr>
          <p:xfrm>
            <a:off x="1254" y="2934"/>
            <a:ext cx="4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664" name="公式" r:id="rId9" imgW="698500" imgH="368300" progId="Equation.3">
                    <p:embed/>
                  </p:oleObj>
                </mc:Choice>
                <mc:Fallback>
                  <p:oleObj name="公式" r:id="rId9" imgW="698500" imgH="368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4" y="2934"/>
                          <a:ext cx="4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84" name="Picture 28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85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86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87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88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89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90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91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8692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8693" name="Rectangle 37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95" name="Rectangle 39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8683" name="Group 27"/>
          <p:cNvGrpSpPr/>
          <p:nvPr/>
        </p:nvGrpSpPr>
        <p:grpSpPr bwMode="auto">
          <a:xfrm>
            <a:off x="530225" y="2151063"/>
            <a:ext cx="5526088" cy="1308100"/>
            <a:chOff x="334" y="1355"/>
            <a:chExt cx="3481" cy="824"/>
          </a:xfrm>
        </p:grpSpPr>
        <p:sp>
          <p:nvSpPr>
            <p:cNvPr id="198664" name="Text Box 8"/>
            <p:cNvSpPr txBox="1">
              <a:spLocks noChangeArrowheads="1"/>
            </p:cNvSpPr>
            <p:nvPr/>
          </p:nvSpPr>
          <p:spPr bwMode="auto">
            <a:xfrm>
              <a:off x="334" y="1614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 u="sng">
                <a:solidFill>
                  <a:srgbClr val="0000FF"/>
                </a:solidFill>
              </a:endParaRPr>
            </a:p>
          </p:txBody>
        </p:sp>
        <p:graphicFrame>
          <p:nvGraphicFramePr>
            <p:cNvPr id="198666" name="Object 10"/>
            <p:cNvGraphicFramePr>
              <a:graphicFrameLocks noChangeAspect="1"/>
            </p:cNvGraphicFramePr>
            <p:nvPr/>
          </p:nvGraphicFramePr>
          <p:xfrm>
            <a:off x="791" y="1355"/>
            <a:ext cx="302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96" name="公式" r:id="rId3" imgW="4800600" imgH="1308100" progId="Equation.3">
                    <p:embed/>
                  </p:oleObj>
                </mc:Choice>
                <mc:Fallback>
                  <p:oleObj name="公式" r:id="rId3" imgW="4800600" imgH="1308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" y="1355"/>
                          <a:ext cx="302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67" name="Object 11"/>
          <p:cNvGraphicFramePr/>
          <p:nvPr/>
        </p:nvGraphicFramePr>
        <p:xfrm>
          <a:off x="2092325" y="3608388"/>
          <a:ext cx="6813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7" name="公式" r:id="rId5" imgW="7175500" imgH="431800" progId="Equation.3">
                  <p:embed/>
                </p:oleObj>
              </mc:Choice>
              <mc:Fallback>
                <p:oleObj name="公式" r:id="rId5" imgW="7175500" imgH="4318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608388"/>
                        <a:ext cx="6813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8" name="Object 12"/>
          <p:cNvGraphicFramePr>
            <a:graphicFrameLocks noChangeAspect="1"/>
          </p:cNvGraphicFramePr>
          <p:nvPr/>
        </p:nvGraphicFramePr>
        <p:xfrm>
          <a:off x="1249363" y="4260850"/>
          <a:ext cx="552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8" name="公式" r:id="rId7" imgW="5524500" imgH="431800" progId="Equation.3">
                  <p:embed/>
                </p:oleObj>
              </mc:Choice>
              <mc:Fallback>
                <p:oleObj name="公式" r:id="rId7" imgW="55245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260850"/>
                        <a:ext cx="552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682" name="Group 26"/>
          <p:cNvGrpSpPr/>
          <p:nvPr/>
        </p:nvGrpSpPr>
        <p:grpSpPr bwMode="auto">
          <a:xfrm>
            <a:off x="533400" y="579438"/>
            <a:ext cx="8105775" cy="1328737"/>
            <a:chOff x="336" y="365"/>
            <a:chExt cx="5106" cy="837"/>
          </a:xfrm>
        </p:grpSpPr>
        <p:sp>
          <p:nvSpPr>
            <p:cNvPr id="198675" name="Text Box 19"/>
            <p:cNvSpPr txBox="1">
              <a:spLocks noChangeArrowheads="1"/>
            </p:cNvSpPr>
            <p:nvPr/>
          </p:nvSpPr>
          <p:spPr bwMode="auto">
            <a:xfrm>
              <a:off x="336" y="611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六、设</a:t>
              </a:r>
              <a:endParaRPr lang="zh-CN" altLang="en-US"/>
            </a:p>
          </p:txBody>
        </p:sp>
        <p:sp>
          <p:nvSpPr>
            <p:cNvPr id="198676" name="Text Box 20"/>
            <p:cNvSpPr txBox="1">
              <a:spLocks noChangeArrowheads="1"/>
            </p:cNvSpPr>
            <p:nvPr/>
          </p:nvSpPr>
          <p:spPr bwMode="auto">
            <a:xfrm>
              <a:off x="2182" y="615"/>
              <a:ext cx="8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相似于</a:t>
              </a:r>
              <a:endParaRPr lang="zh-CN" altLang="en-US"/>
            </a:p>
          </p:txBody>
        </p:sp>
        <p:sp>
          <p:nvSpPr>
            <p:cNvPr id="198677" name="Text Box 21"/>
            <p:cNvSpPr txBox="1">
              <a:spLocks noChangeArrowheads="1"/>
            </p:cNvSpPr>
            <p:nvPr/>
          </p:nvSpPr>
          <p:spPr bwMode="auto">
            <a:xfrm>
              <a:off x="4125" y="636"/>
              <a:ext cx="1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198678" name="Object 22"/>
            <p:cNvGraphicFramePr>
              <a:graphicFrameLocks noChangeAspect="1"/>
            </p:cNvGraphicFramePr>
            <p:nvPr/>
          </p:nvGraphicFramePr>
          <p:xfrm>
            <a:off x="999" y="365"/>
            <a:ext cx="1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699" name="公式" r:id="rId9" imgW="1930400" imgH="1308100" progId="Equation.3">
                    <p:embed/>
                  </p:oleObj>
                </mc:Choice>
                <mc:Fallback>
                  <p:oleObj name="公式" r:id="rId9" imgW="1930400" imgH="1308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365"/>
                          <a:ext cx="1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679" name="Object 23"/>
            <p:cNvGraphicFramePr>
              <a:graphicFrameLocks noChangeAspect="1"/>
            </p:cNvGraphicFramePr>
            <p:nvPr/>
          </p:nvGraphicFramePr>
          <p:xfrm>
            <a:off x="2829" y="378"/>
            <a:ext cx="125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00" name="公式" r:id="rId11" imgW="1993900" imgH="1308100" progId="Equation.3">
                    <p:embed/>
                  </p:oleObj>
                </mc:Choice>
                <mc:Fallback>
                  <p:oleObj name="公式" r:id="rId11" imgW="1993900" imgH="1308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378"/>
                          <a:ext cx="125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8680" name="Object 24"/>
          <p:cNvGraphicFramePr>
            <a:graphicFrameLocks noChangeAspect="1"/>
          </p:cNvGraphicFramePr>
          <p:nvPr/>
        </p:nvGraphicFramePr>
        <p:xfrm>
          <a:off x="1247775" y="4979988"/>
          <a:ext cx="314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1" name="公式" r:id="rId13" imgW="3149600" imgH="368300" progId="Equation.3">
                  <p:embed/>
                </p:oleObj>
              </mc:Choice>
              <mc:Fallback>
                <p:oleObj name="公式" r:id="rId13" imgW="31496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4979988"/>
                        <a:ext cx="314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426" name="Picture 3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27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28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29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30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31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32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33" name="Picture 4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7434" name="Picture 4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7435" name="Rectangle 4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36" name="Rectangle 4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37" name="Rectangle 4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1125538" y="1973263"/>
            <a:ext cx="784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由于相似的矩阵有相同的特征多项式和特征值，因此有</a:t>
            </a:r>
            <a:endParaRPr lang="zh-CN" altLang="en-US" u="sng"/>
          </a:p>
        </p:txBody>
      </p:sp>
      <p:graphicFrame>
        <p:nvGraphicFramePr>
          <p:cNvPr id="187411" name="Object 19"/>
          <p:cNvGraphicFramePr>
            <a:graphicFrameLocks noChangeAspect="1"/>
          </p:cNvGraphicFramePr>
          <p:nvPr/>
        </p:nvGraphicFramePr>
        <p:xfrm>
          <a:off x="1822450" y="2701925"/>
          <a:ext cx="439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0" name="Equation" r:id="rId3" imgW="4394200" imgH="431800" progId="Equation.3">
                  <p:embed/>
                </p:oleObj>
              </mc:Choice>
              <mc:Fallback>
                <p:oleObj name="Equation" r:id="rId3" imgW="43942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701925"/>
                        <a:ext cx="439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2" name="Object 20"/>
          <p:cNvGraphicFramePr>
            <a:graphicFrameLocks noChangeAspect="1"/>
          </p:cNvGraphicFramePr>
          <p:nvPr/>
        </p:nvGraphicFramePr>
        <p:xfrm>
          <a:off x="1844675" y="3319463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1" name="Equation" r:id="rId5" imgW="2159000" imgH="368300" progId="Equation.3">
                  <p:embed/>
                </p:oleObj>
              </mc:Choice>
              <mc:Fallback>
                <p:oleObj name="Equation" r:id="rId5" imgW="21590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319463"/>
                        <a:ext cx="215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3" name="Object 21"/>
          <p:cNvGraphicFramePr>
            <a:graphicFrameLocks noChangeAspect="1"/>
          </p:cNvGraphicFramePr>
          <p:nvPr/>
        </p:nvGraphicFramePr>
        <p:xfrm>
          <a:off x="1820863" y="3830638"/>
          <a:ext cx="420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2" name="Equation" r:id="rId7" imgW="4203700" imgH="431800" progId="Equation.3">
                  <p:embed/>
                </p:oleObj>
              </mc:Choice>
              <mc:Fallback>
                <p:oleObj name="Equation" r:id="rId7" imgW="42037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830638"/>
                        <a:ext cx="420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4" name="Object 22"/>
          <p:cNvGraphicFramePr>
            <a:graphicFrameLocks noChangeAspect="1"/>
          </p:cNvGraphicFramePr>
          <p:nvPr/>
        </p:nvGraphicFramePr>
        <p:xfrm>
          <a:off x="6261100" y="2778125"/>
          <a:ext cx="342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3" name="公式" r:id="rId9" imgW="342900" imgH="1435100" progId="Equation.3">
                  <p:embed/>
                </p:oleObj>
              </mc:Choice>
              <mc:Fallback>
                <p:oleObj name="公式" r:id="rId9" imgW="342900" imgH="14351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778125"/>
                        <a:ext cx="3429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15" name="Object 23"/>
          <p:cNvGraphicFramePr>
            <a:graphicFrameLocks noChangeAspect="1"/>
          </p:cNvGraphicFramePr>
          <p:nvPr/>
        </p:nvGraphicFramePr>
        <p:xfrm>
          <a:off x="6707188" y="3335338"/>
          <a:ext cx="157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4" name="Equation" r:id="rId11" imgW="1574800" imgH="279400" progId="Equation.3">
                  <p:embed/>
                </p:oleObj>
              </mc:Choice>
              <mc:Fallback>
                <p:oleObj name="Equation" r:id="rId11" imgW="1574800" imgH="279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3335338"/>
                        <a:ext cx="1574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7423" name="Group 31"/>
          <p:cNvGrpSpPr/>
          <p:nvPr/>
        </p:nvGrpSpPr>
        <p:grpSpPr bwMode="auto">
          <a:xfrm>
            <a:off x="1247775" y="650875"/>
            <a:ext cx="5526088" cy="1087438"/>
            <a:chOff x="786" y="410"/>
            <a:chExt cx="3481" cy="685"/>
          </a:xfrm>
        </p:grpSpPr>
        <p:graphicFrame>
          <p:nvGraphicFramePr>
            <p:cNvPr id="187419" name="Object 27"/>
            <p:cNvGraphicFramePr>
              <a:graphicFrameLocks noChangeAspect="1"/>
            </p:cNvGraphicFramePr>
            <p:nvPr/>
          </p:nvGraphicFramePr>
          <p:xfrm>
            <a:off x="787" y="410"/>
            <a:ext cx="3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5" name="公式" r:id="rId13" imgW="5524500" imgH="431800" progId="Equation.3">
                    <p:embed/>
                  </p:oleObj>
                </mc:Choice>
                <mc:Fallback>
                  <p:oleObj name="公式" r:id="rId13" imgW="5524500" imgH="431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410"/>
                          <a:ext cx="34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20" name="Object 28"/>
            <p:cNvGraphicFramePr>
              <a:graphicFrameLocks noChangeAspect="1"/>
            </p:cNvGraphicFramePr>
            <p:nvPr/>
          </p:nvGraphicFramePr>
          <p:xfrm>
            <a:off x="786" y="863"/>
            <a:ext cx="19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46" name="公式" r:id="rId15" imgW="3149600" imgH="368300" progId="Equation.3">
                    <p:embed/>
                  </p:oleObj>
                </mc:Choice>
                <mc:Fallback>
                  <p:oleObj name="公式" r:id="rId15" imgW="3149600" imgH="368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863"/>
                          <a:ext cx="19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52315 L 0.00035 -0.0027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48" name="Picture 32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49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0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1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2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3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4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5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456" name="Picture 4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457" name="Rectangle 4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58" name="Rectangle 4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59" name="Rectangle 4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8441" name="Group 25"/>
          <p:cNvGrpSpPr/>
          <p:nvPr/>
        </p:nvGrpSpPr>
        <p:grpSpPr bwMode="auto">
          <a:xfrm>
            <a:off x="533400" y="1641475"/>
            <a:ext cx="6810375" cy="1765300"/>
            <a:chOff x="336" y="1034"/>
            <a:chExt cx="4290" cy="1112"/>
          </a:xfrm>
        </p:grpSpPr>
        <p:graphicFrame>
          <p:nvGraphicFramePr>
            <p:cNvPr id="188422" name="Object 6"/>
            <p:cNvGraphicFramePr>
              <a:graphicFrameLocks noChangeAspect="1"/>
            </p:cNvGraphicFramePr>
            <p:nvPr/>
          </p:nvGraphicFramePr>
          <p:xfrm>
            <a:off x="754" y="1034"/>
            <a:ext cx="3872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0" name="公式" r:id="rId3" imgW="6146800" imgH="1765300" progId="Equation.3">
                    <p:embed/>
                  </p:oleObj>
                </mc:Choice>
                <mc:Fallback>
                  <p:oleObj name="公式" r:id="rId3" imgW="6146800" imgH="176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1034"/>
                          <a:ext cx="3872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20" name="Text Box 4"/>
            <p:cNvSpPr txBox="1">
              <a:spLocks noChangeArrowheads="1"/>
            </p:cNvSpPr>
            <p:nvPr/>
          </p:nvSpPr>
          <p:spPr bwMode="auto">
            <a:xfrm>
              <a:off x="336" y="1416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endParaRPr lang="zh-CN" altLang="en-US" u="sng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1990725" y="2973388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1" name="公式" r:id="rId5" imgW="1295400" imgH="431800" progId="Equation.3">
                  <p:embed/>
                </p:oleObj>
              </mc:Choice>
              <mc:Fallback>
                <p:oleObj name="公式" r:id="rId5" imgW="12954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2973388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44" name="Group 28"/>
          <p:cNvGrpSpPr/>
          <p:nvPr/>
        </p:nvGrpSpPr>
        <p:grpSpPr bwMode="auto">
          <a:xfrm>
            <a:off x="1233488" y="3635375"/>
            <a:ext cx="4516437" cy="457200"/>
            <a:chOff x="777" y="2290"/>
            <a:chExt cx="2845" cy="288"/>
          </a:xfrm>
        </p:grpSpPr>
        <p:sp>
          <p:nvSpPr>
            <p:cNvPr id="188423" name="Text Box 7"/>
            <p:cNvSpPr txBox="1">
              <a:spLocks noChangeArrowheads="1"/>
            </p:cNvSpPr>
            <p:nvPr/>
          </p:nvSpPr>
          <p:spPr bwMode="auto">
            <a:xfrm>
              <a:off x="777" y="2290"/>
              <a:ext cx="28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(1) </a:t>
              </a:r>
              <a:r>
                <a:rPr lang="zh-CN" altLang="en-US"/>
                <a:t>由                     得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特征值为</a:t>
              </a:r>
              <a:endParaRPr lang="zh-CN" altLang="en-US" u="sng"/>
            </a:p>
          </p:txBody>
        </p:sp>
        <p:graphicFrame>
          <p:nvGraphicFramePr>
            <p:cNvPr id="188424" name="Object 8"/>
            <p:cNvGraphicFramePr>
              <a:graphicFrameLocks noChangeAspect="1"/>
            </p:cNvGraphicFramePr>
            <p:nvPr/>
          </p:nvGraphicFramePr>
          <p:xfrm>
            <a:off x="1331" y="2351"/>
            <a:ext cx="9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2" name="公式" r:id="rId7" imgW="1485900" imgH="342900" progId="Equation.3">
                    <p:embed/>
                  </p:oleObj>
                </mc:Choice>
                <mc:Fallback>
                  <p:oleObj name="公式" r:id="rId7" imgW="1485900" imgH="342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2351"/>
                          <a:ext cx="9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40" name="Group 24"/>
          <p:cNvGrpSpPr/>
          <p:nvPr/>
        </p:nvGrpSpPr>
        <p:grpSpPr bwMode="auto">
          <a:xfrm>
            <a:off x="533400" y="533400"/>
            <a:ext cx="8124825" cy="942975"/>
            <a:chOff x="336" y="336"/>
            <a:chExt cx="5118" cy="594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336" y="336"/>
              <a:ext cx="4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七、用正交变换 </a:t>
              </a:r>
              <a:r>
                <a:rPr lang="en-US" altLang="zh-CN" i="1"/>
                <a:t>X</a:t>
              </a:r>
              <a:r>
                <a:rPr lang="en-US" altLang="zh-CN"/>
                <a:t> = </a:t>
              </a:r>
              <a:r>
                <a:rPr lang="en-US" altLang="zh-CN" i="1"/>
                <a:t>CY </a:t>
              </a:r>
              <a:r>
                <a:rPr lang="zh-CN" altLang="en-US"/>
                <a:t>将二次型化为标准型。</a:t>
              </a:r>
              <a:endParaRPr lang="zh-CN" altLang="en-US"/>
            </a:p>
          </p:txBody>
        </p:sp>
        <p:graphicFrame>
          <p:nvGraphicFramePr>
            <p:cNvPr id="188430" name="Object 14"/>
            <p:cNvGraphicFramePr>
              <a:graphicFrameLocks noChangeAspect="1"/>
            </p:cNvGraphicFramePr>
            <p:nvPr/>
          </p:nvGraphicFramePr>
          <p:xfrm>
            <a:off x="951" y="690"/>
            <a:ext cx="45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3" name="公式" r:id="rId9" imgW="7150100" imgH="381000" progId="Equation.3">
                    <p:embed/>
                  </p:oleObj>
                </mc:Choice>
                <mc:Fallback>
                  <p:oleObj name="公式" r:id="rId9" imgW="7150100" imgH="381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690"/>
                          <a:ext cx="45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45" name="Group 29"/>
          <p:cNvGrpSpPr/>
          <p:nvPr/>
        </p:nvGrpSpPr>
        <p:grpSpPr bwMode="auto">
          <a:xfrm>
            <a:off x="1230313" y="4548188"/>
            <a:ext cx="7780337" cy="487362"/>
            <a:chOff x="775" y="2865"/>
            <a:chExt cx="4901" cy="307"/>
          </a:xfrm>
        </p:grpSpPr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775" y="2866"/>
              <a:ext cx="21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(2) </a:t>
              </a:r>
              <a:r>
                <a:rPr lang="zh-CN" altLang="en-US"/>
                <a:t>当               时，</a:t>
              </a:r>
              <a:endParaRPr lang="zh-CN" altLang="en-US" u="sng"/>
            </a:p>
          </p:txBody>
        </p:sp>
        <p:graphicFrame>
          <p:nvGraphicFramePr>
            <p:cNvPr id="188432" name="Object 16"/>
            <p:cNvGraphicFramePr>
              <a:graphicFrameLocks noChangeAspect="1"/>
            </p:cNvGraphicFramePr>
            <p:nvPr/>
          </p:nvGraphicFramePr>
          <p:xfrm>
            <a:off x="1330" y="2908"/>
            <a:ext cx="6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4" name="公式" r:id="rId11" imgW="990600" imgH="419100" progId="Equation.3">
                    <p:embed/>
                  </p:oleObj>
                </mc:Choice>
                <mc:Fallback>
                  <p:oleObj name="公式" r:id="rId11" imgW="9906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908"/>
                          <a:ext cx="6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318" y="2865"/>
              <a:ext cx="33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求得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的一个线性无关的特征向量</a:t>
              </a:r>
              <a:r>
                <a:rPr lang="en-US" altLang="zh-CN"/>
                <a:t>:</a:t>
              </a:r>
              <a:endParaRPr lang="en-US" altLang="zh-CN" u="sng"/>
            </a:p>
          </p:txBody>
        </p:sp>
      </p:grpSp>
      <p:graphicFrame>
        <p:nvGraphicFramePr>
          <p:cNvPr id="188434" name="Object 18"/>
          <p:cNvGraphicFramePr>
            <a:graphicFrameLocks noChangeAspect="1"/>
          </p:cNvGraphicFramePr>
          <p:nvPr/>
        </p:nvGraphicFramePr>
        <p:xfrm>
          <a:off x="2205038" y="5241925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5" name="公式" r:id="rId13" imgW="2374900" imgH="431800" progId="Equation.3">
                  <p:embed/>
                </p:oleObj>
              </mc:Choice>
              <mc:Fallback>
                <p:oleObj name="公式" r:id="rId13" imgW="23749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241925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446" name="Group 30"/>
          <p:cNvGrpSpPr/>
          <p:nvPr/>
        </p:nvGrpSpPr>
        <p:grpSpPr bwMode="auto">
          <a:xfrm>
            <a:off x="4860925" y="5073650"/>
            <a:ext cx="3911600" cy="787400"/>
            <a:chOff x="3062" y="3196"/>
            <a:chExt cx="2464" cy="496"/>
          </a:xfrm>
        </p:grpSpPr>
        <p:sp>
          <p:nvSpPr>
            <p:cNvPr id="188435" name="Text Box 19"/>
            <p:cNvSpPr txBox="1">
              <a:spLocks noChangeArrowheads="1"/>
            </p:cNvSpPr>
            <p:nvPr/>
          </p:nvSpPr>
          <p:spPr bwMode="auto">
            <a:xfrm>
              <a:off x="3062" y="3287"/>
              <a:ext cx="1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hlink"/>
                  </a:solidFill>
                  <a:ea typeface="楷体_GB2312" pitchFamily="49" charset="-122"/>
                </a:rPr>
                <a:t>单位化</a:t>
              </a:r>
              <a:endParaRPr lang="zh-CN" altLang="en-US" u="sng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88436" name="Object 20"/>
            <p:cNvGraphicFramePr>
              <a:graphicFrameLocks noChangeAspect="1"/>
            </p:cNvGraphicFramePr>
            <p:nvPr/>
          </p:nvGraphicFramePr>
          <p:xfrm>
            <a:off x="3822" y="3196"/>
            <a:ext cx="170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66" name="公式" r:id="rId15" imgW="2705100" imgH="787400" progId="Equation.3">
                    <p:embed/>
                  </p:oleObj>
                </mc:Choice>
                <mc:Fallback>
                  <p:oleObj name="公式" r:id="rId15" imgW="2705100" imgH="787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2" y="3196"/>
                          <a:ext cx="170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8447" name="Group 31"/>
          <p:cNvGrpSpPr/>
          <p:nvPr/>
        </p:nvGrpSpPr>
        <p:grpSpPr bwMode="auto">
          <a:xfrm>
            <a:off x="5613400" y="3692525"/>
            <a:ext cx="2293938" cy="758825"/>
            <a:chOff x="3536" y="2326"/>
            <a:chExt cx="1445" cy="478"/>
          </a:xfrm>
        </p:grpSpPr>
        <p:grpSp>
          <p:nvGrpSpPr>
            <p:cNvPr id="188442" name="Group 26"/>
            <p:cNvGrpSpPr/>
            <p:nvPr/>
          </p:nvGrpSpPr>
          <p:grpSpPr bwMode="auto">
            <a:xfrm>
              <a:off x="3536" y="2326"/>
              <a:ext cx="688" cy="477"/>
              <a:chOff x="3536" y="2326"/>
              <a:chExt cx="688" cy="477"/>
            </a:xfrm>
          </p:grpSpPr>
          <p:graphicFrame>
            <p:nvGraphicFramePr>
              <p:cNvPr id="188428" name="Object 12"/>
              <p:cNvGraphicFramePr>
                <a:graphicFrameLocks noChangeAspect="1"/>
              </p:cNvGraphicFramePr>
              <p:nvPr/>
            </p:nvGraphicFramePr>
            <p:xfrm>
              <a:off x="3536" y="2326"/>
              <a:ext cx="68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67" name="公式" r:id="rId17" imgW="1091565" imgH="419100" progId="Equation.3">
                      <p:embed/>
                    </p:oleObj>
                  </mc:Choice>
                  <mc:Fallback>
                    <p:oleObj name="公式" r:id="rId17" imgW="1091565" imgH="4191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6" y="2326"/>
                            <a:ext cx="688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8438" name="Rectangle 22"/>
              <p:cNvSpPr>
                <a:spLocks noChangeArrowheads="1"/>
              </p:cNvSpPr>
              <p:nvPr/>
            </p:nvSpPr>
            <p:spPr bwMode="auto">
              <a:xfrm>
                <a:off x="3553" y="2553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单根</a:t>
                </a:r>
                <a:r>
                  <a:rPr lang="en-US" altLang="zh-CN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endParaRPr lang="en-US" altLang="zh-CN" sz="200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188443" name="Group 27"/>
            <p:cNvGrpSpPr/>
            <p:nvPr/>
          </p:nvGrpSpPr>
          <p:grpSpPr bwMode="auto">
            <a:xfrm>
              <a:off x="4220" y="2330"/>
              <a:ext cx="761" cy="474"/>
              <a:chOff x="4220" y="2330"/>
              <a:chExt cx="761" cy="474"/>
            </a:xfrm>
          </p:grpSpPr>
          <p:graphicFrame>
            <p:nvGraphicFramePr>
              <p:cNvPr id="188427" name="Object 11"/>
              <p:cNvGraphicFramePr>
                <a:graphicFrameLocks noChangeAspect="1"/>
              </p:cNvGraphicFramePr>
              <p:nvPr/>
            </p:nvGraphicFramePr>
            <p:xfrm>
              <a:off x="4328" y="2330"/>
              <a:ext cx="57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68" name="公式" r:id="rId19" imgW="914400" imgH="368300" progId="Equation.3">
                      <p:embed/>
                    </p:oleObj>
                  </mc:Choice>
                  <mc:Fallback>
                    <p:oleObj name="公式" r:id="rId19" imgW="914400" imgH="3683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8" y="2330"/>
                            <a:ext cx="57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8439" name="Rectangle 23"/>
              <p:cNvSpPr>
                <a:spLocks noChangeArrowheads="1"/>
              </p:cNvSpPr>
              <p:nvPr/>
            </p:nvSpPr>
            <p:spPr bwMode="auto">
              <a:xfrm>
                <a:off x="4220" y="2554"/>
                <a:ext cx="7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(</a:t>
                </a:r>
                <a:r>
                  <a:rPr lang="zh-CN" altLang="en-US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三重根</a:t>
                </a:r>
                <a:r>
                  <a:rPr lang="en-US" altLang="zh-CN" sz="2000">
                    <a:solidFill>
                      <a:srgbClr val="006600"/>
                    </a:solidFill>
                    <a:latin typeface="楷体_GB2312" pitchFamily="49" charset="-122"/>
                    <a:ea typeface="楷体_GB2312" pitchFamily="49" charset="-122"/>
                  </a:rPr>
                  <a:t>)</a:t>
                </a:r>
                <a:endParaRPr lang="en-US" altLang="zh-CN" sz="2000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64" name="Picture 2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65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66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67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68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69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70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71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472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473" name="Rectangle 3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74" name="Rectangle 3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75" name="Rectangle 3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Text Box 8"/>
          <p:cNvSpPr txBox="1">
            <a:spLocks noChangeArrowheads="1"/>
          </p:cNvSpPr>
          <p:nvPr/>
        </p:nvSpPr>
        <p:spPr bwMode="auto">
          <a:xfrm>
            <a:off x="1422400" y="1673225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正交化</a:t>
            </a:r>
            <a:endParaRPr lang="zh-CN" altLang="en-US" u="sng"/>
          </a:p>
        </p:txBody>
      </p:sp>
      <p:graphicFrame>
        <p:nvGraphicFramePr>
          <p:cNvPr id="189449" name="Object 9"/>
          <p:cNvGraphicFramePr>
            <a:graphicFrameLocks noChangeAspect="1"/>
          </p:cNvGraphicFramePr>
          <p:nvPr/>
        </p:nvGraphicFramePr>
        <p:xfrm>
          <a:off x="2628900" y="1673225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6" name="公式" r:id="rId3" imgW="2730500" imgH="431800" progId="Equation.3">
                  <p:embed/>
                </p:oleObj>
              </mc:Choice>
              <mc:Fallback>
                <p:oleObj name="公式" r:id="rId3" imgW="2730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673225"/>
                        <a:ext cx="273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0" name="Object 10"/>
          <p:cNvGraphicFramePr>
            <a:graphicFrameLocks noChangeAspect="1"/>
          </p:cNvGraphicFramePr>
          <p:nvPr/>
        </p:nvGraphicFramePr>
        <p:xfrm>
          <a:off x="2609850" y="2238375"/>
          <a:ext cx="495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7" name="公式" r:id="rId5" imgW="4953000" imgH="787400" progId="Equation.3">
                  <p:embed/>
                </p:oleObj>
              </mc:Choice>
              <mc:Fallback>
                <p:oleObj name="公式" r:id="rId5" imgW="4953000" imgH="78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238375"/>
                        <a:ext cx="495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1" name="Object 11"/>
          <p:cNvGraphicFramePr/>
          <p:nvPr/>
        </p:nvGraphicFramePr>
        <p:xfrm>
          <a:off x="2608263" y="3214688"/>
          <a:ext cx="6413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8" name="公式" r:id="rId7" imgW="6413500" imgH="787400" progId="Equation.3">
                  <p:embed/>
                </p:oleObj>
              </mc:Choice>
              <mc:Fallback>
                <p:oleObj name="公式" r:id="rId7" imgW="6413500" imgH="7874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3214688"/>
                        <a:ext cx="6413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52" name="Text Box 12"/>
          <p:cNvSpPr txBox="1">
            <a:spLocks noChangeArrowheads="1"/>
          </p:cNvSpPr>
          <p:nvPr/>
        </p:nvSpPr>
        <p:spPr bwMode="auto">
          <a:xfrm>
            <a:off x="1422400" y="4826000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单位化</a:t>
            </a:r>
            <a:endParaRPr lang="zh-CN" altLang="en-US" u="sng"/>
          </a:p>
        </p:txBody>
      </p:sp>
      <p:grpSp>
        <p:nvGrpSpPr>
          <p:cNvPr id="189463" name="Group 23"/>
          <p:cNvGrpSpPr/>
          <p:nvPr/>
        </p:nvGrpSpPr>
        <p:grpSpPr bwMode="auto">
          <a:xfrm>
            <a:off x="2670175" y="4203700"/>
            <a:ext cx="5807075" cy="1784350"/>
            <a:chOff x="1682" y="2648"/>
            <a:chExt cx="3658" cy="1124"/>
          </a:xfrm>
        </p:grpSpPr>
        <p:graphicFrame>
          <p:nvGraphicFramePr>
            <p:cNvPr id="189453" name="Object 13"/>
            <p:cNvGraphicFramePr>
              <a:graphicFrameLocks noChangeAspect="1"/>
            </p:cNvGraphicFramePr>
            <p:nvPr/>
          </p:nvGraphicFramePr>
          <p:xfrm>
            <a:off x="1682" y="2648"/>
            <a:ext cx="100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9" name="公式" r:id="rId9" imgW="1587500" imgH="1765300" progId="Equation.3">
                    <p:embed/>
                  </p:oleObj>
                </mc:Choice>
                <mc:Fallback>
                  <p:oleObj name="公式" r:id="rId9" imgW="1587500" imgH="1765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2" y="2648"/>
                          <a:ext cx="100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4" name="Object 14"/>
            <p:cNvGraphicFramePr>
              <a:graphicFrameLocks noChangeAspect="1"/>
            </p:cNvGraphicFramePr>
            <p:nvPr/>
          </p:nvGraphicFramePr>
          <p:xfrm>
            <a:off x="2827" y="2658"/>
            <a:ext cx="1136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0" name="公式" r:id="rId11" imgW="1803400" imgH="1765300" progId="Equation.3">
                    <p:embed/>
                  </p:oleObj>
                </mc:Choice>
                <mc:Fallback>
                  <p:oleObj name="公式" r:id="rId11" imgW="1803400" imgH="1765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2658"/>
                          <a:ext cx="1136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5" name="Object 15"/>
            <p:cNvGraphicFramePr>
              <a:graphicFrameLocks noChangeAspect="1"/>
            </p:cNvGraphicFramePr>
            <p:nvPr/>
          </p:nvGraphicFramePr>
          <p:xfrm>
            <a:off x="4100" y="2660"/>
            <a:ext cx="12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1" name="公式" r:id="rId13" imgW="1968500" imgH="1765300" progId="Equation.3">
                    <p:embed/>
                  </p:oleObj>
                </mc:Choice>
                <mc:Fallback>
                  <p:oleObj name="公式" r:id="rId13" imgW="1968500" imgH="1765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" y="2660"/>
                          <a:ext cx="12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461" name="Group 21"/>
          <p:cNvGrpSpPr/>
          <p:nvPr/>
        </p:nvGrpSpPr>
        <p:grpSpPr bwMode="auto">
          <a:xfrm>
            <a:off x="973138" y="528638"/>
            <a:ext cx="7707312" cy="496887"/>
            <a:chOff x="613" y="333"/>
            <a:chExt cx="4855" cy="313"/>
          </a:xfrm>
        </p:grpSpPr>
        <p:sp>
          <p:nvSpPr>
            <p:cNvPr id="189444" name="Text Box 4"/>
            <p:cNvSpPr txBox="1">
              <a:spLocks noChangeArrowheads="1"/>
            </p:cNvSpPr>
            <p:nvPr/>
          </p:nvSpPr>
          <p:spPr bwMode="auto">
            <a:xfrm>
              <a:off x="2050" y="333"/>
              <a:ext cx="34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求得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的三个线性无关的特征向量</a:t>
              </a:r>
              <a:r>
                <a:rPr lang="en-US" altLang="zh-CN"/>
                <a:t>:</a:t>
              </a:r>
              <a:endParaRPr lang="en-US" altLang="zh-CN" u="sng"/>
            </a:p>
          </p:txBody>
        </p:sp>
        <p:sp>
          <p:nvSpPr>
            <p:cNvPr id="189457" name="Text Box 17"/>
            <p:cNvSpPr txBox="1">
              <a:spLocks noChangeArrowheads="1"/>
            </p:cNvSpPr>
            <p:nvPr/>
          </p:nvSpPr>
          <p:spPr bwMode="auto">
            <a:xfrm>
              <a:off x="613" y="340"/>
              <a:ext cx="21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(3) </a:t>
              </a:r>
              <a:r>
                <a:rPr lang="zh-CN" altLang="en-US"/>
                <a:t>当            时，</a:t>
              </a:r>
              <a:endParaRPr lang="zh-CN" altLang="en-US" u="sng"/>
            </a:p>
          </p:txBody>
        </p:sp>
        <p:graphicFrame>
          <p:nvGraphicFramePr>
            <p:cNvPr id="189458" name="Object 18"/>
            <p:cNvGraphicFramePr>
              <a:graphicFrameLocks noChangeAspect="1"/>
            </p:cNvGraphicFramePr>
            <p:nvPr/>
          </p:nvGraphicFramePr>
          <p:xfrm>
            <a:off x="1176" y="382"/>
            <a:ext cx="5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2" name="公式" r:id="rId15" imgW="812165" imgH="419100" progId="Equation.3">
                    <p:embed/>
                  </p:oleObj>
                </mc:Choice>
                <mc:Fallback>
                  <p:oleObj name="公式" r:id="rId15" imgW="812165" imgH="419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382"/>
                          <a:ext cx="5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9462" name="Group 22"/>
          <p:cNvGrpSpPr/>
          <p:nvPr/>
        </p:nvGrpSpPr>
        <p:grpSpPr bwMode="auto">
          <a:xfrm>
            <a:off x="1887538" y="1050925"/>
            <a:ext cx="6864350" cy="444500"/>
            <a:chOff x="1189" y="662"/>
            <a:chExt cx="4324" cy="280"/>
          </a:xfrm>
        </p:grpSpPr>
        <p:graphicFrame>
          <p:nvGraphicFramePr>
            <p:cNvPr id="189445" name="Object 5"/>
            <p:cNvGraphicFramePr>
              <a:graphicFrameLocks noChangeAspect="1"/>
            </p:cNvGraphicFramePr>
            <p:nvPr/>
          </p:nvGraphicFramePr>
          <p:xfrm>
            <a:off x="1189" y="670"/>
            <a:ext cx="13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3" name="公式" r:id="rId17" imgW="2095500" imgH="431800" progId="Equation.3">
                    <p:embed/>
                  </p:oleObj>
                </mc:Choice>
                <mc:Fallback>
                  <p:oleObj name="公式" r:id="rId17" imgW="20955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670"/>
                          <a:ext cx="13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59" name="Object 19"/>
            <p:cNvGraphicFramePr>
              <a:graphicFrameLocks noChangeAspect="1"/>
            </p:cNvGraphicFramePr>
            <p:nvPr/>
          </p:nvGraphicFramePr>
          <p:xfrm>
            <a:off x="2610" y="670"/>
            <a:ext cx="1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4" name="公式" r:id="rId19" imgW="2120900" imgH="431800" progId="Equation.3">
                    <p:embed/>
                  </p:oleObj>
                </mc:Choice>
                <mc:Fallback>
                  <p:oleObj name="公式" r:id="rId19" imgW="21209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670"/>
                          <a:ext cx="13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9460" name="Object 20"/>
            <p:cNvGraphicFramePr>
              <a:graphicFrameLocks noChangeAspect="1"/>
            </p:cNvGraphicFramePr>
            <p:nvPr/>
          </p:nvGraphicFramePr>
          <p:xfrm>
            <a:off x="4057" y="662"/>
            <a:ext cx="145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85" name="公式" r:id="rId21" imgW="2311400" imgH="444500" progId="Equation.3">
                    <p:embed/>
                  </p:oleObj>
                </mc:Choice>
                <mc:Fallback>
                  <p:oleObj name="公式" r:id="rId21" imgW="2311400" imgH="444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" y="662"/>
                          <a:ext cx="145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8" grpId="0"/>
      <p:bldP spid="1894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87" name="Picture 23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88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89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0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2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3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4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495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96" name="Rectangle 3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7" name="Rectangle 3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8" name="Rectangle 3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0485" name="Group 21"/>
          <p:cNvGrpSpPr/>
          <p:nvPr/>
        </p:nvGrpSpPr>
        <p:grpSpPr bwMode="auto">
          <a:xfrm>
            <a:off x="976313" y="628650"/>
            <a:ext cx="6878637" cy="3503613"/>
            <a:chOff x="615" y="396"/>
            <a:chExt cx="4333" cy="2207"/>
          </a:xfrm>
        </p:grpSpPr>
        <p:sp>
          <p:nvSpPr>
            <p:cNvPr id="190472" name="Text Box 8"/>
            <p:cNvSpPr txBox="1">
              <a:spLocks noChangeArrowheads="1"/>
            </p:cNvSpPr>
            <p:nvPr/>
          </p:nvSpPr>
          <p:spPr bwMode="auto">
            <a:xfrm>
              <a:off x="615" y="1349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(4) </a:t>
              </a:r>
              <a:r>
                <a:rPr lang="zh-CN" altLang="en-US"/>
                <a:t>令</a:t>
              </a:r>
              <a:endParaRPr lang="zh-CN" altLang="en-US" u="sng"/>
            </a:p>
          </p:txBody>
        </p:sp>
        <p:graphicFrame>
          <p:nvGraphicFramePr>
            <p:cNvPr id="190473" name="Object 9"/>
            <p:cNvGraphicFramePr>
              <a:graphicFrameLocks noChangeAspect="1"/>
            </p:cNvGraphicFramePr>
            <p:nvPr/>
          </p:nvGraphicFramePr>
          <p:xfrm>
            <a:off x="1182" y="396"/>
            <a:ext cx="3766" cy="2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499" name="公式" r:id="rId3" imgW="5981700" imgH="3505200" progId="Equation.3">
                    <p:embed/>
                  </p:oleObj>
                </mc:Choice>
                <mc:Fallback>
                  <p:oleObj name="公式" r:id="rId3" imgW="5981700" imgH="3505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396"/>
                          <a:ext cx="3766" cy="2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0486" name="Group 22"/>
          <p:cNvGrpSpPr/>
          <p:nvPr/>
        </p:nvGrpSpPr>
        <p:grpSpPr bwMode="auto">
          <a:xfrm>
            <a:off x="1401763" y="4427538"/>
            <a:ext cx="4799012" cy="500062"/>
            <a:chOff x="883" y="2789"/>
            <a:chExt cx="3023" cy="315"/>
          </a:xfrm>
        </p:grpSpPr>
        <p:sp>
          <p:nvSpPr>
            <p:cNvPr id="190474" name="Text Box 10"/>
            <p:cNvSpPr txBox="1">
              <a:spLocks noChangeArrowheads="1"/>
            </p:cNvSpPr>
            <p:nvPr/>
          </p:nvSpPr>
          <p:spPr bwMode="auto">
            <a:xfrm>
              <a:off x="883" y="2816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  <a:endParaRPr lang="zh-CN" altLang="en-US" u="sng"/>
            </a:p>
          </p:txBody>
        </p:sp>
        <p:graphicFrame>
          <p:nvGraphicFramePr>
            <p:cNvPr id="190475" name="Object 11"/>
            <p:cNvGraphicFramePr>
              <a:graphicFrameLocks noChangeAspect="1"/>
            </p:cNvGraphicFramePr>
            <p:nvPr/>
          </p:nvGraphicFramePr>
          <p:xfrm>
            <a:off x="1202" y="288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0" name="Equation" r:id="rId5" imgW="761365" imgH="342900" progId="Equation.3">
                    <p:embed/>
                  </p:oleObj>
                </mc:Choice>
                <mc:Fallback>
                  <p:oleObj name="Equation" r:id="rId5" imgW="761365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88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0476" name="Object 12"/>
            <p:cNvGraphicFramePr>
              <a:graphicFrameLocks noChangeAspect="1"/>
            </p:cNvGraphicFramePr>
            <p:nvPr/>
          </p:nvGraphicFramePr>
          <p:xfrm>
            <a:off x="2370" y="2802"/>
            <a:ext cx="15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1" name="Equation" r:id="rId7" imgW="2438400" imgH="444500" progId="Equation.3">
                    <p:embed/>
                  </p:oleObj>
                </mc:Choice>
                <mc:Fallback>
                  <p:oleObj name="Equation" r:id="rId7" imgW="2438400" imgH="444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0" y="2802"/>
                          <a:ext cx="153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2" name="Line 18"/>
            <p:cNvSpPr>
              <a:spLocks noChangeShapeType="1"/>
            </p:cNvSpPr>
            <p:nvPr/>
          </p:nvSpPr>
          <p:spPr bwMode="auto">
            <a:xfrm>
              <a:off x="1719" y="3008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0483" name="Object 19"/>
            <p:cNvGraphicFramePr/>
            <p:nvPr/>
          </p:nvGraphicFramePr>
          <p:xfrm>
            <a:off x="1749" y="2789"/>
            <a:ext cx="563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502" name="公式" r:id="rId9" imgW="1054100" imgH="342900" progId="Equation.3">
                    <p:embed/>
                  </p:oleObj>
                </mc:Choice>
                <mc:Fallback>
                  <p:oleObj name="公式" r:id="rId9" imgW="1054100" imgH="342900" progId="Equation.3">
                    <p:embed/>
                    <p:pic>
                      <p:nvPicPr>
                        <p:cNvPr id="0" name="Object 1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2789"/>
                          <a:ext cx="563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4" name="Line 20"/>
            <p:cNvSpPr>
              <a:spLocks noChangeShapeType="1"/>
            </p:cNvSpPr>
            <p:nvPr/>
          </p:nvSpPr>
          <p:spPr bwMode="auto">
            <a:xfrm>
              <a:off x="1721" y="2975"/>
              <a:ext cx="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44" name="Picture 20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45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46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47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48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49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0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1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52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53" name="Rectangle 2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28638" y="5286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二、填空题</a:t>
            </a:r>
            <a:endParaRPr lang="zh-CN" altLang="en-US" u="sng"/>
          </a:p>
        </p:txBody>
      </p:sp>
      <p:grpSp>
        <p:nvGrpSpPr>
          <p:cNvPr id="205856" name="Group 32"/>
          <p:cNvGrpSpPr/>
          <p:nvPr/>
        </p:nvGrpSpPr>
        <p:grpSpPr bwMode="auto">
          <a:xfrm>
            <a:off x="517525" y="1236663"/>
            <a:ext cx="8616950" cy="4910137"/>
            <a:chOff x="326" y="779"/>
            <a:chExt cx="5428" cy="3093"/>
          </a:xfrm>
        </p:grpSpPr>
        <p:sp>
          <p:nvSpPr>
            <p:cNvPr id="205827" name="Text Box 3"/>
            <p:cNvSpPr txBox="1">
              <a:spLocks noChangeArrowheads="1"/>
            </p:cNvSpPr>
            <p:nvPr/>
          </p:nvSpPr>
          <p:spPr bwMode="auto">
            <a:xfrm>
              <a:off x="334" y="1184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en-US" altLang="zh-CN"/>
                <a:t>.  </a:t>
              </a:r>
              <a:endParaRPr lang="en-US" altLang="zh-CN"/>
            </a:p>
          </p:txBody>
        </p:sp>
        <p:graphicFrame>
          <p:nvGraphicFramePr>
            <p:cNvPr id="205828" name="Object 4"/>
            <p:cNvGraphicFramePr>
              <a:graphicFrameLocks noChangeAspect="1"/>
            </p:cNvGraphicFramePr>
            <p:nvPr/>
          </p:nvGraphicFramePr>
          <p:xfrm>
            <a:off x="576" y="779"/>
            <a:ext cx="12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7" name="公式" r:id="rId3" imgW="1968500" imgH="1765300" progId="Equation.3">
                    <p:embed/>
                  </p:oleObj>
                </mc:Choice>
                <mc:Fallback>
                  <p:oleObj name="公式" r:id="rId3" imgW="1968500" imgH="1765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79"/>
                          <a:ext cx="12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326" y="2318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2.</a:t>
              </a:r>
              <a:r>
                <a:rPr lang="en-US" altLang="zh-CN"/>
                <a:t> </a:t>
              </a:r>
              <a:r>
                <a:rPr lang="zh-CN" altLang="en-US"/>
                <a:t>设                          ，则</a:t>
              </a:r>
              <a:endParaRPr lang="zh-CN" altLang="en-US"/>
            </a:p>
          </p:txBody>
        </p:sp>
        <p:graphicFrame>
          <p:nvGraphicFramePr>
            <p:cNvPr id="205830" name="Object 6"/>
            <p:cNvGraphicFramePr>
              <a:graphicFrameLocks noChangeAspect="1"/>
            </p:cNvGraphicFramePr>
            <p:nvPr/>
          </p:nvGraphicFramePr>
          <p:xfrm>
            <a:off x="792" y="2057"/>
            <a:ext cx="120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8" name="公式" r:id="rId5" imgW="1905000" imgH="1308100" progId="Equation.3">
                    <p:embed/>
                  </p:oleObj>
                </mc:Choice>
                <mc:Fallback>
                  <p:oleObj name="公式" r:id="rId5" imgW="1905000" imgH="1308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57"/>
                          <a:ext cx="120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1" name="Object 7"/>
            <p:cNvGraphicFramePr>
              <a:graphicFrameLocks noChangeAspect="1"/>
            </p:cNvGraphicFramePr>
            <p:nvPr/>
          </p:nvGraphicFramePr>
          <p:xfrm>
            <a:off x="2436" y="2304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59" name="公式" r:id="rId7" imgW="2235200" imgH="431800" progId="Equation.3">
                    <p:embed/>
                  </p:oleObj>
                </mc:Choice>
                <mc:Fallback>
                  <p:oleObj name="公式" r:id="rId7" imgW="22352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304"/>
                          <a:ext cx="1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333" y="3309"/>
              <a:ext cx="3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3</a:t>
              </a:r>
              <a:r>
                <a:rPr lang="en-US" altLang="zh-CN"/>
                <a:t>. </a:t>
              </a:r>
              <a:r>
                <a:rPr lang="zh-CN" altLang="en-US"/>
                <a:t>设                                        </a:t>
              </a:r>
              <a:r>
                <a:rPr lang="en-US" altLang="zh-CN"/>
                <a:t>,                   </a:t>
              </a: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205833" name="Object 9"/>
            <p:cNvGraphicFramePr>
              <a:graphicFrameLocks noChangeAspect="1"/>
            </p:cNvGraphicFramePr>
            <p:nvPr/>
          </p:nvGraphicFramePr>
          <p:xfrm>
            <a:off x="795" y="3048"/>
            <a:ext cx="1888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0" name="公式" r:id="rId9" imgW="2997200" imgH="1308100" progId="Equation.3">
                    <p:embed/>
                  </p:oleObj>
                </mc:Choice>
                <mc:Fallback>
                  <p:oleObj name="公式" r:id="rId9" imgW="2997200" imgH="1308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3048"/>
                          <a:ext cx="1888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4" name="Object 10"/>
            <p:cNvGraphicFramePr>
              <a:graphicFrameLocks noChangeAspect="1"/>
            </p:cNvGraphicFramePr>
            <p:nvPr/>
          </p:nvGraphicFramePr>
          <p:xfrm>
            <a:off x="2833" y="3365"/>
            <a:ext cx="7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1" name="公式" r:id="rId11" imgW="1193800" imgH="342900" progId="Equation.3">
                    <p:embed/>
                  </p:oleObj>
                </mc:Choice>
                <mc:Fallback>
                  <p:oleObj name="公式" r:id="rId11" imgW="1193800" imgH="342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365"/>
                          <a:ext cx="7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5" name="Object 11"/>
            <p:cNvGraphicFramePr>
              <a:graphicFrameLocks noChangeAspect="1"/>
            </p:cNvGraphicFramePr>
            <p:nvPr/>
          </p:nvGraphicFramePr>
          <p:xfrm>
            <a:off x="3900" y="3388"/>
            <a:ext cx="2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2" name="公式" r:id="rId13" imgW="443865" imgH="215900" progId="Equation.3">
                    <p:embed/>
                  </p:oleObj>
                </mc:Choice>
                <mc:Fallback>
                  <p:oleObj name="公式" r:id="rId13" imgW="443865" imgH="21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3388"/>
                          <a:ext cx="2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1792" y="1204"/>
              <a:ext cx="1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5837" name="Rectangle 13"/>
            <p:cNvSpPr>
              <a:spLocks noChangeArrowheads="1"/>
            </p:cNvSpPr>
            <p:nvPr/>
          </p:nvSpPr>
          <p:spPr bwMode="auto">
            <a:xfrm>
              <a:off x="3814" y="2315"/>
              <a:ext cx="1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5838" name="Rectangle 14"/>
            <p:cNvSpPr>
              <a:spLocks noChangeArrowheads="1"/>
            </p:cNvSpPr>
            <p:nvPr/>
          </p:nvSpPr>
          <p:spPr bwMode="auto">
            <a:xfrm>
              <a:off x="4144" y="3305"/>
              <a:ext cx="1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82" name="Picture 5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3" name="Picture 5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4" name="Picture 5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5" name="Picture 5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6" name="Picture 5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7" name="Picture 5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8" name="Picture 6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89" name="Picture 6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790" name="Picture 6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791" name="Rectangle 6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92" name="Rectangle 6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93" name="Rectangle 6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1735" name="Object 7"/>
          <p:cNvGraphicFramePr>
            <a:graphicFrameLocks noChangeAspect="1"/>
          </p:cNvGraphicFramePr>
          <p:nvPr/>
        </p:nvGraphicFramePr>
        <p:xfrm>
          <a:off x="1289050" y="4652963"/>
          <a:ext cx="504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94" name="公式" r:id="rId3" imgW="5041900" imgH="419100" progId="Equation.3">
                  <p:embed/>
                </p:oleObj>
              </mc:Choice>
              <mc:Fallback>
                <p:oleObj name="公式" r:id="rId3" imgW="50419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652963"/>
                        <a:ext cx="504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1777" name="Group 49"/>
          <p:cNvGrpSpPr/>
          <p:nvPr/>
        </p:nvGrpSpPr>
        <p:grpSpPr bwMode="auto">
          <a:xfrm>
            <a:off x="533400" y="528638"/>
            <a:ext cx="8450263" cy="1520825"/>
            <a:chOff x="336" y="333"/>
            <a:chExt cx="5323" cy="958"/>
          </a:xfrm>
        </p:grpSpPr>
        <p:sp>
          <p:nvSpPr>
            <p:cNvPr id="201760" name="Text Box 32"/>
            <p:cNvSpPr txBox="1">
              <a:spLocks noChangeArrowheads="1"/>
            </p:cNvSpPr>
            <p:nvPr/>
          </p:nvSpPr>
          <p:spPr bwMode="auto">
            <a:xfrm>
              <a:off x="336" y="335"/>
              <a:ext cx="1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八、设向量组</a:t>
              </a:r>
              <a:endParaRPr lang="zh-CN" altLang="en-US"/>
            </a:p>
          </p:txBody>
        </p:sp>
        <p:sp>
          <p:nvSpPr>
            <p:cNvPr id="201761" name="Text Box 33"/>
            <p:cNvSpPr txBox="1">
              <a:spLocks noChangeArrowheads="1"/>
            </p:cNvSpPr>
            <p:nvPr/>
          </p:nvSpPr>
          <p:spPr bwMode="auto">
            <a:xfrm>
              <a:off x="2614" y="333"/>
              <a:ext cx="16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线性无关，向量</a:t>
              </a:r>
              <a:endParaRPr lang="zh-CN" altLang="en-US"/>
            </a:p>
          </p:txBody>
        </p:sp>
        <p:sp>
          <p:nvSpPr>
            <p:cNvPr id="201762" name="Text Box 34"/>
            <p:cNvSpPr txBox="1">
              <a:spLocks noChangeArrowheads="1"/>
            </p:cNvSpPr>
            <p:nvPr/>
          </p:nvSpPr>
          <p:spPr bwMode="auto">
            <a:xfrm>
              <a:off x="725" y="651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线性表示，而</a:t>
              </a:r>
              <a:endParaRPr lang="zh-CN" altLang="en-US"/>
            </a:p>
          </p:txBody>
        </p:sp>
        <p:sp>
          <p:nvSpPr>
            <p:cNvPr id="201763" name="Text Box 35"/>
            <p:cNvSpPr txBox="1">
              <a:spLocks noChangeArrowheads="1"/>
            </p:cNvSpPr>
            <p:nvPr/>
          </p:nvSpPr>
          <p:spPr bwMode="auto">
            <a:xfrm>
              <a:off x="2193" y="659"/>
              <a:ext cx="3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不能由这组向量线性表示，证明：</a:t>
              </a:r>
              <a:endParaRPr lang="zh-CN" altLang="en-US"/>
            </a:p>
          </p:txBody>
        </p:sp>
        <p:graphicFrame>
          <p:nvGraphicFramePr>
            <p:cNvPr id="201764" name="Object 36"/>
            <p:cNvGraphicFramePr>
              <a:graphicFrameLocks noChangeAspect="1"/>
            </p:cNvGraphicFramePr>
            <p:nvPr/>
          </p:nvGraphicFramePr>
          <p:xfrm>
            <a:off x="1616" y="374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5" name="Equation" r:id="rId5" imgW="1562100" imgH="381000" progId="Equation.3">
                    <p:embed/>
                  </p:oleObj>
                </mc:Choice>
                <mc:Fallback>
                  <p:oleObj name="Equation" r:id="rId5" imgW="1562100" imgH="3810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374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765" name="Object 37"/>
            <p:cNvGraphicFramePr>
              <a:graphicFrameLocks noChangeAspect="1"/>
            </p:cNvGraphicFramePr>
            <p:nvPr/>
          </p:nvGraphicFramePr>
          <p:xfrm>
            <a:off x="4068" y="390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6" name="Equation" r:id="rId7" imgW="330200" imgH="368300" progId="Equation.3">
                    <p:embed/>
                  </p:oleObj>
                </mc:Choice>
                <mc:Fallback>
                  <p:oleObj name="Equation" r:id="rId7" imgW="330200" imgH="3683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390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4265" y="341"/>
              <a:ext cx="1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可由这组向量</a:t>
              </a:r>
              <a:endParaRPr lang="zh-CN" altLang="en-US"/>
            </a:p>
          </p:txBody>
        </p:sp>
        <p:graphicFrame>
          <p:nvGraphicFramePr>
            <p:cNvPr id="201767" name="Object 39"/>
            <p:cNvGraphicFramePr>
              <a:graphicFrameLocks noChangeAspect="1"/>
            </p:cNvGraphicFramePr>
            <p:nvPr/>
          </p:nvGraphicFramePr>
          <p:xfrm>
            <a:off x="1988" y="709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7" name="Equation" r:id="rId9" imgW="355600" imgH="368300" progId="Equation.3">
                    <p:embed/>
                  </p:oleObj>
                </mc:Choice>
                <mc:Fallback>
                  <p:oleObj name="Equation" r:id="rId9" imgW="355600" imgH="3683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709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68" name="Text Box 40"/>
            <p:cNvSpPr txBox="1">
              <a:spLocks noChangeArrowheads="1"/>
            </p:cNvSpPr>
            <p:nvPr/>
          </p:nvSpPr>
          <p:spPr bwMode="auto">
            <a:xfrm>
              <a:off x="714" y="988"/>
              <a:ext cx="10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向量组</a:t>
              </a:r>
              <a:endParaRPr lang="zh-CN" altLang="en-US"/>
            </a:p>
          </p:txBody>
        </p:sp>
        <p:sp>
          <p:nvSpPr>
            <p:cNvPr id="201769" name="Text Box 41"/>
            <p:cNvSpPr txBox="1">
              <a:spLocks noChangeArrowheads="1"/>
            </p:cNvSpPr>
            <p:nvPr/>
          </p:nvSpPr>
          <p:spPr bwMode="auto">
            <a:xfrm>
              <a:off x="3133" y="1003"/>
              <a:ext cx="2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其中 </a:t>
              </a:r>
              <a:r>
                <a:rPr lang="en-US" altLang="zh-CN" i="1"/>
                <a:t>l </a:t>
              </a:r>
              <a:r>
                <a:rPr lang="zh-CN" altLang="en-US"/>
                <a:t>为常数</a:t>
              </a:r>
              <a:r>
                <a:rPr lang="en-US" altLang="zh-CN"/>
                <a:t>) </a:t>
              </a:r>
              <a:r>
                <a:rPr lang="zh-CN" altLang="en-US"/>
                <a:t>线性无关。</a:t>
              </a:r>
              <a:endParaRPr lang="zh-CN" altLang="en-US"/>
            </a:p>
          </p:txBody>
        </p:sp>
        <p:graphicFrame>
          <p:nvGraphicFramePr>
            <p:cNvPr id="201770" name="Object 42"/>
            <p:cNvGraphicFramePr>
              <a:graphicFrameLocks noChangeAspect="1"/>
            </p:cNvGraphicFramePr>
            <p:nvPr/>
          </p:nvGraphicFramePr>
          <p:xfrm>
            <a:off x="1379" y="1033"/>
            <a:ext cx="17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8" name="公式" r:id="rId11" imgW="2755900" imgH="381000" progId="Equation.3">
                    <p:embed/>
                  </p:oleObj>
                </mc:Choice>
                <mc:Fallback>
                  <p:oleObj name="公式" r:id="rId11" imgW="2755900" imgH="3810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033"/>
                          <a:ext cx="17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1778" name="Group 50"/>
          <p:cNvGrpSpPr/>
          <p:nvPr/>
        </p:nvGrpSpPr>
        <p:grpSpPr bwMode="auto">
          <a:xfrm>
            <a:off x="533400" y="2166938"/>
            <a:ext cx="6848475" cy="463550"/>
            <a:chOff x="336" y="1365"/>
            <a:chExt cx="4314" cy="292"/>
          </a:xfrm>
        </p:grpSpPr>
        <p:sp>
          <p:nvSpPr>
            <p:cNvPr id="201730" name="Text Box 2"/>
            <p:cNvSpPr txBox="1">
              <a:spLocks noChangeArrowheads="1"/>
            </p:cNvSpPr>
            <p:nvPr/>
          </p:nvSpPr>
          <p:spPr bwMode="auto">
            <a:xfrm>
              <a:off x="336" y="1365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证</a:t>
              </a:r>
              <a:endParaRPr lang="zh-CN" altLang="en-US">
                <a:solidFill>
                  <a:srgbClr val="0000CC"/>
                </a:solidFill>
              </a:endParaRPr>
            </a:p>
          </p:txBody>
        </p:sp>
        <p:graphicFrame>
          <p:nvGraphicFramePr>
            <p:cNvPr id="201731" name="Object 3"/>
            <p:cNvGraphicFramePr>
              <a:graphicFrameLocks noChangeAspect="1"/>
            </p:cNvGraphicFramePr>
            <p:nvPr/>
          </p:nvGraphicFramePr>
          <p:xfrm>
            <a:off x="1050" y="1417"/>
            <a:ext cx="36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9" name="公式" r:id="rId13" imgW="5715000" imgH="381000" progId="Equation.3">
                    <p:embed/>
                  </p:oleObj>
                </mc:Choice>
                <mc:Fallback>
                  <p:oleObj name="公式" r:id="rId13" imgW="5715000" imgH="3810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" y="1417"/>
                          <a:ext cx="36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71" name="Text Box 43"/>
            <p:cNvSpPr txBox="1">
              <a:spLocks noChangeArrowheads="1"/>
            </p:cNvSpPr>
            <p:nvPr/>
          </p:nvSpPr>
          <p:spPr bwMode="auto">
            <a:xfrm>
              <a:off x="727" y="1366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令</a:t>
              </a:r>
              <a:endParaRPr lang="zh-CN" altLang="en-US"/>
            </a:p>
          </p:txBody>
        </p:sp>
      </p:grpSp>
      <p:grpSp>
        <p:nvGrpSpPr>
          <p:cNvPr id="201779" name="Group 51"/>
          <p:cNvGrpSpPr/>
          <p:nvPr/>
        </p:nvGrpSpPr>
        <p:grpSpPr bwMode="auto">
          <a:xfrm>
            <a:off x="1155700" y="2971800"/>
            <a:ext cx="1692275" cy="460375"/>
            <a:chOff x="728" y="1872"/>
            <a:chExt cx="1066" cy="290"/>
          </a:xfrm>
        </p:grpSpPr>
        <p:graphicFrame>
          <p:nvGraphicFramePr>
            <p:cNvPr id="201732" name="Object 4"/>
            <p:cNvGraphicFramePr>
              <a:graphicFrameLocks noChangeAspect="1"/>
            </p:cNvGraphicFramePr>
            <p:nvPr/>
          </p:nvGraphicFramePr>
          <p:xfrm>
            <a:off x="1042" y="1922"/>
            <a:ext cx="7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0" name="公式" r:id="rId15" imgW="1587500" imgH="508000" progId="Equation.3">
                    <p:embed/>
                  </p:oleObj>
                </mc:Choice>
                <mc:Fallback>
                  <p:oleObj name="公式" r:id="rId15" imgW="1587500" imgH="508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1922"/>
                          <a:ext cx="7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72" name="Text Box 44"/>
            <p:cNvSpPr txBox="1">
              <a:spLocks noChangeArrowheads="1"/>
            </p:cNvSpPr>
            <p:nvPr/>
          </p:nvSpPr>
          <p:spPr bwMode="auto">
            <a:xfrm>
              <a:off x="728" y="1872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若</a:t>
              </a:r>
              <a:endParaRPr lang="zh-CN" altLang="en-US"/>
            </a:p>
          </p:txBody>
        </p:sp>
      </p:grpSp>
      <p:grpSp>
        <p:nvGrpSpPr>
          <p:cNvPr id="201781" name="Group 53"/>
          <p:cNvGrpSpPr/>
          <p:nvPr/>
        </p:nvGrpSpPr>
        <p:grpSpPr bwMode="auto">
          <a:xfrm>
            <a:off x="1157288" y="3903663"/>
            <a:ext cx="4938712" cy="468312"/>
            <a:chOff x="729" y="2459"/>
            <a:chExt cx="3111" cy="295"/>
          </a:xfrm>
        </p:grpSpPr>
        <p:graphicFrame>
          <p:nvGraphicFramePr>
            <p:cNvPr id="201734" name="Object 6"/>
            <p:cNvGraphicFramePr>
              <a:graphicFrameLocks noChangeAspect="1"/>
            </p:cNvGraphicFramePr>
            <p:nvPr/>
          </p:nvGraphicFramePr>
          <p:xfrm>
            <a:off x="1032" y="2490"/>
            <a:ext cx="28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1" name="公式" r:id="rId17" imgW="4457700" imgH="419100" progId="Equation.3">
                    <p:embed/>
                  </p:oleObj>
                </mc:Choice>
                <mc:Fallback>
                  <p:oleObj name="公式" r:id="rId17" imgW="4457700" imgH="419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490"/>
                          <a:ext cx="28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73" name="Text Box 45"/>
            <p:cNvSpPr txBox="1">
              <a:spLocks noChangeArrowheads="1"/>
            </p:cNvSpPr>
            <p:nvPr/>
          </p:nvSpPr>
          <p:spPr bwMode="auto">
            <a:xfrm>
              <a:off x="729" y="2459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  <a:endParaRPr lang="zh-CN" altLang="en-US"/>
            </a:p>
          </p:txBody>
        </p:sp>
      </p:grpSp>
      <p:grpSp>
        <p:nvGrpSpPr>
          <p:cNvPr id="201780" name="Group 52"/>
          <p:cNvGrpSpPr/>
          <p:nvPr/>
        </p:nvGrpSpPr>
        <p:grpSpPr bwMode="auto">
          <a:xfrm>
            <a:off x="2908300" y="2854325"/>
            <a:ext cx="3990975" cy="800100"/>
            <a:chOff x="1832" y="1798"/>
            <a:chExt cx="2514" cy="504"/>
          </a:xfrm>
        </p:grpSpPr>
        <p:graphicFrame>
          <p:nvGraphicFramePr>
            <p:cNvPr id="201733" name="Object 5"/>
            <p:cNvGraphicFramePr>
              <a:graphicFrameLocks noChangeAspect="1"/>
            </p:cNvGraphicFramePr>
            <p:nvPr/>
          </p:nvGraphicFramePr>
          <p:xfrm>
            <a:off x="2162" y="1798"/>
            <a:ext cx="218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2" name="公式" r:id="rId19" imgW="3467100" imgH="800100" progId="Equation.3">
                    <p:embed/>
                  </p:oleObj>
                </mc:Choice>
                <mc:Fallback>
                  <p:oleObj name="公式" r:id="rId19" imgW="3467100" imgH="800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798"/>
                          <a:ext cx="2184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75" name="Text Box 47"/>
            <p:cNvSpPr txBox="1">
              <a:spLocks noChangeArrowheads="1"/>
            </p:cNvSpPr>
            <p:nvPr/>
          </p:nvSpPr>
          <p:spPr bwMode="auto">
            <a:xfrm>
              <a:off x="1832" y="1877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记</a:t>
              </a:r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592" name="Picture 104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3" name="Picture 10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4" name="Picture 10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5" name="Picture 10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6" name="Picture 10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7" name="Picture 10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8" name="Picture 1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599" name="Picture 1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600" name="Picture 1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601" name="Rectangle 11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02" name="Rectangle 11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603" name="Rectangle 11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1583" name="Group 95"/>
          <p:cNvGrpSpPr/>
          <p:nvPr/>
        </p:nvGrpSpPr>
        <p:grpSpPr bwMode="auto">
          <a:xfrm>
            <a:off x="1154113" y="3365500"/>
            <a:ext cx="5597525" cy="474663"/>
            <a:chOff x="727" y="2120"/>
            <a:chExt cx="3526" cy="299"/>
          </a:xfrm>
        </p:grpSpPr>
        <p:graphicFrame>
          <p:nvGraphicFramePr>
            <p:cNvPr id="191497" name="Object 9"/>
            <p:cNvGraphicFramePr>
              <a:graphicFrameLocks noChangeAspect="1"/>
            </p:cNvGraphicFramePr>
            <p:nvPr/>
          </p:nvGraphicFramePr>
          <p:xfrm>
            <a:off x="1036" y="2163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04" name="公式" r:id="rId3" imgW="330200" imgH="368300" progId="Equation.3">
                    <p:embed/>
                  </p:oleObj>
                </mc:Choice>
                <mc:Fallback>
                  <p:oleObj name="公式" r:id="rId3" imgW="330200" imgH="368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163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498" name="Text Box 10"/>
            <p:cNvSpPr txBox="1">
              <a:spLocks noChangeArrowheads="1"/>
            </p:cNvSpPr>
            <p:nvPr/>
          </p:nvSpPr>
          <p:spPr bwMode="auto">
            <a:xfrm>
              <a:off x="727" y="2120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由</a:t>
              </a:r>
              <a:endParaRPr lang="zh-CN" altLang="en-US"/>
            </a:p>
          </p:txBody>
        </p:sp>
        <p:graphicFrame>
          <p:nvGraphicFramePr>
            <p:cNvPr id="191499" name="Object 11"/>
            <p:cNvGraphicFramePr>
              <a:graphicFrameLocks noChangeAspect="1"/>
            </p:cNvGraphicFramePr>
            <p:nvPr/>
          </p:nvGraphicFramePr>
          <p:xfrm>
            <a:off x="1691" y="2161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05" name="公式" r:id="rId5" imgW="1562100" imgH="381000" progId="Equation.3">
                    <p:embed/>
                  </p:oleObj>
                </mc:Choice>
                <mc:Fallback>
                  <p:oleObj name="公式" r:id="rId5" imgW="15621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" y="2161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0" name="Text Box 12"/>
            <p:cNvSpPr txBox="1">
              <a:spLocks noChangeArrowheads="1"/>
            </p:cNvSpPr>
            <p:nvPr/>
          </p:nvSpPr>
          <p:spPr bwMode="auto">
            <a:xfrm>
              <a:off x="2667" y="2130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线性表示，</a:t>
              </a:r>
              <a:endParaRPr lang="zh-CN" altLang="en-US"/>
            </a:p>
          </p:txBody>
        </p:sp>
        <p:sp>
          <p:nvSpPr>
            <p:cNvPr id="191501" name="Text Box 13"/>
            <p:cNvSpPr txBox="1">
              <a:spLocks noChangeArrowheads="1"/>
            </p:cNvSpPr>
            <p:nvPr/>
          </p:nvSpPr>
          <p:spPr bwMode="auto">
            <a:xfrm>
              <a:off x="1209" y="2131"/>
              <a:ext cx="1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可由</a:t>
              </a:r>
              <a:endParaRPr lang="zh-CN" altLang="en-US"/>
            </a:p>
          </p:txBody>
        </p:sp>
      </p:grp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1157288" y="3976688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线性表示，</a:t>
            </a:r>
            <a:endParaRPr lang="zh-CN" altLang="en-US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2709863" y="3981450"/>
            <a:ext cx="226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与题设矛盾，</a:t>
            </a:r>
            <a:endParaRPr lang="zh-CN" altLang="en-US"/>
          </a:p>
        </p:txBody>
      </p:sp>
      <p:grpSp>
        <p:nvGrpSpPr>
          <p:cNvPr id="191586" name="Group 98"/>
          <p:cNvGrpSpPr/>
          <p:nvPr/>
        </p:nvGrpSpPr>
        <p:grpSpPr bwMode="auto">
          <a:xfrm>
            <a:off x="1163638" y="4592638"/>
            <a:ext cx="4403725" cy="457200"/>
            <a:chOff x="733" y="2893"/>
            <a:chExt cx="2774" cy="288"/>
          </a:xfrm>
        </p:grpSpPr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733" y="289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又由</a:t>
              </a:r>
              <a:endParaRPr lang="zh-CN" altLang="en-US"/>
            </a:p>
          </p:txBody>
        </p:sp>
        <p:graphicFrame>
          <p:nvGraphicFramePr>
            <p:cNvPr id="191512" name="Object 24"/>
            <p:cNvGraphicFramePr>
              <a:graphicFrameLocks noChangeAspect="1"/>
            </p:cNvGraphicFramePr>
            <p:nvPr/>
          </p:nvGraphicFramePr>
          <p:xfrm>
            <a:off x="1224" y="2935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06" name="Equation" r:id="rId7" imgW="1562100" imgH="381000" progId="Equation.3">
                    <p:embed/>
                  </p:oleObj>
                </mc:Choice>
                <mc:Fallback>
                  <p:oleObj name="Equation" r:id="rId7" imgW="1562100" imgH="381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935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13" name="Text Box 25"/>
            <p:cNvSpPr txBox="1">
              <a:spLocks noChangeArrowheads="1"/>
            </p:cNvSpPr>
            <p:nvPr/>
          </p:nvSpPr>
          <p:spPr bwMode="auto">
            <a:xfrm>
              <a:off x="2204" y="2893"/>
              <a:ext cx="1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</a:t>
              </a:r>
              <a:endParaRPr lang="zh-CN" altLang="en-US"/>
            </a:p>
          </p:txBody>
        </p:sp>
      </p:grpSp>
      <p:graphicFrame>
        <p:nvGraphicFramePr>
          <p:cNvPr id="191514" name="Object 26"/>
          <p:cNvGraphicFramePr>
            <a:graphicFrameLocks noChangeAspect="1"/>
          </p:cNvGraphicFramePr>
          <p:nvPr/>
        </p:nvGraphicFramePr>
        <p:xfrm>
          <a:off x="5154613" y="4659313"/>
          <a:ext cx="327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07" name="Equation" r:id="rId9" imgW="3276600" imgH="381000" progId="Equation.3">
                  <p:embed/>
                </p:oleObj>
              </mc:Choice>
              <mc:Fallback>
                <p:oleObj name="Equation" r:id="rId9" imgW="32766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659313"/>
                        <a:ext cx="327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587" name="Group 99"/>
          <p:cNvGrpSpPr/>
          <p:nvPr/>
        </p:nvGrpSpPr>
        <p:grpSpPr bwMode="auto">
          <a:xfrm>
            <a:off x="1154113" y="5184775"/>
            <a:ext cx="5357812" cy="461963"/>
            <a:chOff x="727" y="3273"/>
            <a:chExt cx="3375" cy="291"/>
          </a:xfrm>
        </p:grpSpPr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727" y="3273"/>
              <a:ext cx="10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即</a:t>
              </a:r>
              <a:endParaRPr lang="zh-CN" altLang="en-US"/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2768" y="3276"/>
              <a:ext cx="1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线性无关。</a:t>
              </a:r>
              <a:endParaRPr lang="zh-CN" altLang="en-US"/>
            </a:p>
          </p:txBody>
        </p:sp>
        <p:graphicFrame>
          <p:nvGraphicFramePr>
            <p:cNvPr id="191518" name="Object 30"/>
            <p:cNvGraphicFramePr>
              <a:graphicFrameLocks noChangeAspect="1"/>
            </p:cNvGraphicFramePr>
            <p:nvPr/>
          </p:nvGraphicFramePr>
          <p:xfrm>
            <a:off x="1030" y="3324"/>
            <a:ext cx="17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08" name="公式" r:id="rId11" imgW="2743200" imgH="381000" progId="Equation.3">
                    <p:embed/>
                  </p:oleObj>
                </mc:Choice>
                <mc:Fallback>
                  <p:oleObj name="公式" r:id="rId11" imgW="2743200" imgH="381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3324"/>
                          <a:ext cx="17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585" name="Group 97"/>
          <p:cNvGrpSpPr/>
          <p:nvPr/>
        </p:nvGrpSpPr>
        <p:grpSpPr bwMode="auto">
          <a:xfrm>
            <a:off x="4565650" y="3986213"/>
            <a:ext cx="1711325" cy="461962"/>
            <a:chOff x="2876" y="2511"/>
            <a:chExt cx="1078" cy="291"/>
          </a:xfrm>
        </p:grpSpPr>
        <p:graphicFrame>
          <p:nvGraphicFramePr>
            <p:cNvPr id="191509" name="Object 21"/>
            <p:cNvGraphicFramePr/>
            <p:nvPr/>
          </p:nvGraphicFramePr>
          <p:xfrm>
            <a:off x="3202" y="2562"/>
            <a:ext cx="7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09" name="公式" r:id="rId13" imgW="1587500" imgH="508000" progId="Equation.3">
                    <p:embed/>
                  </p:oleObj>
                </mc:Choice>
                <mc:Fallback>
                  <p:oleObj name="公式" r:id="rId13" imgW="1587500" imgH="50800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" y="2562"/>
                          <a:ext cx="7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46" name="Text Box 58"/>
            <p:cNvSpPr txBox="1">
              <a:spLocks noChangeArrowheads="1"/>
            </p:cNvSpPr>
            <p:nvPr/>
          </p:nvSpPr>
          <p:spPr bwMode="auto">
            <a:xfrm>
              <a:off x="2876" y="2511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故</a:t>
              </a:r>
              <a:endParaRPr lang="zh-CN" altLang="en-US"/>
            </a:p>
          </p:txBody>
        </p:sp>
      </p:grpSp>
      <p:graphicFrame>
        <p:nvGraphicFramePr>
          <p:cNvPr id="191563" name="Object 75"/>
          <p:cNvGraphicFramePr>
            <a:graphicFrameLocks noChangeAspect="1"/>
          </p:cNvGraphicFramePr>
          <p:nvPr/>
        </p:nvGraphicFramePr>
        <p:xfrm>
          <a:off x="1289050" y="2841625"/>
          <a:ext cx="5041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0" name="公式" r:id="rId15" imgW="5041900" imgH="419100" progId="Equation.3">
                  <p:embed/>
                </p:oleObj>
              </mc:Choice>
              <mc:Fallback>
                <p:oleObj name="公式" r:id="rId15" imgW="5041900" imgH="4191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841625"/>
                        <a:ext cx="5041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64" name="Text Box 76"/>
          <p:cNvSpPr txBox="1">
            <a:spLocks noChangeArrowheads="1"/>
          </p:cNvSpPr>
          <p:nvPr/>
        </p:nvSpPr>
        <p:spPr bwMode="auto">
          <a:xfrm>
            <a:off x="533400" y="2166938"/>
            <a:ext cx="149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证</a:t>
            </a:r>
            <a:endParaRPr lang="zh-CN" altLang="en-US">
              <a:solidFill>
                <a:srgbClr val="808080"/>
              </a:solidFill>
            </a:endParaRPr>
          </a:p>
        </p:txBody>
      </p:sp>
      <p:graphicFrame>
        <p:nvGraphicFramePr>
          <p:cNvPr id="191565" name="Object 77"/>
          <p:cNvGraphicFramePr>
            <a:graphicFrameLocks noChangeAspect="1"/>
          </p:cNvGraphicFramePr>
          <p:nvPr/>
        </p:nvGraphicFramePr>
        <p:xfrm>
          <a:off x="1666875" y="2249488"/>
          <a:ext cx="5715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1" name="公式" r:id="rId17" imgW="7620000" imgH="508000" progId="Equation.3">
                  <p:embed/>
                </p:oleObj>
              </mc:Choice>
              <mc:Fallback>
                <p:oleObj name="公式" r:id="rId17" imgW="7620000" imgH="5080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249488"/>
                        <a:ext cx="5715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66" name="Text Box 78"/>
          <p:cNvSpPr txBox="1">
            <a:spLocks noChangeArrowheads="1"/>
          </p:cNvSpPr>
          <p:nvPr/>
        </p:nvSpPr>
        <p:spPr bwMode="auto">
          <a:xfrm>
            <a:off x="533400" y="531813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八、设向量组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67" name="Text Box 79"/>
          <p:cNvSpPr txBox="1">
            <a:spLocks noChangeArrowheads="1"/>
          </p:cNvSpPr>
          <p:nvPr/>
        </p:nvSpPr>
        <p:spPr bwMode="auto">
          <a:xfrm>
            <a:off x="4149725" y="528638"/>
            <a:ext cx="2554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线性无关，向量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68" name="Text Box 80"/>
          <p:cNvSpPr txBox="1">
            <a:spLocks noChangeArrowheads="1"/>
          </p:cNvSpPr>
          <p:nvPr/>
        </p:nvSpPr>
        <p:spPr bwMode="auto">
          <a:xfrm>
            <a:off x="1150938" y="1033463"/>
            <a:ext cx="251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线性表示，而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69" name="Text Box 81"/>
          <p:cNvSpPr txBox="1">
            <a:spLocks noChangeArrowheads="1"/>
          </p:cNvSpPr>
          <p:nvPr/>
        </p:nvSpPr>
        <p:spPr bwMode="auto">
          <a:xfrm>
            <a:off x="3481388" y="1046163"/>
            <a:ext cx="525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不能由这组向量线性表示，证明：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72" name="Text Box 84"/>
          <p:cNvSpPr txBox="1">
            <a:spLocks noChangeArrowheads="1"/>
          </p:cNvSpPr>
          <p:nvPr/>
        </p:nvSpPr>
        <p:spPr bwMode="auto">
          <a:xfrm>
            <a:off x="6770688" y="541338"/>
            <a:ext cx="221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可由这组向量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74" name="Text Box 86"/>
          <p:cNvSpPr txBox="1">
            <a:spLocks noChangeArrowheads="1"/>
          </p:cNvSpPr>
          <p:nvPr/>
        </p:nvSpPr>
        <p:spPr bwMode="auto">
          <a:xfrm>
            <a:off x="1133475" y="1568450"/>
            <a:ext cx="167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向量组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75" name="Text Box 87"/>
          <p:cNvSpPr txBox="1">
            <a:spLocks noChangeArrowheads="1"/>
          </p:cNvSpPr>
          <p:nvPr/>
        </p:nvSpPr>
        <p:spPr bwMode="auto">
          <a:xfrm>
            <a:off x="4973638" y="1592263"/>
            <a:ext cx="396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808080"/>
                </a:solidFill>
              </a:rPr>
              <a:t>(</a:t>
            </a:r>
            <a:r>
              <a:rPr lang="zh-CN" altLang="en-US">
                <a:solidFill>
                  <a:srgbClr val="808080"/>
                </a:solidFill>
              </a:rPr>
              <a:t>其中 </a:t>
            </a:r>
            <a:r>
              <a:rPr lang="en-US" altLang="zh-CN" i="1">
                <a:solidFill>
                  <a:srgbClr val="808080"/>
                </a:solidFill>
              </a:rPr>
              <a:t>l </a:t>
            </a:r>
            <a:r>
              <a:rPr lang="zh-CN" altLang="en-US">
                <a:solidFill>
                  <a:srgbClr val="808080"/>
                </a:solidFill>
              </a:rPr>
              <a:t>为常数</a:t>
            </a:r>
            <a:r>
              <a:rPr lang="en-US" altLang="zh-CN">
                <a:solidFill>
                  <a:srgbClr val="808080"/>
                </a:solidFill>
              </a:rPr>
              <a:t>) </a:t>
            </a:r>
            <a:r>
              <a:rPr lang="zh-CN" altLang="en-US">
                <a:solidFill>
                  <a:srgbClr val="808080"/>
                </a:solidFill>
              </a:rPr>
              <a:t>线性无关。</a:t>
            </a:r>
            <a:endParaRPr lang="zh-CN" altLang="en-US">
              <a:solidFill>
                <a:srgbClr val="808080"/>
              </a:solidFill>
            </a:endParaRPr>
          </a:p>
        </p:txBody>
      </p:sp>
      <p:sp>
        <p:nvSpPr>
          <p:cNvPr id="191577" name="Text Box 89"/>
          <p:cNvSpPr txBox="1">
            <a:spLocks noChangeArrowheads="1"/>
          </p:cNvSpPr>
          <p:nvPr/>
        </p:nvSpPr>
        <p:spPr bwMode="auto">
          <a:xfrm>
            <a:off x="1154113" y="2168525"/>
            <a:ext cx="149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令</a:t>
            </a:r>
            <a:endParaRPr lang="zh-CN" altLang="en-US">
              <a:solidFill>
                <a:srgbClr val="808080"/>
              </a:solidFill>
            </a:endParaRPr>
          </a:p>
        </p:txBody>
      </p:sp>
      <p:graphicFrame>
        <p:nvGraphicFramePr>
          <p:cNvPr id="191578" name="Object 90"/>
          <p:cNvGraphicFramePr>
            <a:graphicFrameLocks noChangeAspect="1"/>
          </p:cNvGraphicFramePr>
          <p:nvPr/>
        </p:nvGraphicFramePr>
        <p:xfrm>
          <a:off x="2565400" y="593725"/>
          <a:ext cx="1562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2" name="Equation" r:id="rId19" imgW="2082800" imgH="508000" progId="Equation.3">
                  <p:embed/>
                </p:oleObj>
              </mc:Choice>
              <mc:Fallback>
                <p:oleObj name="Equation" r:id="rId19" imgW="2082800" imgH="5080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593725"/>
                        <a:ext cx="1562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79" name="Object 91"/>
          <p:cNvGraphicFramePr>
            <a:graphicFrameLocks noChangeAspect="1"/>
          </p:cNvGraphicFramePr>
          <p:nvPr/>
        </p:nvGraphicFramePr>
        <p:xfrm>
          <a:off x="6457950" y="619125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3" name="Equation" r:id="rId21" imgW="444500" imgH="495300" progId="Equation.3">
                  <p:embed/>
                </p:oleObj>
              </mc:Choice>
              <mc:Fallback>
                <p:oleObj name="Equation" r:id="rId21" imgW="444500" imgH="4953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619125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80" name="Object 92"/>
          <p:cNvGraphicFramePr>
            <a:graphicFrameLocks noChangeAspect="1"/>
          </p:cNvGraphicFramePr>
          <p:nvPr/>
        </p:nvGraphicFramePr>
        <p:xfrm>
          <a:off x="3155950" y="1125538"/>
          <a:ext cx="35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4" name="Equation" r:id="rId23" imgW="469900" imgH="495300" progId="Equation.3">
                  <p:embed/>
                </p:oleObj>
              </mc:Choice>
              <mc:Fallback>
                <p:oleObj name="Equation" r:id="rId23" imgW="469900" imgH="4953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1125538"/>
                        <a:ext cx="35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81" name="Object 93"/>
          <p:cNvGraphicFramePr>
            <a:graphicFrameLocks noChangeAspect="1"/>
          </p:cNvGraphicFramePr>
          <p:nvPr/>
        </p:nvGraphicFramePr>
        <p:xfrm>
          <a:off x="2189163" y="1639888"/>
          <a:ext cx="275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15" name="公式" r:id="rId25" imgW="3670300" imgH="508000" progId="Equation.3">
                  <p:embed/>
                </p:oleObj>
              </mc:Choice>
              <mc:Fallback>
                <p:oleObj name="公式" r:id="rId25" imgW="3670300" imgH="5080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1639888"/>
                        <a:ext cx="2755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1584" name="Group 96"/>
          <p:cNvGrpSpPr/>
          <p:nvPr/>
        </p:nvGrpSpPr>
        <p:grpSpPr bwMode="auto">
          <a:xfrm>
            <a:off x="5770563" y="3379788"/>
            <a:ext cx="3140075" cy="458787"/>
            <a:chOff x="3635" y="2129"/>
            <a:chExt cx="1978" cy="289"/>
          </a:xfrm>
        </p:grpSpPr>
        <p:graphicFrame>
          <p:nvGraphicFramePr>
            <p:cNvPr id="191503" name="Object 15"/>
            <p:cNvGraphicFramePr>
              <a:graphicFrameLocks noChangeAspect="1"/>
            </p:cNvGraphicFramePr>
            <p:nvPr/>
          </p:nvGraphicFramePr>
          <p:xfrm>
            <a:off x="3904" y="2168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16" name="公式" r:id="rId27" imgW="342900" imgH="368300" progId="Equation.3">
                    <p:embed/>
                  </p:oleObj>
                </mc:Choice>
                <mc:Fallback>
                  <p:oleObj name="公式" r:id="rId27" imgW="342900" imgH="368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4" y="2168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05" name="Object 17"/>
            <p:cNvGraphicFramePr>
              <a:graphicFrameLocks noChangeAspect="1"/>
            </p:cNvGraphicFramePr>
            <p:nvPr/>
          </p:nvGraphicFramePr>
          <p:xfrm>
            <a:off x="4550" y="2166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617" name="公式" r:id="rId29" imgW="1562100" imgH="381000" progId="Equation.3">
                    <p:embed/>
                  </p:oleObj>
                </mc:Choice>
                <mc:Fallback>
                  <p:oleObj name="公式" r:id="rId29" imgW="1562100" imgH="381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0" y="2166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507" name="Text Box 19"/>
            <p:cNvSpPr txBox="1">
              <a:spLocks noChangeArrowheads="1"/>
            </p:cNvSpPr>
            <p:nvPr/>
          </p:nvSpPr>
          <p:spPr bwMode="auto">
            <a:xfrm>
              <a:off x="4075" y="2129"/>
              <a:ext cx="1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可由</a:t>
              </a:r>
              <a:endParaRPr lang="zh-CN" altLang="en-US"/>
            </a:p>
          </p:txBody>
        </p:sp>
        <p:sp>
          <p:nvSpPr>
            <p:cNvPr id="191582" name="Rectangle 94"/>
            <p:cNvSpPr>
              <a:spLocks noChangeArrowheads="1"/>
            </p:cNvSpPr>
            <p:nvPr/>
          </p:nvSpPr>
          <p:spPr bwMode="auto">
            <a:xfrm>
              <a:off x="3635" y="213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有</a:t>
              </a:r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26667 L 3.33333E-6 -1.11111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6" grpId="0"/>
      <p:bldP spid="19150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994" name="Picture 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5" name="Picture 3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6" name="Picture 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7" name="Picture 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8" name="Picture 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999" name="Picture 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0" name="Picture 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1" name="Picture 9" descr="xsf"/>
          <p:cNvPicPr>
            <a:picLocks noChangeAspect="1" noChangeArrowheads="1"/>
          </p:cNvPicPr>
          <p:nvPr/>
        </p:nvPicPr>
        <p:blipFill>
          <a:blip r:embed="rId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2" name="Picture 1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3" name="Picture 11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4" name="Picture 12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5" name="Picture 13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6" name="Picture 14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7" name="Picture 15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8" name="Picture 16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09" name="Picture 17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0" name="Picture 18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1" name="Picture 19" descr="xsf"/>
          <p:cNvPicPr>
            <a:picLocks noChangeAspect="1" noChangeArrowheads="1"/>
          </p:cNvPicPr>
          <p:nvPr/>
        </p:nvPicPr>
        <p:blipFill>
          <a:blip r:embed="rId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2" name="Picture 20" descr="xs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13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3014" name="Group 22"/>
          <p:cNvGrpSpPr/>
          <p:nvPr/>
        </p:nvGrpSpPr>
        <p:grpSpPr bwMode="auto">
          <a:xfrm>
            <a:off x="469900" y="469900"/>
            <a:ext cx="8677275" cy="6278563"/>
            <a:chOff x="296" y="296"/>
            <a:chExt cx="5466" cy="3955"/>
          </a:xfrm>
        </p:grpSpPr>
        <p:sp>
          <p:nvSpPr>
            <p:cNvPr id="213015" name="Text Box 23"/>
            <p:cNvSpPr txBox="1">
              <a:spLocks noChangeArrowheads="1"/>
            </p:cNvSpPr>
            <p:nvPr/>
          </p:nvSpPr>
          <p:spPr bwMode="auto">
            <a:xfrm>
              <a:off x="1220" y="3847"/>
              <a:ext cx="27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600" b="0">
                  <a:solidFill>
                    <a:srgbClr val="FFA449"/>
                  </a:solidFill>
                  <a:ea typeface="华文行楷" panose="02010800040101010101" pitchFamily="2" charset="-122"/>
                </a:rPr>
                <a:t>   </a:t>
              </a:r>
              <a:r>
                <a:rPr kumimoji="0" lang="zh-CN" altLang="en-US" sz="3600" b="0">
                  <a:solidFill>
                    <a:srgbClr val="FFFFFF"/>
                  </a:solidFill>
                  <a:ea typeface="华文行楷" panose="02010800040101010101" pitchFamily="2" charset="-122"/>
                </a:rPr>
                <a:t>轻松一下吧</a:t>
              </a:r>
              <a:endParaRPr kumimoji="0" lang="zh-CN" altLang="en-US" sz="3600" b="0">
                <a:solidFill>
                  <a:srgbClr val="FFFFFF"/>
                </a:solidFill>
                <a:ea typeface="华文行楷" panose="02010800040101010101" pitchFamily="2" charset="-122"/>
              </a:endParaRPr>
            </a:p>
          </p:txBody>
        </p:sp>
        <p:sp>
          <p:nvSpPr>
            <p:cNvPr id="213016" name="Rectangle 24"/>
            <p:cNvSpPr>
              <a:spLocks noChangeArrowheads="1"/>
            </p:cNvSpPr>
            <p:nvPr/>
          </p:nvSpPr>
          <p:spPr bwMode="auto">
            <a:xfrm>
              <a:off x="3014" y="3714"/>
              <a:ext cx="8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4000" b="0">
                  <a:solidFill>
                    <a:srgbClr val="FFA449"/>
                  </a:solidFill>
                  <a:latin typeface="Arial" panose="020B0604020202020204"/>
                </a:rPr>
                <a:t>……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pic>
          <p:nvPicPr>
            <p:cNvPr id="213017" name="Picture 25" descr="aa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96"/>
              <a:ext cx="5466" cy="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61" name="Picture 13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2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3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4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5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6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7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8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69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70" name="Rectangle 2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1" name="Rectangle 2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72" name="Rectangle 2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1" name="Text Box 3"/>
          <p:cNvSpPr txBox="1">
            <a:spLocks noChangeArrowheads="1"/>
          </p:cNvSpPr>
          <p:nvPr/>
        </p:nvSpPr>
        <p:spPr bwMode="auto">
          <a:xfrm>
            <a:off x="528638" y="5286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二、填空题</a:t>
            </a:r>
            <a:endParaRPr lang="zh-CN" altLang="en-US" u="sng">
              <a:solidFill>
                <a:srgbClr val="808080"/>
              </a:solidFill>
            </a:endParaRPr>
          </a:p>
        </p:txBody>
      </p:sp>
      <p:grpSp>
        <p:nvGrpSpPr>
          <p:cNvPr id="206873" name="Group 25"/>
          <p:cNvGrpSpPr/>
          <p:nvPr/>
        </p:nvGrpSpPr>
        <p:grpSpPr bwMode="auto">
          <a:xfrm>
            <a:off x="528638" y="1111250"/>
            <a:ext cx="8418512" cy="2919413"/>
            <a:chOff x="333" y="700"/>
            <a:chExt cx="5303" cy="1839"/>
          </a:xfrm>
        </p:grpSpPr>
        <p:sp>
          <p:nvSpPr>
            <p:cNvPr id="206850" name="Rectangle 2"/>
            <p:cNvSpPr>
              <a:spLocks noChangeArrowheads="1"/>
            </p:cNvSpPr>
            <p:nvPr/>
          </p:nvSpPr>
          <p:spPr bwMode="auto">
            <a:xfrm>
              <a:off x="1312" y="1438"/>
              <a:ext cx="2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        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6852" name="Text Box 4"/>
            <p:cNvSpPr txBox="1">
              <a:spLocks noChangeArrowheads="1"/>
            </p:cNvSpPr>
            <p:nvPr/>
          </p:nvSpPr>
          <p:spPr bwMode="auto">
            <a:xfrm>
              <a:off x="333" y="1877"/>
              <a:ext cx="11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5.</a:t>
              </a:r>
              <a:r>
                <a:rPr lang="en-US" altLang="zh-CN"/>
                <a:t> </a:t>
              </a:r>
              <a:r>
                <a:rPr lang="zh-CN" altLang="en-US"/>
                <a:t>若二次型                                                  </a:t>
              </a:r>
              <a:endParaRPr lang="zh-CN" altLang="en-US" u="sng"/>
            </a:p>
          </p:txBody>
        </p:sp>
        <p:sp>
          <p:nvSpPr>
            <p:cNvPr id="206853" name="Text Box 5"/>
            <p:cNvSpPr txBox="1">
              <a:spLocks noChangeArrowheads="1"/>
            </p:cNvSpPr>
            <p:nvPr/>
          </p:nvSpPr>
          <p:spPr bwMode="auto">
            <a:xfrm>
              <a:off x="523" y="2251"/>
              <a:ext cx="3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正定，则 </a:t>
              </a:r>
              <a:r>
                <a:rPr lang="en-US" altLang="zh-CN" i="1"/>
                <a:t>t</a:t>
              </a:r>
              <a:r>
                <a:rPr lang="en-US" altLang="zh-CN"/>
                <a:t> </a:t>
              </a:r>
              <a:r>
                <a:rPr lang="zh-CN" altLang="en-US"/>
                <a:t>满足 </a:t>
              </a:r>
              <a:r>
                <a:rPr lang="zh-CN" altLang="en-US" u="sng"/>
                <a:t>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206854" name="Object 6"/>
            <p:cNvGraphicFramePr/>
            <p:nvPr/>
          </p:nvGraphicFramePr>
          <p:xfrm>
            <a:off x="1384" y="1876"/>
            <a:ext cx="408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74" name="公式" r:id="rId3" imgW="6489700" imgH="419100" progId="Equation.3">
                    <p:embed/>
                  </p:oleObj>
                </mc:Choice>
                <mc:Fallback>
                  <p:oleObj name="公式" r:id="rId3" imgW="6489700" imgH="4191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876"/>
                          <a:ext cx="408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855" name="Text Box 7"/>
            <p:cNvSpPr txBox="1">
              <a:spLocks noChangeArrowheads="1"/>
            </p:cNvSpPr>
            <p:nvPr/>
          </p:nvSpPr>
          <p:spPr bwMode="auto">
            <a:xfrm>
              <a:off x="333" y="700"/>
              <a:ext cx="5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4.</a:t>
              </a:r>
              <a:r>
                <a:rPr lang="en-US" altLang="zh-CN"/>
                <a:t> </a:t>
              </a:r>
              <a:r>
                <a:rPr lang="zh-CN" altLang="en-US"/>
                <a:t>设</a:t>
              </a:r>
              <a:r>
                <a:rPr lang="zh-CN" altLang="en-US" i="1"/>
                <a:t> </a:t>
              </a:r>
              <a:r>
                <a:rPr lang="en-US" altLang="zh-CN" i="1"/>
                <a:t>A</a:t>
              </a:r>
              <a:r>
                <a:rPr lang="en-US" altLang="zh-CN" baseline="-25000"/>
                <a:t> </a:t>
              </a:r>
              <a:r>
                <a:rPr lang="zh-CN" altLang="en-US"/>
                <a:t>为三阶方阵，</a:t>
              </a:r>
              <a:r>
                <a:rPr lang="en-US" altLang="zh-CN" i="1"/>
                <a:t>r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=</a:t>
              </a:r>
              <a:r>
                <a:rPr lang="en-US" altLang="zh-CN" baseline="-25000"/>
                <a:t> </a:t>
              </a:r>
              <a:r>
                <a:rPr lang="en-US" altLang="zh-CN"/>
                <a:t>2</a:t>
              </a:r>
              <a:r>
                <a:rPr lang="zh-CN" altLang="en-US"/>
                <a:t>，</a:t>
              </a: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X</a:t>
              </a:r>
              <a:r>
                <a:rPr lang="en-US" altLang="zh-CN" i="1" baseline="-25000"/>
                <a:t> </a:t>
              </a:r>
              <a:r>
                <a:rPr lang="en-US" altLang="zh-CN"/>
                <a:t>=</a:t>
              </a:r>
              <a:r>
                <a:rPr lang="en-US" altLang="zh-CN" baseline="-25000"/>
                <a:t> </a:t>
              </a:r>
              <a:r>
                <a:rPr lang="en-US" altLang="zh-CN" i="1"/>
                <a:t>b </a:t>
              </a:r>
              <a:r>
                <a:rPr lang="zh-CN" altLang="en-US"/>
                <a:t>有三个解 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, 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r>
                <a:rPr lang="en-US" altLang="zh-CN"/>
                <a:t>, 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  <a:r>
                <a:rPr lang="zh-CN" altLang="en-US"/>
                <a:t>，</a:t>
              </a:r>
              <a:endParaRPr lang="zh-CN" altLang="en-US" u="sng"/>
            </a:p>
          </p:txBody>
        </p:sp>
        <p:sp>
          <p:nvSpPr>
            <p:cNvPr id="206856" name="Text Box 8"/>
            <p:cNvSpPr txBox="1">
              <a:spLocks noChangeArrowheads="1"/>
            </p:cNvSpPr>
            <p:nvPr/>
          </p:nvSpPr>
          <p:spPr bwMode="auto">
            <a:xfrm>
              <a:off x="527" y="1057"/>
              <a:ext cx="5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其中 </a:t>
              </a:r>
              <a:r>
                <a:rPr lang="en-US" altLang="zh-CN" i="1"/>
                <a:t>X</a:t>
              </a:r>
              <a:r>
                <a:rPr lang="en-US" altLang="zh-CN" baseline="-25000"/>
                <a:t>1 </a:t>
              </a:r>
              <a:r>
                <a:rPr lang="en-US" altLang="zh-CN"/>
                <a:t>= (2, 3, 1)</a:t>
              </a:r>
              <a:r>
                <a:rPr lang="en-US" altLang="zh-CN" i="1" baseline="30000"/>
                <a:t>T</a:t>
              </a:r>
              <a:r>
                <a:rPr lang="en-US" altLang="zh-CN"/>
                <a:t>,  </a:t>
              </a:r>
              <a:r>
                <a:rPr lang="en-US" altLang="zh-CN" i="1"/>
                <a:t>X</a:t>
              </a:r>
              <a:r>
                <a:rPr lang="en-US" altLang="zh-CN" baseline="-25000"/>
                <a:t>2 </a:t>
              </a:r>
              <a:r>
                <a:rPr lang="en-US" altLang="zh-CN">
                  <a:latin typeface="Symbol" panose="05050102010706020507" pitchFamily="18" charset="2"/>
                </a:rPr>
                <a:t>+</a:t>
              </a:r>
              <a:r>
                <a:rPr lang="en-US" altLang="zh-CN" baseline="-25000">
                  <a:latin typeface="Symbol" panose="05050102010706020507" pitchFamily="18" charset="2"/>
                </a:rPr>
                <a:t> </a:t>
              </a:r>
              <a:r>
                <a:rPr lang="en-US" altLang="zh-CN" i="1"/>
                <a:t>X</a:t>
              </a:r>
              <a:r>
                <a:rPr lang="en-US" altLang="zh-CN" baseline="-25000"/>
                <a:t>3 </a:t>
              </a:r>
              <a:r>
                <a:rPr lang="en-US" altLang="zh-CN"/>
                <a:t>= (3, 5, 2)</a:t>
              </a:r>
              <a:r>
                <a:rPr lang="en-US" altLang="zh-CN" i="1" baseline="30000"/>
                <a:t>T</a:t>
              </a:r>
              <a:r>
                <a:rPr lang="en-US" altLang="zh-CN"/>
                <a:t>,  </a:t>
              </a:r>
              <a:r>
                <a:rPr lang="zh-CN" altLang="en-US"/>
                <a:t>则方程组 </a:t>
              </a:r>
              <a:r>
                <a:rPr lang="en-US" altLang="zh-CN" i="1"/>
                <a:t>A</a:t>
              </a:r>
              <a:r>
                <a:rPr lang="en-US" altLang="zh-CN" i="1" baseline="-25000"/>
                <a:t> </a:t>
              </a:r>
              <a:r>
                <a:rPr lang="en-US" altLang="zh-CN" i="1"/>
                <a:t>X = b</a:t>
              </a:r>
              <a:endParaRPr lang="en-US" altLang="zh-CN" u="sng"/>
            </a:p>
          </p:txBody>
        </p:sp>
        <p:sp>
          <p:nvSpPr>
            <p:cNvPr id="206857" name="Text Box 9"/>
            <p:cNvSpPr txBox="1">
              <a:spLocks noChangeArrowheads="1"/>
            </p:cNvSpPr>
            <p:nvPr/>
          </p:nvSpPr>
          <p:spPr bwMode="auto">
            <a:xfrm>
              <a:off x="532" y="1428"/>
              <a:ext cx="3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的通解为</a:t>
              </a:r>
              <a:endParaRPr lang="zh-CN" altLang="en-US" u="sng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79" name="Picture 31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0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1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2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3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4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5" name="Picture 3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6" name="Picture 3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87" name="Picture 3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1288" name="Rectangle 4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1265" name="Group 17"/>
          <p:cNvGrpSpPr/>
          <p:nvPr/>
        </p:nvGrpSpPr>
        <p:grpSpPr bwMode="auto">
          <a:xfrm>
            <a:off x="535305" y="1155700"/>
            <a:ext cx="6906895" cy="1874520"/>
            <a:chOff x="337" y="728"/>
            <a:chExt cx="3142" cy="592"/>
          </a:xfrm>
        </p:grpSpPr>
        <p:sp>
          <p:nvSpPr>
            <p:cNvPr id="181251" name="Text Box 3"/>
            <p:cNvSpPr txBox="1">
              <a:spLocks noChangeArrowheads="1"/>
            </p:cNvSpPr>
            <p:nvPr/>
          </p:nvSpPr>
          <p:spPr bwMode="auto">
            <a:xfrm>
              <a:off x="337" y="873"/>
              <a:ext cx="229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三</a:t>
              </a:r>
              <a:r>
                <a:rPr lang="zh-CN" altLang="en-US"/>
                <a:t>、计算行列式</a:t>
              </a:r>
              <a:r>
                <a:rPr lang="zh-CN" altLang="en-US" b="0" u="sng"/>
                <a:t>          </a:t>
              </a:r>
              <a:endParaRPr lang="zh-CN" altLang="en-US" b="0" u="sng"/>
            </a:p>
          </p:txBody>
        </p:sp>
        <p:graphicFrame>
          <p:nvGraphicFramePr>
            <p:cNvPr id="181252" name="Object 4"/>
            <p:cNvGraphicFramePr>
              <a:graphicFrameLocks noChangeAspect="1"/>
            </p:cNvGraphicFramePr>
            <p:nvPr/>
          </p:nvGraphicFramePr>
          <p:xfrm>
            <a:off x="2383" y="728"/>
            <a:ext cx="1096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91" name="公式" r:id="rId3" imgW="1739900" imgH="939800" progId="Equation.3">
                    <p:embed/>
                  </p:oleObj>
                </mc:Choice>
                <mc:Fallback>
                  <p:oleObj name="公式" r:id="rId3" imgW="1739900" imgH="939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728"/>
                          <a:ext cx="1096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1266" name="Group 18"/>
          <p:cNvGrpSpPr/>
          <p:nvPr/>
        </p:nvGrpSpPr>
        <p:grpSpPr bwMode="auto">
          <a:xfrm>
            <a:off x="542925" y="3251200"/>
            <a:ext cx="6684963" cy="1028700"/>
            <a:chOff x="342" y="2048"/>
            <a:chExt cx="4211" cy="648"/>
          </a:xfrm>
        </p:grpSpPr>
        <p:sp>
          <p:nvSpPr>
            <p:cNvPr id="181254" name="Text Box 6"/>
            <p:cNvSpPr txBox="1">
              <a:spLocks noChangeArrowheads="1"/>
            </p:cNvSpPr>
            <p:nvPr/>
          </p:nvSpPr>
          <p:spPr bwMode="auto">
            <a:xfrm>
              <a:off x="342" y="2201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四</a:t>
              </a:r>
              <a:r>
                <a:rPr lang="zh-CN" altLang="en-US"/>
                <a:t>、设</a:t>
              </a:r>
              <a:endParaRPr lang="zh-CN" altLang="en-US"/>
            </a:p>
          </p:txBody>
        </p:sp>
        <p:sp>
          <p:nvSpPr>
            <p:cNvPr id="181255" name="Text Box 7"/>
            <p:cNvSpPr txBox="1">
              <a:spLocks noChangeArrowheads="1"/>
            </p:cNvSpPr>
            <p:nvPr/>
          </p:nvSpPr>
          <p:spPr bwMode="auto">
            <a:xfrm>
              <a:off x="2656" y="2199"/>
              <a:ext cx="8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已知</a:t>
              </a:r>
              <a:endParaRPr lang="zh-CN" altLang="en-US"/>
            </a:p>
          </p:txBody>
        </p:sp>
        <p:sp>
          <p:nvSpPr>
            <p:cNvPr id="181256" name="Text Box 8"/>
            <p:cNvSpPr txBox="1">
              <a:spLocks noChangeArrowheads="1"/>
            </p:cNvSpPr>
            <p:nvPr/>
          </p:nvSpPr>
          <p:spPr bwMode="auto">
            <a:xfrm>
              <a:off x="3779" y="219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</a:t>
              </a:r>
              <a:endParaRPr lang="zh-CN" altLang="en-US"/>
            </a:p>
          </p:txBody>
        </p:sp>
        <p:graphicFrame>
          <p:nvGraphicFramePr>
            <p:cNvPr id="181257" name="Object 9"/>
            <p:cNvGraphicFramePr>
              <a:graphicFrameLocks noChangeAspect="1"/>
            </p:cNvGraphicFramePr>
            <p:nvPr/>
          </p:nvGraphicFramePr>
          <p:xfrm>
            <a:off x="1014" y="2048"/>
            <a:ext cx="1624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92" name="公式" r:id="rId5" imgW="2578100" imgH="1028700" progId="Equation.3">
                    <p:embed/>
                  </p:oleObj>
                </mc:Choice>
                <mc:Fallback>
                  <p:oleObj name="公式" r:id="rId5" imgW="2578100" imgH="1028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048"/>
                          <a:ext cx="1624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8" name="Object 10"/>
            <p:cNvGraphicFramePr>
              <a:graphicFrameLocks noChangeAspect="1"/>
            </p:cNvGraphicFramePr>
            <p:nvPr/>
          </p:nvGraphicFramePr>
          <p:xfrm>
            <a:off x="3133" y="2214"/>
            <a:ext cx="6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93" name="公式" r:id="rId7" imgW="965200" imgH="419100" progId="Equation.3">
                    <p:embed/>
                  </p:oleObj>
                </mc:Choice>
                <mc:Fallback>
                  <p:oleObj name="公式" r:id="rId7" imgW="965200" imgH="419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2214"/>
                          <a:ext cx="6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1259" name="Object 11"/>
            <p:cNvGraphicFramePr>
              <a:graphicFrameLocks noChangeAspect="1"/>
            </p:cNvGraphicFramePr>
            <p:nvPr/>
          </p:nvGraphicFramePr>
          <p:xfrm>
            <a:off x="4064" y="2223"/>
            <a:ext cx="3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94" name="公式" r:id="rId9" imgW="558800" imgH="368300" progId="Equation.3">
                    <p:embed/>
                  </p:oleObj>
                </mc:Choice>
                <mc:Fallback>
                  <p:oleObj name="公式" r:id="rId9" imgW="558800" imgH="368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2223"/>
                          <a:ext cx="3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612" name="Picture 28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3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4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5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6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7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8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19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5620" name="Picture 3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5621" name="Rectangle 37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22" name="Rectangle 38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23" name="Rectangle 39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5610" name="Group 26"/>
          <p:cNvGrpSpPr/>
          <p:nvPr/>
        </p:nvGrpSpPr>
        <p:grpSpPr bwMode="auto">
          <a:xfrm>
            <a:off x="523875" y="4227513"/>
            <a:ext cx="8086725" cy="1328737"/>
            <a:chOff x="330" y="2663"/>
            <a:chExt cx="5094" cy="837"/>
          </a:xfrm>
        </p:grpSpPr>
        <p:sp>
          <p:nvSpPr>
            <p:cNvPr id="195601" name="Text Box 17"/>
            <p:cNvSpPr txBox="1">
              <a:spLocks noChangeArrowheads="1"/>
            </p:cNvSpPr>
            <p:nvPr/>
          </p:nvSpPr>
          <p:spPr bwMode="auto">
            <a:xfrm>
              <a:off x="330" y="2909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六</a:t>
              </a:r>
              <a:r>
                <a:rPr lang="zh-CN" altLang="en-US"/>
                <a:t>、设</a:t>
              </a:r>
              <a:endParaRPr lang="zh-CN" altLang="en-US"/>
            </a:p>
          </p:txBody>
        </p:sp>
        <p:sp>
          <p:nvSpPr>
            <p:cNvPr id="195602" name="Text Box 18"/>
            <p:cNvSpPr txBox="1">
              <a:spLocks noChangeArrowheads="1"/>
            </p:cNvSpPr>
            <p:nvPr/>
          </p:nvSpPr>
          <p:spPr bwMode="auto">
            <a:xfrm>
              <a:off x="2176" y="2913"/>
              <a:ext cx="8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相似于</a:t>
              </a:r>
              <a:endParaRPr lang="zh-CN" altLang="en-US"/>
            </a:p>
          </p:txBody>
        </p:sp>
        <p:sp>
          <p:nvSpPr>
            <p:cNvPr id="195603" name="Text Box 19"/>
            <p:cNvSpPr txBox="1">
              <a:spLocks noChangeArrowheads="1"/>
            </p:cNvSpPr>
            <p:nvPr/>
          </p:nvSpPr>
          <p:spPr bwMode="auto">
            <a:xfrm>
              <a:off x="4107" y="2940"/>
              <a:ext cx="1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195604" name="Object 20"/>
            <p:cNvGraphicFramePr>
              <a:graphicFrameLocks noChangeAspect="1"/>
            </p:cNvGraphicFramePr>
            <p:nvPr/>
          </p:nvGraphicFramePr>
          <p:xfrm>
            <a:off x="993" y="2663"/>
            <a:ext cx="12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4" name="公式" r:id="rId3" imgW="1930400" imgH="1308100" progId="Equation.3">
                    <p:embed/>
                  </p:oleObj>
                </mc:Choice>
                <mc:Fallback>
                  <p:oleObj name="公式" r:id="rId3" imgW="1930400" imgH="1308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2663"/>
                          <a:ext cx="12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05" name="Object 21"/>
            <p:cNvGraphicFramePr>
              <a:graphicFrameLocks noChangeAspect="1"/>
            </p:cNvGraphicFramePr>
            <p:nvPr/>
          </p:nvGraphicFramePr>
          <p:xfrm>
            <a:off x="2823" y="2676"/>
            <a:ext cx="125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5" name="公式" r:id="rId5" imgW="1993900" imgH="1308100" progId="Equation.3">
                    <p:embed/>
                  </p:oleObj>
                </mc:Choice>
                <mc:Fallback>
                  <p:oleObj name="公式" r:id="rId5" imgW="1993900" imgH="1308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676"/>
                          <a:ext cx="125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11" name="Group 27"/>
          <p:cNvGrpSpPr/>
          <p:nvPr/>
        </p:nvGrpSpPr>
        <p:grpSpPr bwMode="auto">
          <a:xfrm>
            <a:off x="533400" y="568325"/>
            <a:ext cx="8455025" cy="3317875"/>
            <a:chOff x="336" y="358"/>
            <a:chExt cx="5326" cy="2090"/>
          </a:xfrm>
        </p:grpSpPr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336" y="755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五、设线性方程组</a:t>
              </a:r>
              <a:endParaRPr lang="zh-CN" altLang="en-US"/>
            </a:p>
          </p:txBody>
        </p:sp>
        <p:graphicFrame>
          <p:nvGraphicFramePr>
            <p:cNvPr id="195596" name="Object 12"/>
            <p:cNvGraphicFramePr>
              <a:graphicFrameLocks noChangeAspect="1"/>
            </p:cNvGraphicFramePr>
            <p:nvPr/>
          </p:nvGraphicFramePr>
          <p:xfrm>
            <a:off x="2002" y="358"/>
            <a:ext cx="2176" cy="1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26" name="公式" r:id="rId7" imgW="3454400" imgH="1778000" progId="Equation.3">
                    <p:embed/>
                  </p:oleObj>
                </mc:Choice>
                <mc:Fallback>
                  <p:oleObj name="公式" r:id="rId7" imgW="3454400" imgH="1778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" y="358"/>
                          <a:ext cx="2176" cy="1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597" name="Text Box 13"/>
            <p:cNvSpPr txBox="1">
              <a:spLocks noChangeArrowheads="1"/>
            </p:cNvSpPr>
            <p:nvPr/>
          </p:nvSpPr>
          <p:spPr bwMode="auto">
            <a:xfrm>
              <a:off x="714" y="1576"/>
              <a:ext cx="2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当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为何值时，方程组</a:t>
              </a:r>
              <a:endParaRPr lang="zh-CN" altLang="en-US"/>
            </a:p>
          </p:txBody>
        </p:sp>
        <p:sp>
          <p:nvSpPr>
            <p:cNvPr id="195606" name="Rectangle 22"/>
            <p:cNvSpPr>
              <a:spLocks noChangeArrowheads="1"/>
            </p:cNvSpPr>
            <p:nvPr/>
          </p:nvSpPr>
          <p:spPr bwMode="auto">
            <a:xfrm>
              <a:off x="2970" y="1560"/>
              <a:ext cx="21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(1) </a:t>
              </a:r>
              <a:r>
                <a:rPr lang="zh-CN" altLang="en-US"/>
                <a:t>有惟一解；</a:t>
              </a:r>
              <a:endParaRPr lang="zh-CN" altLang="en-US"/>
            </a:p>
          </p:txBody>
        </p:sp>
        <p:sp>
          <p:nvSpPr>
            <p:cNvPr id="195607" name="Rectangle 23"/>
            <p:cNvSpPr>
              <a:spLocks noChangeArrowheads="1"/>
            </p:cNvSpPr>
            <p:nvPr/>
          </p:nvSpPr>
          <p:spPr bwMode="auto">
            <a:xfrm>
              <a:off x="2970" y="1860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(2) </a:t>
              </a:r>
              <a:r>
                <a:rPr lang="zh-CN" altLang="en-US"/>
                <a:t>无解；</a:t>
              </a:r>
              <a:endParaRPr lang="zh-CN" altLang="en-US"/>
            </a:p>
          </p:txBody>
        </p:sp>
        <p:sp>
          <p:nvSpPr>
            <p:cNvPr id="195608" name="Rectangle 24"/>
            <p:cNvSpPr>
              <a:spLocks noChangeArrowheads="1"/>
            </p:cNvSpPr>
            <p:nvPr/>
          </p:nvSpPr>
          <p:spPr bwMode="auto">
            <a:xfrm>
              <a:off x="2970" y="2160"/>
              <a:ext cx="2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(3) </a:t>
              </a:r>
              <a:r>
                <a:rPr lang="zh-CN" altLang="en-US"/>
                <a:t>有无穷多个解，并求其解。</a:t>
              </a:r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99" name="Picture 27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0" name="Picture 2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1" name="Picture 2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2" name="Picture 3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3" name="Picture 3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4" name="Picture 3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5" name="Picture 3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6" name="Picture 3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7" name="Picture 3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308" name="Rectangle 3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2297" name="Group 25"/>
          <p:cNvGrpSpPr/>
          <p:nvPr/>
        </p:nvGrpSpPr>
        <p:grpSpPr bwMode="auto">
          <a:xfrm>
            <a:off x="533400" y="587375"/>
            <a:ext cx="8124825" cy="952500"/>
            <a:chOff x="336" y="342"/>
            <a:chExt cx="5118" cy="600"/>
          </a:xfrm>
        </p:grpSpPr>
        <p:sp>
          <p:nvSpPr>
            <p:cNvPr id="182281" name="Text Box 9"/>
            <p:cNvSpPr txBox="1">
              <a:spLocks noChangeArrowheads="1"/>
            </p:cNvSpPr>
            <p:nvPr/>
          </p:nvSpPr>
          <p:spPr bwMode="auto">
            <a:xfrm>
              <a:off x="336" y="342"/>
              <a:ext cx="4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七、用正交变换 </a:t>
              </a:r>
              <a:r>
                <a:rPr lang="en-US" altLang="zh-CN" i="1"/>
                <a:t>X</a:t>
              </a:r>
              <a:r>
                <a:rPr lang="en-US" altLang="zh-CN"/>
                <a:t> = </a:t>
              </a:r>
              <a:r>
                <a:rPr lang="en-US" altLang="zh-CN" i="1"/>
                <a:t>CY </a:t>
              </a:r>
              <a:r>
                <a:rPr lang="zh-CN" altLang="en-US"/>
                <a:t>将二次型化为标准型。</a:t>
              </a:r>
              <a:endParaRPr lang="zh-CN" altLang="en-US"/>
            </a:p>
          </p:txBody>
        </p:sp>
        <p:graphicFrame>
          <p:nvGraphicFramePr>
            <p:cNvPr id="182282" name="Object 10"/>
            <p:cNvGraphicFramePr>
              <a:graphicFrameLocks noChangeAspect="1"/>
            </p:cNvGraphicFramePr>
            <p:nvPr/>
          </p:nvGraphicFramePr>
          <p:xfrm>
            <a:off x="951" y="702"/>
            <a:ext cx="450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1" name="公式" r:id="rId3" imgW="7150100" imgH="381000" progId="Equation.3">
                    <p:embed/>
                  </p:oleObj>
                </mc:Choice>
                <mc:Fallback>
                  <p:oleObj name="公式" r:id="rId3" imgW="7150100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702"/>
                          <a:ext cx="450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2298" name="Group 26"/>
          <p:cNvGrpSpPr/>
          <p:nvPr/>
        </p:nvGrpSpPr>
        <p:grpSpPr bwMode="auto">
          <a:xfrm>
            <a:off x="533400" y="1992313"/>
            <a:ext cx="8450263" cy="1685925"/>
            <a:chOff x="336" y="1227"/>
            <a:chExt cx="5323" cy="1062"/>
          </a:xfrm>
        </p:grpSpPr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336" y="1229"/>
              <a:ext cx="1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八、设向量组</a:t>
              </a:r>
              <a:endParaRPr lang="zh-CN" altLang="en-US"/>
            </a:p>
          </p:txBody>
        </p:sp>
        <p:sp>
          <p:nvSpPr>
            <p:cNvPr id="182285" name="Text Box 13"/>
            <p:cNvSpPr txBox="1">
              <a:spLocks noChangeArrowheads="1"/>
            </p:cNvSpPr>
            <p:nvPr/>
          </p:nvSpPr>
          <p:spPr bwMode="auto">
            <a:xfrm>
              <a:off x="2614" y="1227"/>
              <a:ext cx="16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线性无关，向量</a:t>
              </a:r>
              <a:endParaRPr lang="zh-CN" altLang="en-US"/>
            </a:p>
          </p:txBody>
        </p:sp>
        <p:sp>
          <p:nvSpPr>
            <p:cNvPr id="182286" name="Text Box 14"/>
            <p:cNvSpPr txBox="1">
              <a:spLocks noChangeArrowheads="1"/>
            </p:cNvSpPr>
            <p:nvPr/>
          </p:nvSpPr>
          <p:spPr bwMode="auto">
            <a:xfrm>
              <a:off x="725" y="1604"/>
              <a:ext cx="15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线性表示，而</a:t>
              </a:r>
              <a:endParaRPr lang="zh-CN" altLang="en-US"/>
            </a:p>
          </p:txBody>
        </p:sp>
        <p:sp>
          <p:nvSpPr>
            <p:cNvPr id="182287" name="Text Box 15"/>
            <p:cNvSpPr txBox="1">
              <a:spLocks noChangeArrowheads="1"/>
            </p:cNvSpPr>
            <p:nvPr/>
          </p:nvSpPr>
          <p:spPr bwMode="auto">
            <a:xfrm>
              <a:off x="2193" y="1612"/>
              <a:ext cx="3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不能由这组向量线性表示，证明：</a:t>
              </a:r>
              <a:endParaRPr lang="zh-CN" altLang="en-US"/>
            </a:p>
          </p:txBody>
        </p:sp>
        <p:graphicFrame>
          <p:nvGraphicFramePr>
            <p:cNvPr id="182288" name="Object 16"/>
            <p:cNvGraphicFramePr>
              <a:graphicFrameLocks noChangeAspect="1"/>
            </p:cNvGraphicFramePr>
            <p:nvPr/>
          </p:nvGraphicFramePr>
          <p:xfrm>
            <a:off x="1616" y="1268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2" name="Equation" r:id="rId5" imgW="1562100" imgH="381000" progId="Equation.3">
                    <p:embed/>
                  </p:oleObj>
                </mc:Choice>
                <mc:Fallback>
                  <p:oleObj name="Equation" r:id="rId5" imgW="1562100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1268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9" name="Object 17"/>
            <p:cNvGraphicFramePr>
              <a:graphicFrameLocks noChangeAspect="1"/>
            </p:cNvGraphicFramePr>
            <p:nvPr/>
          </p:nvGraphicFramePr>
          <p:xfrm>
            <a:off x="4068" y="1284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3" name="Equation" r:id="rId7" imgW="330200" imgH="368300" progId="Equation.3">
                    <p:embed/>
                  </p:oleObj>
                </mc:Choice>
                <mc:Fallback>
                  <p:oleObj name="Equation" r:id="rId7" imgW="330200" imgH="368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1284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0" name="Text Box 18"/>
            <p:cNvSpPr txBox="1">
              <a:spLocks noChangeArrowheads="1"/>
            </p:cNvSpPr>
            <p:nvPr/>
          </p:nvSpPr>
          <p:spPr bwMode="auto">
            <a:xfrm>
              <a:off x="4265" y="1235"/>
              <a:ext cx="13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可由这组向量</a:t>
              </a:r>
              <a:endParaRPr lang="zh-CN" altLang="en-US"/>
            </a:p>
          </p:txBody>
        </p:sp>
        <p:graphicFrame>
          <p:nvGraphicFramePr>
            <p:cNvPr id="182291" name="Object 19"/>
            <p:cNvGraphicFramePr>
              <a:graphicFrameLocks noChangeAspect="1"/>
            </p:cNvGraphicFramePr>
            <p:nvPr/>
          </p:nvGraphicFramePr>
          <p:xfrm>
            <a:off x="1988" y="1662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4" name="Equation" r:id="rId9" imgW="355600" imgH="368300" progId="Equation.3">
                    <p:embed/>
                  </p:oleObj>
                </mc:Choice>
                <mc:Fallback>
                  <p:oleObj name="Equation" r:id="rId9" imgW="355600" imgH="368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1662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2" name="Text Box 20"/>
            <p:cNvSpPr txBox="1">
              <a:spLocks noChangeArrowheads="1"/>
            </p:cNvSpPr>
            <p:nvPr/>
          </p:nvSpPr>
          <p:spPr bwMode="auto">
            <a:xfrm>
              <a:off x="702" y="1986"/>
              <a:ext cx="10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向量组</a:t>
              </a:r>
              <a:endParaRPr lang="zh-CN" altLang="en-US"/>
            </a:p>
          </p:txBody>
        </p:sp>
        <p:sp>
          <p:nvSpPr>
            <p:cNvPr id="182293" name="Text Box 21"/>
            <p:cNvSpPr txBox="1">
              <a:spLocks noChangeArrowheads="1"/>
            </p:cNvSpPr>
            <p:nvPr/>
          </p:nvSpPr>
          <p:spPr bwMode="auto">
            <a:xfrm>
              <a:off x="3121" y="2001"/>
              <a:ext cx="2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其中 </a:t>
              </a:r>
              <a:r>
                <a:rPr lang="en-US" altLang="zh-CN" i="1"/>
                <a:t>l </a:t>
              </a:r>
              <a:r>
                <a:rPr lang="zh-CN" altLang="en-US"/>
                <a:t>为常数</a:t>
              </a:r>
              <a:r>
                <a:rPr lang="en-US" altLang="zh-CN"/>
                <a:t>) </a:t>
              </a:r>
              <a:r>
                <a:rPr lang="zh-CN" altLang="en-US"/>
                <a:t>线性无关。</a:t>
              </a:r>
              <a:endParaRPr lang="zh-CN" altLang="en-US"/>
            </a:p>
          </p:txBody>
        </p:sp>
        <p:graphicFrame>
          <p:nvGraphicFramePr>
            <p:cNvPr id="182294" name="Object 22"/>
            <p:cNvGraphicFramePr>
              <a:graphicFrameLocks noChangeAspect="1"/>
            </p:cNvGraphicFramePr>
            <p:nvPr/>
          </p:nvGraphicFramePr>
          <p:xfrm>
            <a:off x="1367" y="2031"/>
            <a:ext cx="17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315" name="公式" r:id="rId11" imgW="2755900" imgH="381000" progId="Equation.3">
                    <p:embed/>
                  </p:oleObj>
                </mc:Choice>
                <mc:Fallback>
                  <p:oleObj name="公式" r:id="rId11" imgW="2755900" imgH="3810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2031"/>
                          <a:ext cx="173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917" name="Picture 45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18" name="Picture 4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19" name="Picture 4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0" name="Picture 4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1" name="Picture 4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2" name="Picture 5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3" name="Picture 5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4" name="Picture 5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25" name="Picture 5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26" name="Rectangle 5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27" name="Rectangle 5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28" name="Rectangle 5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28638" y="1085850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一、判断题</a:t>
            </a:r>
            <a:endParaRPr lang="zh-CN" altLang="en-US"/>
          </a:p>
        </p:txBody>
      </p:sp>
      <p:grpSp>
        <p:nvGrpSpPr>
          <p:cNvPr id="207916" name="Group 44"/>
          <p:cNvGrpSpPr/>
          <p:nvPr/>
        </p:nvGrpSpPr>
        <p:grpSpPr bwMode="auto">
          <a:xfrm>
            <a:off x="760413" y="1606550"/>
            <a:ext cx="8335962" cy="4494213"/>
            <a:chOff x="479" y="1012"/>
            <a:chExt cx="5251" cy="2831"/>
          </a:xfrm>
        </p:grpSpPr>
        <p:graphicFrame>
          <p:nvGraphicFramePr>
            <p:cNvPr id="207875" name="Object 3"/>
            <p:cNvGraphicFramePr>
              <a:graphicFrameLocks noChangeAspect="1"/>
            </p:cNvGraphicFramePr>
            <p:nvPr/>
          </p:nvGraphicFramePr>
          <p:xfrm>
            <a:off x="985" y="1057"/>
            <a:ext cx="7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29" name="公式" r:id="rId3" imgW="1180465" imgH="342900" progId="Equation.3">
                    <p:embed/>
                  </p:oleObj>
                </mc:Choice>
                <mc:Fallback>
                  <p:oleObj name="公式" r:id="rId3" imgW="1180465" imgH="342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1057"/>
                          <a:ext cx="7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76" name="Text Box 4"/>
            <p:cNvSpPr txBox="1">
              <a:spLocks noChangeArrowheads="1"/>
            </p:cNvSpPr>
            <p:nvPr/>
          </p:nvSpPr>
          <p:spPr bwMode="auto">
            <a:xfrm>
              <a:off x="480" y="1020"/>
              <a:ext cx="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设</a:t>
              </a:r>
              <a:endParaRPr lang="zh-CN" altLang="en-US" b="0" u="sng"/>
            </a:p>
          </p:txBody>
        </p:sp>
        <p:sp>
          <p:nvSpPr>
            <p:cNvPr id="207877" name="Text Box 5"/>
            <p:cNvSpPr txBox="1">
              <a:spLocks noChangeArrowheads="1"/>
            </p:cNvSpPr>
            <p:nvPr/>
          </p:nvSpPr>
          <p:spPr bwMode="auto">
            <a:xfrm>
              <a:off x="1764" y="1012"/>
              <a:ext cx="3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 </a:t>
              </a:r>
              <a:r>
                <a:rPr lang="en-US" altLang="zh-CN" i="1"/>
                <a:t>A </a:t>
              </a:r>
              <a:r>
                <a:rPr lang="zh-CN" altLang="en-US"/>
                <a:t>至少有一个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r>
                <a:rPr lang="en-US" altLang="zh-CN" i="1" baseline="-25000"/>
                <a:t> </a:t>
              </a:r>
              <a:r>
                <a:rPr lang="en-US" altLang="zh-CN">
                  <a:latin typeface="Symbol" panose="05050102010706020507" pitchFamily="18" charset="2"/>
                </a:rPr>
                <a:t>-</a:t>
              </a:r>
              <a:r>
                <a:rPr lang="en-US" altLang="zh-CN"/>
                <a:t>1</a:t>
              </a:r>
              <a:r>
                <a:rPr lang="en-US" altLang="zh-CN" i="1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阶子式不为零</a:t>
              </a:r>
              <a:r>
                <a:rPr lang="zh-CN" altLang="en-US" baseline="-25000"/>
                <a:t> 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  <a:endParaRPr lang="en-US" altLang="zh-CN" b="0" u="sng">
                <a:latin typeface="宋体" panose="02010600030101010101" pitchFamily="2" charset="-122"/>
              </a:endParaRPr>
            </a:p>
          </p:txBody>
        </p:sp>
        <p:sp>
          <p:nvSpPr>
            <p:cNvPr id="207878" name="Text Box 6"/>
            <p:cNvSpPr txBox="1">
              <a:spLocks noChangeArrowheads="1"/>
            </p:cNvSpPr>
            <p:nvPr/>
          </p:nvSpPr>
          <p:spPr bwMode="auto">
            <a:xfrm>
              <a:off x="479" y="1345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若</a:t>
              </a:r>
              <a:endParaRPr lang="zh-CN" altLang="en-US"/>
            </a:p>
          </p:txBody>
        </p:sp>
        <p:sp>
          <p:nvSpPr>
            <p:cNvPr id="207879" name="Text Box 7"/>
            <p:cNvSpPr txBox="1">
              <a:spLocks noChangeArrowheads="1"/>
            </p:cNvSpPr>
            <p:nvPr/>
          </p:nvSpPr>
          <p:spPr bwMode="auto">
            <a:xfrm>
              <a:off x="1913" y="1323"/>
              <a:ext cx="14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线性无关，则</a:t>
              </a:r>
              <a:endParaRPr lang="zh-CN" altLang="en-US"/>
            </a:p>
          </p:txBody>
        </p:sp>
        <p:graphicFrame>
          <p:nvGraphicFramePr>
            <p:cNvPr id="207880" name="Object 8"/>
            <p:cNvGraphicFramePr>
              <a:graphicFrameLocks noChangeAspect="1"/>
            </p:cNvGraphicFramePr>
            <p:nvPr/>
          </p:nvGraphicFramePr>
          <p:xfrm>
            <a:off x="979" y="1370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0" name="公式" r:id="rId5" imgW="1562100" imgH="381000" progId="Equation.3">
                    <p:embed/>
                  </p:oleObj>
                </mc:Choice>
                <mc:Fallback>
                  <p:oleObj name="公式" r:id="rId5" imgW="1562100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1370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81" name="Object 9"/>
            <p:cNvGraphicFramePr>
              <a:graphicFrameLocks noChangeAspect="1"/>
            </p:cNvGraphicFramePr>
            <p:nvPr/>
          </p:nvGraphicFramePr>
          <p:xfrm>
            <a:off x="3174" y="1367"/>
            <a:ext cx="19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1" name="公式" r:id="rId7" imgW="3162300" imgH="381000" progId="Equation.3">
                    <p:embed/>
                  </p:oleObj>
                </mc:Choice>
                <mc:Fallback>
                  <p:oleObj name="公式" r:id="rId7" imgW="3162300" imgH="381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1367"/>
                          <a:ext cx="19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82" name="Text Box 10"/>
            <p:cNvSpPr txBox="1">
              <a:spLocks noChangeArrowheads="1"/>
            </p:cNvSpPr>
            <p:nvPr/>
          </p:nvSpPr>
          <p:spPr bwMode="auto">
            <a:xfrm>
              <a:off x="480" y="1662"/>
              <a:ext cx="4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3. </a:t>
              </a:r>
              <a:r>
                <a:rPr lang="zh-CN" altLang="en-US"/>
                <a:t>可逆的上三角阵的逆矩阵仍是上三角阵</a:t>
              </a:r>
              <a:r>
                <a:rPr lang="zh-CN" altLang="en-US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207883" name="Text Box 11"/>
            <p:cNvSpPr txBox="1">
              <a:spLocks noChangeArrowheads="1"/>
            </p:cNvSpPr>
            <p:nvPr/>
          </p:nvSpPr>
          <p:spPr bwMode="auto">
            <a:xfrm>
              <a:off x="479" y="1984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4. </a:t>
              </a:r>
              <a:r>
                <a:rPr lang="zh-CN" altLang="en-US"/>
                <a:t>若</a:t>
              </a:r>
              <a:endParaRPr lang="zh-CN" altLang="en-US"/>
            </a:p>
          </p:txBody>
        </p:sp>
        <p:sp>
          <p:nvSpPr>
            <p:cNvPr id="207884" name="Text Box 12"/>
            <p:cNvSpPr txBox="1">
              <a:spLocks noChangeArrowheads="1"/>
            </p:cNvSpPr>
            <p:nvPr/>
          </p:nvSpPr>
          <p:spPr bwMode="auto">
            <a:xfrm>
              <a:off x="2842" y="1968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207885" name="Object 13"/>
            <p:cNvGraphicFramePr>
              <a:graphicFrameLocks noChangeAspect="1"/>
            </p:cNvGraphicFramePr>
            <p:nvPr/>
          </p:nvGraphicFramePr>
          <p:xfrm>
            <a:off x="963" y="1977"/>
            <a:ext cx="18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2" name="公式" r:id="rId9" imgW="2908300" imgH="444500" progId="Equation.3">
                    <p:embed/>
                  </p:oleObj>
                </mc:Choice>
                <mc:Fallback>
                  <p:oleObj name="公式" r:id="rId9" imgW="2908300" imgH="444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1977"/>
                          <a:ext cx="18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886" name="Object 14"/>
            <p:cNvGraphicFramePr>
              <a:graphicFrameLocks noChangeAspect="1"/>
            </p:cNvGraphicFramePr>
            <p:nvPr/>
          </p:nvGraphicFramePr>
          <p:xfrm>
            <a:off x="3121" y="1983"/>
            <a:ext cx="3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3" name="Equation" r:id="rId11" imgW="584200" imgH="368300" progId="Equation.3">
                    <p:embed/>
                  </p:oleObj>
                </mc:Choice>
                <mc:Fallback>
                  <p:oleObj name="Equation" r:id="rId11" imgW="584200" imgH="368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1983"/>
                          <a:ext cx="3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87" name="Text Box 15"/>
            <p:cNvSpPr txBox="1">
              <a:spLocks noChangeArrowheads="1"/>
            </p:cNvSpPr>
            <p:nvPr/>
          </p:nvSpPr>
          <p:spPr bwMode="auto">
            <a:xfrm>
              <a:off x="3442" y="1984"/>
              <a:ext cx="12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的秩必为 </a:t>
              </a:r>
              <a:r>
                <a:rPr lang="en-US" altLang="zh-CN"/>
                <a:t>1</a:t>
              </a:r>
              <a:r>
                <a:rPr lang="en-US" altLang="zh-CN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  <p:sp>
          <p:nvSpPr>
            <p:cNvPr id="207888" name="Text Box 16"/>
            <p:cNvSpPr txBox="1">
              <a:spLocks noChangeArrowheads="1"/>
            </p:cNvSpPr>
            <p:nvPr/>
          </p:nvSpPr>
          <p:spPr bwMode="auto">
            <a:xfrm>
              <a:off x="479" y="2301"/>
              <a:ext cx="42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5. </a:t>
              </a:r>
              <a:r>
                <a:rPr lang="zh-CN" altLang="en-US"/>
                <a:t>设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en-US" altLang="zh-CN"/>
                <a:t>, </a:t>
              </a:r>
              <a:r>
                <a:rPr lang="en-US" altLang="zh-CN" i="1"/>
                <a:t>C</a:t>
              </a:r>
              <a:r>
                <a:rPr lang="en-US" altLang="zh-CN"/>
                <a:t> </a:t>
              </a:r>
              <a:r>
                <a:rPr lang="zh-CN" altLang="en-US"/>
                <a:t>为 </a:t>
              </a:r>
              <a:r>
                <a:rPr lang="en-US" altLang="zh-CN" i="1"/>
                <a:t>n </a:t>
              </a:r>
              <a:r>
                <a:rPr lang="zh-CN" altLang="en-US"/>
                <a:t>阶方阵，若 </a:t>
              </a: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B</a:t>
              </a:r>
              <a:r>
                <a:rPr lang="en-US" altLang="zh-CN" sz="800" i="1"/>
                <a:t> </a:t>
              </a:r>
              <a:r>
                <a:rPr lang="en-US" altLang="zh-CN" i="1"/>
                <a:t>C = I</a:t>
              </a:r>
              <a:r>
                <a:rPr lang="zh-CN" altLang="en-US"/>
                <a:t>，则 </a:t>
              </a:r>
              <a:endParaRPr lang="zh-CN" altLang="en-US"/>
            </a:p>
          </p:txBody>
        </p:sp>
        <p:graphicFrame>
          <p:nvGraphicFramePr>
            <p:cNvPr id="207889" name="Object 17"/>
            <p:cNvGraphicFramePr>
              <a:graphicFrameLocks noChangeAspect="1"/>
            </p:cNvGraphicFramePr>
            <p:nvPr/>
          </p:nvGraphicFramePr>
          <p:xfrm>
            <a:off x="4169" y="2299"/>
            <a:ext cx="10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4" name="公式" r:id="rId13" imgW="1587500" imgH="368300" progId="Equation.3">
                    <p:embed/>
                  </p:oleObj>
                </mc:Choice>
                <mc:Fallback>
                  <p:oleObj name="公式" r:id="rId13" imgW="1587500" imgH="368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2299"/>
                          <a:ext cx="10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90" name="Text Box 18"/>
            <p:cNvSpPr txBox="1">
              <a:spLocks noChangeArrowheads="1"/>
            </p:cNvSpPr>
            <p:nvPr/>
          </p:nvSpPr>
          <p:spPr bwMode="auto">
            <a:xfrm>
              <a:off x="481" y="3555"/>
              <a:ext cx="27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8. </a:t>
              </a:r>
              <a:r>
                <a:rPr lang="zh-CN" altLang="en-US"/>
                <a:t>若 </a:t>
              </a:r>
              <a:r>
                <a:rPr lang="en-US" altLang="zh-CN" i="1"/>
                <a:t>A </a:t>
              </a:r>
              <a:r>
                <a:rPr lang="zh-CN" altLang="en-US"/>
                <a:t>的特征值为 </a:t>
              </a:r>
              <a:r>
                <a:rPr lang="en-US" altLang="zh-CN"/>
                <a:t>1 </a:t>
              </a:r>
              <a:r>
                <a:rPr lang="zh-CN" altLang="en-US"/>
                <a:t>或 </a:t>
              </a:r>
              <a:r>
                <a:rPr lang="en-US" altLang="zh-CN"/>
                <a:t>0</a:t>
              </a:r>
              <a:r>
                <a:rPr lang="en-US" altLang="zh-CN" baseline="-25000"/>
                <a:t> </a:t>
              </a:r>
              <a:r>
                <a:rPr lang="zh-CN" altLang="en-US"/>
                <a:t>，则 </a:t>
              </a:r>
              <a:endParaRPr lang="zh-CN" altLang="en-US"/>
            </a:p>
          </p:txBody>
        </p:sp>
        <p:graphicFrame>
          <p:nvGraphicFramePr>
            <p:cNvPr id="207891" name="Object 19"/>
            <p:cNvGraphicFramePr>
              <a:graphicFrameLocks noChangeAspect="1"/>
            </p:cNvGraphicFramePr>
            <p:nvPr/>
          </p:nvGraphicFramePr>
          <p:xfrm>
            <a:off x="3135" y="3551"/>
            <a:ext cx="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5" name="公式" r:id="rId15" imgW="1054100" imgH="431800" progId="Equation.3">
                    <p:embed/>
                  </p:oleObj>
                </mc:Choice>
                <mc:Fallback>
                  <p:oleObj name="公式" r:id="rId15" imgW="1054100" imgH="431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551"/>
                          <a:ext cx="66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92" name="Text Box 20"/>
            <p:cNvSpPr txBox="1">
              <a:spLocks noChangeArrowheads="1"/>
            </p:cNvSpPr>
            <p:nvPr/>
          </p:nvSpPr>
          <p:spPr bwMode="auto">
            <a:xfrm>
              <a:off x="481" y="3243"/>
              <a:ext cx="2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7. </a:t>
              </a:r>
              <a:r>
                <a:rPr lang="zh-CN" altLang="en-US"/>
                <a:t>若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r>
                <a:rPr lang="zh-CN" altLang="en-US"/>
                <a:t>为 </a:t>
              </a:r>
              <a:r>
                <a:rPr lang="en-US" altLang="zh-CN" i="1"/>
                <a:t>n </a:t>
              </a:r>
              <a:r>
                <a:rPr lang="zh-CN" altLang="en-US"/>
                <a:t>阶正定阵</a:t>
              </a:r>
              <a:r>
                <a:rPr lang="en-US" altLang="zh-CN"/>
                <a:t>,   </a:t>
              </a:r>
              <a:r>
                <a:rPr lang="zh-CN" altLang="en-US"/>
                <a:t>则 </a:t>
              </a:r>
              <a:endParaRPr lang="zh-CN" altLang="en-US"/>
            </a:p>
          </p:txBody>
        </p:sp>
        <p:graphicFrame>
          <p:nvGraphicFramePr>
            <p:cNvPr id="207893" name="Object 21"/>
            <p:cNvGraphicFramePr>
              <a:graphicFrameLocks noChangeAspect="1"/>
            </p:cNvGraphicFramePr>
            <p:nvPr/>
          </p:nvGraphicFramePr>
          <p:xfrm>
            <a:off x="2974" y="3251"/>
            <a:ext cx="7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6" name="Equation" r:id="rId17" imgW="1256665" imgH="355600" progId="Equation.3">
                    <p:embed/>
                  </p:oleObj>
                </mc:Choice>
                <mc:Fallback>
                  <p:oleObj name="Equation" r:id="rId17" imgW="1256665" imgH="355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4" y="3251"/>
                          <a:ext cx="7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94" name="Text Box 22"/>
            <p:cNvSpPr txBox="1">
              <a:spLocks noChangeArrowheads="1"/>
            </p:cNvSpPr>
            <p:nvPr/>
          </p:nvSpPr>
          <p:spPr bwMode="auto">
            <a:xfrm>
              <a:off x="3719" y="3243"/>
              <a:ext cx="1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也为正定阵</a:t>
              </a:r>
              <a:r>
                <a:rPr lang="zh-CN" altLang="en-US" baseline="-25000"/>
                <a:t> </a:t>
              </a:r>
              <a:r>
                <a:rPr lang="en-US" altLang="zh-CN"/>
                <a:t>. </a:t>
              </a:r>
              <a:endParaRPr lang="en-US" altLang="zh-CN"/>
            </a:p>
          </p:txBody>
        </p:sp>
        <p:sp>
          <p:nvSpPr>
            <p:cNvPr id="207895" name="Text Box 23"/>
            <p:cNvSpPr txBox="1">
              <a:spLocks noChangeArrowheads="1"/>
            </p:cNvSpPr>
            <p:nvPr/>
          </p:nvSpPr>
          <p:spPr bwMode="auto">
            <a:xfrm>
              <a:off x="480" y="2619"/>
              <a:ext cx="5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6. </a:t>
              </a:r>
              <a:r>
                <a:rPr lang="zh-CN" altLang="en-US"/>
                <a:t>设 </a:t>
              </a:r>
              <a:r>
                <a:rPr lang="en-US" altLang="zh-CN" i="1"/>
                <a:t>A </a:t>
              </a:r>
              <a:r>
                <a:rPr lang="zh-CN" altLang="en-US"/>
                <a:t>为          矩阵，</a:t>
              </a:r>
              <a:r>
                <a:rPr lang="en-US" altLang="zh-CN" i="1"/>
                <a:t>r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= </a:t>
              </a:r>
              <a:r>
                <a:rPr lang="en-US" altLang="zh-CN" i="1"/>
                <a:t>m</a:t>
              </a:r>
              <a:r>
                <a:rPr lang="zh-CN" altLang="en-US"/>
                <a:t>，则非齐次线性方程组</a:t>
              </a:r>
              <a:endParaRPr lang="zh-CN" altLang="en-US"/>
            </a:p>
          </p:txBody>
        </p:sp>
        <p:graphicFrame>
          <p:nvGraphicFramePr>
            <p:cNvPr id="207896" name="Object 24"/>
            <p:cNvGraphicFramePr>
              <a:graphicFrameLocks noChangeAspect="1"/>
            </p:cNvGraphicFramePr>
            <p:nvPr/>
          </p:nvGraphicFramePr>
          <p:xfrm>
            <a:off x="1379" y="2707"/>
            <a:ext cx="44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37" name="Equation" r:id="rId19" imgW="698500" imgH="215900" progId="Equation.3">
                    <p:embed/>
                  </p:oleObj>
                </mc:Choice>
                <mc:Fallback>
                  <p:oleObj name="Equation" r:id="rId19" imgW="6985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2707"/>
                          <a:ext cx="44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897" name="Text Box 25"/>
            <p:cNvSpPr txBox="1">
              <a:spLocks noChangeArrowheads="1"/>
            </p:cNvSpPr>
            <p:nvPr/>
          </p:nvSpPr>
          <p:spPr bwMode="auto">
            <a:xfrm>
              <a:off x="5382" y="1021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898" name="Text Box 26"/>
            <p:cNvSpPr txBox="1">
              <a:spLocks noChangeArrowheads="1"/>
            </p:cNvSpPr>
            <p:nvPr/>
          </p:nvSpPr>
          <p:spPr bwMode="auto">
            <a:xfrm>
              <a:off x="5382" y="1988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5382" y="1664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0" name="Text Box 28"/>
            <p:cNvSpPr txBox="1">
              <a:spLocks noChangeArrowheads="1"/>
            </p:cNvSpPr>
            <p:nvPr/>
          </p:nvSpPr>
          <p:spPr bwMode="auto">
            <a:xfrm>
              <a:off x="5382" y="1346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1" name="Text Box 29"/>
            <p:cNvSpPr txBox="1">
              <a:spLocks noChangeArrowheads="1"/>
            </p:cNvSpPr>
            <p:nvPr/>
          </p:nvSpPr>
          <p:spPr bwMode="auto">
            <a:xfrm>
              <a:off x="5382" y="2306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2" name="Text Box 30"/>
            <p:cNvSpPr txBox="1">
              <a:spLocks noChangeArrowheads="1"/>
            </p:cNvSpPr>
            <p:nvPr/>
          </p:nvSpPr>
          <p:spPr bwMode="auto">
            <a:xfrm>
              <a:off x="5382" y="2922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3" name="Text Box 31"/>
            <p:cNvSpPr txBox="1">
              <a:spLocks noChangeArrowheads="1"/>
            </p:cNvSpPr>
            <p:nvPr/>
          </p:nvSpPr>
          <p:spPr bwMode="auto">
            <a:xfrm>
              <a:off x="5382" y="3250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4" name="Text Box 32"/>
            <p:cNvSpPr txBox="1">
              <a:spLocks noChangeArrowheads="1"/>
            </p:cNvSpPr>
            <p:nvPr/>
          </p:nvSpPr>
          <p:spPr bwMode="auto">
            <a:xfrm>
              <a:off x="5382" y="3569"/>
              <a:ext cx="34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/>
                <a:t>(</a:t>
              </a:r>
              <a:r>
                <a:rPr lang="en-US" altLang="zh-CN">
                  <a:cs typeface="Times New Roman" panose="02020603050405020304" pitchFamily="18" charset="0"/>
                </a:rPr>
                <a:t>   </a:t>
              </a:r>
              <a:r>
                <a:rPr lang="en-US" altLang="zh-CN"/>
                <a:t>)</a:t>
              </a:r>
              <a:endParaRPr lang="en-US" altLang="zh-CN"/>
            </a:p>
          </p:txBody>
        </p:sp>
        <p:sp>
          <p:nvSpPr>
            <p:cNvPr id="207905" name="Rectangle 33"/>
            <p:cNvSpPr>
              <a:spLocks noChangeArrowheads="1"/>
            </p:cNvSpPr>
            <p:nvPr/>
          </p:nvSpPr>
          <p:spPr bwMode="auto">
            <a:xfrm>
              <a:off x="738" y="2934"/>
              <a:ext cx="20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X = b</a:t>
              </a:r>
              <a:r>
                <a:rPr lang="en-US" altLang="zh-CN"/>
                <a:t> </a:t>
              </a:r>
              <a:r>
                <a:rPr lang="zh-CN" altLang="en-US"/>
                <a:t>一定有解</a:t>
              </a:r>
              <a:r>
                <a:rPr lang="zh-CN" altLang="en-US" baseline="-25000"/>
                <a:t> </a:t>
              </a:r>
              <a:r>
                <a:rPr lang="en-US" altLang="zh-CN"/>
                <a:t>.</a:t>
              </a:r>
              <a:endParaRPr lang="en-US" altLang="zh-CN"/>
            </a:p>
          </p:txBody>
        </p:sp>
      </p:grpSp>
      <p:sp>
        <p:nvSpPr>
          <p:cNvPr id="207906" name="Rectangle 34"/>
          <p:cNvSpPr>
            <a:spLocks noChangeArrowheads="1"/>
          </p:cNvSpPr>
          <p:nvPr/>
        </p:nvSpPr>
        <p:spPr bwMode="auto">
          <a:xfrm>
            <a:off x="8489950" y="159067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07" name="Rectangle 35"/>
          <p:cNvSpPr>
            <a:spLocks noChangeArrowheads="1"/>
          </p:cNvSpPr>
          <p:nvPr/>
        </p:nvSpPr>
        <p:spPr bwMode="auto">
          <a:xfrm>
            <a:off x="8491538" y="21066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08" name="Rectangle 36"/>
          <p:cNvSpPr>
            <a:spLocks noChangeArrowheads="1"/>
          </p:cNvSpPr>
          <p:nvPr/>
        </p:nvSpPr>
        <p:spPr bwMode="auto">
          <a:xfrm>
            <a:off x="8501063" y="261143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09" name="Rectangle 37"/>
          <p:cNvSpPr>
            <a:spLocks noChangeArrowheads="1"/>
          </p:cNvSpPr>
          <p:nvPr/>
        </p:nvSpPr>
        <p:spPr bwMode="auto">
          <a:xfrm>
            <a:off x="8502650" y="312737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10" name="Rectangle 38"/>
          <p:cNvSpPr>
            <a:spLocks noChangeArrowheads="1"/>
          </p:cNvSpPr>
          <p:nvPr/>
        </p:nvSpPr>
        <p:spPr bwMode="auto">
          <a:xfrm>
            <a:off x="8501063" y="461168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11" name="Rectangle 39"/>
          <p:cNvSpPr>
            <a:spLocks noChangeArrowheads="1"/>
          </p:cNvSpPr>
          <p:nvPr/>
        </p:nvSpPr>
        <p:spPr bwMode="auto">
          <a:xfrm>
            <a:off x="8502650" y="512762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12" name="Rectangle 40"/>
          <p:cNvSpPr>
            <a:spLocks noChangeArrowheads="1"/>
          </p:cNvSpPr>
          <p:nvPr/>
        </p:nvSpPr>
        <p:spPr bwMode="auto">
          <a:xfrm>
            <a:off x="8501063" y="36306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207913" name="Rectangle 41"/>
          <p:cNvSpPr>
            <a:spLocks noChangeArrowheads="1"/>
          </p:cNvSpPr>
          <p:nvPr/>
        </p:nvSpPr>
        <p:spPr bwMode="auto">
          <a:xfrm>
            <a:off x="8518525" y="5629275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7914" name="Rectangle 42"/>
          <p:cNvSpPr>
            <a:spLocks noChangeArrowheads="1"/>
          </p:cNvSpPr>
          <p:nvPr/>
        </p:nvSpPr>
        <p:spPr bwMode="auto">
          <a:xfrm>
            <a:off x="2513013" y="534988"/>
            <a:ext cx="504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3200" u="sng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解答</a:t>
            </a:r>
            <a:endParaRPr lang="zh-CN" altLang="en-US" sz="3200" u="sng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0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/>
      <p:bldP spid="207906" grpId="0"/>
      <p:bldP spid="207907" grpId="0"/>
      <p:bldP spid="207908" grpId="0"/>
      <p:bldP spid="207909" grpId="0"/>
      <p:bldP spid="207910" grpId="0"/>
      <p:bldP spid="207911" grpId="0"/>
      <p:bldP spid="207912" grpId="0"/>
      <p:bldP spid="207913" grpId="0"/>
      <p:bldP spid="2079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915" name="Picture 19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16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17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18" name="Picture 2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19" name="Picture 2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0" name="Picture 2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1" name="Picture 2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2" name="Picture 2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23" name="Picture 2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24" name="Rectangle 2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5" name="Rectangle 2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26" name="Rectangle 3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528638" y="52863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二、填空题</a:t>
            </a:r>
            <a:endParaRPr lang="zh-CN" altLang="en-US" u="sng"/>
          </a:p>
        </p:txBody>
      </p:sp>
      <p:graphicFrame>
        <p:nvGraphicFramePr>
          <p:cNvPr id="208911" name="Object 15"/>
          <p:cNvGraphicFramePr>
            <a:graphicFrameLocks noChangeAspect="1"/>
          </p:cNvGraphicFramePr>
          <p:nvPr/>
        </p:nvGraphicFramePr>
        <p:xfrm>
          <a:off x="3005138" y="1870075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0" name="Equation" r:id="rId3" imgW="2578100" imgH="571500" progId="Equation.3">
                  <p:embed/>
                </p:oleObj>
              </mc:Choice>
              <mc:Fallback>
                <p:oleObj name="Equation" r:id="rId3" imgW="2578100" imgH="571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870075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2" name="Object 16"/>
          <p:cNvGraphicFramePr>
            <a:graphicFrameLocks noChangeAspect="1"/>
          </p:cNvGraphicFramePr>
          <p:nvPr/>
        </p:nvGraphicFramePr>
        <p:xfrm>
          <a:off x="6215063" y="3735388"/>
          <a:ext cx="571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1" name="Equation" r:id="rId5" imgW="762000" imgH="368300" progId="Equation.3">
                  <p:embed/>
                </p:oleObj>
              </mc:Choice>
              <mc:Fallback>
                <p:oleObj name="Equation" r:id="rId5" imgW="762000" imgH="368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735388"/>
                        <a:ext cx="571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3" name="Object 17"/>
          <p:cNvGraphicFramePr>
            <a:graphicFrameLocks noChangeAspect="1"/>
          </p:cNvGraphicFramePr>
          <p:nvPr/>
        </p:nvGraphicFramePr>
        <p:xfrm>
          <a:off x="6767513" y="5314950"/>
          <a:ext cx="533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2" name="公式" r:id="rId7" imgW="711200" imgH="368300" progId="Equation.3">
                  <p:embed/>
                </p:oleObj>
              </mc:Choice>
              <mc:Fallback>
                <p:oleObj name="公式" r:id="rId7" imgW="711200" imgH="368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5314950"/>
                        <a:ext cx="533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27" name="Group 31"/>
          <p:cNvGrpSpPr/>
          <p:nvPr/>
        </p:nvGrpSpPr>
        <p:grpSpPr bwMode="auto">
          <a:xfrm>
            <a:off x="517525" y="1236663"/>
            <a:ext cx="8616950" cy="4910137"/>
            <a:chOff x="326" y="779"/>
            <a:chExt cx="5428" cy="3093"/>
          </a:xfrm>
        </p:grpSpPr>
        <p:sp>
          <p:nvSpPr>
            <p:cNvPr id="208928" name="Text Box 32"/>
            <p:cNvSpPr txBox="1">
              <a:spLocks noChangeArrowheads="1"/>
            </p:cNvSpPr>
            <p:nvPr/>
          </p:nvSpPr>
          <p:spPr bwMode="auto">
            <a:xfrm>
              <a:off x="334" y="1184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1.  </a:t>
              </a:r>
              <a:endParaRPr lang="en-US" altLang="zh-CN"/>
            </a:p>
          </p:txBody>
        </p:sp>
        <p:graphicFrame>
          <p:nvGraphicFramePr>
            <p:cNvPr id="208929" name="Object 33"/>
            <p:cNvGraphicFramePr>
              <a:graphicFrameLocks noChangeAspect="1"/>
            </p:cNvGraphicFramePr>
            <p:nvPr/>
          </p:nvGraphicFramePr>
          <p:xfrm>
            <a:off x="576" y="779"/>
            <a:ext cx="124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3" name="公式" r:id="rId9" imgW="1968500" imgH="1765300" progId="Equation.3">
                    <p:embed/>
                  </p:oleObj>
                </mc:Choice>
                <mc:Fallback>
                  <p:oleObj name="公式" r:id="rId9" imgW="1968500" imgH="17653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79"/>
                          <a:ext cx="124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30" name="Rectangle 34"/>
            <p:cNvSpPr>
              <a:spLocks noChangeArrowheads="1"/>
            </p:cNvSpPr>
            <p:nvPr/>
          </p:nvSpPr>
          <p:spPr bwMode="auto">
            <a:xfrm>
              <a:off x="326" y="2318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设                          ，则</a:t>
              </a:r>
              <a:endParaRPr lang="zh-CN" altLang="en-US"/>
            </a:p>
          </p:txBody>
        </p:sp>
        <p:graphicFrame>
          <p:nvGraphicFramePr>
            <p:cNvPr id="208931" name="Object 35"/>
            <p:cNvGraphicFramePr>
              <a:graphicFrameLocks noChangeAspect="1"/>
            </p:cNvGraphicFramePr>
            <p:nvPr/>
          </p:nvGraphicFramePr>
          <p:xfrm>
            <a:off x="792" y="2057"/>
            <a:ext cx="120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4" name="公式" r:id="rId11" imgW="1905000" imgH="1308100" progId="Equation.3">
                    <p:embed/>
                  </p:oleObj>
                </mc:Choice>
                <mc:Fallback>
                  <p:oleObj name="公式" r:id="rId11" imgW="1905000" imgH="13081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2057"/>
                          <a:ext cx="120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32" name="Object 36"/>
            <p:cNvGraphicFramePr>
              <a:graphicFrameLocks noChangeAspect="1"/>
            </p:cNvGraphicFramePr>
            <p:nvPr/>
          </p:nvGraphicFramePr>
          <p:xfrm>
            <a:off x="2436" y="2304"/>
            <a:ext cx="1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5" name="公式" r:id="rId13" imgW="2235200" imgH="431800" progId="Equation.3">
                    <p:embed/>
                  </p:oleObj>
                </mc:Choice>
                <mc:Fallback>
                  <p:oleObj name="公式" r:id="rId13" imgW="2235200" imgH="4318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6" y="2304"/>
                          <a:ext cx="1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33" name="Rectangle 37"/>
            <p:cNvSpPr>
              <a:spLocks noChangeArrowheads="1"/>
            </p:cNvSpPr>
            <p:nvPr/>
          </p:nvSpPr>
          <p:spPr bwMode="auto">
            <a:xfrm>
              <a:off x="333" y="3309"/>
              <a:ext cx="3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3. </a:t>
              </a:r>
              <a:r>
                <a:rPr lang="zh-CN" altLang="en-US"/>
                <a:t>设                                        </a:t>
              </a:r>
              <a:r>
                <a:rPr lang="en-US" altLang="zh-CN"/>
                <a:t>,                   </a:t>
              </a:r>
              <a:r>
                <a:rPr lang="zh-CN" altLang="en-US"/>
                <a:t>则</a:t>
              </a:r>
              <a:endParaRPr lang="zh-CN" altLang="en-US"/>
            </a:p>
          </p:txBody>
        </p:sp>
        <p:graphicFrame>
          <p:nvGraphicFramePr>
            <p:cNvPr id="208934" name="Object 38"/>
            <p:cNvGraphicFramePr>
              <a:graphicFrameLocks noChangeAspect="1"/>
            </p:cNvGraphicFramePr>
            <p:nvPr/>
          </p:nvGraphicFramePr>
          <p:xfrm>
            <a:off x="795" y="3048"/>
            <a:ext cx="1888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6" name="公式" r:id="rId15" imgW="2997200" imgH="1308100" progId="Equation.3">
                    <p:embed/>
                  </p:oleObj>
                </mc:Choice>
                <mc:Fallback>
                  <p:oleObj name="公式" r:id="rId15" imgW="2997200" imgH="13081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3048"/>
                          <a:ext cx="1888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35" name="Object 39"/>
            <p:cNvGraphicFramePr>
              <a:graphicFrameLocks noChangeAspect="1"/>
            </p:cNvGraphicFramePr>
            <p:nvPr/>
          </p:nvGraphicFramePr>
          <p:xfrm>
            <a:off x="2833" y="3365"/>
            <a:ext cx="75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7" name="公式" r:id="rId17" imgW="1193800" imgH="342900" progId="Equation.3">
                    <p:embed/>
                  </p:oleObj>
                </mc:Choice>
                <mc:Fallback>
                  <p:oleObj name="公式" r:id="rId17" imgW="1193800" imgH="3429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365"/>
                          <a:ext cx="75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936" name="Object 40"/>
            <p:cNvGraphicFramePr>
              <a:graphicFrameLocks noChangeAspect="1"/>
            </p:cNvGraphicFramePr>
            <p:nvPr/>
          </p:nvGraphicFramePr>
          <p:xfrm>
            <a:off x="3900" y="3388"/>
            <a:ext cx="28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8" name="公式" r:id="rId19" imgW="443865" imgH="215900" progId="Equation.3">
                    <p:embed/>
                  </p:oleObj>
                </mc:Choice>
                <mc:Fallback>
                  <p:oleObj name="公式" r:id="rId19" imgW="443865" imgH="215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3388"/>
                          <a:ext cx="28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37" name="Rectangle 41"/>
            <p:cNvSpPr>
              <a:spLocks noChangeArrowheads="1"/>
            </p:cNvSpPr>
            <p:nvPr/>
          </p:nvSpPr>
          <p:spPr bwMode="auto">
            <a:xfrm>
              <a:off x="1792" y="1204"/>
              <a:ext cx="1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8938" name="Rectangle 42"/>
            <p:cNvSpPr>
              <a:spLocks noChangeArrowheads="1"/>
            </p:cNvSpPr>
            <p:nvPr/>
          </p:nvSpPr>
          <p:spPr bwMode="auto">
            <a:xfrm>
              <a:off x="3814" y="2315"/>
              <a:ext cx="19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8939" name="Rectangle 43"/>
            <p:cNvSpPr>
              <a:spLocks noChangeArrowheads="1"/>
            </p:cNvSpPr>
            <p:nvPr/>
          </p:nvSpPr>
          <p:spPr bwMode="auto">
            <a:xfrm>
              <a:off x="4144" y="3305"/>
              <a:ext cx="1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33" name="Picture 13" descr="xsf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4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5" name="Picture 15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6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7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8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39" name="Picture 19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40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41" name="Picture 2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942" name="Rectangle 2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3" name="Rectangle 2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44" name="Rectangle 2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528638" y="52863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8080"/>
                </a:solidFill>
              </a:rPr>
              <a:t>二、填空题</a:t>
            </a:r>
            <a:endParaRPr lang="zh-CN" altLang="en-US" u="sng">
              <a:solidFill>
                <a:srgbClr val="808080"/>
              </a:solidFill>
            </a:endParaRPr>
          </a:p>
        </p:txBody>
      </p:sp>
      <p:graphicFrame>
        <p:nvGraphicFramePr>
          <p:cNvPr id="209930" name="Object 10"/>
          <p:cNvGraphicFramePr>
            <a:graphicFrameLocks noChangeAspect="1"/>
          </p:cNvGraphicFramePr>
          <p:nvPr/>
        </p:nvGraphicFramePr>
        <p:xfrm>
          <a:off x="2279650" y="2244725"/>
          <a:ext cx="274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3" name="Equation" r:id="rId3" imgW="3657600" imgH="571500" progId="Equation.3">
                  <p:embed/>
                </p:oleObj>
              </mc:Choice>
              <mc:Fallback>
                <p:oleObj name="Equation" r:id="rId3" imgW="3657600" imgH="571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244725"/>
                        <a:ext cx="274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1" name="Object 11"/>
          <p:cNvGraphicFramePr>
            <a:graphicFrameLocks noChangeAspect="1"/>
          </p:cNvGraphicFramePr>
          <p:nvPr/>
        </p:nvGraphicFramePr>
        <p:xfrm>
          <a:off x="3175000" y="3641725"/>
          <a:ext cx="1270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54" name="Equation" r:id="rId5" imgW="1689100" imgH="368300" progId="Equation.3">
                  <p:embed/>
                </p:oleObj>
              </mc:Choice>
              <mc:Fallback>
                <p:oleObj name="Equation" r:id="rId5" imgW="16891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3641725"/>
                        <a:ext cx="12700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45" name="Group 25"/>
          <p:cNvGrpSpPr/>
          <p:nvPr/>
        </p:nvGrpSpPr>
        <p:grpSpPr bwMode="auto">
          <a:xfrm>
            <a:off x="528638" y="1111250"/>
            <a:ext cx="8418512" cy="2919413"/>
            <a:chOff x="333" y="700"/>
            <a:chExt cx="5303" cy="1839"/>
          </a:xfrm>
        </p:grpSpPr>
        <p:sp>
          <p:nvSpPr>
            <p:cNvPr id="209946" name="Rectangle 26"/>
            <p:cNvSpPr>
              <a:spLocks noChangeArrowheads="1"/>
            </p:cNvSpPr>
            <p:nvPr/>
          </p:nvSpPr>
          <p:spPr bwMode="auto">
            <a:xfrm>
              <a:off x="1312" y="1438"/>
              <a:ext cx="2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u="sng"/>
                <a:t>                  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sp>
          <p:nvSpPr>
            <p:cNvPr id="209947" name="Text Box 27"/>
            <p:cNvSpPr txBox="1">
              <a:spLocks noChangeArrowheads="1"/>
            </p:cNvSpPr>
            <p:nvPr/>
          </p:nvSpPr>
          <p:spPr bwMode="auto">
            <a:xfrm>
              <a:off x="333" y="1877"/>
              <a:ext cx="11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5. </a:t>
              </a:r>
              <a:r>
                <a:rPr lang="zh-CN" altLang="en-US"/>
                <a:t>若二次型                                                  </a:t>
              </a:r>
              <a:endParaRPr lang="zh-CN" altLang="en-US" u="sng"/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523" y="2251"/>
              <a:ext cx="3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正定，则 </a:t>
              </a:r>
              <a:r>
                <a:rPr lang="en-US" altLang="zh-CN" i="1"/>
                <a:t>t</a:t>
              </a:r>
              <a:r>
                <a:rPr lang="en-US" altLang="zh-CN"/>
                <a:t> </a:t>
              </a:r>
              <a:r>
                <a:rPr lang="zh-CN" altLang="en-US"/>
                <a:t>满足 </a:t>
              </a:r>
              <a:r>
                <a:rPr lang="zh-CN" altLang="en-US" u="sng"/>
                <a:t>                    </a:t>
              </a:r>
              <a:r>
                <a:rPr lang="zh-CN" altLang="en-US"/>
                <a:t>。</a:t>
              </a:r>
              <a:endParaRPr lang="zh-CN" altLang="en-US"/>
            </a:p>
          </p:txBody>
        </p:sp>
        <p:graphicFrame>
          <p:nvGraphicFramePr>
            <p:cNvPr id="209949" name="Object 29"/>
            <p:cNvGraphicFramePr/>
            <p:nvPr/>
          </p:nvGraphicFramePr>
          <p:xfrm>
            <a:off x="1384" y="1876"/>
            <a:ext cx="408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5" name="公式" r:id="rId7" imgW="6489700" imgH="419100" progId="Equation.3">
                    <p:embed/>
                  </p:oleObj>
                </mc:Choice>
                <mc:Fallback>
                  <p:oleObj name="公式" r:id="rId7" imgW="6489700" imgH="419100" progId="Equation.3">
                    <p:embed/>
                    <p:pic>
                      <p:nvPicPr>
                        <p:cNvPr id="0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1876"/>
                          <a:ext cx="408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50" name="Text Box 30"/>
            <p:cNvSpPr txBox="1">
              <a:spLocks noChangeArrowheads="1"/>
            </p:cNvSpPr>
            <p:nvPr/>
          </p:nvSpPr>
          <p:spPr bwMode="auto">
            <a:xfrm>
              <a:off x="333" y="700"/>
              <a:ext cx="5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4. </a:t>
              </a:r>
              <a:r>
                <a:rPr lang="zh-CN" altLang="en-US"/>
                <a:t>设</a:t>
              </a:r>
              <a:r>
                <a:rPr lang="zh-CN" altLang="en-US" i="1"/>
                <a:t> </a:t>
              </a:r>
              <a:r>
                <a:rPr lang="en-US" altLang="zh-CN" i="1"/>
                <a:t>A</a:t>
              </a:r>
              <a:r>
                <a:rPr lang="en-US" altLang="zh-CN" baseline="-25000"/>
                <a:t> </a:t>
              </a:r>
              <a:r>
                <a:rPr lang="zh-CN" altLang="en-US"/>
                <a:t>为三阶方阵，</a:t>
              </a:r>
              <a:r>
                <a:rPr lang="en-US" altLang="zh-CN" i="1"/>
                <a:t>r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=</a:t>
              </a:r>
              <a:r>
                <a:rPr lang="en-US" altLang="zh-CN" baseline="-25000"/>
                <a:t> </a:t>
              </a:r>
              <a:r>
                <a:rPr lang="en-US" altLang="zh-CN"/>
                <a:t>2</a:t>
              </a:r>
              <a:r>
                <a:rPr lang="zh-CN" altLang="en-US"/>
                <a:t>，</a:t>
              </a:r>
              <a:r>
                <a:rPr lang="en-US" altLang="zh-CN" i="1"/>
                <a:t>A</a:t>
              </a:r>
              <a:r>
                <a:rPr lang="en-US" altLang="zh-CN" sz="800" i="1"/>
                <a:t> </a:t>
              </a:r>
              <a:r>
                <a:rPr lang="en-US" altLang="zh-CN" i="1"/>
                <a:t>X</a:t>
              </a:r>
              <a:r>
                <a:rPr lang="en-US" altLang="zh-CN" i="1" baseline="-25000"/>
                <a:t> </a:t>
              </a:r>
              <a:r>
                <a:rPr lang="en-US" altLang="zh-CN"/>
                <a:t>=</a:t>
              </a:r>
              <a:r>
                <a:rPr lang="en-US" altLang="zh-CN" baseline="-25000"/>
                <a:t> </a:t>
              </a:r>
              <a:r>
                <a:rPr lang="en-US" altLang="zh-CN" i="1"/>
                <a:t>b </a:t>
              </a:r>
              <a:r>
                <a:rPr lang="zh-CN" altLang="en-US"/>
                <a:t>有三个解 </a:t>
              </a: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r>
                <a:rPr lang="en-US" altLang="zh-CN"/>
                <a:t>, </a:t>
              </a:r>
              <a:r>
                <a:rPr lang="en-US" altLang="zh-CN" i="1"/>
                <a:t>X</a:t>
              </a:r>
              <a:r>
                <a:rPr lang="en-US" altLang="zh-CN" baseline="-25000"/>
                <a:t>2</a:t>
              </a:r>
              <a:r>
                <a:rPr lang="en-US" altLang="zh-CN"/>
                <a:t>, </a:t>
              </a:r>
              <a:r>
                <a:rPr lang="en-US" altLang="zh-CN" i="1"/>
                <a:t>X</a:t>
              </a:r>
              <a:r>
                <a:rPr lang="en-US" altLang="zh-CN" baseline="-25000"/>
                <a:t>3</a:t>
              </a:r>
              <a:r>
                <a:rPr lang="zh-CN" altLang="en-US"/>
                <a:t>，</a:t>
              </a:r>
              <a:endParaRPr lang="zh-CN" altLang="en-US" u="sng"/>
            </a:p>
          </p:txBody>
        </p:sp>
        <p:sp>
          <p:nvSpPr>
            <p:cNvPr id="209951" name="Text Box 31"/>
            <p:cNvSpPr txBox="1">
              <a:spLocks noChangeArrowheads="1"/>
            </p:cNvSpPr>
            <p:nvPr/>
          </p:nvSpPr>
          <p:spPr bwMode="auto">
            <a:xfrm>
              <a:off x="527" y="1057"/>
              <a:ext cx="51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其中 </a:t>
              </a:r>
              <a:r>
                <a:rPr lang="en-US" altLang="zh-CN" i="1"/>
                <a:t>X</a:t>
              </a:r>
              <a:r>
                <a:rPr lang="en-US" altLang="zh-CN" baseline="-25000"/>
                <a:t>1 </a:t>
              </a:r>
              <a:r>
                <a:rPr lang="en-US" altLang="zh-CN"/>
                <a:t>= (2, 3, 1)</a:t>
              </a:r>
              <a:r>
                <a:rPr lang="en-US" altLang="zh-CN" i="1" baseline="30000"/>
                <a:t>T</a:t>
              </a:r>
              <a:r>
                <a:rPr lang="en-US" altLang="zh-CN"/>
                <a:t>,  </a:t>
              </a:r>
              <a:r>
                <a:rPr lang="en-US" altLang="zh-CN" i="1"/>
                <a:t>X</a:t>
              </a:r>
              <a:r>
                <a:rPr lang="en-US" altLang="zh-CN" baseline="-25000"/>
                <a:t>2 </a:t>
              </a:r>
              <a:r>
                <a:rPr lang="en-US" altLang="zh-CN">
                  <a:latin typeface="Symbol" panose="05050102010706020507" pitchFamily="18" charset="2"/>
                </a:rPr>
                <a:t>+</a:t>
              </a:r>
              <a:r>
                <a:rPr lang="en-US" altLang="zh-CN" baseline="-25000">
                  <a:latin typeface="Symbol" panose="05050102010706020507" pitchFamily="18" charset="2"/>
                </a:rPr>
                <a:t> </a:t>
              </a:r>
              <a:r>
                <a:rPr lang="en-US" altLang="zh-CN" i="1"/>
                <a:t>X</a:t>
              </a:r>
              <a:r>
                <a:rPr lang="en-US" altLang="zh-CN" baseline="-25000"/>
                <a:t>3 </a:t>
              </a:r>
              <a:r>
                <a:rPr lang="en-US" altLang="zh-CN"/>
                <a:t>= (3, 5, 2)</a:t>
              </a:r>
              <a:r>
                <a:rPr lang="en-US" altLang="zh-CN" i="1" baseline="30000"/>
                <a:t>T</a:t>
              </a:r>
              <a:r>
                <a:rPr lang="en-US" altLang="zh-CN"/>
                <a:t>,  </a:t>
              </a:r>
              <a:r>
                <a:rPr lang="zh-CN" altLang="en-US"/>
                <a:t>则方程组 </a:t>
              </a:r>
              <a:r>
                <a:rPr lang="en-US" altLang="zh-CN" i="1"/>
                <a:t>A</a:t>
              </a:r>
              <a:r>
                <a:rPr lang="en-US" altLang="zh-CN" i="1" baseline="-25000"/>
                <a:t> </a:t>
              </a:r>
              <a:r>
                <a:rPr lang="en-US" altLang="zh-CN" i="1"/>
                <a:t>X = b</a:t>
              </a:r>
              <a:endParaRPr lang="en-US" altLang="zh-CN" u="sng"/>
            </a:p>
          </p:txBody>
        </p:sp>
        <p:sp>
          <p:nvSpPr>
            <p:cNvPr id="209952" name="Text Box 32"/>
            <p:cNvSpPr txBox="1">
              <a:spLocks noChangeArrowheads="1"/>
            </p:cNvSpPr>
            <p:nvPr/>
          </p:nvSpPr>
          <p:spPr bwMode="auto">
            <a:xfrm>
              <a:off x="532" y="1428"/>
              <a:ext cx="3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的通解为</a:t>
              </a:r>
              <a:endParaRPr lang="zh-CN" altLang="en-US" u="sng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004">
  <a:themeElements>
    <a:clrScheme name="2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2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2121</Words>
  <Application>WPS 演示</Application>
  <PresentationFormat>顶置</PresentationFormat>
  <Paragraphs>364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134</vt:i4>
      </vt:variant>
      <vt:variant>
        <vt:lpstr>幻灯片标题</vt:lpstr>
      </vt:variant>
      <vt:variant>
        <vt:i4>22</vt:i4>
      </vt:variant>
    </vt:vector>
  </HeadingPairs>
  <TitlesOfParts>
    <vt:vector size="173" baseType="lpstr">
      <vt:lpstr>Arial</vt:lpstr>
      <vt:lpstr>宋体</vt:lpstr>
      <vt:lpstr>Wingdings</vt:lpstr>
      <vt:lpstr>Times New Roman</vt:lpstr>
      <vt:lpstr>华文行楷</vt:lpstr>
      <vt:lpstr>微软雅黑</vt:lpstr>
      <vt:lpstr>华文新魏</vt:lpstr>
      <vt:lpstr>华文细黑</vt:lpstr>
      <vt:lpstr>Wingdings 3</vt:lpstr>
      <vt:lpstr>楷体_GB2312</vt:lpstr>
      <vt:lpstr>新宋体</vt:lpstr>
      <vt:lpstr>Symbol</vt:lpstr>
      <vt:lpstr>Arial Unicode MS</vt:lpstr>
      <vt:lpstr>Symbol</vt:lpstr>
      <vt:lpstr>Arial</vt:lpstr>
      <vt:lpstr>2_004</vt:lpstr>
      <vt:lpstr>4_004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派派</cp:lastModifiedBy>
  <cp:revision>210</cp:revision>
  <dcterms:created xsi:type="dcterms:W3CDTF">2021-12-29T02:23:00Z</dcterms:created>
  <dcterms:modified xsi:type="dcterms:W3CDTF">2022-01-06T14:29:08Z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46B7C4319B864292B464CE4FD9D38A9E</vt:lpwstr>
  </property>
  <property fmtid="{D5CDD505-2E9C-101B-9397-08002B2CF9AE}" pid="3" name="KSOProductBuildVer">
    <vt:lpwstr>2052-11.1.0.11194</vt:lpwstr>
  </property>
</Properties>
</file>