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9" r:id="rId3"/>
    <p:sldId id="291" r:id="rId4"/>
    <p:sldId id="300" r:id="rId5"/>
    <p:sldId id="292" r:id="rId6"/>
    <p:sldId id="293" r:id="rId7"/>
    <p:sldId id="294" r:id="rId8"/>
    <p:sldId id="295" r:id="rId9"/>
    <p:sldId id="301" r:id="rId10"/>
    <p:sldId id="296" r:id="rId11"/>
    <p:sldId id="297" r:id="rId12"/>
    <p:sldId id="298" r:id="rId13"/>
    <p:sldId id="302" r:id="rId14"/>
  </p:sldIdLst>
  <p:sldSz cx="9144000" cy="6858000" type="overhead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FF"/>
    <a:srgbClr val="66FF66"/>
    <a:srgbClr val="006600"/>
    <a:srgbClr val="0000CC"/>
    <a:srgbClr val="808080"/>
    <a:srgbClr val="77777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69" autoAdjust="0"/>
  </p:normalViewPr>
  <p:slideViewPr>
    <p:cSldViewPr snapToGrid="0"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 snapToGrid="0">
      <p:cViewPr varScale="1">
        <p:scale>
          <a:sx n="37" d="100"/>
          <a:sy n="37" d="100"/>
        </p:scale>
        <p:origin x="-1590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zh-CN" altLang="en-US"/>
              <a:t>省基金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23BB2F4-FCE6-42BC-A46E-6E257C65C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834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b="0"/>
            </a:lvl1pPr>
          </a:lstStyle>
          <a:p>
            <a:fld id="{FD865809-C653-4E0B-A463-37E0837110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96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5117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166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543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61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93433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617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842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829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49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8696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10182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 descr="xs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3" name="Rectangle 3"/>
          <p:cNvSpPr>
            <a:spLocks noChangeArrowheads="1"/>
          </p:cNvSpPr>
          <p:nvPr userDrawn="1"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4" name="Rectangle 4"/>
          <p:cNvSpPr>
            <a:spLocks noChangeArrowheads="1"/>
          </p:cNvSpPr>
          <p:nvPr userDrawn="1"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Rectangle 5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51EB1560-C6B6-4D21-8DD8-14BFE7F713CE}" type="slidenum">
              <a:rPr kumimoji="0" lang="en-US" altLang="zh-CN">
                <a:solidFill>
                  <a:srgbClr val="CC3300"/>
                </a:solidFill>
              </a:rPr>
              <a:pPr algn="r" eaLnBrk="0" hangingPunct="0"/>
              <a:t>‹#›</a:t>
            </a:fld>
            <a:endParaRPr kumimoji="0" lang="en-US" altLang="zh-CN">
              <a:solidFill>
                <a:srgbClr val="CC3300"/>
              </a:solidFill>
            </a:endParaRPr>
          </a:p>
        </p:txBody>
      </p:sp>
      <p:graphicFrame>
        <p:nvGraphicFramePr>
          <p:cNvPr id="225286" name="Object 6"/>
          <p:cNvGraphicFramePr>
            <a:graphicFrameLocks noChangeAspect="1"/>
          </p:cNvGraphicFramePr>
          <p:nvPr userDrawn="1"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3" name="位图图像" r:id="rId15" imgW="1457143" imgH="762106" progId="Paint.Picture">
                  <p:embed/>
                </p:oleObj>
              </mc:Choice>
              <mc:Fallback>
                <p:oleObj name="位图图像" r:id="rId15" imgW="1457143" imgH="76210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7" name="Line 7"/>
          <p:cNvSpPr>
            <a:spLocks noChangeShapeType="1"/>
          </p:cNvSpPr>
          <p:nvPr userDrawn="1"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288" name="Picture 8" descr="GIF-378"/>
          <p:cNvPicPr>
            <a:picLocks noChangeAspect="1" noChangeArrowheads="1" noCrop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9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290" name="Picture 10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1" name="Picture 11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2" name="Picture 12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3" name="Picture 13" descr="xsf"/>
          <p:cNvPicPr>
            <a:picLocks noChangeAspect="1" noChangeArrowheads="1"/>
          </p:cNvPicPr>
          <p:nvPr userDrawn="1"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4" name="Picture 14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5" name="Picture 15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6" name="Picture 16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7" name="Picture 17" descr="xsf"/>
          <p:cNvPicPr>
            <a:picLocks noChangeAspect="1" noChangeArrowheads="1"/>
          </p:cNvPicPr>
          <p:nvPr userDrawn="1"/>
        </p:nvPicPr>
        <p:blipFill>
          <a:blip r:embed="rId18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8" name="Picture 18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99" name="Picture 19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0" name="Picture 20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1" name="Picture 21" descr="xsf"/>
          <p:cNvPicPr>
            <a:picLocks noChangeAspect="1" noChangeArrowheads="1"/>
          </p:cNvPicPr>
          <p:nvPr userDrawn="1"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2" name="Picture 22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3" name="Picture 23" descr="xsf"/>
          <p:cNvPicPr>
            <a:picLocks noChangeAspect="1" noChangeArrowheads="1"/>
          </p:cNvPicPr>
          <p:nvPr userDrawn="1"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4" name="Picture 24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5" name="Picture 25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6" name="Picture 26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7" name="Picture 27" descr="xsf"/>
          <p:cNvPicPr>
            <a:picLocks noChangeAspect="1" noChangeArrowheads="1"/>
          </p:cNvPicPr>
          <p:nvPr userDrawn="1"/>
        </p:nvPicPr>
        <p:blipFill>
          <a:blip r:embed="rId18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8" name="Picture 28" descr="xsf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9" name="Picture 29" descr="xs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0" name="Text Box 30"/>
          <p:cNvSpPr txBox="1">
            <a:spLocks noChangeArrowheads="1"/>
          </p:cNvSpPr>
          <p:nvPr userDrawn="1"/>
        </p:nvSpPr>
        <p:spPr bwMode="ltGray">
          <a:xfrm>
            <a:off x="17463" y="719138"/>
            <a:ext cx="365125" cy="60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 algn="l" eaLnBrk="0" fontAlgn="ctr" hangingPunct="0">
              <a:buClr>
                <a:srgbClr val="B2B2B2"/>
              </a:buClr>
              <a:buSzPct val="75000"/>
              <a:buFont typeface="Wingdings" pitchFamily="2" charset="2"/>
              <a:buNone/>
            </a:pP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线性代数试题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三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)   </a:t>
            </a:r>
          </a:p>
        </p:txBody>
      </p:sp>
      <p:sp>
        <p:nvSpPr>
          <p:cNvPr id="225311" name="Rectangle 31"/>
          <p:cNvSpPr>
            <a:spLocks noChangeArrowheads="1"/>
          </p:cNvSpPr>
          <p:nvPr userDrawn="1"/>
        </p:nvSpPr>
        <p:spPr bwMode="auto">
          <a:xfrm>
            <a:off x="528638" y="60325"/>
            <a:ext cx="777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fontAlgn="ctr"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b="0">
                <a:solidFill>
                  <a:srgbClr val="394600"/>
                </a:solidFill>
                <a:latin typeface="Arial" charset="0"/>
                <a:ea typeface="华文新魏" pitchFamily="2" charset="-122"/>
                <a:cs typeface="Times New Roman" pitchFamily="18" charset="0"/>
              </a:rPr>
              <a:t>答案  </a:t>
            </a:r>
            <a:endParaRPr kumimoji="0" lang="zh-CN" altLang="en-US" b="0">
              <a:solidFill>
                <a:srgbClr val="394600"/>
              </a:solidFill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25312" name="Text Box 32"/>
          <p:cNvSpPr txBox="1">
            <a:spLocks noChangeArrowheads="1"/>
          </p:cNvSpPr>
          <p:nvPr userDrawn="1"/>
        </p:nvSpPr>
        <p:spPr bwMode="auto">
          <a:xfrm>
            <a:off x="19050" y="5678488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DDDDDD"/>
                </a:solidFill>
              </a:rPr>
              <a:t>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9pPr>
    </p:titleStyle>
    <p:bodyStyle>
      <a:lvl1pPr marL="284163" indent="-2841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304" name="Picture 152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05" name="Picture 15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06" name="Picture 15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07" name="Picture 1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08" name="Picture 15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09" name="Picture 15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10" name="Picture 15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11" name="Picture 15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12" name="Picture 16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313" name="Rectangle 16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14" name="Rectangle 16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15" name="Rectangle 16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303" name="Group 151"/>
          <p:cNvGrpSpPr>
            <a:grpSpLocks/>
          </p:cNvGrpSpPr>
          <p:nvPr/>
        </p:nvGrpSpPr>
        <p:grpSpPr bwMode="auto">
          <a:xfrm>
            <a:off x="788988" y="1774825"/>
            <a:ext cx="8358187" cy="3235325"/>
            <a:chOff x="497" y="1118"/>
            <a:chExt cx="5265" cy="2038"/>
          </a:xfrm>
        </p:grpSpPr>
        <p:grpSp>
          <p:nvGrpSpPr>
            <p:cNvPr id="177301" name="Group 149"/>
            <p:cNvGrpSpPr>
              <a:grpSpLocks/>
            </p:cNvGrpSpPr>
            <p:nvPr/>
          </p:nvGrpSpPr>
          <p:grpSpPr bwMode="auto">
            <a:xfrm>
              <a:off x="497" y="2155"/>
              <a:ext cx="5265" cy="313"/>
              <a:chOff x="497" y="2155"/>
              <a:chExt cx="5265" cy="313"/>
            </a:xfrm>
          </p:grpSpPr>
          <p:sp>
            <p:nvSpPr>
              <p:cNvPr id="177267" name="Text Box 115"/>
              <p:cNvSpPr txBox="1">
                <a:spLocks noChangeArrowheads="1"/>
              </p:cNvSpPr>
              <p:nvPr/>
            </p:nvSpPr>
            <p:spPr bwMode="auto">
              <a:xfrm>
                <a:off x="497" y="2180"/>
                <a:ext cx="50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3. </a:t>
                </a:r>
                <a:r>
                  <a:rPr lang="zh-CN" altLang="en-US"/>
                  <a:t>若方程组 </a:t>
                </a:r>
                <a:r>
                  <a:rPr lang="en-US" altLang="zh-CN" i="1"/>
                  <a:t>A</a:t>
                </a:r>
                <a:r>
                  <a:rPr lang="en-US" altLang="zh-CN" i="1" baseline="-25000"/>
                  <a:t> </a:t>
                </a:r>
                <a:r>
                  <a:rPr lang="en-US" altLang="zh-CN" i="1"/>
                  <a:t>X</a:t>
                </a:r>
                <a:r>
                  <a:rPr lang="en-US" altLang="zh-CN" i="1" baseline="-25000"/>
                  <a:t> </a:t>
                </a:r>
                <a:r>
                  <a:rPr lang="en-US" altLang="zh-CN"/>
                  <a:t>=</a:t>
                </a:r>
                <a:r>
                  <a:rPr lang="en-US" altLang="zh-CN" baseline="-25000"/>
                  <a:t> </a:t>
                </a:r>
                <a:r>
                  <a:rPr lang="en-US" altLang="zh-CN"/>
                  <a:t>0 </a:t>
                </a:r>
                <a:r>
                  <a:rPr lang="zh-CN" altLang="en-US"/>
                  <a:t>有非零解，则 </a:t>
                </a:r>
                <a:r>
                  <a:rPr lang="en-US" altLang="zh-CN" i="1"/>
                  <a:t>A</a:t>
                </a:r>
                <a:r>
                  <a:rPr lang="en-US" altLang="zh-CN" i="1" baseline="-25000"/>
                  <a:t> </a:t>
                </a:r>
                <a:r>
                  <a:rPr lang="en-US" altLang="zh-CN" i="1"/>
                  <a:t>X</a:t>
                </a:r>
                <a:r>
                  <a:rPr lang="en-US" altLang="zh-CN" i="1" baseline="-25000"/>
                  <a:t> </a:t>
                </a:r>
                <a:r>
                  <a:rPr lang="en-US" altLang="zh-CN" i="1"/>
                  <a:t>=</a:t>
                </a:r>
                <a:r>
                  <a:rPr lang="en-US" altLang="zh-CN" i="1" baseline="-25000"/>
                  <a:t> </a:t>
                </a:r>
                <a:r>
                  <a:rPr lang="en-US" altLang="zh-CN" i="1"/>
                  <a:t>b</a:t>
                </a:r>
                <a:r>
                  <a:rPr lang="en-US" altLang="zh-CN"/>
                  <a:t> </a:t>
                </a:r>
                <a:r>
                  <a:rPr lang="zh-CN" altLang="en-US"/>
                  <a:t>有无穷多个解</a:t>
                </a:r>
                <a:r>
                  <a:rPr lang="en-US" altLang="zh-CN"/>
                  <a:t>.</a:t>
                </a:r>
              </a:p>
            </p:txBody>
          </p:sp>
          <p:sp>
            <p:nvSpPr>
              <p:cNvPr id="177281" name="Text Box 129"/>
              <p:cNvSpPr txBox="1">
                <a:spLocks noChangeArrowheads="1"/>
              </p:cNvSpPr>
              <p:nvPr/>
            </p:nvSpPr>
            <p:spPr bwMode="auto">
              <a:xfrm>
                <a:off x="5238" y="2155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</p:grpSp>
        <p:grpSp>
          <p:nvGrpSpPr>
            <p:cNvPr id="177299" name="Group 147"/>
            <p:cNvGrpSpPr>
              <a:grpSpLocks/>
            </p:cNvGrpSpPr>
            <p:nvPr/>
          </p:nvGrpSpPr>
          <p:grpSpPr bwMode="auto">
            <a:xfrm>
              <a:off x="497" y="1118"/>
              <a:ext cx="5263" cy="310"/>
              <a:chOff x="497" y="1118"/>
              <a:chExt cx="5263" cy="310"/>
            </a:xfrm>
          </p:grpSpPr>
          <p:sp>
            <p:nvSpPr>
              <p:cNvPr id="177282" name="Text Box 130"/>
              <p:cNvSpPr txBox="1">
                <a:spLocks noChangeArrowheads="1"/>
              </p:cNvSpPr>
              <p:nvPr/>
            </p:nvSpPr>
            <p:spPr bwMode="auto">
              <a:xfrm>
                <a:off x="5238" y="1118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177296" name="Group 144"/>
              <p:cNvGrpSpPr>
                <a:grpSpLocks/>
              </p:cNvGrpSpPr>
              <p:nvPr/>
            </p:nvGrpSpPr>
            <p:grpSpPr bwMode="auto">
              <a:xfrm>
                <a:off x="497" y="1136"/>
                <a:ext cx="3201" cy="292"/>
                <a:chOff x="497" y="1136"/>
                <a:chExt cx="3201" cy="292"/>
              </a:xfrm>
            </p:grpSpPr>
            <p:sp>
              <p:nvSpPr>
                <p:cNvPr id="17726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97" y="1140"/>
                  <a:ext cx="263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1. </a:t>
                  </a:r>
                  <a:r>
                    <a:rPr lang="zh-CN" altLang="en-US"/>
                    <a:t>若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 </a:t>
                  </a:r>
                  <a:r>
                    <a:rPr lang="zh-CN" altLang="en-US"/>
                    <a:t>为 </a:t>
                  </a:r>
                  <a:r>
                    <a:rPr lang="en-US" altLang="zh-CN" i="1"/>
                    <a:t>n</a:t>
                  </a:r>
                  <a:r>
                    <a:rPr lang="en-US" altLang="zh-CN"/>
                    <a:t> </a:t>
                  </a:r>
                  <a:r>
                    <a:rPr lang="zh-CN" altLang="en-US"/>
                    <a:t>阶方阵，则</a:t>
                  </a:r>
                  <a:endParaRPr lang="zh-CN" altLang="en-US" b="0" u="sng"/>
                </a:p>
              </p:txBody>
            </p:sp>
            <p:graphicFrame>
              <p:nvGraphicFramePr>
                <p:cNvPr id="177284" name="Object 132"/>
                <p:cNvGraphicFramePr>
                  <a:graphicFrameLocks noChangeAspect="1"/>
                </p:cNvGraphicFramePr>
                <p:nvPr/>
              </p:nvGraphicFramePr>
              <p:xfrm>
                <a:off x="2602" y="1136"/>
                <a:ext cx="109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16" name="公式" r:id="rId5" imgW="1739880" imgH="431640" progId="Equation.3">
                        <p:embed/>
                      </p:oleObj>
                    </mc:Choice>
                    <mc:Fallback>
                      <p:oleObj name="公式" r:id="rId5" imgW="1739880" imgH="431640" progId="Equation.3">
                        <p:embed/>
                        <p:pic>
                          <p:nvPicPr>
                            <p:cNvPr id="0" name="Object 1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2" y="1136"/>
                              <a:ext cx="109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77300" name="Group 148"/>
            <p:cNvGrpSpPr>
              <a:grpSpLocks/>
            </p:cNvGrpSpPr>
            <p:nvPr/>
          </p:nvGrpSpPr>
          <p:grpSpPr bwMode="auto">
            <a:xfrm>
              <a:off x="502" y="1472"/>
              <a:ext cx="5260" cy="629"/>
              <a:chOff x="502" y="1472"/>
              <a:chExt cx="5260" cy="629"/>
            </a:xfrm>
          </p:grpSpPr>
          <p:sp>
            <p:nvSpPr>
              <p:cNvPr id="177277" name="Text Box 125"/>
              <p:cNvSpPr txBox="1">
                <a:spLocks noChangeArrowheads="1"/>
              </p:cNvSpPr>
              <p:nvPr/>
            </p:nvSpPr>
            <p:spPr bwMode="auto">
              <a:xfrm>
                <a:off x="5238" y="1806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177297" name="Group 145"/>
              <p:cNvGrpSpPr>
                <a:grpSpLocks/>
              </p:cNvGrpSpPr>
              <p:nvPr/>
            </p:nvGrpSpPr>
            <p:grpSpPr bwMode="auto">
              <a:xfrm>
                <a:off x="502" y="1472"/>
                <a:ext cx="3900" cy="296"/>
                <a:chOff x="502" y="1472"/>
                <a:chExt cx="3900" cy="296"/>
              </a:xfrm>
            </p:grpSpPr>
            <p:sp>
              <p:nvSpPr>
                <p:cNvPr id="17726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502" y="1480"/>
                  <a:ext cx="20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2. </a:t>
                  </a:r>
                  <a:r>
                    <a:rPr lang="zh-CN" altLang="en-US"/>
                    <a:t>若矩阵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, </a:t>
                  </a:r>
                  <a:r>
                    <a:rPr lang="en-US" altLang="zh-CN" i="1"/>
                    <a:t>B</a:t>
                  </a:r>
                  <a:r>
                    <a:rPr lang="en-US" altLang="zh-CN"/>
                    <a:t> </a:t>
                  </a:r>
                  <a:r>
                    <a:rPr lang="zh-CN" altLang="en-US"/>
                    <a:t>满足</a:t>
                  </a:r>
                </a:p>
              </p:txBody>
            </p:sp>
            <p:graphicFrame>
              <p:nvGraphicFramePr>
                <p:cNvPr id="177285" name="Object 133"/>
                <p:cNvGraphicFramePr>
                  <a:graphicFrameLocks noChangeAspect="1"/>
                </p:cNvGraphicFramePr>
                <p:nvPr/>
              </p:nvGraphicFramePr>
              <p:xfrm>
                <a:off x="2234" y="1472"/>
                <a:ext cx="2168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17" name="公式" r:id="rId7" imgW="3441600" imgH="431640" progId="Equation.3">
                        <p:embed/>
                      </p:oleObj>
                    </mc:Choice>
                    <mc:Fallback>
                      <p:oleObj name="公式" r:id="rId7" imgW="3441600" imgH="431640" progId="Equation.3">
                        <p:embed/>
                        <p:pic>
                          <p:nvPicPr>
                            <p:cNvPr id="0" name="Object 1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4" y="1472"/>
                              <a:ext cx="2168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7298" name="Group 146"/>
              <p:cNvGrpSpPr>
                <a:grpSpLocks/>
              </p:cNvGrpSpPr>
              <p:nvPr/>
            </p:nvGrpSpPr>
            <p:grpSpPr bwMode="auto">
              <a:xfrm>
                <a:off x="686" y="1812"/>
                <a:ext cx="1167" cy="289"/>
                <a:chOff x="686" y="1812"/>
                <a:chExt cx="1167" cy="289"/>
              </a:xfrm>
            </p:grpSpPr>
            <p:graphicFrame>
              <p:nvGraphicFramePr>
                <p:cNvPr id="177286" name="Object 134"/>
                <p:cNvGraphicFramePr>
                  <a:graphicFrameLocks noChangeAspect="1"/>
                </p:cNvGraphicFramePr>
                <p:nvPr/>
              </p:nvGraphicFramePr>
              <p:xfrm>
                <a:off x="981" y="1885"/>
                <a:ext cx="872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18" name="公式" r:id="rId9" imgW="1384200" imgH="342720" progId="Equation.3">
                        <p:embed/>
                      </p:oleObj>
                    </mc:Choice>
                    <mc:Fallback>
                      <p:oleObj name="公式" r:id="rId9" imgW="1384200" imgH="342720" progId="Equation.3">
                        <p:embed/>
                        <p:pic>
                          <p:nvPicPr>
                            <p:cNvPr id="0" name="Object 1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1" y="1885"/>
                              <a:ext cx="872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7287" name="Rectangle 135"/>
                <p:cNvSpPr>
                  <a:spLocks noChangeArrowheads="1"/>
                </p:cNvSpPr>
                <p:nvPr/>
              </p:nvSpPr>
              <p:spPr bwMode="auto">
                <a:xfrm>
                  <a:off x="686" y="1812"/>
                  <a:ext cx="6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/>
                    <a:t>则</a:t>
                  </a:r>
                </a:p>
              </p:txBody>
            </p:sp>
          </p:grpSp>
        </p:grpSp>
        <p:grpSp>
          <p:nvGrpSpPr>
            <p:cNvPr id="177302" name="Group 150"/>
            <p:cNvGrpSpPr>
              <a:grpSpLocks/>
            </p:cNvGrpSpPr>
            <p:nvPr/>
          </p:nvGrpSpPr>
          <p:grpSpPr bwMode="auto">
            <a:xfrm>
              <a:off x="502" y="2534"/>
              <a:ext cx="5260" cy="622"/>
              <a:chOff x="502" y="2534"/>
              <a:chExt cx="5260" cy="622"/>
            </a:xfrm>
          </p:grpSpPr>
          <p:sp>
            <p:nvSpPr>
              <p:cNvPr id="177268" name="Text Box 116"/>
              <p:cNvSpPr txBox="1">
                <a:spLocks noChangeArrowheads="1"/>
              </p:cNvSpPr>
              <p:nvPr/>
            </p:nvSpPr>
            <p:spPr bwMode="auto">
              <a:xfrm>
                <a:off x="502" y="2534"/>
                <a:ext cx="30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4. </a:t>
                </a:r>
                <a:r>
                  <a:rPr lang="zh-CN" altLang="en-US"/>
                  <a:t>设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</a:t>
                </a:r>
                <a:r>
                  <a:rPr lang="en-US" altLang="zh-CN"/>
                  <a:t> </a:t>
                </a:r>
                <a:r>
                  <a:rPr lang="zh-CN" altLang="en-US"/>
                  <a:t>为非零阵，且 </a:t>
                </a:r>
                <a:r>
                  <a:rPr lang="en-US" altLang="zh-CN" i="1"/>
                  <a:t>A</a:t>
                </a:r>
                <a:r>
                  <a:rPr lang="en-US" altLang="zh-CN" sz="800" i="1"/>
                  <a:t> </a:t>
                </a:r>
                <a:r>
                  <a:rPr lang="en-US" altLang="zh-CN" i="1"/>
                  <a:t>B</a:t>
                </a:r>
                <a:r>
                  <a:rPr lang="en-US" altLang="zh-CN"/>
                  <a:t> = 0</a:t>
                </a:r>
                <a:r>
                  <a:rPr lang="zh-CN" altLang="en-US"/>
                  <a:t>，</a:t>
                </a:r>
              </a:p>
            </p:txBody>
          </p:sp>
          <p:sp>
            <p:nvSpPr>
              <p:cNvPr id="177276" name="Text Box 124"/>
              <p:cNvSpPr txBox="1">
                <a:spLocks noChangeArrowheads="1"/>
              </p:cNvSpPr>
              <p:nvPr/>
            </p:nvSpPr>
            <p:spPr bwMode="auto">
              <a:xfrm>
                <a:off x="5238" y="2856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sp>
            <p:nvSpPr>
              <p:cNvPr id="177288" name="Rectangle 136"/>
              <p:cNvSpPr>
                <a:spLocks noChangeArrowheads="1"/>
              </p:cNvSpPr>
              <p:nvPr/>
            </p:nvSpPr>
            <p:spPr bwMode="auto">
              <a:xfrm>
                <a:off x="684" y="2868"/>
                <a:ext cx="26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/>
                  <a:t>则 </a:t>
                </a:r>
                <a:r>
                  <a:rPr lang="en-US" altLang="zh-CN" i="1"/>
                  <a:t>B</a:t>
                </a:r>
                <a:r>
                  <a:rPr lang="en-US" altLang="zh-CN"/>
                  <a:t> </a:t>
                </a:r>
                <a:r>
                  <a:rPr lang="zh-CN" altLang="en-US"/>
                  <a:t>的行向量线性相关．</a:t>
                </a:r>
              </a:p>
            </p:txBody>
          </p:sp>
        </p:grpSp>
      </p:grpSp>
      <p:sp>
        <p:nvSpPr>
          <p:cNvPr id="177293" name="Rectangle 141"/>
          <p:cNvSpPr>
            <a:spLocks noChangeArrowheads="1"/>
          </p:cNvSpPr>
          <p:nvPr/>
        </p:nvSpPr>
        <p:spPr bwMode="auto">
          <a:xfrm>
            <a:off x="8415338" y="2878138"/>
            <a:ext cx="65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177290" name="Rectangle 138"/>
          <p:cNvSpPr>
            <a:spLocks noChangeArrowheads="1"/>
          </p:cNvSpPr>
          <p:nvPr/>
        </p:nvSpPr>
        <p:spPr bwMode="auto">
          <a:xfrm>
            <a:off x="8423275" y="1790700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77191" name="Rectangle 39"/>
          <p:cNvSpPr>
            <a:spLocks noChangeArrowheads="1"/>
          </p:cNvSpPr>
          <p:nvPr/>
        </p:nvSpPr>
        <p:spPr bwMode="auto">
          <a:xfrm>
            <a:off x="2465388" y="534988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>
                <a:solidFill>
                  <a:srgbClr val="0000CC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) </a:t>
            </a:r>
            <a:r>
              <a:rPr lang="zh-CN" altLang="en-US" sz="32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答案</a:t>
            </a:r>
          </a:p>
        </p:txBody>
      </p:sp>
      <p:sp>
        <p:nvSpPr>
          <p:cNvPr id="177264" name="Text Box 112"/>
          <p:cNvSpPr txBox="1">
            <a:spLocks noChangeArrowheads="1"/>
          </p:cNvSpPr>
          <p:nvPr/>
        </p:nvSpPr>
        <p:spPr bwMode="auto">
          <a:xfrm>
            <a:off x="528638" y="1238250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一、判断题</a:t>
            </a:r>
          </a:p>
        </p:txBody>
      </p:sp>
      <p:sp>
        <p:nvSpPr>
          <p:cNvPr id="177291" name="Rectangle 139"/>
          <p:cNvSpPr>
            <a:spLocks noChangeArrowheads="1"/>
          </p:cNvSpPr>
          <p:nvPr/>
        </p:nvSpPr>
        <p:spPr bwMode="auto">
          <a:xfrm>
            <a:off x="8413750" y="4543425"/>
            <a:ext cx="65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177292" name="Rectangle 140"/>
          <p:cNvSpPr>
            <a:spLocks noChangeArrowheads="1"/>
          </p:cNvSpPr>
          <p:nvPr/>
        </p:nvSpPr>
        <p:spPr bwMode="auto">
          <a:xfrm>
            <a:off x="8424863" y="3430588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93" grpId="0"/>
      <p:bldP spid="177290" grpId="0"/>
      <p:bldP spid="177191" grpId="0" autoUpdateAnimBg="0"/>
      <p:bldP spid="177264" grpId="0"/>
      <p:bldP spid="177291" grpId="0"/>
      <p:bldP spid="17729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107" name="Picture 1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08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09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10" name="Picture 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11" name="Picture 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12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13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14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115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116" name="Rectangle 2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105" name="Group 17"/>
          <p:cNvGrpSpPr>
            <a:grpSpLocks/>
          </p:cNvGrpSpPr>
          <p:nvPr/>
        </p:nvGrpSpPr>
        <p:grpSpPr bwMode="auto">
          <a:xfrm>
            <a:off x="536575" y="2759075"/>
            <a:ext cx="2206625" cy="457200"/>
            <a:chOff x="338" y="1738"/>
            <a:chExt cx="1390" cy="288"/>
          </a:xfrm>
        </p:grpSpPr>
        <p:sp>
          <p:nvSpPr>
            <p:cNvPr id="217095" name="Rectangle 7"/>
            <p:cNvSpPr>
              <a:spLocks noChangeArrowheads="1"/>
            </p:cNvSpPr>
            <p:nvPr/>
          </p:nvSpPr>
          <p:spPr bwMode="auto">
            <a:xfrm>
              <a:off x="338" y="1738"/>
              <a:ext cx="8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  <p:graphicFrame>
          <p:nvGraphicFramePr>
            <p:cNvPr id="217096" name="Object 8"/>
            <p:cNvGraphicFramePr>
              <a:graphicFrameLocks noChangeAspect="1"/>
            </p:cNvGraphicFramePr>
            <p:nvPr/>
          </p:nvGraphicFramePr>
          <p:xfrm>
            <a:off x="936" y="1798"/>
            <a:ext cx="79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19" name="公式" r:id="rId5" imgW="1257120" imgH="342720" progId="Equation.3">
                    <p:embed/>
                  </p:oleObj>
                </mc:Choice>
                <mc:Fallback>
                  <p:oleObj name="公式" r:id="rId5" imgW="1257120" imgH="3427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798"/>
                          <a:ext cx="79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104" name="Group 16"/>
          <p:cNvGrpSpPr>
            <a:grpSpLocks/>
          </p:cNvGrpSpPr>
          <p:nvPr/>
        </p:nvGrpSpPr>
        <p:grpSpPr bwMode="auto">
          <a:xfrm>
            <a:off x="538163" y="554038"/>
            <a:ext cx="7307262" cy="1874837"/>
            <a:chOff x="339" y="349"/>
            <a:chExt cx="4603" cy="1181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339" y="595"/>
              <a:ext cx="10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六、设</a:t>
              </a:r>
            </a:p>
          </p:txBody>
        </p:sp>
        <p:sp>
          <p:nvSpPr>
            <p:cNvPr id="217091" name="Text Box 3"/>
            <p:cNvSpPr txBox="1">
              <a:spLocks noChangeArrowheads="1"/>
            </p:cNvSpPr>
            <p:nvPr/>
          </p:nvSpPr>
          <p:spPr bwMode="auto">
            <a:xfrm>
              <a:off x="2235" y="593"/>
              <a:ext cx="27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可相似于对角形，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725" y="1242"/>
              <a:ext cx="2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求  </a:t>
              </a:r>
              <a:r>
                <a:rPr lang="zh-CN" altLang="en-US" i="1"/>
                <a:t>  </a:t>
              </a:r>
              <a:r>
                <a:rPr lang="zh-CN" altLang="en-US"/>
                <a:t>和    满足的条件。</a:t>
              </a:r>
            </a:p>
          </p:txBody>
        </p:sp>
        <p:graphicFrame>
          <p:nvGraphicFramePr>
            <p:cNvPr id="217093" name="Object 5"/>
            <p:cNvGraphicFramePr>
              <a:graphicFrameLocks noChangeAspect="1"/>
            </p:cNvGraphicFramePr>
            <p:nvPr/>
          </p:nvGraphicFramePr>
          <p:xfrm>
            <a:off x="1008" y="349"/>
            <a:ext cx="124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0" name="公式" r:id="rId7" imgW="1968480" imgH="1307880" progId="Equation.3">
                    <p:embed/>
                  </p:oleObj>
                </mc:Choice>
                <mc:Fallback>
                  <p:oleObj name="公式" r:id="rId7" imgW="1968480" imgH="1307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9"/>
                          <a:ext cx="124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097" name="Object 9"/>
            <p:cNvGraphicFramePr>
              <a:graphicFrameLocks noChangeAspect="1"/>
            </p:cNvGraphicFramePr>
            <p:nvPr/>
          </p:nvGraphicFramePr>
          <p:xfrm>
            <a:off x="1009" y="1325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1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25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098" name="Object 10"/>
            <p:cNvGraphicFramePr>
              <a:graphicFrameLocks noChangeAspect="1"/>
            </p:cNvGraphicFramePr>
            <p:nvPr/>
          </p:nvGraphicFramePr>
          <p:xfrm>
            <a:off x="1387" y="1317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2" name="公式" r:id="rId11" imgW="228600" imgH="279360" progId="Equation.3">
                    <p:embed/>
                  </p:oleObj>
                </mc:Choice>
                <mc:Fallback>
                  <p:oleObj name="公式" r:id="rId11" imgW="228600" imgH="279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1317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106" name="Group 18"/>
          <p:cNvGrpSpPr>
            <a:grpSpLocks/>
          </p:cNvGrpSpPr>
          <p:nvPr/>
        </p:nvGrpSpPr>
        <p:grpSpPr bwMode="auto">
          <a:xfrm>
            <a:off x="536575" y="3378200"/>
            <a:ext cx="8607425" cy="457200"/>
            <a:chOff x="338" y="2128"/>
            <a:chExt cx="5422" cy="288"/>
          </a:xfrm>
        </p:grpSpPr>
        <p:sp>
          <p:nvSpPr>
            <p:cNvPr id="217099" name="Rectangle 11"/>
            <p:cNvSpPr>
              <a:spLocks noChangeArrowheads="1"/>
            </p:cNvSpPr>
            <p:nvPr/>
          </p:nvSpPr>
          <p:spPr bwMode="auto">
            <a:xfrm>
              <a:off x="338" y="2128"/>
              <a:ext cx="9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904" y="2128"/>
              <a:ext cx="4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对于</a:t>
              </a:r>
              <a:r>
                <a:rPr lang="zh-CN" altLang="en-US">
                  <a:solidFill>
                    <a:srgbClr val="006600"/>
                  </a:solidFill>
                  <a:ea typeface="楷体_GB2312" pitchFamily="49" charset="-122"/>
                </a:rPr>
                <a:t>二重</a:t>
              </a:r>
              <a:r>
                <a:rPr lang="zh-CN" altLang="en-US"/>
                <a:t>特征值，其对应的线性无关的特征向量的</a:t>
              </a:r>
            </a:p>
          </p:txBody>
        </p:sp>
      </p:grp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1409700" y="3959225"/>
            <a:ext cx="280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个数必须为 </a:t>
            </a:r>
            <a:r>
              <a:rPr lang="en-US" altLang="zh-CN"/>
              <a:t>2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31" name="Picture 1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2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3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4" name="Picture 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5" name="Picture 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6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7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8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139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40" name="Rectangle 2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42" name="Rectangle 3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8128" name="Group 16"/>
          <p:cNvGrpSpPr>
            <a:grpSpLocks/>
          </p:cNvGrpSpPr>
          <p:nvPr/>
        </p:nvGrpSpPr>
        <p:grpSpPr bwMode="auto">
          <a:xfrm>
            <a:off x="533400" y="533400"/>
            <a:ext cx="7021513" cy="987425"/>
            <a:chOff x="336" y="336"/>
            <a:chExt cx="4423" cy="622"/>
          </a:xfrm>
        </p:grpSpPr>
        <p:sp>
          <p:nvSpPr>
            <p:cNvPr id="218115" name="Text Box 3"/>
            <p:cNvSpPr txBox="1">
              <a:spLocks noChangeArrowheads="1"/>
            </p:cNvSpPr>
            <p:nvPr/>
          </p:nvSpPr>
          <p:spPr bwMode="auto">
            <a:xfrm>
              <a:off x="336" y="336"/>
              <a:ext cx="4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七、用正交变换 </a:t>
              </a:r>
              <a:r>
                <a:rPr lang="en-US" altLang="zh-CN" i="1"/>
                <a:t>X</a:t>
              </a:r>
              <a:r>
                <a:rPr lang="en-US" altLang="zh-CN"/>
                <a:t> = </a:t>
              </a:r>
              <a:r>
                <a:rPr lang="en-US" altLang="zh-CN" i="1"/>
                <a:t>C</a:t>
              </a:r>
              <a:r>
                <a:rPr lang="en-US" altLang="zh-CN" sz="800" i="1"/>
                <a:t> </a:t>
              </a:r>
              <a:r>
                <a:rPr lang="en-US" altLang="zh-CN" i="1"/>
                <a:t>Y </a:t>
              </a:r>
              <a:r>
                <a:rPr lang="zh-CN" altLang="en-US"/>
                <a:t>将二次型化为标准型。</a:t>
              </a:r>
            </a:p>
          </p:txBody>
        </p:sp>
        <p:graphicFrame>
          <p:nvGraphicFramePr>
            <p:cNvPr id="218116" name="Object 4"/>
            <p:cNvGraphicFramePr>
              <a:graphicFrameLocks noChangeAspect="1"/>
            </p:cNvGraphicFramePr>
            <p:nvPr/>
          </p:nvGraphicFramePr>
          <p:xfrm>
            <a:off x="851" y="678"/>
            <a:ext cx="3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3" name="公式" r:id="rId5" imgW="5143320" imgH="444240" progId="Equation.3">
                    <p:embed/>
                  </p:oleObj>
                </mc:Choice>
                <mc:Fallback>
                  <p:oleObj name="公式" r:id="rId5" imgW="514332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678"/>
                          <a:ext cx="3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8129" name="Group 17"/>
          <p:cNvGrpSpPr>
            <a:grpSpLocks/>
          </p:cNvGrpSpPr>
          <p:nvPr/>
        </p:nvGrpSpPr>
        <p:grpSpPr bwMode="auto">
          <a:xfrm>
            <a:off x="536575" y="1949450"/>
            <a:ext cx="4902200" cy="536575"/>
            <a:chOff x="338" y="1228"/>
            <a:chExt cx="3088" cy="338"/>
          </a:xfrm>
        </p:grpSpPr>
        <p:graphicFrame>
          <p:nvGraphicFramePr>
            <p:cNvPr id="218118" name="Object 6"/>
            <p:cNvGraphicFramePr>
              <a:graphicFrameLocks noChangeAspect="1"/>
            </p:cNvGraphicFramePr>
            <p:nvPr/>
          </p:nvGraphicFramePr>
          <p:xfrm>
            <a:off x="946" y="1336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4" name="Equation" r:id="rId7" imgW="761760" imgH="342720" progId="Equation.3">
                    <p:embed/>
                  </p:oleObj>
                </mc:Choice>
                <mc:Fallback>
                  <p:oleObj name="Equation" r:id="rId7" imgW="761760" imgH="3427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336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19" name="Object 7"/>
            <p:cNvGraphicFramePr>
              <a:graphicFrameLocks noChangeAspect="1"/>
            </p:cNvGraphicFramePr>
            <p:nvPr/>
          </p:nvGraphicFramePr>
          <p:xfrm>
            <a:off x="2154" y="1255"/>
            <a:ext cx="1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5" name="公式" r:id="rId9" imgW="2019240" imgH="444240" progId="Equation.3">
                    <p:embed/>
                  </p:oleObj>
                </mc:Choice>
                <mc:Fallback>
                  <p:oleObj name="公式" r:id="rId9" imgW="201924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255"/>
                          <a:ext cx="1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0" name="Object 8"/>
            <p:cNvGraphicFramePr>
              <a:graphicFrameLocks noChangeAspect="1"/>
            </p:cNvGraphicFramePr>
            <p:nvPr/>
          </p:nvGraphicFramePr>
          <p:xfrm>
            <a:off x="1520" y="1228"/>
            <a:ext cx="56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6" name="公式" r:id="rId11" imgW="1054080" imgH="279360" progId="Equation.3">
                    <p:embed/>
                  </p:oleObj>
                </mc:Choice>
                <mc:Fallback>
                  <p:oleObj name="公式" r:id="rId11" imgW="1054080" imgH="279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228"/>
                          <a:ext cx="564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22" name="Rectangle 10"/>
            <p:cNvSpPr>
              <a:spLocks noChangeArrowheads="1"/>
            </p:cNvSpPr>
            <p:nvPr/>
          </p:nvSpPr>
          <p:spPr bwMode="auto">
            <a:xfrm>
              <a:off x="338" y="1278"/>
              <a:ext cx="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>
              <a:off x="1458" y="1416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>
              <a:off x="1458" y="1453"/>
              <a:ext cx="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8130" name="Group 18"/>
          <p:cNvGrpSpPr>
            <a:grpSpLocks/>
          </p:cNvGrpSpPr>
          <p:nvPr/>
        </p:nvGrpSpPr>
        <p:grpSpPr bwMode="auto">
          <a:xfrm>
            <a:off x="1490663" y="2705100"/>
            <a:ext cx="3532187" cy="2616200"/>
            <a:chOff x="939" y="1704"/>
            <a:chExt cx="2225" cy="1648"/>
          </a:xfrm>
        </p:grpSpPr>
        <p:graphicFrame>
          <p:nvGraphicFramePr>
            <p:cNvPr id="218117" name="Object 5"/>
            <p:cNvGraphicFramePr>
              <a:graphicFrameLocks noChangeAspect="1"/>
            </p:cNvGraphicFramePr>
            <p:nvPr/>
          </p:nvGraphicFramePr>
          <p:xfrm>
            <a:off x="1452" y="1704"/>
            <a:ext cx="1712" cy="1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47" name="公式" r:id="rId13" imgW="2717640" imgH="2616120" progId="Equation.3">
                    <p:embed/>
                  </p:oleObj>
                </mc:Choice>
                <mc:Fallback>
                  <p:oleObj name="公式" r:id="rId13" imgW="2717640" imgH="26161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1704"/>
                          <a:ext cx="1712" cy="1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125" name="Rectangle 13"/>
            <p:cNvSpPr>
              <a:spLocks noChangeArrowheads="1"/>
            </p:cNvSpPr>
            <p:nvPr/>
          </p:nvSpPr>
          <p:spPr bwMode="auto">
            <a:xfrm>
              <a:off x="939" y="2365"/>
              <a:ext cx="1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其中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56" name="Picture 2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57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58" name="Picture 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59" name="Picture 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60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61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62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63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64" name="Picture 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65" name="Rectangle 2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八、证明题</a:t>
            </a:r>
          </a:p>
        </p:txBody>
      </p:sp>
      <p:grpSp>
        <p:nvGrpSpPr>
          <p:cNvPr id="219153" name="Group 17"/>
          <p:cNvGrpSpPr>
            <a:grpSpLocks/>
          </p:cNvGrpSpPr>
          <p:nvPr/>
        </p:nvGrpSpPr>
        <p:grpSpPr bwMode="auto">
          <a:xfrm>
            <a:off x="536575" y="2324100"/>
            <a:ext cx="6430963" cy="495300"/>
            <a:chOff x="338" y="1464"/>
            <a:chExt cx="4051" cy="312"/>
          </a:xfrm>
        </p:grpSpPr>
        <p:sp>
          <p:nvSpPr>
            <p:cNvPr id="219144" name="Text Box 8"/>
            <p:cNvSpPr txBox="1">
              <a:spLocks noChangeArrowheads="1"/>
            </p:cNvSpPr>
            <p:nvPr/>
          </p:nvSpPr>
          <p:spPr bwMode="auto">
            <a:xfrm>
              <a:off x="887" y="1488"/>
              <a:ext cx="3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注意矩阵</a:t>
              </a:r>
              <a:r>
                <a:rPr lang="zh-CN" altLang="en-US">
                  <a:solidFill>
                    <a:schemeClr val="hlink"/>
                  </a:solidFill>
                  <a:ea typeface="楷体_GB2312" pitchFamily="49" charset="-122"/>
                </a:rPr>
                <a:t>求和</a:t>
              </a:r>
              <a:r>
                <a:rPr lang="zh-CN" altLang="en-US"/>
                <a:t>与行列式“</a:t>
              </a:r>
              <a:r>
                <a:rPr lang="zh-CN" altLang="en-US">
                  <a:solidFill>
                    <a:schemeClr val="hlink"/>
                  </a:solidFill>
                  <a:ea typeface="楷体_GB2312" pitchFamily="49" charset="-122"/>
                </a:rPr>
                <a:t>求和</a:t>
              </a:r>
              <a:r>
                <a:rPr lang="zh-CN" altLang="en-US"/>
                <a:t>”的区别。</a:t>
              </a:r>
            </a:p>
          </p:txBody>
        </p:sp>
        <p:sp>
          <p:nvSpPr>
            <p:cNvPr id="219146" name="Rectangle 10"/>
            <p:cNvSpPr>
              <a:spLocks noChangeArrowheads="1"/>
            </p:cNvSpPr>
            <p:nvPr/>
          </p:nvSpPr>
          <p:spPr bwMode="auto">
            <a:xfrm>
              <a:off x="338" y="1464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</p:grpSp>
      <p:grpSp>
        <p:nvGrpSpPr>
          <p:cNvPr id="219155" name="Group 19"/>
          <p:cNvGrpSpPr>
            <a:grpSpLocks/>
          </p:cNvGrpSpPr>
          <p:nvPr/>
        </p:nvGrpSpPr>
        <p:grpSpPr bwMode="auto">
          <a:xfrm>
            <a:off x="528638" y="4478338"/>
            <a:ext cx="2887662" cy="461962"/>
            <a:chOff x="333" y="2821"/>
            <a:chExt cx="1819" cy="291"/>
          </a:xfrm>
        </p:grpSpPr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884" y="2824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利用反证法。</a:t>
              </a:r>
            </a:p>
          </p:txBody>
        </p:sp>
        <p:sp>
          <p:nvSpPr>
            <p:cNvPr id="219147" name="Rectangle 11"/>
            <p:cNvSpPr>
              <a:spLocks noChangeArrowheads="1"/>
            </p:cNvSpPr>
            <p:nvPr/>
          </p:nvSpPr>
          <p:spPr bwMode="auto">
            <a:xfrm>
              <a:off x="333" y="282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</p:grpSp>
      <p:grpSp>
        <p:nvGrpSpPr>
          <p:cNvPr id="219154" name="Group 18"/>
          <p:cNvGrpSpPr>
            <a:grpSpLocks/>
          </p:cNvGrpSpPr>
          <p:nvPr/>
        </p:nvGrpSpPr>
        <p:grpSpPr bwMode="auto">
          <a:xfrm>
            <a:off x="839788" y="3282950"/>
            <a:ext cx="8220075" cy="1014413"/>
            <a:chOff x="529" y="2068"/>
            <a:chExt cx="5178" cy="639"/>
          </a:xfrm>
        </p:grpSpPr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529" y="2068"/>
              <a:ext cx="49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2. </a:t>
              </a:r>
              <a:r>
                <a:rPr lang="zh-CN" altLang="en-US"/>
                <a:t>设 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  <a:r>
                <a:rPr lang="zh-CN" altLang="en-US"/>
                <a:t>和 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  <a:r>
                <a:rPr lang="zh-CN" altLang="en-US"/>
                <a:t>是方阵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的不同特征值对应的特征向量</a:t>
              </a:r>
              <a:r>
                <a:rPr lang="en-US" altLang="zh-CN"/>
                <a:t>, </a:t>
              </a:r>
            </a:p>
          </p:txBody>
        </p:sp>
        <p:sp>
          <p:nvSpPr>
            <p:cNvPr id="219142" name="Text Box 6"/>
            <p:cNvSpPr txBox="1">
              <a:spLocks noChangeArrowheads="1"/>
            </p:cNvSpPr>
            <p:nvPr/>
          </p:nvSpPr>
          <p:spPr bwMode="auto">
            <a:xfrm>
              <a:off x="1835" y="2419"/>
              <a:ext cx="3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证明 </a:t>
              </a:r>
              <a:r>
                <a:rPr lang="zh-CN" altLang="en-US" i="1"/>
                <a:t>                     </a:t>
              </a:r>
              <a:r>
                <a:rPr lang="zh-CN" altLang="en-US"/>
                <a:t>不是方阵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的特征向量。</a:t>
              </a:r>
            </a:p>
          </p:txBody>
        </p:sp>
        <p:graphicFrame>
          <p:nvGraphicFramePr>
            <p:cNvPr id="219143" name="Object 7"/>
            <p:cNvGraphicFramePr>
              <a:graphicFrameLocks noChangeAspect="1"/>
            </p:cNvGraphicFramePr>
            <p:nvPr/>
          </p:nvGraphicFramePr>
          <p:xfrm>
            <a:off x="797" y="2465"/>
            <a:ext cx="10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68" name="公式" r:id="rId5" imgW="1739880" imgH="368280" progId="Equation.3">
                    <p:embed/>
                  </p:oleObj>
                </mc:Choice>
                <mc:Fallback>
                  <p:oleObj name="公式" r:id="rId5" imgW="1739880" imgH="368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2465"/>
                          <a:ext cx="10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49" name="Object 13"/>
            <p:cNvGraphicFramePr>
              <a:graphicFrameLocks noChangeAspect="1"/>
            </p:cNvGraphicFramePr>
            <p:nvPr/>
          </p:nvGraphicFramePr>
          <p:xfrm>
            <a:off x="2402" y="2448"/>
            <a:ext cx="10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69" name="公式" r:id="rId7" imgW="1600200" imgH="368280" progId="Equation.3">
                    <p:embed/>
                  </p:oleObj>
                </mc:Choice>
                <mc:Fallback>
                  <p:oleObj name="公式" r:id="rId7" imgW="1600200" imgH="368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2448"/>
                          <a:ext cx="10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9152" name="Group 16"/>
          <p:cNvGrpSpPr>
            <a:grpSpLocks/>
          </p:cNvGrpSpPr>
          <p:nvPr/>
        </p:nvGrpSpPr>
        <p:grpSpPr bwMode="auto">
          <a:xfrm>
            <a:off x="836613" y="1076325"/>
            <a:ext cx="8083550" cy="1028700"/>
            <a:chOff x="527" y="678"/>
            <a:chExt cx="5092" cy="648"/>
          </a:xfrm>
        </p:grpSpPr>
        <p:sp>
          <p:nvSpPr>
            <p:cNvPr id="219139" name="Text Box 3"/>
            <p:cNvSpPr txBox="1">
              <a:spLocks noChangeArrowheads="1"/>
            </p:cNvSpPr>
            <p:nvPr/>
          </p:nvSpPr>
          <p:spPr bwMode="auto">
            <a:xfrm>
              <a:off x="527" y="678"/>
              <a:ext cx="50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1. </a:t>
              </a:r>
              <a:r>
                <a:rPr lang="zh-CN" altLang="en-US"/>
                <a:t>设 </a:t>
              </a:r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zh-CN" altLang="en-US"/>
                <a:t>阶方阵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和 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r>
                <a:rPr lang="zh-CN" altLang="en-US"/>
                <a:t>除第 </a:t>
              </a:r>
              <a:r>
                <a:rPr lang="en-US" altLang="zh-CN" i="1"/>
                <a:t>j</a:t>
              </a:r>
              <a:r>
                <a:rPr lang="en-US" altLang="zh-CN"/>
                <a:t> </a:t>
              </a:r>
              <a:r>
                <a:rPr lang="zh-CN" altLang="en-US"/>
                <a:t>列外，其余的列相等，</a:t>
              </a:r>
            </a:p>
          </p:txBody>
        </p:sp>
        <p:graphicFrame>
          <p:nvGraphicFramePr>
            <p:cNvPr id="219148" name="Object 12"/>
            <p:cNvGraphicFramePr>
              <a:graphicFrameLocks noChangeAspect="1"/>
            </p:cNvGraphicFramePr>
            <p:nvPr/>
          </p:nvGraphicFramePr>
          <p:xfrm>
            <a:off x="1235" y="1046"/>
            <a:ext cx="20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70" name="公式" r:id="rId9" imgW="3187440" imgH="431640" progId="Equation.3">
                    <p:embed/>
                  </p:oleObj>
                </mc:Choice>
                <mc:Fallback>
                  <p:oleObj name="公式" r:id="rId9" imgW="318744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1046"/>
                          <a:ext cx="20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150" name="Rectangle 14"/>
            <p:cNvSpPr>
              <a:spLocks noChangeArrowheads="1"/>
            </p:cNvSpPr>
            <p:nvPr/>
          </p:nvSpPr>
          <p:spPr bwMode="auto">
            <a:xfrm>
              <a:off x="726" y="103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证明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5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6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7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8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39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0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1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2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3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4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5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6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7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8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49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50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51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52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53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3254" name="Group 22"/>
          <p:cNvGrpSpPr>
            <a:grpSpLocks/>
          </p:cNvGrpSpPr>
          <p:nvPr/>
        </p:nvGrpSpPr>
        <p:grpSpPr bwMode="auto">
          <a:xfrm>
            <a:off x="469900" y="469900"/>
            <a:ext cx="8677275" cy="6278563"/>
            <a:chOff x="296" y="296"/>
            <a:chExt cx="5466" cy="3955"/>
          </a:xfrm>
        </p:grpSpPr>
        <p:sp>
          <p:nvSpPr>
            <p:cNvPr id="223255" name="Text Box 23"/>
            <p:cNvSpPr txBox="1">
              <a:spLocks noChangeArrowheads="1"/>
            </p:cNvSpPr>
            <p:nvPr/>
          </p:nvSpPr>
          <p:spPr bwMode="auto">
            <a:xfrm>
              <a:off x="1220" y="3847"/>
              <a:ext cx="27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3600" b="0">
                  <a:solidFill>
                    <a:srgbClr val="FFA449"/>
                  </a:solidFill>
                  <a:ea typeface="华文行楷" pitchFamily="2" charset="-122"/>
                </a:rPr>
                <a:t>   </a:t>
              </a:r>
              <a:r>
                <a:rPr kumimoji="0" lang="zh-CN" altLang="en-US" sz="3600" b="0">
                  <a:solidFill>
                    <a:srgbClr val="FFFFFF"/>
                  </a:solidFill>
                  <a:ea typeface="华文行楷" pitchFamily="2" charset="-122"/>
                </a:rPr>
                <a:t>轻松一下吧</a:t>
              </a:r>
            </a:p>
          </p:txBody>
        </p:sp>
        <p:sp>
          <p:nvSpPr>
            <p:cNvPr id="223256" name="Rectangle 24"/>
            <p:cNvSpPr>
              <a:spLocks noChangeArrowheads="1"/>
            </p:cNvSpPr>
            <p:nvPr/>
          </p:nvSpPr>
          <p:spPr bwMode="auto">
            <a:xfrm>
              <a:off x="3014" y="3714"/>
              <a:ext cx="8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4000" b="0">
                  <a:solidFill>
                    <a:srgbClr val="FFA449"/>
                  </a:solidFill>
                  <a:latin typeface="Arial"/>
                </a:rPr>
                <a:t>……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pic>
          <p:nvPicPr>
            <p:cNvPr id="223257" name="Picture 25" descr="aa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96"/>
              <a:ext cx="5466" cy="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02" name="Picture 42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3" name="Picture 4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4" name="Picture 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5" name="Picture 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6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7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8" name="Picture 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09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210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211" name="Rectangle 5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2" name="Rectangle 5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13" name="Rectangle 5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01" name="Rectangle 41"/>
          <p:cNvSpPr>
            <a:spLocks noChangeArrowheads="1"/>
          </p:cNvSpPr>
          <p:nvPr/>
        </p:nvSpPr>
        <p:spPr bwMode="auto">
          <a:xfrm>
            <a:off x="2465388" y="534988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>
                <a:solidFill>
                  <a:srgbClr val="808080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808080"/>
                </a:solidFill>
                <a:latin typeface="宋体" pitchFamily="2" charset="-122"/>
              </a:rPr>
              <a:t>(</a:t>
            </a:r>
            <a:r>
              <a:rPr lang="zh-CN" altLang="en-US" sz="3200">
                <a:solidFill>
                  <a:srgbClr val="808080"/>
                </a:solidFill>
                <a:latin typeface="宋体" pitchFamily="2" charset="-122"/>
              </a:rPr>
              <a:t>三</a:t>
            </a:r>
            <a:r>
              <a:rPr lang="en-US" altLang="zh-CN" sz="3200">
                <a:solidFill>
                  <a:srgbClr val="808080"/>
                </a:solidFill>
                <a:latin typeface="宋体" pitchFamily="2" charset="-122"/>
              </a:rPr>
              <a:t>) </a:t>
            </a:r>
            <a:r>
              <a:rPr lang="zh-CN" altLang="en-US" sz="32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答案</a:t>
            </a:r>
          </a:p>
        </p:txBody>
      </p:sp>
      <p:grpSp>
        <p:nvGrpSpPr>
          <p:cNvPr id="220200" name="Group 40"/>
          <p:cNvGrpSpPr>
            <a:grpSpLocks/>
          </p:cNvGrpSpPr>
          <p:nvPr/>
        </p:nvGrpSpPr>
        <p:grpSpPr bwMode="auto">
          <a:xfrm>
            <a:off x="792163" y="1811338"/>
            <a:ext cx="8355012" cy="3989387"/>
            <a:chOff x="499" y="1141"/>
            <a:chExt cx="5263" cy="2513"/>
          </a:xfrm>
        </p:grpSpPr>
        <p:grpSp>
          <p:nvGrpSpPr>
            <p:cNvPr id="220198" name="Group 38"/>
            <p:cNvGrpSpPr>
              <a:grpSpLocks/>
            </p:cNvGrpSpPr>
            <p:nvPr/>
          </p:nvGrpSpPr>
          <p:grpSpPr bwMode="auto">
            <a:xfrm>
              <a:off x="499" y="2675"/>
              <a:ext cx="5263" cy="306"/>
              <a:chOff x="499" y="2675"/>
              <a:chExt cx="5263" cy="306"/>
            </a:xfrm>
          </p:grpSpPr>
          <p:sp>
            <p:nvSpPr>
              <p:cNvPr id="220173" name="Text Box 13"/>
              <p:cNvSpPr txBox="1">
                <a:spLocks noChangeArrowheads="1"/>
              </p:cNvSpPr>
              <p:nvPr/>
            </p:nvSpPr>
            <p:spPr bwMode="auto">
              <a:xfrm>
                <a:off x="499" y="2693"/>
                <a:ext cx="47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7. </a:t>
                </a:r>
                <a:r>
                  <a:rPr lang="zh-CN" altLang="en-US"/>
                  <a:t>若方阵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的特征值全为零，则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为零矩阵．</a:t>
                </a:r>
              </a:p>
            </p:txBody>
          </p:sp>
          <p:sp>
            <p:nvSpPr>
              <p:cNvPr id="220174" name="Text Box 14"/>
              <p:cNvSpPr txBox="1">
                <a:spLocks noChangeArrowheads="1"/>
              </p:cNvSpPr>
              <p:nvPr/>
            </p:nvSpPr>
            <p:spPr bwMode="auto">
              <a:xfrm>
                <a:off x="5238" y="2675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</p:grpSp>
        <p:grpSp>
          <p:nvGrpSpPr>
            <p:cNvPr id="220196" name="Group 36"/>
            <p:cNvGrpSpPr>
              <a:grpSpLocks/>
            </p:cNvGrpSpPr>
            <p:nvPr/>
          </p:nvGrpSpPr>
          <p:grpSpPr bwMode="auto">
            <a:xfrm>
              <a:off x="502" y="1141"/>
              <a:ext cx="5258" cy="617"/>
              <a:chOff x="502" y="1141"/>
              <a:chExt cx="5258" cy="617"/>
            </a:xfrm>
          </p:grpSpPr>
          <p:sp>
            <p:nvSpPr>
              <p:cNvPr id="220191" name="Text Box 31"/>
              <p:cNvSpPr txBox="1">
                <a:spLocks noChangeArrowheads="1"/>
              </p:cNvSpPr>
              <p:nvPr/>
            </p:nvSpPr>
            <p:spPr bwMode="auto">
              <a:xfrm>
                <a:off x="5238" y="1437"/>
                <a:ext cx="5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sp>
            <p:nvSpPr>
              <p:cNvPr id="220168" name="Text Box 8"/>
              <p:cNvSpPr txBox="1">
                <a:spLocks noChangeArrowheads="1"/>
              </p:cNvSpPr>
              <p:nvPr/>
            </p:nvSpPr>
            <p:spPr bwMode="auto">
              <a:xfrm>
                <a:off x="502" y="1141"/>
                <a:ext cx="50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5. </a:t>
                </a:r>
                <a:r>
                  <a:rPr lang="zh-CN" altLang="en-US"/>
                  <a:t>设 </a:t>
                </a:r>
                <a:r>
                  <a:rPr lang="en-US" altLang="zh-CN" i="1"/>
                  <a:t>X</a:t>
                </a:r>
                <a:r>
                  <a:rPr lang="en-US" altLang="zh-CN"/>
                  <a:t> </a:t>
                </a:r>
                <a:r>
                  <a:rPr lang="zh-CN" altLang="en-US"/>
                  <a:t>是方阵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的一个非零特征值对应的特征向量，</a:t>
                </a:r>
              </a:p>
            </p:txBody>
          </p:sp>
          <p:sp>
            <p:nvSpPr>
              <p:cNvPr id="220188" name="Rectangle 28"/>
              <p:cNvSpPr>
                <a:spLocks noChangeArrowheads="1"/>
              </p:cNvSpPr>
              <p:nvPr/>
            </p:nvSpPr>
            <p:spPr bwMode="auto">
              <a:xfrm>
                <a:off x="690" y="1470"/>
                <a:ext cx="28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则 </a:t>
                </a:r>
                <a:r>
                  <a:rPr lang="en-US" altLang="zh-CN" i="1"/>
                  <a:t>X</a:t>
                </a:r>
                <a:r>
                  <a:rPr lang="en-US" altLang="zh-CN"/>
                  <a:t> </a:t>
                </a:r>
                <a:r>
                  <a:rPr lang="zh-CN" altLang="en-US"/>
                  <a:t>是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的列向量的线性组合．</a:t>
                </a:r>
              </a:p>
            </p:txBody>
          </p:sp>
        </p:grpSp>
        <p:grpSp>
          <p:nvGrpSpPr>
            <p:cNvPr id="220197" name="Group 37"/>
            <p:cNvGrpSpPr>
              <a:grpSpLocks/>
            </p:cNvGrpSpPr>
            <p:nvPr/>
          </p:nvGrpSpPr>
          <p:grpSpPr bwMode="auto">
            <a:xfrm>
              <a:off x="503" y="1805"/>
              <a:ext cx="5259" cy="813"/>
              <a:chOff x="503" y="1805"/>
              <a:chExt cx="5259" cy="813"/>
            </a:xfrm>
          </p:grpSpPr>
          <p:sp>
            <p:nvSpPr>
              <p:cNvPr id="220170" name="Text Box 10"/>
              <p:cNvSpPr txBox="1">
                <a:spLocks noChangeArrowheads="1"/>
              </p:cNvSpPr>
              <p:nvPr/>
            </p:nvSpPr>
            <p:spPr bwMode="auto">
              <a:xfrm>
                <a:off x="503" y="1805"/>
                <a:ext cx="47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6. </a:t>
                </a:r>
                <a:r>
                  <a:rPr lang="zh-CN" altLang="en-US"/>
                  <a:t>设               分别为 </a:t>
                </a:r>
                <a:r>
                  <a:rPr lang="en-US" altLang="zh-CN" i="1"/>
                  <a:t>n</a:t>
                </a:r>
                <a:r>
                  <a:rPr lang="en-US" altLang="zh-CN"/>
                  <a:t> </a:t>
                </a:r>
                <a:r>
                  <a:rPr lang="zh-CN" altLang="en-US"/>
                  <a:t>阶方阵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</a:t>
                </a:r>
                <a:r>
                  <a:rPr lang="en-US" altLang="zh-CN"/>
                  <a:t>, (</a:t>
                </a:r>
                <a:r>
                  <a:rPr lang="en-US" altLang="zh-CN" sz="1200"/>
                  <a:t> </a:t>
                </a:r>
                <a:r>
                  <a:rPr lang="en-US" altLang="zh-CN" i="1"/>
                  <a:t>A</a:t>
                </a:r>
                <a:r>
                  <a:rPr lang="en-US" altLang="zh-CN" i="1" baseline="-25000"/>
                  <a:t> </a:t>
                </a:r>
                <a:r>
                  <a:rPr lang="en-US" altLang="zh-CN"/>
                  <a:t>+</a:t>
                </a:r>
                <a:r>
                  <a:rPr lang="en-US" altLang="zh-CN" baseline="-25000"/>
                  <a:t> </a:t>
                </a:r>
                <a:r>
                  <a:rPr lang="en-US" altLang="zh-CN" i="1"/>
                  <a:t>B</a:t>
                </a:r>
                <a:r>
                  <a:rPr lang="en-US" altLang="zh-CN" sz="1200" i="1"/>
                  <a:t> </a:t>
                </a:r>
                <a:r>
                  <a:rPr lang="en-US" altLang="zh-CN"/>
                  <a:t>) </a:t>
                </a:r>
                <a:r>
                  <a:rPr lang="zh-CN" altLang="en-US"/>
                  <a:t>的特征值，</a:t>
                </a:r>
              </a:p>
            </p:txBody>
          </p:sp>
          <p:graphicFrame>
            <p:nvGraphicFramePr>
              <p:cNvPr id="220171" name="Object 11"/>
              <p:cNvGraphicFramePr>
                <a:graphicFrameLocks noChangeAspect="1"/>
              </p:cNvGraphicFramePr>
              <p:nvPr/>
            </p:nvGraphicFramePr>
            <p:xfrm>
              <a:off x="1590" y="2130"/>
              <a:ext cx="1528" cy="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14" name="公式" r:id="rId5" imgW="2425680" imgH="774360" progId="Equation.3">
                      <p:embed/>
                    </p:oleObj>
                  </mc:Choice>
                  <mc:Fallback>
                    <p:oleObj name="公式" r:id="rId5" imgW="2425680" imgH="7743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0" y="2130"/>
                            <a:ext cx="1528" cy="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0172" name="Text Box 12"/>
              <p:cNvSpPr txBox="1">
                <a:spLocks noChangeArrowheads="1"/>
              </p:cNvSpPr>
              <p:nvPr/>
            </p:nvSpPr>
            <p:spPr bwMode="auto">
              <a:xfrm>
                <a:off x="643" y="2232"/>
                <a:ext cx="11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 </a:t>
                </a:r>
                <a:r>
                  <a:rPr lang="zh-CN" altLang="en-US"/>
                  <a:t>则有等式  </a:t>
                </a:r>
              </a:p>
            </p:txBody>
          </p:sp>
          <p:sp>
            <p:nvSpPr>
              <p:cNvPr id="220179" name="Text Box 19"/>
              <p:cNvSpPr txBox="1">
                <a:spLocks noChangeArrowheads="1"/>
              </p:cNvSpPr>
              <p:nvPr/>
            </p:nvSpPr>
            <p:spPr bwMode="auto">
              <a:xfrm>
                <a:off x="5238" y="2204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aphicFrame>
            <p:nvGraphicFramePr>
              <p:cNvPr id="220189" name="Object 29"/>
              <p:cNvGraphicFramePr>
                <a:graphicFrameLocks noChangeAspect="1"/>
              </p:cNvGraphicFramePr>
              <p:nvPr/>
            </p:nvGraphicFramePr>
            <p:xfrm>
              <a:off x="1000" y="1830"/>
              <a:ext cx="6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15" name="公式" r:id="rId7" imgW="977760" imgH="380880" progId="Equation.3">
                      <p:embed/>
                    </p:oleObj>
                  </mc:Choice>
                  <mc:Fallback>
                    <p:oleObj name="公式" r:id="rId7" imgW="977760" imgH="3808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" y="1830"/>
                            <a:ext cx="6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0199" name="Group 39"/>
            <p:cNvGrpSpPr>
              <a:grpSpLocks/>
            </p:cNvGrpSpPr>
            <p:nvPr/>
          </p:nvGrpSpPr>
          <p:grpSpPr bwMode="auto">
            <a:xfrm>
              <a:off x="503" y="3027"/>
              <a:ext cx="5259" cy="627"/>
              <a:chOff x="503" y="3027"/>
              <a:chExt cx="5259" cy="627"/>
            </a:xfrm>
          </p:grpSpPr>
          <p:sp>
            <p:nvSpPr>
              <p:cNvPr id="220169" name="Text Box 9"/>
              <p:cNvSpPr txBox="1">
                <a:spLocks noChangeArrowheads="1"/>
              </p:cNvSpPr>
              <p:nvPr/>
            </p:nvSpPr>
            <p:spPr bwMode="auto">
              <a:xfrm>
                <a:off x="503" y="3027"/>
                <a:ext cx="50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8. </a:t>
                </a:r>
                <a:r>
                  <a:rPr lang="zh-CN" altLang="en-US"/>
                  <a:t>若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是一个实对称阵，方程组 </a:t>
                </a:r>
                <a:r>
                  <a:rPr lang="en-US" altLang="zh-CN" i="1"/>
                  <a:t>A</a:t>
                </a:r>
                <a:r>
                  <a:rPr lang="en-US" altLang="zh-CN" sz="1200" i="1"/>
                  <a:t> </a:t>
                </a:r>
                <a:r>
                  <a:rPr lang="en-US" altLang="zh-CN" i="1"/>
                  <a:t>X </a:t>
                </a:r>
                <a:r>
                  <a:rPr lang="en-US" altLang="zh-CN"/>
                  <a:t>= 0 </a:t>
                </a:r>
                <a:r>
                  <a:rPr lang="zh-CN" altLang="en-US"/>
                  <a:t>有非零解，</a:t>
                </a:r>
              </a:p>
            </p:txBody>
          </p:sp>
          <p:sp>
            <p:nvSpPr>
              <p:cNvPr id="220178" name="Text Box 18"/>
              <p:cNvSpPr txBox="1">
                <a:spLocks noChangeArrowheads="1"/>
              </p:cNvSpPr>
              <p:nvPr/>
            </p:nvSpPr>
            <p:spPr bwMode="auto">
              <a:xfrm>
                <a:off x="5238" y="3338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sp>
            <p:nvSpPr>
              <p:cNvPr id="220190" name="Rectangle 30"/>
              <p:cNvSpPr>
                <a:spLocks noChangeArrowheads="1"/>
              </p:cNvSpPr>
              <p:nvPr/>
            </p:nvSpPr>
            <p:spPr bwMode="auto">
              <a:xfrm>
                <a:off x="700" y="3366"/>
                <a:ext cx="18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则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不是正定矩阵．</a:t>
                </a:r>
              </a:p>
            </p:txBody>
          </p:sp>
        </p:grpSp>
      </p:grpSp>
      <p:sp>
        <p:nvSpPr>
          <p:cNvPr id="220186" name="Rectangle 26"/>
          <p:cNvSpPr>
            <a:spLocks noChangeArrowheads="1"/>
          </p:cNvSpPr>
          <p:nvPr/>
        </p:nvSpPr>
        <p:spPr bwMode="auto">
          <a:xfrm>
            <a:off x="8432800" y="4257675"/>
            <a:ext cx="69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528638" y="1238250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一、判断题</a:t>
            </a:r>
          </a:p>
        </p:txBody>
      </p:sp>
      <p:sp>
        <p:nvSpPr>
          <p:cNvPr id="220192" name="Rectangle 32"/>
          <p:cNvSpPr>
            <a:spLocks noChangeArrowheads="1"/>
          </p:cNvSpPr>
          <p:nvPr/>
        </p:nvSpPr>
        <p:spPr bwMode="auto">
          <a:xfrm>
            <a:off x="8415338" y="2297113"/>
            <a:ext cx="65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220193" name="Rectangle 33"/>
          <p:cNvSpPr>
            <a:spLocks noChangeArrowheads="1"/>
          </p:cNvSpPr>
          <p:nvPr/>
        </p:nvSpPr>
        <p:spPr bwMode="auto">
          <a:xfrm>
            <a:off x="8415338" y="3508375"/>
            <a:ext cx="65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220194" name="Rectangle 34"/>
          <p:cNvSpPr>
            <a:spLocks noChangeArrowheads="1"/>
          </p:cNvSpPr>
          <p:nvPr/>
        </p:nvSpPr>
        <p:spPr bwMode="auto">
          <a:xfrm>
            <a:off x="8416925" y="5308600"/>
            <a:ext cx="65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/>
      <p:bldP spid="220192" grpId="0"/>
      <p:bldP spid="220193" grpId="0"/>
      <p:bldP spid="220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96" name="Picture 28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97" name="Picture 2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98" name="Picture 3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99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00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01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02" name="Picture 3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03" name="Picture 3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04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005" name="Rectangle 37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06" name="Rectangle 38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007" name="Rectangle 39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1995" name="Group 27"/>
          <p:cNvGrpSpPr>
            <a:grpSpLocks/>
          </p:cNvGrpSpPr>
          <p:nvPr/>
        </p:nvGrpSpPr>
        <p:grpSpPr bwMode="auto">
          <a:xfrm>
            <a:off x="779463" y="1098550"/>
            <a:ext cx="3913187" cy="3751263"/>
            <a:chOff x="491" y="692"/>
            <a:chExt cx="2465" cy="2363"/>
          </a:xfrm>
        </p:grpSpPr>
        <p:grpSp>
          <p:nvGrpSpPr>
            <p:cNvPr id="211993" name="Group 25"/>
            <p:cNvGrpSpPr>
              <a:grpSpLocks/>
            </p:cNvGrpSpPr>
            <p:nvPr/>
          </p:nvGrpSpPr>
          <p:grpSpPr bwMode="auto">
            <a:xfrm>
              <a:off x="491" y="692"/>
              <a:ext cx="2465" cy="2320"/>
              <a:chOff x="491" y="692"/>
              <a:chExt cx="2465" cy="2320"/>
            </a:xfrm>
          </p:grpSpPr>
          <p:sp>
            <p:nvSpPr>
              <p:cNvPr id="211972" name="Text Box 4"/>
              <p:cNvSpPr txBox="1">
                <a:spLocks noChangeArrowheads="1"/>
              </p:cNvSpPr>
              <p:nvPr/>
            </p:nvSpPr>
            <p:spPr bwMode="auto">
              <a:xfrm>
                <a:off x="491" y="1241"/>
                <a:ext cx="8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914400" indent="-4572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371600" indent="-4572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828800" indent="-4572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indent="-4572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1. </a:t>
                </a:r>
                <a:r>
                  <a:rPr lang="zh-CN" altLang="en-US"/>
                  <a:t>设        </a:t>
                </a:r>
              </a:p>
            </p:txBody>
          </p:sp>
          <p:graphicFrame>
            <p:nvGraphicFramePr>
              <p:cNvPr id="211973" name="Object 5"/>
              <p:cNvGraphicFramePr>
                <a:graphicFrameLocks noChangeAspect="1"/>
              </p:cNvGraphicFramePr>
              <p:nvPr/>
            </p:nvGraphicFramePr>
            <p:xfrm>
              <a:off x="996" y="692"/>
              <a:ext cx="1960" cy="1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008" name="公式" r:id="rId5" imgW="3111480" imgH="2222280" progId="Equation.3">
                      <p:embed/>
                    </p:oleObj>
                  </mc:Choice>
                  <mc:Fallback>
                    <p:oleObj name="公式" r:id="rId5" imgW="3111480" imgH="22222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6" y="692"/>
                            <a:ext cx="1960" cy="1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1980" name="Object 12"/>
              <p:cNvGraphicFramePr>
                <a:graphicFrameLocks noChangeAspect="1"/>
              </p:cNvGraphicFramePr>
              <p:nvPr/>
            </p:nvGraphicFramePr>
            <p:xfrm>
              <a:off x="990" y="2738"/>
              <a:ext cx="48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009" name="公式" r:id="rId7" imgW="761760" imgH="355320" progId="Equation.3">
                      <p:embed/>
                    </p:oleObj>
                  </mc:Choice>
                  <mc:Fallback>
                    <p:oleObj name="公式" r:id="rId7" imgW="761760" imgH="35532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0" y="2738"/>
                            <a:ext cx="48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988" name="Rectangle 20"/>
              <p:cNvSpPr>
                <a:spLocks noChangeArrowheads="1"/>
              </p:cNvSpPr>
              <p:nvPr/>
            </p:nvSpPr>
            <p:spPr bwMode="auto">
              <a:xfrm>
                <a:off x="690" y="2724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则</a:t>
                </a:r>
              </a:p>
            </p:txBody>
          </p:sp>
        </p:grpSp>
        <p:sp>
          <p:nvSpPr>
            <p:cNvPr id="211994" name="Text Box 26"/>
            <p:cNvSpPr txBox="1">
              <a:spLocks noChangeArrowheads="1"/>
            </p:cNvSpPr>
            <p:nvPr/>
          </p:nvSpPr>
          <p:spPr bwMode="auto">
            <a:xfrm>
              <a:off x="1490" y="2767"/>
              <a:ext cx="1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u="sng"/>
                <a:t>                     </a:t>
              </a:r>
              <a:r>
                <a:rPr lang="zh-CN" altLang="en-US"/>
                <a:t>。</a:t>
              </a:r>
              <a:endParaRPr lang="zh-CN" altLang="en-US" u="sng"/>
            </a:p>
          </p:txBody>
        </p:sp>
      </p:grp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28638" y="53498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二、填空题</a:t>
            </a:r>
            <a:endParaRPr lang="zh-CN" altLang="en-US" u="sng"/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2371725" y="4333875"/>
            <a:ext cx="24003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采用分块求逆</a:t>
            </a:r>
            <a:r>
              <a: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2417763" y="3565525"/>
          <a:ext cx="3441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0" name="公式" r:id="rId9" imgW="3441600" imgH="2044440" progId="Equation.3">
                  <p:embed/>
                </p:oleObj>
              </mc:Choice>
              <mc:Fallback>
                <p:oleObj name="公式" r:id="rId9" imgW="3441600" imgH="2044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565525"/>
                        <a:ext cx="3441700" cy="204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  <p:bldP spid="2119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209" name="Picture 2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0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1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2" name="Picture 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3" name="Picture 2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4" name="Picture 3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5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6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217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218" name="Rectangle 3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Rectangle 3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0" name="Rectangle 3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1208" name="Group 24"/>
          <p:cNvGrpSpPr>
            <a:grpSpLocks/>
          </p:cNvGrpSpPr>
          <p:nvPr/>
        </p:nvGrpSpPr>
        <p:grpSpPr bwMode="auto">
          <a:xfrm>
            <a:off x="784225" y="1119188"/>
            <a:ext cx="8231188" cy="3379787"/>
            <a:chOff x="494" y="705"/>
            <a:chExt cx="5185" cy="2129"/>
          </a:xfrm>
        </p:grpSpPr>
        <p:grpSp>
          <p:nvGrpSpPr>
            <p:cNvPr id="221206" name="Group 22"/>
            <p:cNvGrpSpPr>
              <a:grpSpLocks/>
            </p:cNvGrpSpPr>
            <p:nvPr/>
          </p:nvGrpSpPr>
          <p:grpSpPr bwMode="auto">
            <a:xfrm>
              <a:off x="494" y="705"/>
              <a:ext cx="5185" cy="824"/>
              <a:chOff x="494" y="705"/>
              <a:chExt cx="5185" cy="824"/>
            </a:xfrm>
          </p:grpSpPr>
          <p:sp>
            <p:nvSpPr>
              <p:cNvPr id="221205" name="Rectangle 21"/>
              <p:cNvSpPr>
                <a:spLocks noChangeArrowheads="1"/>
              </p:cNvSpPr>
              <p:nvPr/>
            </p:nvSpPr>
            <p:spPr bwMode="auto">
              <a:xfrm>
                <a:off x="4698" y="995"/>
                <a:ext cx="9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          </a:t>
                </a:r>
                <a:r>
                  <a:rPr lang="zh-CN" altLang="en-US"/>
                  <a:t>。</a:t>
                </a:r>
              </a:p>
            </p:txBody>
          </p:sp>
          <p:grpSp>
            <p:nvGrpSpPr>
              <p:cNvPr id="221202" name="Group 18"/>
              <p:cNvGrpSpPr>
                <a:grpSpLocks/>
              </p:cNvGrpSpPr>
              <p:nvPr/>
            </p:nvGrpSpPr>
            <p:grpSpPr bwMode="auto">
              <a:xfrm>
                <a:off x="494" y="705"/>
                <a:ext cx="4570" cy="824"/>
                <a:chOff x="494" y="705"/>
                <a:chExt cx="4570" cy="824"/>
              </a:xfrm>
            </p:grpSpPr>
            <p:sp>
              <p:nvSpPr>
                <p:cNvPr id="221190" name="Rectangle 6"/>
                <p:cNvSpPr>
                  <a:spLocks noChangeArrowheads="1"/>
                </p:cNvSpPr>
                <p:nvPr/>
              </p:nvSpPr>
              <p:spPr bwMode="auto">
                <a:xfrm>
                  <a:off x="494" y="972"/>
                  <a:ext cx="45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2. </a:t>
                  </a:r>
                  <a:r>
                    <a:rPr lang="zh-CN" altLang="en-US"/>
                    <a:t>设                               ，则            的全部特征值为</a:t>
                  </a:r>
                </a:p>
              </p:txBody>
            </p:sp>
            <p:graphicFrame>
              <p:nvGraphicFramePr>
                <p:cNvPr id="221191" name="Object 7"/>
                <p:cNvGraphicFramePr>
                  <a:graphicFrameLocks noChangeAspect="1"/>
                </p:cNvGraphicFramePr>
                <p:nvPr/>
              </p:nvGraphicFramePr>
              <p:xfrm>
                <a:off x="917" y="705"/>
                <a:ext cx="1478" cy="8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21" name="公式" r:id="rId5" imgW="2133360" imgH="1307880" progId="Equation.3">
                        <p:embed/>
                      </p:oleObj>
                    </mc:Choice>
                    <mc:Fallback>
                      <p:oleObj name="公式" r:id="rId5" imgW="2133360" imgH="130788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7" y="705"/>
                              <a:ext cx="1478" cy="8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1197" name="Object 13"/>
                <p:cNvGraphicFramePr>
                  <a:graphicFrameLocks noChangeAspect="1"/>
                </p:cNvGraphicFramePr>
                <p:nvPr/>
              </p:nvGraphicFramePr>
              <p:xfrm>
                <a:off x="2840" y="980"/>
                <a:ext cx="520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22" name="公式" r:id="rId7" imgW="825480" imgH="355320" progId="Equation.3">
                        <p:embed/>
                      </p:oleObj>
                    </mc:Choice>
                    <mc:Fallback>
                      <p:oleObj name="公式" r:id="rId7" imgW="825480" imgH="35532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40" y="980"/>
                              <a:ext cx="520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21207" name="Group 23"/>
            <p:cNvGrpSpPr>
              <a:grpSpLocks/>
            </p:cNvGrpSpPr>
            <p:nvPr/>
          </p:nvGrpSpPr>
          <p:grpSpPr bwMode="auto">
            <a:xfrm>
              <a:off x="495" y="1715"/>
              <a:ext cx="4677" cy="1119"/>
              <a:chOff x="495" y="1715"/>
              <a:chExt cx="4677" cy="1119"/>
            </a:xfrm>
          </p:grpSpPr>
          <p:grpSp>
            <p:nvGrpSpPr>
              <p:cNvPr id="221203" name="Group 19"/>
              <p:cNvGrpSpPr>
                <a:grpSpLocks/>
              </p:cNvGrpSpPr>
              <p:nvPr/>
            </p:nvGrpSpPr>
            <p:grpSpPr bwMode="auto">
              <a:xfrm>
                <a:off x="495" y="1715"/>
                <a:ext cx="4677" cy="1065"/>
                <a:chOff x="495" y="1715"/>
                <a:chExt cx="4677" cy="1065"/>
              </a:xfrm>
            </p:grpSpPr>
            <p:sp>
              <p:nvSpPr>
                <p:cNvPr id="221187" name="Rectangle 3"/>
                <p:cNvSpPr>
                  <a:spLocks noChangeArrowheads="1"/>
                </p:cNvSpPr>
                <p:nvPr/>
              </p:nvSpPr>
              <p:spPr bwMode="auto">
                <a:xfrm>
                  <a:off x="495" y="1715"/>
                  <a:ext cx="46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3. </a:t>
                  </a:r>
                  <a:r>
                    <a:rPr lang="zh-CN" altLang="en-US"/>
                    <a:t>设矩阵                                      可逆，</a:t>
                  </a:r>
                  <a:r>
                    <a:rPr lang="en-US" altLang="zh-CN" i="1"/>
                    <a:t>P</a:t>
                  </a:r>
                  <a:r>
                    <a:rPr lang="en-US" altLang="zh-CN"/>
                    <a:t> </a:t>
                  </a:r>
                  <a:r>
                    <a:rPr lang="zh-CN" altLang="en-US"/>
                    <a:t>为 </a:t>
                  </a:r>
                  <a:r>
                    <a:rPr lang="en-US" altLang="zh-CN"/>
                    <a:t>4 </a:t>
                  </a:r>
                  <a:r>
                    <a:rPr lang="zh-CN" altLang="en-US"/>
                    <a:t>阶方阵，</a:t>
                  </a:r>
                </a:p>
              </p:txBody>
            </p:sp>
            <p:sp>
              <p:nvSpPr>
                <p:cNvPr id="221193" name="Rectangle 9"/>
                <p:cNvSpPr>
                  <a:spLocks noChangeArrowheads="1"/>
                </p:cNvSpPr>
                <p:nvPr/>
              </p:nvSpPr>
              <p:spPr bwMode="auto">
                <a:xfrm>
                  <a:off x="693" y="2492"/>
                  <a:ext cx="389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/>
                    <a:t>若                                                    则</a:t>
                  </a:r>
                </a:p>
              </p:txBody>
            </p:sp>
            <p:graphicFrame>
              <p:nvGraphicFramePr>
                <p:cNvPr id="221198" name="Object 14"/>
                <p:cNvGraphicFramePr>
                  <a:graphicFrameLocks noChangeAspect="1"/>
                </p:cNvGraphicFramePr>
                <p:nvPr/>
              </p:nvGraphicFramePr>
              <p:xfrm>
                <a:off x="1365" y="1746"/>
                <a:ext cx="174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23" name="公式" r:id="rId9" imgW="2768400" imgH="380880" progId="Equation.3">
                        <p:embed/>
                      </p:oleObj>
                    </mc:Choice>
                    <mc:Fallback>
                      <p:oleObj name="公式" r:id="rId9" imgW="2768400" imgH="38088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5" y="1746"/>
                              <a:ext cx="174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1199" name="Object 15"/>
                <p:cNvGraphicFramePr>
                  <a:graphicFrameLocks noChangeAspect="1"/>
                </p:cNvGraphicFramePr>
                <p:nvPr/>
              </p:nvGraphicFramePr>
              <p:xfrm>
                <a:off x="948" y="2527"/>
                <a:ext cx="237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24" name="公式" r:id="rId11" imgW="3771720" imgH="380880" progId="Equation.3">
                        <p:embed/>
                      </p:oleObj>
                    </mc:Choice>
                    <mc:Fallback>
                      <p:oleObj name="公式" r:id="rId11" imgW="3771720" imgH="38088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8" y="2527"/>
                              <a:ext cx="237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1200" name="Object 16"/>
                <p:cNvGraphicFramePr>
                  <a:graphicFrameLocks noChangeAspect="1"/>
                </p:cNvGraphicFramePr>
                <p:nvPr/>
              </p:nvGraphicFramePr>
              <p:xfrm>
                <a:off x="3667" y="2544"/>
                <a:ext cx="320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225" name="公式" r:id="rId13" imgW="507960" imgH="266400" progId="Equation.3">
                        <p:embed/>
                      </p:oleObj>
                    </mc:Choice>
                    <mc:Fallback>
                      <p:oleObj name="公式" r:id="rId13" imgW="507960" imgH="26640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67" y="2544"/>
                              <a:ext cx="320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21204" name="Rectangle 20"/>
              <p:cNvSpPr>
                <a:spLocks noChangeArrowheads="1"/>
              </p:cNvSpPr>
              <p:nvPr/>
            </p:nvSpPr>
            <p:spPr bwMode="auto">
              <a:xfrm>
                <a:off x="3975" y="2546"/>
                <a:ext cx="11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             </a:t>
                </a:r>
                <a:r>
                  <a:rPr lang="zh-CN" altLang="en-US"/>
                  <a:t>。</a:t>
                </a:r>
              </a:p>
            </p:txBody>
          </p:sp>
        </p:grpSp>
      </p:grp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7523163" y="1552575"/>
            <a:ext cx="1466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CC"/>
                </a:solidFill>
              </a:rPr>
              <a:t>5</a:t>
            </a:r>
            <a:r>
              <a:rPr lang="en-US" altLang="zh-CN" baseline="-25000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, 10</a:t>
            </a:r>
            <a:r>
              <a:rPr lang="en-US" altLang="zh-CN" baseline="-25000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, 26</a:t>
            </a:r>
            <a:r>
              <a:rPr lang="en-US" altLang="zh-CN" sz="1200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528638" y="53498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二、填空题</a:t>
            </a:r>
            <a:endParaRPr lang="zh-CN" altLang="en-US" u="sng">
              <a:solidFill>
                <a:srgbClr val="808080"/>
              </a:solidFill>
            </a:endParaRPr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6367463" y="3302000"/>
          <a:ext cx="18923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6" name="公式" r:id="rId15" imgW="1892160" imgH="1765080" progId="Equation.3">
                  <p:embed/>
                </p:oleObj>
              </mc:Choice>
              <mc:Fallback>
                <p:oleObj name="公式" r:id="rId15" imgW="1892160" imgH="1765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02000"/>
                        <a:ext cx="1892300" cy="1765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17" name="Picture 2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18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19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20" name="Picture 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21" name="Picture 2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22" name="Picture 3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23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24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25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026" name="Rectangle 3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3016" name="Group 24"/>
          <p:cNvGrpSpPr>
            <a:grpSpLocks/>
          </p:cNvGrpSpPr>
          <p:nvPr/>
        </p:nvGrpSpPr>
        <p:grpSpPr bwMode="auto">
          <a:xfrm>
            <a:off x="781050" y="1082675"/>
            <a:ext cx="7913688" cy="3754438"/>
            <a:chOff x="492" y="682"/>
            <a:chExt cx="4985" cy="2365"/>
          </a:xfrm>
        </p:grpSpPr>
        <p:grpSp>
          <p:nvGrpSpPr>
            <p:cNvPr id="213014" name="Group 22"/>
            <p:cNvGrpSpPr>
              <a:grpSpLocks/>
            </p:cNvGrpSpPr>
            <p:nvPr/>
          </p:nvGrpSpPr>
          <p:grpSpPr bwMode="auto">
            <a:xfrm>
              <a:off x="492" y="682"/>
              <a:ext cx="4985" cy="1267"/>
              <a:chOff x="492" y="682"/>
              <a:chExt cx="4985" cy="1267"/>
            </a:xfrm>
          </p:grpSpPr>
          <p:grpSp>
            <p:nvGrpSpPr>
              <p:cNvPr id="213010" name="Group 18"/>
              <p:cNvGrpSpPr>
                <a:grpSpLocks/>
              </p:cNvGrpSpPr>
              <p:nvPr/>
            </p:nvGrpSpPr>
            <p:grpSpPr bwMode="auto">
              <a:xfrm>
                <a:off x="492" y="682"/>
                <a:ext cx="4985" cy="1237"/>
                <a:chOff x="492" y="682"/>
                <a:chExt cx="4985" cy="1237"/>
              </a:xfrm>
            </p:grpSpPr>
            <p:sp>
              <p:nvSpPr>
                <p:cNvPr id="212997" name="Rectangle 5"/>
                <p:cNvSpPr>
                  <a:spLocks noChangeArrowheads="1"/>
                </p:cNvSpPr>
                <p:nvPr/>
              </p:nvSpPr>
              <p:spPr bwMode="auto">
                <a:xfrm>
                  <a:off x="492" y="933"/>
                  <a:ext cx="146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4. </a:t>
                  </a:r>
                  <a:r>
                    <a:rPr lang="zh-CN" altLang="en-US"/>
                    <a:t>设矩阵 </a:t>
                  </a:r>
                </a:p>
              </p:txBody>
            </p:sp>
            <p:graphicFrame>
              <p:nvGraphicFramePr>
                <p:cNvPr id="212998" name="Object 6"/>
                <p:cNvGraphicFramePr>
                  <a:graphicFrameLocks noChangeAspect="1"/>
                </p:cNvGraphicFramePr>
                <p:nvPr/>
              </p:nvGraphicFramePr>
              <p:xfrm>
                <a:off x="1345" y="682"/>
                <a:ext cx="1376" cy="8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3029" name="公式" r:id="rId5" imgW="2184120" imgH="1307880" progId="Equation.3">
                        <p:embed/>
                      </p:oleObj>
                    </mc:Choice>
                    <mc:Fallback>
                      <p:oleObj name="公式" r:id="rId5" imgW="2184120" imgH="130788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5" y="682"/>
                              <a:ext cx="1376" cy="8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2999" name="Object 7"/>
                <p:cNvGraphicFramePr>
                  <a:graphicFrameLocks noChangeAspect="1"/>
                </p:cNvGraphicFramePr>
                <p:nvPr/>
              </p:nvGraphicFramePr>
              <p:xfrm>
                <a:off x="2777" y="682"/>
                <a:ext cx="1408" cy="8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3030" name="公式" r:id="rId7" imgW="2234880" imgH="1307880" progId="Equation.3">
                        <p:embed/>
                      </p:oleObj>
                    </mc:Choice>
                    <mc:Fallback>
                      <p:oleObj name="公式" r:id="rId7" imgW="2234880" imgH="130788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77" y="682"/>
                              <a:ext cx="1408" cy="8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3000" name="Object 8"/>
                <p:cNvGraphicFramePr>
                  <a:graphicFrameLocks noChangeAspect="1"/>
                </p:cNvGraphicFramePr>
                <p:nvPr/>
              </p:nvGraphicFramePr>
              <p:xfrm>
                <a:off x="4213" y="682"/>
                <a:ext cx="1264" cy="8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3031" name="公式" r:id="rId9" imgW="2006280" imgH="1307880" progId="Equation.3">
                        <p:embed/>
                      </p:oleObj>
                    </mc:Choice>
                    <mc:Fallback>
                      <p:oleObj name="公式" r:id="rId9" imgW="2006280" imgH="1307880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13" y="682"/>
                              <a:ext cx="1264" cy="8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3001" name="Rectangle 9"/>
                <p:cNvSpPr>
                  <a:spLocks noChangeArrowheads="1"/>
                </p:cNvSpPr>
                <p:nvPr/>
              </p:nvSpPr>
              <p:spPr bwMode="auto">
                <a:xfrm>
                  <a:off x="694" y="1631"/>
                  <a:ext cx="26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/>
                    <a:t>其中具有合同关系的矩阵是　　　　</a:t>
                  </a:r>
                </a:p>
              </p:txBody>
            </p:sp>
          </p:grpSp>
          <p:sp>
            <p:nvSpPr>
              <p:cNvPr id="213013" name="Rectangle 21"/>
              <p:cNvSpPr>
                <a:spLocks noChangeArrowheads="1"/>
              </p:cNvSpPr>
              <p:nvPr/>
            </p:nvSpPr>
            <p:spPr bwMode="auto">
              <a:xfrm>
                <a:off x="3041" y="1661"/>
                <a:ext cx="6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    </a:t>
                </a:r>
                <a:r>
                  <a:rPr lang="zh-CN" altLang="en-US"/>
                  <a:t>。</a:t>
                </a:r>
              </a:p>
            </p:txBody>
          </p:sp>
        </p:grpSp>
        <p:grpSp>
          <p:nvGrpSpPr>
            <p:cNvPr id="213015" name="Group 23"/>
            <p:cNvGrpSpPr>
              <a:grpSpLocks/>
            </p:cNvGrpSpPr>
            <p:nvPr/>
          </p:nvGrpSpPr>
          <p:grpSpPr bwMode="auto">
            <a:xfrm>
              <a:off x="492" y="2078"/>
              <a:ext cx="3330" cy="969"/>
              <a:chOff x="492" y="2078"/>
              <a:chExt cx="3330" cy="969"/>
            </a:xfrm>
          </p:grpSpPr>
          <p:grpSp>
            <p:nvGrpSpPr>
              <p:cNvPr id="213011" name="Group 19"/>
              <p:cNvGrpSpPr>
                <a:grpSpLocks/>
              </p:cNvGrpSpPr>
              <p:nvPr/>
            </p:nvGrpSpPr>
            <p:grpSpPr bwMode="auto">
              <a:xfrm>
                <a:off x="492" y="2078"/>
                <a:ext cx="3330" cy="953"/>
                <a:chOff x="492" y="2078"/>
                <a:chExt cx="3330" cy="953"/>
              </a:xfrm>
            </p:grpSpPr>
            <p:sp>
              <p:nvSpPr>
                <p:cNvPr id="21299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92" y="2102"/>
                  <a:ext cx="119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5. </a:t>
                  </a:r>
                  <a:r>
                    <a:rPr lang="zh-CN" altLang="en-US"/>
                    <a:t>二次型</a:t>
                  </a:r>
                  <a:endParaRPr lang="zh-CN" altLang="en-US" u="sng"/>
                </a:p>
              </p:txBody>
            </p:sp>
            <p:sp>
              <p:nvSpPr>
                <p:cNvPr id="21299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96" y="2743"/>
                  <a:ext cx="229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  </a:t>
                  </a:r>
                  <a:r>
                    <a:rPr lang="zh-CN" altLang="en-US"/>
                    <a:t>对应的对称矩阵是 </a:t>
                  </a:r>
                  <a:endParaRPr lang="zh-CN" altLang="en-US" u="sng"/>
                </a:p>
              </p:txBody>
            </p:sp>
            <p:graphicFrame>
              <p:nvGraphicFramePr>
                <p:cNvPr id="212996" name="Object 4"/>
                <p:cNvGraphicFramePr>
                  <a:graphicFrameLocks noChangeAspect="1"/>
                </p:cNvGraphicFramePr>
                <p:nvPr/>
              </p:nvGraphicFramePr>
              <p:xfrm>
                <a:off x="1326" y="2078"/>
                <a:ext cx="249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3032" name="公式" r:id="rId11" imgW="3962160" imgH="444240" progId="Equation.3">
                        <p:embed/>
                      </p:oleObj>
                    </mc:Choice>
                    <mc:Fallback>
                      <p:oleObj name="公式" r:id="rId11" imgW="3962160" imgH="444240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6" y="2078"/>
                              <a:ext cx="2496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13012" name="Rectangle 20"/>
              <p:cNvSpPr>
                <a:spLocks noChangeArrowheads="1"/>
              </p:cNvSpPr>
              <p:nvPr/>
            </p:nvSpPr>
            <p:spPr bwMode="auto">
              <a:xfrm>
                <a:off x="2311" y="2759"/>
                <a:ext cx="11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             </a:t>
                </a:r>
                <a:r>
                  <a:rPr lang="zh-CN" altLang="en-US"/>
                  <a:t>。</a:t>
                </a:r>
              </a:p>
            </p:txBody>
          </p:sp>
        </p:grpSp>
      </p:grp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4919663" y="2609850"/>
            <a:ext cx="8572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rgbClr val="0000CC"/>
                </a:solidFill>
              </a:rPr>
              <a:t>A</a:t>
            </a:r>
            <a:r>
              <a:rPr lang="en-US" altLang="zh-CN">
                <a:solidFill>
                  <a:srgbClr val="0000CC"/>
                </a:solidFill>
              </a:rPr>
              <a:t>, </a:t>
            </a:r>
            <a:r>
              <a:rPr lang="en-US" altLang="zh-CN" i="1">
                <a:solidFill>
                  <a:srgbClr val="0000CC"/>
                </a:solidFill>
              </a:rPr>
              <a:t>B</a:t>
            </a:r>
            <a:r>
              <a:rPr lang="en-US" altLang="zh-CN" sz="1200" i="1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528638" y="53498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二、填空题</a:t>
            </a:r>
            <a:endParaRPr lang="zh-CN" altLang="en-US" u="sng">
              <a:solidFill>
                <a:srgbClr val="808080"/>
              </a:solidFill>
            </a:endParaRPr>
          </a:p>
        </p:txBody>
      </p:sp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3741738" y="3913188"/>
          <a:ext cx="2133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3" name="公式" r:id="rId13" imgW="2133360" imgH="1307880" progId="Equation.3">
                  <p:embed/>
                </p:oleObj>
              </mc:Choice>
              <mc:Fallback>
                <p:oleObj name="公式" r:id="rId13" imgW="2133360" imgH="1307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913188"/>
                        <a:ext cx="2133600" cy="1308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7" name="Picture 11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8" name="Picture 1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9" name="Picture 1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0" name="Picture 1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1" name="Picture 1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2" name="Picture 1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3" name="Picture 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4" name="Picture 1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5" name="Picture 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36" name="Rectangle 2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024" name="Group 8"/>
          <p:cNvGrpSpPr>
            <a:grpSpLocks/>
          </p:cNvGrpSpPr>
          <p:nvPr/>
        </p:nvGrpSpPr>
        <p:grpSpPr bwMode="auto">
          <a:xfrm>
            <a:off x="534988" y="600075"/>
            <a:ext cx="6632575" cy="2222500"/>
            <a:chOff x="337" y="378"/>
            <a:chExt cx="4178" cy="1400"/>
          </a:xfrm>
        </p:grpSpPr>
        <p:sp>
          <p:nvSpPr>
            <p:cNvPr id="214019" name="Text Box 3"/>
            <p:cNvSpPr txBox="1">
              <a:spLocks noChangeArrowheads="1"/>
            </p:cNvSpPr>
            <p:nvPr/>
          </p:nvSpPr>
          <p:spPr bwMode="auto">
            <a:xfrm>
              <a:off x="337" y="921"/>
              <a:ext cx="2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三、计算 </a:t>
              </a:r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zh-CN" altLang="en-US"/>
                <a:t>阶行列式</a:t>
              </a:r>
              <a:r>
                <a:rPr lang="zh-CN" altLang="en-US" b="0" u="sng"/>
                <a:t>          </a:t>
              </a:r>
            </a:p>
          </p:txBody>
        </p:sp>
        <p:graphicFrame>
          <p:nvGraphicFramePr>
            <p:cNvPr id="214020" name="Object 4"/>
            <p:cNvGraphicFramePr>
              <a:graphicFrameLocks noChangeAspect="1"/>
            </p:cNvGraphicFramePr>
            <p:nvPr/>
          </p:nvGraphicFramePr>
          <p:xfrm>
            <a:off x="2195" y="378"/>
            <a:ext cx="2320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39" name="公式" r:id="rId5" imgW="3682800" imgH="2222280" progId="Equation.3">
                    <p:embed/>
                  </p:oleObj>
                </mc:Choice>
                <mc:Fallback>
                  <p:oleObj name="公式" r:id="rId5" imgW="3682800" imgH="22222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" y="378"/>
                          <a:ext cx="2320" cy="1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025" name="Group 9"/>
          <p:cNvGrpSpPr>
            <a:grpSpLocks/>
          </p:cNvGrpSpPr>
          <p:nvPr/>
        </p:nvGrpSpPr>
        <p:grpSpPr bwMode="auto">
          <a:xfrm>
            <a:off x="536575" y="3267075"/>
            <a:ext cx="7726363" cy="457200"/>
            <a:chOff x="338" y="2058"/>
            <a:chExt cx="4867" cy="288"/>
          </a:xfrm>
        </p:grpSpPr>
        <p:graphicFrame>
          <p:nvGraphicFramePr>
            <p:cNvPr id="214018" name="Object 2"/>
            <p:cNvGraphicFramePr>
              <a:graphicFrameLocks noChangeAspect="1"/>
            </p:cNvGraphicFramePr>
            <p:nvPr/>
          </p:nvGraphicFramePr>
          <p:xfrm>
            <a:off x="927" y="2063"/>
            <a:ext cx="427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40" name="公式" r:id="rId7" imgW="6794280" imgH="444240" progId="Equation.3">
                    <p:embed/>
                  </p:oleObj>
                </mc:Choice>
                <mc:Fallback>
                  <p:oleObj name="公式" r:id="rId7" imgW="6794280" imgH="4442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2063"/>
                          <a:ext cx="427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021" name="Rectangle 5"/>
            <p:cNvSpPr>
              <a:spLocks noChangeArrowheads="1"/>
            </p:cNvSpPr>
            <p:nvPr/>
          </p:nvSpPr>
          <p:spPr bwMode="auto">
            <a:xfrm>
              <a:off x="338" y="205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</p:grpSp>
      <p:grpSp>
        <p:nvGrpSpPr>
          <p:cNvPr id="214026" name="Group 10"/>
          <p:cNvGrpSpPr>
            <a:grpSpLocks/>
          </p:cNvGrpSpPr>
          <p:nvPr/>
        </p:nvGrpSpPr>
        <p:grpSpPr bwMode="auto">
          <a:xfrm>
            <a:off x="536575" y="3914775"/>
            <a:ext cx="7800975" cy="457200"/>
            <a:chOff x="338" y="2466"/>
            <a:chExt cx="4914" cy="288"/>
          </a:xfrm>
        </p:grpSpPr>
        <p:sp>
          <p:nvSpPr>
            <p:cNvPr id="214022" name="Rectangle 6"/>
            <p:cNvSpPr>
              <a:spLocks noChangeArrowheads="1"/>
            </p:cNvSpPr>
            <p:nvPr/>
          </p:nvSpPr>
          <p:spPr bwMode="auto">
            <a:xfrm>
              <a:off x="338" y="246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  <p:sp>
          <p:nvSpPr>
            <p:cNvPr id="214023" name="Rectangle 7"/>
            <p:cNvSpPr>
              <a:spLocks noChangeArrowheads="1"/>
            </p:cNvSpPr>
            <p:nvPr/>
          </p:nvSpPr>
          <p:spPr bwMode="auto">
            <a:xfrm>
              <a:off x="890" y="2466"/>
              <a:ext cx="4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将行列式的最后一列拆开，变成两个行列式之和。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3" name="Picture 13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4" name="Picture 1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5" name="Picture 1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6" name="Picture 1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7" name="Picture 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8" name="Picture 1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9" name="Picture 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0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1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2" name="Rectangle 2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Rectangle 2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4" name="Rectangle 2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051" name="Group 11"/>
          <p:cNvGrpSpPr>
            <a:grpSpLocks/>
          </p:cNvGrpSpPr>
          <p:nvPr/>
        </p:nvGrpSpPr>
        <p:grpSpPr bwMode="auto">
          <a:xfrm>
            <a:off x="460375" y="2295525"/>
            <a:ext cx="2933700" cy="1308100"/>
            <a:chOff x="290" y="1446"/>
            <a:chExt cx="1848" cy="824"/>
          </a:xfrm>
        </p:grpSpPr>
        <p:graphicFrame>
          <p:nvGraphicFramePr>
            <p:cNvPr id="215045" name="Object 5"/>
            <p:cNvGraphicFramePr>
              <a:graphicFrameLocks noChangeAspect="1"/>
            </p:cNvGraphicFramePr>
            <p:nvPr/>
          </p:nvGraphicFramePr>
          <p:xfrm>
            <a:off x="882" y="1446"/>
            <a:ext cx="125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5" name="公式" r:id="rId5" imgW="1993680" imgH="1307880" progId="Equation.3">
                    <p:embed/>
                  </p:oleObj>
                </mc:Choice>
                <mc:Fallback>
                  <p:oleObj name="公式" r:id="rId5" imgW="1993680" imgH="1307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446"/>
                          <a:ext cx="125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46" name="Rectangle 6"/>
            <p:cNvSpPr>
              <a:spLocks noChangeArrowheads="1"/>
            </p:cNvSpPr>
            <p:nvPr/>
          </p:nvSpPr>
          <p:spPr bwMode="auto">
            <a:xfrm>
              <a:off x="290" y="168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</p:grpSp>
      <p:grpSp>
        <p:nvGrpSpPr>
          <p:cNvPr id="215050" name="Group 10"/>
          <p:cNvGrpSpPr>
            <a:grpSpLocks/>
          </p:cNvGrpSpPr>
          <p:nvPr/>
        </p:nvGrpSpPr>
        <p:grpSpPr bwMode="auto">
          <a:xfrm>
            <a:off x="531813" y="652463"/>
            <a:ext cx="8442325" cy="1308100"/>
            <a:chOff x="335" y="411"/>
            <a:chExt cx="5318" cy="824"/>
          </a:xfrm>
        </p:grpSpPr>
        <p:sp>
          <p:nvSpPr>
            <p:cNvPr id="215042" name="Text Box 2"/>
            <p:cNvSpPr txBox="1">
              <a:spLocks noChangeArrowheads="1"/>
            </p:cNvSpPr>
            <p:nvPr/>
          </p:nvSpPr>
          <p:spPr bwMode="auto">
            <a:xfrm>
              <a:off x="335" y="651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四、设</a:t>
              </a:r>
            </a:p>
          </p:txBody>
        </p:sp>
        <p:sp>
          <p:nvSpPr>
            <p:cNvPr id="215043" name="Text Box 3"/>
            <p:cNvSpPr txBox="1">
              <a:spLocks noChangeArrowheads="1"/>
            </p:cNvSpPr>
            <p:nvPr/>
          </p:nvSpPr>
          <p:spPr bwMode="auto">
            <a:xfrm>
              <a:off x="2223" y="654"/>
              <a:ext cx="3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求矩阵 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r>
                <a:rPr lang="zh-CN" altLang="en-US"/>
                <a:t>，使得</a:t>
              </a:r>
              <a:endParaRPr lang="zh-CN" altLang="en-US">
                <a:latin typeface="宋体" pitchFamily="2" charset="-122"/>
              </a:endParaRPr>
            </a:p>
          </p:txBody>
        </p:sp>
        <p:graphicFrame>
          <p:nvGraphicFramePr>
            <p:cNvPr id="215044" name="Object 4"/>
            <p:cNvGraphicFramePr>
              <a:graphicFrameLocks noChangeAspect="1"/>
            </p:cNvGraphicFramePr>
            <p:nvPr/>
          </p:nvGraphicFramePr>
          <p:xfrm>
            <a:off x="970" y="411"/>
            <a:ext cx="126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6" name="公式" r:id="rId7" imgW="2006280" imgH="1307880" progId="Equation.3">
                    <p:embed/>
                  </p:oleObj>
                </mc:Choice>
                <mc:Fallback>
                  <p:oleObj name="公式" r:id="rId7" imgW="2006280" imgH="1307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411"/>
                          <a:ext cx="126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47" name="Object 7"/>
            <p:cNvGraphicFramePr>
              <a:graphicFrameLocks noChangeAspect="1"/>
            </p:cNvGraphicFramePr>
            <p:nvPr/>
          </p:nvGraphicFramePr>
          <p:xfrm>
            <a:off x="3724" y="650"/>
            <a:ext cx="1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7" name="公式" r:id="rId9" imgW="2616120" imgH="431640" progId="Equation.3">
                    <p:embed/>
                  </p:oleObj>
                </mc:Choice>
                <mc:Fallback>
                  <p:oleObj name="公式" r:id="rId9" imgW="261612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650"/>
                          <a:ext cx="1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52" name="Group 12"/>
          <p:cNvGrpSpPr>
            <a:grpSpLocks/>
          </p:cNvGrpSpPr>
          <p:nvPr/>
        </p:nvGrpSpPr>
        <p:grpSpPr bwMode="auto">
          <a:xfrm>
            <a:off x="460375" y="3857625"/>
            <a:ext cx="3113088" cy="457200"/>
            <a:chOff x="290" y="2430"/>
            <a:chExt cx="1961" cy="288"/>
          </a:xfrm>
        </p:grpSpPr>
        <p:sp>
          <p:nvSpPr>
            <p:cNvPr id="215048" name="Rectangle 8"/>
            <p:cNvSpPr>
              <a:spLocks noChangeArrowheads="1"/>
            </p:cNvSpPr>
            <p:nvPr/>
          </p:nvSpPr>
          <p:spPr bwMode="auto">
            <a:xfrm>
              <a:off x="290" y="2430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  <p:graphicFrame>
          <p:nvGraphicFramePr>
            <p:cNvPr id="215049" name="Object 9"/>
            <p:cNvGraphicFramePr>
              <a:graphicFrameLocks noChangeAspect="1"/>
            </p:cNvGraphicFramePr>
            <p:nvPr/>
          </p:nvGraphicFramePr>
          <p:xfrm>
            <a:off x="883" y="2445"/>
            <a:ext cx="13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8" name="公式" r:id="rId11" imgW="2171520" imgH="431640" progId="Equation.3">
                    <p:embed/>
                  </p:oleObj>
                </mc:Choice>
                <mc:Fallback>
                  <p:oleObj name="公式" r:id="rId11" imgW="217152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2445"/>
                          <a:ext cx="13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137" name="Picture 73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38" name="Picture 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39" name="Picture 7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0" name="Picture 7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1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2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3" name="Picture 7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4" name="Picture 8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45" name="Picture 8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146" name="Rectangle 8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47" name="Rectangle 8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48" name="Rectangle 8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134" name="Group 70"/>
          <p:cNvGrpSpPr>
            <a:grpSpLocks/>
          </p:cNvGrpSpPr>
          <p:nvPr/>
        </p:nvGrpSpPr>
        <p:grpSpPr bwMode="auto">
          <a:xfrm>
            <a:off x="533400" y="549275"/>
            <a:ext cx="8439150" cy="2451100"/>
            <a:chOff x="336" y="346"/>
            <a:chExt cx="5316" cy="1544"/>
          </a:xfrm>
        </p:grpSpPr>
        <p:sp>
          <p:nvSpPr>
            <p:cNvPr id="216066" name="Text Box 2"/>
            <p:cNvSpPr txBox="1">
              <a:spLocks noChangeArrowheads="1"/>
            </p:cNvSpPr>
            <p:nvPr/>
          </p:nvSpPr>
          <p:spPr bwMode="auto">
            <a:xfrm>
              <a:off x="336" y="605"/>
              <a:ext cx="2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五、设线性方程组</a:t>
              </a:r>
            </a:p>
          </p:txBody>
        </p:sp>
        <p:graphicFrame>
          <p:nvGraphicFramePr>
            <p:cNvPr id="216067" name="Object 3"/>
            <p:cNvGraphicFramePr>
              <a:graphicFrameLocks noChangeAspect="1"/>
            </p:cNvGraphicFramePr>
            <p:nvPr/>
          </p:nvGraphicFramePr>
          <p:xfrm>
            <a:off x="1989" y="346"/>
            <a:ext cx="1808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49" name="公式" r:id="rId5" imgW="2869920" imgH="1320480" progId="Equation.3">
                    <p:embed/>
                  </p:oleObj>
                </mc:Choice>
                <mc:Fallback>
                  <p:oleObj name="公式" r:id="rId5" imgW="2869920" imgH="1320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346"/>
                          <a:ext cx="1808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68" name="Text Box 4"/>
            <p:cNvSpPr txBox="1">
              <a:spLocks noChangeArrowheads="1"/>
            </p:cNvSpPr>
            <p:nvPr/>
          </p:nvSpPr>
          <p:spPr bwMode="auto">
            <a:xfrm>
              <a:off x="714" y="1245"/>
              <a:ext cx="26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当 </a:t>
              </a:r>
              <a:r>
                <a:rPr lang="en-US" altLang="zh-CN" sz="2800" i="1"/>
                <a:t>a </a:t>
              </a:r>
              <a:r>
                <a:rPr lang="zh-CN" altLang="en-US"/>
                <a:t>为何值时，方程组                                          </a:t>
              </a:r>
              <a:r>
                <a:rPr lang="zh-CN" altLang="en-US" sz="2000"/>
                <a:t> </a:t>
              </a:r>
              <a:endParaRPr lang="zh-CN" altLang="en-US"/>
            </a:p>
          </p:txBody>
        </p:sp>
        <p:sp>
          <p:nvSpPr>
            <p:cNvPr id="216075" name="Rectangle 11"/>
            <p:cNvSpPr>
              <a:spLocks noChangeArrowheads="1"/>
            </p:cNvSpPr>
            <p:nvPr/>
          </p:nvSpPr>
          <p:spPr bwMode="auto">
            <a:xfrm>
              <a:off x="2772" y="1272"/>
              <a:ext cx="1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(1) </a:t>
              </a:r>
              <a:r>
                <a:rPr lang="zh-CN" altLang="en-US"/>
                <a:t>有惟一解；</a:t>
              </a:r>
            </a:p>
          </p:txBody>
        </p:sp>
        <p:sp>
          <p:nvSpPr>
            <p:cNvPr id="216076" name="Rectangle 12"/>
            <p:cNvSpPr>
              <a:spLocks noChangeArrowheads="1"/>
            </p:cNvSpPr>
            <p:nvPr/>
          </p:nvSpPr>
          <p:spPr bwMode="auto">
            <a:xfrm>
              <a:off x="4016" y="1272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(2)  </a:t>
              </a:r>
              <a:r>
                <a:rPr lang="zh-CN" altLang="en-US"/>
                <a:t>无解；</a:t>
              </a:r>
            </a:p>
          </p:txBody>
        </p:sp>
        <p:sp>
          <p:nvSpPr>
            <p:cNvPr id="216077" name="Rectangle 13"/>
            <p:cNvSpPr>
              <a:spLocks noChangeArrowheads="1"/>
            </p:cNvSpPr>
            <p:nvPr/>
          </p:nvSpPr>
          <p:spPr bwMode="auto">
            <a:xfrm>
              <a:off x="2772" y="1602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(3) </a:t>
              </a:r>
              <a:r>
                <a:rPr lang="zh-CN" altLang="en-US"/>
                <a:t>有无穷多个解，并求其解。</a:t>
              </a:r>
            </a:p>
          </p:txBody>
        </p:sp>
      </p:grpSp>
      <p:grpSp>
        <p:nvGrpSpPr>
          <p:cNvPr id="216135" name="Group 71"/>
          <p:cNvGrpSpPr>
            <a:grpSpLocks/>
          </p:cNvGrpSpPr>
          <p:nvPr/>
        </p:nvGrpSpPr>
        <p:grpSpPr bwMode="auto">
          <a:xfrm>
            <a:off x="536575" y="3249613"/>
            <a:ext cx="6005513" cy="484187"/>
            <a:chOff x="338" y="2047"/>
            <a:chExt cx="3783" cy="305"/>
          </a:xfrm>
        </p:grpSpPr>
        <p:sp>
          <p:nvSpPr>
            <p:cNvPr id="216129" name="Rectangle 65"/>
            <p:cNvSpPr>
              <a:spLocks noChangeArrowheads="1"/>
            </p:cNvSpPr>
            <p:nvPr/>
          </p:nvSpPr>
          <p:spPr bwMode="auto">
            <a:xfrm>
              <a:off x="901" y="2047"/>
              <a:ext cx="32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当                      时，</a:t>
              </a:r>
              <a:r>
                <a:rPr lang="zh-CN" altLang="en-US"/>
                <a:t>有惟一解；</a:t>
              </a:r>
            </a:p>
          </p:txBody>
        </p:sp>
        <p:sp>
          <p:nvSpPr>
            <p:cNvPr id="216074" name="Rectangle 10"/>
            <p:cNvSpPr>
              <a:spLocks noChangeArrowheads="1"/>
            </p:cNvSpPr>
            <p:nvPr/>
          </p:nvSpPr>
          <p:spPr bwMode="auto">
            <a:xfrm>
              <a:off x="338" y="2064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  <p:graphicFrame>
          <p:nvGraphicFramePr>
            <p:cNvPr id="216080" name="Object 16"/>
            <p:cNvGraphicFramePr>
              <a:graphicFrameLocks noChangeAspect="1"/>
            </p:cNvGraphicFramePr>
            <p:nvPr/>
          </p:nvGraphicFramePr>
          <p:xfrm>
            <a:off x="1455" y="2100"/>
            <a:ext cx="10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0" name="公式" r:id="rId7" imgW="1612800" imgH="342720" progId="Equation.3">
                    <p:embed/>
                  </p:oleObj>
                </mc:Choice>
                <mc:Fallback>
                  <p:oleObj name="公式" r:id="rId7" imgW="1612800" imgH="342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100"/>
                          <a:ext cx="10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136" name="Group 72"/>
          <p:cNvGrpSpPr>
            <a:grpSpLocks/>
          </p:cNvGrpSpPr>
          <p:nvPr/>
        </p:nvGrpSpPr>
        <p:grpSpPr bwMode="auto">
          <a:xfrm>
            <a:off x="1433513" y="3840163"/>
            <a:ext cx="4092575" cy="457200"/>
            <a:chOff x="903" y="2419"/>
            <a:chExt cx="2578" cy="288"/>
          </a:xfrm>
        </p:grpSpPr>
        <p:sp>
          <p:nvSpPr>
            <p:cNvPr id="216130" name="Rectangle 66"/>
            <p:cNvSpPr>
              <a:spLocks noChangeArrowheads="1"/>
            </p:cNvSpPr>
            <p:nvPr/>
          </p:nvSpPr>
          <p:spPr bwMode="auto">
            <a:xfrm>
              <a:off x="903" y="2419"/>
              <a:ext cx="2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当            时，</a:t>
              </a:r>
              <a:r>
                <a:rPr lang="zh-CN" altLang="en-US"/>
                <a:t>无解；</a:t>
              </a:r>
            </a:p>
          </p:txBody>
        </p:sp>
        <p:graphicFrame>
          <p:nvGraphicFramePr>
            <p:cNvPr id="216081" name="Object 17"/>
            <p:cNvGraphicFramePr>
              <a:graphicFrameLocks noChangeAspect="1"/>
            </p:cNvGraphicFramePr>
            <p:nvPr/>
          </p:nvGraphicFramePr>
          <p:xfrm>
            <a:off x="1446" y="2472"/>
            <a:ext cx="5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51" name="公式" r:id="rId9" imgW="838080" imgH="279360" progId="Equation.3">
                    <p:embed/>
                  </p:oleObj>
                </mc:Choice>
                <mc:Fallback>
                  <p:oleObj name="公式" r:id="rId9" imgW="838080" imgH="2793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6" y="2472"/>
                          <a:ext cx="5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28" name="Picture 2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29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0" name="Picture 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1" name="Picture 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2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3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4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5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36" name="Picture 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37" name="Rectangle 2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8" name="Rectangle 3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9" name="Rectangle 3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533400" y="960438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五、设线性方程组</a:t>
            </a:r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3157538" y="549275"/>
          <a:ext cx="2870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0" name="公式" r:id="rId5" imgW="2869920" imgH="1320480" progId="Equation.3">
                  <p:embed/>
                </p:oleObj>
              </mc:Choice>
              <mc:Fallback>
                <p:oleObj name="公式" r:id="rId5" imgW="2869920" imgH="1320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49275"/>
                        <a:ext cx="2870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1133475" y="1976438"/>
            <a:ext cx="4157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当 </a:t>
            </a:r>
            <a:r>
              <a:rPr lang="en-US" altLang="zh-CN" sz="2800" i="1">
                <a:solidFill>
                  <a:srgbClr val="808080"/>
                </a:solidFill>
              </a:rPr>
              <a:t>a </a:t>
            </a:r>
            <a:r>
              <a:rPr lang="zh-CN" altLang="en-US">
                <a:solidFill>
                  <a:srgbClr val="808080"/>
                </a:solidFill>
              </a:rPr>
              <a:t>为何值时，方程组                                          </a:t>
            </a:r>
            <a:r>
              <a:rPr lang="zh-CN" altLang="en-US" sz="2000">
                <a:solidFill>
                  <a:srgbClr val="808080"/>
                </a:solidFill>
              </a:rPr>
              <a:t> 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536575" y="32766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答案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4400550" y="201930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808080"/>
                </a:solidFill>
              </a:rPr>
              <a:t>(1) </a:t>
            </a:r>
            <a:r>
              <a:rPr lang="zh-CN" altLang="en-US">
                <a:solidFill>
                  <a:srgbClr val="808080"/>
                </a:solidFill>
              </a:rPr>
              <a:t>有惟一解；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6375400" y="2019300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808080"/>
                </a:solidFill>
              </a:rPr>
              <a:t>(2)  </a:t>
            </a:r>
            <a:r>
              <a:rPr lang="zh-CN" altLang="en-US">
                <a:solidFill>
                  <a:srgbClr val="808080"/>
                </a:solidFill>
              </a:rPr>
              <a:t>无解；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4400550" y="25431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808080"/>
                </a:solidFill>
              </a:rPr>
              <a:t>(3) </a:t>
            </a:r>
            <a:r>
              <a:rPr lang="zh-CN" altLang="en-US">
                <a:solidFill>
                  <a:srgbClr val="808080"/>
                </a:solidFill>
              </a:rPr>
              <a:t>有无穷多个解，并求其解。</a:t>
            </a:r>
          </a:p>
        </p:txBody>
      </p:sp>
      <p:grpSp>
        <p:nvGrpSpPr>
          <p:cNvPr id="222227" name="Group 19"/>
          <p:cNvGrpSpPr>
            <a:grpSpLocks/>
          </p:cNvGrpSpPr>
          <p:nvPr/>
        </p:nvGrpSpPr>
        <p:grpSpPr bwMode="auto">
          <a:xfrm>
            <a:off x="1879600" y="3827463"/>
            <a:ext cx="4660900" cy="1946275"/>
            <a:chOff x="1184" y="2411"/>
            <a:chExt cx="2936" cy="1226"/>
          </a:xfrm>
        </p:grpSpPr>
        <p:graphicFrame>
          <p:nvGraphicFramePr>
            <p:cNvPr id="222216" name="Object 8"/>
            <p:cNvGraphicFramePr>
              <a:graphicFrameLocks noChangeAspect="1"/>
            </p:cNvGraphicFramePr>
            <p:nvPr/>
          </p:nvGraphicFramePr>
          <p:xfrm>
            <a:off x="1445" y="2411"/>
            <a:ext cx="244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41" name="公式" r:id="rId7" imgW="3873240" imgH="1307880" progId="Equation.3">
                    <p:embed/>
                  </p:oleObj>
                </mc:Choice>
                <mc:Fallback>
                  <p:oleObj name="公式" r:id="rId7" imgW="3873240" imgH="1307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2411"/>
                          <a:ext cx="244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21" name="Rectangle 13"/>
            <p:cNvSpPr>
              <a:spLocks noChangeArrowheads="1"/>
            </p:cNvSpPr>
            <p:nvPr/>
          </p:nvSpPr>
          <p:spPr bwMode="auto">
            <a:xfrm>
              <a:off x="1184" y="3349"/>
              <a:ext cx="2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其中           为任意常数。</a:t>
              </a:r>
            </a:p>
          </p:txBody>
        </p:sp>
        <p:graphicFrame>
          <p:nvGraphicFramePr>
            <p:cNvPr id="222222" name="Object 14"/>
            <p:cNvGraphicFramePr>
              <a:graphicFrameLocks noChangeAspect="1"/>
            </p:cNvGraphicFramePr>
            <p:nvPr/>
          </p:nvGraphicFramePr>
          <p:xfrm>
            <a:off x="1696" y="3380"/>
            <a:ext cx="4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42" name="公式" r:id="rId9" imgW="698400" imgH="368280" progId="Equation.3">
                    <p:embed/>
                  </p:oleObj>
                </mc:Choice>
                <mc:Fallback>
                  <p:oleObj name="公式" r:id="rId9" imgW="698400" imgH="3682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3380"/>
                          <a:ext cx="4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2226" name="Group 18"/>
          <p:cNvGrpSpPr>
            <a:grpSpLocks/>
          </p:cNvGrpSpPr>
          <p:nvPr/>
        </p:nvGrpSpPr>
        <p:grpSpPr bwMode="auto">
          <a:xfrm>
            <a:off x="1430338" y="3249613"/>
            <a:ext cx="7124700" cy="457200"/>
            <a:chOff x="901" y="2047"/>
            <a:chExt cx="4488" cy="288"/>
          </a:xfrm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901" y="2047"/>
              <a:ext cx="4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当          时，</a:t>
              </a:r>
              <a:r>
                <a:rPr lang="zh-CN" altLang="en-US"/>
                <a:t>有无穷多个解，</a:t>
              </a:r>
            </a:p>
          </p:txBody>
        </p:sp>
        <p:graphicFrame>
          <p:nvGraphicFramePr>
            <p:cNvPr id="222225" name="Object 17"/>
            <p:cNvGraphicFramePr>
              <a:graphicFrameLocks noChangeAspect="1"/>
            </p:cNvGraphicFramePr>
            <p:nvPr/>
          </p:nvGraphicFramePr>
          <p:xfrm>
            <a:off x="1465" y="2103"/>
            <a:ext cx="4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43" name="公式" r:id="rId11" imgW="634680" imgH="279360" progId="Equation.3">
                    <p:embed/>
                  </p:oleObj>
                </mc:Choice>
                <mc:Fallback>
                  <p:oleObj name="公式" r:id="rId11" imgW="634680" imgH="2793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2103"/>
                          <a:ext cx="4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</TotalTime>
  <Words>550</Words>
  <Application>Microsoft Office PowerPoint</Application>
  <PresentationFormat>顶置</PresentationFormat>
  <Paragraphs>98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Times New Roman</vt:lpstr>
      <vt:lpstr>宋体</vt:lpstr>
      <vt:lpstr>华文细黑</vt:lpstr>
      <vt:lpstr>Arial</vt:lpstr>
      <vt:lpstr>Wingdings 3</vt:lpstr>
      <vt:lpstr>华文行楷</vt:lpstr>
      <vt:lpstr>Wingdings</vt:lpstr>
      <vt:lpstr>华文新魏</vt:lpstr>
      <vt:lpstr>楷体_GB2312</vt:lpstr>
      <vt:lpstr>4_004</vt:lpstr>
      <vt:lpstr>位图图像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Administrator</cp:lastModifiedBy>
  <cp:revision>221</cp:revision>
  <dcterms:modified xsi:type="dcterms:W3CDTF">2018-02-25T15:44:22Z</dcterms:modified>
</cp:coreProperties>
</file>