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11" r:id="rId2"/>
    <p:sldId id="289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2" r:id="rId12"/>
  </p:sldIdLst>
  <p:sldSz cx="9144000" cy="6858000" type="overhead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66FF66"/>
    <a:srgbClr val="006600"/>
    <a:srgbClr val="0000CC"/>
    <a:srgbClr val="808080"/>
    <a:srgbClr val="77777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69" autoAdjust="0"/>
  </p:normalViewPr>
  <p:slideViewPr>
    <p:cSldViewPr snapToGrid="0"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wmf"/><Relationship Id="rId7" Type="http://schemas.openxmlformats.org/officeDocument/2006/relationships/image" Target="../media/image28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9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r>
              <a:rPr lang="zh-CN" altLang="en-US"/>
              <a:t>省基金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24190F2-6AB5-438D-9DBA-A379358F70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334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fld id="{785366DB-8806-4BBC-9912-492B58B705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35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1265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1817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121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4754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531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30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3093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0456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754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3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17165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28985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11019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499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0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01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89935DEE-E773-47CD-AF11-E58C34D9FF63}" type="slidenum">
              <a:rPr kumimoji="0" lang="en-US" altLang="zh-CN">
                <a:solidFill>
                  <a:srgbClr val="CC3300"/>
                </a:solidFill>
              </a:rPr>
              <a:pPr algn="r" eaLnBrk="0" hangingPunct="0"/>
              <a:t>‹#›</a:t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234502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9" name="位图图像" r:id="rId17" imgW="1457143" imgH="762106" progId="Paint.Picture">
                  <p:embed/>
                </p:oleObj>
              </mc:Choice>
              <mc:Fallback>
                <p:oleObj name="位图图像" r:id="rId17" imgW="1457143" imgH="762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4504" name="Picture 8" descr="GIF-378"/>
          <p:cNvPicPr>
            <a:picLocks noChangeAspect="1" noChangeArrowheads="1" noCrop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05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34506" name="Picture 10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07" name="Picture 11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08" name="Picture 12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09" name="Picture 13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0" name="Picture 14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1" name="Picture 15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2" name="Picture 16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3" name="Picture 17" descr="xsf"/>
          <p:cNvPicPr>
            <a:picLocks noChangeAspect="1" noChangeArrowheads="1"/>
          </p:cNvPicPr>
          <p:nvPr userDrawn="1"/>
        </p:nvPicPr>
        <p:blipFill>
          <a:blip r:embed="rId20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4" name="Picture 18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5" name="Picture 19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6" name="Picture 20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7" name="Picture 21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8" name="Picture 22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19" name="Picture 23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0" name="Picture 24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1" name="Picture 25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2" name="Picture 26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3" name="Picture 27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4" name="Picture 28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525" name="Picture 29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526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algn="l" eaLnBrk="0" fontAlgn="ctr" hangingPunct="0">
              <a:buClr>
                <a:srgbClr val="B2B2B2"/>
              </a:buClr>
              <a:buSzPct val="75000"/>
              <a:buFont typeface="Wingdings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四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)   </a:t>
            </a:r>
          </a:p>
        </p:txBody>
      </p:sp>
      <p:sp>
        <p:nvSpPr>
          <p:cNvPr id="234527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77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 fontAlgn="ctr"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charset="0"/>
                <a:ea typeface="华文新魏" pitchFamily="2" charset="-122"/>
                <a:cs typeface="Times New Roman" pitchFamily="18" charset="0"/>
              </a:rPr>
              <a:t>答案  </a:t>
            </a:r>
            <a:endParaRPr kumimoji="0" lang="zh-CN" altLang="en-US" b="0">
              <a:solidFill>
                <a:srgbClr val="394600"/>
              </a:solidFill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34528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DDDDDD"/>
                </a:solidFill>
              </a:rPr>
              <a:t>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9pPr>
    </p:titleStyle>
    <p:bodyStyle>
      <a:lvl1pPr marL="284163" indent="-2841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2.wmf"/><Relationship Id="rId26" Type="http://schemas.openxmlformats.org/officeDocument/2006/relationships/oleObject" Target="../embeddings/oleObject63.bin"/><Relationship Id="rId3" Type="http://schemas.openxmlformats.org/officeDocument/2006/relationships/image" Target="../media/image7.png"/><Relationship Id="rId21" Type="http://schemas.openxmlformats.org/officeDocument/2006/relationships/image" Target="../media/image63.w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8.bin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20" Type="http://schemas.openxmlformats.org/officeDocument/2006/relationships/oleObject" Target="../embeddings/oleObject60.bin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2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64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0.wmf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6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7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0.e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emf"/><Relationship Id="rId20" Type="http://schemas.openxmlformats.org/officeDocument/2006/relationships/image" Target="../media/image21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8.emf"/><Relationship Id="rId3" Type="http://schemas.openxmlformats.org/officeDocument/2006/relationships/image" Target="../media/image7.png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w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6.wmf"/><Relationship Id="rId22" Type="http://schemas.openxmlformats.org/officeDocument/2006/relationships/image" Target="../media/image3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41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9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93" name="Picture 4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4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5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6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7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8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499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500" name="Picture 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501" name="Picture 5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2502" name="Rectangle 5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03" name="Rectangle 5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504" name="Rectangle 5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2465388" y="534988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itchFamily="2" charset="-122"/>
              </a:rPr>
              <a:t>四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) </a:t>
            </a:r>
            <a:r>
              <a:rPr lang="zh-CN" altLang="en-US" sz="320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539750" y="118427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一、判断题</a:t>
            </a:r>
          </a:p>
        </p:txBody>
      </p:sp>
      <p:grpSp>
        <p:nvGrpSpPr>
          <p:cNvPr id="232492" name="Group 44"/>
          <p:cNvGrpSpPr>
            <a:grpSpLocks/>
          </p:cNvGrpSpPr>
          <p:nvPr/>
        </p:nvGrpSpPr>
        <p:grpSpPr bwMode="auto">
          <a:xfrm>
            <a:off x="757238" y="1817688"/>
            <a:ext cx="8386762" cy="3278187"/>
            <a:chOff x="477" y="1145"/>
            <a:chExt cx="5283" cy="2065"/>
          </a:xfrm>
        </p:grpSpPr>
        <p:grpSp>
          <p:nvGrpSpPr>
            <p:cNvPr id="232490" name="Group 42"/>
            <p:cNvGrpSpPr>
              <a:grpSpLocks/>
            </p:cNvGrpSpPr>
            <p:nvPr/>
          </p:nvGrpSpPr>
          <p:grpSpPr bwMode="auto">
            <a:xfrm>
              <a:off x="479" y="2197"/>
              <a:ext cx="5281" cy="312"/>
              <a:chOff x="479" y="2197"/>
              <a:chExt cx="5281" cy="312"/>
            </a:xfrm>
          </p:grpSpPr>
          <p:sp>
            <p:nvSpPr>
              <p:cNvPr id="232455" name="Text Box 7"/>
              <p:cNvSpPr txBox="1">
                <a:spLocks noChangeArrowheads="1"/>
              </p:cNvSpPr>
              <p:nvPr/>
            </p:nvSpPr>
            <p:spPr bwMode="auto">
              <a:xfrm>
                <a:off x="479" y="2221"/>
                <a:ext cx="50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3. </a:t>
                </a:r>
                <a:r>
                  <a:rPr lang="zh-CN" altLang="en-US"/>
                  <a:t>相似的矩阵有相同的特征值，从而有相同的特征向量。</a:t>
                </a:r>
              </a:p>
            </p:txBody>
          </p:sp>
          <p:sp>
            <p:nvSpPr>
              <p:cNvPr id="232467" name="Text Box 19"/>
              <p:cNvSpPr txBox="1">
                <a:spLocks noChangeArrowheads="1"/>
              </p:cNvSpPr>
              <p:nvPr/>
            </p:nvSpPr>
            <p:spPr bwMode="auto">
              <a:xfrm>
                <a:off x="5283" y="2197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</p:grpSp>
        <p:grpSp>
          <p:nvGrpSpPr>
            <p:cNvPr id="232488" name="Group 40"/>
            <p:cNvGrpSpPr>
              <a:grpSpLocks/>
            </p:cNvGrpSpPr>
            <p:nvPr/>
          </p:nvGrpSpPr>
          <p:grpSpPr bwMode="auto">
            <a:xfrm>
              <a:off x="479" y="1145"/>
              <a:ext cx="5281" cy="303"/>
              <a:chOff x="479" y="1145"/>
              <a:chExt cx="5281" cy="303"/>
            </a:xfrm>
          </p:grpSpPr>
          <p:sp>
            <p:nvSpPr>
              <p:cNvPr id="232468" name="Text Box 20"/>
              <p:cNvSpPr txBox="1">
                <a:spLocks noChangeArrowheads="1"/>
              </p:cNvSpPr>
              <p:nvPr/>
            </p:nvSpPr>
            <p:spPr bwMode="auto">
              <a:xfrm>
                <a:off x="5283" y="1145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232484" name="Group 36"/>
              <p:cNvGrpSpPr>
                <a:grpSpLocks/>
              </p:cNvGrpSpPr>
              <p:nvPr/>
            </p:nvGrpSpPr>
            <p:grpSpPr bwMode="auto">
              <a:xfrm>
                <a:off x="479" y="1160"/>
                <a:ext cx="4187" cy="288"/>
                <a:chOff x="479" y="1160"/>
                <a:chExt cx="4187" cy="288"/>
              </a:xfrm>
            </p:grpSpPr>
            <p:sp>
              <p:nvSpPr>
                <p:cNvPr id="2324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479" y="1160"/>
                  <a:ext cx="39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1. </a:t>
                  </a:r>
                  <a:r>
                    <a:rPr lang="zh-CN" altLang="en-US"/>
                    <a:t>若 </a:t>
                  </a:r>
                  <a:r>
                    <a:rPr lang="en-US" altLang="zh-CN" i="1"/>
                    <a:t>n</a:t>
                  </a:r>
                  <a:r>
                    <a:rPr lang="en-US" altLang="zh-CN"/>
                    <a:t> </a:t>
                  </a:r>
                  <a:r>
                    <a:rPr lang="zh-CN" altLang="en-US"/>
                    <a:t>阶方阵的行、列向量组不等价，则</a:t>
                  </a:r>
                </a:p>
              </p:txBody>
            </p:sp>
            <p:graphicFrame>
              <p:nvGraphicFramePr>
                <p:cNvPr id="232470" name="Object 22"/>
                <p:cNvGraphicFramePr>
                  <a:graphicFrameLocks noChangeAspect="1"/>
                </p:cNvGraphicFramePr>
                <p:nvPr/>
              </p:nvGraphicFramePr>
              <p:xfrm>
                <a:off x="4066" y="1194"/>
                <a:ext cx="6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505" name="公式" r:id="rId5" imgW="952200" imgH="342720" progId="Equation.3">
                        <p:embed/>
                      </p:oleObj>
                    </mc:Choice>
                    <mc:Fallback>
                      <p:oleObj name="公式" r:id="rId5" imgW="952200" imgH="34272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6" y="1194"/>
                              <a:ext cx="60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232489" name="Group 41"/>
            <p:cNvGrpSpPr>
              <a:grpSpLocks/>
            </p:cNvGrpSpPr>
            <p:nvPr/>
          </p:nvGrpSpPr>
          <p:grpSpPr bwMode="auto">
            <a:xfrm>
              <a:off x="477" y="1512"/>
              <a:ext cx="5283" cy="619"/>
              <a:chOff x="477" y="1512"/>
              <a:chExt cx="5283" cy="619"/>
            </a:xfrm>
          </p:grpSpPr>
          <p:sp>
            <p:nvSpPr>
              <p:cNvPr id="232463" name="Text Box 15"/>
              <p:cNvSpPr txBox="1">
                <a:spLocks noChangeArrowheads="1"/>
              </p:cNvSpPr>
              <p:nvPr/>
            </p:nvSpPr>
            <p:spPr bwMode="auto">
              <a:xfrm>
                <a:off x="5283" y="1833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232485" name="Group 37"/>
              <p:cNvGrpSpPr>
                <a:grpSpLocks/>
              </p:cNvGrpSpPr>
              <p:nvPr/>
            </p:nvGrpSpPr>
            <p:grpSpPr bwMode="auto">
              <a:xfrm>
                <a:off x="477" y="1512"/>
                <a:ext cx="5061" cy="619"/>
                <a:chOff x="477" y="1512"/>
                <a:chExt cx="5061" cy="619"/>
              </a:xfrm>
            </p:grpSpPr>
            <p:sp>
              <p:nvSpPr>
                <p:cNvPr id="2324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77" y="1512"/>
                  <a:ext cx="506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2. </a:t>
                  </a:r>
                  <a:r>
                    <a:rPr lang="zh-CN" altLang="en-US"/>
                    <a:t>若齐次线性方程组中方程的个数大于未知量的个数，</a:t>
                  </a:r>
                </a:p>
              </p:txBody>
            </p:sp>
            <p:sp>
              <p:nvSpPr>
                <p:cNvPr id="232471" name="Rectangle 23"/>
                <p:cNvSpPr>
                  <a:spLocks noChangeArrowheads="1"/>
                </p:cNvSpPr>
                <p:nvPr/>
              </p:nvSpPr>
              <p:spPr bwMode="auto">
                <a:xfrm>
                  <a:off x="662" y="1843"/>
                  <a:ext cx="18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则该方程只有零解。</a:t>
                  </a:r>
                </a:p>
              </p:txBody>
            </p:sp>
          </p:grpSp>
        </p:grpSp>
        <p:grpSp>
          <p:nvGrpSpPr>
            <p:cNvPr id="232491" name="Group 43"/>
            <p:cNvGrpSpPr>
              <a:grpSpLocks/>
            </p:cNvGrpSpPr>
            <p:nvPr/>
          </p:nvGrpSpPr>
          <p:grpSpPr bwMode="auto">
            <a:xfrm>
              <a:off x="477" y="2565"/>
              <a:ext cx="5283" cy="645"/>
              <a:chOff x="477" y="2565"/>
              <a:chExt cx="5283" cy="645"/>
            </a:xfrm>
          </p:grpSpPr>
          <p:sp>
            <p:nvSpPr>
              <p:cNvPr id="232462" name="Text Box 14"/>
              <p:cNvSpPr txBox="1">
                <a:spLocks noChangeArrowheads="1"/>
              </p:cNvSpPr>
              <p:nvPr/>
            </p:nvSpPr>
            <p:spPr bwMode="auto">
              <a:xfrm>
                <a:off x="5283" y="2906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232486" name="Group 38"/>
              <p:cNvGrpSpPr>
                <a:grpSpLocks/>
              </p:cNvGrpSpPr>
              <p:nvPr/>
            </p:nvGrpSpPr>
            <p:grpSpPr bwMode="auto">
              <a:xfrm>
                <a:off x="477" y="2565"/>
                <a:ext cx="3578" cy="645"/>
                <a:chOff x="477" y="2565"/>
                <a:chExt cx="3578" cy="645"/>
              </a:xfrm>
            </p:grpSpPr>
            <p:sp>
              <p:nvSpPr>
                <p:cNvPr id="232450" name="Rectangle 2"/>
                <p:cNvSpPr>
                  <a:spLocks noChangeArrowheads="1"/>
                </p:cNvSpPr>
                <p:nvPr/>
              </p:nvSpPr>
              <p:spPr bwMode="auto">
                <a:xfrm>
                  <a:off x="663" y="2922"/>
                  <a:ext cx="2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zh-CN" altLang="en-US"/>
                    <a:t>则        也是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 </a:t>
                  </a:r>
                  <a:r>
                    <a:rPr lang="zh-CN" altLang="en-US"/>
                    <a:t>的特征值 。</a:t>
                  </a:r>
                </a:p>
              </p:txBody>
            </p:sp>
            <p:sp>
              <p:nvSpPr>
                <p:cNvPr id="2324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77" y="2565"/>
                  <a:ext cx="357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4. </a:t>
                  </a:r>
                  <a:r>
                    <a:rPr lang="zh-CN" altLang="en-US"/>
                    <a:t>设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 </a:t>
                  </a:r>
                  <a:r>
                    <a:rPr lang="zh-CN" altLang="en-US"/>
                    <a:t>为正交阵，若 </a:t>
                  </a:r>
                  <a:r>
                    <a:rPr lang="en-US" altLang="zh-CN" i="1">
                      <a:latin typeface="Symbol" pitchFamily="18" charset="2"/>
                    </a:rPr>
                    <a:t>l</a:t>
                  </a:r>
                  <a:r>
                    <a:rPr lang="en-US" altLang="zh-CN" b="0" i="1"/>
                    <a:t> </a:t>
                  </a:r>
                  <a:r>
                    <a:rPr lang="zh-CN" altLang="en-US"/>
                    <a:t>是 </a:t>
                  </a:r>
                  <a:r>
                    <a:rPr lang="en-US" altLang="zh-CN" i="1"/>
                    <a:t>A </a:t>
                  </a:r>
                  <a:r>
                    <a:rPr lang="zh-CN" altLang="en-US"/>
                    <a:t>的特征值，</a:t>
                  </a:r>
                </a:p>
              </p:txBody>
            </p:sp>
            <p:graphicFrame>
              <p:nvGraphicFramePr>
                <p:cNvPr id="232472" name="Object 24"/>
                <p:cNvGraphicFramePr>
                  <a:graphicFrameLocks noChangeAspect="1"/>
                </p:cNvGraphicFramePr>
                <p:nvPr/>
              </p:nvGraphicFramePr>
              <p:xfrm>
                <a:off x="968" y="2929"/>
                <a:ext cx="288" cy="2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2506" name="公式" r:id="rId7" imgW="457200" imgH="368280" progId="Equation.3">
                        <p:embed/>
                      </p:oleObj>
                    </mc:Choice>
                    <mc:Fallback>
                      <p:oleObj name="公式" r:id="rId7" imgW="457200" imgH="36828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8" y="2929"/>
                              <a:ext cx="288" cy="23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232480" name="Rectangle 32"/>
          <p:cNvSpPr>
            <a:spLocks noChangeArrowheads="1"/>
          </p:cNvSpPr>
          <p:nvPr/>
        </p:nvSpPr>
        <p:spPr bwMode="auto">
          <a:xfrm>
            <a:off x="8489950" y="1838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232481" name="Rectangle 33"/>
          <p:cNvSpPr>
            <a:spLocks noChangeArrowheads="1"/>
          </p:cNvSpPr>
          <p:nvPr/>
        </p:nvSpPr>
        <p:spPr bwMode="auto">
          <a:xfrm>
            <a:off x="8489950" y="29337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32482" name="Rectangle 34"/>
          <p:cNvSpPr>
            <a:spLocks noChangeArrowheads="1"/>
          </p:cNvSpPr>
          <p:nvPr/>
        </p:nvSpPr>
        <p:spPr bwMode="auto">
          <a:xfrm>
            <a:off x="8489950" y="3505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232483" name="Rectangle 35"/>
          <p:cNvSpPr>
            <a:spLocks noChangeArrowheads="1"/>
          </p:cNvSpPr>
          <p:nvPr/>
        </p:nvSpPr>
        <p:spPr bwMode="auto">
          <a:xfrm>
            <a:off x="8489950" y="46386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/>
      <p:bldP spid="232452" grpId="0"/>
      <p:bldP spid="232480" grpId="0"/>
      <p:bldP spid="232481" grpId="0"/>
      <p:bldP spid="232482" grpId="0"/>
      <p:bldP spid="23248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54" name="Picture 3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55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56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57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58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59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60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61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1462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63" name="Rectangle 3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64" name="Rectangle 4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465" name="Rectangle 4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1447" name="Group 23"/>
          <p:cNvGrpSpPr>
            <a:grpSpLocks/>
          </p:cNvGrpSpPr>
          <p:nvPr/>
        </p:nvGrpSpPr>
        <p:grpSpPr bwMode="auto">
          <a:xfrm>
            <a:off x="533400" y="533400"/>
            <a:ext cx="7912100" cy="457200"/>
            <a:chOff x="336" y="336"/>
            <a:chExt cx="4984" cy="288"/>
          </a:xfrm>
        </p:grpSpPr>
        <p:sp>
          <p:nvSpPr>
            <p:cNvPr id="231426" name="Text Box 2"/>
            <p:cNvSpPr txBox="1">
              <a:spLocks noChangeArrowheads="1"/>
            </p:cNvSpPr>
            <p:nvPr/>
          </p:nvSpPr>
          <p:spPr bwMode="auto">
            <a:xfrm>
              <a:off x="336" y="336"/>
              <a:ext cx="40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八、证明：不存在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阶正交矩阵</a:t>
              </a:r>
              <a:r>
                <a:rPr lang="zh-CN" altLang="en-US" i="1"/>
                <a:t>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zh-CN" altLang="en-US"/>
                <a:t>，使得  </a:t>
              </a:r>
            </a:p>
          </p:txBody>
        </p:sp>
        <p:graphicFrame>
          <p:nvGraphicFramePr>
            <p:cNvPr id="231434" name="Object 10"/>
            <p:cNvGraphicFramePr>
              <a:graphicFrameLocks noChangeAspect="1"/>
            </p:cNvGraphicFramePr>
            <p:nvPr/>
          </p:nvGraphicFramePr>
          <p:xfrm>
            <a:off x="4112" y="33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4" name="公式" r:id="rId5" imgW="1917360" imgH="431640" progId="Equation.3">
                    <p:embed/>
                  </p:oleObj>
                </mc:Choice>
                <mc:Fallback>
                  <p:oleObj name="公式" r:id="rId5" imgW="1917360" imgH="431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33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448" name="Group 24"/>
          <p:cNvGrpSpPr>
            <a:grpSpLocks/>
          </p:cNvGrpSpPr>
          <p:nvPr/>
        </p:nvGrpSpPr>
        <p:grpSpPr bwMode="auto">
          <a:xfrm>
            <a:off x="528638" y="1238250"/>
            <a:ext cx="2817812" cy="468313"/>
            <a:chOff x="333" y="780"/>
            <a:chExt cx="1775" cy="295"/>
          </a:xfrm>
        </p:grpSpPr>
        <p:sp>
          <p:nvSpPr>
            <p:cNvPr id="231428" name="Text Box 4"/>
            <p:cNvSpPr txBox="1">
              <a:spLocks noChangeArrowheads="1"/>
            </p:cNvSpPr>
            <p:nvPr/>
          </p:nvSpPr>
          <p:spPr bwMode="auto">
            <a:xfrm>
              <a:off x="840" y="780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利用反证法</a:t>
              </a:r>
              <a:r>
                <a:rPr lang="en-US" altLang="zh-CN">
                  <a:solidFill>
                    <a:srgbClr val="006600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333" y="78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</p:grpSp>
      <p:grpSp>
        <p:nvGrpSpPr>
          <p:cNvPr id="231480" name="Group 56"/>
          <p:cNvGrpSpPr>
            <a:grpSpLocks/>
          </p:cNvGrpSpPr>
          <p:nvPr/>
        </p:nvGrpSpPr>
        <p:grpSpPr bwMode="auto">
          <a:xfrm>
            <a:off x="1543050" y="1908175"/>
            <a:ext cx="4303713" cy="981075"/>
            <a:chOff x="972" y="1202"/>
            <a:chExt cx="2711" cy="618"/>
          </a:xfrm>
        </p:grpSpPr>
        <p:grpSp>
          <p:nvGrpSpPr>
            <p:cNvPr id="231449" name="Group 25"/>
            <p:cNvGrpSpPr>
              <a:grpSpLocks/>
            </p:cNvGrpSpPr>
            <p:nvPr/>
          </p:nvGrpSpPr>
          <p:grpSpPr bwMode="auto">
            <a:xfrm>
              <a:off x="1402" y="1202"/>
              <a:ext cx="2274" cy="288"/>
              <a:chOff x="1332" y="1188"/>
              <a:chExt cx="2274" cy="288"/>
            </a:xfrm>
          </p:grpSpPr>
          <p:graphicFrame>
            <p:nvGraphicFramePr>
              <p:cNvPr id="231435" name="Object 11"/>
              <p:cNvGraphicFramePr>
                <a:graphicFrameLocks noChangeAspect="1"/>
              </p:cNvGraphicFramePr>
              <p:nvPr/>
            </p:nvGraphicFramePr>
            <p:xfrm>
              <a:off x="1332" y="1208"/>
              <a:ext cx="118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485" name="公式" r:id="rId7" imgW="1879560" imgH="355320" progId="Equation.3">
                      <p:embed/>
                    </p:oleObj>
                  </mc:Choice>
                  <mc:Fallback>
                    <p:oleObj name="公式" r:id="rId7" imgW="1879560" imgH="35532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1208"/>
                            <a:ext cx="118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1439" name="Rectangle 15"/>
              <p:cNvSpPr>
                <a:spLocks noChangeArrowheads="1"/>
              </p:cNvSpPr>
              <p:nvPr/>
            </p:nvSpPr>
            <p:spPr bwMode="auto">
              <a:xfrm>
                <a:off x="2530" y="1188"/>
                <a:ext cx="10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为正交阵，</a:t>
                </a:r>
              </a:p>
            </p:txBody>
          </p:sp>
        </p:grpSp>
        <p:grpSp>
          <p:nvGrpSpPr>
            <p:cNvPr id="231450" name="Group 26"/>
            <p:cNvGrpSpPr>
              <a:grpSpLocks/>
            </p:cNvGrpSpPr>
            <p:nvPr/>
          </p:nvGrpSpPr>
          <p:grpSpPr bwMode="auto">
            <a:xfrm>
              <a:off x="1409" y="1525"/>
              <a:ext cx="2274" cy="288"/>
              <a:chOff x="1332" y="1525"/>
              <a:chExt cx="2274" cy="288"/>
            </a:xfrm>
          </p:grpSpPr>
          <p:graphicFrame>
            <p:nvGraphicFramePr>
              <p:cNvPr id="231436" name="Object 12"/>
              <p:cNvGraphicFramePr>
                <a:graphicFrameLocks noChangeAspect="1"/>
              </p:cNvGraphicFramePr>
              <p:nvPr/>
            </p:nvGraphicFramePr>
            <p:xfrm>
              <a:off x="1332" y="1569"/>
              <a:ext cx="1184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486" name="公式" r:id="rId9" imgW="1879560" imgH="355320" progId="Equation.3">
                      <p:embed/>
                    </p:oleObj>
                  </mc:Choice>
                  <mc:Fallback>
                    <p:oleObj name="公式" r:id="rId9" imgW="1879560" imgH="35532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2" y="1569"/>
                            <a:ext cx="1184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1441" name="Rectangle 17"/>
              <p:cNvSpPr>
                <a:spLocks noChangeArrowheads="1"/>
              </p:cNvSpPr>
              <p:nvPr/>
            </p:nvSpPr>
            <p:spPr bwMode="auto">
              <a:xfrm>
                <a:off x="2530" y="1525"/>
                <a:ext cx="10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为正交阵，</a:t>
                </a:r>
              </a:p>
            </p:txBody>
          </p:sp>
        </p:grpSp>
        <p:graphicFrame>
          <p:nvGraphicFramePr>
            <p:cNvPr id="231442" name="Object 18"/>
            <p:cNvGraphicFramePr>
              <a:graphicFrameLocks noChangeAspect="1"/>
            </p:cNvGraphicFramePr>
            <p:nvPr/>
          </p:nvGraphicFramePr>
          <p:xfrm>
            <a:off x="972" y="1486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7" name="公式" r:id="rId11" imgW="342720" imgH="215640" progId="Equation.3">
                    <p:embed/>
                  </p:oleObj>
                </mc:Choice>
                <mc:Fallback>
                  <p:oleObj name="公式" r:id="rId11" imgW="342720" imgH="215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486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52" name="Object 28"/>
            <p:cNvGraphicFramePr>
              <a:graphicFrameLocks noChangeAspect="1"/>
            </p:cNvGraphicFramePr>
            <p:nvPr/>
          </p:nvGraphicFramePr>
          <p:xfrm>
            <a:off x="1272" y="1284"/>
            <a:ext cx="21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8" name="公式" r:id="rId13" imgW="342720" imgH="850680" progId="Equation.3">
                    <p:embed/>
                  </p:oleObj>
                </mc:Choice>
                <mc:Fallback>
                  <p:oleObj name="公式" r:id="rId13" imgW="342720" imgH="85068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1284"/>
                          <a:ext cx="21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483" name="Group 59"/>
          <p:cNvGrpSpPr>
            <a:grpSpLocks/>
          </p:cNvGrpSpPr>
          <p:nvPr/>
        </p:nvGrpSpPr>
        <p:grpSpPr bwMode="auto">
          <a:xfrm>
            <a:off x="4897438" y="3333750"/>
            <a:ext cx="2705100" cy="962025"/>
            <a:chOff x="3085" y="2100"/>
            <a:chExt cx="1704" cy="606"/>
          </a:xfrm>
        </p:grpSpPr>
        <p:graphicFrame>
          <p:nvGraphicFramePr>
            <p:cNvPr id="231469" name="Object 45"/>
            <p:cNvGraphicFramePr>
              <a:graphicFrameLocks noChangeAspect="1"/>
            </p:cNvGraphicFramePr>
            <p:nvPr/>
          </p:nvGraphicFramePr>
          <p:xfrm>
            <a:off x="3085" y="2100"/>
            <a:ext cx="17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89" name="公式" r:id="rId15" imgW="2705040" imgH="406080" progId="Equation.3">
                    <p:embed/>
                  </p:oleObj>
                </mc:Choice>
                <mc:Fallback>
                  <p:oleObj name="公式" r:id="rId15" imgW="2705040" imgH="4060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2100"/>
                          <a:ext cx="170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2" name="Object 48"/>
            <p:cNvGraphicFramePr>
              <a:graphicFrameLocks noChangeAspect="1"/>
            </p:cNvGraphicFramePr>
            <p:nvPr/>
          </p:nvGraphicFramePr>
          <p:xfrm>
            <a:off x="3089" y="2450"/>
            <a:ext cx="1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0" name="公式" r:id="rId17" imgW="2692080" imgH="406080" progId="Equation.3">
                    <p:embed/>
                  </p:oleObj>
                </mc:Choice>
                <mc:Fallback>
                  <p:oleObj name="公式" r:id="rId17" imgW="2692080" imgH="4060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450"/>
                          <a:ext cx="16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473" name="Group 49"/>
          <p:cNvGrpSpPr>
            <a:grpSpLocks/>
          </p:cNvGrpSpPr>
          <p:nvPr/>
        </p:nvGrpSpPr>
        <p:grpSpPr bwMode="auto">
          <a:xfrm>
            <a:off x="1587500" y="5295900"/>
            <a:ext cx="1493838" cy="457200"/>
            <a:chOff x="3619" y="1370"/>
            <a:chExt cx="941" cy="288"/>
          </a:xfrm>
        </p:grpSpPr>
        <p:graphicFrame>
          <p:nvGraphicFramePr>
            <p:cNvPr id="231474" name="Object 50"/>
            <p:cNvGraphicFramePr>
              <a:graphicFrameLocks noChangeAspect="1"/>
            </p:cNvGraphicFramePr>
            <p:nvPr/>
          </p:nvGraphicFramePr>
          <p:xfrm>
            <a:off x="3619" y="1481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1" name="公式" r:id="rId19" imgW="342720" imgH="215640" progId="Equation.3">
                    <p:embed/>
                  </p:oleObj>
                </mc:Choice>
                <mc:Fallback>
                  <p:oleObj name="公式" r:id="rId19" imgW="342720" imgH="21564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481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1475" name="Rectangle 51"/>
            <p:cNvSpPr>
              <a:spLocks noChangeArrowheads="1"/>
            </p:cNvSpPr>
            <p:nvPr/>
          </p:nvSpPr>
          <p:spPr bwMode="auto">
            <a:xfrm>
              <a:off x="3868" y="137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矛盾。</a:t>
              </a:r>
            </a:p>
          </p:txBody>
        </p:sp>
      </p:grpSp>
      <p:grpSp>
        <p:nvGrpSpPr>
          <p:cNvPr id="231482" name="Group 58"/>
          <p:cNvGrpSpPr>
            <a:grpSpLocks/>
          </p:cNvGrpSpPr>
          <p:nvPr/>
        </p:nvGrpSpPr>
        <p:grpSpPr bwMode="auto">
          <a:xfrm>
            <a:off x="1562100" y="4695825"/>
            <a:ext cx="1538288" cy="273050"/>
            <a:chOff x="984" y="2958"/>
            <a:chExt cx="969" cy="172"/>
          </a:xfrm>
        </p:grpSpPr>
        <p:graphicFrame>
          <p:nvGraphicFramePr>
            <p:cNvPr id="231445" name="Object 21"/>
            <p:cNvGraphicFramePr>
              <a:graphicFrameLocks noChangeAspect="1"/>
            </p:cNvGraphicFramePr>
            <p:nvPr/>
          </p:nvGraphicFramePr>
          <p:xfrm>
            <a:off x="984" y="2994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2" name="公式" r:id="rId20" imgW="342720" imgH="215640" progId="Equation.3">
                    <p:embed/>
                  </p:oleObj>
                </mc:Choice>
                <mc:Fallback>
                  <p:oleObj name="公式" r:id="rId20" imgW="34272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2994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6" name="Object 52"/>
            <p:cNvGraphicFramePr>
              <a:graphicFrameLocks noChangeAspect="1"/>
            </p:cNvGraphicFramePr>
            <p:nvPr/>
          </p:nvGraphicFramePr>
          <p:xfrm>
            <a:off x="1329" y="2958"/>
            <a:ext cx="62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3" name="公式" r:id="rId22" imgW="990360" imgH="266400" progId="Equation.3">
                    <p:embed/>
                  </p:oleObj>
                </mc:Choice>
                <mc:Fallback>
                  <p:oleObj name="公式" r:id="rId22" imgW="990360" imgH="2664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" y="2958"/>
                          <a:ext cx="62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1481" name="Group 57"/>
          <p:cNvGrpSpPr>
            <a:grpSpLocks/>
          </p:cNvGrpSpPr>
          <p:nvPr/>
        </p:nvGrpSpPr>
        <p:grpSpPr bwMode="auto">
          <a:xfrm>
            <a:off x="1543050" y="3338513"/>
            <a:ext cx="3290888" cy="962025"/>
            <a:chOff x="972" y="2103"/>
            <a:chExt cx="2073" cy="606"/>
          </a:xfrm>
        </p:grpSpPr>
        <p:graphicFrame>
          <p:nvGraphicFramePr>
            <p:cNvPr id="231467" name="Object 43"/>
            <p:cNvGraphicFramePr>
              <a:graphicFrameLocks noChangeAspect="1"/>
            </p:cNvGraphicFramePr>
            <p:nvPr/>
          </p:nvGraphicFramePr>
          <p:xfrm>
            <a:off x="1421" y="2103"/>
            <a:ext cx="1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4" name="公式" r:id="rId24" imgW="2577960" imgH="406080" progId="Equation.3">
                    <p:embed/>
                  </p:oleObj>
                </mc:Choice>
                <mc:Fallback>
                  <p:oleObj name="公式" r:id="rId24" imgW="2577960" imgH="4060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103"/>
                          <a:ext cx="1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1" name="Object 47"/>
            <p:cNvGraphicFramePr>
              <a:graphicFrameLocks noChangeAspect="1"/>
            </p:cNvGraphicFramePr>
            <p:nvPr/>
          </p:nvGraphicFramePr>
          <p:xfrm>
            <a:off x="1425" y="2453"/>
            <a:ext cx="1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5" name="公式" r:id="rId26" imgW="2565360" imgH="406080" progId="Equation.3">
                    <p:embed/>
                  </p:oleObj>
                </mc:Choice>
                <mc:Fallback>
                  <p:oleObj name="公式" r:id="rId26" imgW="2565360" imgH="4060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5" y="2453"/>
                          <a:ext cx="1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8" name="Object 54"/>
            <p:cNvGraphicFramePr>
              <a:graphicFrameLocks noChangeAspect="1"/>
            </p:cNvGraphicFramePr>
            <p:nvPr/>
          </p:nvGraphicFramePr>
          <p:xfrm>
            <a:off x="972" y="2340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6" name="公式" r:id="rId28" imgW="342720" imgH="215640" progId="Equation.3">
                    <p:embed/>
                  </p:oleObj>
                </mc:Choice>
                <mc:Fallback>
                  <p:oleObj name="公式" r:id="rId28" imgW="342720" imgH="21564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340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79" name="Object 55"/>
            <p:cNvGraphicFramePr>
              <a:graphicFrameLocks noChangeAspect="1"/>
            </p:cNvGraphicFramePr>
            <p:nvPr/>
          </p:nvGraphicFramePr>
          <p:xfrm>
            <a:off x="1272" y="2138"/>
            <a:ext cx="21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97" name="公式" r:id="rId29" imgW="342720" imgH="850680" progId="Equation.3">
                    <p:embed/>
                  </p:oleObj>
                </mc:Choice>
                <mc:Fallback>
                  <p:oleObj name="公式" r:id="rId29" imgW="342720" imgH="8506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2" y="2138"/>
                          <a:ext cx="21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5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6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7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8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79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0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1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2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3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4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5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6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7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8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89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90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91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92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493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3494" name="Group 22"/>
          <p:cNvGrpSpPr>
            <a:grpSpLocks/>
          </p:cNvGrpSpPr>
          <p:nvPr/>
        </p:nvGrpSpPr>
        <p:grpSpPr bwMode="auto">
          <a:xfrm>
            <a:off x="469900" y="469900"/>
            <a:ext cx="8677275" cy="6278563"/>
            <a:chOff x="296" y="296"/>
            <a:chExt cx="5466" cy="3955"/>
          </a:xfrm>
        </p:grpSpPr>
        <p:sp>
          <p:nvSpPr>
            <p:cNvPr id="233495" name="Text Box 23"/>
            <p:cNvSpPr txBox="1">
              <a:spLocks noChangeArrowheads="1"/>
            </p:cNvSpPr>
            <p:nvPr/>
          </p:nvSpPr>
          <p:spPr bwMode="auto">
            <a:xfrm>
              <a:off x="1220" y="3847"/>
              <a:ext cx="27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3600" b="0">
                  <a:solidFill>
                    <a:srgbClr val="FFA449"/>
                  </a:solidFill>
                  <a:ea typeface="华文行楷" pitchFamily="2" charset="-122"/>
                </a:rPr>
                <a:t>   </a:t>
              </a:r>
              <a:r>
                <a:rPr kumimoji="0" lang="zh-CN" altLang="en-US" sz="3600" b="0">
                  <a:solidFill>
                    <a:srgbClr val="FFFFFF"/>
                  </a:solidFill>
                  <a:ea typeface="华文行楷" pitchFamily="2" charset="-122"/>
                </a:rPr>
                <a:t>轻松一下吧</a:t>
              </a:r>
            </a:p>
          </p:txBody>
        </p:sp>
        <p:sp>
          <p:nvSpPr>
            <p:cNvPr id="233496" name="Rectangle 24"/>
            <p:cNvSpPr>
              <a:spLocks noChangeArrowheads="1"/>
            </p:cNvSpPr>
            <p:nvPr/>
          </p:nvSpPr>
          <p:spPr bwMode="auto">
            <a:xfrm>
              <a:off x="3014" y="3714"/>
              <a:ext cx="8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0" lang="en-US" altLang="zh-CN" sz="4000" b="0">
                  <a:solidFill>
                    <a:srgbClr val="FFA449"/>
                  </a:solidFill>
                  <a:latin typeface="Arial"/>
                </a:rPr>
                <a:t>……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pic>
          <p:nvPicPr>
            <p:cNvPr id="233497" name="Picture 25" descr="aa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96"/>
              <a:ext cx="5466" cy="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367" name="Picture 21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68" name="Picture 21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69" name="Picture 21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0" name="Picture 21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1" name="Picture 21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2" name="Picture 2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3" name="Picture 2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4" name="Picture 2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375" name="Picture 2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376" name="Rectangle 22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77" name="Rectangle 22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378" name="Rectangle 22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7366" name="Group 214"/>
          <p:cNvGrpSpPr>
            <a:grpSpLocks/>
          </p:cNvGrpSpPr>
          <p:nvPr/>
        </p:nvGrpSpPr>
        <p:grpSpPr bwMode="auto">
          <a:xfrm>
            <a:off x="762000" y="1812925"/>
            <a:ext cx="8382000" cy="2232025"/>
            <a:chOff x="480" y="1142"/>
            <a:chExt cx="5280" cy="1406"/>
          </a:xfrm>
        </p:grpSpPr>
        <p:grpSp>
          <p:nvGrpSpPr>
            <p:cNvPr id="177362" name="Group 210"/>
            <p:cNvGrpSpPr>
              <a:grpSpLocks/>
            </p:cNvGrpSpPr>
            <p:nvPr/>
          </p:nvGrpSpPr>
          <p:grpSpPr bwMode="auto">
            <a:xfrm>
              <a:off x="484" y="1142"/>
              <a:ext cx="5276" cy="306"/>
              <a:chOff x="484" y="1142"/>
              <a:chExt cx="5276" cy="306"/>
            </a:xfrm>
          </p:grpSpPr>
          <p:sp>
            <p:nvSpPr>
              <p:cNvPr id="177328" name="Text Box 176"/>
              <p:cNvSpPr txBox="1">
                <a:spLocks noChangeArrowheads="1"/>
              </p:cNvSpPr>
              <p:nvPr/>
            </p:nvSpPr>
            <p:spPr bwMode="auto">
              <a:xfrm>
                <a:off x="5283" y="1142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358" name="Group 206"/>
              <p:cNvGrpSpPr>
                <a:grpSpLocks/>
              </p:cNvGrpSpPr>
              <p:nvPr/>
            </p:nvGrpSpPr>
            <p:grpSpPr bwMode="auto">
              <a:xfrm>
                <a:off x="484" y="1146"/>
                <a:ext cx="4560" cy="302"/>
                <a:chOff x="484" y="1146"/>
                <a:chExt cx="4560" cy="302"/>
              </a:xfrm>
            </p:grpSpPr>
            <p:sp>
              <p:nvSpPr>
                <p:cNvPr id="17732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84" y="1160"/>
                  <a:ext cx="29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5. </a:t>
                  </a:r>
                  <a:r>
                    <a:rPr lang="zh-CN" altLang="en-US"/>
                    <a:t>设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, </a:t>
                  </a:r>
                  <a:r>
                    <a:rPr lang="en-US" altLang="zh-CN" i="1"/>
                    <a:t>B</a:t>
                  </a:r>
                  <a:r>
                    <a:rPr lang="en-US" altLang="zh-CN"/>
                    <a:t> </a:t>
                  </a:r>
                  <a:r>
                    <a:rPr lang="zh-CN" altLang="en-US"/>
                    <a:t>是 </a:t>
                  </a:r>
                  <a:r>
                    <a:rPr lang="en-US" altLang="zh-CN" i="1"/>
                    <a:t>n </a:t>
                  </a:r>
                  <a:r>
                    <a:rPr lang="zh-CN" altLang="en-US"/>
                    <a:t>阶方阵，若</a:t>
                  </a:r>
                </a:p>
              </p:txBody>
            </p:sp>
            <p:graphicFrame>
              <p:nvGraphicFramePr>
                <p:cNvPr id="177340" name="Object 188"/>
                <p:cNvGraphicFramePr>
                  <a:graphicFrameLocks noChangeAspect="1"/>
                </p:cNvGraphicFramePr>
                <p:nvPr/>
              </p:nvGraphicFramePr>
              <p:xfrm>
                <a:off x="2754" y="1221"/>
                <a:ext cx="98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79" name="公式" r:id="rId5" imgW="1562040" imgH="342720" progId="Equation.3">
                        <p:embed/>
                      </p:oleObj>
                    </mc:Choice>
                    <mc:Fallback>
                      <p:oleObj name="公式" r:id="rId5" imgW="1562040" imgH="342720" progId="Equation.3">
                        <p:embed/>
                        <p:pic>
                          <p:nvPicPr>
                            <p:cNvPr id="0" name="Object 1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4" y="1221"/>
                              <a:ext cx="98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7341" name="Object 189"/>
                <p:cNvGraphicFramePr>
                  <a:graphicFrameLocks noChangeAspect="1"/>
                </p:cNvGraphicFramePr>
                <p:nvPr/>
              </p:nvGraphicFramePr>
              <p:xfrm>
                <a:off x="4060" y="1221"/>
                <a:ext cx="98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80" name="公式" r:id="rId7" imgW="1562040" imgH="342720" progId="Equation.3">
                        <p:embed/>
                      </p:oleObj>
                    </mc:Choice>
                    <mc:Fallback>
                      <p:oleObj name="公式" r:id="rId7" imgW="1562040" imgH="342720" progId="Equation.3">
                        <p:embed/>
                        <p:pic>
                          <p:nvPicPr>
                            <p:cNvPr id="0" name="Object 1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0" y="1221"/>
                              <a:ext cx="98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7342" name="Rectangle 190"/>
                <p:cNvSpPr>
                  <a:spLocks noChangeArrowheads="1"/>
                </p:cNvSpPr>
                <p:nvPr/>
              </p:nvSpPr>
              <p:spPr bwMode="auto">
                <a:xfrm>
                  <a:off x="3776" y="114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则</a:t>
                  </a:r>
                </a:p>
              </p:txBody>
            </p:sp>
          </p:grpSp>
        </p:grpSp>
        <p:grpSp>
          <p:nvGrpSpPr>
            <p:cNvPr id="177363" name="Group 211"/>
            <p:cNvGrpSpPr>
              <a:grpSpLocks/>
            </p:cNvGrpSpPr>
            <p:nvPr/>
          </p:nvGrpSpPr>
          <p:grpSpPr bwMode="auto">
            <a:xfrm>
              <a:off x="484" y="1510"/>
              <a:ext cx="5276" cy="308"/>
              <a:chOff x="484" y="1510"/>
              <a:chExt cx="5276" cy="308"/>
            </a:xfrm>
          </p:grpSpPr>
          <p:sp>
            <p:nvSpPr>
              <p:cNvPr id="177330" name="Text Box 178"/>
              <p:cNvSpPr txBox="1">
                <a:spLocks noChangeArrowheads="1"/>
              </p:cNvSpPr>
              <p:nvPr/>
            </p:nvSpPr>
            <p:spPr bwMode="auto">
              <a:xfrm>
                <a:off x="5283" y="1510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359" name="Group 207"/>
              <p:cNvGrpSpPr>
                <a:grpSpLocks/>
              </p:cNvGrpSpPr>
              <p:nvPr/>
            </p:nvGrpSpPr>
            <p:grpSpPr bwMode="auto">
              <a:xfrm>
                <a:off x="484" y="1530"/>
                <a:ext cx="4442" cy="288"/>
                <a:chOff x="484" y="1530"/>
                <a:chExt cx="4442" cy="288"/>
              </a:xfrm>
            </p:grpSpPr>
            <p:sp>
              <p:nvSpPr>
                <p:cNvPr id="17732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84" y="1530"/>
                  <a:ext cx="366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6. </a:t>
                  </a:r>
                  <a:r>
                    <a:rPr lang="zh-CN" altLang="en-US"/>
                    <a:t>若向量</a:t>
                  </a:r>
                  <a:r>
                    <a:rPr lang="zh-CN" altLang="en-US" i="1"/>
                    <a:t>                    </a:t>
                  </a:r>
                  <a:r>
                    <a:rPr lang="zh-CN" altLang="en-US"/>
                    <a:t>线性无关，则</a:t>
                  </a:r>
                </a:p>
              </p:txBody>
            </p:sp>
            <p:graphicFrame>
              <p:nvGraphicFramePr>
                <p:cNvPr id="177343" name="Object 191"/>
                <p:cNvGraphicFramePr>
                  <a:graphicFrameLocks noChangeAspect="1"/>
                </p:cNvGraphicFramePr>
                <p:nvPr/>
              </p:nvGraphicFramePr>
              <p:xfrm>
                <a:off x="3462" y="1566"/>
                <a:ext cx="146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81" name="公式" r:id="rId9" imgW="2323800" imgH="380880" progId="Equation.3">
                        <p:embed/>
                      </p:oleObj>
                    </mc:Choice>
                    <mc:Fallback>
                      <p:oleObj name="公式" r:id="rId9" imgW="2323800" imgH="380880" progId="Equation.3">
                        <p:embed/>
                        <p:pic>
                          <p:nvPicPr>
                            <p:cNvPr id="0" name="Object 1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62" y="1566"/>
                              <a:ext cx="146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7344" name="Object 192"/>
                <p:cNvGraphicFramePr>
                  <a:graphicFrameLocks noChangeAspect="1"/>
                </p:cNvGraphicFramePr>
                <p:nvPr/>
              </p:nvGraphicFramePr>
              <p:xfrm>
                <a:off x="1355" y="1561"/>
                <a:ext cx="88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82" name="公式" r:id="rId11" imgW="1396800" imgH="380880" progId="Equation.3">
                        <p:embed/>
                      </p:oleObj>
                    </mc:Choice>
                    <mc:Fallback>
                      <p:oleObj name="公式" r:id="rId11" imgW="1396800" imgH="380880" progId="Equation.3">
                        <p:embed/>
                        <p:pic>
                          <p:nvPicPr>
                            <p:cNvPr id="0" name="Object 1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55" y="1561"/>
                              <a:ext cx="88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77364" name="Group 212"/>
            <p:cNvGrpSpPr>
              <a:grpSpLocks/>
            </p:cNvGrpSpPr>
            <p:nvPr/>
          </p:nvGrpSpPr>
          <p:grpSpPr bwMode="auto">
            <a:xfrm>
              <a:off x="480" y="1879"/>
              <a:ext cx="5280" cy="307"/>
              <a:chOff x="480" y="1879"/>
              <a:chExt cx="5280" cy="307"/>
            </a:xfrm>
          </p:grpSpPr>
          <p:sp>
            <p:nvSpPr>
              <p:cNvPr id="177325" name="Text Box 173"/>
              <p:cNvSpPr txBox="1">
                <a:spLocks noChangeArrowheads="1"/>
              </p:cNvSpPr>
              <p:nvPr/>
            </p:nvSpPr>
            <p:spPr bwMode="auto">
              <a:xfrm>
                <a:off x="5283" y="1879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360" name="Group 208"/>
              <p:cNvGrpSpPr>
                <a:grpSpLocks/>
              </p:cNvGrpSpPr>
              <p:nvPr/>
            </p:nvGrpSpPr>
            <p:grpSpPr bwMode="auto">
              <a:xfrm>
                <a:off x="480" y="1898"/>
                <a:ext cx="3662" cy="288"/>
                <a:chOff x="480" y="1898"/>
                <a:chExt cx="3662" cy="288"/>
              </a:xfrm>
            </p:grpSpPr>
            <p:sp>
              <p:nvSpPr>
                <p:cNvPr id="177324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480" y="1898"/>
                  <a:ext cx="280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7. </a:t>
                  </a:r>
                  <a:r>
                    <a:rPr lang="zh-CN" altLang="en-US"/>
                    <a:t>设</a:t>
                  </a:r>
                  <a:r>
                    <a:rPr lang="zh-CN" altLang="en-US" baseline="-25000"/>
                    <a:t>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,</a:t>
                  </a:r>
                  <a:r>
                    <a:rPr lang="en-US" altLang="zh-CN" baseline="-25000"/>
                    <a:t> </a:t>
                  </a:r>
                  <a:r>
                    <a:rPr lang="en-US" altLang="zh-CN" i="1"/>
                    <a:t>B</a:t>
                  </a:r>
                  <a:r>
                    <a:rPr lang="en-US" altLang="zh-CN" i="1" baseline="-25000"/>
                    <a:t> </a:t>
                  </a:r>
                  <a:r>
                    <a:rPr lang="zh-CN" altLang="en-US"/>
                    <a:t>为 </a:t>
                  </a:r>
                  <a:r>
                    <a:rPr lang="en-US" altLang="zh-CN" i="1"/>
                    <a:t>n </a:t>
                  </a:r>
                  <a:r>
                    <a:rPr lang="zh-CN" altLang="en-US"/>
                    <a:t>阶方阵 ，则</a:t>
                  </a:r>
                </a:p>
              </p:txBody>
            </p:sp>
            <p:graphicFrame>
              <p:nvGraphicFramePr>
                <p:cNvPr id="177345" name="Object 193"/>
                <p:cNvGraphicFramePr>
                  <a:graphicFrameLocks noChangeAspect="1"/>
                </p:cNvGraphicFramePr>
                <p:nvPr/>
              </p:nvGraphicFramePr>
              <p:xfrm>
                <a:off x="2782" y="1950"/>
                <a:ext cx="136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83" name="公式" r:id="rId13" imgW="2158920" imgH="342720" progId="Equation.3">
                        <p:embed/>
                      </p:oleObj>
                    </mc:Choice>
                    <mc:Fallback>
                      <p:oleObj name="公式" r:id="rId13" imgW="2158920" imgH="342720" progId="Equation.3">
                        <p:embed/>
                        <p:pic>
                          <p:nvPicPr>
                            <p:cNvPr id="0" name="Object 19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2" y="1950"/>
                              <a:ext cx="136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77365" name="Group 213"/>
            <p:cNvGrpSpPr>
              <a:grpSpLocks/>
            </p:cNvGrpSpPr>
            <p:nvPr/>
          </p:nvGrpSpPr>
          <p:grpSpPr bwMode="auto">
            <a:xfrm>
              <a:off x="484" y="2242"/>
              <a:ext cx="5276" cy="306"/>
              <a:chOff x="484" y="2242"/>
              <a:chExt cx="5276" cy="306"/>
            </a:xfrm>
          </p:grpSpPr>
          <p:sp>
            <p:nvSpPr>
              <p:cNvPr id="177329" name="Text Box 177"/>
              <p:cNvSpPr txBox="1">
                <a:spLocks noChangeArrowheads="1"/>
              </p:cNvSpPr>
              <p:nvPr/>
            </p:nvSpPr>
            <p:spPr bwMode="auto">
              <a:xfrm>
                <a:off x="5283" y="2242"/>
                <a:ext cx="4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(    )</a:t>
                </a:r>
              </a:p>
            </p:txBody>
          </p:sp>
          <p:grpSp>
            <p:nvGrpSpPr>
              <p:cNvPr id="177361" name="Group 209"/>
              <p:cNvGrpSpPr>
                <a:grpSpLocks/>
              </p:cNvGrpSpPr>
              <p:nvPr/>
            </p:nvGrpSpPr>
            <p:grpSpPr bwMode="auto">
              <a:xfrm>
                <a:off x="484" y="2260"/>
                <a:ext cx="4672" cy="288"/>
                <a:chOff x="484" y="2260"/>
                <a:chExt cx="4672" cy="288"/>
              </a:xfrm>
            </p:grpSpPr>
            <p:sp>
              <p:nvSpPr>
                <p:cNvPr id="17732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484" y="2260"/>
                  <a:ext cx="46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8. </a:t>
                  </a:r>
                  <a:r>
                    <a:rPr lang="zh-CN" altLang="en-US"/>
                    <a:t>若               则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 </a:t>
                  </a:r>
                  <a:r>
                    <a:rPr lang="zh-CN" altLang="en-US"/>
                    <a:t>至少有一列是其余列的线性组合。</a:t>
                  </a:r>
                </a:p>
              </p:txBody>
            </p:sp>
            <p:graphicFrame>
              <p:nvGraphicFramePr>
                <p:cNvPr id="177346" name="Object 194"/>
                <p:cNvGraphicFramePr>
                  <a:graphicFrameLocks noChangeAspect="1"/>
                </p:cNvGraphicFramePr>
                <p:nvPr/>
              </p:nvGraphicFramePr>
              <p:xfrm>
                <a:off x="977" y="2310"/>
                <a:ext cx="600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7384" name="公式" r:id="rId15" imgW="952200" imgH="342720" progId="Equation.3">
                        <p:embed/>
                      </p:oleObj>
                    </mc:Choice>
                    <mc:Fallback>
                      <p:oleObj name="公式" r:id="rId15" imgW="952200" imgH="342720" progId="Equation.3">
                        <p:embed/>
                        <p:pic>
                          <p:nvPicPr>
                            <p:cNvPr id="0" name="Object 1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7" y="2310"/>
                              <a:ext cx="600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77347" name="Rectangle 195"/>
          <p:cNvSpPr>
            <a:spLocks noChangeArrowheads="1"/>
          </p:cNvSpPr>
          <p:nvPr/>
        </p:nvSpPr>
        <p:spPr bwMode="auto">
          <a:xfrm>
            <a:off x="2465388" y="534988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>
                <a:solidFill>
                  <a:srgbClr val="808080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808080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808080"/>
                </a:solidFill>
                <a:latin typeface="宋体" pitchFamily="2" charset="-122"/>
              </a:rPr>
              <a:t>四</a:t>
            </a:r>
            <a:r>
              <a:rPr lang="en-US" altLang="zh-CN" sz="3200">
                <a:solidFill>
                  <a:srgbClr val="808080"/>
                </a:solidFill>
                <a:latin typeface="宋体" pitchFamily="2" charset="-122"/>
              </a:rPr>
              <a:t>) </a:t>
            </a:r>
            <a:r>
              <a:rPr lang="zh-CN" altLang="en-US" sz="3200">
                <a:solidFill>
                  <a:srgbClr val="808080"/>
                </a:solidFill>
                <a:latin typeface="楷体_GB2312" pitchFamily="49" charset="-122"/>
                <a:ea typeface="楷体_GB2312" pitchFamily="49" charset="-122"/>
              </a:rPr>
              <a:t>答案</a:t>
            </a:r>
          </a:p>
        </p:txBody>
      </p:sp>
      <p:sp>
        <p:nvSpPr>
          <p:cNvPr id="177348" name="Text Box 196"/>
          <p:cNvSpPr txBox="1">
            <a:spLocks noChangeArrowheads="1"/>
          </p:cNvSpPr>
          <p:nvPr/>
        </p:nvSpPr>
        <p:spPr bwMode="auto">
          <a:xfrm>
            <a:off x="539750" y="118427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一、判断题</a:t>
            </a:r>
          </a:p>
        </p:txBody>
      </p:sp>
      <p:sp>
        <p:nvSpPr>
          <p:cNvPr id="177354" name="Rectangle 202"/>
          <p:cNvSpPr>
            <a:spLocks noChangeArrowheads="1"/>
          </p:cNvSpPr>
          <p:nvPr/>
        </p:nvSpPr>
        <p:spPr bwMode="auto">
          <a:xfrm>
            <a:off x="8489950" y="1838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177355" name="Rectangle 203"/>
          <p:cNvSpPr>
            <a:spLocks noChangeArrowheads="1"/>
          </p:cNvSpPr>
          <p:nvPr/>
        </p:nvSpPr>
        <p:spPr bwMode="auto">
          <a:xfrm>
            <a:off x="8489950" y="358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177356" name="Rectangle 204"/>
          <p:cNvSpPr>
            <a:spLocks noChangeArrowheads="1"/>
          </p:cNvSpPr>
          <p:nvPr/>
        </p:nvSpPr>
        <p:spPr bwMode="auto">
          <a:xfrm>
            <a:off x="8489950" y="24193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√</a:t>
            </a:r>
          </a:p>
        </p:txBody>
      </p:sp>
      <p:sp>
        <p:nvSpPr>
          <p:cNvPr id="177357" name="Rectangle 205"/>
          <p:cNvSpPr>
            <a:spLocks noChangeArrowheads="1"/>
          </p:cNvSpPr>
          <p:nvPr/>
        </p:nvSpPr>
        <p:spPr bwMode="auto">
          <a:xfrm>
            <a:off x="8489950" y="3000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×</a:t>
            </a: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4" grpId="0"/>
      <p:bldP spid="177355" grpId="0"/>
      <p:bldP spid="177356" grpId="0"/>
      <p:bldP spid="1773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91" name="Picture 3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2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3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4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5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6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7" name="Picture 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8" name="Picture 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299" name="Picture 4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300" name="Rectangle 4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1" name="Rectangle 4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302" name="Rectangle 4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4290" name="Group 34"/>
          <p:cNvGrpSpPr>
            <a:grpSpLocks/>
          </p:cNvGrpSpPr>
          <p:nvPr/>
        </p:nvGrpSpPr>
        <p:grpSpPr bwMode="auto">
          <a:xfrm>
            <a:off x="704850" y="1157288"/>
            <a:ext cx="7391400" cy="4922837"/>
            <a:chOff x="444" y="729"/>
            <a:chExt cx="4656" cy="3101"/>
          </a:xfrm>
        </p:grpSpPr>
        <p:grpSp>
          <p:nvGrpSpPr>
            <p:cNvPr id="224289" name="Group 33"/>
            <p:cNvGrpSpPr>
              <a:grpSpLocks/>
            </p:cNvGrpSpPr>
            <p:nvPr/>
          </p:nvGrpSpPr>
          <p:grpSpPr bwMode="auto">
            <a:xfrm>
              <a:off x="444" y="729"/>
              <a:ext cx="4656" cy="3101"/>
              <a:chOff x="444" y="729"/>
              <a:chExt cx="4656" cy="3101"/>
            </a:xfrm>
          </p:grpSpPr>
          <p:grpSp>
            <p:nvGrpSpPr>
              <p:cNvPr id="224286" name="Group 30"/>
              <p:cNvGrpSpPr>
                <a:grpSpLocks/>
              </p:cNvGrpSpPr>
              <p:nvPr/>
            </p:nvGrpSpPr>
            <p:grpSpPr bwMode="auto">
              <a:xfrm>
                <a:off x="700" y="729"/>
                <a:ext cx="2778" cy="1111"/>
                <a:chOff x="700" y="729"/>
                <a:chExt cx="2778" cy="1111"/>
              </a:xfrm>
            </p:grpSpPr>
            <p:graphicFrame>
              <p:nvGraphicFramePr>
                <p:cNvPr id="224261" name="Object 5"/>
                <p:cNvGraphicFramePr>
                  <a:graphicFrameLocks/>
                </p:cNvGraphicFramePr>
                <p:nvPr/>
              </p:nvGraphicFramePr>
              <p:xfrm>
                <a:off x="700" y="729"/>
                <a:ext cx="1255" cy="11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03" name="公式" r:id="rId5" imgW="1993680" imgH="1765080" progId="Equation.3">
                        <p:embed/>
                      </p:oleObj>
                    </mc:Choice>
                    <mc:Fallback>
                      <p:oleObj name="公式" r:id="rId5" imgW="1993680" imgH="176508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00" y="729"/>
                              <a:ext cx="1255" cy="11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4283" name="Rectangle 27"/>
                <p:cNvSpPr>
                  <a:spLocks noChangeArrowheads="1"/>
                </p:cNvSpPr>
                <p:nvPr/>
              </p:nvSpPr>
              <p:spPr bwMode="auto">
                <a:xfrm>
                  <a:off x="1922" y="1153"/>
                  <a:ext cx="155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u="sng"/>
                    <a:t>                          </a:t>
                  </a:r>
                  <a:r>
                    <a:rPr lang="zh-CN" altLang="en-US"/>
                    <a:t>。</a:t>
                  </a:r>
                </a:p>
              </p:txBody>
            </p:sp>
          </p:grpSp>
          <p:grpSp>
            <p:nvGrpSpPr>
              <p:cNvPr id="224287" name="Group 31"/>
              <p:cNvGrpSpPr>
                <a:grpSpLocks/>
              </p:cNvGrpSpPr>
              <p:nvPr/>
            </p:nvGrpSpPr>
            <p:grpSpPr bwMode="auto">
              <a:xfrm>
                <a:off x="444" y="1953"/>
                <a:ext cx="4656" cy="635"/>
                <a:chOff x="444" y="1953"/>
                <a:chExt cx="4656" cy="635"/>
              </a:xfrm>
            </p:grpSpPr>
            <p:sp>
              <p:nvSpPr>
                <p:cNvPr id="224262" name="Rectangle 6"/>
                <p:cNvSpPr>
                  <a:spLocks noChangeArrowheads="1"/>
                </p:cNvSpPr>
                <p:nvPr/>
              </p:nvSpPr>
              <p:spPr bwMode="auto">
                <a:xfrm>
                  <a:off x="639" y="2280"/>
                  <a:ext cx="30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/>
                    <a:t>则齐次线性方程组 </a:t>
                  </a:r>
                  <a:r>
                    <a:rPr lang="en-US" altLang="zh-CN" i="1"/>
                    <a:t>A</a:t>
                  </a:r>
                  <a:r>
                    <a:rPr lang="en-US" altLang="zh-CN" i="1" baseline="-25000"/>
                    <a:t> </a:t>
                  </a:r>
                  <a:r>
                    <a:rPr lang="en-US" altLang="zh-CN" i="1"/>
                    <a:t>X</a:t>
                  </a:r>
                  <a:r>
                    <a:rPr lang="en-US" altLang="zh-CN" baseline="-25000"/>
                    <a:t> </a:t>
                  </a:r>
                  <a:r>
                    <a:rPr lang="en-US" altLang="zh-CN"/>
                    <a:t>=</a:t>
                  </a:r>
                  <a:r>
                    <a:rPr lang="en-US" altLang="zh-CN" baseline="-25000"/>
                    <a:t> </a:t>
                  </a:r>
                  <a:r>
                    <a:rPr lang="en-US" altLang="zh-CN"/>
                    <a:t>0 </a:t>
                  </a:r>
                  <a:r>
                    <a:rPr lang="zh-CN" altLang="en-US"/>
                    <a:t>的通解为 </a:t>
                  </a:r>
                </a:p>
              </p:txBody>
            </p:sp>
            <p:sp>
              <p:nvSpPr>
                <p:cNvPr id="224269" name="Rectangle 13"/>
                <p:cNvSpPr>
                  <a:spLocks noChangeArrowheads="1"/>
                </p:cNvSpPr>
                <p:nvPr/>
              </p:nvSpPr>
              <p:spPr bwMode="auto">
                <a:xfrm>
                  <a:off x="444" y="1953"/>
                  <a:ext cx="416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2. </a:t>
                  </a:r>
                  <a:r>
                    <a:rPr lang="zh-CN" altLang="en-US"/>
                    <a:t>设 </a:t>
                  </a:r>
                  <a:r>
                    <a:rPr lang="en-US" altLang="zh-CN" i="1"/>
                    <a:t>n</a:t>
                  </a:r>
                  <a:r>
                    <a:rPr lang="en-US" altLang="zh-CN"/>
                    <a:t> </a:t>
                  </a:r>
                  <a:r>
                    <a:rPr lang="zh-CN" altLang="en-US"/>
                    <a:t>阶方阵 </a:t>
                  </a:r>
                  <a:r>
                    <a:rPr lang="en-US" altLang="zh-CN" i="1"/>
                    <a:t>A</a:t>
                  </a:r>
                  <a:r>
                    <a:rPr lang="en-US" altLang="zh-CN"/>
                    <a:t> </a:t>
                  </a:r>
                  <a:r>
                    <a:rPr lang="zh-CN" altLang="en-US"/>
                    <a:t>的各行元素之和为零，且</a:t>
                  </a:r>
                </a:p>
              </p:txBody>
            </p:sp>
            <p:graphicFrame>
              <p:nvGraphicFramePr>
                <p:cNvPr id="224273" name="Object 17"/>
                <p:cNvGraphicFramePr>
                  <a:graphicFrameLocks noChangeAspect="1"/>
                </p:cNvGraphicFramePr>
                <p:nvPr/>
              </p:nvGraphicFramePr>
              <p:xfrm>
                <a:off x="4044" y="1998"/>
                <a:ext cx="1056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04" name="公式" r:id="rId7" imgW="1676160" imgH="342720" progId="Equation.3">
                        <p:embed/>
                      </p:oleObj>
                    </mc:Choice>
                    <mc:Fallback>
                      <p:oleObj name="公式" r:id="rId7" imgW="1676160" imgH="34272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44" y="1998"/>
                              <a:ext cx="1056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42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639" y="2300"/>
                  <a:ext cx="11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u="sng"/>
                    <a:t>                  </a:t>
                  </a:r>
                  <a:r>
                    <a:rPr lang="zh-CN" altLang="en-US"/>
                    <a:t>。</a:t>
                  </a:r>
                </a:p>
              </p:txBody>
            </p:sp>
          </p:grpSp>
          <p:grpSp>
            <p:nvGrpSpPr>
              <p:cNvPr id="224288" name="Group 32"/>
              <p:cNvGrpSpPr>
                <a:grpSpLocks/>
              </p:cNvGrpSpPr>
              <p:nvPr/>
            </p:nvGrpSpPr>
            <p:grpSpPr bwMode="auto">
              <a:xfrm>
                <a:off x="466" y="2675"/>
                <a:ext cx="4082" cy="1155"/>
                <a:chOff x="466" y="2675"/>
                <a:chExt cx="4082" cy="1155"/>
              </a:xfrm>
            </p:grpSpPr>
            <p:sp>
              <p:nvSpPr>
                <p:cNvPr id="224259" name="Rectangle 3"/>
                <p:cNvSpPr>
                  <a:spLocks noChangeArrowheads="1"/>
                </p:cNvSpPr>
                <p:nvPr/>
              </p:nvSpPr>
              <p:spPr bwMode="auto">
                <a:xfrm>
                  <a:off x="466" y="2675"/>
                  <a:ext cx="322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CN"/>
                    <a:t>3. </a:t>
                  </a:r>
                  <a:r>
                    <a:rPr lang="zh-CN" altLang="en-US"/>
                    <a:t>设矩阵 </a:t>
                  </a:r>
                  <a:r>
                    <a:rPr lang="en-US" altLang="zh-CN" i="1"/>
                    <a:t>A</a:t>
                  </a:r>
                  <a:r>
                    <a:rPr lang="en-US" altLang="zh-CN" sz="1000"/>
                    <a:t> </a:t>
                  </a:r>
                  <a:r>
                    <a:rPr lang="en-US" altLang="zh-CN"/>
                    <a:t>, </a:t>
                  </a:r>
                  <a:r>
                    <a:rPr lang="en-US" altLang="zh-CN" i="1"/>
                    <a:t>B</a:t>
                  </a:r>
                  <a:r>
                    <a:rPr lang="en-US" altLang="zh-CN"/>
                    <a:t> </a:t>
                  </a:r>
                  <a:r>
                    <a:rPr lang="zh-CN" altLang="en-US"/>
                    <a:t>为 </a:t>
                  </a:r>
                  <a:r>
                    <a:rPr lang="en-US" altLang="zh-CN"/>
                    <a:t>3 </a:t>
                  </a:r>
                  <a:r>
                    <a:rPr lang="zh-CN" altLang="en-US"/>
                    <a:t>阶方阵，且</a:t>
                  </a:r>
                </a:p>
              </p:txBody>
            </p:sp>
            <p:graphicFrame>
              <p:nvGraphicFramePr>
                <p:cNvPr id="224263" name="Object 7"/>
                <p:cNvGraphicFramePr>
                  <a:graphicFrameLocks noChangeAspect="1"/>
                </p:cNvGraphicFramePr>
                <p:nvPr/>
              </p:nvGraphicFramePr>
              <p:xfrm>
                <a:off x="973" y="3007"/>
                <a:ext cx="1528" cy="8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05" name="公式" r:id="rId9" imgW="2209680" imgH="1307880" progId="Equation.3">
                        <p:embed/>
                      </p:oleObj>
                    </mc:Choice>
                    <mc:Fallback>
                      <p:oleObj name="公式" r:id="rId9" imgW="2209680" imgH="1307880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3" y="3007"/>
                              <a:ext cx="1528" cy="8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4264" name="Rectangle 8"/>
                <p:cNvSpPr>
                  <a:spLocks noChangeArrowheads="1"/>
                </p:cNvSpPr>
                <p:nvPr/>
              </p:nvSpPr>
              <p:spPr bwMode="auto">
                <a:xfrm>
                  <a:off x="688" y="3260"/>
                  <a:ext cx="1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zh-CN" altLang="en-US"/>
                    <a:t>若  </a:t>
                  </a:r>
                </a:p>
              </p:txBody>
            </p:sp>
            <p:graphicFrame>
              <p:nvGraphicFramePr>
                <p:cNvPr id="224274" name="Object 18"/>
                <p:cNvGraphicFramePr>
                  <a:graphicFrameLocks noChangeAspect="1"/>
                </p:cNvGraphicFramePr>
                <p:nvPr/>
              </p:nvGraphicFramePr>
              <p:xfrm>
                <a:off x="3132" y="2678"/>
                <a:ext cx="1416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06" name="公式" r:id="rId11" imgW="2247840" imgH="431640" progId="Equation.3">
                        <p:embed/>
                      </p:oleObj>
                    </mc:Choice>
                    <mc:Fallback>
                      <p:oleObj name="公式" r:id="rId11" imgW="2247840" imgH="43164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32" y="2678"/>
                              <a:ext cx="1416" cy="2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4275" name="Object 19"/>
                <p:cNvGraphicFramePr>
                  <a:graphicFrameLocks noChangeAspect="1"/>
                </p:cNvGraphicFramePr>
                <p:nvPr/>
              </p:nvGraphicFramePr>
              <p:xfrm>
                <a:off x="2823" y="3320"/>
                <a:ext cx="320" cy="1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4307" name="公式" r:id="rId13" imgW="507960" imgH="266400" progId="Equation.3">
                        <p:embed/>
                      </p:oleObj>
                    </mc:Choice>
                    <mc:Fallback>
                      <p:oleObj name="公式" r:id="rId13" imgW="507960" imgH="266400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23" y="3320"/>
                              <a:ext cx="320" cy="1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4276" name="Rectangle 20"/>
                <p:cNvSpPr>
                  <a:spLocks noChangeArrowheads="1"/>
                </p:cNvSpPr>
                <p:nvPr/>
              </p:nvSpPr>
              <p:spPr bwMode="auto">
                <a:xfrm>
                  <a:off x="2534" y="3246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/>
                    <a:t>则</a:t>
                  </a:r>
                </a:p>
              </p:txBody>
            </p:sp>
            <p:sp>
              <p:nvSpPr>
                <p:cNvPr id="2242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117" y="3260"/>
                  <a:ext cx="112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CN" u="sng"/>
                    <a:t>                 </a:t>
                  </a:r>
                  <a:r>
                    <a:rPr lang="zh-CN" altLang="en-US"/>
                    <a:t>。</a:t>
                  </a:r>
                </a:p>
              </p:txBody>
            </p:sp>
          </p:grpSp>
        </p:grpSp>
        <p:sp>
          <p:nvSpPr>
            <p:cNvPr id="224260" name="Text Box 4"/>
            <p:cNvSpPr txBox="1">
              <a:spLocks noChangeArrowheads="1"/>
            </p:cNvSpPr>
            <p:nvPr/>
          </p:nvSpPr>
          <p:spPr bwMode="auto">
            <a:xfrm>
              <a:off x="467" y="11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1. </a:t>
              </a:r>
            </a:p>
          </p:txBody>
        </p:sp>
      </p:grpSp>
      <p:graphicFrame>
        <p:nvGraphicFramePr>
          <p:cNvPr id="224280" name="Object 24"/>
          <p:cNvGraphicFramePr>
            <a:graphicFrameLocks noChangeAspect="1"/>
          </p:cNvGraphicFramePr>
          <p:nvPr/>
        </p:nvGraphicFramePr>
        <p:xfrm>
          <a:off x="4984750" y="4775200"/>
          <a:ext cx="1752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8" name="公式" r:id="rId15" imgW="1752480" imgH="1307880" progId="Equation.3">
                  <p:embed/>
                </p:oleObj>
              </mc:Choice>
              <mc:Fallback>
                <p:oleObj name="公式" r:id="rId15" imgW="1752480" imgH="13078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4775200"/>
                        <a:ext cx="1752600" cy="13081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2" name="Object 26"/>
          <p:cNvGraphicFramePr>
            <a:graphicFrameLocks noChangeAspect="1"/>
          </p:cNvGraphicFramePr>
          <p:nvPr/>
        </p:nvGraphicFramePr>
        <p:xfrm>
          <a:off x="5816600" y="3625850"/>
          <a:ext cx="186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09" name="公式" r:id="rId17" imgW="1866600" imgH="431640" progId="Equation.3">
                  <p:embed/>
                </p:oleObj>
              </mc:Choice>
              <mc:Fallback>
                <p:oleObj name="公式" r:id="rId17" imgW="186660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625850"/>
                        <a:ext cx="1868488" cy="431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72" name="Object 16"/>
          <p:cNvGraphicFramePr>
            <a:graphicFrameLocks noChangeAspect="1"/>
          </p:cNvGraphicFramePr>
          <p:nvPr/>
        </p:nvGraphicFramePr>
        <p:xfrm>
          <a:off x="3086100" y="1917700"/>
          <a:ext cx="2628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10" name="公式" r:id="rId19" imgW="2628720" imgH="317160" progId="Equation.3">
                  <p:embed/>
                </p:oleObj>
              </mc:Choice>
              <mc:Fallback>
                <p:oleObj name="公式" r:id="rId19" imgW="2628720" imgH="317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1917700"/>
                        <a:ext cx="2628900" cy="317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528638" y="53498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二、填空题</a:t>
            </a:r>
            <a:endParaRPr lang="zh-CN" altLang="en-US" u="sng"/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0" name="Picture 5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1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2" name="Picture 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3" name="Picture 5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4" name="Picture 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5" name="Picture 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6" name="Picture 5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7" name="Picture 5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38" name="Picture 5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9" name="Rectangle 5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0" name="Rectangle 6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41" name="Rectangle 6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29" name="Group 49"/>
          <p:cNvGrpSpPr>
            <a:grpSpLocks/>
          </p:cNvGrpSpPr>
          <p:nvPr/>
        </p:nvGrpSpPr>
        <p:grpSpPr bwMode="auto">
          <a:xfrm>
            <a:off x="741363" y="984250"/>
            <a:ext cx="7915275" cy="3963988"/>
            <a:chOff x="467" y="620"/>
            <a:chExt cx="4986" cy="2497"/>
          </a:xfrm>
        </p:grpSpPr>
        <p:grpSp>
          <p:nvGrpSpPr>
            <p:cNvPr id="225327" name="Group 47"/>
            <p:cNvGrpSpPr>
              <a:grpSpLocks/>
            </p:cNvGrpSpPr>
            <p:nvPr/>
          </p:nvGrpSpPr>
          <p:grpSpPr bwMode="auto">
            <a:xfrm>
              <a:off x="472" y="620"/>
              <a:ext cx="4981" cy="947"/>
              <a:chOff x="472" y="620"/>
              <a:chExt cx="4981" cy="947"/>
            </a:xfrm>
          </p:grpSpPr>
          <p:sp>
            <p:nvSpPr>
              <p:cNvPr id="225310" name="Text Box 30"/>
              <p:cNvSpPr txBox="1">
                <a:spLocks noChangeArrowheads="1"/>
              </p:cNvSpPr>
              <p:nvPr/>
            </p:nvSpPr>
            <p:spPr bwMode="auto">
              <a:xfrm>
                <a:off x="472" y="716"/>
                <a:ext cx="49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4. </a:t>
                </a:r>
                <a:r>
                  <a:rPr lang="zh-CN" altLang="en-US"/>
                  <a:t>设 </a:t>
                </a:r>
                <a:r>
                  <a:rPr lang="en-US" altLang="zh-CN"/>
                  <a:t>3 </a:t>
                </a:r>
                <a:r>
                  <a:rPr lang="zh-CN" altLang="en-US"/>
                  <a:t>阶方阵 </a:t>
                </a:r>
                <a:r>
                  <a:rPr lang="en-US" altLang="zh-CN" i="1"/>
                  <a:t>A</a:t>
                </a:r>
                <a:r>
                  <a:rPr lang="en-US" altLang="zh-CN"/>
                  <a:t> </a:t>
                </a:r>
                <a:r>
                  <a:rPr lang="zh-CN" altLang="en-US"/>
                  <a:t>的伴随阵为 </a:t>
                </a:r>
                <a:r>
                  <a:rPr lang="en-US" altLang="zh-CN" i="1"/>
                  <a:t>A</a:t>
                </a:r>
                <a:r>
                  <a:rPr lang="en-US" altLang="zh-CN" baseline="30000"/>
                  <a:t>*</a:t>
                </a:r>
                <a:r>
                  <a:rPr lang="zh-CN" altLang="en-US"/>
                  <a:t>，且              ，</a:t>
                </a:r>
                <a:endParaRPr lang="zh-CN" altLang="en-US" u="sng"/>
              </a:p>
            </p:txBody>
          </p:sp>
          <p:graphicFrame>
            <p:nvGraphicFramePr>
              <p:cNvPr id="225315" name="Object 35"/>
              <p:cNvGraphicFramePr>
                <a:graphicFrameLocks noChangeAspect="1"/>
              </p:cNvGraphicFramePr>
              <p:nvPr/>
            </p:nvGraphicFramePr>
            <p:xfrm>
              <a:off x="3534" y="620"/>
              <a:ext cx="696" cy="4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2" name="公式" r:id="rId5" imgW="1104840" imgH="787320" progId="Equation.3">
                      <p:embed/>
                    </p:oleObj>
                  </mc:Choice>
                  <mc:Fallback>
                    <p:oleObj name="公式" r:id="rId5" imgW="1104840" imgH="78732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620"/>
                            <a:ext cx="696" cy="4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16" name="Object 36"/>
              <p:cNvGraphicFramePr>
                <a:graphicFrameLocks noChangeAspect="1"/>
              </p:cNvGraphicFramePr>
              <p:nvPr/>
            </p:nvGraphicFramePr>
            <p:xfrm>
              <a:off x="972" y="1245"/>
              <a:ext cx="132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3" name="公式" r:id="rId7" imgW="2108160" imgH="431640" progId="Equation.3">
                      <p:embed/>
                    </p:oleObj>
                  </mc:Choice>
                  <mc:Fallback>
                    <p:oleObj name="公式" r:id="rId7" imgW="2108160" imgH="43164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2" y="1245"/>
                            <a:ext cx="1328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17" name="Text Box 37"/>
              <p:cNvSpPr txBox="1">
                <a:spLocks noChangeArrowheads="1"/>
              </p:cNvSpPr>
              <p:nvPr/>
            </p:nvSpPr>
            <p:spPr bwMode="auto">
              <a:xfrm>
                <a:off x="666" y="1252"/>
                <a:ext cx="33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则</a:t>
                </a:r>
                <a:endParaRPr lang="zh-CN" altLang="en-US" u="sng"/>
              </a:p>
            </p:txBody>
          </p:sp>
          <p:sp>
            <p:nvSpPr>
              <p:cNvPr id="225324" name="Rectangle 44"/>
              <p:cNvSpPr>
                <a:spLocks noChangeArrowheads="1"/>
              </p:cNvSpPr>
              <p:nvPr/>
            </p:nvSpPr>
            <p:spPr bwMode="auto">
              <a:xfrm>
                <a:off x="2264" y="1279"/>
                <a:ext cx="7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     </a:t>
                </a:r>
                <a:r>
                  <a:rPr lang="zh-CN" altLang="en-US"/>
                  <a:t>。</a:t>
                </a:r>
              </a:p>
            </p:txBody>
          </p:sp>
        </p:grpSp>
        <p:grpSp>
          <p:nvGrpSpPr>
            <p:cNvPr id="225328" name="Group 48"/>
            <p:cNvGrpSpPr>
              <a:grpSpLocks/>
            </p:cNvGrpSpPr>
            <p:nvPr/>
          </p:nvGrpSpPr>
          <p:grpSpPr bwMode="auto">
            <a:xfrm>
              <a:off x="467" y="1822"/>
              <a:ext cx="4775" cy="1295"/>
              <a:chOff x="467" y="1822"/>
              <a:chExt cx="4775" cy="1295"/>
            </a:xfrm>
          </p:grpSpPr>
          <p:sp>
            <p:nvSpPr>
              <p:cNvPr id="225311" name="Rectangle 31"/>
              <p:cNvSpPr>
                <a:spLocks noChangeArrowheads="1"/>
              </p:cNvSpPr>
              <p:nvPr/>
            </p:nvSpPr>
            <p:spPr bwMode="auto">
              <a:xfrm>
                <a:off x="467" y="2073"/>
                <a:ext cx="477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/>
                  <a:t>5. </a:t>
                </a:r>
                <a:r>
                  <a:rPr lang="zh-CN" altLang="en-US"/>
                  <a:t>设矩阵                                                               相似，</a:t>
                </a:r>
              </a:p>
            </p:txBody>
          </p:sp>
          <p:graphicFrame>
            <p:nvGraphicFramePr>
              <p:cNvPr id="225312" name="Object 32"/>
              <p:cNvGraphicFramePr>
                <a:graphicFrameLocks noChangeAspect="1"/>
              </p:cNvGraphicFramePr>
              <p:nvPr/>
            </p:nvGraphicFramePr>
            <p:xfrm>
              <a:off x="1336" y="1822"/>
              <a:ext cx="1703" cy="8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4" name="公式" r:id="rId9" imgW="2705040" imgH="1307880" progId="Equation.3">
                      <p:embed/>
                    </p:oleObj>
                  </mc:Choice>
                  <mc:Fallback>
                    <p:oleObj name="公式" r:id="rId9" imgW="2705040" imgH="130788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6" y="1822"/>
                            <a:ext cx="1703" cy="8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13" name="Object 33"/>
              <p:cNvGraphicFramePr>
                <a:graphicFrameLocks noChangeAspect="1"/>
              </p:cNvGraphicFramePr>
              <p:nvPr/>
            </p:nvGraphicFramePr>
            <p:xfrm>
              <a:off x="3079" y="1823"/>
              <a:ext cx="1199" cy="8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5" name="公式" r:id="rId11" imgW="1904760" imgH="1307880" progId="Equation.3">
                      <p:embed/>
                    </p:oleObj>
                  </mc:Choice>
                  <mc:Fallback>
                    <p:oleObj name="公式" r:id="rId11" imgW="1904760" imgH="13078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9" y="1823"/>
                            <a:ext cx="1199" cy="8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14" name="Rectangle 34"/>
              <p:cNvSpPr>
                <a:spLocks noChangeArrowheads="1"/>
              </p:cNvSpPr>
              <p:nvPr/>
            </p:nvSpPr>
            <p:spPr bwMode="auto">
              <a:xfrm>
                <a:off x="664" y="2819"/>
                <a:ext cx="15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则</a:t>
                </a:r>
              </a:p>
            </p:txBody>
          </p:sp>
          <p:graphicFrame>
            <p:nvGraphicFramePr>
              <p:cNvPr id="225319" name="Object 39"/>
              <p:cNvGraphicFramePr>
                <a:graphicFrameLocks noChangeAspect="1"/>
              </p:cNvGraphicFramePr>
              <p:nvPr/>
            </p:nvGraphicFramePr>
            <p:xfrm>
              <a:off x="952" y="2914"/>
              <a:ext cx="28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6" name="公式" r:id="rId13" imgW="444240" imgH="215640" progId="Equation.3">
                      <p:embed/>
                    </p:oleObj>
                  </mc:Choice>
                  <mc:Fallback>
                    <p:oleObj name="公式" r:id="rId13" imgW="444240" imgH="21564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2914"/>
                            <a:ext cx="28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320" name="Object 40"/>
              <p:cNvGraphicFramePr>
                <a:graphicFrameLocks noChangeAspect="1"/>
              </p:cNvGraphicFramePr>
              <p:nvPr/>
            </p:nvGraphicFramePr>
            <p:xfrm>
              <a:off x="1580" y="2881"/>
              <a:ext cx="27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47" name="公式" r:id="rId15" imgW="431640" imgH="279360" progId="Equation.3">
                      <p:embed/>
                    </p:oleObj>
                  </mc:Choice>
                  <mc:Fallback>
                    <p:oleObj name="公式" r:id="rId15" imgW="431640" imgH="27936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0" y="2881"/>
                            <a:ext cx="27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325" name="Rectangle 45"/>
              <p:cNvSpPr>
                <a:spLocks noChangeArrowheads="1"/>
              </p:cNvSpPr>
              <p:nvPr/>
            </p:nvSpPr>
            <p:spPr bwMode="auto">
              <a:xfrm>
                <a:off x="1191" y="282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</a:t>
                </a:r>
                <a:r>
                  <a:rPr lang="zh-CN" altLang="en-US"/>
                  <a:t>，</a:t>
                </a:r>
              </a:p>
            </p:txBody>
          </p:sp>
          <p:sp>
            <p:nvSpPr>
              <p:cNvPr id="225326" name="Rectangle 46"/>
              <p:cNvSpPr>
                <a:spLocks noChangeArrowheads="1"/>
              </p:cNvSpPr>
              <p:nvPr/>
            </p:nvSpPr>
            <p:spPr bwMode="auto">
              <a:xfrm>
                <a:off x="1822" y="2829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u="sng"/>
                  <a:t>    </a:t>
                </a:r>
                <a:r>
                  <a:rPr lang="zh-CN" altLang="en-US"/>
                  <a:t>。</a:t>
                </a:r>
              </a:p>
            </p:txBody>
          </p:sp>
        </p:grpSp>
      </p:grpSp>
      <p:graphicFrame>
        <p:nvGraphicFramePr>
          <p:cNvPr id="225318" name="Object 38"/>
          <p:cNvGraphicFramePr>
            <a:graphicFrameLocks noChangeAspect="1"/>
          </p:cNvGraphicFramePr>
          <p:nvPr/>
        </p:nvGraphicFramePr>
        <p:xfrm>
          <a:off x="3635375" y="1836738"/>
          <a:ext cx="1077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8" name="公式" r:id="rId17" imgW="1079280" imgH="787320" progId="Equation.3">
                  <p:embed/>
                </p:oleObj>
              </mc:Choice>
              <mc:Fallback>
                <p:oleObj name="公式" r:id="rId17" imgW="1079280" imgH="78732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36738"/>
                        <a:ext cx="1077913" cy="787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1" name="Object 41"/>
          <p:cNvGraphicFramePr>
            <a:graphicFrameLocks noChangeAspect="1"/>
          </p:cNvGraphicFramePr>
          <p:nvPr/>
        </p:nvGraphicFramePr>
        <p:xfrm>
          <a:off x="1946275" y="4572000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9" name="公式" r:id="rId19" imgW="545760" imgH="342720" progId="Equation.3">
                  <p:embed/>
                </p:oleObj>
              </mc:Choice>
              <mc:Fallback>
                <p:oleObj name="公式" r:id="rId19" imgW="545760" imgH="3427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4572000"/>
                        <a:ext cx="5461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2" name="Object 42"/>
          <p:cNvGraphicFramePr>
            <a:graphicFrameLocks noChangeAspect="1"/>
          </p:cNvGraphicFramePr>
          <p:nvPr/>
        </p:nvGraphicFramePr>
        <p:xfrm>
          <a:off x="2928938" y="4572000"/>
          <a:ext cx="546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0" name="公式" r:id="rId21" imgW="545760" imgH="342720" progId="Equation.3">
                  <p:embed/>
                </p:oleObj>
              </mc:Choice>
              <mc:Fallback>
                <p:oleObj name="公式" r:id="rId21" imgW="545760" imgH="3427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572000"/>
                        <a:ext cx="5461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3" name="Text Box 43"/>
          <p:cNvSpPr txBox="1">
            <a:spLocks noChangeArrowheads="1"/>
          </p:cNvSpPr>
          <p:nvPr/>
        </p:nvSpPr>
        <p:spPr bwMode="auto">
          <a:xfrm>
            <a:off x="530225" y="5365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808080"/>
                </a:solidFill>
              </a:rPr>
              <a:t>二、填空题</a:t>
            </a:r>
            <a:endParaRPr lang="zh-CN" altLang="en-US" u="sng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23" name="Picture 1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4" name="Picture 2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5" name="Picture 2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6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7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8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29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30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31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32" name="Rectangle 2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33" name="Rectangle 2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34" name="Rectangle 3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6320" name="Group 16"/>
          <p:cNvGrpSpPr>
            <a:grpSpLocks/>
          </p:cNvGrpSpPr>
          <p:nvPr/>
        </p:nvGrpSpPr>
        <p:grpSpPr bwMode="auto">
          <a:xfrm>
            <a:off x="533400" y="622300"/>
            <a:ext cx="6581775" cy="2676525"/>
            <a:chOff x="336" y="392"/>
            <a:chExt cx="4146" cy="1686"/>
          </a:xfrm>
        </p:grpSpPr>
        <p:sp>
          <p:nvSpPr>
            <p:cNvPr id="226307" name="Text Box 3"/>
            <p:cNvSpPr txBox="1">
              <a:spLocks noChangeArrowheads="1"/>
            </p:cNvSpPr>
            <p:nvPr/>
          </p:nvSpPr>
          <p:spPr bwMode="auto">
            <a:xfrm>
              <a:off x="336" y="1084"/>
              <a:ext cx="2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三、计算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阶行列式</a:t>
              </a:r>
              <a:r>
                <a:rPr lang="zh-CN" altLang="en-US" b="0" u="sng"/>
                <a:t>          </a:t>
              </a:r>
            </a:p>
          </p:txBody>
        </p:sp>
        <p:graphicFrame>
          <p:nvGraphicFramePr>
            <p:cNvPr id="226311" name="Object 7"/>
            <p:cNvGraphicFramePr>
              <a:graphicFrameLocks/>
            </p:cNvGraphicFramePr>
            <p:nvPr/>
          </p:nvGraphicFramePr>
          <p:xfrm>
            <a:off x="2179" y="392"/>
            <a:ext cx="2303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5" name="公式" r:id="rId5" imgW="3657600" imgH="2679480" progId="Equation.3">
                    <p:embed/>
                  </p:oleObj>
                </mc:Choice>
                <mc:Fallback>
                  <p:oleObj name="公式" r:id="rId5" imgW="3657600" imgH="2679480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" y="392"/>
                          <a:ext cx="2303" cy="1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6321" name="Group 17"/>
          <p:cNvGrpSpPr>
            <a:grpSpLocks/>
          </p:cNvGrpSpPr>
          <p:nvPr/>
        </p:nvGrpSpPr>
        <p:grpSpPr bwMode="auto">
          <a:xfrm>
            <a:off x="536575" y="3667125"/>
            <a:ext cx="3092450" cy="466725"/>
            <a:chOff x="338" y="2310"/>
            <a:chExt cx="1948" cy="294"/>
          </a:xfrm>
        </p:grpSpPr>
        <p:graphicFrame>
          <p:nvGraphicFramePr>
            <p:cNvPr id="226306" name="Object 2"/>
            <p:cNvGraphicFramePr>
              <a:graphicFrameLocks noChangeAspect="1"/>
            </p:cNvGraphicFramePr>
            <p:nvPr/>
          </p:nvGraphicFramePr>
          <p:xfrm>
            <a:off x="927" y="2324"/>
            <a:ext cx="135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6" name="公式" r:id="rId7" imgW="2158920" imgH="444240" progId="Equation.3">
                    <p:embed/>
                  </p:oleObj>
                </mc:Choice>
                <mc:Fallback>
                  <p:oleObj name="公式" r:id="rId7" imgW="2158920" imgH="4442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324"/>
                          <a:ext cx="135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314" name="Rectangle 10"/>
            <p:cNvSpPr>
              <a:spLocks noChangeArrowheads="1"/>
            </p:cNvSpPr>
            <p:nvPr/>
          </p:nvSpPr>
          <p:spPr bwMode="auto">
            <a:xfrm>
              <a:off x="338" y="231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</p:grpSp>
      <p:grpSp>
        <p:nvGrpSpPr>
          <p:cNvPr id="226322" name="Group 18"/>
          <p:cNvGrpSpPr>
            <a:grpSpLocks/>
          </p:cNvGrpSpPr>
          <p:nvPr/>
        </p:nvGrpSpPr>
        <p:grpSpPr bwMode="auto">
          <a:xfrm>
            <a:off x="528638" y="4421188"/>
            <a:ext cx="3711575" cy="463550"/>
            <a:chOff x="333" y="2785"/>
            <a:chExt cx="2338" cy="292"/>
          </a:xfrm>
        </p:grpSpPr>
        <p:sp>
          <p:nvSpPr>
            <p:cNvPr id="226315" name="Rectangle 11"/>
            <p:cNvSpPr>
              <a:spLocks noChangeArrowheads="1"/>
            </p:cNvSpPr>
            <p:nvPr/>
          </p:nvSpPr>
          <p:spPr bwMode="auto">
            <a:xfrm>
              <a:off x="333" y="278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  <p:graphicFrame>
          <p:nvGraphicFramePr>
            <p:cNvPr id="226318" name="Object 14"/>
            <p:cNvGraphicFramePr>
              <a:graphicFrameLocks noChangeAspect="1"/>
            </p:cNvGraphicFramePr>
            <p:nvPr/>
          </p:nvGraphicFramePr>
          <p:xfrm>
            <a:off x="927" y="2837"/>
            <a:ext cx="17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7" name="公式" r:id="rId9" imgW="2768400" imgH="380880" progId="Equation.3">
                    <p:embed/>
                  </p:oleObj>
                </mc:Choice>
                <mc:Fallback>
                  <p:oleObj name="公式" r:id="rId9" imgW="2768400" imgH="380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2837"/>
                          <a:ext cx="17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6319" name="Object 15"/>
          <p:cNvGraphicFramePr>
            <a:graphicFrameLocks noChangeAspect="1"/>
          </p:cNvGraphicFramePr>
          <p:nvPr/>
        </p:nvGraphicFramePr>
        <p:xfrm>
          <a:off x="1508125" y="5102225"/>
          <a:ext cx="474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38" name="公式" r:id="rId11" imgW="4749480" imgH="380880" progId="Equation.3">
                  <p:embed/>
                </p:oleObj>
              </mc:Choice>
              <mc:Fallback>
                <p:oleObj name="公式" r:id="rId11" imgW="4749480" imgH="3808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102225"/>
                        <a:ext cx="4749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63" name="Picture 3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4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5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6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7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8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69" name="Picture 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70" name="Picture 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371" name="Picture 4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372" name="Rectangle 4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3" name="Rectangle 4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374" name="Rectangle 4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536575" y="3381375"/>
            <a:ext cx="6005513" cy="487363"/>
            <a:chOff x="338" y="2130"/>
            <a:chExt cx="3783" cy="307"/>
          </a:xfrm>
        </p:grpSpPr>
        <p:sp>
          <p:nvSpPr>
            <p:cNvPr id="227340" name="Rectangle 12"/>
            <p:cNvSpPr>
              <a:spLocks noChangeArrowheads="1"/>
            </p:cNvSpPr>
            <p:nvPr/>
          </p:nvSpPr>
          <p:spPr bwMode="auto">
            <a:xfrm>
              <a:off x="901" y="2149"/>
              <a:ext cx="32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(1) </a:t>
              </a:r>
              <a:r>
                <a:rPr lang="zh-CN" altLang="en-US">
                  <a:solidFill>
                    <a:srgbClr val="000000"/>
                  </a:solidFill>
                </a:rPr>
                <a:t>当            或            时，</a:t>
              </a:r>
              <a:r>
                <a:rPr lang="zh-CN" altLang="en-US"/>
                <a:t>无解；</a:t>
              </a:r>
            </a:p>
          </p:txBody>
        </p:sp>
        <p:sp>
          <p:nvSpPr>
            <p:cNvPr id="227341" name="Rectangle 13"/>
            <p:cNvSpPr>
              <a:spLocks noChangeArrowheads="1"/>
            </p:cNvSpPr>
            <p:nvPr/>
          </p:nvSpPr>
          <p:spPr bwMode="auto">
            <a:xfrm>
              <a:off x="338" y="2130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  <p:graphicFrame>
          <p:nvGraphicFramePr>
            <p:cNvPr id="227342" name="Object 14"/>
            <p:cNvGraphicFramePr>
              <a:graphicFrameLocks noChangeAspect="1"/>
            </p:cNvGraphicFramePr>
            <p:nvPr/>
          </p:nvGraphicFramePr>
          <p:xfrm>
            <a:off x="2221" y="2204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5" name="公式" r:id="rId5" imgW="838080" imgH="279360" progId="Equation.3">
                    <p:embed/>
                  </p:oleObj>
                </mc:Choice>
                <mc:Fallback>
                  <p:oleObj name="公式" r:id="rId5" imgW="838080" imgH="2793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204"/>
                          <a:ext cx="5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45" name="Object 17"/>
            <p:cNvGraphicFramePr>
              <a:graphicFrameLocks noChangeAspect="1"/>
            </p:cNvGraphicFramePr>
            <p:nvPr/>
          </p:nvGraphicFramePr>
          <p:xfrm>
            <a:off x="1450" y="2203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6" name="公式" r:id="rId7" imgW="774360" imgH="342720" progId="Equation.3">
                    <p:embed/>
                  </p:oleObj>
                </mc:Choice>
                <mc:Fallback>
                  <p:oleObj name="公式" r:id="rId7" imgW="774360" imgH="342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2203"/>
                          <a:ext cx="4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61" name="Group 33"/>
          <p:cNvGrpSpPr>
            <a:grpSpLocks/>
          </p:cNvGrpSpPr>
          <p:nvPr/>
        </p:nvGrpSpPr>
        <p:grpSpPr bwMode="auto">
          <a:xfrm>
            <a:off x="1431925" y="3975100"/>
            <a:ext cx="5245100" cy="457200"/>
            <a:chOff x="902" y="2504"/>
            <a:chExt cx="3304" cy="288"/>
          </a:xfrm>
        </p:grpSpPr>
        <p:sp>
          <p:nvSpPr>
            <p:cNvPr id="227346" name="Rectangle 18"/>
            <p:cNvSpPr>
              <a:spLocks noChangeArrowheads="1"/>
            </p:cNvSpPr>
            <p:nvPr/>
          </p:nvSpPr>
          <p:spPr bwMode="auto">
            <a:xfrm>
              <a:off x="902" y="2504"/>
              <a:ext cx="3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(2) </a:t>
              </a:r>
              <a:r>
                <a:rPr lang="zh-CN" altLang="en-US">
                  <a:solidFill>
                    <a:srgbClr val="000000"/>
                  </a:solidFill>
                </a:rPr>
                <a:t>当            且            时，</a:t>
              </a:r>
              <a:r>
                <a:rPr lang="zh-CN" altLang="en-US"/>
                <a:t>有唯一解：</a:t>
              </a:r>
            </a:p>
          </p:txBody>
        </p:sp>
        <p:graphicFrame>
          <p:nvGraphicFramePr>
            <p:cNvPr id="227347" name="Object 19"/>
            <p:cNvGraphicFramePr>
              <a:graphicFrameLocks noChangeAspect="1"/>
            </p:cNvGraphicFramePr>
            <p:nvPr/>
          </p:nvGraphicFramePr>
          <p:xfrm>
            <a:off x="2222" y="2559"/>
            <a:ext cx="5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7" name="公式" r:id="rId9" imgW="838080" imgH="279360" progId="Equation.3">
                    <p:embed/>
                  </p:oleObj>
                </mc:Choice>
                <mc:Fallback>
                  <p:oleObj name="公式" r:id="rId9" imgW="8380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" y="2559"/>
                          <a:ext cx="5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48" name="Object 20"/>
            <p:cNvGraphicFramePr>
              <a:graphicFrameLocks noChangeAspect="1"/>
            </p:cNvGraphicFramePr>
            <p:nvPr/>
          </p:nvGraphicFramePr>
          <p:xfrm>
            <a:off x="1451" y="2558"/>
            <a:ext cx="48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8" name="公式" r:id="rId11" imgW="774360" imgH="342720" progId="Equation.3">
                    <p:embed/>
                  </p:oleObj>
                </mc:Choice>
                <mc:Fallback>
                  <p:oleObj name="公式" r:id="rId11" imgW="774360" imgH="3427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2558"/>
                          <a:ext cx="48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359" name="Group 31"/>
          <p:cNvGrpSpPr>
            <a:grpSpLocks/>
          </p:cNvGrpSpPr>
          <p:nvPr/>
        </p:nvGrpSpPr>
        <p:grpSpPr bwMode="auto">
          <a:xfrm>
            <a:off x="533400" y="627063"/>
            <a:ext cx="7156450" cy="2478087"/>
            <a:chOff x="336" y="395"/>
            <a:chExt cx="4508" cy="1561"/>
          </a:xfrm>
        </p:grpSpPr>
        <p:sp>
          <p:nvSpPr>
            <p:cNvPr id="227330" name="Text Box 2"/>
            <p:cNvSpPr txBox="1">
              <a:spLocks noChangeArrowheads="1"/>
            </p:cNvSpPr>
            <p:nvPr/>
          </p:nvSpPr>
          <p:spPr bwMode="auto">
            <a:xfrm>
              <a:off x="336" y="647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四、设线性方程组</a:t>
              </a:r>
            </a:p>
          </p:txBody>
        </p:sp>
        <p:graphicFrame>
          <p:nvGraphicFramePr>
            <p:cNvPr id="227331" name="Object 3"/>
            <p:cNvGraphicFramePr>
              <a:graphicFrameLocks noChangeAspect="1"/>
            </p:cNvGraphicFramePr>
            <p:nvPr/>
          </p:nvGraphicFramePr>
          <p:xfrm>
            <a:off x="1978" y="395"/>
            <a:ext cx="2006" cy="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79" name="公式" r:id="rId13" imgW="3187440" imgH="1320480" progId="Equation.3">
                    <p:embed/>
                  </p:oleObj>
                </mc:Choice>
                <mc:Fallback>
                  <p:oleObj name="公式" r:id="rId13" imgW="3187440" imgH="13204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395"/>
                          <a:ext cx="2006" cy="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714" y="1311"/>
              <a:ext cx="4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 </a:t>
              </a:r>
              <a:r>
                <a:rPr lang="en-US" altLang="zh-CN" sz="2800" i="1"/>
                <a:t>a </a:t>
              </a:r>
              <a:r>
                <a:rPr lang="zh-CN" altLang="en-US"/>
                <a:t>为何值时，方程组</a:t>
              </a:r>
            </a:p>
          </p:txBody>
        </p:sp>
        <p:sp>
          <p:nvSpPr>
            <p:cNvPr id="227350" name="Rectangle 22"/>
            <p:cNvSpPr>
              <a:spLocks noChangeArrowheads="1"/>
            </p:cNvSpPr>
            <p:nvPr/>
          </p:nvSpPr>
          <p:spPr bwMode="auto">
            <a:xfrm>
              <a:off x="2736" y="1344"/>
              <a:ext cx="9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(1) </a:t>
              </a:r>
              <a:r>
                <a:rPr lang="zh-CN" altLang="en-US"/>
                <a:t>无解；</a:t>
              </a:r>
            </a:p>
          </p:txBody>
        </p:sp>
        <p:sp>
          <p:nvSpPr>
            <p:cNvPr id="227351" name="Rectangle 23"/>
            <p:cNvSpPr>
              <a:spLocks noChangeArrowheads="1"/>
            </p:cNvSpPr>
            <p:nvPr/>
          </p:nvSpPr>
          <p:spPr bwMode="auto">
            <a:xfrm>
              <a:off x="2736" y="1668"/>
              <a:ext cx="19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(2) </a:t>
              </a:r>
              <a:r>
                <a:rPr lang="zh-CN" altLang="en-US"/>
                <a:t>有解，并求其解。</a:t>
              </a:r>
            </a:p>
          </p:txBody>
        </p:sp>
      </p:grpSp>
      <p:grpSp>
        <p:nvGrpSpPr>
          <p:cNvPr id="227362" name="Group 34"/>
          <p:cNvGrpSpPr>
            <a:grpSpLocks/>
          </p:cNvGrpSpPr>
          <p:nvPr/>
        </p:nvGrpSpPr>
        <p:grpSpPr bwMode="auto">
          <a:xfrm>
            <a:off x="1943100" y="4654550"/>
            <a:ext cx="6891338" cy="850900"/>
            <a:chOff x="1224" y="2932"/>
            <a:chExt cx="4341" cy="536"/>
          </a:xfrm>
        </p:grpSpPr>
        <p:graphicFrame>
          <p:nvGraphicFramePr>
            <p:cNvPr id="227334" name="Object 6"/>
            <p:cNvGraphicFramePr>
              <a:graphicFrameLocks noChangeAspect="1"/>
            </p:cNvGraphicFramePr>
            <p:nvPr/>
          </p:nvGraphicFramePr>
          <p:xfrm>
            <a:off x="1224" y="2933"/>
            <a:ext cx="1199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0" name="公式" r:id="rId15" imgW="1904760" imgH="850680" progId="Equation.3">
                    <p:embed/>
                  </p:oleObj>
                </mc:Choice>
                <mc:Fallback>
                  <p:oleObj name="公式" r:id="rId15" imgW="1904760" imgH="8506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933"/>
                          <a:ext cx="1199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56" name="Object 28"/>
            <p:cNvGraphicFramePr>
              <a:graphicFrameLocks noChangeAspect="1"/>
            </p:cNvGraphicFramePr>
            <p:nvPr/>
          </p:nvGraphicFramePr>
          <p:xfrm>
            <a:off x="2504" y="2972"/>
            <a:ext cx="1215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1" name="公式" r:id="rId17" imgW="1930320" imgH="787320" progId="Equation.3">
                    <p:embed/>
                  </p:oleObj>
                </mc:Choice>
                <mc:Fallback>
                  <p:oleObj name="公式" r:id="rId17" imgW="1930320" imgH="78732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972"/>
                          <a:ext cx="1215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58" name="Object 30"/>
            <p:cNvGraphicFramePr>
              <a:graphicFrameLocks noChangeAspect="1"/>
            </p:cNvGraphicFramePr>
            <p:nvPr/>
          </p:nvGraphicFramePr>
          <p:xfrm>
            <a:off x="3797" y="2932"/>
            <a:ext cx="17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382" name="公式" r:id="rId19" imgW="2806560" imgH="850680" progId="Equation.3">
                    <p:embed/>
                  </p:oleObj>
                </mc:Choice>
                <mc:Fallback>
                  <p:oleObj name="公式" r:id="rId19" imgW="2806560" imgH="8506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2932"/>
                          <a:ext cx="17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82" name="Picture 3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3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4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5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6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7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8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89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390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391" name="Rectangle 3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2" name="Rectangle 4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3" name="Rectangle 4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8381" name="Group 29"/>
          <p:cNvGrpSpPr>
            <a:grpSpLocks/>
          </p:cNvGrpSpPr>
          <p:nvPr/>
        </p:nvGrpSpPr>
        <p:grpSpPr bwMode="auto">
          <a:xfrm>
            <a:off x="1423988" y="3649663"/>
            <a:ext cx="6364287" cy="2617787"/>
            <a:chOff x="897" y="2299"/>
            <a:chExt cx="4009" cy="1649"/>
          </a:xfrm>
        </p:grpSpPr>
        <p:graphicFrame>
          <p:nvGraphicFramePr>
            <p:cNvPr id="228357" name="Object 5"/>
            <p:cNvGraphicFramePr>
              <a:graphicFrameLocks noChangeAspect="1"/>
            </p:cNvGraphicFramePr>
            <p:nvPr/>
          </p:nvGraphicFramePr>
          <p:xfrm>
            <a:off x="3106" y="2715"/>
            <a:ext cx="1800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4" name="公式" r:id="rId5" imgW="2857320" imgH="1307880" progId="Equation.3">
                    <p:embed/>
                  </p:oleObj>
                </mc:Choice>
                <mc:Fallback>
                  <p:oleObj name="公式" r:id="rId5" imgW="2857320" imgH="13078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2715"/>
                          <a:ext cx="1800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63" name="Text Box 11"/>
            <p:cNvSpPr txBox="1">
              <a:spLocks noChangeArrowheads="1"/>
            </p:cNvSpPr>
            <p:nvPr/>
          </p:nvSpPr>
          <p:spPr bwMode="auto">
            <a:xfrm>
              <a:off x="897" y="2953"/>
              <a:ext cx="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(2)   </a:t>
              </a:r>
              <a:endParaRPr lang="en-US" altLang="zh-CN">
                <a:latin typeface="宋体" pitchFamily="2" charset="-122"/>
              </a:endParaRPr>
            </a:p>
          </p:txBody>
        </p:sp>
        <p:graphicFrame>
          <p:nvGraphicFramePr>
            <p:cNvPr id="228371" name="Object 19"/>
            <p:cNvGraphicFramePr>
              <a:graphicFrameLocks noChangeAspect="1"/>
            </p:cNvGraphicFramePr>
            <p:nvPr/>
          </p:nvGraphicFramePr>
          <p:xfrm>
            <a:off x="1269" y="2299"/>
            <a:ext cx="1737" cy="1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5" name="公式" r:id="rId7" imgW="2755800" imgH="2616120" progId="Equation.3">
                    <p:embed/>
                  </p:oleObj>
                </mc:Choice>
                <mc:Fallback>
                  <p:oleObj name="公式" r:id="rId7" imgW="2755800" imgH="26161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9" y="2299"/>
                          <a:ext cx="1737" cy="1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379" name="Group 27"/>
          <p:cNvGrpSpPr>
            <a:grpSpLocks/>
          </p:cNvGrpSpPr>
          <p:nvPr/>
        </p:nvGrpSpPr>
        <p:grpSpPr bwMode="auto">
          <a:xfrm>
            <a:off x="531813" y="571500"/>
            <a:ext cx="8612187" cy="2320925"/>
            <a:chOff x="335" y="360"/>
            <a:chExt cx="5425" cy="1462"/>
          </a:xfrm>
        </p:grpSpPr>
        <p:sp>
          <p:nvSpPr>
            <p:cNvPr id="228354" name="Text Box 2"/>
            <p:cNvSpPr txBox="1">
              <a:spLocks noChangeArrowheads="1"/>
            </p:cNvSpPr>
            <p:nvPr/>
          </p:nvSpPr>
          <p:spPr bwMode="auto">
            <a:xfrm>
              <a:off x="335" y="609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五、设</a:t>
              </a:r>
            </a:p>
          </p:txBody>
        </p:sp>
        <p:sp>
          <p:nvSpPr>
            <p:cNvPr id="228355" name="Text Box 3"/>
            <p:cNvSpPr txBox="1">
              <a:spLocks noChangeArrowheads="1"/>
            </p:cNvSpPr>
            <p:nvPr/>
          </p:nvSpPr>
          <p:spPr bwMode="auto">
            <a:xfrm>
              <a:off x="3190" y="622"/>
              <a:ext cx="2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已知 </a:t>
              </a:r>
              <a:r>
                <a:rPr lang="en-US" altLang="zh-CN" i="1"/>
                <a:t>A</a:t>
              </a:r>
              <a:r>
                <a:rPr lang="en-US" altLang="zh-CN" i="1" baseline="-25000"/>
                <a:t> </a:t>
              </a:r>
              <a:r>
                <a:rPr lang="en-US" altLang="zh-CN" i="1"/>
                <a:t>X</a:t>
              </a:r>
              <a:r>
                <a:rPr lang="en-US" altLang="zh-CN" i="1" baseline="-25000"/>
                <a:t> </a:t>
              </a:r>
              <a:r>
                <a:rPr lang="en-US" altLang="zh-CN" i="1"/>
                <a:t>=</a:t>
              </a:r>
              <a:r>
                <a:rPr lang="en-US" altLang="zh-CN" i="1" baseline="-25000"/>
                <a:t> </a:t>
              </a:r>
              <a:r>
                <a:rPr lang="en-US" altLang="zh-CN" i="1"/>
                <a:t>b</a:t>
              </a:r>
              <a:r>
                <a:rPr lang="en-US" altLang="zh-CN"/>
                <a:t> </a:t>
              </a:r>
              <a:r>
                <a:rPr lang="zh-CN" altLang="en-US"/>
                <a:t>有解但不唯一。</a:t>
              </a:r>
              <a:endParaRPr lang="zh-CN" altLang="en-US">
                <a:latin typeface="宋体" pitchFamily="2" charset="-122"/>
              </a:endParaRPr>
            </a:p>
          </p:txBody>
        </p:sp>
        <p:graphicFrame>
          <p:nvGraphicFramePr>
            <p:cNvPr id="228356" name="Object 4"/>
            <p:cNvGraphicFramePr>
              <a:graphicFrameLocks noChangeAspect="1"/>
            </p:cNvGraphicFramePr>
            <p:nvPr/>
          </p:nvGraphicFramePr>
          <p:xfrm>
            <a:off x="992" y="360"/>
            <a:ext cx="130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6" name="公式" r:id="rId9" imgW="2070000" imgH="1307880" progId="Equation.3">
                    <p:embed/>
                  </p:oleObj>
                </mc:Choice>
                <mc:Fallback>
                  <p:oleObj name="公式" r:id="rId9" imgW="2070000" imgH="13078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2" y="360"/>
                          <a:ext cx="130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59" name="Text Box 7"/>
            <p:cNvSpPr txBox="1">
              <a:spLocks noChangeArrowheads="1"/>
            </p:cNvSpPr>
            <p:nvPr/>
          </p:nvSpPr>
          <p:spPr bwMode="auto">
            <a:xfrm>
              <a:off x="745" y="1232"/>
              <a:ext cx="15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(1) </a:t>
              </a:r>
              <a:r>
                <a:rPr lang="zh-CN" altLang="en-US"/>
                <a:t>求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的值； </a:t>
              </a:r>
              <a:endParaRPr lang="zh-CN" altLang="en-US">
                <a:latin typeface="宋体" pitchFamily="2" charset="-122"/>
              </a:endParaRPr>
            </a:p>
          </p:txBody>
        </p:sp>
        <p:sp>
          <p:nvSpPr>
            <p:cNvPr id="228360" name="Text Box 8"/>
            <p:cNvSpPr txBox="1">
              <a:spLocks noChangeArrowheads="1"/>
            </p:cNvSpPr>
            <p:nvPr/>
          </p:nvSpPr>
          <p:spPr bwMode="auto">
            <a:xfrm>
              <a:off x="743" y="1534"/>
              <a:ext cx="38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(2) </a:t>
              </a:r>
              <a:r>
                <a:rPr lang="zh-CN" altLang="en-US"/>
                <a:t>求正交矩阵 </a:t>
              </a:r>
              <a:r>
                <a:rPr lang="en-US" altLang="zh-CN" i="1"/>
                <a:t>C</a:t>
              </a:r>
              <a:r>
                <a:rPr lang="zh-CN" altLang="en-US"/>
                <a:t>，使            为对角阵。</a:t>
              </a:r>
              <a:endParaRPr lang="zh-CN" altLang="en-US">
                <a:latin typeface="宋体" pitchFamily="2" charset="-122"/>
              </a:endParaRPr>
            </a:p>
          </p:txBody>
        </p:sp>
        <p:grpSp>
          <p:nvGrpSpPr>
            <p:cNvPr id="228368" name="Group 16"/>
            <p:cNvGrpSpPr>
              <a:grpSpLocks/>
            </p:cNvGrpSpPr>
            <p:nvPr/>
          </p:nvGrpSpPr>
          <p:grpSpPr bwMode="auto">
            <a:xfrm>
              <a:off x="2641" y="1541"/>
              <a:ext cx="517" cy="235"/>
              <a:chOff x="2659" y="1769"/>
              <a:chExt cx="517" cy="235"/>
            </a:xfrm>
          </p:grpSpPr>
          <p:graphicFrame>
            <p:nvGraphicFramePr>
              <p:cNvPr id="228366" name="Object 14"/>
              <p:cNvGraphicFramePr>
                <a:graphicFrameLocks noChangeAspect="1"/>
              </p:cNvGraphicFramePr>
              <p:nvPr/>
            </p:nvGraphicFramePr>
            <p:xfrm>
              <a:off x="2659" y="1769"/>
              <a:ext cx="26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97" name="公式" r:id="rId11" imgW="419040" imgH="368280" progId="Equation.3">
                      <p:embed/>
                    </p:oleObj>
                  </mc:Choice>
                  <mc:Fallback>
                    <p:oleObj name="公式" r:id="rId11" imgW="419040" imgH="3682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9" y="1769"/>
                            <a:ext cx="26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8367" name="Object 15"/>
              <p:cNvGraphicFramePr>
                <a:graphicFrameLocks noChangeAspect="1"/>
              </p:cNvGraphicFramePr>
              <p:nvPr/>
            </p:nvGraphicFramePr>
            <p:xfrm>
              <a:off x="2864" y="1828"/>
              <a:ext cx="31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98" name="公式" r:id="rId13" imgW="495000" imgH="279360" progId="Equation.3">
                      <p:embed/>
                    </p:oleObj>
                  </mc:Choice>
                  <mc:Fallback>
                    <p:oleObj name="公式" r:id="rId13" imgW="495000" imgH="27936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4" y="1828"/>
                            <a:ext cx="312" cy="1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28373" name="Object 21"/>
            <p:cNvGraphicFramePr>
              <a:graphicFrameLocks noChangeAspect="1"/>
            </p:cNvGraphicFramePr>
            <p:nvPr/>
          </p:nvGraphicFramePr>
          <p:xfrm>
            <a:off x="2403" y="385"/>
            <a:ext cx="81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9" name="公式" r:id="rId15" imgW="1295280" imgH="1307880" progId="Equation.3">
                    <p:embed/>
                  </p:oleObj>
                </mc:Choice>
                <mc:Fallback>
                  <p:oleObj name="公式" r:id="rId15" imgW="1295280" imgH="13078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385"/>
                          <a:ext cx="816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536575" y="3067050"/>
            <a:ext cx="2425700" cy="476250"/>
            <a:chOff x="338" y="1932"/>
            <a:chExt cx="1528" cy="300"/>
          </a:xfrm>
        </p:grpSpPr>
        <p:sp>
          <p:nvSpPr>
            <p:cNvPr id="228361" name="Text Box 9"/>
            <p:cNvSpPr txBox="1">
              <a:spLocks noChangeArrowheads="1"/>
            </p:cNvSpPr>
            <p:nvPr/>
          </p:nvSpPr>
          <p:spPr bwMode="auto">
            <a:xfrm>
              <a:off x="898" y="1944"/>
              <a:ext cx="5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(1)</a:t>
              </a:r>
              <a:endParaRPr lang="en-US" altLang="zh-CN">
                <a:latin typeface="宋体" pitchFamily="2" charset="-122"/>
              </a:endParaRPr>
            </a:p>
          </p:txBody>
        </p:sp>
        <p:graphicFrame>
          <p:nvGraphicFramePr>
            <p:cNvPr id="228369" name="Object 17"/>
            <p:cNvGraphicFramePr>
              <a:graphicFrameLocks noChangeAspect="1"/>
            </p:cNvGraphicFramePr>
            <p:nvPr/>
          </p:nvGraphicFramePr>
          <p:xfrm>
            <a:off x="1266" y="1992"/>
            <a:ext cx="60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00" name="公式" r:id="rId17" imgW="952200" imgH="342720" progId="Equation.3">
                    <p:embed/>
                  </p:oleObj>
                </mc:Choice>
                <mc:Fallback>
                  <p:oleObj name="公式" r:id="rId17" imgW="952200" imgH="342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992"/>
                          <a:ext cx="60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376" name="Rectangle 24"/>
            <p:cNvSpPr>
              <a:spLocks noChangeArrowheads="1"/>
            </p:cNvSpPr>
            <p:nvPr/>
          </p:nvSpPr>
          <p:spPr bwMode="auto">
            <a:xfrm>
              <a:off x="338" y="193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408" name="Picture 3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09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0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1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2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3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4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5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416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417" name="Rectangle 4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18" name="Rectangle 4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19" name="Rectangle 4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9405" name="Group 29"/>
          <p:cNvGrpSpPr>
            <a:grpSpLocks/>
          </p:cNvGrpSpPr>
          <p:nvPr/>
        </p:nvGrpSpPr>
        <p:grpSpPr bwMode="auto">
          <a:xfrm>
            <a:off x="531813" y="523875"/>
            <a:ext cx="7870825" cy="2936875"/>
            <a:chOff x="335" y="330"/>
            <a:chExt cx="4958" cy="1850"/>
          </a:xfrm>
        </p:grpSpPr>
        <p:graphicFrame>
          <p:nvGraphicFramePr>
            <p:cNvPr id="229391" name="Object 15"/>
            <p:cNvGraphicFramePr>
              <a:graphicFrameLocks/>
            </p:cNvGraphicFramePr>
            <p:nvPr/>
          </p:nvGraphicFramePr>
          <p:xfrm>
            <a:off x="1221" y="330"/>
            <a:ext cx="1352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0" name="公式" r:id="rId5" imgW="2145960" imgH="1130040" progId="Equation.3">
                    <p:embed/>
                  </p:oleObj>
                </mc:Choice>
                <mc:Fallback>
                  <p:oleObj name="公式" r:id="rId5" imgW="2145960" imgH="1130040" progId="Equation.3">
                    <p:embed/>
                    <p:pic>
                      <p:nvPicPr>
                        <p:cNvPr id="0" name="Object 1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330"/>
                          <a:ext cx="1352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392" name="Object 16"/>
            <p:cNvGraphicFramePr>
              <a:graphicFrameLocks/>
            </p:cNvGraphicFramePr>
            <p:nvPr/>
          </p:nvGraphicFramePr>
          <p:xfrm>
            <a:off x="2697" y="330"/>
            <a:ext cx="1409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1" name="公式" r:id="rId7" imgW="2234880" imgH="1130040" progId="Equation.3">
                    <p:embed/>
                  </p:oleObj>
                </mc:Choice>
                <mc:Fallback>
                  <p:oleObj name="公式" r:id="rId7" imgW="2234880" imgH="1130040" progId="Equation.3">
                    <p:embed/>
                    <p:pic>
                      <p:nvPicPr>
                        <p:cNvPr id="0" name="Object 1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7" y="330"/>
                          <a:ext cx="1409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393" name="Object 17"/>
            <p:cNvGraphicFramePr>
              <a:graphicFrameLocks/>
            </p:cNvGraphicFramePr>
            <p:nvPr/>
          </p:nvGraphicFramePr>
          <p:xfrm>
            <a:off x="1224" y="1134"/>
            <a:ext cx="136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2" name="公式" r:id="rId9" imgW="2171520" imgH="1130040" progId="Equation.3">
                    <p:embed/>
                  </p:oleObj>
                </mc:Choice>
                <mc:Fallback>
                  <p:oleObj name="公式" r:id="rId9" imgW="2171520" imgH="1130040" progId="Equation.3">
                    <p:embed/>
                    <p:pic>
                      <p:nvPicPr>
                        <p:cNvPr id="0" name="Object 1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134"/>
                          <a:ext cx="136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9394" name="Object 18"/>
            <p:cNvGraphicFramePr>
              <a:graphicFrameLocks/>
            </p:cNvGraphicFramePr>
            <p:nvPr/>
          </p:nvGraphicFramePr>
          <p:xfrm>
            <a:off x="2684" y="1134"/>
            <a:ext cx="1200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423" name="公式" r:id="rId11" imgW="1904760" imgH="1130040" progId="Equation.3">
                    <p:embed/>
                  </p:oleObj>
                </mc:Choice>
                <mc:Fallback>
                  <p:oleObj name="公式" r:id="rId11" imgW="1904760" imgH="1130040" progId="Equation.3">
                    <p:embed/>
                    <p:pic>
                      <p:nvPicPr>
                        <p:cNvPr id="0" name="Object 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134"/>
                          <a:ext cx="1200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9395" name="Rectangle 19"/>
            <p:cNvSpPr>
              <a:spLocks noChangeArrowheads="1"/>
            </p:cNvSpPr>
            <p:nvPr/>
          </p:nvSpPr>
          <p:spPr bwMode="ltGray">
            <a:xfrm>
              <a:off x="739" y="1950"/>
              <a:ext cx="455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0" rIns="0" bIns="0" anchor="ctr">
              <a:spAutoFit/>
            </a:bodyPr>
            <a:lstStyle/>
            <a:p>
              <a:pPr algn="l" fontAlgn="ctr"/>
              <a:r>
                <a:rPr kumimoji="0" lang="zh-CN" altLang="en-US">
                  <a:solidFill>
                    <a:srgbClr val="000000"/>
                  </a:solidFill>
                  <a:cs typeface="Times New Roman" pitchFamily="18" charset="0"/>
                </a:rPr>
                <a:t>问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,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C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,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D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  <a:cs typeface="Times New Roman" pitchFamily="18" charset="0"/>
                </a:rPr>
                <a:t>中哪些与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  <a:cs typeface="Times New Roman" pitchFamily="18" charset="0"/>
                </a:rPr>
                <a:t>等价、合同、相似？</a:t>
              </a:r>
              <a:endParaRPr kumimoji="0" lang="zh-CN" altLang="en-US">
                <a:latin typeface="Arial" charset="0"/>
              </a:endParaRPr>
            </a:p>
          </p:txBody>
        </p:sp>
        <p:sp>
          <p:nvSpPr>
            <p:cNvPr id="229396" name="Rectangle 20"/>
            <p:cNvSpPr>
              <a:spLocks noChangeArrowheads="1"/>
            </p:cNvSpPr>
            <p:nvPr/>
          </p:nvSpPr>
          <p:spPr bwMode="ltGray">
            <a:xfrm>
              <a:off x="335" y="512"/>
              <a:ext cx="9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>
                  <a:srgbClr val="B2B2B2"/>
                </a:buClr>
                <a:buSzPct val="75000"/>
                <a:buFont typeface="Wingdings" pitchFamily="2" charset="2"/>
                <a:buNone/>
              </a:pPr>
              <a:r>
                <a:rPr lang="zh-CN" altLang="en-US"/>
                <a:t>六、已知</a:t>
              </a:r>
              <a:endParaRPr kumimoji="0" lang="zh-CN" altLang="en-US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229399" name="Rectangle 23"/>
          <p:cNvSpPr>
            <a:spLocks noChangeArrowheads="1"/>
          </p:cNvSpPr>
          <p:nvPr/>
        </p:nvSpPr>
        <p:spPr bwMode="ltGray">
          <a:xfrm>
            <a:off x="1530350" y="4821238"/>
            <a:ext cx="30670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fontAlgn="ctr"/>
            <a:r>
              <a:rPr kumimoji="0" lang="en-US" altLang="zh-CN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与 </a:t>
            </a:r>
            <a:r>
              <a:rPr kumimoji="0" lang="en-US" altLang="zh-CN" i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相似。</a:t>
            </a:r>
            <a:endParaRPr kumimoji="0" lang="zh-CN" alt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ltGray">
          <a:xfrm>
            <a:off x="1531938" y="4306888"/>
            <a:ext cx="30591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l" fontAlgn="ctr"/>
            <a:r>
              <a:rPr kumimoji="0" lang="en-US" altLang="zh-CN" i="1">
                <a:solidFill>
                  <a:srgbClr val="000000"/>
                </a:solidFill>
                <a:cs typeface="Times New Roman" pitchFamily="18" charset="0"/>
              </a:rPr>
              <a:t>C</a:t>
            </a:r>
            <a:r>
              <a:rPr kumimoji="0" lang="en-US" altLang="zh-CN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kumimoji="0" lang="en-US" altLang="zh-CN" i="1">
                <a:solidFill>
                  <a:srgbClr val="000000"/>
                </a:solidFill>
                <a:cs typeface="Times New Roman" pitchFamily="18" charset="0"/>
              </a:rPr>
              <a:t>D</a:t>
            </a:r>
            <a:r>
              <a:rPr kumimoji="0"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与 </a:t>
            </a:r>
            <a:r>
              <a:rPr kumimoji="0" lang="en-US" altLang="zh-CN" i="1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0" lang="zh-CN" altLang="en-US">
                <a:solidFill>
                  <a:srgbClr val="000000"/>
                </a:solidFill>
                <a:cs typeface="Times New Roman" pitchFamily="18" charset="0"/>
              </a:rPr>
              <a:t>合同；</a:t>
            </a:r>
            <a:endParaRPr kumimoji="0" lang="zh-CN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29406" name="Group 30"/>
          <p:cNvGrpSpPr>
            <a:grpSpLocks/>
          </p:cNvGrpSpPr>
          <p:nvPr/>
        </p:nvGrpSpPr>
        <p:grpSpPr bwMode="auto">
          <a:xfrm>
            <a:off x="536575" y="3724275"/>
            <a:ext cx="4075113" cy="457200"/>
            <a:chOff x="338" y="2346"/>
            <a:chExt cx="2567" cy="288"/>
          </a:xfrm>
        </p:grpSpPr>
        <p:sp>
          <p:nvSpPr>
            <p:cNvPr id="229400" name="Rectangle 24"/>
            <p:cNvSpPr>
              <a:spLocks noChangeArrowheads="1"/>
            </p:cNvSpPr>
            <p:nvPr/>
          </p:nvSpPr>
          <p:spPr bwMode="ltGray">
            <a:xfrm>
              <a:off x="967" y="2384"/>
              <a:ext cx="19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algn="l" fontAlgn="ctr"/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B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,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C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,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D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  <a:cs typeface="Times New Roman" pitchFamily="18" charset="0"/>
                </a:rPr>
                <a:t>与 </a:t>
              </a:r>
              <a:r>
                <a:rPr kumimoji="0" lang="en-US" altLang="zh-CN" i="1">
                  <a:solidFill>
                    <a:srgbClr val="000000"/>
                  </a:solidFill>
                  <a:cs typeface="Times New Roman" pitchFamily="18" charset="0"/>
                </a:rPr>
                <a:t>A</a:t>
              </a:r>
              <a:r>
                <a:rPr kumimoji="0" lang="en-US" altLang="zh-CN">
                  <a:solidFill>
                    <a:srgbClr val="000000"/>
                  </a:solidFill>
                  <a:cs typeface="Times New Roman" pitchFamily="18" charset="0"/>
                </a:rPr>
                <a:t> </a:t>
              </a:r>
              <a:r>
                <a:rPr kumimoji="0" lang="zh-CN" altLang="en-US">
                  <a:solidFill>
                    <a:srgbClr val="000000"/>
                  </a:solidFill>
                  <a:cs typeface="Times New Roman" pitchFamily="18" charset="0"/>
                </a:rPr>
                <a:t>等价；</a:t>
              </a:r>
              <a:endParaRPr kumimoji="0" lang="zh-CN" altLang="en-US">
                <a:latin typeface="Arial" charset="0"/>
              </a:endParaRPr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338" y="23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答案</a:t>
              </a:r>
            </a:p>
          </p:txBody>
        </p:sp>
      </p:grpSp>
      <p:grpSp>
        <p:nvGrpSpPr>
          <p:cNvPr id="229407" name="Group 31"/>
          <p:cNvGrpSpPr>
            <a:grpSpLocks/>
          </p:cNvGrpSpPr>
          <p:nvPr/>
        </p:nvGrpSpPr>
        <p:grpSpPr bwMode="auto">
          <a:xfrm>
            <a:off x="528638" y="5353050"/>
            <a:ext cx="4411662" cy="469900"/>
            <a:chOff x="333" y="3372"/>
            <a:chExt cx="2779" cy="296"/>
          </a:xfrm>
        </p:grpSpPr>
        <p:sp>
          <p:nvSpPr>
            <p:cNvPr id="229403" name="Rectangle 27"/>
            <p:cNvSpPr>
              <a:spLocks noChangeArrowheads="1"/>
            </p:cNvSpPr>
            <p:nvPr/>
          </p:nvSpPr>
          <p:spPr bwMode="auto">
            <a:xfrm>
              <a:off x="333" y="3380"/>
              <a:ext cx="5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CC"/>
                  </a:solidFill>
                </a:rPr>
                <a:t>提示 </a:t>
              </a:r>
              <a:endParaRPr kumimoji="0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9404" name="Rectangle 28"/>
            <p:cNvSpPr>
              <a:spLocks noChangeArrowheads="1"/>
            </p:cNvSpPr>
            <p:nvPr/>
          </p:nvSpPr>
          <p:spPr bwMode="auto">
            <a:xfrm>
              <a:off x="884" y="3372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0" lang="zh-CN" altLang="en-US">
                  <a:solidFill>
                    <a:srgbClr val="000000"/>
                  </a:solidFill>
                </a:rPr>
                <a:t>求出各个矩阵的特征值。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/>
      <p:bldP spid="2294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21" name="Picture 21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2" name="Picture 2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3" name="Picture 2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4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5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6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7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8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429" name="Picture 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430" name="Rectangle 3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1" name="Rectangle 3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2" name="Rectangle 3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0418" name="Group 18"/>
          <p:cNvGrpSpPr>
            <a:grpSpLocks/>
          </p:cNvGrpSpPr>
          <p:nvPr/>
        </p:nvGrpSpPr>
        <p:grpSpPr bwMode="auto">
          <a:xfrm>
            <a:off x="533400" y="533400"/>
            <a:ext cx="7400925" cy="1011238"/>
            <a:chOff x="336" y="336"/>
            <a:chExt cx="4662" cy="637"/>
          </a:xfrm>
        </p:grpSpPr>
        <p:sp>
          <p:nvSpPr>
            <p:cNvPr id="230409" name="Text Box 9"/>
            <p:cNvSpPr txBox="1">
              <a:spLocks noChangeArrowheads="1"/>
            </p:cNvSpPr>
            <p:nvPr/>
          </p:nvSpPr>
          <p:spPr bwMode="auto">
            <a:xfrm>
              <a:off x="336" y="336"/>
              <a:ext cx="46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七、证明：任一 </a:t>
              </a:r>
              <a:r>
                <a:rPr lang="en-US" altLang="zh-CN" i="1"/>
                <a:t>n</a:t>
              </a:r>
              <a:r>
                <a:rPr lang="en-US" altLang="zh-CN"/>
                <a:t> </a:t>
              </a:r>
              <a:r>
                <a:rPr lang="zh-CN" altLang="en-US"/>
                <a:t>阶方阵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可以表示为一个</a:t>
              </a:r>
              <a:r>
                <a:rPr lang="zh-CN" altLang="en-US">
                  <a:solidFill>
                    <a:schemeClr val="hlink"/>
                  </a:solidFill>
                </a:rPr>
                <a:t>数量阵</a:t>
              </a:r>
              <a:r>
                <a:rPr lang="zh-CN" altLang="en-US"/>
                <a:t> </a:t>
              </a:r>
            </a:p>
          </p:txBody>
        </p:sp>
        <p:sp>
          <p:nvSpPr>
            <p:cNvPr id="230410" name="Text Box 10"/>
            <p:cNvSpPr txBox="1">
              <a:spLocks noChangeArrowheads="1"/>
            </p:cNvSpPr>
            <p:nvPr/>
          </p:nvSpPr>
          <p:spPr bwMode="auto">
            <a:xfrm>
              <a:off x="1285" y="685"/>
              <a:ext cx="26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与一个</a:t>
              </a:r>
              <a:r>
                <a:rPr lang="zh-CN" altLang="en-US">
                  <a:solidFill>
                    <a:schemeClr val="hlink"/>
                  </a:solidFill>
                </a:rPr>
                <a:t>迹为 </a:t>
              </a:r>
              <a:r>
                <a:rPr lang="en-US" altLang="zh-CN">
                  <a:solidFill>
                    <a:schemeClr val="hlink"/>
                  </a:solidFill>
                </a:rPr>
                <a:t>0 </a:t>
              </a:r>
              <a:r>
                <a:rPr lang="zh-CN" altLang="en-US">
                  <a:solidFill>
                    <a:schemeClr val="hlink"/>
                  </a:solidFill>
                </a:rPr>
                <a:t>的矩阵</a:t>
              </a:r>
              <a:r>
                <a:rPr lang="zh-CN" altLang="en-US"/>
                <a:t>之和。 </a:t>
              </a:r>
            </a:p>
          </p:txBody>
        </p:sp>
      </p:grpSp>
      <p:grpSp>
        <p:nvGrpSpPr>
          <p:cNvPr id="230419" name="Group 19"/>
          <p:cNvGrpSpPr>
            <a:grpSpLocks/>
          </p:cNvGrpSpPr>
          <p:nvPr/>
        </p:nvGrpSpPr>
        <p:grpSpPr bwMode="auto">
          <a:xfrm>
            <a:off x="528638" y="1970088"/>
            <a:ext cx="2927350" cy="787400"/>
            <a:chOff x="333" y="1241"/>
            <a:chExt cx="1844" cy="496"/>
          </a:xfrm>
        </p:grpSpPr>
        <p:graphicFrame>
          <p:nvGraphicFramePr>
            <p:cNvPr id="230411" name="Object 11"/>
            <p:cNvGraphicFramePr>
              <a:graphicFrameLocks noChangeAspect="1"/>
            </p:cNvGraphicFramePr>
            <p:nvPr/>
          </p:nvGraphicFramePr>
          <p:xfrm>
            <a:off x="1177" y="1241"/>
            <a:ext cx="100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33" name="公式" r:id="rId5" imgW="1587240" imgH="787320" progId="Equation.3">
                    <p:embed/>
                  </p:oleObj>
                </mc:Choice>
                <mc:Fallback>
                  <p:oleObj name="公式" r:id="rId5" imgW="1587240" imgH="7873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7" y="1241"/>
                          <a:ext cx="100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5" name="Rectangle 15"/>
            <p:cNvSpPr>
              <a:spLocks noChangeArrowheads="1"/>
            </p:cNvSpPr>
            <p:nvPr/>
          </p:nvSpPr>
          <p:spPr bwMode="auto">
            <a:xfrm>
              <a:off x="333" y="131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提示</a:t>
              </a:r>
            </a:p>
          </p:txBody>
        </p:sp>
        <p:sp>
          <p:nvSpPr>
            <p:cNvPr id="230416" name="Rectangle 16"/>
            <p:cNvSpPr>
              <a:spLocks noChangeArrowheads="1"/>
            </p:cNvSpPr>
            <p:nvPr/>
          </p:nvSpPr>
          <p:spPr bwMode="auto">
            <a:xfrm>
              <a:off x="854" y="132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令</a:t>
              </a:r>
            </a:p>
          </p:txBody>
        </p:sp>
      </p:grpSp>
      <p:grpSp>
        <p:nvGrpSpPr>
          <p:cNvPr id="230420" name="Group 20"/>
          <p:cNvGrpSpPr>
            <a:grpSpLocks/>
          </p:cNvGrpSpPr>
          <p:nvPr/>
        </p:nvGrpSpPr>
        <p:grpSpPr bwMode="auto">
          <a:xfrm>
            <a:off x="1346200" y="2762250"/>
            <a:ext cx="4071938" cy="466725"/>
            <a:chOff x="848" y="1740"/>
            <a:chExt cx="2565" cy="294"/>
          </a:xfrm>
        </p:grpSpPr>
        <p:graphicFrame>
          <p:nvGraphicFramePr>
            <p:cNvPr id="230412" name="Object 12"/>
            <p:cNvGraphicFramePr>
              <a:graphicFrameLocks noChangeAspect="1"/>
            </p:cNvGraphicFramePr>
            <p:nvPr/>
          </p:nvGraphicFramePr>
          <p:xfrm>
            <a:off x="1166" y="1818"/>
            <a:ext cx="224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34" name="公式" r:id="rId7" imgW="3568680" imgH="342720" progId="Equation.3">
                    <p:embed/>
                  </p:oleObj>
                </mc:Choice>
                <mc:Fallback>
                  <p:oleObj name="公式" r:id="rId7" imgW="3568680" imgH="3427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1818"/>
                          <a:ext cx="224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7" name="Rectangle 17"/>
            <p:cNvSpPr>
              <a:spLocks noChangeArrowheads="1"/>
            </p:cNvSpPr>
            <p:nvPr/>
          </p:nvSpPr>
          <p:spPr bwMode="auto">
            <a:xfrm>
              <a:off x="848" y="17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则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463</Words>
  <Application>Microsoft Office PowerPoint</Application>
  <PresentationFormat>顶置</PresentationFormat>
  <Paragraphs>87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Times New Roman</vt:lpstr>
      <vt:lpstr>宋体</vt:lpstr>
      <vt:lpstr>华文细黑</vt:lpstr>
      <vt:lpstr>Arial</vt:lpstr>
      <vt:lpstr>Wingdings 3</vt:lpstr>
      <vt:lpstr>华文行楷</vt:lpstr>
      <vt:lpstr>Wingdings</vt:lpstr>
      <vt:lpstr>华文新魏</vt:lpstr>
      <vt:lpstr>楷体_GB2312</vt:lpstr>
      <vt:lpstr>Symbol</vt:lpstr>
      <vt:lpstr>4_004</vt:lpstr>
      <vt:lpstr>位图图像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Administrator</cp:lastModifiedBy>
  <cp:revision>249</cp:revision>
  <dcterms:modified xsi:type="dcterms:W3CDTF">2018-02-25T15:44:10Z</dcterms:modified>
</cp:coreProperties>
</file>