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22"/>
  </p:notesMasterIdLst>
  <p:handoutMasterIdLst>
    <p:handoutMasterId r:id="rId23"/>
  </p:handoutMasterIdLst>
  <p:sldIdLst>
    <p:sldId id="430" r:id="rId4"/>
    <p:sldId id="431" r:id="rId5"/>
    <p:sldId id="432" r:id="rId6"/>
    <p:sldId id="437" r:id="rId7"/>
    <p:sldId id="436" r:id="rId8"/>
    <p:sldId id="445" r:id="rId9"/>
    <p:sldId id="446" r:id="rId10"/>
    <p:sldId id="450" r:id="rId11"/>
    <p:sldId id="447" r:id="rId12"/>
    <p:sldId id="451" r:id="rId13"/>
    <p:sldId id="453" r:id="rId14"/>
    <p:sldId id="448" r:id="rId15"/>
    <p:sldId id="454" r:id="rId16"/>
    <p:sldId id="455" r:id="rId17"/>
    <p:sldId id="449" r:id="rId18"/>
    <p:sldId id="457" r:id="rId19"/>
    <p:sldId id="456" r:id="rId20"/>
    <p:sldId id="458" r:id="rId21"/>
  </p:sldIdLst>
  <p:sldSz cx="9144000" cy="6858000" type="overhead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u="sng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66FF66"/>
    <a:srgbClr val="FFFFCC"/>
    <a:srgbClr val="FF3300"/>
    <a:srgbClr val="FF9900"/>
    <a:srgbClr val="0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4678" autoAdjust="0"/>
  </p:normalViewPr>
  <p:slideViewPr>
    <p:cSldViewPr snapToGrid="0">
      <p:cViewPr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notesViewPr>
    <p:cSldViewPr snapToGrid="0">
      <p:cViewPr varScale="1">
        <p:scale>
          <a:sx n="37" d="100"/>
          <a:sy n="37" d="100"/>
        </p:scale>
        <p:origin x="-1590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u="none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u="none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u="none"/>
            </a:lvl1pPr>
          </a:lstStyle>
          <a:p>
            <a:r>
              <a:rPr lang="zh-CN" altLang="en-US"/>
              <a:t>省基金</a:t>
            </a:r>
            <a:endParaRPr lang="zh-CN" altLang="en-US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u="none"/>
            </a:lvl1pPr>
          </a:lstStyle>
          <a:p>
            <a:fld id="{EC77D085-178B-4514-867D-1E822CF4374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latinLnBrk="1">
              <a:defRPr sz="1200" u="none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latinLnBrk="1">
              <a:defRPr sz="1200" u="none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latinLnBrk="1">
              <a:defRPr sz="1200" u="none"/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latinLnBrk="1">
              <a:defRPr sz="1200" u="none"/>
            </a:lvl1pPr>
          </a:lstStyle>
          <a:p>
            <a:fld id="{2A01E490-B815-469B-B913-A504BB9D1F3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099" name="Arc 3"/>
          <p:cNvSpPr/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u="none">
              <a:solidFill>
                <a:srgbClr val="000000"/>
              </a:solidFill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743200" y="427038"/>
            <a:ext cx="6399213" cy="1524000"/>
          </a:xfrm>
        </p:spPr>
        <p:txBody>
          <a:bodyPr anchor="b"/>
          <a:lstStyle>
            <a:lvl1pPr>
              <a:lnSpc>
                <a:spcPct val="80000"/>
              </a:lnSpc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191000" y="1828800"/>
            <a:ext cx="45720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400"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quarter" idx="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C42DFFF5-3587-41B0-8293-928867BC6606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924C04E-2032-4921-BA63-6E28F01FC80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CE5A37-FBA5-48F6-B055-4332C5F559B1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F09C5-A11B-4A68-9226-EC236FF7686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609600"/>
            <a:ext cx="1524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19400" y="609600"/>
            <a:ext cx="4419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B4CFFD-4AC4-47C9-8924-9B09F68E158C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5A623-2657-4CE3-8411-2FE3A2057C4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819400" y="609600"/>
            <a:ext cx="6096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819400" y="1981200"/>
            <a:ext cx="29718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943600" y="1981200"/>
            <a:ext cx="29718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819400" y="4114800"/>
            <a:ext cx="29718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943600" y="4114800"/>
            <a:ext cx="29718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FB01E57-76E2-4368-8565-C2007013FF22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886B5B-F931-4CA3-BA06-08F681CE4DA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2819400" y="609600"/>
            <a:ext cx="60960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D11B54D-5E4F-497D-A883-FF4938421C3B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53CEABB-06E0-43B2-B4A5-F227BC78824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1B3AEC-FFE8-4A71-B891-C36EBEC7485E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页脚占位符 4"/>
          <p:cNvSpPr txBox="1"/>
          <p:nvPr userDrawn="1"/>
        </p:nvSpPr>
        <p:spPr>
          <a:xfrm>
            <a:off x="7191375" y="6381750"/>
            <a:ext cx="1952625" cy="476250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400" kern="1200">
                <a:solidFill>
                  <a:srgbClr val="00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9pPr>
          </a:lstStyle>
          <a:p>
            <a:pPr algn="r" eaLnBrk="1" hangingPunct="1">
              <a:lnSpc>
                <a:spcPct val="100000"/>
              </a:lnSpc>
              <a:buClrTx/>
              <a:buFontTx/>
              <a:buNone/>
            </a:pPr>
            <a:fld id="{5920F987-6494-41E6-BDE7-345309DAAB1D}" type="slidenum">
              <a:rPr kumimoji="0" lang="en-US" altLang="zh-CN" sz="1600" b="1" u="none" smtClean="0">
                <a:solidFill>
                  <a:srgbClr val="000000"/>
                </a:solidFill>
                <a:latin typeface="Verdana" panose="020B0604030504040204" pitchFamily="34" charset="0"/>
              </a:rPr>
            </a:fld>
            <a:endParaRPr kumimoji="0" lang="en-US" altLang="zh-CN" sz="1600" b="1" u="none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F863-1D2A-4D3C-956C-A363AEC97211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BD0A1-212E-4DB0-9B71-936BB5753A3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8194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3600" y="1981200"/>
            <a:ext cx="29718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88B1C-8867-427D-80AE-110B2EA888FD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28122-64C0-4499-905B-D4AA1CFE229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21BD0-CC54-4FB0-BE41-57913C581314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771AF-D1AC-40B2-A1F1-615295521B5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BAEBFD-8738-419D-8D08-B2E8F1F7FD06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386F1F-65CC-4913-866C-6AA839F9393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B9DD9D-E297-43CB-BADA-0B19B5E2FE15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2C8B1-6D94-4974-8B3E-778BA9AD6DD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352DFB-767C-49BF-8DE8-9DC85A0316B5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BBC7E-2449-4C34-91EC-7843F121FEF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3E6740-F049-42FE-B6B4-90F258655509}" type="datetime1">
              <a:rPr lang="zh-CN" altLang="en-US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5B2B70-63AF-4550-A410-D2DCB4E96C7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rc 2"/>
          <p:cNvSpPr/>
          <p:nvPr/>
        </p:nvSpPr>
        <p:spPr bwMode="auto">
          <a:xfrm>
            <a:off x="0" y="842963"/>
            <a:ext cx="2897188" cy="6015037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u="none">
              <a:solidFill>
                <a:srgbClr val="00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819400" y="609600"/>
            <a:ext cx="6096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1981200"/>
            <a:ext cx="6096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第二层</a:t>
            </a:r>
            <a:endParaRPr lang="zh-CN" altLang="en-US"/>
          </a:p>
          <a:p>
            <a:pPr lvl="2"/>
            <a:r>
              <a:rPr lang="zh-CN" altLang="en-US"/>
              <a:t>第三层</a:t>
            </a:r>
            <a:endParaRPr lang="zh-CN" altLang="en-US"/>
          </a:p>
          <a:p>
            <a:pPr lvl="3"/>
            <a:r>
              <a:rPr lang="zh-CN" altLang="en-US"/>
              <a:t>第四层</a:t>
            </a:r>
            <a:endParaRPr lang="zh-CN" altLang="en-US"/>
          </a:p>
          <a:p>
            <a:pPr lvl="4"/>
            <a:r>
              <a:rPr lang="zh-CN" altLang="en-US"/>
              <a:t>第五层</a:t>
            </a: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>
              <a:defRPr sz="1400" u="none">
                <a:latin typeface="+mn-lt"/>
              </a:defRPr>
            </a:lvl1pPr>
          </a:lstStyle>
          <a:p>
            <a:fld id="{94966F9A-657A-4DE6-80E7-CEC6F2F90D96}" type="datetime1">
              <a:rPr lang="zh-CN" altLang="en-US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>
              <a:defRPr sz="1400" u="none">
                <a:latin typeface="+mn-lt"/>
              </a:defRPr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 u="none">
                <a:latin typeface="+mn-lt"/>
              </a:defRPr>
            </a:lvl1pPr>
          </a:lstStyle>
          <a:p>
            <a:fld id="{E8D3BDD0-F7F8-4B11-83DD-0772A4BCA2E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/>
  <p:txStyles>
    <p:titleStyle>
      <a:lvl1pPr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anose="020B0606020202030204" pitchFamily="34" charset="0"/>
        </a:defRPr>
      </a:lvl2pPr>
      <a:lvl3pPr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anose="020B0606020202030204" pitchFamily="34" charset="0"/>
        </a:defRPr>
      </a:lvl3pPr>
      <a:lvl4pPr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anose="020B0606020202030204" pitchFamily="34" charset="0"/>
        </a:defRPr>
      </a:lvl4pPr>
      <a:lvl5pPr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anose="020B0606020202030204" pitchFamily="34" charset="0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anose="020B0606020202030204" pitchFamily="34" charset="0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anose="020B0606020202030204" pitchFamily="34" charset="0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anose="020B0606020202030204" pitchFamily="34" charset="0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u"/>
        <a:defRPr kumimoji="1" sz="26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«"/>
        <a:defRPr kumimoji="1"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ltGray">
          <a:xfrm>
            <a:off x="893763" y="488950"/>
            <a:ext cx="328612" cy="474663"/>
          </a:xfrm>
          <a:prstGeom prst="rect">
            <a:avLst/>
          </a:prstGeom>
          <a:gradFill rotWithShape="0">
            <a:gsLst>
              <a:gs pos="0">
                <a:srgbClr val="99FF33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u="none" smtClea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79" name="Group 55"/>
          <p:cNvGrpSpPr/>
          <p:nvPr userDrawn="1"/>
        </p:nvGrpSpPr>
        <p:grpSpPr bwMode="auto">
          <a:xfrm>
            <a:off x="0" y="381000"/>
            <a:ext cx="9009063" cy="1052513"/>
            <a:chOff x="0" y="1536"/>
            <a:chExt cx="5675" cy="663"/>
          </a:xfrm>
        </p:grpSpPr>
        <p:grpSp>
          <p:nvGrpSpPr>
            <p:cNvPr id="1080" name="Group 56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81" name="Rectangle 57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zh-CN" altLang="en-US" sz="4400" u="none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2" name="Rectangle 58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zh-CN" altLang="en-US" sz="4400" u="none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83" name="Group 59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84" name="Rectangle 60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zh-CN" altLang="en-US" sz="4400" u="none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" name="Rectangle 61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kumimoji="0" lang="zh-CN" altLang="en-US" sz="4400" u="none" smtClean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86" name="Rectangle 62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4400" u="none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7" name="Rectangle 63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4400" u="none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8" name="Rectangle 64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en-US" sz="4400" u="none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89" name="Rectangle 65"/>
          <p:cNvSpPr>
            <a:spLocks noChangeArrowheads="1"/>
          </p:cNvSpPr>
          <p:nvPr userDrawn="1"/>
        </p:nvSpPr>
        <p:spPr bwMode="auto">
          <a:xfrm>
            <a:off x="0" y="0"/>
            <a:ext cx="9144000" cy="669925"/>
          </a:xfrm>
          <a:prstGeom prst="rect">
            <a:avLst/>
          </a:prstGeom>
          <a:gradFill rotWithShape="1">
            <a:gsLst>
              <a:gs pos="0">
                <a:srgbClr val="FF9966"/>
              </a:gs>
              <a:gs pos="100000">
                <a:srgbClr val="FF9966">
                  <a:gamma/>
                  <a:tint val="0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0" lang="zh-CN" altLang="en-US" sz="4400" u="none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0" name="Rectangle 66"/>
          <p:cNvSpPr>
            <a:spLocks noChangeArrowheads="1"/>
          </p:cNvSpPr>
          <p:nvPr userDrawn="1"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/>
            <a:fld id="{405A5C14-CD2E-4BBB-AE78-997F853D684A}" type="slidenum">
              <a:rPr kumimoji="0" lang="en-US" altLang="zh-CN" b="1" u="none" smtClean="0">
                <a:solidFill>
                  <a:srgbClr val="CC3300"/>
                </a:solidFill>
                <a:ea typeface="宋体" panose="02010600030101010101" pitchFamily="2" charset="-122"/>
              </a:rPr>
            </a:fld>
            <a:endParaRPr kumimoji="0" lang="en-US" altLang="zh-CN" b="1" u="none" smtClean="0">
              <a:solidFill>
                <a:srgbClr val="CC3300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3.png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7.png"/><Relationship Id="rId6" Type="http://schemas.openxmlformats.org/officeDocument/2006/relationships/image" Target="../media/image28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8.png"/><Relationship Id="rId7" Type="http://schemas.openxmlformats.org/officeDocument/2006/relationships/image" Target="../media/image52.png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28.png"/><Relationship Id="rId3" Type="http://schemas.openxmlformats.org/officeDocument/2006/relationships/image" Target="../media/image57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9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3" Type="http://schemas.openxmlformats.org/officeDocument/2006/relationships/image" Target="../media/image60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27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1.png"/><Relationship Id="rId10" Type="http://schemas.openxmlformats.org/officeDocument/2006/relationships/image" Target="../media/image28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11" Type="http://schemas.openxmlformats.org/officeDocument/2006/relationships/image" Target="../media/image30.png"/><Relationship Id="rId10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20" y="708800"/>
            <a:ext cx="8010525" cy="64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49" y="1495264"/>
            <a:ext cx="8048625" cy="714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1" y="2379935"/>
            <a:ext cx="4219575" cy="295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81" y="2971634"/>
            <a:ext cx="5591175" cy="276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81" y="3563333"/>
            <a:ext cx="7486650" cy="323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081" y="4135982"/>
            <a:ext cx="7886700" cy="6381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081" y="4955222"/>
            <a:ext cx="7400925" cy="323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081" y="5527871"/>
            <a:ext cx="5162550" cy="304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081" y="6081470"/>
            <a:ext cx="6048375" cy="323850"/>
          </a:xfrm>
          <a:prstGeom prst="rect">
            <a:avLst/>
          </a:prstGeom>
        </p:spPr>
      </p:pic>
      <p:sp>
        <p:nvSpPr>
          <p:cNvPr id="16" name="Rectangle 51"/>
          <p:cNvSpPr>
            <a:spLocks noChangeArrowheads="1"/>
          </p:cNvSpPr>
          <p:nvPr/>
        </p:nvSpPr>
        <p:spPr bwMode="auto">
          <a:xfrm>
            <a:off x="2357438" y="147406"/>
            <a:ext cx="27622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 smtClean="0">
                <a:solidFill>
                  <a:srgbClr val="0000CC"/>
                </a:solidFill>
                <a:ea typeface="楷体" panose="02010609060101010101" pitchFamily="49" charset="-122"/>
              </a:rPr>
              <a:t>线性代数试题</a:t>
            </a:r>
            <a:r>
              <a:rPr lang="en-US" altLang="zh-CN" sz="2800" b="1" u="none" smtClean="0">
                <a:solidFill>
                  <a:srgbClr val="0000CC"/>
                </a:solidFill>
                <a:ea typeface="楷体" panose="02010609060101010101" pitchFamily="49" charset="-122"/>
              </a:rPr>
              <a:t>A</a:t>
            </a:r>
            <a:r>
              <a:rPr lang="en-US" altLang="zh-CN" sz="2800" b="1" u="none" smtClean="0">
                <a:solidFill>
                  <a:srgbClr val="0000CC"/>
                </a:solidFill>
              </a:rPr>
              <a:t>  </a:t>
            </a:r>
            <a:endParaRPr lang="en-US" altLang="zh-CN" sz="2800" b="1" u="none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10" y="193768"/>
            <a:ext cx="4543425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76" y="693634"/>
            <a:ext cx="5334000" cy="2695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97" y="3916948"/>
            <a:ext cx="3600450" cy="371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551" y="4328413"/>
            <a:ext cx="4133850" cy="10953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450" y="4707648"/>
            <a:ext cx="1857375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497" y="5453902"/>
            <a:ext cx="1695450" cy="381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9434" y="5469493"/>
            <a:ext cx="5410200" cy="1133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6044" y="343832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</a:rPr>
              <a:t>思路</a:t>
            </a:r>
            <a:r>
              <a:rPr lang="zh-CN" altLang="en-US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10" y="193768"/>
            <a:ext cx="4543425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76" y="648478"/>
            <a:ext cx="5334000" cy="26955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76" y="3918223"/>
            <a:ext cx="1685925" cy="314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818" y="4303256"/>
            <a:ext cx="5629275" cy="1143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513" y="5588778"/>
            <a:ext cx="1847850" cy="771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6044" y="3427035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</a:rPr>
              <a:t>思路</a:t>
            </a:r>
            <a:r>
              <a:rPr lang="zh-CN" altLang="en-US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8530" y="6416748"/>
            <a:ext cx="170703" cy="243861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 bwMode="auto">
          <a:xfrm>
            <a:off x="2968977" y="5863898"/>
            <a:ext cx="587022" cy="24386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633077" y="5498770"/>
                <a:ext cx="5065098" cy="1335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u="none" smtClean="0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u="none" smtClean="0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u="none" smtClean="0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u="none" smtClean="0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u="none" smtClean="0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u="none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u="none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u="none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u="none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1</m:t>
                                  </m:r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000" i="1" u="none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u="none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3</m:t>
                                  </m:r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+</m:t>
                                  </m:r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2</m:t>
                                  </m:r>
                                  <m:r>
                                    <a:rPr lang="en-US" altLang="zh-CN" sz="2000" i="1" u="none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u="none" smtClean="0">
                                      <a:latin typeface="Cambria Math" panose="02040503050406030204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000" i="1" u="none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u="none">
                                      <a:latin typeface="Cambria Math" panose="02040503050406030204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i="1" u="none">
                                      <a:latin typeface="Cambria Math" panose="02040503050406030204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000" u="none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u="none"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000" i="1" u="none">
                            <a:latin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en-US" altLang="zh-CN" sz="2000" i="1" u="none">
                            <a:latin typeface="Cambria Math" panose="02040503050406030204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000" i="1" u="none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u="none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u="none" smtClean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000" b="0" i="1" u="none" smtClean="0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u="none" smtClean="0">
                                  <a:latin typeface="Cambria Math" panose="02040503050406030204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u="none" smtClean="0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0" u="none" smtClean="0">
                        <a:latin typeface="Cambria Math" panose="02040503050406030204"/>
                      </a:rPr>
                      <m:t>+</m:t>
                    </m:r>
                    <m:d>
                      <m:dPr>
                        <m:ctrlPr>
                          <a:rPr lang="en-US" altLang="zh-CN" sz="2000" i="1" u="none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u="none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u="none" smtClean="0">
                                  <a:latin typeface="Cambria Math" panose="02040503050406030204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u="none" smtClean="0">
                                  <a:latin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000" b="0" i="1" u="none" smtClean="0">
                                  <a:latin typeface="Cambria Math" panose="02040503050406030204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u="none" smtClean="0">
                                  <a:latin typeface="Cambria Math" panose="02040503050406030204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000" u="none"/>
              </a:p>
              <a:p>
                <a:endParaRPr lang="zh-CN" altLang="en-US" u="none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077" y="5498770"/>
                <a:ext cx="5065098" cy="1335366"/>
              </a:xfrm>
              <a:prstGeom prst="rect">
                <a:avLst/>
              </a:prstGeom>
              <a:blipFill rotWithShape="1">
                <a:blip r:embed="rId7"/>
                <a:stretch>
                  <a:fillRect l="-5" t="-23" r="1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83" y="314161"/>
            <a:ext cx="4543425" cy="333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3" y="737899"/>
            <a:ext cx="7953375" cy="1123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3" y="2268304"/>
            <a:ext cx="6019800" cy="30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39" y="3114146"/>
            <a:ext cx="828675" cy="2952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3820" y="2743733"/>
            <a:ext cx="1447800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8972" y="3773090"/>
            <a:ext cx="2390775" cy="12287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2384" y="5137627"/>
            <a:ext cx="3514725" cy="12477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783" y="1767569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u="none" smtClean="0">
                <a:solidFill>
                  <a:srgbClr val="FF0000"/>
                </a:solidFill>
                <a:sym typeface="Wingdings" panose="05000000000000000000" pitchFamily="2" charset="2"/>
              </a:rPr>
              <a:t>解：</a:t>
            </a:r>
            <a:endParaRPr lang="zh-CN" altLang="en-US" sz="2000" b="1" u="none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2941" y="5761514"/>
            <a:ext cx="170703" cy="24386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83" y="120210"/>
            <a:ext cx="455295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3" y="701235"/>
            <a:ext cx="7953375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670" y="1739460"/>
            <a:ext cx="1447800" cy="1009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92" y="2157153"/>
            <a:ext cx="2286000" cy="2000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783" y="2777685"/>
            <a:ext cx="4733925" cy="1352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58" y="4563622"/>
            <a:ext cx="7419975" cy="16859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783" y="1541789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u="none" smtClean="0">
                <a:solidFill>
                  <a:srgbClr val="FF0000"/>
                </a:solidFill>
                <a:sym typeface="Wingdings" panose="05000000000000000000" pitchFamily="2" charset="2"/>
              </a:rPr>
              <a:t>解：</a:t>
            </a:r>
            <a:endParaRPr lang="zh-CN" altLang="en-US" sz="2000" b="1" u="none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83" y="120210"/>
            <a:ext cx="455295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3" y="701235"/>
            <a:ext cx="7953375" cy="800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5" y="6033468"/>
            <a:ext cx="7981950" cy="314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782" y="6349560"/>
            <a:ext cx="170703" cy="24386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85" y="1512624"/>
            <a:ext cx="80486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31" y="411710"/>
            <a:ext cx="4572000" cy="39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1" y="866685"/>
            <a:ext cx="7981950" cy="1752600"/>
          </a:xfrm>
          <a:prstGeom prst="rect">
            <a:avLst/>
          </a:prstGeom>
        </p:spPr>
      </p:pic>
      <p:pic>
        <p:nvPicPr>
          <p:cNvPr id="2355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19" y="2860675"/>
            <a:ext cx="7610475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5894" y="2792941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u="none" smtClean="0">
                <a:solidFill>
                  <a:srgbClr val="FF0000"/>
                </a:solidFill>
                <a:sym typeface="Wingdings" panose="05000000000000000000" pitchFamily="2" charset="2"/>
              </a:rPr>
              <a:t>证明：</a:t>
            </a:r>
            <a:endParaRPr lang="zh-CN" altLang="en-US" sz="2000" b="1" u="none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31" y="96390"/>
            <a:ext cx="4572000" cy="39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1" y="551365"/>
            <a:ext cx="7981950" cy="1752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2" y="2589422"/>
            <a:ext cx="8029575" cy="2733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721" y="5338501"/>
            <a:ext cx="4562475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903" y="5679519"/>
            <a:ext cx="5562600" cy="352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003" y="6024770"/>
            <a:ext cx="7943850" cy="8096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5894" y="2273647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u="none" smtClean="0">
                <a:solidFill>
                  <a:srgbClr val="FF0000"/>
                </a:solidFill>
                <a:sym typeface="Wingdings" panose="05000000000000000000" pitchFamily="2" charset="2"/>
              </a:rPr>
              <a:t>证明：</a:t>
            </a:r>
            <a:endParaRPr lang="zh-CN" altLang="en-US" sz="2000" b="1" u="none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5019" y="6502921"/>
            <a:ext cx="170703" cy="24386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31" y="145487"/>
            <a:ext cx="5305425" cy="323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31" y="515494"/>
            <a:ext cx="4352925" cy="111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0" y="1920150"/>
            <a:ext cx="7381875" cy="638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10" y="2591244"/>
            <a:ext cx="7772400" cy="600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65" y="3174412"/>
            <a:ext cx="3248025" cy="342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071" y="3599142"/>
            <a:ext cx="6972300" cy="21717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984" y="5852672"/>
            <a:ext cx="6181725" cy="323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6877" y="6179071"/>
            <a:ext cx="2876550" cy="3238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8984" y="6502921"/>
            <a:ext cx="2019300" cy="2952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68619" y="154275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u="none" smtClean="0">
                <a:solidFill>
                  <a:srgbClr val="FF0000"/>
                </a:solidFill>
                <a:sym typeface="Wingdings" panose="05000000000000000000" pitchFamily="2" charset="2"/>
              </a:rPr>
              <a:t>证明：</a:t>
            </a:r>
            <a:endParaRPr lang="zh-CN" altLang="en-US" sz="2000" b="1" u="none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85019" y="6502921"/>
            <a:ext cx="170703" cy="24386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23" y="4029428"/>
            <a:ext cx="266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252" name="Rectangle 4"/>
          <p:cNvSpPr>
            <a:spLocks noChangeArrowheads="1"/>
          </p:cNvSpPr>
          <p:nvPr/>
        </p:nvSpPr>
        <p:spPr bwMode="auto">
          <a:xfrm>
            <a:off x="237066" y="591259"/>
            <a:ext cx="8647289" cy="57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sz="8800" b="1" u="none" smtClean="0">
                <a:solidFill>
                  <a:srgbClr val="FF0000"/>
                </a:solidFill>
                <a:ea typeface="华文新魏" panose="02010800040101010101" pitchFamily="2" charset="-122"/>
              </a:rPr>
              <a:t>         </a:t>
            </a:r>
            <a:endParaRPr kumimoji="0" lang="en-US" altLang="zh-CN" sz="8800" b="1" u="none" smtClean="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6600" b="1" u="none" smtClean="0">
                <a:solidFill>
                  <a:srgbClr val="FF0000"/>
                </a:solidFill>
                <a:ea typeface="华文新魏" panose="02010800040101010101" pitchFamily="2" charset="-122"/>
              </a:rPr>
              <a:t>祝同学们：</a:t>
            </a:r>
            <a:endParaRPr kumimoji="0" lang="en-US" altLang="zh-CN" sz="6600" b="1" u="none" smtClean="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0" lang="zh-CN" altLang="en-US" sz="6600" b="1" u="none" smtClean="0">
                <a:solidFill>
                  <a:srgbClr val="FF0000"/>
                </a:solidFill>
                <a:ea typeface="华文新魏" panose="02010800040101010101" pitchFamily="2" charset="-122"/>
              </a:rPr>
              <a:t>认真准备     </a:t>
            </a:r>
            <a:endParaRPr kumimoji="0" lang="en-US" altLang="zh-CN" sz="6600" b="1" u="none" smtClean="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kumimoji="0" lang="zh-CN" altLang="en-US" sz="6600" b="1" u="none" smtClean="0">
                <a:solidFill>
                  <a:srgbClr val="FF0000"/>
                </a:solidFill>
                <a:ea typeface="华文新魏" panose="02010800040101010101" pitchFamily="2" charset="-122"/>
              </a:rPr>
              <a:t>    取得</a:t>
            </a:r>
            <a:r>
              <a:rPr kumimoji="0" lang="zh-CN" altLang="en-US" sz="6600" b="1" u="none" smtClean="0">
                <a:solidFill>
                  <a:srgbClr val="FF0000"/>
                </a:solidFill>
                <a:ea typeface="华文新魏" panose="02010800040101010101" pitchFamily="2" charset="-122"/>
              </a:rPr>
              <a:t>优异成绩！</a:t>
            </a:r>
            <a:endParaRPr kumimoji="0" lang="en-US" altLang="zh-CN" sz="6600" b="1" u="none" smtClean="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pPr algn="ctr">
              <a:lnSpc>
                <a:spcPct val="155000"/>
              </a:lnSpc>
            </a:pPr>
            <a:r>
              <a:rPr kumimoji="0" lang="zh-CN" altLang="en-US" sz="6600" b="1" u="none" smtClean="0">
                <a:solidFill>
                  <a:srgbClr val="FF0000"/>
                </a:solidFill>
                <a:ea typeface="华文新魏" panose="02010800040101010101" pitchFamily="2" charset="-122"/>
              </a:rPr>
              <a:t>     </a:t>
            </a:r>
            <a:endParaRPr kumimoji="0" lang="zh-CN" altLang="en-US" sz="6600" b="1" u="none" smtClean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17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717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717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72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020" y="348648"/>
            <a:ext cx="5943600" cy="39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0" y="993227"/>
            <a:ext cx="6562725" cy="45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0" y="1704481"/>
            <a:ext cx="7981950" cy="75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5" y="2472722"/>
            <a:ext cx="7991475" cy="1171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64" y="3757648"/>
            <a:ext cx="8029575" cy="657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64" y="4614367"/>
            <a:ext cx="6953250" cy="12192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10" y="296589"/>
            <a:ext cx="4514850" cy="400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76" y="729976"/>
            <a:ext cx="6381750" cy="1543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10" y="2396676"/>
            <a:ext cx="4543425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476" y="2998143"/>
            <a:ext cx="5334000" cy="269557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783" y="675409"/>
            <a:ext cx="4543425" cy="3333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83" y="1029016"/>
            <a:ext cx="7953375" cy="1123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83" y="2642842"/>
            <a:ext cx="455295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783" y="3109567"/>
            <a:ext cx="7953375" cy="80010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31" y="411710"/>
            <a:ext cx="4572000" cy="39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54" y="949606"/>
            <a:ext cx="7981950" cy="1752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31" y="3188248"/>
            <a:ext cx="5305425" cy="323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621" y="3727204"/>
            <a:ext cx="4352925" cy="1114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371" y="6326712"/>
            <a:ext cx="170703" cy="24386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084" y="756098"/>
            <a:ext cx="8010525" cy="647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3" y="1621392"/>
            <a:ext cx="8048625" cy="714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45" y="2449618"/>
            <a:ext cx="4219575" cy="295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45" y="2917138"/>
            <a:ext cx="5591175" cy="276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45" y="3418525"/>
            <a:ext cx="7486650" cy="3238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45" y="3991174"/>
            <a:ext cx="7886700" cy="6381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145" y="4878148"/>
            <a:ext cx="7400925" cy="3238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145" y="5450797"/>
            <a:ext cx="5162550" cy="3048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45" y="6004396"/>
            <a:ext cx="6048375" cy="323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8378649" y="1621392"/>
                <a:ext cx="278923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u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b="1" u="none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49" y="1621392"/>
                <a:ext cx="278923" cy="396840"/>
              </a:xfrm>
              <a:prstGeom prst="rect">
                <a:avLst/>
              </a:prstGeom>
              <a:blipFill rotWithShape="1">
                <a:blip r:embed="rId10"/>
                <a:stretch>
                  <a:fillRect l="-165" t="-60" r="-15943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397710" y="2370588"/>
                <a:ext cx="278923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u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b="1" u="none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710" y="2370588"/>
                <a:ext cx="278923" cy="396840"/>
              </a:xfrm>
              <a:prstGeom prst="rect">
                <a:avLst/>
              </a:prstGeom>
              <a:blipFill rotWithShape="1">
                <a:blip r:embed="rId10"/>
                <a:stretch>
                  <a:fillRect l="-169" t="-34" r="-15939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8419385" y="2885606"/>
                <a:ext cx="278923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u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b="1" u="none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385" y="2885606"/>
                <a:ext cx="278923" cy="396840"/>
              </a:xfrm>
              <a:prstGeom prst="rect">
                <a:avLst/>
              </a:prstGeom>
              <a:blipFill rotWithShape="1">
                <a:blip r:embed="rId10"/>
                <a:stretch>
                  <a:fillRect l="-199" t="-42" r="-15908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8437675" y="4841653"/>
                <a:ext cx="278923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u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b="1" u="none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675" y="4841653"/>
                <a:ext cx="278923" cy="396840"/>
              </a:xfrm>
              <a:prstGeom prst="rect">
                <a:avLst/>
              </a:prstGeom>
              <a:blipFill rotWithShape="1">
                <a:blip r:embed="rId10"/>
                <a:stretch>
                  <a:fillRect l="-154" t="-104" r="-15953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8419385" y="3434491"/>
                <a:ext cx="278923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u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b="1" u="none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385" y="3434491"/>
                <a:ext cx="278923" cy="396840"/>
              </a:xfrm>
              <a:prstGeom prst="rect">
                <a:avLst/>
              </a:prstGeom>
              <a:blipFill rotWithShape="1">
                <a:blip r:embed="rId10"/>
                <a:stretch>
                  <a:fillRect l="-199" t="-104" r="-15908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440054" y="5336497"/>
                <a:ext cx="278923" cy="396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u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√</m:t>
                      </m:r>
                    </m:oMath>
                  </m:oMathPara>
                </a14:m>
                <a:endParaRPr lang="zh-CN" altLang="en-US" b="1" u="none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054" y="5336497"/>
                <a:ext cx="278923" cy="396840"/>
              </a:xfrm>
              <a:prstGeom prst="rect">
                <a:avLst/>
              </a:prstGeom>
              <a:blipFill rotWithShape="1">
                <a:blip r:embed="rId10"/>
                <a:stretch>
                  <a:fillRect l="-96" t="-149" r="-16011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8419384" y="4073688"/>
                <a:ext cx="296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u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b="1" u="none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9384" y="4073688"/>
                <a:ext cx="29655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87" t="-44" r="-15013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454127" y="5958914"/>
                <a:ext cx="2965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u="none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b="1" u="none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27" y="5958914"/>
                <a:ext cx="296555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125" t="-20" r="-15074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51"/>
          <p:cNvSpPr>
            <a:spLocks noChangeArrowheads="1"/>
          </p:cNvSpPr>
          <p:nvPr/>
        </p:nvSpPr>
        <p:spPr bwMode="auto">
          <a:xfrm>
            <a:off x="2357438" y="147406"/>
            <a:ext cx="32496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u="none" smtClean="0">
                <a:solidFill>
                  <a:srgbClr val="0000CC"/>
                </a:solidFill>
                <a:ea typeface="楷体" panose="02010609060101010101" pitchFamily="49" charset="-122"/>
              </a:rPr>
              <a:t>线性代数试题答案</a:t>
            </a:r>
            <a:r>
              <a:rPr lang="en-US" altLang="zh-CN" sz="2800" b="1" u="none" smtClean="0">
                <a:solidFill>
                  <a:srgbClr val="0000CC"/>
                </a:solidFill>
              </a:rPr>
              <a:t>  </a:t>
            </a:r>
            <a:endParaRPr lang="en-US" altLang="zh-CN" sz="2800" b="1" u="none">
              <a:solidFill>
                <a:srgbClr val="0000CC"/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44684" y="6380990"/>
            <a:ext cx="170703" cy="24386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020" y="348648"/>
            <a:ext cx="5943600" cy="39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0" y="993227"/>
            <a:ext cx="6562725" cy="45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0" y="1988269"/>
            <a:ext cx="7981950" cy="75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95" y="3686686"/>
            <a:ext cx="7991475" cy="1171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421" y="760853"/>
            <a:ext cx="1504295" cy="11084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259" y="2314880"/>
            <a:ext cx="1377348" cy="12146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957" y="4076801"/>
            <a:ext cx="409575" cy="24765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020" y="348648"/>
            <a:ext cx="5943600" cy="390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20" y="1027863"/>
            <a:ext cx="8029575" cy="6572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20" y="2740400"/>
            <a:ext cx="6953250" cy="1219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157" y="1356475"/>
            <a:ext cx="628650" cy="1381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5620" y="3143060"/>
            <a:ext cx="466725" cy="247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797" y="6152965"/>
            <a:ext cx="170703" cy="243861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010" y="296589"/>
            <a:ext cx="4514850" cy="4000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476" y="729976"/>
            <a:ext cx="6381750" cy="1543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384" y="3357990"/>
            <a:ext cx="4010025" cy="1514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096" y="5209585"/>
            <a:ext cx="3276600" cy="5429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044" y="2227870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smtClean="0">
                <a:solidFill>
                  <a:srgbClr val="FF0000"/>
                </a:solidFill>
              </a:rPr>
              <a:t>思路</a:t>
            </a:r>
            <a:r>
              <a:rPr lang="zh-CN" altLang="en-US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：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797" y="6152965"/>
            <a:ext cx="170703" cy="2438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43040" y="2644913"/>
                <a:ext cx="6806607" cy="664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b="1" i="1" u="none" smtClean="0">
                          <a:latin typeface="Cambria Math" panose="02040503050406030204"/>
                        </a:rPr>
                        <m:t>对所有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</a:rPr>
                        <m:t> 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</a:rPr>
                        <m:t>𝟐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≤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𝒋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≤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𝒏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+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𝟏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,将第 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𝒋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 列元素乘以−</m:t>
                      </m:r>
                      <m:f>
                        <m:fPr>
                          <m:ctrlPr>
                            <a:rPr lang="en-US" altLang="zh-CN" sz="1800" b="1" i="1" u="none" smtClean="0">
                              <a:latin typeface="Cambria Math" panose="02040503050406030204"/>
                              <a:ea typeface="Cambria Math" panose="02040503050406030204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800" b="1" i="1" u="none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u="none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sz="1800" b="1" i="1" u="none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1800" b="1" i="1" u="none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u="none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800" b="1" i="1" u="none" smtClean="0">
                                  <a:latin typeface="Cambria Math" panose="02040503050406030204"/>
                                  <a:ea typeface="Cambria Math" panose="02040503050406030204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altLang="zh-CN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 </m:t>
                      </m:r>
                      <m:r>
                        <a:rPr lang="zh-CN" altLang="en-US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均加到第一列，得</m:t>
                      </m:r>
                      <m:r>
                        <a:rPr lang="en-US" altLang="zh-CN" sz="1800" b="1" i="1" u="none" smtClean="0">
                          <a:latin typeface="Cambria Math" panose="02040503050406030204"/>
                          <a:ea typeface="Cambria Math" panose="02040503050406030204"/>
                        </a:rPr>
                        <m:t>   </m:t>
                      </m:r>
                    </m:oMath>
                  </m:oMathPara>
                </a14:m>
                <a:endParaRPr lang="zh-CN" altLang="en-US" sz="1800" b="1" u="none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040" y="2644913"/>
                <a:ext cx="6806607" cy="664734"/>
              </a:xfrm>
              <a:prstGeom prst="rect">
                <a:avLst/>
              </a:prstGeom>
              <a:blipFill rotWithShape="1">
                <a:blip r:embed="rId6"/>
                <a:stretch>
                  <a:fillRect t="-21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通用信息">
  <a:themeElements>
    <a:clrScheme name="">
      <a:dk1>
        <a:srgbClr val="000000"/>
      </a:dk1>
      <a:lt1>
        <a:srgbClr val="FFFFFF"/>
      </a:lt1>
      <a:dk2>
        <a:srgbClr val="000000"/>
      </a:dk2>
      <a:lt2>
        <a:srgbClr val="FFCC66"/>
      </a:lt2>
      <a:accent1>
        <a:srgbClr val="0000CC"/>
      </a:accent1>
      <a:accent2>
        <a:srgbClr val="CCFFFF"/>
      </a:accent2>
      <a:accent3>
        <a:srgbClr val="FFFFFF"/>
      </a:accent3>
      <a:accent4>
        <a:srgbClr val="000000"/>
      </a:accent4>
      <a:accent5>
        <a:srgbClr val="AAAAE2"/>
      </a:accent5>
      <a:accent6>
        <a:srgbClr val="B9E7E7"/>
      </a:accent6>
      <a:hlink>
        <a:srgbClr val="000000"/>
      </a:hlink>
      <a:folHlink>
        <a:srgbClr val="000000"/>
      </a:folHlink>
    </a:clrScheme>
    <a:fontScheme name="通用信息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通用信息 1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777777"/>
        </a:accent1>
        <a:accent2>
          <a:srgbClr val="0033CC"/>
        </a:accent2>
        <a:accent3>
          <a:srgbClr val="AAAAAA"/>
        </a:accent3>
        <a:accent4>
          <a:srgbClr val="DADADA"/>
        </a:accent4>
        <a:accent5>
          <a:srgbClr val="BDBDBD"/>
        </a:accent5>
        <a:accent6>
          <a:srgbClr val="002DB9"/>
        </a:accent6>
        <a:hlink>
          <a:srgbClr val="800000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2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演示</Application>
  <PresentationFormat>顶置</PresentationFormat>
  <Paragraphs>47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Arial Narrow</vt:lpstr>
      <vt:lpstr>黑体</vt:lpstr>
      <vt:lpstr>Verdana</vt:lpstr>
      <vt:lpstr>Tahoma</vt:lpstr>
      <vt:lpstr>楷体</vt:lpstr>
      <vt:lpstr>Cambria Math</vt:lpstr>
      <vt:lpstr>Cambria Math</vt:lpstr>
      <vt:lpstr>华文新魏</vt:lpstr>
      <vt:lpstr>微软雅黑</vt:lpstr>
      <vt:lpstr>Arial Unicode MS</vt:lpstr>
      <vt:lpstr>通用信息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项目名称</dc:title>
  <dc:creator>Administrator</dc:creator>
  <cp:lastModifiedBy>luzhi</cp:lastModifiedBy>
  <cp:revision>168</cp:revision>
  <dcterms:created xsi:type="dcterms:W3CDTF">2021-12-29T01:44:53Z</dcterms:created>
  <dcterms:modified xsi:type="dcterms:W3CDTF">2021-12-29T01:50:53Z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E5FE873A33F0459499A45BE91E4E660D</vt:lpwstr>
  </property>
  <property fmtid="{D5CDD505-2E9C-101B-9397-08002B2CF9AE}" pid="3" name="KSOProductBuildVer">
    <vt:lpwstr>2052-11.1.0.11194</vt:lpwstr>
  </property>
</Properties>
</file>