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9" r:id="rId2"/>
    <p:sldId id="288" r:id="rId3"/>
    <p:sldId id="290" r:id="rId4"/>
    <p:sldId id="256" r:id="rId5"/>
    <p:sldId id="277" r:id="rId6"/>
    <p:sldId id="295" r:id="rId7"/>
    <p:sldId id="298" r:id="rId8"/>
    <p:sldId id="300" r:id="rId9"/>
    <p:sldId id="257" r:id="rId10"/>
    <p:sldId id="301" r:id="rId11"/>
    <p:sldId id="283" r:id="rId12"/>
    <p:sldId id="291" r:id="rId13"/>
    <p:sldId id="286" r:id="rId14"/>
    <p:sldId id="278" r:id="rId15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3300"/>
    <a:srgbClr val="F58D76"/>
    <a:srgbClr val="BCDFDD"/>
    <a:srgbClr val="A1BD70"/>
    <a:srgbClr val="FF0066"/>
    <a:srgbClr val="A37F67"/>
    <a:srgbClr val="FFFBEF"/>
    <a:srgbClr val="FBF5D1"/>
    <a:srgbClr val="FFD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3" autoAdjust="0"/>
  </p:normalViewPr>
  <p:slideViewPr>
    <p:cSldViewPr snapToGrid="0">
      <p:cViewPr varScale="1">
        <p:scale>
          <a:sx n="82" d="100"/>
          <a:sy n="82" d="100"/>
        </p:scale>
        <p:origin x="13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12" Type="http://schemas.openxmlformats.org/officeDocument/2006/relationships/image" Target="../media/image2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11" Type="http://schemas.openxmlformats.org/officeDocument/2006/relationships/image" Target="../media/image25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397F3491-2D74-44AC-8417-F62329D4484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E804D8B2-5AE9-4E46-9375-BAE13CAFC3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BD27264-0863-4543-8DD9-B8F310F8F618}" type="datetime1">
              <a:rPr lang="zh-CN" altLang="en-US"/>
              <a:pPr>
                <a:defRPr/>
              </a:pPr>
              <a:t>2021/10/11</a:t>
            </a:fld>
            <a:endParaRPr lang="zh-CN" altLang="en-US" sz="1200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DAFD952D-8EB3-4EA9-95C4-CA96699DECF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B998AD0A-000F-4995-AF0F-66CFF4F51CAC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EC2BCC6-D5D0-4553-8A6F-D01BD53A4E0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1AA160CA-1DBB-4757-A66D-29E8CF832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218996B-3C91-46E8-B8C8-514DE88B74E6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BD27264-0863-4543-8DD9-B8F310F8F618}" type="datetime1">
              <a:rPr lang="zh-CN" altLang="en-US" smtClean="0"/>
              <a:pPr>
                <a:defRPr/>
              </a:pPr>
              <a:t>2021/10/11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18996B-3C91-46E8-B8C8-514DE88B74E6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4846A-F75F-47E1-8846-EEE6690E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CC4409-59F4-48BF-A465-78A5803A5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45159-486A-48A2-BCE9-5ED72B1AD3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24588-1F27-481B-8203-14D80380FDA1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C9074-A9D9-4236-960E-7CBBFB470B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977E4-6601-4E6C-B245-FF2FFDEDB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7704D-0521-40CD-8021-430ACF9A58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E40E-8F69-4038-9326-26973CD8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E6CDB-E629-48DC-B234-97945865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A4CA4-EFAF-4DBA-9CB5-32D1638B61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20AB7-1C8E-4ADD-AF86-9C496497A912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71A14-4BB5-4162-8893-BA955E8A9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D5FC5-E1C2-476C-BCEA-1D71C3CE1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FB5CE-4BEA-4BEA-AFCD-84461A5C01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DB73E9-7C0E-4CC0-A2E3-40DCD23FA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AAC5D-D235-4BF7-86F2-E44EF5087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E4933-3EFD-43E6-971D-8871E7B2EE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88D38-7D5B-47A8-BEA3-57BD21D25186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66090-7DAE-409F-A920-F17EDAD9E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C2B52-7786-4DEF-AE88-4176EA14B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D1E62-007D-406F-8F8C-54F06811E1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4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B8DD5-5A70-4F26-B2AF-FF4B873D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C8CF8D94-370D-4B50-A630-9F27CF47D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22A0F-7831-4C81-99DD-23D006329306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F745C4AA-0E4D-4B85-82B0-E871E7566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466D299-97AC-4360-98F3-10B110615D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35C5F-303E-43C7-89E4-9052484A700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F3E99-1E39-4DEB-9D10-2B38DF24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C6201-0B8F-4305-A128-D3273661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E270E-4B51-4193-9A77-EBF6FC8FC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23492-B9E9-47A1-BAE7-3EC45BD34D43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22B6B0-43DC-4321-B227-AEF6B4E6E0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EA09A-EC78-466A-8D1C-1C365604B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6A42-8EDB-4FAA-AAE6-368FE2EDBB1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9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93925-A0AB-4E0F-BA41-CFEB66C1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5680C3-30C6-4F58-B297-D5E01E85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703E9-4180-4B1B-B44C-A54A4DD291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E661B-25ED-467E-811F-46B0C4E390F9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BAC3D-8057-4557-A668-36A9E1766E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A229A-8787-4EB2-9DD1-D90E4CD60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E69D6-86E7-4F3A-AA76-092550076A2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38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99188-1396-4731-835E-B3467A34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0D54B-3D9F-4405-BAD8-36AE0B4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B424A5-6D08-42A2-BF81-BF479647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1FB4D03-8BAD-42FD-885C-347890555E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7EC87-1094-43DF-A65D-77B253B6208E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F80922E-4376-4579-8AC0-8D7F48833C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0527373-5123-4E82-A1EE-A088E78DF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7C965-4407-461F-BC1E-BBB10F95F64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2BB2D-87F7-4B5E-8625-0D57028D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3BC5B8-42DE-4298-BF55-1F56D621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9679E-6582-4D6A-855A-EF35E88F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2689A1-0005-4703-BB72-F24DF23C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C339A8-B058-473A-99FD-8BB8AB99F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857BB71-8D7B-42A3-820B-5AE74FFB20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76F5B-8A24-4983-BC1A-A8D69EB84498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C0F5087B-0290-48BB-99F1-92DFA6674A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2052B53-F0F6-4DB2-84F2-8296C87F4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825FE-D251-4124-8998-FBBC49D9DE6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13EF1-E6C3-4124-8D14-04D8B5A0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B28BB53-0B2E-4043-999B-236CE5BBA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261D2-ADEC-4EAF-A851-7736259E2D05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DC10B86-0370-43D1-B912-2A54300B0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829A8E4-3CDF-4AFC-A68D-EB0D81C053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C38B4-F779-4692-907C-13BE66F89F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A741DA7-B485-455F-80B8-C748F9FCE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9571E-DD05-4484-874D-CE180AB14C04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5BBFC53-1757-480B-BC17-CF452C7EF5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BF9CC4F9-F8C1-465F-8E4B-95F0D9B578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AFDFE-8659-43CD-AEB4-EE5DF2CE6AA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0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58CCF-93EF-4143-AD3B-849B550F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5111A-34DD-47B4-AC7C-7AA0841D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C80A8-1910-4BA5-B1DB-928B9B182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AAE58F5-3F8D-4E6A-BC24-6C71C52E5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CF86A-A933-4A81-89B7-2CA8B609EE83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BC91355-0CFA-41A5-9AFF-95359DCA3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8CC281E-A75C-443A-99A7-A93DAD83D8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80453-4F86-4D8F-AD74-093234FCCCC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46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9092F-44C5-440B-A4CD-0355EB8D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EFA528-F9ED-4E13-8BA3-A37C855C5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3A8C5-89BA-4685-9CEF-DADD25231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71C56D8-B966-48B7-8FDB-3981AD5B7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30B3F-19F2-48DB-9729-93870826179D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3C80AA-F866-48B0-B4C0-8BE40CF05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6421F0B-E913-4A7B-8DA7-381670BF9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02DD7-8CD7-44B1-B203-CBD29FAAA0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3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BF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1D74CC4-CF2B-4D17-984E-1424464381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6CBE919-C3C3-4DE6-A8AA-DB7F5AAE5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DE4B776F-0589-4568-893D-2280F32A4A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7C4024-D2BE-41B3-B13B-3EB32445580A}" type="datetime1">
              <a:rPr lang="zh-CN" altLang="en-US"/>
              <a:pPr>
                <a:defRPr/>
              </a:pPr>
              <a:t>2021/10/11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138CB8CC-19F3-40B7-9BA8-5E1C3136A2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42FD5DE4-2115-4B36-B637-B5C3945445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5E34D01-5E16-4368-8AD2-6E8BE9F6FC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wmf"/><Relationship Id="rId11" Type="http://schemas.openxmlformats.org/officeDocument/2006/relationships/image" Target="../media/image59.wmf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56.wmf"/><Relationship Id="rId9" Type="http://schemas.openxmlformats.org/officeDocument/2006/relationships/image" Target="../media/image62.jpeg"/><Relationship Id="rId1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4.png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9.bin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1.wmf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11" Type="http://schemas.openxmlformats.org/officeDocument/2006/relationships/image" Target="../media/image18.wmf"/><Relationship Id="rId24" Type="http://schemas.openxmlformats.org/officeDocument/2006/relationships/image" Target="../media/image28.png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28" Type="http://schemas.openxmlformats.org/officeDocument/2006/relationships/image" Target="../media/image26.w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2.wmf"/><Relationship Id="rId4" Type="http://schemas.openxmlformats.org/officeDocument/2006/relationships/image" Target="../media/image15.wmf"/><Relationship Id="rId9" Type="http://schemas.openxmlformats.org/officeDocument/2006/relationships/image" Target="../media/image27.png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9" Type="http://schemas.openxmlformats.org/officeDocument/2006/relationships/image" Target="../media/image50.png"/><Relationship Id="rId21" Type="http://schemas.openxmlformats.org/officeDocument/2006/relationships/image" Target="../media/image37.wmf"/><Relationship Id="rId34" Type="http://schemas.openxmlformats.org/officeDocument/2006/relationships/image" Target="../media/image43.wmf"/><Relationship Id="rId42" Type="http://schemas.openxmlformats.org/officeDocument/2006/relationships/image" Target="../media/image46.w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0.bin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32" Type="http://schemas.openxmlformats.org/officeDocument/2006/relationships/image" Target="../media/image42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51.png"/><Relationship Id="rId45" Type="http://schemas.openxmlformats.org/officeDocument/2006/relationships/oleObject" Target="../embeddings/oleObject4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40.wmf"/><Relationship Id="rId36" Type="http://schemas.openxmlformats.org/officeDocument/2006/relationships/image" Target="../media/image44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4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41.w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3.bin"/><Relationship Id="rId8" Type="http://schemas.openxmlformats.org/officeDocument/2006/relationships/oleObject" Target="../embeddings/oleObject26.bin"/><Relationship Id="rId3" Type="http://schemas.openxmlformats.org/officeDocument/2006/relationships/image" Target="../media/image49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45.wmf"/><Relationship Id="rId46" Type="http://schemas.openxmlformats.org/officeDocument/2006/relationships/image" Target="../media/image48.wmf"/><Relationship Id="rId20" Type="http://schemas.openxmlformats.org/officeDocument/2006/relationships/oleObject" Target="../embeddings/oleObject32.bin"/><Relationship Id="rId41" Type="http://schemas.openxmlformats.org/officeDocument/2006/relationships/oleObject" Target="../embeddings/oleObject4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5CE0DF-66CF-498F-8152-D6EA2652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44"/>
          <a:stretch/>
        </p:blipFill>
        <p:spPr>
          <a:xfrm>
            <a:off x="0" y="5506720"/>
            <a:ext cx="12192000" cy="1351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763EC8-FBB5-4483-BFAB-38040174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40" y="5429885"/>
            <a:ext cx="457200" cy="895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28694-D69E-4BC5-BF51-6F43045B3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60" y="5429885"/>
            <a:ext cx="457200" cy="895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F0506-C014-4062-81DF-DB0B9D94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0" y="5475605"/>
            <a:ext cx="457200" cy="895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85900" y="1793339"/>
            <a:ext cx="9144000" cy="402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实验前，做好</a:t>
            </a:r>
            <a:r>
              <a:rPr lang="zh-CN" altLang="en-US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实验</a:t>
            </a:r>
            <a:r>
              <a:rPr lang="zh-CN" altLang="zh-CN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预习</a:t>
            </a:r>
            <a:r>
              <a:rPr lang="zh-CN" altLang="en-US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并完成课前</a:t>
            </a:r>
            <a:r>
              <a:rPr lang="zh-CN" altLang="zh-CN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仿真</a:t>
            </a:r>
            <a:r>
              <a:rPr lang="zh-CN" altLang="en-US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。</a:t>
            </a:r>
            <a:endParaRPr lang="zh-CN" altLang="zh-CN" sz="3200" b="1" dirty="0">
              <a:solidFill>
                <a:srgbClr val="FF3300"/>
              </a:solidFill>
              <a:latin typeface="隶书" pitchFamily="49" charset="-122"/>
              <a:ea typeface="隶书" pitchFamily="49" charset="-122"/>
              <a:sym typeface="+mn-ea"/>
            </a:endParaRP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实验中，如遇元件故障，请找老师更换备用元件，禁止私自拿取其他实验台的元件。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zh-CN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实验后，关闭仪器电源</a:t>
            </a:r>
            <a:r>
              <a:rPr lang="zh-CN" altLang="en-US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，</a:t>
            </a:r>
            <a:r>
              <a:rPr lang="zh-CN" altLang="zh-CN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整理好元件和导线，确认实验台整洁后，方可离开。</a:t>
            </a:r>
            <a:endParaRPr lang="en-US" altLang="zh-CN" sz="3200" b="1" dirty="0">
              <a:solidFill>
                <a:srgbClr val="FF3300"/>
              </a:solidFill>
              <a:latin typeface="隶书" pitchFamily="49" charset="-122"/>
              <a:ea typeface="隶书" pitchFamily="49" charset="-122"/>
              <a:sym typeface="+mn-ea"/>
            </a:endParaRP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+mn-ea"/>
              </a:rPr>
              <a:t>禁止抄袭实验报告。               </a:t>
            </a:r>
            <a:endParaRPr lang="zh-CN" altLang="en-US" sz="3200" b="1" dirty="0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86025" y="342900"/>
            <a:ext cx="6697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latin typeface="隶书" pitchFamily="49" charset="-122"/>
                <a:ea typeface="隶书" pitchFamily="49" charset="-122"/>
              </a:rPr>
              <a:t>欢迎各位同学！</a:t>
            </a:r>
          </a:p>
        </p:txBody>
      </p:sp>
      <p:sp>
        <p:nvSpPr>
          <p:cNvPr id="10" name="矩形 9"/>
          <p:cNvSpPr/>
          <p:nvPr/>
        </p:nvSpPr>
        <p:spPr>
          <a:xfrm>
            <a:off x="2457720" y="5965432"/>
            <a:ext cx="6378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latin typeface="隶书" pitchFamily="49" charset="-122"/>
                <a:ea typeface="隶书" pitchFamily="49" charset="-122"/>
              </a:rPr>
              <a:t>请大家自觉遵守上述规定，否则将酌情扣除实验分数。</a:t>
            </a:r>
          </a:p>
        </p:txBody>
      </p:sp>
    </p:spTree>
    <p:extLst>
      <p:ext uri="{BB962C8B-B14F-4D97-AF65-F5344CB8AC3E}">
        <p14:creationId xmlns:p14="http://schemas.microsoft.com/office/powerpoint/2010/main" val="71070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88EAD932-80DD-4F90-8C1C-3195A232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7E2045C-97AD-418A-B668-7BB09BB1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87C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仪器介绍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5BC0A93F-6DFF-4221-AB13-422AEE2EE80A}"/>
              </a:ext>
            </a:extLst>
          </p:cNvPr>
          <p:cNvSpPr txBox="1"/>
          <p:nvPr/>
        </p:nvSpPr>
        <p:spPr>
          <a:xfrm>
            <a:off x="2474389" y="310000"/>
            <a:ext cx="675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直流稳压电源（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实验室）</a:t>
            </a:r>
          </a:p>
        </p:txBody>
      </p:sp>
      <p:pic>
        <p:nvPicPr>
          <p:cNvPr id="6" name="Picture 77" descr="C:\Users\lenovo\Desktop\稳压电源.jpg"/>
          <p:cNvPicPr>
            <a:picLocks noChangeAspect="1" noChangeArrowheads="1"/>
          </p:cNvPicPr>
          <p:nvPr/>
        </p:nvPicPr>
        <p:blipFill>
          <a:blip r:embed="rId2" cstate="print"/>
          <a:srcRect t="16856" b="19512"/>
          <a:stretch>
            <a:fillRect/>
          </a:stretch>
        </p:blipFill>
        <p:spPr bwMode="auto">
          <a:xfrm>
            <a:off x="1995372" y="1081714"/>
            <a:ext cx="8392212" cy="5340088"/>
          </a:xfrm>
          <a:prstGeom prst="rect">
            <a:avLst/>
          </a:prstGeom>
          <a:noFill/>
        </p:spPr>
      </p:pic>
      <p:sp>
        <p:nvSpPr>
          <p:cNvPr id="13" name="文本框 2"/>
          <p:cNvSpPr txBox="1"/>
          <p:nvPr/>
        </p:nvSpPr>
        <p:spPr>
          <a:xfrm>
            <a:off x="1180934" y="4480656"/>
            <a:ext cx="1929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打开电源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形标注 12"/>
          <p:cNvSpPr>
            <a:spLocks noChangeArrowheads="1"/>
          </p:cNvSpPr>
          <p:nvPr/>
        </p:nvSpPr>
        <p:spPr bwMode="auto">
          <a:xfrm>
            <a:off x="2424935" y="5341535"/>
            <a:ext cx="825500" cy="457200"/>
          </a:xfrm>
          <a:prstGeom prst="wedgeEllipseCallout">
            <a:avLst>
              <a:gd name="adj1" fmla="val -93937"/>
              <a:gd name="adj2" fmla="val -128008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5" name="文本框 2"/>
          <p:cNvSpPr txBox="1"/>
          <p:nvPr/>
        </p:nvSpPr>
        <p:spPr>
          <a:xfrm>
            <a:off x="8926175" y="4067737"/>
            <a:ext cx="258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”开关</a:t>
            </a:r>
          </a:p>
        </p:txBody>
      </p:sp>
      <p:sp>
        <p:nvSpPr>
          <p:cNvPr id="16" name="椭圆形标注 12"/>
          <p:cNvSpPr>
            <a:spLocks noChangeArrowheads="1"/>
          </p:cNvSpPr>
          <p:nvPr/>
        </p:nvSpPr>
        <p:spPr bwMode="auto">
          <a:xfrm>
            <a:off x="8278368" y="3616367"/>
            <a:ext cx="586482" cy="431377"/>
          </a:xfrm>
          <a:prstGeom prst="wedgeEllipseCallout">
            <a:avLst>
              <a:gd name="adj1" fmla="val 140066"/>
              <a:gd name="adj2" fmla="val 75895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7" name="椭圆形标注 12"/>
          <p:cNvSpPr>
            <a:spLocks noChangeArrowheads="1"/>
          </p:cNvSpPr>
          <p:nvPr/>
        </p:nvSpPr>
        <p:spPr bwMode="auto">
          <a:xfrm>
            <a:off x="8284464" y="1658113"/>
            <a:ext cx="586482" cy="969264"/>
          </a:xfrm>
          <a:prstGeom prst="wedgeEllipseCallout">
            <a:avLst>
              <a:gd name="adj1" fmla="val -71975"/>
              <a:gd name="adj2" fmla="val -114043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18" name="文本框 2"/>
          <p:cNvSpPr txBox="1"/>
          <p:nvPr/>
        </p:nvSpPr>
        <p:spPr>
          <a:xfrm>
            <a:off x="7126515" y="712905"/>
            <a:ext cx="1737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通道选择</a:t>
            </a:r>
          </a:p>
        </p:txBody>
      </p:sp>
      <p:sp>
        <p:nvSpPr>
          <p:cNvPr id="19" name="椭圆形标注 12"/>
          <p:cNvSpPr>
            <a:spLocks noChangeArrowheads="1"/>
          </p:cNvSpPr>
          <p:nvPr/>
        </p:nvSpPr>
        <p:spPr bwMode="auto">
          <a:xfrm>
            <a:off x="9546336" y="1603249"/>
            <a:ext cx="586482" cy="969264"/>
          </a:xfrm>
          <a:prstGeom prst="wedgeEllipseCallout">
            <a:avLst>
              <a:gd name="adj1" fmla="val 160854"/>
              <a:gd name="adj2" fmla="val 19291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0" name="椭圆形标注 12"/>
          <p:cNvSpPr>
            <a:spLocks noChangeArrowheads="1"/>
          </p:cNvSpPr>
          <p:nvPr/>
        </p:nvSpPr>
        <p:spPr bwMode="auto">
          <a:xfrm>
            <a:off x="8961120" y="1780033"/>
            <a:ext cx="438912" cy="768095"/>
          </a:xfrm>
          <a:prstGeom prst="wedgeEllipseCallout">
            <a:avLst>
              <a:gd name="adj1" fmla="val 55622"/>
              <a:gd name="adj2" fmla="val -155851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1" name="文本框 2"/>
          <p:cNvSpPr txBox="1"/>
          <p:nvPr/>
        </p:nvSpPr>
        <p:spPr>
          <a:xfrm>
            <a:off x="9081767" y="597081"/>
            <a:ext cx="311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电压精细调节旋钮</a:t>
            </a:r>
          </a:p>
        </p:txBody>
      </p:sp>
      <p:sp>
        <p:nvSpPr>
          <p:cNvPr id="22" name="文本框 2"/>
          <p:cNvSpPr txBox="1"/>
          <p:nvPr/>
        </p:nvSpPr>
        <p:spPr>
          <a:xfrm>
            <a:off x="10307063" y="2285673"/>
            <a:ext cx="188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电压调节旋钮</a:t>
            </a:r>
          </a:p>
        </p:txBody>
      </p:sp>
      <p:sp>
        <p:nvSpPr>
          <p:cNvPr id="23" name="圆角矩形 22"/>
          <p:cNvSpPr/>
          <p:nvPr/>
        </p:nvSpPr>
        <p:spPr bwMode="auto">
          <a:xfrm>
            <a:off x="3895106" y="4892634"/>
            <a:ext cx="1698172" cy="1353787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91943" y="4902530"/>
            <a:ext cx="1698172" cy="1353787"/>
          </a:xfrm>
          <a:prstGeom prst="roundRect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"/>
          <p:cNvSpPr txBox="1"/>
          <p:nvPr/>
        </p:nvSpPr>
        <p:spPr>
          <a:xfrm>
            <a:off x="3961523" y="4508158"/>
            <a:ext cx="166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CH2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</a:p>
        </p:txBody>
      </p:sp>
      <p:sp>
        <p:nvSpPr>
          <p:cNvPr id="26" name="文本框 2"/>
          <p:cNvSpPr txBox="1"/>
          <p:nvPr/>
        </p:nvSpPr>
        <p:spPr>
          <a:xfrm>
            <a:off x="6373720" y="4508159"/>
            <a:ext cx="186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通道</a:t>
            </a:r>
          </a:p>
        </p:txBody>
      </p:sp>
    </p:spTree>
    <p:extLst>
      <p:ext uri="{BB962C8B-B14F-4D97-AF65-F5344CB8AC3E}">
        <p14:creationId xmlns:p14="http://schemas.microsoft.com/office/powerpoint/2010/main" val="425016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88EAD932-80DD-4F90-8C1C-3195A232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7E2045C-97AD-418A-B668-7BB09BB1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87C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材料介绍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5BC0A93F-6DFF-4221-AB13-422AEE2EE80A}"/>
              </a:ext>
            </a:extLst>
          </p:cNvPr>
          <p:cNvSpPr txBox="1"/>
          <p:nvPr/>
        </p:nvSpPr>
        <p:spPr>
          <a:xfrm>
            <a:off x="2474389" y="310000"/>
            <a:ext cx="6752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面包板（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实验室）</a:t>
            </a:r>
          </a:p>
        </p:txBody>
      </p:sp>
      <p:sp>
        <p:nvSpPr>
          <p:cNvPr id="22" name="文本框 2"/>
          <p:cNvSpPr txBox="1"/>
          <p:nvPr/>
        </p:nvSpPr>
        <p:spPr>
          <a:xfrm>
            <a:off x="2778099" y="3259462"/>
            <a:ext cx="125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</a:p>
        </p:txBody>
      </p:sp>
      <p:pic>
        <p:nvPicPr>
          <p:cNvPr id="27" name="图片 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3" t="42123" r="6161" b="17616"/>
          <a:stretch>
            <a:fillRect/>
          </a:stretch>
        </p:blipFill>
        <p:spPr bwMode="auto">
          <a:xfrm>
            <a:off x="926266" y="1543803"/>
            <a:ext cx="4940136" cy="174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406" y="3752244"/>
            <a:ext cx="49625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文本框 2"/>
          <p:cNvSpPr txBox="1"/>
          <p:nvPr/>
        </p:nvSpPr>
        <p:spPr>
          <a:xfrm>
            <a:off x="7906259" y="5015031"/>
            <a:ext cx="2069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内部联通方式</a:t>
            </a:r>
          </a:p>
        </p:txBody>
      </p:sp>
      <p:pic>
        <p:nvPicPr>
          <p:cNvPr id="29" name="Picture 2" descr="https://iknow-pic.cdn.bcebos.com/8601a18b87d6277f936c0eb428381f30e924fc3b?x-bce-process=image/resize,m_lfit,w_600,h_800,limit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624" y="1628567"/>
            <a:ext cx="4553176" cy="329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16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88EAD932-80DD-4F90-8C1C-3195A232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7E2045C-97AD-418A-B668-7BB09BB1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80025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87C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仪器介绍</a:t>
            </a:r>
            <a:r>
              <a:rPr lang="en-US" altLang="zh-CN" sz="3600" b="1" dirty="0">
                <a:solidFill>
                  <a:srgbClr val="87C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手持万用表（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301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实验室）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53F0A88D-A58B-450E-80AE-302772A3312D}"/>
              </a:ext>
            </a:extLst>
          </p:cNvPr>
          <p:cNvSpPr txBox="1"/>
          <p:nvPr/>
        </p:nvSpPr>
        <p:spPr>
          <a:xfrm>
            <a:off x="6804924" y="1322799"/>
            <a:ext cx="4080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测量交流电压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测量直流电压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测量电阻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测量通断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测量二极管和电容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测量交流电流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测量直流电流</a:t>
            </a: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354513" y="1917045"/>
          <a:ext cx="400051" cy="509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3" name="Equation" r:id="rId3" imgW="3352800" imgH="4267200" progId="Equation.DSMT4">
                  <p:embed/>
                </p:oleObj>
              </mc:Choice>
              <mc:Fallback>
                <p:oleObj name="Equation" r:id="rId3" imgW="3352800" imgH="426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4513" y="1917045"/>
                        <a:ext cx="400051" cy="5091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6382709" y="1398249"/>
          <a:ext cx="349886" cy="47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5" imgW="3352800" imgH="4572000" progId="Equation.DSMT4">
                  <p:embed/>
                </p:oleObj>
              </mc:Choice>
              <mc:Fallback>
                <p:oleObj name="Equation" r:id="rId5" imgW="3352800" imgH="4572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709" y="1398249"/>
                        <a:ext cx="349886" cy="477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6370547" y="2554395"/>
          <a:ext cx="379268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7" imgW="3657600" imgH="3352800" progId="Equation.DSMT4">
                  <p:embed/>
                </p:oleObj>
              </mc:Choice>
              <mc:Fallback>
                <p:oleObj name="Equation" r:id="rId7" imgW="3657600" imgH="3352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547" y="2554395"/>
                        <a:ext cx="379268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7" name="Picture 5" descr="C:\Users\lenovo\Desktop\微信图片_20211011112634.jpg"/>
          <p:cNvPicPr>
            <a:picLocks noChangeAspect="1" noChangeArrowheads="1"/>
          </p:cNvPicPr>
          <p:nvPr/>
        </p:nvPicPr>
        <p:blipFill>
          <a:blip r:embed="rId9"/>
          <a:srcRect l="13009" r="5215" b="10536"/>
          <a:stretch>
            <a:fillRect/>
          </a:stretch>
        </p:blipFill>
        <p:spPr bwMode="auto">
          <a:xfrm rot="5400000">
            <a:off x="1062048" y="1617783"/>
            <a:ext cx="4389239" cy="3600000"/>
          </a:xfrm>
          <a:prstGeom prst="rect">
            <a:avLst/>
          </a:prstGeom>
          <a:noFill/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387948" y="4096987"/>
          <a:ext cx="388142" cy="59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Equation" r:id="rId10" imgW="190440" imgH="291960" progId="Equation.DSMT4">
                  <p:embed/>
                </p:oleObj>
              </mc:Choice>
              <mc:Fallback>
                <p:oleObj name="Equation" r:id="rId10" imgW="190440" imgH="291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948" y="4096987"/>
                        <a:ext cx="388142" cy="59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6400800" y="4677595"/>
          <a:ext cx="374011" cy="57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12" imgW="190440" imgH="291960" progId="Equation.DSMT4">
                  <p:embed/>
                </p:oleObj>
              </mc:Choice>
              <mc:Fallback>
                <p:oleObj name="Equation" r:id="rId12" imgW="190440" imgH="2919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77595"/>
                        <a:ext cx="374011" cy="573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9725025" y="3035300"/>
          <a:ext cx="17463" cy="2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8" name="Equation" r:id="rId14" imgW="139680" imgH="228600" progId="Equation.DSMT4">
                  <p:embed/>
                </p:oleObj>
              </mc:Choice>
              <mc:Fallback>
                <p:oleObj name="Equation" r:id="rId14" imgW="1396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025" y="3035300"/>
                        <a:ext cx="17463" cy="26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41" name="Picture 9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5468" y="3658837"/>
            <a:ext cx="9810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42" name="Picture 10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rcRect/>
          <a:stretch>
            <a:fillRect/>
          </a:stretch>
        </p:blipFill>
        <p:spPr bwMode="auto">
          <a:xfrm>
            <a:off x="6429375" y="3067050"/>
            <a:ext cx="528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787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4">
            <a:extLst>
              <a:ext uri="{FF2B5EF4-FFF2-40B4-BE49-F238E27FC236}">
                <a16:creationId xmlns:a16="http://schemas.microsoft.com/office/drawing/2014/main" id="{88EAD932-80DD-4F90-8C1C-3195A232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7E2045C-97AD-418A-B668-7BB09BB15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2031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87C3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仪器介绍</a:t>
            </a:r>
            <a:endParaRPr lang="zh-CN" altLang="en-US" sz="3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5BC0A93F-6DFF-4221-AB13-422AEE2EE80A}"/>
              </a:ext>
            </a:extLst>
          </p:cNvPr>
          <p:cNvSpPr txBox="1"/>
          <p:nvPr/>
        </p:nvSpPr>
        <p:spPr>
          <a:xfrm>
            <a:off x="2403137" y="345626"/>
            <a:ext cx="614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—500Ω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电位器</a:t>
            </a:r>
          </a:p>
        </p:txBody>
      </p:sp>
      <p:pic>
        <p:nvPicPr>
          <p:cNvPr id="84994" name="Picture 2" descr="C:\Users\lenovo\Desktop\微信图片_20211011114210.jpg"/>
          <p:cNvPicPr>
            <a:picLocks noChangeAspect="1" noChangeArrowheads="1"/>
          </p:cNvPicPr>
          <p:nvPr/>
        </p:nvPicPr>
        <p:blipFill>
          <a:blip r:embed="rId2"/>
          <a:srcRect l="19939" t="19381" r="12206" b="22278"/>
          <a:stretch>
            <a:fillRect/>
          </a:stretch>
        </p:blipFill>
        <p:spPr bwMode="auto">
          <a:xfrm rot="5400000">
            <a:off x="1829044" y="2125928"/>
            <a:ext cx="3877291" cy="2499269"/>
          </a:xfrm>
          <a:prstGeom prst="rect">
            <a:avLst/>
          </a:prstGeom>
          <a:noFill/>
        </p:spPr>
      </p:pic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35559" y="2216171"/>
            <a:ext cx="2838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6483924" y="3645726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逆时针</a:t>
            </a:r>
          </a:p>
        </p:txBody>
      </p:sp>
      <p:sp>
        <p:nvSpPr>
          <p:cNvPr id="21" name="右箭头 20"/>
          <p:cNvSpPr/>
          <p:nvPr/>
        </p:nvSpPr>
        <p:spPr bwMode="auto">
          <a:xfrm>
            <a:off x="7327073" y="3764480"/>
            <a:ext cx="629393" cy="130629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016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2">
            <a:extLst>
              <a:ext uri="{FF2B5EF4-FFF2-40B4-BE49-F238E27FC236}">
                <a16:creationId xmlns:a16="http://schemas.microsoft.com/office/drawing/2014/main" id="{38766FED-4B28-4075-A116-784F4BE9AC9B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1468438"/>
            <a:ext cx="2173287" cy="1147762"/>
            <a:chOff x="0" y="0"/>
            <a:chExt cx="2174421" cy="1146629"/>
          </a:xfrm>
        </p:grpSpPr>
        <p:sp>
          <p:nvSpPr>
            <p:cNvPr id="15368" name="椭圆 30">
              <a:extLst>
                <a:ext uri="{FF2B5EF4-FFF2-40B4-BE49-F238E27FC236}">
                  <a16:creationId xmlns:a16="http://schemas.microsoft.com/office/drawing/2014/main" id="{4C5D8ACE-4268-4365-B4E1-E39530E78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30" y="0"/>
              <a:ext cx="157331" cy="157331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9" name="任意多边形 31">
              <a:extLst>
                <a:ext uri="{FF2B5EF4-FFF2-40B4-BE49-F238E27FC236}">
                  <a16:creationId xmlns:a16="http://schemas.microsoft.com/office/drawing/2014/main" id="{979C3127-3EC5-45CA-8F0A-2D39EF356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74421" cy="1146629"/>
            </a:xfrm>
            <a:custGeom>
              <a:avLst/>
              <a:gdLst>
                <a:gd name="T0" fmla="*/ 0 w 1415434"/>
                <a:gd name="T1" fmla="*/ 1502054 h 857250"/>
                <a:gd name="T2" fmla="*/ 1976680 w 1415434"/>
                <a:gd name="T3" fmla="*/ 0 h 857250"/>
                <a:gd name="T4" fmla="*/ 2156510 w 1415434"/>
                <a:gd name="T5" fmla="*/ 22721 h 857250"/>
                <a:gd name="T6" fmla="*/ 3340394 w 1415434"/>
                <a:gd name="T7" fmla="*/ 1533693 h 8572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15434"/>
                <a:gd name="T13" fmla="*/ 0 h 857250"/>
                <a:gd name="T14" fmla="*/ 1415434 w 1415434"/>
                <a:gd name="T15" fmla="*/ 857250 h 8572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15434" h="857250">
                  <a:moveTo>
                    <a:pt x="0" y="839566"/>
                  </a:moveTo>
                  <a:lnTo>
                    <a:pt x="837584" y="0"/>
                  </a:lnTo>
                  <a:lnTo>
                    <a:pt x="913784" y="12700"/>
                  </a:lnTo>
                  <a:lnTo>
                    <a:pt x="1415434" y="857250"/>
                  </a:lnTo>
                </a:path>
              </a:pathLst>
            </a:custGeom>
            <a:noFill/>
            <a:ln w="12700" cap="flat" cmpd="sng">
              <a:solidFill>
                <a:srgbClr val="A1BD7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5363" name="矩形 3">
            <a:extLst>
              <a:ext uri="{FF2B5EF4-FFF2-40B4-BE49-F238E27FC236}">
                <a16:creationId xmlns:a16="http://schemas.microsoft.com/office/drawing/2014/main" id="{A130EBAD-13CF-451D-A28F-0FACA93C7350}"/>
              </a:ext>
            </a:extLst>
          </p:cNvPr>
          <p:cNvSpPr>
            <a:spLocks noChangeArrowheads="1"/>
          </p:cNvSpPr>
          <p:nvPr/>
        </p:nvSpPr>
        <p:spPr bwMode="auto">
          <a:xfrm rot="199097">
            <a:off x="3717925" y="2409825"/>
            <a:ext cx="4340225" cy="1784350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文本框 32">
            <a:extLst>
              <a:ext uri="{FF2B5EF4-FFF2-40B4-BE49-F238E27FC236}">
                <a16:creationId xmlns:a16="http://schemas.microsoft.com/office/drawing/2014/main" id="{DF92BBCD-7F45-42DA-A1F9-B1FDC594F419}"/>
              </a:ext>
            </a:extLst>
          </p:cNvPr>
          <p:cNvSpPr>
            <a:spLocks noChangeArrowheads="1"/>
          </p:cNvSpPr>
          <p:nvPr/>
        </p:nvSpPr>
        <p:spPr bwMode="auto">
          <a:xfrm rot="180406">
            <a:off x="5087938" y="2965450"/>
            <a:ext cx="23399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FINISH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5365" name="组合 5">
            <a:extLst>
              <a:ext uri="{FF2B5EF4-FFF2-40B4-BE49-F238E27FC236}">
                <a16:creationId xmlns:a16="http://schemas.microsoft.com/office/drawing/2014/main" id="{C1D7AFF5-1E27-46C4-B14B-192691ACC0F9}"/>
              </a:ext>
            </a:extLst>
          </p:cNvPr>
          <p:cNvGrpSpPr>
            <a:grpSpLocks/>
          </p:cNvGrpSpPr>
          <p:nvPr/>
        </p:nvGrpSpPr>
        <p:grpSpPr bwMode="auto">
          <a:xfrm>
            <a:off x="3689350" y="2309813"/>
            <a:ext cx="1001713" cy="1784350"/>
            <a:chOff x="0" y="0"/>
            <a:chExt cx="817387" cy="1456496"/>
          </a:xfrm>
        </p:grpSpPr>
        <p:sp>
          <p:nvSpPr>
            <p:cNvPr id="15366" name="矩形 35">
              <a:extLst>
                <a:ext uri="{FF2B5EF4-FFF2-40B4-BE49-F238E27FC236}">
                  <a16:creationId xmlns:a16="http://schemas.microsoft.com/office/drawing/2014/main" id="{F7766287-5193-40CB-9873-158AD3C91F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097">
              <a:off x="0" y="726049"/>
              <a:ext cx="774524" cy="730447"/>
            </a:xfrm>
            <a:prstGeom prst="rect">
              <a:avLst/>
            </a:prstGeom>
            <a:solidFill>
              <a:srgbClr val="FFD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5367" name="矩形 38">
              <a:extLst>
                <a:ext uri="{FF2B5EF4-FFF2-40B4-BE49-F238E27FC236}">
                  <a16:creationId xmlns:a16="http://schemas.microsoft.com/office/drawing/2014/main" id="{31DF45A2-CFFA-4B32-8363-1D3685D1B1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9097">
              <a:off x="42863" y="0"/>
              <a:ext cx="774524" cy="730447"/>
            </a:xfrm>
            <a:prstGeom prst="rect">
              <a:avLst/>
            </a:prstGeom>
            <a:solidFill>
              <a:srgbClr val="F064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5CE0DF-66CF-498F-8152-D6EA2652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44"/>
          <a:stretch/>
        </p:blipFill>
        <p:spPr>
          <a:xfrm>
            <a:off x="0" y="5506720"/>
            <a:ext cx="12192000" cy="1351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763EC8-FBB5-4483-BFAB-38040174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40" y="5429885"/>
            <a:ext cx="457200" cy="895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28694-D69E-4BC5-BF51-6F43045B3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60" y="5429885"/>
            <a:ext cx="457200" cy="895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F0506-C014-4062-81DF-DB0B9D94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0" y="5475605"/>
            <a:ext cx="457200" cy="895350"/>
          </a:xfrm>
          <a:prstGeom prst="rect">
            <a:avLst/>
          </a:prstGeom>
        </p:spPr>
      </p:pic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08498"/>
              </p:ext>
            </p:extLst>
          </p:nvPr>
        </p:nvGraphicFramePr>
        <p:xfrm>
          <a:off x="1874687" y="2466822"/>
          <a:ext cx="8787220" cy="2713449"/>
        </p:xfrm>
        <a:graphic>
          <a:graphicData uri="http://schemas.openxmlformats.org/drawingml/2006/table">
            <a:tbl>
              <a:tblPr/>
              <a:tblGrid>
                <a:gridCol w="160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2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扣分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扣分</a:t>
                      </a:r>
                      <a:r>
                        <a:rPr 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标准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</a:t>
                      </a:r>
                      <a:r>
                        <a:rPr lang="en-US" sz="18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0.5</a:t>
                      </a:r>
                      <a:endParaRPr lang="zh-CN" sz="1800" b="1" strike="noStrike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实验前未完成预习和</a:t>
                      </a:r>
                      <a:r>
                        <a:rPr lang="zh-CN" sz="20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仿真任务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-0.5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实验数据有一处错误，多处错误扣分累加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-1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无故迟到、不认真完成实验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-10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故意破坏实验设备</a:t>
                      </a:r>
                      <a:r>
                        <a:rPr lang="en-US" altLang="zh-CN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/</a:t>
                      </a: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元件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687791" y="675400"/>
            <a:ext cx="4345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隶书" pitchFamily="49" charset="-122"/>
                <a:ea typeface="隶书" pitchFamily="49" charset="-122"/>
              </a:rPr>
              <a:t>操作实验评分细则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48320" y="1624272"/>
            <a:ext cx="88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操作实验成绩满分为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分，扣分标准如下表所示。</a:t>
            </a:r>
          </a:p>
        </p:txBody>
      </p:sp>
    </p:spTree>
    <p:extLst>
      <p:ext uri="{BB962C8B-B14F-4D97-AF65-F5344CB8AC3E}">
        <p14:creationId xmlns:p14="http://schemas.microsoft.com/office/powerpoint/2010/main" val="71070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A5CE0DF-66CF-498F-8152-D6EA26524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44"/>
          <a:stretch/>
        </p:blipFill>
        <p:spPr>
          <a:xfrm>
            <a:off x="0" y="5506720"/>
            <a:ext cx="12192000" cy="1351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763EC8-FBB5-4483-BFAB-38040174A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640" y="5429885"/>
            <a:ext cx="457200" cy="8953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28694-D69E-4BC5-BF51-6F43045B3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60" y="5429885"/>
            <a:ext cx="457200" cy="895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F0506-C014-4062-81DF-DB0B9D941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0" y="5475605"/>
            <a:ext cx="457200" cy="8953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136571" y="482922"/>
            <a:ext cx="416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隶书" pitchFamily="49" charset="-122"/>
                <a:ea typeface="隶书" pitchFamily="49" charset="-122"/>
              </a:rPr>
              <a:t>实验报告评分标准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3913" y="1355594"/>
            <a:ext cx="8893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实验报告成绩满分为</a:t>
            </a:r>
            <a:r>
              <a:rPr lang="en-US" altLang="zh-CN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分，扣分标准如下表所示。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125594"/>
              </p:ext>
            </p:extLst>
          </p:nvPr>
        </p:nvGraphicFramePr>
        <p:xfrm>
          <a:off x="1735637" y="2060259"/>
          <a:ext cx="9030686" cy="3250478"/>
        </p:xfrm>
        <a:graphic>
          <a:graphicData uri="http://schemas.openxmlformats.org/drawingml/2006/table">
            <a:tbl>
              <a:tblPr/>
              <a:tblGrid>
                <a:gridCol w="1648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扣分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扣分</a:t>
                      </a:r>
                      <a:r>
                        <a:rPr 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标准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1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</a:t>
                      </a:r>
                      <a:r>
                        <a:rPr lang="en-US" sz="18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0.5</a:t>
                      </a:r>
                      <a:endParaRPr lang="zh-CN" sz="1800" b="1" strike="noStrike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strike="noStrike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字迹潦草</a:t>
                      </a:r>
                      <a:endParaRPr lang="zh-CN" sz="2000" b="1" strike="noStrike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-0.5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报告不完整（少写目的、原理、思考题等），多处空缺扣分累加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-0.5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实验数据处理结果错误，多处错误扣分累加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-0.5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计算机</a:t>
                      </a:r>
                      <a:r>
                        <a:rPr lang="en-US" altLang="zh-CN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/</a:t>
                      </a: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手绘图形不规范（应标注刻度、单位及参数）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-5</a:t>
                      </a:r>
                      <a:endParaRPr lang="zh-CN" sz="18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latin typeface="隶书" pitchFamily="49" charset="-122"/>
                          <a:ea typeface="隶书" pitchFamily="49" charset="-122"/>
                          <a:cs typeface="Times New Roman"/>
                        </a:rPr>
                        <a:t>抄袭报告</a:t>
                      </a:r>
                      <a:endParaRPr lang="zh-CN" sz="2000" b="1" kern="100" dirty="0">
                        <a:latin typeface="隶书" pitchFamily="49" charset="-122"/>
                        <a:ea typeface="隶书" pitchFamily="49" charset="-122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0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">
            <a:extLst>
              <a:ext uri="{FF2B5EF4-FFF2-40B4-BE49-F238E27FC236}">
                <a16:creationId xmlns:a16="http://schemas.microsoft.com/office/drawing/2014/main" id="{3DA23722-29F0-4798-9962-09EDD5D5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2078052"/>
            <a:ext cx="1668462" cy="1690688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5">
            <a:extLst>
              <a:ext uri="{FF2B5EF4-FFF2-40B4-BE49-F238E27FC236}">
                <a16:creationId xmlns:a16="http://schemas.microsoft.com/office/drawing/2014/main" id="{34AB1408-6174-48AA-A5AF-9ACDA7B3C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078052"/>
            <a:ext cx="1668463" cy="1690688"/>
          </a:xfrm>
          <a:prstGeom prst="rect">
            <a:avLst/>
          </a:prstGeom>
          <a:solidFill>
            <a:srgbClr val="FFDD6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56">
            <a:extLst>
              <a:ext uri="{FF2B5EF4-FFF2-40B4-BE49-F238E27FC236}">
                <a16:creationId xmlns:a16="http://schemas.microsoft.com/office/drawing/2014/main" id="{D57BF8A6-2BAE-47F0-8820-A439936C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2078052"/>
            <a:ext cx="1668462" cy="1690688"/>
          </a:xfrm>
          <a:prstGeom prst="rect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矩形 57">
            <a:extLst>
              <a:ext uri="{FF2B5EF4-FFF2-40B4-BE49-F238E27FC236}">
                <a16:creationId xmlns:a16="http://schemas.microsoft.com/office/drawing/2014/main" id="{5C8B31EC-47A4-492C-ACAF-D15EBC52F0EB}"/>
              </a:ext>
            </a:extLst>
          </p:cNvPr>
          <p:cNvSpPr>
            <a:spLocks noChangeArrowheads="1"/>
          </p:cNvSpPr>
          <p:nvPr/>
        </p:nvSpPr>
        <p:spPr bwMode="auto">
          <a:xfrm rot="401252">
            <a:off x="7943850" y="2182827"/>
            <a:ext cx="1668463" cy="1692275"/>
          </a:xfrm>
          <a:prstGeom prst="rect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文本框 58">
            <a:extLst>
              <a:ext uri="{FF2B5EF4-FFF2-40B4-BE49-F238E27FC236}">
                <a16:creationId xmlns:a16="http://schemas.microsoft.com/office/drawing/2014/main" id="{FB898C1A-AC84-4BF0-80F2-4FEC0D8E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2024077"/>
            <a:ext cx="16594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</a:t>
            </a:r>
          </a:p>
        </p:txBody>
      </p:sp>
      <p:sp>
        <p:nvSpPr>
          <p:cNvPr id="3079" name="文本框 59">
            <a:extLst>
              <a:ext uri="{FF2B5EF4-FFF2-40B4-BE49-F238E27FC236}">
                <a16:creationId xmlns:a16="http://schemas.microsoft.com/office/drawing/2014/main" id="{6D38EB8C-67C6-4CA9-A204-37EBB6AA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12965"/>
            <a:ext cx="16594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流</a:t>
            </a:r>
          </a:p>
        </p:txBody>
      </p:sp>
      <p:sp>
        <p:nvSpPr>
          <p:cNvPr id="3080" name="文本框 60">
            <a:extLst>
              <a:ext uri="{FF2B5EF4-FFF2-40B4-BE49-F238E27FC236}">
                <a16:creationId xmlns:a16="http://schemas.microsoft.com/office/drawing/2014/main" id="{E4D2CBE6-FE14-4455-A301-293033DCC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2012965"/>
            <a:ext cx="16594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阻</a:t>
            </a:r>
          </a:p>
        </p:txBody>
      </p:sp>
      <p:sp>
        <p:nvSpPr>
          <p:cNvPr id="3081" name="文本框 61">
            <a:extLst>
              <a:ext uri="{FF2B5EF4-FFF2-40B4-BE49-F238E27FC236}">
                <a16:creationId xmlns:a16="http://schemas.microsoft.com/office/drawing/2014/main" id="{7B14BC0D-D201-4357-BABC-3620E4689921}"/>
              </a:ext>
            </a:extLst>
          </p:cNvPr>
          <p:cNvSpPr>
            <a:spLocks noChangeArrowheads="1"/>
          </p:cNvSpPr>
          <p:nvPr/>
        </p:nvSpPr>
        <p:spPr bwMode="auto">
          <a:xfrm rot="369405">
            <a:off x="7947573" y="2131278"/>
            <a:ext cx="16594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</a:t>
            </a:r>
            <a:endParaRPr lang="zh-CN" altLang="en-US" sz="3600" b="1" dirty="0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4" name="椭圆 8">
            <a:extLst>
              <a:ext uri="{FF2B5EF4-FFF2-40B4-BE49-F238E27FC236}">
                <a16:creationId xmlns:a16="http://schemas.microsoft.com/office/drawing/2014/main" id="{B412AB6E-23CE-4034-9C94-8A5AA013B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288" y="1555765"/>
            <a:ext cx="157162" cy="157162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5" name="任意多边形 9">
            <a:extLst>
              <a:ext uri="{FF2B5EF4-FFF2-40B4-BE49-F238E27FC236}">
                <a16:creationId xmlns:a16="http://schemas.microsoft.com/office/drawing/2014/main" id="{4F01E88A-3C5A-4748-94F1-3E66D051C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1570052"/>
            <a:ext cx="1339850" cy="857250"/>
          </a:xfrm>
          <a:custGeom>
            <a:avLst/>
            <a:gdLst>
              <a:gd name="T0" fmla="*/ 0 w 1339850"/>
              <a:gd name="T1" fmla="*/ 698500 h 857250"/>
              <a:gd name="T2" fmla="*/ 762000 w 1339850"/>
              <a:gd name="T3" fmla="*/ 0 h 857250"/>
              <a:gd name="T4" fmla="*/ 838200 w 1339850"/>
              <a:gd name="T5" fmla="*/ 12700 h 857250"/>
              <a:gd name="T6" fmla="*/ 1339850 w 1339850"/>
              <a:gd name="T7" fmla="*/ 857250 h 857250"/>
              <a:gd name="T8" fmla="*/ 0 60000 65536"/>
              <a:gd name="T9" fmla="*/ 0 60000 65536"/>
              <a:gd name="T10" fmla="*/ 0 60000 65536"/>
              <a:gd name="T11" fmla="*/ 0 60000 65536"/>
              <a:gd name="T12" fmla="*/ 0 w 1339850"/>
              <a:gd name="T13" fmla="*/ 0 h 857250"/>
              <a:gd name="T14" fmla="*/ 1339850 w 1339850"/>
              <a:gd name="T15" fmla="*/ 857250 h 857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9850" h="857250">
                <a:moveTo>
                  <a:pt x="0" y="698500"/>
                </a:moveTo>
                <a:lnTo>
                  <a:pt x="762000" y="0"/>
                </a:lnTo>
                <a:lnTo>
                  <a:pt x="838200" y="12700"/>
                </a:lnTo>
                <a:lnTo>
                  <a:pt x="1339850" y="857250"/>
                </a:lnTo>
              </a:path>
            </a:pathLst>
          </a:custGeom>
          <a:noFill/>
          <a:ln w="12700" cap="flat" cmpd="sng">
            <a:solidFill>
              <a:srgbClr val="A1BD7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69DC7BD9-991E-41ED-A6A6-967674C5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5A99571E-DD05-4484-874D-CE180AB14C04}" type="datetime1">
              <a:rPr lang="zh-CN" altLang="en-US" smtClean="0"/>
              <a:pPr>
                <a:defRPr/>
              </a:pPr>
              <a:t>2021/10/11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文本框 62">
            <a:extLst>
              <a:ext uri="{FF2B5EF4-FFF2-40B4-BE49-F238E27FC236}">
                <a16:creationId xmlns:a16="http://schemas.microsoft.com/office/drawing/2014/main" id="{9BC4A5E6-F94F-4E2D-94FC-80A12EF0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580" y="5380959"/>
            <a:ext cx="48013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电工电子教学实验中心</a:t>
            </a: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3DA23722-29F0-4798-9962-09EDD5D5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613" y="2205052"/>
            <a:ext cx="1668462" cy="1690688"/>
          </a:xfrm>
          <a:prstGeom prst="rect">
            <a:avLst/>
          </a:prstGeom>
          <a:solidFill>
            <a:srgbClr val="A07B6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文本框 59">
            <a:extLst>
              <a:ext uri="{FF2B5EF4-FFF2-40B4-BE49-F238E27FC236}">
                <a16:creationId xmlns:a16="http://schemas.microsoft.com/office/drawing/2014/main" id="{6D38EB8C-67C6-4CA9-A204-37EBB6AA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3" y="2139965"/>
            <a:ext cx="16594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3DA23722-29F0-4798-9962-09EDD5D5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2090752"/>
            <a:ext cx="1668462" cy="1690688"/>
          </a:xfrm>
          <a:prstGeom prst="rect">
            <a:avLst/>
          </a:prstGeom>
          <a:solidFill>
            <a:srgbClr val="BCDF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文本框 59">
            <a:extLst>
              <a:ext uri="{FF2B5EF4-FFF2-40B4-BE49-F238E27FC236}">
                <a16:creationId xmlns:a16="http://schemas.microsoft.com/office/drawing/2014/main" id="{6D38EB8C-67C6-4CA9-A204-37EBB6AA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2012965"/>
            <a:ext cx="1659429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15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53">
            <a:extLst>
              <a:ext uri="{FF2B5EF4-FFF2-40B4-BE49-F238E27FC236}">
                <a16:creationId xmlns:a16="http://schemas.microsoft.com/office/drawing/2014/main" id="{2D099CE7-D8FF-4D92-9D00-DEF060778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文本框 54">
            <a:extLst>
              <a:ext uri="{FF2B5EF4-FFF2-40B4-BE49-F238E27FC236}">
                <a16:creationId xmlns:a16="http://schemas.microsoft.com/office/drawing/2014/main" id="{EFF7AD28-F270-4E24-8B03-A797FFB5F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实验目的</a:t>
            </a:r>
          </a:p>
        </p:txBody>
      </p:sp>
      <p:sp>
        <p:nvSpPr>
          <p:cNvPr id="4100" name="文本框 82">
            <a:extLst>
              <a:ext uri="{FF2B5EF4-FFF2-40B4-BE49-F238E27FC236}">
                <a16:creationId xmlns:a16="http://schemas.microsoft.com/office/drawing/2014/main" id="{94F9286C-ED79-457C-AA8A-A66295D5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59" y="3102106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 b="1">
              <a:solidFill>
                <a:srgbClr val="FFFBE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101" name="组合 7">
            <a:extLst>
              <a:ext uri="{FF2B5EF4-FFF2-40B4-BE49-F238E27FC236}">
                <a16:creationId xmlns:a16="http://schemas.microsoft.com/office/drawing/2014/main" id="{5B7AF42A-BBF4-4BC1-B05D-576AAA7C3194}"/>
              </a:ext>
            </a:extLst>
          </p:cNvPr>
          <p:cNvGrpSpPr>
            <a:grpSpLocks/>
          </p:cNvGrpSpPr>
          <p:nvPr/>
        </p:nvGrpSpPr>
        <p:grpSpPr bwMode="auto">
          <a:xfrm>
            <a:off x="5219442" y="1798444"/>
            <a:ext cx="665163" cy="708025"/>
            <a:chOff x="0" y="48141"/>
            <a:chExt cx="665978" cy="707886"/>
          </a:xfrm>
        </p:grpSpPr>
        <p:sp>
          <p:nvSpPr>
            <p:cNvPr id="4123" name="椭圆 65">
              <a:extLst>
                <a:ext uri="{FF2B5EF4-FFF2-40B4-BE49-F238E27FC236}">
                  <a16:creationId xmlns:a16="http://schemas.microsoft.com/office/drawing/2014/main" id="{1E0BFF38-B158-4171-BC24-6D8863C8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0219"/>
              <a:ext cx="665978" cy="665978"/>
            </a:xfrm>
            <a:prstGeom prst="ellipse">
              <a:avLst/>
            </a:prstGeom>
            <a:solidFill>
              <a:srgbClr val="A1BD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4" name="文本框 90">
              <a:extLst>
                <a:ext uri="{FF2B5EF4-FFF2-40B4-BE49-F238E27FC236}">
                  <a16:creationId xmlns:a16="http://schemas.microsoft.com/office/drawing/2014/main" id="{6BC4B273-24DD-40FF-BB6C-7BF1D651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17" y="48141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2" name="组合 8">
            <a:extLst>
              <a:ext uri="{FF2B5EF4-FFF2-40B4-BE49-F238E27FC236}">
                <a16:creationId xmlns:a16="http://schemas.microsoft.com/office/drawing/2014/main" id="{78027F91-C130-4933-8DF0-48554D6F1EF7}"/>
              </a:ext>
            </a:extLst>
          </p:cNvPr>
          <p:cNvGrpSpPr>
            <a:grpSpLocks/>
          </p:cNvGrpSpPr>
          <p:nvPr/>
        </p:nvGrpSpPr>
        <p:grpSpPr bwMode="auto">
          <a:xfrm>
            <a:off x="5219442" y="2703319"/>
            <a:ext cx="665163" cy="715962"/>
            <a:chOff x="0" y="0"/>
            <a:chExt cx="665978" cy="716479"/>
          </a:xfrm>
        </p:grpSpPr>
        <p:sp>
          <p:nvSpPr>
            <p:cNvPr id="4121" name="椭圆 61">
              <a:extLst>
                <a:ext uri="{FF2B5EF4-FFF2-40B4-BE49-F238E27FC236}">
                  <a16:creationId xmlns:a16="http://schemas.microsoft.com/office/drawing/2014/main" id="{B729383E-6FA5-4C5B-9158-D46978B9C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FD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2" name="文本框 91">
              <a:extLst>
                <a:ext uri="{FF2B5EF4-FFF2-40B4-BE49-F238E27FC236}">
                  <a16:creationId xmlns:a16="http://schemas.microsoft.com/office/drawing/2014/main" id="{620F968C-C05D-48A7-8916-3908BBFA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8593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16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3" name="组合 9">
            <a:extLst>
              <a:ext uri="{FF2B5EF4-FFF2-40B4-BE49-F238E27FC236}">
                <a16:creationId xmlns:a16="http://schemas.microsoft.com/office/drawing/2014/main" id="{B1454831-F4EA-4980-BE93-F9B88DFFD4C2}"/>
              </a:ext>
            </a:extLst>
          </p:cNvPr>
          <p:cNvGrpSpPr>
            <a:grpSpLocks/>
          </p:cNvGrpSpPr>
          <p:nvPr/>
        </p:nvGrpSpPr>
        <p:grpSpPr bwMode="auto">
          <a:xfrm>
            <a:off x="5219442" y="3654231"/>
            <a:ext cx="665163" cy="708025"/>
            <a:chOff x="0" y="0"/>
            <a:chExt cx="665978" cy="707886"/>
          </a:xfrm>
        </p:grpSpPr>
        <p:sp>
          <p:nvSpPr>
            <p:cNvPr id="4119" name="椭圆 64">
              <a:extLst>
                <a:ext uri="{FF2B5EF4-FFF2-40B4-BE49-F238E27FC236}">
                  <a16:creationId xmlns:a16="http://schemas.microsoft.com/office/drawing/2014/main" id="{7DF19B93-8FFE-45FF-A3B9-DF94694ED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20" name="文本框 92">
              <a:extLst>
                <a:ext uri="{FF2B5EF4-FFF2-40B4-BE49-F238E27FC236}">
                  <a16:creationId xmlns:a16="http://schemas.microsoft.com/office/drawing/2014/main" id="{1D946B6F-F269-4F1A-AD23-A1A20DD9D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16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4" name="组合 11">
            <a:extLst>
              <a:ext uri="{FF2B5EF4-FFF2-40B4-BE49-F238E27FC236}">
                <a16:creationId xmlns:a16="http://schemas.microsoft.com/office/drawing/2014/main" id="{ED5D8219-82D7-432C-A8DE-F43696C0A05C}"/>
              </a:ext>
            </a:extLst>
          </p:cNvPr>
          <p:cNvGrpSpPr>
            <a:grpSpLocks/>
          </p:cNvGrpSpPr>
          <p:nvPr/>
        </p:nvGrpSpPr>
        <p:grpSpPr bwMode="auto">
          <a:xfrm>
            <a:off x="2054647" y="2381381"/>
            <a:ext cx="2227262" cy="2227262"/>
            <a:chOff x="0" y="0"/>
            <a:chExt cx="2227477" cy="2227477"/>
          </a:xfrm>
        </p:grpSpPr>
        <p:sp>
          <p:nvSpPr>
            <p:cNvPr id="4117" name="椭圆 103">
              <a:extLst>
                <a:ext uri="{FF2B5EF4-FFF2-40B4-BE49-F238E27FC236}">
                  <a16:creationId xmlns:a16="http://schemas.microsoft.com/office/drawing/2014/main" id="{2C178755-E904-4BD4-98F5-AD58B8AB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27477" cy="2227477"/>
            </a:xfrm>
            <a:prstGeom prst="ellipse">
              <a:avLst/>
            </a:prstGeom>
            <a:solidFill>
              <a:srgbClr val="F58D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8" name="文本框 83">
              <a:extLst>
                <a:ext uri="{FF2B5EF4-FFF2-40B4-BE49-F238E27FC236}">
                  <a16:creationId xmlns:a16="http://schemas.microsoft.com/office/drawing/2014/main" id="{C3CA6FCE-BF2A-427C-8107-399B010AA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18" y="676239"/>
              <a:ext cx="1569812" cy="923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5400" b="1" dirty="0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目的</a:t>
              </a:r>
              <a:endParaRPr lang="zh-CN" altLang="en-US" sz="2400" b="1" dirty="0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05" name="组合 104">
            <a:extLst>
              <a:ext uri="{FF2B5EF4-FFF2-40B4-BE49-F238E27FC236}">
                <a16:creationId xmlns:a16="http://schemas.microsoft.com/office/drawing/2014/main" id="{77DE2AE3-F2BF-42FC-AEB9-A9BCF73AC21B}"/>
              </a:ext>
            </a:extLst>
          </p:cNvPr>
          <p:cNvGrpSpPr>
            <a:grpSpLocks/>
          </p:cNvGrpSpPr>
          <p:nvPr/>
        </p:nvGrpSpPr>
        <p:grpSpPr bwMode="auto">
          <a:xfrm>
            <a:off x="5219442" y="4597206"/>
            <a:ext cx="665163" cy="708025"/>
            <a:chOff x="0" y="0"/>
            <a:chExt cx="665978" cy="707886"/>
          </a:xfrm>
        </p:grpSpPr>
        <p:sp>
          <p:nvSpPr>
            <p:cNvPr id="4115" name="椭圆 105">
              <a:extLst>
                <a:ext uri="{FF2B5EF4-FFF2-40B4-BE49-F238E27FC236}">
                  <a16:creationId xmlns:a16="http://schemas.microsoft.com/office/drawing/2014/main" id="{CC7A0859-B664-47F6-9B2C-140A2F467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5978" cy="665978"/>
            </a:xfrm>
            <a:prstGeom prst="ellipse">
              <a:avLst/>
            </a:prstGeom>
            <a:solidFill>
              <a:srgbClr val="A37F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6" name="文本框 106">
              <a:extLst>
                <a:ext uri="{FF2B5EF4-FFF2-40B4-BE49-F238E27FC236}">
                  <a16:creationId xmlns:a16="http://schemas.microsoft.com/office/drawing/2014/main" id="{C8446213-4A7F-4DB7-B4E5-8450E29D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60" y="0"/>
              <a:ext cx="50045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4000" b="1">
                  <a:solidFill>
                    <a:srgbClr val="FFFBE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600" b="1">
                <a:solidFill>
                  <a:srgbClr val="FFFBE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06" name="文本框 109">
            <a:extLst>
              <a:ext uri="{FF2B5EF4-FFF2-40B4-BE49-F238E27FC236}">
                <a16:creationId xmlns:a16="http://schemas.microsoft.com/office/drawing/2014/main" id="{1C8E2C9A-545D-409B-A5A7-0D9A2AF6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030" y="1921624"/>
            <a:ext cx="6234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通过实验加深对电路定理的理解</a:t>
            </a:r>
          </a:p>
        </p:txBody>
      </p:sp>
      <p:sp>
        <p:nvSpPr>
          <p:cNvPr id="4107" name="文本框 112">
            <a:extLst>
              <a:ext uri="{FF2B5EF4-FFF2-40B4-BE49-F238E27FC236}">
                <a16:creationId xmlns:a16="http://schemas.microsoft.com/office/drawing/2014/main" id="{A91AD98C-D4B3-48C4-953C-A240687D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730" y="2806506"/>
            <a:ext cx="3863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验证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KVL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定律和戴维宁定理</a:t>
            </a:r>
          </a:p>
        </p:txBody>
      </p:sp>
      <p:sp>
        <p:nvSpPr>
          <p:cNvPr id="4108" name="文本框 115">
            <a:extLst>
              <a:ext uri="{FF2B5EF4-FFF2-40B4-BE49-F238E27FC236}">
                <a16:creationId xmlns:a16="http://schemas.microsoft.com/office/drawing/2014/main" id="{70DA1784-D329-4E12-93C1-953BCDEE9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630" y="3747894"/>
            <a:ext cx="4493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掌握稳压源和万用表的使用方法</a:t>
            </a:r>
          </a:p>
        </p:txBody>
      </p:sp>
      <p:sp>
        <p:nvSpPr>
          <p:cNvPr id="4109" name="文本框 118">
            <a:extLst>
              <a:ext uri="{FF2B5EF4-FFF2-40B4-BE49-F238E27FC236}">
                <a16:creationId xmlns:a16="http://schemas.microsoft.com/office/drawing/2014/main" id="{8A52921F-94A6-4B67-B6B2-70777470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7630" y="4721031"/>
            <a:ext cx="41857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锻炼撰写报告和数据处理能力</a:t>
            </a:r>
          </a:p>
        </p:txBody>
      </p:sp>
      <p:sp>
        <p:nvSpPr>
          <p:cNvPr id="4110" name="椭圆 120">
            <a:extLst>
              <a:ext uri="{FF2B5EF4-FFF2-40B4-BE49-F238E27FC236}">
                <a16:creationId xmlns:a16="http://schemas.microsoft.com/office/drawing/2014/main" id="{C71B9625-CF5E-4E96-AD30-815381011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372" y="4110168"/>
            <a:ext cx="779462" cy="777875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1" name="椭圆 123">
            <a:extLst>
              <a:ext uri="{FF2B5EF4-FFF2-40B4-BE49-F238E27FC236}">
                <a16:creationId xmlns:a16="http://schemas.microsoft.com/office/drawing/2014/main" id="{1BC203A8-41F6-4C54-A2D6-7C26D185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47" y="2665543"/>
            <a:ext cx="584200" cy="584200"/>
          </a:xfrm>
          <a:prstGeom prst="ellipse">
            <a:avLst/>
          </a:prstGeom>
          <a:solidFill>
            <a:srgbClr val="F58D7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2" name="椭圆 124">
            <a:extLst>
              <a:ext uri="{FF2B5EF4-FFF2-40B4-BE49-F238E27FC236}">
                <a16:creationId xmlns:a16="http://schemas.microsoft.com/office/drawing/2014/main" id="{0685E94A-BCB3-4BA3-BEB8-A3035FF01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047" y="1797181"/>
            <a:ext cx="554037" cy="554037"/>
          </a:xfrm>
          <a:prstGeom prst="ellipse">
            <a:avLst/>
          </a:prstGeom>
          <a:solidFill>
            <a:srgbClr val="FFDE6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3" name="椭圆 125">
            <a:extLst>
              <a:ext uri="{FF2B5EF4-FFF2-40B4-BE49-F238E27FC236}">
                <a16:creationId xmlns:a16="http://schemas.microsoft.com/office/drawing/2014/main" id="{EDF3CBCF-0387-4075-B87C-D4F7C60E4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909" y="2494093"/>
            <a:ext cx="571500" cy="571500"/>
          </a:xfrm>
          <a:prstGeom prst="ellipse">
            <a:avLst/>
          </a:prstGeom>
          <a:solidFill>
            <a:srgbClr val="A1BD7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14" name="椭圆 126">
            <a:extLst>
              <a:ext uri="{FF2B5EF4-FFF2-40B4-BE49-F238E27FC236}">
                <a16:creationId xmlns:a16="http://schemas.microsoft.com/office/drawing/2014/main" id="{DCF79A3D-7718-4DDE-9E3B-A40CE241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47" y="4761043"/>
            <a:ext cx="646112" cy="646113"/>
          </a:xfrm>
          <a:prstGeom prst="ellipse">
            <a:avLst/>
          </a:prstGeom>
          <a:solidFill>
            <a:srgbClr val="A37F6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79">
            <a:extLst>
              <a:ext uri="{FF2B5EF4-FFF2-40B4-BE49-F238E27FC236}">
                <a16:creationId xmlns:a16="http://schemas.microsoft.com/office/drawing/2014/main" id="{A743791E-A3F3-46A9-850C-AFA13BA5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文本框 80">
            <a:extLst>
              <a:ext uri="{FF2B5EF4-FFF2-40B4-BE49-F238E27FC236}">
                <a16:creationId xmlns:a16="http://schemas.microsoft.com/office/drawing/2014/main" id="{642A4AF7-0934-47B7-9032-E8FC9B5E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4642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1—</a:t>
            </a:r>
            <a:r>
              <a:rPr lang="zh-CN" altLang="en-US" sz="3600" b="1" dirty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验证</a:t>
            </a:r>
            <a:r>
              <a:rPr lang="en-US" altLang="zh-CN" sz="3600" b="1" dirty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KVL</a:t>
            </a:r>
            <a:r>
              <a:rPr lang="zh-CN" altLang="en-US" sz="3600" b="1" dirty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定律</a:t>
            </a:r>
          </a:p>
        </p:txBody>
      </p:sp>
      <p:sp>
        <p:nvSpPr>
          <p:cNvPr id="5125" name="文本框 13">
            <a:extLst>
              <a:ext uri="{FF2B5EF4-FFF2-40B4-BE49-F238E27FC236}">
                <a16:creationId xmlns:a16="http://schemas.microsoft.com/office/drawing/2014/main" id="{DD783B2E-5A52-4676-9A52-FE3376CF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130" y="4170562"/>
            <a:ext cx="200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实验电路</a:t>
            </a:r>
          </a:p>
        </p:txBody>
      </p:sp>
      <p:sp>
        <p:nvSpPr>
          <p:cNvPr id="5126" name="矩形 14">
            <a:extLst>
              <a:ext uri="{FF2B5EF4-FFF2-40B4-BE49-F238E27FC236}">
                <a16:creationId xmlns:a16="http://schemas.microsoft.com/office/drawing/2014/main" id="{44A44E92-8EB2-4CBB-B8B6-3410A54E4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692" y="2056998"/>
            <a:ext cx="820261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用万用表测量电压，验证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KVL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定律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2CAC9905-65D1-40C8-99F7-BE430D24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88" y="1515570"/>
            <a:ext cx="7034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面包板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上搭建图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</a:t>
            </a: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62BA6FBA-D250-476B-8D3C-2567FDF9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0" y="2381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0">
            <a:extLst>
              <a:ext uri="{FF2B5EF4-FFF2-40B4-BE49-F238E27FC236}">
                <a16:creationId xmlns:a16="http://schemas.microsoft.com/office/drawing/2014/main" id="{FC5435A4-2BDD-4933-8496-25F5DEB43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669" y="7693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14816"/>
              </p:ext>
            </p:extLst>
          </p:nvPr>
        </p:nvGraphicFramePr>
        <p:xfrm>
          <a:off x="1217168" y="3121490"/>
          <a:ext cx="5086094" cy="10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530792"/>
              </p:ext>
            </p:extLst>
          </p:nvPr>
        </p:nvGraphicFramePr>
        <p:xfrm>
          <a:off x="2441956" y="3333135"/>
          <a:ext cx="316484" cy="298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3" imgW="228600" imgH="215640" progId="Equation.DSMT4">
                  <p:embed/>
                </p:oleObj>
              </mc:Choice>
              <mc:Fallback>
                <p:oleObj name="Equation" r:id="rId3" imgW="228600" imgH="2156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956" y="3333135"/>
                        <a:ext cx="316484" cy="298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52871"/>
              </p:ext>
            </p:extLst>
          </p:nvPr>
        </p:nvGraphicFramePr>
        <p:xfrm>
          <a:off x="3246259" y="3319462"/>
          <a:ext cx="345440" cy="326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5" imgW="228600" imgH="215640" progId="Equation.DSMT4">
                  <p:embed/>
                </p:oleObj>
              </mc:Choice>
              <mc:Fallback>
                <p:oleObj name="Equation" r:id="rId5" imgW="228600" imgH="2156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259" y="3319462"/>
                        <a:ext cx="345440" cy="326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639536"/>
              </p:ext>
            </p:extLst>
          </p:nvPr>
        </p:nvGraphicFramePr>
        <p:xfrm>
          <a:off x="4079518" y="3327488"/>
          <a:ext cx="328444" cy="31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7" imgW="228600" imgH="215640" progId="Equation.DSMT4">
                  <p:embed/>
                </p:oleObj>
              </mc:Choice>
              <mc:Fallback>
                <p:oleObj name="Equation" r:id="rId7" imgW="228600" imgH="2156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518" y="3327488"/>
                        <a:ext cx="328444" cy="310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86413"/>
              </p:ext>
            </p:extLst>
          </p:nvPr>
        </p:nvGraphicFramePr>
        <p:xfrm>
          <a:off x="4895781" y="3332568"/>
          <a:ext cx="317686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9" imgW="228600" imgH="215640" progId="Equation.DSMT4">
                  <p:embed/>
                </p:oleObj>
              </mc:Choice>
              <mc:Fallback>
                <p:oleObj name="Equation" r:id="rId9" imgW="228600" imgH="2156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781" y="3332568"/>
                        <a:ext cx="317686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410694"/>
              </p:ext>
            </p:extLst>
          </p:nvPr>
        </p:nvGraphicFramePr>
        <p:xfrm>
          <a:off x="5701284" y="3323423"/>
          <a:ext cx="337051" cy="31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11" imgW="228600" imgH="215640" progId="Equation.DSMT4">
                  <p:embed/>
                </p:oleObj>
              </mc:Choice>
              <mc:Fallback>
                <p:oleObj name="Equation" r:id="rId11" imgW="228600" imgH="21564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284" y="3323423"/>
                        <a:ext cx="337051" cy="31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5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4782" y="2053590"/>
            <a:ext cx="3880809" cy="2103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586788" y="1724025"/>
          <a:ext cx="7889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14" imgW="482400" imgH="190440" progId="Equation.DSMT4">
                  <p:embed/>
                </p:oleObj>
              </mc:Choice>
              <mc:Fallback>
                <p:oleObj name="Equation" r:id="rId14" imgW="482400" imgH="19044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788" y="1724025"/>
                        <a:ext cx="788987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746817"/>
              </p:ext>
            </p:extLst>
          </p:nvPr>
        </p:nvGraphicFramePr>
        <p:xfrm>
          <a:off x="8002588" y="2486025"/>
          <a:ext cx="8143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name="Equation" r:id="rId16" imgW="507960" imgH="190440" progId="Equation.DSMT4">
                  <p:embed/>
                </p:oleObj>
              </mc:Choice>
              <mc:Fallback>
                <p:oleObj name="Equation" r:id="rId16" imgW="507960" imgH="19044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2486025"/>
                        <a:ext cx="8143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0854"/>
              </p:ext>
            </p:extLst>
          </p:nvPr>
        </p:nvGraphicFramePr>
        <p:xfrm>
          <a:off x="9160417" y="2495180"/>
          <a:ext cx="7794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9" name="Equation" r:id="rId18" imgW="520560" imgH="190440" progId="Equation.DSMT4">
                  <p:embed/>
                </p:oleObj>
              </mc:Choice>
              <mc:Fallback>
                <p:oleObj name="Equation" r:id="rId18" imgW="520560" imgH="1904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0417" y="2495180"/>
                        <a:ext cx="7794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058620"/>
              </p:ext>
            </p:extLst>
          </p:nvPr>
        </p:nvGraphicFramePr>
        <p:xfrm>
          <a:off x="8080375" y="3382964"/>
          <a:ext cx="78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0" name="Equation" r:id="rId20" imgW="520560" imgH="190440" progId="Equation.DSMT4">
                  <p:embed/>
                </p:oleObj>
              </mc:Choice>
              <mc:Fallback>
                <p:oleObj name="Equation" r:id="rId20" imgW="520560" imgH="19044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5" y="3382964"/>
                        <a:ext cx="7802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031184"/>
              </p:ext>
            </p:extLst>
          </p:nvPr>
        </p:nvGraphicFramePr>
        <p:xfrm>
          <a:off x="9883775" y="3389314"/>
          <a:ext cx="79907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1" name="Equation" r:id="rId22" imgW="533160" imgH="190440" progId="Equation.DSMT4">
                  <p:embed/>
                </p:oleObj>
              </mc:Choice>
              <mc:Fallback>
                <p:oleObj name="Equation" r:id="rId22" imgW="533160" imgH="1904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775" y="3389314"/>
                        <a:ext cx="79907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718300" y="3084513"/>
          <a:ext cx="3333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2" name="Equation" r:id="rId24" imgW="203040" imgH="482400" progId="Equation.DSMT4">
                  <p:embed/>
                </p:oleObj>
              </mc:Choice>
              <mc:Fallback>
                <p:oleObj name="Equation" r:id="rId24" imgW="20304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3084513"/>
                        <a:ext cx="333375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79">
            <a:extLst>
              <a:ext uri="{FF2B5EF4-FFF2-40B4-BE49-F238E27FC236}">
                <a16:creationId xmlns:a16="http://schemas.microsoft.com/office/drawing/2014/main" id="{A743791E-A3F3-46A9-850C-AFA13BA5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文本框 80">
            <a:extLst>
              <a:ext uri="{FF2B5EF4-FFF2-40B4-BE49-F238E27FC236}">
                <a16:creationId xmlns:a16="http://schemas.microsoft.com/office/drawing/2014/main" id="{642A4AF7-0934-47B7-9032-E8FC9B5E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42001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2—</a:t>
            </a:r>
            <a:r>
              <a:rPr lang="zh-CN" altLang="en-US" sz="3600" b="1" dirty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戴维宁定理</a:t>
            </a:r>
          </a:p>
        </p:txBody>
      </p:sp>
      <p:sp>
        <p:nvSpPr>
          <p:cNvPr id="5125" name="文本框 13">
            <a:extLst>
              <a:ext uri="{FF2B5EF4-FFF2-40B4-BE49-F238E27FC236}">
                <a16:creationId xmlns:a16="http://schemas.microsoft.com/office/drawing/2014/main" id="{DD783B2E-5A52-4676-9A52-FE3376CF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99" y="3642333"/>
            <a:ext cx="19945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1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实验电路</a:t>
            </a:r>
          </a:p>
        </p:txBody>
      </p:sp>
      <p:sp>
        <p:nvSpPr>
          <p:cNvPr id="5126" name="矩形 14">
            <a:extLst>
              <a:ext uri="{FF2B5EF4-FFF2-40B4-BE49-F238E27FC236}">
                <a16:creationId xmlns:a16="http://schemas.microsoft.com/office/drawing/2014/main" id="{44A44E92-8EB2-4CBB-B8B6-3410A54E4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1815820"/>
            <a:ext cx="63865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arenR"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测量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端口的戴维宁等效电路参数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arenR"/>
            </a:pPr>
            <a:endParaRPr lang="zh-CN" altLang="en-US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2CAC9905-65D1-40C8-99F7-BE430D24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84" y="1312370"/>
            <a:ext cx="7034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面包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板上搭建图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所示电路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62BA6FBA-D250-476B-8D3C-2567FDF9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0" y="2381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4">
            <a:extLst>
              <a:ext uri="{FF2B5EF4-FFF2-40B4-BE49-F238E27FC236}">
                <a16:creationId xmlns:a16="http://schemas.microsoft.com/office/drawing/2014/main" id="{44A44E92-8EB2-4CBB-B8B6-3410A54E4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383" y="3865807"/>
            <a:ext cx="6654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端口连接电位器，调节电位器的阻值，测量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端口的伏安特性，绘制伏安特性曲线</a:t>
            </a:r>
          </a:p>
        </p:txBody>
      </p:sp>
      <p:sp>
        <p:nvSpPr>
          <p:cNvPr id="15" name="云形标注 14"/>
          <p:cNvSpPr/>
          <p:nvPr/>
        </p:nvSpPr>
        <p:spPr bwMode="auto">
          <a:xfrm rot="10800000">
            <a:off x="8444352" y="4208975"/>
            <a:ext cx="3581398" cy="1549398"/>
          </a:xfrm>
          <a:prstGeom prst="cloudCallo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4">
            <a:extLst>
              <a:ext uri="{FF2B5EF4-FFF2-40B4-BE49-F238E27FC236}">
                <a16:creationId xmlns:a16="http://schemas.microsoft.com/office/drawing/2014/main" id="{2CAC9905-65D1-40C8-99F7-BE430D24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96" y="4760501"/>
            <a:ext cx="3366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电流表应串联在电路中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37977"/>
              </p:ext>
            </p:extLst>
          </p:nvPr>
        </p:nvGraphicFramePr>
        <p:xfrm>
          <a:off x="1537138" y="2598977"/>
          <a:ext cx="3354833" cy="10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r>
                        <a:rPr lang="zh-CN" altLang="en-US" dirty="0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22250" y="2752150"/>
          <a:ext cx="34670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3" imgW="215640" imgH="190440" progId="Equation.DSMT4">
                  <p:embed/>
                </p:oleObj>
              </mc:Choice>
              <mc:Fallback>
                <p:oleObj name="Equation" r:id="rId3" imgW="215640" imgH="1904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250" y="2752150"/>
                        <a:ext cx="346702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728367"/>
              </p:ext>
            </p:extLst>
          </p:nvPr>
        </p:nvGraphicFramePr>
        <p:xfrm>
          <a:off x="3569892" y="2731513"/>
          <a:ext cx="28479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5" imgW="164880" imgH="190440" progId="Equation.DSMT4">
                  <p:embed/>
                </p:oleObj>
              </mc:Choice>
              <mc:Fallback>
                <p:oleObj name="Equation" r:id="rId5" imgW="164880" imgH="1904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9892" y="2731513"/>
                        <a:ext cx="28479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97396"/>
              </p:ext>
            </p:extLst>
          </p:nvPr>
        </p:nvGraphicFramePr>
        <p:xfrm>
          <a:off x="4355628" y="2737862"/>
          <a:ext cx="2936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7" imgW="203040" imgH="203040" progId="Equation.DSMT4">
                  <p:embed/>
                </p:oleObj>
              </mc:Choice>
              <mc:Fallback>
                <p:oleObj name="Equation" r:id="rId7" imgW="203040" imgH="203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628" y="2737862"/>
                        <a:ext cx="2936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6289675" y="1193800"/>
            <a:ext cx="5247176" cy="2305050"/>
            <a:chOff x="6289675" y="1409700"/>
            <a:chExt cx="5247176" cy="2305050"/>
          </a:xfrm>
        </p:grpSpPr>
        <p:pic>
          <p:nvPicPr>
            <p:cNvPr id="74760" name="Picture 8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587151" y="1743075"/>
              <a:ext cx="3619432" cy="197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8139113" y="1409700"/>
            <a:ext cx="788987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7" name="Equation" r:id="rId10" imgW="482400" imgH="190440" progId="Equation.DSMT4">
                    <p:embed/>
                  </p:oleObj>
                </mc:Choice>
                <mc:Fallback>
                  <p:oleObj name="Equation" r:id="rId10" imgW="482400" imgH="19044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9113" y="1409700"/>
                          <a:ext cx="788987" cy="3127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2" name="Object 10"/>
            <p:cNvGraphicFramePr>
              <a:graphicFrameLocks noChangeAspect="1"/>
            </p:cNvGraphicFramePr>
            <p:nvPr/>
          </p:nvGraphicFramePr>
          <p:xfrm>
            <a:off x="7516813" y="2114550"/>
            <a:ext cx="814387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8" name="Equation" r:id="rId12" imgW="507960" imgH="190440" progId="Equation.DSMT4">
                    <p:embed/>
                  </p:oleObj>
                </mc:Choice>
                <mc:Fallback>
                  <p:oleObj name="Equation" r:id="rId12" imgW="507960" imgH="19044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6813" y="2114550"/>
                          <a:ext cx="814387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3" name="Object 17"/>
            <p:cNvGraphicFramePr>
              <a:graphicFrameLocks noChangeAspect="1"/>
            </p:cNvGraphicFramePr>
            <p:nvPr/>
          </p:nvGraphicFramePr>
          <p:xfrm>
            <a:off x="8734425" y="2119313"/>
            <a:ext cx="779463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99" name="Equation" r:id="rId14" imgW="520560" imgH="190440" progId="Equation.DSMT4">
                    <p:embed/>
                  </p:oleObj>
                </mc:Choice>
                <mc:Fallback>
                  <p:oleObj name="Equation" r:id="rId14" imgW="520560" imgH="1904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4425" y="2119313"/>
                          <a:ext cx="779463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4" name="Object 17"/>
            <p:cNvGraphicFramePr>
              <a:graphicFrameLocks noChangeAspect="1"/>
            </p:cNvGraphicFramePr>
            <p:nvPr/>
          </p:nvGraphicFramePr>
          <p:xfrm>
            <a:off x="7729538" y="2974975"/>
            <a:ext cx="722312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0" name="Equation" r:id="rId16" imgW="520560" imgH="190440" progId="Equation.DSMT4">
                    <p:embed/>
                  </p:oleObj>
                </mc:Choice>
                <mc:Fallback>
                  <p:oleObj name="Equation" r:id="rId16" imgW="520560" imgH="1904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9538" y="2974975"/>
                          <a:ext cx="722312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5" name="Object 17"/>
            <p:cNvGraphicFramePr>
              <a:graphicFrameLocks noChangeAspect="1"/>
            </p:cNvGraphicFramePr>
            <p:nvPr/>
          </p:nvGraphicFramePr>
          <p:xfrm>
            <a:off x="10080625" y="2571750"/>
            <a:ext cx="160338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1" name="Equation" r:id="rId18" imgW="114120" imgH="139680" progId="Equation.DSMT4">
                    <p:embed/>
                  </p:oleObj>
                </mc:Choice>
                <mc:Fallback>
                  <p:oleObj name="Equation" r:id="rId18" imgW="114120" imgH="13968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0625" y="2571750"/>
                          <a:ext cx="160338" cy="193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6" name="Object 16"/>
            <p:cNvGraphicFramePr>
              <a:graphicFrameLocks noChangeAspect="1"/>
            </p:cNvGraphicFramePr>
            <p:nvPr/>
          </p:nvGraphicFramePr>
          <p:xfrm>
            <a:off x="6289675" y="2684463"/>
            <a:ext cx="333375" cy="792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2" name="Equation" r:id="rId20" imgW="203040" imgH="482400" progId="Equation.DSMT4">
                    <p:embed/>
                  </p:oleObj>
                </mc:Choice>
                <mc:Fallback>
                  <p:oleObj name="Equation" r:id="rId20" imgW="203040" imgH="4824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9675" y="2684463"/>
                          <a:ext cx="333375" cy="792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7" name="Object 15"/>
            <p:cNvGraphicFramePr>
              <a:graphicFrameLocks noChangeAspect="1"/>
            </p:cNvGraphicFramePr>
            <p:nvPr/>
          </p:nvGraphicFramePr>
          <p:xfrm>
            <a:off x="10077450" y="3341688"/>
            <a:ext cx="14605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3" name="Equation" r:id="rId22" imgW="101520" imgH="152280" progId="Equation.DSMT4">
                    <p:embed/>
                  </p:oleObj>
                </mc:Choice>
                <mc:Fallback>
                  <p:oleObj name="Equation" r:id="rId22" imgW="101520" imgH="152280" progId="Equation.DSMT4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7450" y="3341688"/>
                          <a:ext cx="146050" cy="217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4769" name="Picture 17"/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46798" y="2447480"/>
              <a:ext cx="690053" cy="1236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29" name="Object 17"/>
            <p:cNvGraphicFramePr>
              <a:graphicFrameLocks noChangeAspect="1"/>
            </p:cNvGraphicFramePr>
            <p:nvPr/>
          </p:nvGraphicFramePr>
          <p:xfrm>
            <a:off x="7288213" y="2562860"/>
            <a:ext cx="123825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4" name="Equation" r:id="rId25" imgW="88560" imgH="139680" progId="Equation.DSMT4">
                    <p:embed/>
                  </p:oleObj>
                </mc:Choice>
                <mc:Fallback>
                  <p:oleObj name="Equation" r:id="rId25" imgW="8856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8213" y="2562860"/>
                          <a:ext cx="123825" cy="193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418384"/>
              </p:ext>
            </p:extLst>
          </p:nvPr>
        </p:nvGraphicFramePr>
        <p:xfrm>
          <a:off x="1404535" y="5168625"/>
          <a:ext cx="5268737" cy="10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9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r>
                        <a:rPr lang="zh-CN" altLang="en-US" dirty="0"/>
                        <a:t>电位器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573722"/>
              </p:ext>
            </p:extLst>
          </p:nvPr>
        </p:nvGraphicFramePr>
        <p:xfrm>
          <a:off x="1493838" y="5884863"/>
          <a:ext cx="4270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5" name="Equation" r:id="rId27" imgW="266400" imgH="190440" progId="Equation.DSMT4">
                  <p:embed/>
                </p:oleObj>
              </mc:Choice>
              <mc:Fallback>
                <p:oleObj name="Equation" r:id="rId27" imgW="266400" imgH="1904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5884863"/>
                        <a:ext cx="42703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4673FAF-2966-4A0C-AAA2-190B5970197E}"/>
              </a:ext>
            </a:extLst>
          </p:cNvPr>
          <p:cNvSpPr txBox="1"/>
          <p:nvPr/>
        </p:nvSpPr>
        <p:spPr>
          <a:xfrm>
            <a:off x="10408446" y="2701922"/>
            <a:ext cx="988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电位器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79">
            <a:extLst>
              <a:ext uri="{FF2B5EF4-FFF2-40B4-BE49-F238E27FC236}">
                <a16:creationId xmlns:a16="http://schemas.microsoft.com/office/drawing/2014/main" id="{A743791E-A3F3-46A9-850C-AFA13BA5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文本框 80">
            <a:extLst>
              <a:ext uri="{FF2B5EF4-FFF2-40B4-BE49-F238E27FC236}">
                <a16:creationId xmlns:a16="http://schemas.microsoft.com/office/drawing/2014/main" id="{642A4AF7-0934-47B7-9032-E8FC9B5EE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78935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3—</a:t>
            </a:r>
            <a:r>
              <a:rPr lang="zh-CN" altLang="en-US" sz="3600" b="1" dirty="0">
                <a:solidFill>
                  <a:srgbClr val="F58D7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电压控制形式方程系数的测量</a:t>
            </a:r>
          </a:p>
        </p:txBody>
      </p:sp>
      <p:sp>
        <p:nvSpPr>
          <p:cNvPr id="11" name="矩形 14">
            <a:extLst>
              <a:ext uri="{FF2B5EF4-FFF2-40B4-BE49-F238E27FC236}">
                <a16:creationId xmlns:a16="http://schemas.microsoft.com/office/drawing/2014/main" id="{2CAC9905-65D1-40C8-99F7-BE430D24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13" y="1312370"/>
            <a:ext cx="7034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图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三端网络，其电压控制形式方程为：</a:t>
            </a:r>
          </a:p>
        </p:txBody>
      </p:sp>
      <p:sp>
        <p:nvSpPr>
          <p:cNvPr id="6" name="Rectangle 47">
            <a:extLst>
              <a:ext uri="{FF2B5EF4-FFF2-40B4-BE49-F238E27FC236}">
                <a16:creationId xmlns:a16="http://schemas.microsoft.com/office/drawing/2014/main" id="{62BA6FBA-D250-476B-8D3C-2567FDF9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3350" y="2381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4">
            <a:extLst>
              <a:ext uri="{FF2B5EF4-FFF2-40B4-BE49-F238E27FC236}">
                <a16:creationId xmlns:a16="http://schemas.microsoft.com/office/drawing/2014/main" id="{44A44E92-8EB2-4CBB-B8B6-3410A54E4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6958" y="4103306"/>
            <a:ext cx="638651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）测量电压控制形式方程的电导系数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48658"/>
              </p:ext>
            </p:extLst>
          </p:nvPr>
        </p:nvGraphicFramePr>
        <p:xfrm>
          <a:off x="7867350" y="4974026"/>
          <a:ext cx="3354832" cy="108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7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13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" name="组合 48"/>
          <p:cNvGrpSpPr/>
          <p:nvPr/>
        </p:nvGrpSpPr>
        <p:grpSpPr>
          <a:xfrm>
            <a:off x="8152863" y="1451181"/>
            <a:ext cx="3349212" cy="2560155"/>
            <a:chOff x="7179087" y="1593685"/>
            <a:chExt cx="3349212" cy="2560155"/>
          </a:xfrm>
        </p:grpSpPr>
        <p:sp>
          <p:nvSpPr>
            <p:cNvPr id="5125" name="文本框 13">
              <a:extLst>
                <a:ext uri="{FF2B5EF4-FFF2-40B4-BE49-F238E27FC236}">
                  <a16:creationId xmlns:a16="http://schemas.microsoft.com/office/drawing/2014/main" id="{DD783B2E-5A52-4676-9A52-FE3376CFD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983" y="3784508"/>
              <a:ext cx="18995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</a:t>
              </a:r>
              <a:r>
                <a:rPr lang="en-US" altLang="zh-CN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 </a:t>
              </a:r>
              <a:r>
                <a:rPr lang="zh-CN" altLang="en-US" sz="18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三端网络</a:t>
              </a:r>
            </a:p>
          </p:txBody>
        </p:sp>
        <p:pic>
          <p:nvPicPr>
            <p:cNvPr id="79885" name="Picture 1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39948" y="1870445"/>
              <a:ext cx="3199317" cy="1763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7179087" y="2911021"/>
            <a:ext cx="244063" cy="332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6" name="Equation" r:id="rId4" imgW="139680" imgH="190440" progId="Equation.DSMT4">
                    <p:embed/>
                  </p:oleObj>
                </mc:Choice>
                <mc:Fallback>
                  <p:oleObj name="Equation" r:id="rId4" imgW="139680" imgH="1904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9087" y="2911021"/>
                          <a:ext cx="244063" cy="332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8" name="Object 16"/>
            <p:cNvGraphicFramePr>
              <a:graphicFrameLocks noChangeAspect="1"/>
            </p:cNvGraphicFramePr>
            <p:nvPr/>
          </p:nvGraphicFramePr>
          <p:xfrm>
            <a:off x="7461250" y="2189163"/>
            <a:ext cx="1524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7" name="Equation" r:id="rId6" imgW="101520" imgH="190440" progId="Equation.DSMT4">
                    <p:embed/>
                  </p:oleObj>
                </mc:Choice>
                <mc:Fallback>
                  <p:oleObj name="Equation" r:id="rId6" imgW="101520" imgH="19044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1250" y="2189163"/>
                          <a:ext cx="152400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9" name="Object 17"/>
            <p:cNvGraphicFramePr>
              <a:graphicFrameLocks noChangeAspect="1"/>
            </p:cNvGraphicFramePr>
            <p:nvPr/>
          </p:nvGraphicFramePr>
          <p:xfrm>
            <a:off x="10328274" y="2935287"/>
            <a:ext cx="200025" cy="250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8" name="Equation" r:id="rId8" imgW="152280" imgH="190440" progId="Equation.DSMT4">
                    <p:embed/>
                  </p:oleObj>
                </mc:Choice>
                <mc:Fallback>
                  <p:oleObj name="Equation" r:id="rId8" imgW="152280" imgH="190440" progId="Equation.DSMT4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8274" y="2935287"/>
                          <a:ext cx="200025" cy="250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0" name="Object 18"/>
            <p:cNvGraphicFramePr>
              <a:graphicFrameLocks noChangeAspect="1"/>
            </p:cNvGraphicFramePr>
            <p:nvPr/>
          </p:nvGraphicFramePr>
          <p:xfrm>
            <a:off x="10063162" y="2184399"/>
            <a:ext cx="173037" cy="288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59" name="Equation" r:id="rId10" imgW="114120" imgH="190440" progId="Equation.DSMT4">
                    <p:embed/>
                  </p:oleObj>
                </mc:Choice>
                <mc:Fallback>
                  <p:oleObj name="Equation" r:id="rId10" imgW="114120" imgH="1904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63162" y="2184399"/>
                          <a:ext cx="173037" cy="288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1" name="Object 19"/>
            <p:cNvGraphicFramePr>
              <a:graphicFrameLocks noChangeAspect="1"/>
            </p:cNvGraphicFramePr>
            <p:nvPr/>
          </p:nvGraphicFramePr>
          <p:xfrm>
            <a:off x="7221538" y="2636838"/>
            <a:ext cx="163512" cy="16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0" name="Equation" r:id="rId12" imgW="126720" imgH="126720" progId="Equation.DSMT4">
                    <p:embed/>
                  </p:oleObj>
                </mc:Choice>
                <mc:Fallback>
                  <p:oleObj name="Equation" r:id="rId12" imgW="126720" imgH="12672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1538" y="2636838"/>
                          <a:ext cx="163512" cy="163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2" name="Object 20"/>
            <p:cNvGraphicFramePr>
              <a:graphicFrameLocks noChangeAspect="1"/>
            </p:cNvGraphicFramePr>
            <p:nvPr/>
          </p:nvGraphicFramePr>
          <p:xfrm>
            <a:off x="7207250" y="3414712"/>
            <a:ext cx="165100" cy="128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1" name="Equation" r:id="rId14" imgW="114120" imgH="88560" progId="Equation.DSMT4">
                    <p:embed/>
                  </p:oleObj>
                </mc:Choice>
                <mc:Fallback>
                  <p:oleObj name="Equation" r:id="rId14" imgW="114120" imgH="8856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7250" y="3414712"/>
                          <a:ext cx="165100" cy="128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9"/>
            <p:cNvGraphicFramePr>
              <a:graphicFrameLocks noChangeAspect="1"/>
            </p:cNvGraphicFramePr>
            <p:nvPr/>
          </p:nvGraphicFramePr>
          <p:xfrm>
            <a:off x="10313988" y="2611438"/>
            <a:ext cx="163512" cy="163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2" name="Equation" r:id="rId16" imgW="126720" imgH="126720" progId="Equation.DSMT4">
                    <p:embed/>
                  </p:oleObj>
                </mc:Choice>
                <mc:Fallback>
                  <p:oleObj name="Equation" r:id="rId16" imgW="126720" imgH="12672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3988" y="2611438"/>
                          <a:ext cx="163512" cy="163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0"/>
            <p:cNvGraphicFramePr>
              <a:graphicFrameLocks noChangeAspect="1"/>
            </p:cNvGraphicFramePr>
            <p:nvPr/>
          </p:nvGraphicFramePr>
          <p:xfrm>
            <a:off x="10299700" y="3389312"/>
            <a:ext cx="165100" cy="128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3" name="Equation" r:id="rId18" imgW="114120" imgH="88560" progId="Equation.DSMT4">
                    <p:embed/>
                  </p:oleObj>
                </mc:Choice>
                <mc:Fallback>
                  <p:oleObj name="Equation" r:id="rId18" imgW="114120" imgH="885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9700" y="3389312"/>
                          <a:ext cx="165100" cy="128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9"/>
            <p:cNvGraphicFramePr>
              <a:graphicFrameLocks noChangeAspect="1"/>
            </p:cNvGraphicFramePr>
            <p:nvPr/>
          </p:nvGraphicFramePr>
          <p:xfrm>
            <a:off x="8562172" y="1593685"/>
            <a:ext cx="560387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4" name="Equation" r:id="rId20" imgW="342720" imgH="152280" progId="Equation.DSMT4">
                    <p:embed/>
                  </p:oleObj>
                </mc:Choice>
                <mc:Fallback>
                  <p:oleObj name="Equation" r:id="rId20" imgW="342720" imgH="15228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2172" y="1593685"/>
                          <a:ext cx="560387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9"/>
            <p:cNvGraphicFramePr>
              <a:graphicFrameLocks noChangeAspect="1"/>
            </p:cNvGraphicFramePr>
            <p:nvPr/>
          </p:nvGraphicFramePr>
          <p:xfrm>
            <a:off x="8061429" y="2161722"/>
            <a:ext cx="560387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5" name="Equation" r:id="rId22" imgW="342720" imgH="152280" progId="Equation.DSMT4">
                    <p:embed/>
                  </p:oleObj>
                </mc:Choice>
                <mc:Fallback>
                  <p:oleObj name="Equation" r:id="rId22" imgW="342720" imgH="1522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1429" y="2161722"/>
                          <a:ext cx="560387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9"/>
            <p:cNvGraphicFramePr>
              <a:graphicFrameLocks noChangeAspect="1"/>
            </p:cNvGraphicFramePr>
            <p:nvPr/>
          </p:nvGraphicFramePr>
          <p:xfrm>
            <a:off x="8985725" y="2183493"/>
            <a:ext cx="560387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6" name="Equation" r:id="rId24" imgW="342720" imgH="152280" progId="Equation.DSMT4">
                    <p:embed/>
                  </p:oleObj>
                </mc:Choice>
                <mc:Fallback>
                  <p:oleObj name="Equation" r:id="rId24" imgW="342720" imgH="15228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5725" y="2183493"/>
                          <a:ext cx="560387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8140597" y="2941535"/>
            <a:ext cx="560387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67" name="Equation" r:id="rId26" imgW="342720" imgH="152280" progId="Equation.DSMT4">
                    <p:embed/>
                  </p:oleObj>
                </mc:Choice>
                <mc:Fallback>
                  <p:oleObj name="Equation" r:id="rId26" imgW="342720" imgH="15228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0597" y="2941535"/>
                          <a:ext cx="560387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01" name="Rectangle 2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900" name="Object 28"/>
          <p:cNvGraphicFramePr>
            <a:graphicFrameLocks noChangeAspect="1"/>
          </p:cNvGraphicFramePr>
          <p:nvPr/>
        </p:nvGraphicFramePr>
        <p:xfrm>
          <a:off x="2095479" y="1871707"/>
          <a:ext cx="28765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8" name="Equation" r:id="rId27" imgW="1612800" imgH="482400" progId="Equation.DSMT4">
                  <p:embed/>
                </p:oleObj>
              </mc:Choice>
              <mc:Fallback>
                <p:oleObj name="Equation" r:id="rId27" imgW="1612800" imgH="482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479" y="1871707"/>
                        <a:ext cx="2876550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8166863" y="5100699"/>
          <a:ext cx="30638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69" name="Equation" r:id="rId29" imgW="190440" imgH="190440" progId="Equation.DSMT4">
                  <p:embed/>
                </p:oleObj>
              </mc:Choice>
              <mc:Fallback>
                <p:oleObj name="Equation" r:id="rId29" imgW="190440" imgH="1904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863" y="5100699"/>
                        <a:ext cx="306387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935443"/>
              </p:ext>
            </p:extLst>
          </p:nvPr>
        </p:nvGraphicFramePr>
        <p:xfrm>
          <a:off x="8982773" y="5100381"/>
          <a:ext cx="327469" cy="327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0" name="Equation" r:id="rId31" imgW="190440" imgH="190440" progId="Equation.DSMT4">
                  <p:embed/>
                </p:oleObj>
              </mc:Choice>
              <mc:Fallback>
                <p:oleObj name="Equation" r:id="rId31" imgW="190440" imgH="1904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2773" y="5100381"/>
                        <a:ext cx="327469" cy="327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055760"/>
              </p:ext>
            </p:extLst>
          </p:nvPr>
        </p:nvGraphicFramePr>
        <p:xfrm>
          <a:off x="9819765" y="5071678"/>
          <a:ext cx="353761" cy="353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1" name="Equation" r:id="rId33" imgW="190440" imgH="190440" progId="Equation.DSMT4">
                  <p:embed/>
                </p:oleObj>
              </mc:Choice>
              <mc:Fallback>
                <p:oleObj name="Equation" r:id="rId33" imgW="190440" imgH="1904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9765" y="5071678"/>
                        <a:ext cx="353761" cy="353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5" name="Object 33"/>
          <p:cNvGraphicFramePr>
            <a:graphicFrameLocks noChangeAspect="1"/>
          </p:cNvGraphicFramePr>
          <p:nvPr/>
        </p:nvGraphicFramePr>
        <p:xfrm>
          <a:off x="10683049" y="5095682"/>
          <a:ext cx="338519" cy="317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Equation" r:id="rId35" imgW="203040" imgH="190440" progId="Equation.DSMT4">
                  <p:embed/>
                </p:oleObj>
              </mc:Choice>
              <mc:Fallback>
                <p:oleObj name="Equation" r:id="rId35" imgW="203040" imgH="19044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049" y="5095682"/>
                        <a:ext cx="338519" cy="317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矩形 14">
            <a:extLst>
              <a:ext uri="{FF2B5EF4-FFF2-40B4-BE49-F238E27FC236}">
                <a16:creationId xmlns:a16="http://schemas.microsoft.com/office/drawing/2014/main" id="{2CAC9905-65D1-40C8-99F7-BE430D24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7" y="2699818"/>
            <a:ext cx="7034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         时，即将端子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短路，此时有：</a:t>
            </a:r>
          </a:p>
        </p:txBody>
      </p:sp>
      <p:graphicFrame>
        <p:nvGraphicFramePr>
          <p:cNvPr id="55" name="Object 28"/>
          <p:cNvGraphicFramePr>
            <a:graphicFrameLocks noChangeAspect="1"/>
          </p:cNvGraphicFramePr>
          <p:nvPr/>
        </p:nvGraphicFramePr>
        <p:xfrm>
          <a:off x="956581" y="2867162"/>
          <a:ext cx="10429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Equation" r:id="rId37" imgW="583920" imgH="228600" progId="Equation.DSMT4">
                  <p:embed/>
                </p:oleObj>
              </mc:Choice>
              <mc:Fallback>
                <p:oleObj name="Equation" r:id="rId37" imgW="58392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581" y="2867162"/>
                        <a:ext cx="1042988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8" name="Rectangle 3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" name="Picture 36"/>
          <p:cNvPicPr>
            <a:picLocks noChangeAspect="1" noChangeArrowheads="1"/>
          </p:cNvPicPr>
          <p:nvPr/>
        </p:nvPicPr>
        <p:blipFill>
          <a:blip r:embed="rId3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3363" y="3404151"/>
            <a:ext cx="2692792" cy="10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9909" name="Picture 37"/>
          <p:cNvPicPr>
            <a:picLocks noChangeAspect="1" noChangeArrowheads="1"/>
          </p:cNvPicPr>
          <p:nvPr/>
        </p:nvPicPr>
        <p:blipFill>
          <a:blip r:embed="rId4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9322" y="5312040"/>
            <a:ext cx="2741530" cy="10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911" name="Rectangle 3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910" name="Object 38"/>
          <p:cNvGraphicFramePr>
            <a:graphicFrameLocks noChangeAspect="1"/>
          </p:cNvGraphicFramePr>
          <p:nvPr/>
        </p:nvGraphicFramePr>
        <p:xfrm>
          <a:off x="3740723" y="3631962"/>
          <a:ext cx="2592971" cy="70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4" name="Equation" r:id="rId41" imgW="1841500" imgH="508000" progId="Equation.DSMT4">
                  <p:embed/>
                </p:oleObj>
              </mc:Choice>
              <mc:Fallback>
                <p:oleObj name="Equation" r:id="rId41" imgW="1841500" imgH="508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723" y="3631962"/>
                        <a:ext cx="2592971" cy="708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矩形 14">
            <a:extLst>
              <a:ext uri="{FF2B5EF4-FFF2-40B4-BE49-F238E27FC236}">
                <a16:creationId xmlns:a16="http://schemas.microsoft.com/office/drawing/2014/main" id="{2CAC9905-65D1-40C8-99F7-BE430D242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31" y="4692894"/>
            <a:ext cx="70342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         时，即将端子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短路，此时有：</a:t>
            </a:r>
          </a:p>
        </p:txBody>
      </p:sp>
      <p:graphicFrame>
        <p:nvGraphicFramePr>
          <p:cNvPr id="46" name="Object 28"/>
          <p:cNvGraphicFramePr>
            <a:graphicFrameLocks noChangeAspect="1"/>
          </p:cNvGraphicFramePr>
          <p:nvPr/>
        </p:nvGraphicFramePr>
        <p:xfrm>
          <a:off x="906213" y="4860713"/>
          <a:ext cx="10207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5" name="Equation" r:id="rId43" imgW="571320" imgH="228600" progId="Equation.DSMT4">
                  <p:embed/>
                </p:oleObj>
              </mc:Choice>
              <mc:Fallback>
                <p:oleObj name="Equation" r:id="rId43" imgW="571320" imgH="228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213" y="4860713"/>
                        <a:ext cx="10207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4" name="Rectangle 4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3745163" y="5505177"/>
          <a:ext cx="28575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" name="Equation" r:id="rId45" imgW="1879560" imgH="533160" progId="Equation.DSMT4">
                  <p:embed/>
                </p:oleObj>
              </mc:Choice>
              <mc:Fallback>
                <p:oleObj name="Equation" r:id="rId45" imgW="1879560" imgH="53316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163" y="5505177"/>
                        <a:ext cx="28575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矩形 4">
            <a:extLst>
              <a:ext uri="{FF2B5EF4-FFF2-40B4-BE49-F238E27FC236}">
                <a16:creationId xmlns:a16="http://schemas.microsoft.com/office/drawing/2014/main" id="{A647CE76-380E-4163-BE6A-8189207CA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"/>
            <a:ext cx="228600" cy="685800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40" name="文本框 5">
            <a:extLst>
              <a:ext uri="{FF2B5EF4-FFF2-40B4-BE49-F238E27FC236}">
                <a16:creationId xmlns:a16="http://schemas.microsoft.com/office/drawing/2014/main" id="{17F4DB3B-3C1E-4A14-8673-99D5541FC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9725"/>
            <a:ext cx="3416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验收及报告要求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1DC21C-76BE-4658-8893-86B6F45A6DF4}"/>
              </a:ext>
            </a:extLst>
          </p:cNvPr>
          <p:cNvSpPr txBox="1"/>
          <p:nvPr/>
        </p:nvSpPr>
        <p:spPr>
          <a:xfrm>
            <a:off x="1324523" y="1288339"/>
            <a:ext cx="4997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当堂验收内容</a:t>
            </a:r>
            <a:endParaRPr lang="zh-CN" altLang="en-US" sz="3200" b="1" dirty="0">
              <a:solidFill>
                <a:srgbClr val="00AC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897ADE-E73E-4B56-A14B-F0F6B5F8C276}"/>
              </a:ext>
            </a:extLst>
          </p:cNvPr>
          <p:cNvSpPr txBox="1"/>
          <p:nvPr/>
        </p:nvSpPr>
        <p:spPr>
          <a:xfrm>
            <a:off x="1872533" y="1739607"/>
            <a:ext cx="8468236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实验报告预习部分（实验目的、原理、仿真任务）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实验原始测量数据。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CF4C6D0-AE72-4E5B-8F08-2FE5FEE415B2}"/>
              </a:ext>
            </a:extLst>
          </p:cNvPr>
          <p:cNvSpPr txBox="1"/>
          <p:nvPr/>
        </p:nvSpPr>
        <p:spPr>
          <a:xfrm>
            <a:off x="1324523" y="2949898"/>
            <a:ext cx="439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实验报告要求</a:t>
            </a:r>
            <a:endParaRPr lang="zh-CN" altLang="en-US" sz="3200" b="1" dirty="0">
              <a:solidFill>
                <a:srgbClr val="00AC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id="{EDC2780E-3C91-4FF6-AB3D-5FC2828066FC}"/>
              </a:ext>
            </a:extLst>
          </p:cNvPr>
          <p:cNvSpPr txBox="1"/>
          <p:nvPr/>
        </p:nvSpPr>
        <p:spPr>
          <a:xfrm>
            <a:off x="1863791" y="3467636"/>
            <a:ext cx="884243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字迹清楚，完成报告册上所有内容。图形需用计算机绘制或手动绘制均可，需粘贴在对应位置。</a:t>
            </a:r>
          </a:p>
        </p:txBody>
      </p:sp>
      <p:sp>
        <p:nvSpPr>
          <p:cNvPr id="8" name="文本框 2"/>
          <p:cNvSpPr txBox="1"/>
          <p:nvPr/>
        </p:nvSpPr>
        <p:spPr>
          <a:xfrm>
            <a:off x="1324523" y="4647283"/>
            <a:ext cx="4043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如何交报告</a:t>
            </a:r>
          </a:p>
        </p:txBody>
      </p:sp>
      <p:sp>
        <p:nvSpPr>
          <p:cNvPr id="9" name="文本框 3"/>
          <p:cNvSpPr txBox="1"/>
          <p:nvPr/>
        </p:nvSpPr>
        <p:spPr>
          <a:xfrm>
            <a:off x="1824617" y="5171946"/>
            <a:ext cx="734065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每次实验课前，交上一次实验报告。忘记带的同学可交至西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228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房间或下次课补交。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Pages>0</Pages>
  <Words>616</Words>
  <Characters>0</Characters>
  <Application>Microsoft Office PowerPoint</Application>
  <DocSecurity>0</DocSecurity>
  <PresentationFormat>宽屏</PresentationFormat>
  <Lines>0</Lines>
  <Paragraphs>107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隶书</vt:lpstr>
      <vt:lpstr>宋体</vt:lpstr>
      <vt:lpstr>微软雅黑</vt:lpstr>
      <vt:lpstr>Arial</vt:lpstr>
      <vt:lpstr>Calibri</vt:lpstr>
      <vt:lpstr>Calibri Light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ACER</dc:creator>
  <cp:keywords/>
  <dc:description/>
  <cp:lastModifiedBy>gao xinyue</cp:lastModifiedBy>
  <cp:revision>199</cp:revision>
  <dcterms:created xsi:type="dcterms:W3CDTF">2014-08-16T07:30:00Z</dcterms:created>
  <dcterms:modified xsi:type="dcterms:W3CDTF">2021-10-11T09:06:50Z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