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903" r:id="rId3"/>
    <p:sldId id="1107" r:id="rId5"/>
    <p:sldId id="1108" r:id="rId6"/>
    <p:sldId id="1190" r:id="rId7"/>
    <p:sldId id="1193" r:id="rId8"/>
    <p:sldId id="1194" r:id="rId9"/>
    <p:sldId id="1195" r:id="rId10"/>
    <p:sldId id="1196" r:id="rId11"/>
    <p:sldId id="1197" r:id="rId12"/>
    <p:sldId id="1198" r:id="rId13"/>
    <p:sldId id="1199" r:id="rId14"/>
    <p:sldId id="1106" r:id="rId15"/>
    <p:sldId id="1092" r:id="rId16"/>
  </p:sldIdLst>
  <p:sldSz cx="9144000" cy="6858000" type="screen4x3"/>
  <p:notesSz cx="6797675" cy="9928225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009900"/>
    <a:srgbClr val="00642D"/>
    <a:srgbClr val="99FFCC"/>
    <a:srgbClr val="CCCCFF"/>
    <a:srgbClr val="66FF99"/>
    <a:srgbClr val="CCFFCC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8519" autoAdjust="0"/>
  </p:normalViewPr>
  <p:slideViewPr>
    <p:cSldViewPr showGuides="1">
      <p:cViewPr varScale="1">
        <p:scale>
          <a:sx n="89" d="100"/>
          <a:sy n="89" d="100"/>
        </p:scale>
        <p:origin x="10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803A0E5-B8FC-429F-B929-9CB1AF805AA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 baseline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段数码管显示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571500" y="1905000"/>
            <a:ext cx="8001000" cy="4267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段数码管的设计，分配管脚并下载程序到芯片中，在实验箱上进行设计的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前面学习的内容新建工程，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创建的工程添加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.v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文件或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bdf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并完成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段数码管的代码编辑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后对工程进行仿真。考虑输入信号怎么给才能遍历所有情况并且一目了然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工程进行管脚分配，重新编译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程序、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段数码管显示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3-2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571500" y="1905000"/>
            <a:ext cx="8001000" cy="42672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段数码管的设计，分配管脚并下载程序到芯片中，在实验箱上进行设计的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在计数器电路中加入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端数码管电路形成一个新的电路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为电路分配管脚，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重新编译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程序、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实验报告要求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066800"/>
            <a:ext cx="8196262" cy="4267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dirty="0" smtClean="0"/>
              <a:t>Verilog</a:t>
            </a:r>
            <a:r>
              <a:rPr lang="zh-CN" altLang="en-US" sz="2000" dirty="0" smtClean="0"/>
              <a:t>基本语法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实验设计思路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verilog</a:t>
            </a:r>
            <a:r>
              <a:rPr lang="zh-CN" altLang="en-US" sz="2000" dirty="0" smtClean="0"/>
              <a:t>设计的步骤和仿真结果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所设计计数器的原理图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计数器的仿真结果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思考题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七段数码管的原理、真值表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实验设计思路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用</a:t>
            </a:r>
            <a:r>
              <a:rPr lang="en-US" altLang="zh-CN" sz="2000" dirty="0" err="1"/>
              <a:t>verilog</a:t>
            </a:r>
            <a:r>
              <a:rPr lang="zh-CN" altLang="en-US" sz="2000" dirty="0"/>
              <a:t>设计的关键</a:t>
            </a:r>
            <a:r>
              <a:rPr lang="zh-CN" altLang="en-US" sz="2000" dirty="0" smtClean="0"/>
              <a:t>代码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Box 6"/>
          <p:cNvSpPr txBox="1">
            <a:spLocks noChangeArrowheads="1"/>
          </p:cNvSpPr>
          <p:nvPr/>
        </p:nvSpPr>
        <p:spPr bwMode="auto">
          <a:xfrm>
            <a:off x="3556337" y="2662637"/>
            <a:ext cx="2031325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7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93AD-7CE9-4890-B8F6-241EDDCDF20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0886" y="2209800"/>
            <a:ext cx="4862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：时序逻辑电路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8192" y="34290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计数器设计与应用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371600"/>
            <a:ext cx="8188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计数器设计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段数码管显示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分频器的设计（选做）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计数器设计与应用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计数器设计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71500" y="1826149"/>
            <a:ext cx="80010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使用双稳态元件构建四位计数器</a:t>
            </a:r>
            <a:endParaRPr lang="zh-CN" altLang="en-US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571500" y="2590800"/>
            <a:ext cx="8001000" cy="358627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新建工程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为创建的工程添加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bdf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文件，使用完成四位计数器的设计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编译后对工程进行仿真。考虑输入信号怎么给才能遍历所有情况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工程进行管脚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程序、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计数器设计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71500" y="1826149"/>
            <a:ext cx="80010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endParaRPr lang="zh-CN" altLang="en-US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1219200"/>
            <a:ext cx="81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571500" y="2590800"/>
            <a:ext cx="8001000" cy="358627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25000"/>
              </a:lnSpc>
              <a:buClrTx/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所设计的四位计数器是加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计数还是减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计数？如果是加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（减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）计数器，思考减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（加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）计数器如何实际？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buClrTx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设计的四位计数器是同步计数器还是异步计数器？思考同步计数器和异步计数器的区别？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buClrTx/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所用的双稳态元件是什么？如果用其他触发器替换，电路图又该如何设计？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buClrTx/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时钟输入用什么表示？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段数码管显示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1191501"/>
            <a:ext cx="5072098" cy="5437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段数码管由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 c d e f g </a:t>
            </a:r>
            <a:r>
              <a:rPr lang="en-US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八段发光管组成，靠每一段的亮灭状态的不同来显示不同的字符。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分为共阴极和共阳极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共阳极数码管是指数码管的八段发光二极管的阳极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正极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都连在一起，而阴极对应的各段可分别控制，</a:t>
            </a:r>
            <a:r>
              <a:rPr lang="zh-CN" altLang="en-US" sz="2000" dirty="0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sz="2000" dirty="0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</a:t>
            </a:r>
            <a:r>
              <a:rPr lang="zh-CN" altLang="en-US" sz="2000" dirty="0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所示，此时控制各段的信号为低时该段点亮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abcdefg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=7‘b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0000001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，显示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共阴极数码管是指数码管的八段发光二极管的阴极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负极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都连在一起，而阳极对应的各段可分别控制，如图（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）所示，</a:t>
            </a:r>
            <a:r>
              <a:rPr lang="zh-CN" altLang="en-US" sz="2000" dirty="0" smtClean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此时控制各段的信号为高时该段点亮。</a:t>
            </a:r>
            <a:endParaRPr lang="en-US" altLang="zh-CN" sz="2000" dirty="0" smtClean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abcdefg</a:t>
            </a:r>
            <a:r>
              <a:rPr 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=7‘b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1111110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，显示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内容占位符 3" descr="https://imgsa.baidu.com/baike/w%3D268/sign=3507982d8bd4b31cf03c93bdbfd7276f/279759ee3d6d55fbcd11f5486d224f4a21a4dd8d.jp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43570" y="1142984"/>
            <a:ext cx="1381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https://imgsa.baidu.com/baike/w%3D268/sign=e4ce62742834349b74066983f1eb1521/77094b36acaf2edd622fca878d1001e93801938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1500174"/>
            <a:ext cx="1399674" cy="102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https://gss0.baidu.com/94o3dSag_xI4khGko9WTAnF6hhy/zhidao/pic/item/63d0f703918fa0ecf8186a8e229759ee3c6ddb5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113058"/>
            <a:ext cx="2857520" cy="315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2829-BB60-4072-B794-BACC6EC295F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pic>
        <p:nvPicPr>
          <p:cNvPr id="4" name="内容占位符 3" descr="https://imgsa.baidu.com/baike/w%3D268/sign=3507982d8bd4b31cf03c93bdbfd7276f/279759ee3d6d55fbcd11f5486d224f4a21a4dd8d.jp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34834" y="1884556"/>
            <a:ext cx="13811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6"/>
          <p:cNvPicPr>
            <a:picLocks noChangeAspect="1" noChangeArrowheads="1"/>
          </p:cNvPicPr>
          <p:nvPr/>
        </p:nvPicPr>
        <p:blipFill>
          <a:blip r:embed="rId2"/>
          <a:srcRect b="53426"/>
          <a:stretch>
            <a:fillRect/>
          </a:stretch>
        </p:blipFill>
        <p:spPr bwMode="auto">
          <a:xfrm>
            <a:off x="41366" y="241803"/>
            <a:ext cx="9067800" cy="1331913"/>
          </a:xfrm>
          <a:prstGeom prst="rect">
            <a:avLst/>
          </a:prstGeom>
          <a:noFill/>
        </p:spPr>
      </p:pic>
      <p:graphicFrame>
        <p:nvGraphicFramePr>
          <p:cNvPr id="6" name="Group 85"/>
          <p:cNvGraphicFramePr/>
          <p:nvPr/>
        </p:nvGraphicFramePr>
        <p:xfrm>
          <a:off x="1393894" y="1851206"/>
          <a:ext cx="7572428" cy="4663440"/>
        </p:xfrm>
        <a:graphic>
          <a:graphicData uri="http://schemas.openxmlformats.org/drawingml/2006/table">
            <a:tbl>
              <a:tblPr/>
              <a:tblGrid>
                <a:gridCol w="1214446"/>
                <a:gridCol w="1500198"/>
                <a:gridCol w="642942"/>
                <a:gridCol w="785818"/>
                <a:gridCol w="785818"/>
                <a:gridCol w="714380"/>
                <a:gridCol w="642942"/>
                <a:gridCol w="642942"/>
                <a:gridCol w="64294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四位二进制数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对应的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进制数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0000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0001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0011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0100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0101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0111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1010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1011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1100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1101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1110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1111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段数码管显示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44195" y="1447800"/>
            <a:ext cx="8001000" cy="1066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输入信号：四位二进制变量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输出信号：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位段控制信号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195" y="2590800"/>
            <a:ext cx="81426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</a:t>
            </a:r>
            <a:r>
              <a:rPr lang="en-US" altLang="zh-CN" sz="20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seven_segment</a:t>
            </a:r>
            <a:r>
              <a:rPr lang="en-US" altLang="zh-CN" sz="20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data,a,b,c,d,e,f,g</a:t>
            </a:r>
            <a:r>
              <a:rPr lang="en-US" altLang="zh-CN" sz="20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zh-CN" altLang="en-US" sz="20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i="1" u="sng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对各个输入输出信号进行类型声明，注意位宽不要弄错</a:t>
            </a:r>
            <a:endParaRPr lang="zh-CN" altLang="en-US" kern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i="1" u="sng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请用</a:t>
            </a:r>
            <a:r>
              <a:rPr lang="en-US" altLang="zh-CN" i="1" u="sng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i="1" u="sng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语句实现</a:t>
            </a:r>
            <a:r>
              <a:rPr lang="en-US" altLang="zh-CN" i="1" u="sng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i="1" u="sng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段数码管的内部逻辑</a:t>
            </a:r>
            <a:r>
              <a:rPr lang="en-US" altLang="zh-CN" i="1" u="sng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endParaRPr lang="en-US" altLang="zh-CN" i="1" u="sng" kern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……</a:t>
            </a:r>
            <a:endParaRPr lang="en-US" altLang="zh-CN" sz="20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zh-CN" altLang="en-US" sz="20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段数码管显示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09600" y="1219200"/>
            <a:ext cx="80010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输入信号：四位二进制变量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输出信号：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位段控制信号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7" y="2731030"/>
            <a:ext cx="20764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33" y="2667000"/>
            <a:ext cx="2324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2743200" y="2731030"/>
            <a:ext cx="3105150" cy="344117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  <p:tag name="COMMONDATA" val="eyJoZGlkIjoiOGQzNzI3ODYxZGU5ZmExN2U4ZTQ2ZWZjMTViYzEzOTQ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WPS 演示</Application>
  <PresentationFormat>全屏显示(4:3)</PresentationFormat>
  <Paragraphs>242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Georgia</vt:lpstr>
      <vt:lpstr>Times New Roman</vt:lpstr>
      <vt:lpstr>黑体</vt:lpstr>
      <vt:lpstr>华文楷体</vt:lpstr>
      <vt:lpstr>微软雅黑</vt:lpstr>
      <vt:lpstr>华文隶书</vt:lpstr>
      <vt:lpstr>Comic Sans MS</vt:lpstr>
      <vt:lpstr>Arial Unicode MS</vt:lpstr>
      <vt:lpstr>1_Profile</vt:lpstr>
      <vt:lpstr>数字逻辑电路实验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pc</cp:lastModifiedBy>
  <cp:revision>1595</cp:revision>
  <cp:lastPrinted>2010-09-01T14:57:00Z</cp:lastPrinted>
  <dcterms:created xsi:type="dcterms:W3CDTF">2006-11-23T09:29:00Z</dcterms:created>
  <dcterms:modified xsi:type="dcterms:W3CDTF">2023-11-15T10:23:13Z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F9CD89C13F164611AF61568D97CED910_12</vt:lpwstr>
  </property>
  <property fmtid="{D5CDD505-2E9C-101B-9397-08002B2CF9AE}" pid="3" name="KSOProductBuildVer">
    <vt:lpwstr>2052-11.1.0.14650</vt:lpwstr>
  </property>
</Properties>
</file>