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903" r:id="rId3"/>
    <p:sldId id="1107" r:id="rId5"/>
    <p:sldId id="1108" r:id="rId6"/>
    <p:sldId id="1137" r:id="rId7"/>
    <p:sldId id="1150" r:id="rId8"/>
    <p:sldId id="1151" r:id="rId9"/>
    <p:sldId id="1152" r:id="rId10"/>
    <p:sldId id="1153" r:id="rId11"/>
    <p:sldId id="1154" r:id="rId12"/>
    <p:sldId id="1155" r:id="rId13"/>
    <p:sldId id="1156" r:id="rId14"/>
    <p:sldId id="1157" r:id="rId15"/>
    <p:sldId id="1158" r:id="rId16"/>
    <p:sldId id="1159" r:id="rId17"/>
    <p:sldId id="1160" r:id="rId18"/>
    <p:sldId id="1161" r:id="rId19"/>
    <p:sldId id="1162" r:id="rId20"/>
    <p:sldId id="1163" r:id="rId21"/>
    <p:sldId id="1164" r:id="rId22"/>
    <p:sldId id="1165" r:id="rId23"/>
    <p:sldId id="1166" r:id="rId24"/>
    <p:sldId id="1167" r:id="rId25"/>
    <p:sldId id="1168" r:id="rId26"/>
    <p:sldId id="1169" r:id="rId27"/>
    <p:sldId id="1170" r:id="rId28"/>
    <p:sldId id="1171" r:id="rId29"/>
    <p:sldId id="1172" r:id="rId30"/>
    <p:sldId id="1173" r:id="rId31"/>
    <p:sldId id="1174" r:id="rId32"/>
    <p:sldId id="1175" r:id="rId33"/>
    <p:sldId id="1176" r:id="rId34"/>
    <p:sldId id="1177" r:id="rId35"/>
    <p:sldId id="1178" r:id="rId36"/>
    <p:sldId id="1179" r:id="rId37"/>
    <p:sldId id="1180" r:id="rId38"/>
    <p:sldId id="1182" r:id="rId39"/>
    <p:sldId id="1181" r:id="rId40"/>
    <p:sldId id="1183" r:id="rId41"/>
    <p:sldId id="1184" r:id="rId42"/>
  </p:sldIdLst>
  <p:sldSz cx="9144000" cy="6858000" type="screen4x3"/>
  <p:notesSz cx="6797675" cy="9928225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009900"/>
    <a:srgbClr val="00642D"/>
    <a:srgbClr val="99FFCC"/>
    <a:srgbClr val="CCCCFF"/>
    <a:srgbClr val="66FF99"/>
    <a:srgbClr val="CCFFCC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8519" autoAdjust="0"/>
  </p:normalViewPr>
  <p:slideViewPr>
    <p:cSldViewPr showGuides="1">
      <p:cViewPr varScale="1">
        <p:scale>
          <a:sx n="89" d="100"/>
          <a:sy n="89" d="100"/>
        </p:scale>
        <p:origin x="10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17DBA9-C484-4610-B37C-4E4AC5A60C2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1" y="4716585"/>
            <a:ext cx="5438140" cy="4467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313407-044F-4D24-AD35-E250C10CD77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803A0E5-B8FC-429F-B929-9CB1AF805AA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105400"/>
            <a:ext cx="4800600" cy="635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 baseline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3581400"/>
            <a:ext cx="4800600" cy="1143000"/>
          </a:xfrm>
          <a:effectLst/>
        </p:spPr>
        <p:txBody>
          <a:bodyPr/>
          <a:lstStyle>
            <a:lvl1pPr algn="ctr">
              <a:defRPr sz="45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015106-0D62-44A2-A831-A4617DA766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24E465-DC62-4836-B79F-8D04962546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D842BE-2CBE-4468-9C03-F36F8653BF8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0E2829-BB60-4072-B794-BACC6EC295F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D3A-FA93-4212-8E4C-FD4B6A12E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512A-22D8-4CCD-9929-0B65244994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5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6781800" y="6096000"/>
            <a:ext cx="2057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endParaRPr lang="en-US" altLang="zh-CN" sz="1400" i="1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8EEABD-8522-49A5-8B14-A24E4F4F7F6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ctr"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1295400"/>
            <a:ext cx="9144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78656" y="4343400"/>
            <a:ext cx="7786688" cy="2320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信息与通信工程系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张世娇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西一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zhshijiao@mail.xjtu.edu.cn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FA8-DAB7-4948-A7DC-747099081C5B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4" y="1229380"/>
            <a:ext cx="727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模块实例化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09600" y="1828800"/>
            <a:ext cx="7886700" cy="1219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一个模块中可以包含其它模块，在一个模块中通过模块实例化来调用另一个模块。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6724" y="3154501"/>
            <a:ext cx="2664823" cy="317009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test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a, b, c, d, e,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o1, o2, o3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u1(o1,a,b);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 u2(o2,c,d);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ot u3(o3,e);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81400" y="3154501"/>
            <a:ext cx="5181600" cy="278537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000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每个实例都有自己的名字</a:t>
            </a:r>
            <a:r>
              <a:rPr lang="en-US" altLang="zh-CN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(u1, u2, u3)</a:t>
            </a:r>
            <a:r>
              <a:rPr lang="zh-CN" altLang="en-US" sz="2000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。实例名是每个对象唯一的标记，通过这个标记可以查看每个实例的内部。</a:t>
            </a:r>
            <a:endParaRPr lang="en-US" altLang="zh-CN" sz="2000" i="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sz="2000" i="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000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模块实例化与调用程序不同。每个实例都是模块的一个完全的拷贝，相互独立、并行。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4" y="122938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模块实例化之引用方式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09599" y="1828800"/>
            <a:ext cx="8077201" cy="1219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模块例化是为了建立模块与模块之间的信号连接关系，标明哪些信号要输入到被引用的模块实体中，哪些信号要从模块实体中引出来。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3310622"/>
            <a:ext cx="2360023" cy="278537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test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a, b, c, d, e,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o1, o2, o3);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u1(o1,a,b);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 u2(o2,c,d);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ot u3(o3,e);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152402" y="3331028"/>
            <a:ext cx="1904999" cy="278537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and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o, a, b);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o;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nput a;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b;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o=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a&amp;b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7163956" y="6084738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引用方式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4419600" y="3299360"/>
            <a:ext cx="1754777" cy="240065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not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o, a);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o;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nput a;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o=~a;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537892" y="6139934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nd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4738181" y="6116406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2286001" y="3299360"/>
            <a:ext cx="1904999" cy="278537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or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o, a, b);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o;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nput a;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b;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o=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a|b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2671491" y="6108266"/>
            <a:ext cx="99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4" y="122938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模块实例化之引用方式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09599" y="1828800"/>
            <a:ext cx="8077201" cy="1219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模块例化是为了建立模块与模块之间的信号连接关系，标明哪些信号要输入到被引用的模块实体中，哪些信号要从模块实体中引出来。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152402" y="3299360"/>
            <a:ext cx="1904999" cy="278537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and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o, a, b);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o;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nput a;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b;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o=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a&amp;b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7163956" y="608473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引用方式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4267200" y="3299360"/>
            <a:ext cx="1754777" cy="240065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not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o, a);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o;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nput a;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o=~a;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537892" y="6139934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nd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4738181" y="6116406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2209801" y="3299360"/>
            <a:ext cx="1904999" cy="278537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or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o, a, b);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o;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nput a;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b;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o=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a|b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2671491" y="6108266"/>
            <a:ext cx="99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6172200" y="3299360"/>
            <a:ext cx="2971800" cy="278537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odule test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a, b, c, d, e,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o1, o2, o3);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u1(.o(o1),.a(a), .b(b));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u2(.o(o2),.a(c),.b(d));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 u3(.o(o3),.a(e));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4" y="122938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574674" y="1907195"/>
            <a:ext cx="7086600" cy="606425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sz="2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采用四值逻辑系统</a:t>
            </a:r>
            <a:endParaRPr lang="zh-CN" altLang="en-US" sz="28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574674" y="2867406"/>
            <a:ext cx="4352653" cy="2446338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0——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逻辑假、低电平</a:t>
            </a:r>
            <a:endParaRPr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1——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逻辑真，高电平</a:t>
            </a:r>
            <a:endParaRPr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‘X’——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不确定的值</a:t>
            </a:r>
            <a:endParaRPr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‘Z’——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高阻态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447800"/>
            <a:ext cx="2087532" cy="483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4" y="122938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3"/>
          <p:cNvSpPr txBox="1"/>
          <p:nvPr/>
        </p:nvSpPr>
        <p:spPr>
          <a:xfrm>
            <a:off x="574674" y="1981200"/>
            <a:ext cx="8001000" cy="4267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主要有三类</a:t>
            </a: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(class)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数据类型：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parameters(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): 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运行时的常数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net(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线网</a:t>
            </a: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): 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表示器件之间的物理连接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register(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：表示抽象存储元件</a:t>
            </a: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4" y="122938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674" y="1719943"/>
            <a:ext cx="841692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整数常量和实数常量</a:t>
            </a:r>
            <a:br>
              <a:rPr lang="zh-CN" altLang="en-US" sz="2800" i="0" dirty="0" smtClean="0">
                <a:solidFill>
                  <a:srgbClr val="FF7B8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整数常量  </a:t>
            </a:r>
            <a:r>
              <a:rPr lang="zh-CN" altLang="en-US" sz="2000" i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i="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表示：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&lt;size&gt;’&lt;base&gt;&lt;value&gt;</a:t>
            </a:r>
            <a:b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size 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表示占用的二进制位宽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。缺省为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数基，可为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(o)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(d)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(h)</a:t>
            </a:r>
            <a:endParaRPr lang="en-US" altLang="zh-CN" sz="2000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缺省为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是所选数基内任意有效数字，包括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55675" y="4716226"/>
          <a:ext cx="7620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543"/>
                <a:gridCol w="56714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8’d12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8bit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表示是十进制。该例表示值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12’H83A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12bit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表示是十六进制。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该例表示值为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进制的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83A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4’b0111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4bit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表示二进制。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该例表示二进制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0111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，即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4" y="122938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74" y="1752600"/>
            <a:ext cx="610906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整数常量</a:t>
            </a:r>
            <a:endParaRPr lang="en-US" altLang="zh-CN" sz="2400" i="0" dirty="0" smtClean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的大小可以定义也可以不定义。</a:t>
            </a:r>
            <a:b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没有定义大小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(size)</a:t>
            </a:r>
            <a:r>
              <a:rPr lang="zh-CN" altLang="en-US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整数缺省为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b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缺省数基为十进制</a:t>
            </a:r>
            <a:b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数基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(base)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和数字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(16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中的字母无大小写之分</a:t>
            </a:r>
            <a:b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当数值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大于指定的大小时，截去高位。</a:t>
            </a:r>
            <a:endParaRPr lang="en-US" altLang="zh-CN" sz="2000" i="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2’b1101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表示的是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2’b01</a:t>
            </a:r>
            <a:b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实数常量</a:t>
            </a:r>
            <a:b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实数可用科学表示法或十进制表示</a:t>
            </a:r>
            <a:b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科学表示法表示方式：</a:t>
            </a:r>
            <a:b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尾数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&gt;&lt;e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E&gt;&lt;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指数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表示： 尾数</a:t>
            </a:r>
            <a:r>
              <a:rPr lang="en-US" altLang="zh-CN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指数</a:t>
            </a:r>
            <a:endParaRPr lang="en-US" altLang="zh-CN" sz="2000" i="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32E-4   0.0032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4.1e3 4100.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499" y="1813086"/>
            <a:ext cx="8004175" cy="470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用参数声明一个可变常量，常用于定义延时及宽度变量。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kern="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参数定义的语法：</a:t>
            </a:r>
            <a:r>
              <a:rPr lang="en-US" altLang="zh-CN" kern="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&lt;</a:t>
            </a:r>
            <a:r>
              <a:rPr lang="en-US" altLang="zh-CN" kern="0" dirty="0" err="1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list_of_assignment</a:t>
            </a:r>
            <a:r>
              <a:rPr lang="en-US" altLang="zh-CN" kern="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&gt;;</a:t>
            </a:r>
            <a:br>
              <a:rPr lang="en-US" altLang="zh-CN" kern="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可一次定义多个参数，用逗号隔开。</a:t>
            </a:r>
            <a:b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参数的定义是局部的，只在当前模块中有效。</a:t>
            </a:r>
            <a:b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参数定义可使用以前定义的整数和实数参数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5000"/>
              </a:lnSpc>
              <a:buFont typeface="Wingdings" panose="05000000000000000000" pitchFamily="2" charset="2"/>
              <a:buNone/>
            </a:pP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mod1( out, in1, in2);</a:t>
            </a:r>
            <a:b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. .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</a:t>
            </a:r>
            <a:r>
              <a:rPr lang="en-US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msb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=15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lsb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b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IDLE = 4’b0000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b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b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3"/>
          <p:cNvSpPr txBox="1"/>
          <p:nvPr/>
        </p:nvSpPr>
        <p:spPr>
          <a:xfrm>
            <a:off x="574675" y="1905000"/>
            <a:ext cx="8001000" cy="4267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lvl="1" indent="-469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变量指在程序运行过程中其值可以被改变的量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net(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线网</a:t>
            </a:r>
            <a:r>
              <a:rPr lang="en-US" altLang="zh-CN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): 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表示器件之间的物理连接</a:t>
            </a:r>
            <a:endParaRPr lang="en-US" altLang="zh-CN" sz="22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7117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典型代表：</a:t>
            </a:r>
            <a:r>
              <a:rPr lang="en-US" altLang="zh-CN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endParaRPr lang="en-US" altLang="zh-CN" sz="22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register(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r>
              <a:rPr lang="en-US" altLang="zh-CN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：表示抽象存储元件</a:t>
            </a:r>
            <a:endParaRPr lang="en-US" altLang="zh-CN" sz="22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7117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2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典型代表：</a:t>
            </a:r>
            <a:r>
              <a:rPr lang="en-US" altLang="zh-CN" sz="22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endParaRPr lang="zh-CN" altLang="en-US" sz="2200" kern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500" y="1708291"/>
            <a:ext cx="78099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（线网）</a:t>
            </a:r>
            <a:endParaRPr lang="en-US" altLang="zh-CN" sz="2400" b="1" i="0" dirty="0" smtClean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需要被持续的驱动，驱动它的可以是门和模块。</a:t>
            </a:r>
            <a:b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驱动器的值发生变化时， 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自动的将新值传送到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上。在下例中，线网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门驱动。当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门的输入信号置位时将传输到线网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505200"/>
            <a:ext cx="4818914" cy="2892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0886" y="2209800"/>
            <a:ext cx="4862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：时序逻辑电路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8192" y="342900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计数器设计与应用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717766"/>
            <a:ext cx="7886700" cy="27146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9600" y="4572000"/>
            <a:ext cx="7605304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没有声明时</a:t>
            </a:r>
            <a:r>
              <a:rPr lang="en-US" altLang="zh-CN" sz="24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缺省类型为 </a:t>
            </a:r>
            <a:r>
              <a:rPr lang="en-US" altLang="zh-CN" sz="24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类型。</a:t>
            </a:r>
            <a:endParaRPr lang="en-US" altLang="zh-CN" sz="2400" i="0" dirty="0" smtClean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缺省类型可由下面的编译改变：</a:t>
            </a:r>
            <a:b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default_nettype</a:t>
            </a:r>
            <a:r>
              <a:rPr lang="en-US" altLang="zh-CN" sz="24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nettype</a:t>
            </a:r>
            <a:r>
              <a:rPr lang="en-US" altLang="zh-CN" sz="24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85800" y="1752600"/>
            <a:ext cx="175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85800" y="1752600"/>
            <a:ext cx="175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1825" y="2264269"/>
            <a:ext cx="7886700" cy="4288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类型是最常用的类型，只有连接功能。</a:t>
            </a:r>
            <a:b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类型有相同的功能。用户可根据需要将线网定义为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以提高可读性。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例如，可以用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类型表示一个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有多个驱动源。或者将一个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以指示这个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可以是高阻态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Z(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-impedance)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。可推广至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wand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triand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trior</a:t>
            </a:r>
            <a:b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wand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有线逻辑功能。</a:t>
            </a:r>
            <a:b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trireg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类型很象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类型，但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trireg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类型在没有驱动时保持以前的值。这个值的强度随时间减弱。</a:t>
            </a:r>
            <a:b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缺省类型的编译指导：</a:t>
            </a:r>
            <a:b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default_nettype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nettype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nettype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不能是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supply1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supply0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85800" y="17526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714" y="2290314"/>
            <a:ext cx="8018961" cy="159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寄存器类型在赋新值以前保持原值</a:t>
            </a:r>
            <a:b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寄存器类型大量应用于行为模型描述及激励描述。</a:t>
            </a:r>
            <a:endParaRPr lang="en-US" altLang="zh-CN" sz="2000" i="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在下面的例子中，</a:t>
            </a:r>
            <a:r>
              <a:rPr lang="en-US" altLang="zh-CN" sz="2000" b="1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reg_a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2000" b="1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reg_b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2000" b="1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reg_sel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用于施加激励给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2:1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多路器。</a:t>
            </a:r>
            <a:b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用行为描述结构给寄存器类型赋值。给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类型赋值是在过程块中。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t="10321" b="5223"/>
          <a:stretch>
            <a:fillRect/>
          </a:stretch>
        </p:blipFill>
        <p:spPr>
          <a:xfrm>
            <a:off x="762000" y="3962400"/>
            <a:ext cx="6781819" cy="2589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85800" y="17526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内容占位符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71" y="2438400"/>
            <a:ext cx="7886700" cy="3449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变量声明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400" y="1752600"/>
            <a:ext cx="7886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en-US" altLang="zh-CN" sz="24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br>
              <a:rPr lang="zh-CN" altLang="en-US" sz="32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net_type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[range] [delay] &lt;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net_name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&gt;[, 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net_name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br>
              <a:rPr lang="en-US" altLang="zh-CN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net_type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b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range: 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矢量范围，以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[MSB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LSB]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b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delay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定义与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相关的延时</a:t>
            </a:r>
            <a:b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net_name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net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名称，一次可定义多个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net, 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用逗号分开。</a:t>
            </a:r>
            <a:endParaRPr lang="en-US" altLang="zh-CN" sz="2000" i="0" dirty="0" smtClean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br>
              <a:rPr lang="zh-CN" altLang="en-US" sz="1050" i="0" dirty="0" smtClean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2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寄存器声明</a:t>
            </a:r>
            <a:br>
              <a:rPr lang="zh-CN" altLang="en-US" sz="32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reg_type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[range] &lt;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reg_name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&gt;[, 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reg_name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br>
              <a:rPr lang="en-US" altLang="zh-CN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reg_type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：寄存器类型</a:t>
            </a:r>
            <a:b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矢量范围，以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[MSB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LSB]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格式。只对</a:t>
            </a: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类型有效</a:t>
            </a:r>
            <a:b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i="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reg_name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：寄存器名称，一次可定义多个寄存器，用逗号分开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3"/>
          <p:cNvSpPr txBox="1"/>
          <p:nvPr/>
        </p:nvSpPr>
        <p:spPr>
          <a:xfrm>
            <a:off x="605155" y="1905000"/>
            <a:ext cx="8001000" cy="4267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声明举例：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br>
              <a:rPr lang="zh-CN" altLang="en-US" sz="1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a; 			 //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一个标量寄存器</a:t>
            </a:r>
            <a:b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wand w;		 // 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一个标量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wand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b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[3: 0] v;	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// 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MSB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LSB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位寄存器向量</a:t>
            </a:r>
            <a:b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[7: 0] m, n;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// 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位寄存器</a:t>
            </a:r>
            <a:b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 [15: 0] </a:t>
            </a:r>
            <a:r>
              <a:rPr lang="en-US" altLang="zh-CN" sz="24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busa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	 // 16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位三态总线</a:t>
            </a:r>
            <a:b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kern="0" dirty="0" smtClean="0">
                <a:solidFill>
                  <a:srgbClr val="0064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 [0: 31] w1, w2;</a:t>
            </a:r>
            <a:r>
              <a:rPr lang="en-US" altLang="zh-CN" sz="2400" kern="0" dirty="0" smtClean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MSB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bit0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905000"/>
            <a:ext cx="8204824" cy="4631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3621" y="2450516"/>
            <a:ext cx="831668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信号可以分为端口信号和内部信号。出现在端口列表中的信号是端口信号，其它的信号为内部信号。</a:t>
            </a:r>
            <a:endParaRPr lang="en-US" altLang="zh-CN" sz="2000" i="0" dirty="0" smtClean="0">
              <a:solidFill>
                <a:srgbClr val="3333CC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端口信号，输入端口只能是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类型，但是可以由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型或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型驱动。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输出端口可以是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类型，也可以是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类型。若输出端口在过程块中赋值则为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类型；若在过程块外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赋值，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。输出端口只能驱动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型。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内部信号类型与输出端口相同，可以是</a:t>
            </a:r>
            <a:r>
              <a:rPr lang="en-US" altLang="zh-CN" sz="2000" b="1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类型。判断方法也与输出端口相同。若在过程块中赋值，则为</a:t>
            </a:r>
            <a:r>
              <a:rPr lang="en-US" altLang="zh-CN" sz="2000" b="1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类型；若在过程块外赋值，则为</a:t>
            </a:r>
            <a:r>
              <a:rPr lang="en-US" altLang="zh-CN" sz="2000" b="1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28452" y="184792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信号类型的确定方法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2743200"/>
            <a:ext cx="7577447" cy="326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下面所列是常出的错误及相应的错误信息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(error message)</a:t>
            </a:r>
            <a:endParaRPr lang="en-US" altLang="zh-CN" sz="2000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用过程语句给一个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类型的或忘记声明类型的信号赋值。</a:t>
            </a:r>
            <a:b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信息： </a:t>
            </a:r>
            <a:r>
              <a:rPr lang="en-US" altLang="zh-CN" sz="2000" b="1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illegal …… assignment.</a:t>
            </a:r>
            <a:b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将实例的输出连接到声明为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类型的信号上。</a:t>
            </a:r>
            <a:b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信息： </a:t>
            </a:r>
            <a:r>
              <a:rPr lang="en-US" altLang="zh-CN" sz="2000" b="1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&lt;name&gt; has illegal output port specification.</a:t>
            </a:r>
            <a:b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将模块的输入信号声明为</a:t>
            </a:r>
            <a:r>
              <a:rPr lang="en-US" altLang="zh-CN" sz="2000" b="1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类型。</a:t>
            </a:r>
            <a:b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信息： </a:t>
            </a:r>
            <a:r>
              <a:rPr lang="en-US" altLang="zh-CN" sz="2000" b="1" i="0" dirty="0" smtClean="0">
                <a:solidFill>
                  <a:srgbClr val="33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incompatible declaration, &lt;signal name&gt; ……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09600" y="201168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数据类型使用过程中的常见错误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运算操作符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133600"/>
            <a:ext cx="6171795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371600"/>
            <a:ext cx="81883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段数码管显示设计</a:t>
            </a: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计数器设计</a:t>
            </a: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分频器的设计（选做）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计数器设计与应用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"/>
          <p:cNvSpPr txBox="1"/>
          <p:nvPr/>
        </p:nvSpPr>
        <p:spPr>
          <a:xfrm>
            <a:off x="571500" y="1821795"/>
            <a:ext cx="480612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模块的逻辑功能定义描述部分：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产生所需逻辑：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ssign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语句：组合逻辑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块：时序逻辑、组合逻辑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模块实例化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563" y="2204085"/>
            <a:ext cx="790575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可以用持续赋值语句描述组合逻辑，代替用门及其连接描述方式。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持续赋值在</a:t>
            </a:r>
            <a:r>
              <a:rPr lang="zh-CN" altLang="en-US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过程块外部使用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持续赋值用于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驱动。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持续赋值可以是显式或隐含的。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&lt;assign&gt;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net_name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&lt;expressions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&gt;;</a:t>
            </a:r>
            <a:b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459" y="4800600"/>
            <a:ext cx="4238095" cy="11714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4563" y="1742420"/>
            <a:ext cx="818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ssign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语句：持续赋值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500" y="1742420"/>
            <a:ext cx="818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块：过程赋值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3"/>
          <p:cNvSpPr txBox="1"/>
          <p:nvPr/>
        </p:nvSpPr>
        <p:spPr>
          <a:xfrm>
            <a:off x="574675" y="2274349"/>
            <a:ext cx="80010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过程块是行为模型的基础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过程块有两种：</a:t>
            </a:r>
            <a:br>
              <a:rPr lang="zh-CN" altLang="en-US" sz="2400" kern="0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块，只能执行一次。</a:t>
            </a:r>
            <a:r>
              <a:rPr lang="zh-CN" altLang="en-US" sz="2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不能综合，用在仿真中</a:t>
            </a:r>
            <a:br>
              <a:rPr lang="zh-CN" altLang="en-US" sz="2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块，循环执行</a:t>
            </a:r>
            <a:endParaRPr lang="en-US" altLang="zh-CN" sz="22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过程块中有下列部件</a:t>
            </a:r>
            <a:br>
              <a:rPr lang="zh-CN" altLang="en-US" sz="2400" kern="0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过程赋值语句：在描述过程块中的数据流</a:t>
            </a:r>
            <a:br>
              <a:rPr lang="zh-CN" alt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高级结构（循环，条件语句）：描述块的功能</a:t>
            </a:r>
            <a:br>
              <a:rPr lang="zh-CN" alt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zh-CN" alt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时序控制：控制块的执行及块中的语句。</a:t>
            </a:r>
            <a:endParaRPr lang="zh-CN" altLang="en-US" sz="22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0209" y="1671935"/>
            <a:ext cx="818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块：过程赋值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698966"/>
            <a:ext cx="4876800" cy="3048001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>
          <a:xfrm>
            <a:off x="580209" y="2133600"/>
            <a:ext cx="8305800" cy="1600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过程块中的赋值称为过程赋值。</a:t>
            </a:r>
            <a:b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过程赋值语句中表达式左边的信号必须是寄存器类型（如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类型）</a:t>
            </a:r>
            <a:b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过程赋值语句等式右边可以是任何有效的表达式，数据类型没有限制</a:t>
            </a:r>
            <a:b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使用过程赋值语句给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wire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赋值会产生错误。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0209" y="1671935"/>
            <a:ext cx="818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块：时序控制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86740" y="2109651"/>
            <a:ext cx="8001000" cy="12954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时序控制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可以用在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级或行为级组合逻辑或时序逻辑描述中。</a:t>
            </a:r>
            <a:endParaRPr lang="en-US" altLang="zh-CN" sz="20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可以用关键字</a:t>
            </a:r>
            <a:r>
              <a:rPr lang="en-US" altLang="zh-CN" sz="2000" i="1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negedge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限定信号敏感边沿。</a:t>
            </a:r>
            <a:endParaRPr lang="en-US" altLang="zh-CN" sz="20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敏感表中可以有多个信号，用关键字</a:t>
            </a:r>
            <a:r>
              <a:rPr lang="en-US" altLang="zh-CN" sz="20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连接。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405051"/>
            <a:ext cx="5300645" cy="31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968005"/>
            <a:ext cx="2712720" cy="275989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78031" y="1708447"/>
            <a:ext cx="7620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例：分频器。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对输入时钟做分频，以得到更低频率的时钟。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输入信号：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（高频时钟），输出信号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clk_2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（低频时钟）。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33114" cy="92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209" y="1671935"/>
            <a:ext cx="818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块：条件语句（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语句）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0719" y="1144203"/>
            <a:ext cx="2363281" cy="33527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7200" y="5688100"/>
            <a:ext cx="75835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可以多层嵌套。在嵌套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序列中，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和前面最近的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相关。</a:t>
            </a:r>
            <a:b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为提高可读性及确保正确关联，使用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begin…end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块语句指定其作用域。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000" y="2132602"/>
            <a:ext cx="4507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：二选一数控开关。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输入信号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a,b,sel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，输出信号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时，选择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路信号输出给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时，选择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路信号输出给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147522"/>
            <a:ext cx="2466667" cy="6380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363978" y="3808425"/>
            <a:ext cx="476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：带使能的二选一数控开关。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输入信号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a,b,sel,en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，输出信号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时，输出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符合例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中的规则；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恒输出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43" y="4213587"/>
            <a:ext cx="2447619" cy="13714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209" y="1671935"/>
            <a:ext cx="818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块：条件语句（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语句）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内容占位符 3"/>
          <p:cNvSpPr txBox="1"/>
          <p:nvPr/>
        </p:nvSpPr>
        <p:spPr>
          <a:xfrm>
            <a:off x="549610" y="2057400"/>
            <a:ext cx="7886700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：数据分配器</a:t>
            </a:r>
            <a:endParaRPr lang="en-US" altLang="zh-CN" sz="20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输入信号</a:t>
            </a:r>
            <a:r>
              <a:rPr lang="en-US" altLang="zh-CN" sz="18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a,b,i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，输出信号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y0,y1,y2,y3;</a:t>
            </a:r>
            <a:endParaRPr lang="en-US" altLang="zh-CN" sz="18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18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输出给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y0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y1y2y3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18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输出给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y1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y0y2y3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18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输出给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y2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y0y1y3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18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输出给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y3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y0y1y2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396" y="5105400"/>
            <a:ext cx="3409524" cy="1419048"/>
          </a:xfrm>
          <a:prstGeom prst="rect">
            <a:avLst/>
          </a:prstGeom>
        </p:spPr>
      </p:pic>
      <p:sp>
        <p:nvSpPr>
          <p:cNvPr id="19" name="内容占位符 3"/>
          <p:cNvSpPr txBox="1"/>
          <p:nvPr/>
        </p:nvSpPr>
        <p:spPr>
          <a:xfrm>
            <a:off x="549610" y="4775126"/>
            <a:ext cx="4744539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 rot="5400000">
            <a:off x="2492433" y="4586822"/>
            <a:ext cx="649451" cy="30490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209" y="1671935"/>
            <a:ext cx="818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块：循环语句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2866" y="2106174"/>
            <a:ext cx="7209065" cy="363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有四种循环语句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b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：将一块语句循环执行确定次数。</a:t>
            </a:r>
            <a:b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repeat (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次数表达式） 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b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：在条件表达式为真时一直循环执行</a:t>
            </a:r>
            <a:b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 (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条件表达式） 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b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forever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：重复执行直到仿真结束</a:t>
            </a:r>
            <a:b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forever &lt;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b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：在执行过程中对变量进行计算和判断，在条件满足时执行</a:t>
            </a:r>
            <a:b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赋初值；条件表达式；计算） 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br>
              <a:rPr lang="en-US" altLang="zh-CN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0209" y="5742426"/>
            <a:ext cx="696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循环语句均不常用，只有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语句是可以被综合的，其它三种只在仿真中使用。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71500" y="1905000"/>
            <a:ext cx="8001000" cy="4267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、完成例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：带使能的二选一数控开关 代码并仿真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、完成例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：数据分配器 代码并仿真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7314" y="1676400"/>
            <a:ext cx="2664823" cy="4801314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odule test(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input a,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input b,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input c,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input d,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input e,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o1,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o2,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o3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ssign o1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ssign o2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c|d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ssign o3 = ~e;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37611" y="1829514"/>
            <a:ext cx="459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设计实体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包含哪些要素？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93573" y="3353514"/>
            <a:ext cx="4441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模块定义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模块的端口定义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模块的内部逻辑实现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2000" y="1177280"/>
            <a:ext cx="459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简单举例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69865" y="3714753"/>
            <a:ext cx="7886700" cy="2438400"/>
          </a:xfrm>
          <a:prstGeom prst="rect">
            <a:avLst/>
          </a:prstGeom>
        </p:spPr>
        <p:txBody>
          <a:bodyPr>
            <a:no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能够表示：</a:t>
            </a:r>
            <a:b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物理块，如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ASIC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单元</a:t>
            </a:r>
            <a:b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逻辑块，如一个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设计的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ALU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b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整个系统</a:t>
            </a:r>
            <a:endParaRPr lang="en-US" altLang="zh-CN" sz="20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每一个模块的描述从关键词</a:t>
            </a:r>
            <a:r>
              <a:rPr lang="en-US" altLang="zh-CN" sz="2000" i="1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altLang="en-US" sz="2000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开始，有一个名称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（如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SN74LS74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DFF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ALU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等等），由关键词</a:t>
            </a:r>
            <a:r>
              <a:rPr lang="en-US" altLang="zh-CN" sz="2000" i="1" kern="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r>
              <a:rPr lang="zh-CN" altLang="en-US" sz="2000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结束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865" y="1893837"/>
            <a:ext cx="41545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是层次化设计的基本构件</a:t>
            </a:r>
            <a:endParaRPr lang="en-US" altLang="zh-CN" sz="2000" i="0" dirty="0" smtClean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0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逻辑描述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放在</a:t>
            </a:r>
            <a:r>
              <a:rPr lang="en-US" altLang="zh-CN" sz="2000" b="1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altLang="en-US" sz="2000" i="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966" y="1847671"/>
            <a:ext cx="2664823" cy="2308324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test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input a, b, c, d, e,</a:t>
            </a:r>
            <a:endParaRPr lang="en-US" altLang="zh-CN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output o1, o2, o3</a:t>
            </a:r>
            <a:endParaRPr lang="en-US" altLang="zh-CN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o1 = </a:t>
            </a:r>
            <a:r>
              <a:rPr lang="en-US" altLang="zh-CN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a&amp;b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ssign o2 = </a:t>
            </a:r>
            <a:r>
              <a:rPr lang="en-US" altLang="zh-CN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c|d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ssign o3 = ~e;</a:t>
            </a:r>
            <a:endParaRPr lang="en-US" altLang="zh-CN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4675" y="1269157"/>
            <a:ext cx="459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是什么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514600" y="2305883"/>
            <a:ext cx="5943599" cy="424731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module_name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port_name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 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port_name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 ...);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	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Port(s)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&gt;:&lt;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&gt;] 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port_name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&gt;; ...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// Output Port(s)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output [&lt;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&gt;:&lt;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&gt;] 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port_name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&gt;; ...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//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Inout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Port(s)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inout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&gt;:&lt;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&gt;] &lt;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port_name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&gt;; ...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// Parameter Declaration(s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...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Additional Module Item(s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6553201" y="2339530"/>
            <a:ext cx="2438399" cy="34163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模块：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端口定义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内部信号声明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参数声明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逻辑实现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注释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514600" y="1773197"/>
            <a:ext cx="5741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declaration style 2  Template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4675" y="1229380"/>
            <a:ext cx="459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的构成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5" y="1229380"/>
            <a:ext cx="459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2009" y="1325374"/>
            <a:ext cx="3284220" cy="317009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odule test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a,b,c,d,e,o1,o2,o3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input a, b, c, d, e,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output o1, o2, o3;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 o1 = 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a&amp;b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ssign o2 = 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c|d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ssign o3 = ~e;</a:t>
            </a:r>
            <a:endParaRPr lang="en-US" altLang="zh-CN" sz="2000" dirty="0" smtClean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endmoudle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0273" y="2302598"/>
            <a:ext cx="2797327" cy="1812708"/>
            <a:chOff x="860273" y="2302598"/>
            <a:chExt cx="2797327" cy="1812708"/>
          </a:xfrm>
        </p:grpSpPr>
        <p:sp>
          <p:nvSpPr>
            <p:cNvPr id="8" name="矩形 7"/>
            <p:cNvSpPr/>
            <p:nvPr/>
          </p:nvSpPr>
          <p:spPr>
            <a:xfrm>
              <a:off x="1540632" y="2302598"/>
              <a:ext cx="1474472" cy="1812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est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0275" y="2593930"/>
              <a:ext cx="757849" cy="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60280" y="2957665"/>
              <a:ext cx="757849" cy="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60273" y="3301231"/>
              <a:ext cx="757849" cy="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60274" y="3595258"/>
              <a:ext cx="757849" cy="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60274" y="3925724"/>
              <a:ext cx="757849" cy="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64329" y="2743482"/>
              <a:ext cx="757849" cy="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899751" y="3257996"/>
              <a:ext cx="757849" cy="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864329" y="3810282"/>
              <a:ext cx="757849" cy="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98139" y="2318236"/>
              <a:ext cx="19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98139" y="2648396"/>
              <a:ext cx="19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99049" y="2972306"/>
              <a:ext cx="19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98139" y="3277106"/>
              <a:ext cx="19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98139" y="3638996"/>
              <a:ext cx="19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48000" y="2343596"/>
              <a:ext cx="5868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o1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046401" y="2876996"/>
              <a:ext cx="5868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o2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53368" y="3518379"/>
              <a:ext cx="5868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o3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Box 2"/>
          <p:cNvSpPr txBox="1"/>
          <p:nvPr/>
        </p:nvSpPr>
        <p:spPr>
          <a:xfrm>
            <a:off x="747767" y="4416044"/>
            <a:ext cx="5522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在模块后的括号中列出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端口有三种类型：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inout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7767" y="5507665"/>
            <a:ext cx="5229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25000"/>
              </a:lnSpc>
              <a:defRPr sz="240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端口定义了该模块的输入输出引脚</a:t>
            </a:r>
            <a:r>
              <a:rPr lang="en-US" altLang="zh-CN" dirty="0">
                <a:solidFill>
                  <a:schemeClr val="tx1"/>
                </a:solidFill>
              </a:rPr>
              <a:t>pin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模块通过端口与外部通信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5" y="1229380"/>
            <a:ext cx="459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的内部信号及参数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586765" y="1735753"/>
            <a:ext cx="79889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内部信号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声明：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内部信号声明部分所声明的信号包括两类：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模块内部使用到的信号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与模块端口有关的信号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型、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参数声明：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参数型常量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常用来定义延迟时间和变量宽度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在模块和实例引用时，可以通过参数传递改变在被引用模块或实例中已经定义的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语言初步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675" y="1229380"/>
            <a:ext cx="459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的逻辑实现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"/>
          <p:cNvSpPr txBox="1"/>
          <p:nvPr/>
        </p:nvSpPr>
        <p:spPr>
          <a:xfrm>
            <a:off x="574675" y="1905000"/>
            <a:ext cx="5211683" cy="2889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模块的逻辑功能定义描述部分：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产生所需逻辑：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ssign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语句：组合逻辑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块：时序逻辑、组合逻辑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模块实例化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&quot;c:\Program Files\gs\gs8.54\bin\gswin32c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346"/>
  <p:tag name="COMMONDATA" val="eyJoZGlkIjoiOGQzNzI3ODYxZGU5ZmExN2U4ZTQ2ZWZjMTViYzEzOTQ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Georgia"/>
        <a:ea typeface="宋体"/>
        <a:cs typeface="Arial"/>
      </a:majorFont>
      <a:minorFont>
        <a:latin typeface="Georgi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7208</Words>
  <Application>WPS 演示</Application>
  <PresentationFormat>全屏显示(4:3)</PresentationFormat>
  <Paragraphs>530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Georgia</vt:lpstr>
      <vt:lpstr>Times New Roman</vt:lpstr>
      <vt:lpstr>黑体</vt:lpstr>
      <vt:lpstr>华文楷体</vt:lpstr>
      <vt:lpstr>微软雅黑</vt:lpstr>
      <vt:lpstr>华文隶书</vt:lpstr>
      <vt:lpstr>Arial Unicode MS</vt:lpstr>
      <vt:lpstr>1_Profile</vt:lpstr>
      <vt:lpstr>数字逻辑电路实验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DSRC Architecture for QoS Provisioning over Vehicle Ad Hoc Networks</dc:title>
  <dc:creator>june;Cts</dc:creator>
  <cp:lastModifiedBy>pc</cp:lastModifiedBy>
  <cp:revision>1590</cp:revision>
  <cp:lastPrinted>2010-09-01T14:57:00Z</cp:lastPrinted>
  <dcterms:created xsi:type="dcterms:W3CDTF">2006-11-23T09:29:00Z</dcterms:created>
  <dcterms:modified xsi:type="dcterms:W3CDTF">2023-11-09T00:06:50Z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4DBE508F16C64D619B02CBF7914DCD28_12</vt:lpwstr>
  </property>
  <property fmtid="{D5CDD505-2E9C-101B-9397-08002B2CF9AE}" pid="3" name="KSOProductBuildVer">
    <vt:lpwstr>2052-11.1.0.14650</vt:lpwstr>
  </property>
</Properties>
</file>