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903" r:id="rId2"/>
    <p:sldId id="1097" r:id="rId3"/>
    <p:sldId id="1098" r:id="rId4"/>
    <p:sldId id="1096" r:id="rId5"/>
    <p:sldId id="1107" r:id="rId6"/>
    <p:sldId id="1108" r:id="rId7"/>
    <p:sldId id="1109" r:id="rId8"/>
    <p:sldId id="1110" r:id="rId9"/>
    <p:sldId id="1111" r:id="rId10"/>
    <p:sldId id="1112" r:id="rId11"/>
    <p:sldId id="1101" r:id="rId12"/>
    <p:sldId id="1102" r:id="rId13"/>
    <p:sldId id="1103" r:id="rId14"/>
    <p:sldId id="1113" r:id="rId15"/>
    <p:sldId id="1114" r:id="rId16"/>
    <p:sldId id="1115" r:id="rId17"/>
    <p:sldId id="1116" r:id="rId18"/>
    <p:sldId id="1118" r:id="rId19"/>
    <p:sldId id="1119" r:id="rId20"/>
    <p:sldId id="1121" r:id="rId21"/>
    <p:sldId id="1122" r:id="rId22"/>
    <p:sldId id="1120" r:id="rId23"/>
    <p:sldId id="1123" r:id="rId24"/>
    <p:sldId id="1125" r:id="rId25"/>
    <p:sldId id="1124" r:id="rId26"/>
    <p:sldId id="1106" r:id="rId27"/>
    <p:sldId id="1092" r:id="rId28"/>
  </p:sldIdLst>
  <p:sldSz cx="9144000" cy="6858000" type="screen4x3"/>
  <p:notesSz cx="6797675" cy="9928225"/>
  <p:custDataLst>
    <p:tags r:id="rId3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ell" initials="d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642D"/>
    <a:srgbClr val="0000FF"/>
    <a:srgbClr val="99FFCC"/>
    <a:srgbClr val="CCCCFF"/>
    <a:srgbClr val="66FF99"/>
    <a:srgbClr val="CCFFCC"/>
    <a:srgbClr val="006600"/>
    <a:srgbClr val="FFFF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3" autoAdjust="0"/>
    <p:restoredTop sz="98519" autoAdjust="0"/>
  </p:normalViewPr>
  <p:slideViewPr>
    <p:cSldViewPr>
      <p:cViewPr varScale="1">
        <p:scale>
          <a:sx n="88" d="100"/>
          <a:sy n="88" d="100"/>
        </p:scale>
        <p:origin x="52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7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1356"/>
    </p:cViewPr>
  </p:sorterViewPr>
  <p:notesViewPr>
    <p:cSldViewPr>
      <p:cViewPr varScale="1">
        <p:scale>
          <a:sx n="52" d="100"/>
          <a:sy n="52" d="100"/>
        </p:scale>
        <p:origin x="-2970" y="-108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43" cy="496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64" y="0"/>
            <a:ext cx="2946443" cy="496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9779"/>
            <a:ext cx="2946443" cy="496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64" y="9429779"/>
            <a:ext cx="2946443" cy="496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1A17DBA9-C484-4610-B37C-4E4AC5A60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65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20-07-08T02:33:01.085"/>
    </inkml:context>
    <inkml:brush xml:id="br0">
      <inkml:brushProperty name="width" value="0.05833" units="cm"/>
      <inkml:brushProperty name="height" value="0.05833" units="cm"/>
      <inkml:brushProperty name="color" value="#7030A0"/>
      <inkml:brushProperty name="fitToCurve" value="1"/>
    </inkml:brush>
    <inkml:brush xml:id="br1">
      <inkml:brushProperty name="width" value="0.05833" units="cm"/>
      <inkml:brushProperty name="height" value="0.05833" units="cm"/>
      <inkml:brushProperty name="color" value="#ED1C24"/>
      <inkml:brushProperty name="fitToCurve" value="1"/>
    </inkml:brush>
    <inkml:context xml:id="ctx1">
      <inkml:inkSource xml:id="inkSrc1">
        <inkml:traceFormat>
          <inkml:channel name="X" type="integer" max="1920" units="cm"/>
          <inkml:channel name="Y" type="integer" max="1080" units="cm"/>
        </inkml:traceFormat>
        <inkml:channelProperties>
          <inkml:channelProperty channel="X" name="resolution" value="28.36041" units="1/cm"/>
          <inkml:channelProperty channel="Y" name="resolution" value="28.34646" units="1/cm"/>
        </inkml:channelProperties>
      </inkml:inkSource>
      <inkml:timestamp xml:id="ts1" timeString="2020-07-06T09:38:25.122"/>
    </inkml:context>
    <inkml:brush xml:id="br2">
      <inkml:brushProperty name="width" value="0.04667" units="cm"/>
      <inkml:brushProperty name="height" value="0.04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08CAA68-F3FF-44AD-95F7-67D15954AEAF}" emma:medium="tactile" emma:mode="ink">
          <msink:context xmlns:msink="http://schemas.microsoft.com/ink/2010/main" type="writingRegion" rotatedBoundingBox="7869,9450 9097,17679 7324,17943 6097,9714"/>
        </emma:interpretation>
      </emma:emma>
    </inkml:annotationXML>
    <inkml:traceGroup>
      <inkml:annotationXML>
        <emma:emma xmlns:emma="http://www.w3.org/2003/04/emma" version="1.0">
          <emma:interpretation id="{19A1B3A6-7F98-44F4-B379-57A6E3DDC485}" emma:medium="tactile" emma:mode="ink">
            <msink:context xmlns:msink="http://schemas.microsoft.com/ink/2010/main" type="paragraph" rotatedBoundingBox="7869,9450 9097,17679 7324,17943 6097,97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829AE29-13AE-4CAC-9B22-F2EF95ED1DCF}" emma:medium="tactile" emma:mode="ink">
              <msink:context xmlns:msink="http://schemas.microsoft.com/ink/2010/main" type="line" rotatedBoundingBox="7869,9450 9097,17679 7324,17943 6097,9714"/>
            </emma:interpretation>
          </emma:emma>
        </inkml:annotationXML>
        <inkml:traceGroup>
          <inkml:annotationXML>
            <emma:emma xmlns:emma="http://www.w3.org/2003/04/emma" version="1.0">
              <emma:interpretation id="{CC94D5B6-057F-463F-A8E9-B77AEAFB863E}" emma:medium="tactile" emma:mode="ink">
                <msink:context xmlns:msink="http://schemas.microsoft.com/ink/2010/main" type="inkWord" rotatedBoundingBox="6860,9600 6863,9616 6848,9618 6846,960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-72-5492 0</inkml:trace>
        </inkml:traceGroup>
        <inkml:traceGroup>
          <inkml:annotationXML>
            <emma:emma xmlns:emma="http://www.w3.org/2003/04/emma" version="1.0">
              <emma:interpretation id="{00D72A4A-C9AD-4CEF-A55F-4EE692CD7675}" emma:medium="tactile" emma:mode="ink">
                <msink:context xmlns:msink="http://schemas.microsoft.com/ink/2010/main" type="inkWord" rotatedBoundingBox="6906,9650 6910,9673 6894,9676 6890,9652"/>
              </emma:interpretation>
              <emma:one-of disjunction-type="recognition" id="oneOf1">
                <emma:interpretation id="interp1" emma:lang="" emma:confidence="0">
                  <emma:literal>i</emma:literal>
                </emma:interpretation>
                <emma:interpretation id="interp2" emma:lang="" emma:confidence="0">
                  <emma:literal>‘</emma:literal>
                </emma:interpretation>
                <emma:interpretation id="interp3" emma:lang="" emma:confidence="0">
                  <emma:literal>」</emma:literal>
                </emma:interpretation>
                <emma:interpretation id="interp4" emma:lang="" emma:confidence="0">
                  <emma:literal>九</emma:literal>
                </emma:interpretation>
                <emma:interpretation id="interp5" emma:lang="" emma:confidence="0">
                  <emma:literal>刂</emma:literal>
                </emma:interpretation>
              </emma:one-of>
            </emma:emma>
          </inkml:annotationXML>
          <inkml:trace contextRef="#ctx0" brushRef="#br0" timeOffset="1">-24-5419 0,'0'-24'452</inkml:trace>
        </inkml:traceGroup>
        <inkml:traceGroup>
          <inkml:annotationXML>
            <emma:emma xmlns:emma="http://www.w3.org/2003/04/emma" version="1.0">
              <emma:interpretation id="{1B899EA4-FCF2-40ED-9839-B486068FCAF1}" emma:medium="tactile" emma:mode="ink">
                <msink:context xmlns:msink="http://schemas.microsoft.com/ink/2010/main" type="inkWord" rotatedBoundingBox="7203,15059 7225,15208 6923,15253 6901,15104"/>
              </emma:interpretation>
              <emma:one-of disjunction-type="recognition" id="oneOf2">
                <emma:interpretation id="interp6" emma:lang="" emma:confidence="1">
                  <emma:literal/>
                </emma:interpretation>
              </emma:one-of>
            </emma:emma>
          </inkml:annotationXML>
          <inkml:trace contextRef="#ctx0" brushRef="#br1" timeOffset="-1.49181E8">0 97 0,'0'24'390,"25"-24"-219,23 0-140,0 0 32,-23 0-16,23 0-1,0 0 500,-48 0-499,25 0-31,-1-24 296,-24-24-312,0 23 31,0 1 47</inkml:trace>
          <inkml:trace contextRef="#ctx1" brushRef="#br2">282-34,'0'0,"0"66,0-33,0-33</inkml:trace>
        </inkml:traceGroup>
        <inkml:traceGroup>
          <inkml:annotationXML>
            <emma:emma xmlns:emma="http://www.w3.org/2003/04/emma" version="1.0">
              <emma:interpretation id="{B7326D14-1270-499D-9C44-B79780F2275E}" emma:medium="tactile" emma:mode="ink">
                <msink:context xmlns:msink="http://schemas.microsoft.com/ink/2010/main" type="inkWord" rotatedBoundingBox="9094,17663 9097,17679 9082,17681 9080,17666"/>
              </emma:interpretation>
              <emma:one-of disjunction-type="recognition" id="oneOf3">
                <emma:interpretation id="interp7" emma:lang="" emma:confidence="1">
                  <emma:literal/>
                </emma:interpretation>
              </emma:one-of>
            </emma:emma>
          </inkml:annotationXML>
          <inkml:trace contextRef="#ctx1" brushRef="#br2" timeOffset="1">2162 2572</inkml:trace>
        </inkml:traceGroup>
      </inkml:traceGroup>
    </inkml:traceGroup>
    <inkml:traceGroup>
      <inkml:annotationXML>
        <emma:emma xmlns:emma="http://www.w3.org/2003/04/emma" version="1.0">
          <emma:interpretation id="{C7FF3EAF-9B63-4D1A-8ABE-8051C9CB97D4}" emma:medium="tactile" emma:mode="ink">
            <msink:context xmlns:msink="http://schemas.microsoft.com/ink/2010/main" type="paragraph" rotatedBoundingBox="7160,8684 10837,8684 10837,15070 7160,150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A5CD0A-C8DB-4B4A-9CBB-7B198E5861B0}" emma:medium="tactile" emma:mode="ink">
              <msink:context xmlns:msink="http://schemas.microsoft.com/ink/2010/main" type="line" rotatedBoundingBox="7160,8684 10837,8684 10837,15070 7160,15070"/>
            </emma:interpretation>
          </emma:emma>
        </inkml:annotationXML>
        <inkml:traceGroup>
          <inkml:annotationXML>
            <emma:emma xmlns:emma="http://www.w3.org/2003/04/emma" version="1.0">
              <emma:interpretation id="{11600ACA-9613-433B-B56B-EFC212D0F008}" emma:medium="tactile" emma:mode="ink">
                <msink:context xmlns:msink="http://schemas.microsoft.com/ink/2010/main" type="inkWord" rotatedBoundingBox="7160,8684 10837,8684 10837,15070 7160,15070"/>
              </emma:interpretation>
            </emma:emma>
          </inkml:annotationXML>
          <inkml:trace contextRef="#ctx0" brushRef="#br1" timeOffset="-1.49181E8">0 97 0,'0'24'390,"25"-24"-219,23 0-140,0 0 32,-23 0-16,23 0-1,0 0 500,-48 0-499,25 0-31,-1-24 296,-24-24-312,0 23 31,0 1 47</inkml:trace>
        </inkml:traceGroup>
      </inkml:traceGroup>
    </inkml:traceGroup>
    <inkml:traceGroup>
      <inkml:annotationXML>
        <emma:emma xmlns:emma="http://www.w3.org/2003/04/emma" version="1.0">
          <emma:interpretation id="{19D90D45-BAAA-47CE-B630-847433C25685}" emma:medium="tactile" emma:mode="ink">
            <msink:context xmlns:msink="http://schemas.microsoft.com/ink/2010/main" type="paragraph" rotatedBoundingBox="1427,9603 3798,9603 3798,15070 1427,1507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F8813F-A904-4EC0-BAAD-B5476EF78E5C}" emma:medium="tactile" emma:mode="ink">
              <msink:context xmlns:msink="http://schemas.microsoft.com/ink/2010/main" type="line" rotatedBoundingBox="1427,9603 3798,9603 3798,15070 1427,15070"/>
            </emma:interpretation>
          </emma:emma>
        </inkml:annotationXML>
        <inkml:traceGroup>
          <inkml:annotationXML>
            <emma:emma xmlns:emma="http://www.w3.org/2003/04/emma" version="1.0">
              <emma:interpretation id="{EF6591EB-46CA-4BE8-BAEC-C12C712D74CC}" emma:medium="tactile" emma:mode="ink">
                <msink:context xmlns:msink="http://schemas.microsoft.com/ink/2010/main" type="inkWord" rotatedBoundingBox="1427,9603 3798,9603 3798,15070 1427,15070"/>
              </emma:interpretation>
              <emma:one-of disjunction-type="recognition" id="oneOf4">
                <emma:interpretation id="interp8" emma:lang="" emma:confidence="0">
                  <emma:literal>(</emma:literal>
                </emma:interpretation>
                <emma:interpretation id="interp9" emma:lang="" emma:confidence="0">
                  <emma:literal>〔</emma:literal>
                </emma:interpretation>
                <emma:interpretation id="interp10" emma:lang="" emma:confidence="0">
                  <emma:literal>[</emma:literal>
                </emma:interpretation>
                <emma:interpretation id="interp11" emma:lang="" emma:confidence="0">
                  <emma:literal>C</emma:literal>
                </emma:interpretation>
                <emma:interpretation id="interp12" emma:lang="" emma:confidence="0">
                  <emma:literal>〈</emma:literal>
                </emma:interpretation>
              </emma:one-of>
            </emma:emma>
          </inkml:annotationXML>
          <inkml:trace contextRef="#ctx0" brushRef="#br1" timeOffset="-1.49181E8">0 97 0,'0'24'390,"25"-24"-219,23 0-140,0 0 32,-23 0-16,23 0-1,0 0 500,-48 0-499,25 0-31,-1-24 296,-24-24-312,0 23 31,0 1 47</inkml:trace>
        </inkml:traceGroup>
      </inkml:traceGroup>
    </inkml:traceGroup>
  </inkml:traceGroup>
</inkml:ink>
</file>

<file path=ppt/ink/ink2.xml><?xml version="1.0" encoding="utf-8"?>
<inkml:ink xmlns:inkml="http://www.w3.org/2003/InkML">
  <inkml:definitions/>
  <inkml:traceGroup>
    <inkml:annotationXML>
      <emma:emma xmlns:emma="http://www.w3.org/2003/04/emma" version="1.0">
        <emma:interpretation id="{550C64BB-0B2C-4267-838F-2047D85FEC30}" emma:medium="tactile" emma:mode="ink">
          <msink:context xmlns:msink="http://schemas.microsoft.com/ink/2010/main" type="writingRegion" rotatedBoundingBox="1427,9603 3798,9603 3798,15070 1427,15070"/>
        </emma:interpretation>
      </emma:emma>
    </inkml:annotationXML>
  </inkml:traceGroup>
</inkml:ink>
</file>

<file path=ppt/ink/ink3.xml><?xml version="1.0" encoding="utf-8"?>
<inkml:ink xmlns:inkml="http://www.w3.org/2003/InkML">
  <inkml:definitions/>
  <inkml:traceGroup>
    <inkml:annotationXML>
      <emma:emma xmlns:emma="http://www.w3.org/2003/04/emma" version="1.0">
        <emma:interpretation id="{3EA4B5EC-014A-4F03-86C7-8CF86A1D3330}" emma:medium="tactile" emma:mode="ink">
          <msink:context xmlns:msink="http://schemas.microsoft.com/ink/2010/main" type="writingRegion" rotatedBoundingBox="7160,8684 10837,8684 10837,15070 7160,15070"/>
        </emma:interpretation>
      </emma:emma>
    </inkml:annotationXML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20-07-06T09:48:10.818"/>
    </inkml:context>
    <inkml:brush xml:id="br0">
      <inkml:brushProperty name="width" value="0.05833" units="cm"/>
      <inkml:brushProperty name="height" value="0.058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55702C8C-22BF-499E-A01E-1F92FE7D8703}" emma:medium="tactile" emma:mode="ink">
          <msink:context xmlns:msink="http://schemas.microsoft.com/ink/2010/main" type="writingRegion" rotatedBoundingBox="4064,8708 10233,8708 10233,9700 4064,9700"/>
        </emma:interpretation>
      </emma:emma>
    </inkml:annotationXML>
    <inkml:traceGroup>
      <inkml:annotationXML>
        <emma:emma xmlns:emma="http://www.w3.org/2003/04/emma" version="1.0">
          <emma:interpretation id="{0633E44E-5796-4EFE-815F-B92283FED0CC}" emma:medium="tactile" emma:mode="ink">
            <msink:context xmlns:msink="http://schemas.microsoft.com/ink/2010/main" type="paragraph" rotatedBoundingBox="4064,8708 10233,8708 10233,9700 4064,97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97C1AB-FBD8-4DDA-BB05-8A0B3687EDC4}" emma:medium="tactile" emma:mode="ink">
              <msink:context xmlns:msink="http://schemas.microsoft.com/ink/2010/main" type="line" rotatedBoundingBox="4064,8708 10233,8708 10233,9700 4064,9700"/>
            </emma:interpretation>
          </emma:emma>
        </inkml:annotationXML>
        <inkml:traceGroup>
          <inkml:annotationXML>
            <emma:emma xmlns:emma="http://www.w3.org/2003/04/emma" version="1.0">
              <emma:interpretation id="{0E7619A0-2D10-4CD9-96EA-9DB463456F84}" emma:medium="tactile" emma:mode="ink">
                <msink:context xmlns:msink="http://schemas.microsoft.com/ink/2010/main" type="inkWord" rotatedBoundingBox="4064,8708 10233,8708 10233,9700 4064,9700"/>
              </emma:interpretation>
            </emma:emma>
          </inkml:annotationXML>
          <inkml:trace contextRef="#ctx0" brushRef="#br0">3315-5418 0,'0'-24'31,"0"-25"78,0 25-78,0-24-15,0 23 0,-49-23-1,1-1 1,48 25-1,-49 0-15,-47-24 16,-1 48-16,0-73 16,-72 25-16,24 23 15,-73-71-15,121 96 16,-96-25-16,96 1 15,-48-24-15,48-25 16,-72 25-16,-1 48 16,74-49-16,-25 1 15,48 48-15,-48-49 16,97 49-16,-73 0 15,0 0-15,73 0 16,-24 0-16,-1 0 16,-47 0-16,71 0 15,-71 0-15,47 0 16,25 0-16,-73 0 15,49 0-15,24 0 16,-73 0-16,49 0 16,-49 0-16,0 0 15,73 0 1,-24 0-16,-49 0 15,73 0-15,-25 0 16,-48 0-16,1 0 16,71 0-1,-23 0-15,-49 0 16,73 0-16,-24 0 15,-25 0-15,73 0 16,-48 0-16,-49 0 16,73 25-16,24-1 15,-49-24-15,1 0 16,24 0-1,-49 24 1,49-24-16,0 0 16,0 0-1,0 0-15,24 24 16,-25 0-16,-23-24 31,-25 25-15,73-1-1,-48 0 1,0-24-1,23 0 1,1 24-16,0 0 31,24-24 16,-24 25-31,-24-25-1,23 48 16,1-24-15,-24 1 0,24-1 15,-1 24 125,-23-48 655,24 0-764,24 24-32,-97-24 1,73 0 0,0 25-16,-1-1 15,1-24 1,-24 0-1,0 0-15,48 0 16,-25 24 0,-23-24 93,48 24-94,-24 0 1,0-24 62,24 25-62,-49 23-1,1-24 16,-1-24 32,49 24-48,-24 1 48,0-1-48,24-24 1,-48 0 0,23 24-1,25 0 16,-24 1 1,0-25-32,-24 48 15,24-48 282,-25 48-266,25-48 1045,24 49-1060,0-25-1,24-24 17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443" cy="496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64" y="0"/>
            <a:ext cx="2946443" cy="496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0937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51" y="4716585"/>
            <a:ext cx="5438140" cy="44673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779"/>
            <a:ext cx="2946443" cy="496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64" y="9429779"/>
            <a:ext cx="2946443" cy="4967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446" tIns="46223" rIns="92446" bIns="46223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a typeface="+mn-ea"/>
                <a:cs typeface="Arial" charset="0"/>
              </a:defRPr>
            </a:lvl1pPr>
          </a:lstStyle>
          <a:p>
            <a:pPr>
              <a:defRPr/>
            </a:pPr>
            <a:fld id="{46313407-044F-4D24-AD35-E250C10CD7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2129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803A0E5-B8FC-429F-B929-9CB1AF805AAD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14800" y="5105400"/>
            <a:ext cx="4800600" cy="635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单击此处编辑母版副标题样式</a:t>
            </a:r>
            <a:endParaRPr lang="en-US" altLang="zh-CN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3581400"/>
            <a:ext cx="4800600" cy="1143000"/>
          </a:xfrm>
          <a:effectLst/>
        </p:spPr>
        <p:txBody>
          <a:bodyPr/>
          <a:lstStyle>
            <a:lvl1pPr algn="ctr">
              <a:defRPr sz="4500" baseline="0"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404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4015106-0D62-44A2-A831-A4617DA76613}" type="datetime1">
              <a:rPr lang="zh-CN" altLang="en-US" smtClean="0"/>
              <a:t>2020-10-13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553200" y="63404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  <a:pPr/>
              <a:t>‹#›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黑体" pitchFamily="49" charset="-122"/>
              </a:defRPr>
            </a:lvl1pPr>
            <a:lvl2pPr>
              <a:defRPr baseline="0">
                <a:latin typeface="Times New Roman" pitchFamily="18" charset="0"/>
                <a:ea typeface="黑体" pitchFamily="49" charset="-122"/>
              </a:defRPr>
            </a:lvl2pPr>
            <a:lvl3pPr>
              <a:defRPr baseline="0">
                <a:latin typeface="Times New Roman" pitchFamily="18" charset="0"/>
                <a:ea typeface="黑体" pitchFamily="49" charset="-122"/>
              </a:defRPr>
            </a:lvl3pPr>
            <a:lvl4pPr>
              <a:defRPr baseline="0">
                <a:latin typeface="Times New Roman" pitchFamily="18" charset="0"/>
                <a:ea typeface="黑体" pitchFamily="49" charset="-122"/>
              </a:defRPr>
            </a:lvl4pPr>
            <a:lvl5pPr>
              <a:defRPr baseline="0"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直接连接符 7"/>
          <p:cNvCxnSpPr/>
          <p:nvPr userDrawn="1"/>
        </p:nvCxnSpPr>
        <p:spPr bwMode="auto">
          <a:xfrm>
            <a:off x="609600" y="1143000"/>
            <a:ext cx="800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Line 5"/>
          <p:cNvSpPr>
            <a:spLocks noChangeShapeType="1"/>
          </p:cNvSpPr>
          <p:nvPr userDrawn="1"/>
        </p:nvSpPr>
        <p:spPr bwMode="auto">
          <a:xfrm flipV="1">
            <a:off x="533400" y="6553200"/>
            <a:ext cx="80772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 b="1" baseline="0"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7700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924E465-DC62-4836-B79F-8D04962546B5}" type="datetime1">
              <a:rPr lang="zh-CN" altLang="en-US" smtClean="0"/>
              <a:t>2020-10-13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47700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  <a:pPr/>
              <a:t>‹#›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7" name="直接连接符 6"/>
          <p:cNvCxnSpPr/>
          <p:nvPr userDrawn="1"/>
        </p:nvCxnSpPr>
        <p:spPr bwMode="auto">
          <a:xfrm>
            <a:off x="609600" y="1143000"/>
            <a:ext cx="800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Line 5"/>
          <p:cNvSpPr>
            <a:spLocks noChangeShapeType="1"/>
          </p:cNvSpPr>
          <p:nvPr userDrawn="1"/>
        </p:nvSpPr>
        <p:spPr bwMode="auto">
          <a:xfrm flipV="1">
            <a:off x="533400" y="6553200"/>
            <a:ext cx="80772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 b="1" baseline="0"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0D842BE-2CBE-4468-9C03-F36F8653BF8F}" type="datetime1">
              <a:rPr lang="zh-CN" altLang="en-US" smtClean="0"/>
              <a:t>2020-10-13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  <a:pPr/>
              <a:t>‹#›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 userDrawn="1"/>
        </p:nvCxnSpPr>
        <p:spPr bwMode="auto">
          <a:xfrm>
            <a:off x="609600" y="1143000"/>
            <a:ext cx="8001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Line 5"/>
          <p:cNvSpPr>
            <a:spLocks noChangeShapeType="1"/>
          </p:cNvSpPr>
          <p:nvPr userDrawn="1"/>
        </p:nvSpPr>
        <p:spPr bwMode="auto">
          <a:xfrm flipV="1">
            <a:off x="533400" y="6553200"/>
            <a:ext cx="80772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pPr>
              <a:defRPr/>
            </a:pPr>
            <a:endParaRPr lang="en-US" baseline="0">
              <a:latin typeface="Times New Roman" pitchFamily="18" charset="0"/>
              <a:ea typeface="华文楷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C10E2829-BB60-4072-B794-BACC6EC295F2}" type="datetime1">
              <a:rPr lang="zh-CN" altLang="en-US" smtClean="0"/>
              <a:t>2020-10-13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  <a:pPr/>
              <a:t>‹#›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9ED3A-FA93-4212-8E4C-FD4B6A12EBFF}" type="datetimeFigureOut">
              <a:rPr lang="zh-CN" altLang="en-US" smtClean="0"/>
              <a:t>2020-10-13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6512A-22D8-4CCD-9929-0B65244994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18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56328" name="Rectangle 8"/>
          <p:cNvSpPr>
            <a:spLocks noChangeArrowheads="1"/>
          </p:cNvSpPr>
          <p:nvPr userDrawn="1"/>
        </p:nvSpPr>
        <p:spPr bwMode="auto">
          <a:xfrm>
            <a:off x="6781800" y="6096000"/>
            <a:ext cx="20574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b"/>
          <a:lstStyle/>
          <a:p>
            <a:pPr algn="ctr">
              <a:defRPr/>
            </a:pPr>
            <a:endParaRPr lang="en-US" altLang="zh-CN" sz="1400" i="1">
              <a:latin typeface="Georgia" pitchFamily="18" charset="0"/>
              <a:ea typeface="宋体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D8EEABD-8522-49A5-8B14-A24E4F4F7F68}" type="datetime1">
              <a:rPr lang="zh-CN" altLang="en-US" smtClean="0"/>
              <a:t>2020-10-13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C8268F-08B2-4A5E-A878-8172380B56B6}" type="slidenum">
              <a:rPr lang="zh-CN" altLang="en-US" smtClean="0"/>
              <a:pPr/>
              <a:t>‹#›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itchFamily="18" charset="0"/>
          <a:ea typeface="宋体" pitchFamily="2" charset="-122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itchFamily="18" charset="0"/>
          <a:ea typeface="宋体" pitchFamily="2" charset="-122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itchFamily="18" charset="0"/>
          <a:ea typeface="宋体" pitchFamily="2" charset="-122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itchFamily="18" charset="0"/>
          <a:ea typeface="宋体" pitchFamily="2" charset="-122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itchFamily="18" charset="0"/>
          <a:ea typeface="宋体" pitchFamily="2" charset="-122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itchFamily="18" charset="0"/>
          <a:ea typeface="宋体" pitchFamily="2" charset="-122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itchFamily="18" charset="0"/>
          <a:ea typeface="宋体" pitchFamily="2" charset="-122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Georgia" pitchFamily="18" charset="0"/>
          <a:ea typeface="宋体" pitchFamily="2" charset="-122"/>
          <a:cs typeface="Arial" charset="0"/>
        </a:defRPr>
      </a:lvl9pPr>
    </p:titleStyle>
    <p:bodyStyle>
      <a:lvl1pPr marL="469900" indent="-46990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0" fontAlgn="base" hangingPunct="0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fontAlgn="base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baike.baidu.com/item/XX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8.emf"/><Relationship Id="rId3" Type="http://schemas.openxmlformats.org/officeDocument/2006/relationships/oleObject" Target="../embeddings/oleObject2.bin"/><Relationship Id="rId7" Type="http://schemas.openxmlformats.org/officeDocument/2006/relationships/image" Target="../media/image15.emf"/><Relationship Id="rId12" Type="http://schemas.openxmlformats.org/officeDocument/2006/relationships/customXml" Target="../ink/ink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customXml" Target="../ink/ink1.xml"/><Relationship Id="rId11" Type="http://schemas.openxmlformats.org/officeDocument/2006/relationships/image" Target="../media/image17.emf"/><Relationship Id="rId5" Type="http://schemas.openxmlformats.org/officeDocument/2006/relationships/image" Target="../media/image14.png"/><Relationship Id="rId10" Type="http://schemas.openxmlformats.org/officeDocument/2006/relationships/customXml" Target="../ink/ink3.xml"/><Relationship Id="rId4" Type="http://schemas.openxmlformats.org/officeDocument/2006/relationships/image" Target="../media/image9.png"/><Relationship Id="rId9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16.png"/><Relationship Id="rId9" Type="http://schemas.microsoft.com/office/2007/relationships/hdphoto" Target="../media/hdphoto4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2514600"/>
            <a:ext cx="8077200" cy="914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4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数字逻辑电路实验</a:t>
            </a:r>
            <a:endParaRPr lang="en-US" altLang="zh-CN" sz="32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57200" y="5334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ctr">
              <a:defRPr/>
            </a:pPr>
            <a:endParaRPr kumimoji="0" lang="en-US" altLang="zh-CN" sz="30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Times New Roman" pitchFamily="18" charset="0"/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0" y="1295400"/>
            <a:ext cx="91440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66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矩形 20"/>
          <p:cNvSpPr>
            <a:spLocks noChangeArrowheads="1"/>
          </p:cNvSpPr>
          <p:nvPr/>
        </p:nvSpPr>
        <p:spPr bwMode="auto">
          <a:xfrm>
            <a:off x="678656" y="4343400"/>
            <a:ext cx="7786688" cy="2320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信息与通信工程系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张世娇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</a:p>
          <a:p>
            <a:pPr algn="ctr">
              <a:lnSpc>
                <a:spcPct val="130000"/>
              </a:lnSpc>
            </a:pP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西一</a:t>
            </a:r>
            <a:r>
              <a:rPr lang="zh-CN" alt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楼</a:t>
            </a:r>
            <a:r>
              <a:rPr lang="en-US" altLang="zh-CN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521</a:t>
            </a:r>
            <a:endParaRPr lang="en-US" altLang="zh-CN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E-mail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zhshijiao@mail.xjtu.edu.cn</a:t>
            </a:r>
            <a:endParaRPr lang="zh-CN" altLang="en-US" sz="24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endParaRPr lang="en-US" altLang="zh-CN" sz="20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8FA8-DAB7-4948-A7DC-747099081C5B}" type="datetime1">
              <a:rPr lang="zh-CN" altLang="en-US" smtClean="0"/>
              <a:t>2020-10-13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C8268F-08B2-4A5E-A878-8172380B56B6}" type="slidenum">
              <a:rPr lang="zh-CN" altLang="en-US" smtClean="0"/>
              <a:pPr/>
              <a:t>1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5155" y="1295400"/>
            <a:ext cx="5490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示波器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仪器的使用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13842"/>
          <a:stretch/>
        </p:blipFill>
        <p:spPr>
          <a:xfrm>
            <a:off x="914400" y="1930038"/>
            <a:ext cx="7153630" cy="4503542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048000"/>
            <a:ext cx="4570051" cy="244444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08775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仪器的使用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905000"/>
            <a:ext cx="8001000" cy="42672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打开示波器电源，将探头补偿信号接到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CH1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的输入端，按</a:t>
            </a:r>
            <a:r>
              <a:rPr lang="en-US" altLang="zh-CN" sz="2000" dirty="0" err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Autoset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键，观察波形；</a:t>
            </a:r>
            <a:endParaRPr lang="en-US" altLang="zh-CN" sz="20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调整水平刻度，观察信号的变化；</a:t>
            </a:r>
            <a:endParaRPr lang="en-US" altLang="zh-CN" sz="20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调整垂直刻度，观察信号的变化；</a:t>
            </a:r>
            <a:endParaRPr lang="en-US" altLang="zh-CN" sz="20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调整触发电平，观察信号的变化。</a:t>
            </a:r>
            <a:endParaRPr lang="en-US" altLang="zh-CN" sz="20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sz="20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思考：若没有</a:t>
            </a:r>
            <a:r>
              <a:rPr lang="en-US" altLang="zh-CN" sz="2000" dirty="0" err="1" smtClean="0">
                <a:ea typeface="微软雅黑" panose="020B0503020204020204" pitchFamily="34" charset="-122"/>
                <a:cs typeface="Times New Roman" panose="02020603050405020304" pitchFamily="18" charset="0"/>
              </a:rPr>
              <a:t>Autoset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键，要如何设置水平刻度和垂直刻度来保证信号的正确显示？</a:t>
            </a:r>
            <a:endParaRPr lang="zh-CN" altLang="en-US" sz="20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3400" y="1229380"/>
            <a:ext cx="6609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测量示波器的探头补偿信号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4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221377"/>
            <a:ext cx="2092325" cy="606425"/>
          </a:xfrm>
        </p:spPr>
        <p:txBody>
          <a:bodyPr/>
          <a:lstStyle/>
          <a:p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信号发生器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823" y="1825625"/>
            <a:ext cx="7302353" cy="4351338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仪器的使用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49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836" y="1139825"/>
            <a:ext cx="8001000" cy="6127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8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8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：用示波器观察信号源输出的正弦信号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828800"/>
            <a:ext cx="8653462" cy="4800600"/>
          </a:xfrm>
        </p:spPr>
        <p:txBody>
          <a:bodyPr>
            <a:normAutofit fontScale="92500" lnSpcReduction="20000"/>
          </a:bodyPr>
          <a:lstStyle/>
          <a:p>
            <a:pPr lvl="1" hangingPunct="1">
              <a:lnSpc>
                <a:spcPct val="160000"/>
              </a:lnSpc>
            </a:pPr>
            <a:r>
              <a:rPr lang="zh-CN" altLang="zh-CN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设置信号发生器</a:t>
            </a:r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ch1</a:t>
            </a:r>
            <a:r>
              <a:rPr lang="zh-CN" altLang="zh-CN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1KHz</a:t>
            </a:r>
            <a:r>
              <a:rPr lang="zh-CN" altLang="zh-CN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、峰峰值</a:t>
            </a: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5V</a:t>
            </a:r>
            <a:r>
              <a:rPr lang="zh-CN" altLang="zh-CN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的正弦</a:t>
            </a:r>
            <a:r>
              <a:rPr lang="zh-CN" altLang="zh-CN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信号</a:t>
            </a:r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hangingPunct="1">
              <a:lnSpc>
                <a:spcPct val="160000"/>
              </a:lnSpc>
            </a:pPr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连接示波器的</a:t>
            </a:r>
            <a:r>
              <a:rPr lang="en-US" altLang="zh-CN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ch1(ch2)</a:t>
            </a:r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和信号发生器的</a:t>
            </a:r>
            <a:r>
              <a:rPr lang="en-US" altLang="zh-CN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ch1(ch2)</a:t>
            </a:r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hangingPunct="1">
              <a:lnSpc>
                <a:spcPct val="160000"/>
              </a:lnSpc>
            </a:pPr>
            <a:r>
              <a:rPr lang="zh-CN" altLang="zh-CN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调整</a:t>
            </a:r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示波器</a:t>
            </a:r>
            <a:r>
              <a:rPr lang="zh-CN" altLang="zh-CN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水平</a:t>
            </a:r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刻度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垂直</a:t>
            </a:r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刻度及触发电平</a:t>
            </a:r>
            <a:r>
              <a:rPr lang="zh-CN" altLang="zh-CN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，使波形正确</a:t>
            </a:r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清晰</a:t>
            </a:r>
            <a:r>
              <a:rPr lang="zh-CN" altLang="zh-CN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显示。记录此时的</a:t>
            </a:r>
            <a:r>
              <a:rPr lang="zh-CN" altLang="zh-CN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水平</a:t>
            </a:r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刻度</a:t>
            </a:r>
            <a:r>
              <a:rPr lang="zh-CN" altLang="zh-CN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和垂直</a:t>
            </a:r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刻度并记录</a:t>
            </a:r>
            <a:r>
              <a:rPr lang="zh-CN" altLang="zh-CN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波形</a:t>
            </a:r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zh-CN" altLang="zh-CN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hangingPunct="1">
              <a:lnSpc>
                <a:spcPct val="160000"/>
              </a:lnSpc>
            </a:pPr>
            <a:r>
              <a:rPr lang="zh-CN" altLang="zh-CN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改变</a:t>
            </a:r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信号发生器输出的正弦信号的</a:t>
            </a:r>
            <a:r>
              <a:rPr lang="zh-CN" altLang="zh-CN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频率</a:t>
            </a:r>
            <a:r>
              <a:rPr lang="zh-CN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，不改变峰峰值</a:t>
            </a:r>
            <a:r>
              <a:rPr lang="zh-CN" altLang="zh-CN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，观察</a:t>
            </a:r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示波器捕获的波形的</a:t>
            </a:r>
            <a:r>
              <a:rPr lang="zh-CN" altLang="zh-CN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峰峰值</a:t>
            </a:r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随频率的变化情况</a:t>
            </a:r>
            <a:r>
              <a:rPr lang="zh-CN" altLang="zh-CN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分析原因。记录关键</a:t>
            </a:r>
            <a:r>
              <a:rPr lang="zh-CN" altLang="zh-CN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点的</a:t>
            </a:r>
            <a:r>
              <a:rPr lang="zh-CN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波形</a:t>
            </a:r>
            <a:r>
              <a:rPr lang="zh-CN" altLang="zh-CN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及</a:t>
            </a:r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示波器</a:t>
            </a:r>
            <a:r>
              <a:rPr lang="zh-CN" altLang="zh-CN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参数</a:t>
            </a:r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设置</a:t>
            </a:r>
            <a:r>
              <a:rPr lang="zh-CN" altLang="zh-CN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hangingPunct="1">
              <a:lnSpc>
                <a:spcPct val="160000"/>
              </a:lnSpc>
            </a:pPr>
            <a:endParaRPr lang="en-US" altLang="zh-CN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hangingPunct="1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思考：示波器的带宽对实际测量有什么影响？</a:t>
            </a:r>
            <a:endParaRPr lang="zh-CN" altLang="en-US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仪器的使用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29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836" y="1139825"/>
            <a:ext cx="8001000" cy="6127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8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用示波器观察信号源输出的方波</a:t>
            </a:r>
            <a:r>
              <a:rPr lang="zh-CN" altLang="en-US" sz="28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信号</a:t>
            </a:r>
            <a:endParaRPr lang="zh-CN" altLang="en-US" sz="2800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仪器的使用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52400" y="1752600"/>
            <a:ext cx="8686800" cy="51816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zh-CN" altLang="zh-CN" sz="2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设置信号发生器</a:t>
            </a:r>
            <a:r>
              <a:rPr lang="zh-CN" altLang="en-US" sz="2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sz="2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ch2</a:t>
            </a:r>
            <a:r>
              <a:rPr lang="zh-CN" altLang="zh-CN" sz="2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zh-CN" sz="22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1KHz</a:t>
            </a:r>
            <a:r>
              <a:rPr lang="zh-CN" altLang="zh-CN" sz="22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、峰峰值</a:t>
            </a:r>
            <a:r>
              <a:rPr lang="en-US" altLang="zh-CN" sz="22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5V</a:t>
            </a:r>
            <a:r>
              <a:rPr lang="zh-CN" altLang="zh-CN" sz="22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、占空比</a:t>
            </a:r>
            <a:r>
              <a:rPr lang="en-US" altLang="zh-CN" sz="22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50%</a:t>
            </a:r>
            <a:r>
              <a:rPr lang="zh-CN" altLang="zh-CN" sz="22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的方波信号</a:t>
            </a:r>
            <a:r>
              <a:rPr lang="zh-CN" altLang="en-US" sz="2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2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连接示波器的</a:t>
            </a:r>
            <a:r>
              <a:rPr lang="en-US" altLang="zh-CN" sz="22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ch1(ch2)</a:t>
            </a:r>
            <a:r>
              <a:rPr lang="zh-CN" altLang="en-US" sz="2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和信号发生器的</a:t>
            </a:r>
            <a:r>
              <a:rPr lang="en-US" altLang="zh-CN" sz="22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ch1(ch2)</a:t>
            </a:r>
            <a:r>
              <a:rPr lang="zh-CN" altLang="en-US" sz="2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22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zh-CN" sz="2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调整示波器的水平</a:t>
            </a:r>
            <a:r>
              <a:rPr lang="zh-CN" altLang="en-US" sz="2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刻度、</a:t>
            </a:r>
            <a:r>
              <a:rPr lang="zh-CN" altLang="zh-CN" sz="2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垂直</a:t>
            </a:r>
            <a:r>
              <a:rPr lang="zh-CN" altLang="en-US" sz="2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刻度及触发电平</a:t>
            </a:r>
            <a:r>
              <a:rPr lang="zh-CN" altLang="zh-CN" sz="2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，使波形正确显示。记录此时的水平</a:t>
            </a:r>
            <a:r>
              <a:rPr lang="zh-CN" altLang="en-US" sz="2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刻度</a:t>
            </a:r>
            <a:r>
              <a:rPr lang="zh-CN" altLang="zh-CN" sz="2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和垂直</a:t>
            </a:r>
            <a:r>
              <a:rPr lang="zh-CN" altLang="en-US" sz="2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刻度</a:t>
            </a:r>
            <a:r>
              <a:rPr lang="zh-CN" altLang="zh-CN" sz="2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以及示波器波形。</a:t>
            </a:r>
          </a:p>
          <a:p>
            <a:pPr lvl="1">
              <a:lnSpc>
                <a:spcPct val="150000"/>
              </a:lnSpc>
            </a:pPr>
            <a:r>
              <a:rPr lang="zh-CN" altLang="zh-CN" sz="2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改变方波频率为</a:t>
            </a:r>
            <a:r>
              <a:rPr lang="en-US" altLang="zh-CN" sz="22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1MHz</a:t>
            </a:r>
            <a:r>
              <a:rPr lang="zh-CN" altLang="zh-CN" sz="22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10MHz</a:t>
            </a:r>
            <a:r>
              <a:rPr lang="zh-CN" altLang="zh-CN" sz="22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2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20MHz</a:t>
            </a:r>
            <a:r>
              <a:rPr lang="zh-CN" altLang="zh-CN" sz="2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，观察并记录波形。</a:t>
            </a:r>
            <a:endParaRPr lang="en-US" altLang="zh-CN" sz="22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endParaRPr lang="en-US" altLang="zh-CN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思考：示波器捕获的波形还是方形</a:t>
            </a:r>
            <a:r>
              <a:rPr lang="zh-CN" altLang="zh-CN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吗？分析原因</a:t>
            </a:r>
            <a:endParaRPr lang="zh-CN" altLang="en-US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4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836" y="1139825"/>
            <a:ext cx="8001000" cy="6127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8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测量示波器的</a:t>
            </a:r>
            <a:r>
              <a:rPr lang="zh-CN" altLang="en-US" sz="28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带宽</a:t>
            </a:r>
            <a:endParaRPr lang="zh-CN" altLang="en-US" sz="2800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仪器的使用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2400" y="1828800"/>
            <a:ext cx="8475436" cy="4267200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用信号发生器输出</a:t>
            </a:r>
            <a:r>
              <a:rPr lang="en-US" altLang="zh-CN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5V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峰</a:t>
            </a:r>
            <a:r>
              <a:rPr lang="zh-CN" altLang="en-US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峰值无直流分量的正弦波</a:t>
            </a:r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改变正弦波的</a:t>
            </a:r>
            <a:r>
              <a:rPr lang="zh-CN" altLang="en-US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频率</a:t>
            </a:r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，用示波器观察峰峰值降为</a:t>
            </a:r>
            <a:r>
              <a:rPr lang="en-US" altLang="zh-CN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5*0.707=3.5V</a:t>
            </a:r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时的正弦波的频率，该频率即为要测量的示波器的带宽。记录该频率值。</a:t>
            </a:r>
            <a:endParaRPr lang="en-US" altLang="zh-CN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US" altLang="zh-CN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思考：</a:t>
            </a:r>
            <a:r>
              <a:rPr lang="zh-CN" altLang="zh-CN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分析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这种</a:t>
            </a:r>
            <a:r>
              <a:rPr lang="zh-CN" altLang="zh-CN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测量</a:t>
            </a:r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方法存在的问题。</a:t>
            </a:r>
            <a:endParaRPr lang="zh-CN" altLang="zh-CN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6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6836" y="1139825"/>
            <a:ext cx="8001000" cy="612775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sz="28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竞争与险象</a:t>
            </a:r>
            <a:endParaRPr lang="zh-CN" altLang="en-US" sz="2800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竞争与险象的观测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52400" y="1828800"/>
            <a:ext cx="8475436" cy="4267200"/>
          </a:xfrm>
        </p:spPr>
        <p:txBody>
          <a:bodyPr/>
          <a:lstStyle/>
          <a:p>
            <a:pPr marL="471487" lvl="1" indent="0">
              <a:lnSpc>
                <a:spcPct val="150000"/>
              </a:lnSpc>
              <a:buNone/>
            </a:pPr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竞争：临界竞争、非临界竞争</a:t>
            </a:r>
            <a:endParaRPr lang="en-US" altLang="zh-CN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71487" lvl="1" indent="0">
              <a:lnSpc>
                <a:spcPct val="150000"/>
              </a:lnSpc>
              <a:buNone/>
            </a:pPr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险象：静态险象、动态险象</a:t>
            </a:r>
            <a:endParaRPr lang="zh-CN" altLang="zh-CN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69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竞争与险象的观测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7640" y="1371600"/>
            <a:ext cx="4084451" cy="58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14387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74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系列数字芯片门电路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6836" y="2029211"/>
            <a:ext cx="8001000" cy="961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74SXXX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74LSXXX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   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74FXXX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74CXXX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74HCXXX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74HCTXXX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74AXXX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74ASXXX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74ACTXXX</a:t>
            </a:r>
          </a:p>
        </p:txBody>
      </p:sp>
      <p:sp>
        <p:nvSpPr>
          <p:cNvPr id="6" name="矩形 5"/>
          <p:cNvSpPr/>
          <p:nvPr/>
        </p:nvSpPr>
        <p:spPr>
          <a:xfrm>
            <a:off x="629012" y="3241835"/>
            <a:ext cx="7600587" cy="9610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0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hlinkClick r:id="rId2"/>
              </a:rPr>
              <a:t>XXX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”表示芯片的类型，是一串数字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08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138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245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373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573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4066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</a:t>
            </a:r>
            <a:r>
              <a:rPr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，数字相同，逻辑功能就相同</a:t>
            </a:r>
          </a:p>
        </p:txBody>
      </p:sp>
    </p:spTree>
    <p:extLst>
      <p:ext uri="{BB962C8B-B14F-4D97-AF65-F5344CB8AC3E}">
        <p14:creationId xmlns:p14="http://schemas.microsoft.com/office/powerpoint/2010/main" val="12162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竞争与险象的观测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7640" y="1247935"/>
            <a:ext cx="4084451" cy="5808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14387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74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系列数字芯片门电路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5800" y="1905000"/>
            <a:ext cx="39624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 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输入端</a:t>
            </a: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与非门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01 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输入端与非门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(OC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02 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输入端</a:t>
            </a: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或非门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03 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输入端与非门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OC)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04 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六</a:t>
            </a: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反相器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05 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六反相器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(OC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06 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六高压输出反相器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(OC,30V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07 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六高压输出缓冲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驱动器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(OC,30V) </a:t>
            </a:r>
            <a:endParaRPr lang="zh-CN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08 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输入端</a:t>
            </a: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与门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09 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四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输入端与门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(OC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 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输入端</a:t>
            </a:r>
            <a:r>
              <a:rPr lang="zh-CN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与非门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9200" y="6324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41875" y="1905000"/>
            <a:ext cx="37338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 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输入端与门 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 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输入端与非门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(OC)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13 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输入端与非门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14 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六反相器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 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输入端与门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(OC) </a:t>
            </a:r>
            <a:endParaRPr lang="en-US" altLang="zh-CN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六高压输出反相器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(OC,15V)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17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六高压输出缓冲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驱动器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(OC,15V</a:t>
            </a: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与非门（施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密特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触发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 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六反相器（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施密特触发</a:t>
            </a:r>
            <a:r>
              <a:rPr lang="zh-CN" altLang="en-US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输入端与非门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08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竞争与险象的观测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7640" y="1247935"/>
            <a:ext cx="2083904" cy="579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14387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74HC00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9200" y="6324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287" y="1918847"/>
            <a:ext cx="3581776" cy="19039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39587" y="4357134"/>
            <a:ext cx="1889352" cy="2196926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53" y="4371448"/>
            <a:ext cx="3230562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269" y="4510921"/>
            <a:ext cx="2600513" cy="1889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76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数字逻辑电路实验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143000"/>
            <a:ext cx="8043862" cy="3276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4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lang="zh-CN" altLang="en-US" sz="24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en-US" sz="24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学时， </a:t>
            </a:r>
            <a:r>
              <a:rPr lang="en-US" altLang="zh-CN" sz="24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学分</a:t>
            </a:r>
            <a:r>
              <a:rPr lang="zh-CN" altLang="en-US" sz="24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，独立设课</a:t>
            </a:r>
            <a:endParaRPr lang="en-US" altLang="zh-CN" sz="2400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400" b="1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考核</a:t>
            </a:r>
            <a:endParaRPr lang="en-US" altLang="zh-CN" sz="2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签到</a:t>
            </a:r>
            <a:r>
              <a:rPr lang="en-US" altLang="zh-CN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课前</a:t>
            </a: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班长负责签到</a:t>
            </a:r>
            <a:endParaRPr lang="en-US" altLang="zh-CN" sz="24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	2.</a:t>
            </a: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验收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根据实验过程和实验记录进行验收</a:t>
            </a: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评分</a:t>
            </a:r>
            <a:endParaRPr lang="en-US" altLang="zh-CN" sz="24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           3.</a:t>
            </a: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报告</a:t>
            </a:r>
            <a:r>
              <a:rPr lang="en-US" altLang="zh-CN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可手写可打印</a:t>
            </a: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，课前提交上次实验报告，以班级为单位由学委收齐统一提交。</a:t>
            </a: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endParaRPr lang="zh-CN" altLang="en-US" sz="2400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2000" y="4419600"/>
            <a:ext cx="8229600" cy="2271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9900" indent="-469900" eaLnBrk="0" hangingPunct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Times New Roman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注意事项：</a:t>
            </a:r>
            <a:endParaRPr lang="en-US" altLang="zh-CN" sz="2400" dirty="0">
              <a:latin typeface="Times New Roman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       1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实验装置：</a:t>
            </a: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共</a:t>
            </a:r>
            <a:r>
              <a:rPr lang="en-US" altLang="zh-CN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31</a:t>
            </a: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套（仪器共</a:t>
            </a:r>
            <a:r>
              <a:rPr lang="en-US" altLang="zh-CN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29</a:t>
            </a: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套）</a:t>
            </a:r>
            <a:endParaRPr lang="en-US" altLang="zh-CN" sz="2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       2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实验结束：整理实验桌，关电脑</a:t>
            </a:r>
            <a:endParaRPr lang="en-US" altLang="zh-CN" sz="2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45000"/>
              </a:lnSpc>
              <a:spcBef>
                <a:spcPts val="0"/>
              </a:spcBef>
              <a:buNone/>
            </a:pPr>
            <a:r>
              <a:rPr lang="en-US" altLang="zh-CN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       3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文件拷贝：为避免病毒传播，可用邮件，</a:t>
            </a:r>
            <a:r>
              <a:rPr lang="zh-CN" altLang="en-US" sz="24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禁用</a:t>
            </a:r>
            <a:r>
              <a:rPr lang="en-US" altLang="zh-CN" sz="24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盘</a:t>
            </a:r>
            <a:endParaRPr lang="zh-CN" altLang="en-US" sz="2400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18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竞争与险象的观测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7640" y="1247935"/>
            <a:ext cx="50077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14387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竞争与险象观测中实验箱使用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9200" y="6324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762000" y="1817972"/>
            <a:ext cx="7280275" cy="4678593"/>
            <a:chOff x="762000" y="1817972"/>
            <a:chExt cx="7280275" cy="4678593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1817972"/>
              <a:ext cx="7280275" cy="4678593"/>
            </a:xfrm>
            <a:prstGeom prst="rect">
              <a:avLst/>
            </a:prstGeom>
          </p:spPr>
        </p:pic>
        <p:sp>
          <p:nvSpPr>
            <p:cNvPr id="2" name="矩形 1"/>
            <p:cNvSpPr/>
            <p:nvPr/>
          </p:nvSpPr>
          <p:spPr>
            <a:xfrm>
              <a:off x="1600200" y="2497264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5V</a:t>
              </a:r>
              <a:endParaRPr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2575616" y="2203081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mtClean="0">
                  <a:solidFill>
                    <a:srgbClr val="FF0000"/>
                  </a:solidFill>
                </a:rPr>
                <a:t>3.3V</a:t>
              </a:r>
              <a:endParaRPr lang="zh-CN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3221455" y="2203081"/>
              <a:ext cx="6591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2.5V</a:t>
              </a:r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2187301" y="2673034"/>
              <a:ext cx="6976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GND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177598" y="4648200"/>
              <a:ext cx="8819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面包板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724400" y="4050268"/>
              <a:ext cx="227658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面包板电源线及地线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074233" y="2057400"/>
              <a:ext cx="8787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</a:rPr>
                <a:t>LED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灯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061380" y="5486400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拨位开关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733800" y="5486400"/>
              <a:ext cx="1114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按键</a:t>
              </a:r>
              <a:r>
                <a:rPr lang="zh-CN" altLang="en-US" dirty="0" smtClean="0">
                  <a:solidFill>
                    <a:srgbClr val="FF0000"/>
                  </a:solidFill>
                </a:rPr>
                <a:t>开关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3210822" y="6073855"/>
              <a:ext cx="8819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FF0000"/>
                  </a:solidFill>
                </a:rPr>
                <a:t>跳线帽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913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竞争与险象的观测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7640" y="1247935"/>
            <a:ext cx="5448607" cy="6618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71487" lvl="1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r>
              <a:rPr lang="zh-CN" altLang="en-US" sz="28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内容</a:t>
            </a:r>
            <a:r>
              <a:rPr lang="en-US" altLang="zh-CN" sz="28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 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74HC00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功能测试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9200" y="6324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574675" y="2819400"/>
          <a:ext cx="5761038" cy="284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BMP 图象" r:id="rId3" imgW="3505689" imgH="1980952" progId="PBrush">
                  <p:embed/>
                </p:oleObj>
              </mc:Choice>
              <mc:Fallback>
                <p:oleObj name="BMP 图象" r:id="rId3" imgW="3505689" imgH="1980952" progId="PBrush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2819400"/>
                        <a:ext cx="5761038" cy="284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03466" y="3001525"/>
            <a:ext cx="3096344" cy="220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组合 12"/>
          <p:cNvGrpSpPr/>
          <p:nvPr/>
        </p:nvGrpSpPr>
        <p:grpSpPr>
          <a:xfrm>
            <a:off x="4043600" y="4843621"/>
            <a:ext cx="2725426" cy="935073"/>
            <a:chOff x="3720246" y="4597287"/>
            <a:chExt cx="2725426" cy="935073"/>
          </a:xfrm>
        </p:grpSpPr>
        <p:sp>
          <p:nvSpPr>
            <p:cNvPr id="14" name="椭圆 13"/>
            <p:cNvSpPr/>
            <p:nvPr/>
          </p:nvSpPr>
          <p:spPr>
            <a:xfrm>
              <a:off x="4572000" y="4597287"/>
              <a:ext cx="720080" cy="694343"/>
            </a:xfrm>
            <a:prstGeom prst="ellipse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3720246" y="5070695"/>
              <a:ext cx="272542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接</a:t>
              </a:r>
              <a:r>
                <a:rPr lang="zh-CN" altLang="en-US" sz="2400" b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实验箱</a:t>
              </a:r>
              <a:r>
                <a:rPr lang="zh-CN" altLang="en-US" sz="2400" b="0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上的</a:t>
              </a:r>
              <a:r>
                <a:rPr lang="en-US" altLang="zh-CN" sz="2400" b="0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GND</a:t>
              </a:r>
              <a:endParaRPr lang="zh-CN" altLang="en-US" sz="2400" b="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08708" y="2379934"/>
            <a:ext cx="2417650" cy="1070756"/>
            <a:chOff x="85354" y="2260499"/>
            <a:chExt cx="2417650" cy="1070756"/>
          </a:xfrm>
        </p:grpSpPr>
        <p:sp>
          <p:nvSpPr>
            <p:cNvPr id="17" name="椭圆 16"/>
            <p:cNvSpPr/>
            <p:nvPr/>
          </p:nvSpPr>
          <p:spPr>
            <a:xfrm>
              <a:off x="827584" y="2636912"/>
              <a:ext cx="720080" cy="694343"/>
            </a:xfrm>
            <a:prstGeom prst="ellipse">
              <a:avLst/>
            </a:prstGeom>
            <a:noFill/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85354" y="2260499"/>
              <a:ext cx="2417650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2400" b="0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接</a:t>
              </a:r>
              <a:r>
                <a:rPr lang="zh-CN" altLang="en-US" sz="2400" b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实验箱</a:t>
              </a:r>
              <a:r>
                <a:rPr lang="zh-CN" altLang="en-US" sz="2400" b="0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上的</a:t>
              </a:r>
              <a:r>
                <a:rPr lang="en-US" altLang="zh-CN" sz="2400" b="0" cap="none" spc="0" dirty="0" smtClean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5V</a:t>
              </a:r>
              <a:endParaRPr lang="zh-CN" altLang="en-US" sz="2400" b="0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</p:grpSp>
      <p:sp>
        <p:nvSpPr>
          <p:cNvPr id="19" name="椭圆 18"/>
          <p:cNvSpPr/>
          <p:nvPr/>
        </p:nvSpPr>
        <p:spPr>
          <a:xfrm>
            <a:off x="1366962" y="4969857"/>
            <a:ext cx="720080" cy="69434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20" name="矩形 19"/>
          <p:cNvSpPr/>
          <p:nvPr/>
        </p:nvSpPr>
        <p:spPr>
          <a:xfrm>
            <a:off x="691060" y="5486400"/>
            <a:ext cx="172354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/>
              </a:rPr>
              <a:t>接拨位开关</a:t>
            </a:r>
            <a:endParaRPr lang="zh-CN" altLang="en-US" sz="2400" b="0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879130" y="5078801"/>
            <a:ext cx="576064" cy="54074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/>
          </a:p>
        </p:txBody>
      </p:sp>
      <p:sp>
        <p:nvSpPr>
          <p:cNvPr id="22" name="矩形 21"/>
          <p:cNvSpPr/>
          <p:nvPr/>
        </p:nvSpPr>
        <p:spPr>
          <a:xfrm>
            <a:off x="2607117" y="5656534"/>
            <a:ext cx="139974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0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/>
              </a:rPr>
              <a:t>接</a:t>
            </a:r>
            <a:r>
              <a:rPr lang="en-US" altLang="zh-CN" sz="2400" b="0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/>
              </a:rPr>
              <a:t>LED</a:t>
            </a:r>
            <a:r>
              <a:rPr lang="zh-CN" altLang="en-US" sz="2400" b="0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2060"/>
                </a:solidFill>
                <a:effectLst/>
              </a:rPr>
              <a:t>灯</a:t>
            </a:r>
            <a:endParaRPr lang="zh-CN" altLang="en-US" sz="2400" b="0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7698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竞争与险象的观测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7640" y="1247935"/>
            <a:ext cx="35330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71487" lvl="1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竞争与险象的产生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9200" y="6324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7"/>
              <p:cNvSpPr txBox="1"/>
              <p:nvPr/>
            </p:nvSpPr>
            <p:spPr>
              <a:xfrm>
                <a:off x="6271084" y="5181600"/>
                <a:ext cx="2088232" cy="12388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/>
                        </a:rPr>
                        <m:t>A</m:t>
                      </m:r>
                      <m:r>
                        <a:rPr lang="en-US" altLang="zh-CN" b="0" i="1" smtClean="0">
                          <a:latin typeface="Cambria Math"/>
                        </a:rPr>
                        <m:t>1=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>
                          <a:latin typeface="Cambria Math"/>
                        </a:rPr>
                        <m:t>A</m:t>
                      </m:r>
                      <m:r>
                        <a:rPr lang="en-US" altLang="zh-CN" b="0" i="0" dirty="0" smtClean="0">
                          <a:latin typeface="Cambria Math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altLang="zh-CN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>
                          <a:latin typeface="Cambria Math"/>
                        </a:rPr>
                        <m:t>A</m:t>
                      </m:r>
                      <m:r>
                        <a:rPr lang="en-US" altLang="zh-CN" b="0" i="0" dirty="0" smtClean="0">
                          <a:latin typeface="Cambria Math"/>
                        </a:rPr>
                        <m:t>3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latin typeface="Cambria Math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Y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  <m:r>
                          <a:rPr lang="zh-CN" altLang="en-US" i="1">
                            <a:latin typeface="Cambria Math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acc>
                  </m:oMath>
                </a14:m>
                <a:r>
                  <a:rPr lang="en-US" altLang="zh-CN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  <m:r>
                          <a:rPr lang="zh-CN" altLang="en-US" i="1">
                            <a:latin typeface="Cambria Math"/>
                          </a:rPr>
                          <m:t>∗</m:t>
                        </m:r>
                        <m:acc>
                          <m:accPr>
                            <m:chr m:val="̅"/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 </m:t>
                            </m:r>
                          </m:e>
                        </m:acc>
                      </m:e>
                    </m:ac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1084" y="5181600"/>
                <a:ext cx="2088232" cy="1238865"/>
              </a:xfrm>
              <a:prstGeom prst="rect">
                <a:avLst/>
              </a:prstGeom>
              <a:blipFill>
                <a:blip r:embed="rId2"/>
                <a:stretch>
                  <a:fillRect l="-2632" r="-12281" b="-7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124200"/>
            <a:ext cx="6982799" cy="1790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85800" y="2199317"/>
                <a:ext cx="5444760" cy="511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>
                        <a:latin typeface="Cambria Math"/>
                      </a:rPr>
                      <m:t>Y</m:t>
                    </m:r>
                    <m:r>
                      <a:rPr lang="en-US" altLang="zh-CN" sz="2400" b="0" i="1">
                        <a:latin typeface="Cambria Math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400" b="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>
                            <a:latin typeface="Cambria Math"/>
                          </a:rPr>
                          <m:t>𝐴</m:t>
                        </m:r>
                        <m:r>
                          <a:rPr lang="zh-CN" altLang="en-US" sz="2400" b="0" i="1">
                            <a:latin typeface="Cambria Math"/>
                          </a:rPr>
                          <m:t>∗</m:t>
                        </m:r>
                        <m:acc>
                          <m:accPr>
                            <m:chr m:val="̅"/>
                            <m:ctrlPr>
                              <a:rPr lang="zh-CN" altLang="en-US" sz="2400" b="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>
                                <a:latin typeface="Cambria Math"/>
                              </a:rPr>
                              <m:t>𝐴</m:t>
                            </m:r>
                            <m:r>
                              <a:rPr lang="en-US" altLang="zh-CN" sz="2400" b="0" i="1">
                                <a:latin typeface="Cambria Math"/>
                              </a:rPr>
                              <m:t> </m:t>
                            </m:r>
                          </m:e>
                        </m:acc>
                      </m:e>
                    </m:acc>
                    <m:r>
                      <a:rPr lang="en-US" altLang="zh-CN" sz="2400" b="0" i="1">
                        <a:latin typeface="Cambria Math"/>
                      </a:rPr>
                      <m:t>=1</m:t>
                    </m:r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其中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199317"/>
                <a:ext cx="5444760" cy="511550"/>
              </a:xfrm>
              <a:prstGeom prst="rect">
                <a:avLst/>
              </a:prstGeom>
              <a:blipFill>
                <a:blip r:embed="rId4"/>
                <a:stretch>
                  <a:fillRect t="-3571" r="-784" b="-22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574674" y="5715000"/>
            <a:ext cx="5368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思考：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如何使用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7400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实现上面的电路？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95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竞争与险象的观测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200" y="1143000"/>
            <a:ext cx="35330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71487" lvl="1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竞争与险象的产生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029200" y="63246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9" name="内容占位符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8698764"/>
              </p:ext>
            </p:extLst>
          </p:nvPr>
        </p:nvGraphicFramePr>
        <p:xfrm>
          <a:off x="167640" y="2743200"/>
          <a:ext cx="4608512" cy="2604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BMP 图象" r:id="rId3" imgW="3505689" imgH="1980952" progId="PBrush">
                  <p:embed/>
                </p:oleObj>
              </mc:Choice>
              <mc:Fallback>
                <p:oleObj name="BMP 图象" r:id="rId3" imgW="3505689" imgH="1980952" progId="PBrush">
                  <p:embed/>
                  <p:pic>
                    <p:nvPicPr>
                      <p:cNvPr id="4" name="内容占位符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" y="2743200"/>
                        <a:ext cx="4608512" cy="26048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5365615" y="1600200"/>
                <a:ext cx="1662315" cy="4067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/>
                        </a:rPr>
                        <m:t>Y</m:t>
                      </m:r>
                      <m:r>
                        <a:rPr lang="en-US" altLang="zh-CN" i="1">
                          <a:latin typeface="Cambria Math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/>
                            </a:rPr>
                            <m:t>𝐴</m:t>
                          </m:r>
                          <m:r>
                            <a:rPr lang="zh-CN" altLang="en-US" i="1">
                              <a:latin typeface="Cambria Math"/>
                            </a:rPr>
                            <m:t>∗</m:t>
                          </m:r>
                          <m:acc>
                            <m:accPr>
                              <m:chr m:val="̅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 </m:t>
                              </m:r>
                            </m:e>
                          </m:acc>
                        </m:e>
                      </m:acc>
                      <m:r>
                        <a:rPr lang="en-US" altLang="zh-CN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615" y="1600200"/>
                <a:ext cx="1662315" cy="4067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4645536" y="2243410"/>
            <a:ext cx="4186807" cy="3323987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 smtClean="0"/>
              <a:t>用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个与非门做非门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1.</a:t>
            </a:r>
            <a:r>
              <a:rPr lang="zh-CN" altLang="en-US" sz="2000" dirty="0" smtClean="0"/>
              <a:t>电源脚</a:t>
            </a:r>
            <a:r>
              <a:rPr lang="en-US" altLang="zh-CN" sz="2000" dirty="0" smtClean="0"/>
              <a:t>7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14</a:t>
            </a:r>
            <a:r>
              <a:rPr lang="zh-CN" altLang="en-US" sz="2000" dirty="0" smtClean="0"/>
              <a:t>接</a:t>
            </a:r>
            <a:r>
              <a:rPr lang="en-US" altLang="zh-CN" sz="2000" dirty="0" smtClean="0"/>
              <a:t>GND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5V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2.A1</a:t>
            </a:r>
            <a:r>
              <a:rPr lang="zh-CN" altLang="en-US" sz="2000" dirty="0" smtClean="0"/>
              <a:t>接拨位开关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3.B1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B2</a:t>
            </a:r>
            <a:r>
              <a:rPr lang="zh-CN" altLang="en-US" sz="2000" dirty="0" smtClean="0"/>
              <a:t>、</a:t>
            </a:r>
            <a:r>
              <a:rPr lang="en-US" altLang="zh-CN" sz="2000" dirty="0" smtClean="0"/>
              <a:t>B3</a:t>
            </a:r>
            <a:r>
              <a:rPr lang="zh-CN" altLang="en-US" sz="2000" dirty="0" smtClean="0"/>
              <a:t>输入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（接</a:t>
            </a:r>
            <a:r>
              <a:rPr lang="en-US" altLang="zh-CN" sz="2000" dirty="0" smtClean="0"/>
              <a:t>5V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4.Y1</a:t>
            </a:r>
            <a:r>
              <a:rPr lang="zh-CN" altLang="en-US" sz="2000" dirty="0" smtClean="0"/>
              <a:t>接</a:t>
            </a:r>
            <a:r>
              <a:rPr lang="en-US" altLang="zh-CN" sz="2000" dirty="0" smtClean="0"/>
              <a:t>A2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Y2</a:t>
            </a:r>
            <a:r>
              <a:rPr lang="zh-CN" altLang="en-US" sz="2000" dirty="0" smtClean="0"/>
              <a:t>接</a:t>
            </a:r>
            <a:r>
              <a:rPr lang="en-US" altLang="zh-CN" sz="2000" dirty="0" smtClean="0"/>
              <a:t>A3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Y3</a:t>
            </a:r>
            <a:r>
              <a:rPr lang="zh-CN" altLang="en-US" sz="2000" dirty="0" smtClean="0"/>
              <a:t>接</a:t>
            </a:r>
            <a:r>
              <a:rPr lang="en-US" altLang="zh-CN" sz="2000" dirty="0" smtClean="0"/>
              <a:t>B4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A1</a:t>
            </a:r>
            <a:r>
              <a:rPr lang="zh-CN" altLang="en-US" sz="2000" dirty="0" smtClean="0"/>
              <a:t>接</a:t>
            </a:r>
            <a:r>
              <a:rPr lang="en-US" altLang="zh-CN" sz="2000" dirty="0" smtClean="0"/>
              <a:t>A4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Y4</a:t>
            </a:r>
            <a:r>
              <a:rPr lang="zh-CN" altLang="en-US" sz="2000" dirty="0" smtClean="0"/>
              <a:t>是输出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5.</a:t>
            </a:r>
            <a:r>
              <a:rPr lang="zh-CN" altLang="en-US" sz="2000" dirty="0" smtClean="0"/>
              <a:t>用示波器观察</a:t>
            </a:r>
            <a:r>
              <a:rPr lang="en-US" altLang="zh-CN" sz="2000" dirty="0" smtClean="0">
                <a:solidFill>
                  <a:srgbClr val="7030A0"/>
                </a:solidFill>
              </a:rPr>
              <a:t>Y1</a:t>
            </a:r>
            <a:r>
              <a:rPr lang="zh-CN" altLang="en-US" sz="2000" dirty="0" smtClean="0">
                <a:solidFill>
                  <a:srgbClr val="7030A0"/>
                </a:solidFill>
              </a:rPr>
              <a:t>、</a:t>
            </a:r>
            <a:r>
              <a:rPr lang="en-US" altLang="zh-CN" sz="2000" dirty="0" smtClean="0">
                <a:solidFill>
                  <a:srgbClr val="7030A0"/>
                </a:solidFill>
              </a:rPr>
              <a:t>Y2</a:t>
            </a:r>
            <a:r>
              <a:rPr lang="zh-CN" altLang="en-US" sz="2000" dirty="0" smtClean="0">
                <a:solidFill>
                  <a:srgbClr val="7030A0"/>
                </a:solidFill>
              </a:rPr>
              <a:t>、</a:t>
            </a:r>
            <a:r>
              <a:rPr lang="en-US" altLang="zh-CN" sz="2000" dirty="0" smtClean="0">
                <a:solidFill>
                  <a:srgbClr val="7030A0"/>
                </a:solidFill>
              </a:rPr>
              <a:t>Y3</a:t>
            </a:r>
            <a:r>
              <a:rPr lang="zh-CN" altLang="en-US" sz="2000" dirty="0" smtClean="0">
                <a:solidFill>
                  <a:srgbClr val="7030A0"/>
                </a:solidFill>
              </a:rPr>
              <a:t>、</a:t>
            </a:r>
            <a:r>
              <a:rPr lang="en-US" altLang="zh-CN" sz="2000" dirty="0" smtClean="0">
                <a:solidFill>
                  <a:srgbClr val="7030A0"/>
                </a:solidFill>
              </a:rPr>
              <a:t>Y4</a:t>
            </a:r>
            <a:endParaRPr lang="en-US" altLang="zh-CN" sz="2000" dirty="0">
              <a:solidFill>
                <a:srgbClr val="7030A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1477183" y="5728642"/>
            <a:ext cx="0" cy="13027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/>
          <p:nvPr/>
        </p:nvCxnSpPr>
        <p:spPr>
          <a:xfrm rot="5400000">
            <a:off x="665573" y="5091305"/>
            <a:ext cx="591331" cy="455829"/>
          </a:xfrm>
          <a:prstGeom prst="curvedConnector3">
            <a:avLst>
              <a:gd name="adj1" fmla="val 50000"/>
            </a:avLst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-171044" y="5497065"/>
            <a:ext cx="14221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2400" b="1" cap="none" spc="0" dirty="0" smtClean="0">
                <a:ln/>
                <a:solidFill>
                  <a:srgbClr val="0099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拨位开关</a:t>
            </a:r>
            <a:endParaRPr lang="zh-CN" altLang="en-US" sz="2400" b="1" cap="none" spc="0" dirty="0">
              <a:ln/>
              <a:solidFill>
                <a:srgbClr val="0099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790539" y="2389280"/>
            <a:ext cx="3652034" cy="3490308"/>
            <a:chOff x="790539" y="2389280"/>
            <a:chExt cx="3652034" cy="3490308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1066800" y="2519065"/>
              <a:ext cx="0" cy="52720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790539" y="2389280"/>
              <a:ext cx="593432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400" dirty="0" smtClean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5V</a:t>
              </a:r>
              <a:endParaRPr lang="zh-CN" altLang="en-US" sz="24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3879258" y="5016379"/>
              <a:ext cx="0" cy="393821"/>
            </a:xfrm>
            <a:prstGeom prst="line">
              <a:avLst/>
            </a:prstGeom>
            <a:ln w="222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/>
            <p:cNvSpPr/>
            <p:nvPr/>
          </p:nvSpPr>
          <p:spPr>
            <a:xfrm>
              <a:off x="3517320" y="5417923"/>
              <a:ext cx="925253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2400" dirty="0" smtClean="0">
                  <a:ln w="0"/>
                  <a:solidFill>
                    <a:srgbClr val="0000FF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GND</a:t>
              </a:r>
              <a:endParaRPr lang="zh-CN" altLang="en-US" sz="2400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8" name="直接连接符 77"/>
          <p:cNvCxnSpPr/>
          <p:nvPr/>
        </p:nvCxnSpPr>
        <p:spPr>
          <a:xfrm>
            <a:off x="2667000" y="2519065"/>
            <a:ext cx="0" cy="5272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2412629" y="2297853"/>
            <a:ext cx="5934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5V</a:t>
            </a:r>
            <a:endParaRPr lang="zh-CN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/>
          <p:cNvCxnSpPr/>
          <p:nvPr/>
        </p:nvCxnSpPr>
        <p:spPr>
          <a:xfrm>
            <a:off x="1458703" y="4969856"/>
            <a:ext cx="0" cy="5272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2667000" y="4992220"/>
            <a:ext cx="0" cy="5272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1205603" y="5373978"/>
            <a:ext cx="5934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5V</a:t>
            </a:r>
            <a:endParaRPr lang="zh-CN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453051" y="5314564"/>
            <a:ext cx="5934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 smtClean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5V</a:t>
            </a:r>
            <a:endParaRPr lang="zh-CN" altLang="en-US" sz="24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" name="墨迹 50"/>
              <p14:cNvContentPartPr/>
              <p14:nvPr/>
            </p14:nvContentPartPr>
            <p14:xfrm>
              <a:off x="2464577" y="3000000"/>
              <a:ext cx="804600" cy="2903140"/>
            </p14:xfrm>
          </p:contentPart>
        </mc:Choice>
        <mc:Fallback xmlns="">
          <p:pic>
            <p:nvPicPr>
              <p:cNvPr id="51" name="墨迹 5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4137" y="2989561"/>
                <a:ext cx="823320" cy="2921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9" name="墨迹 58"/>
              <p14:cNvContentPartPr/>
              <p14:nvPr/>
            </p14:nvContentPartPr>
            <p14:xfrm>
              <a:off x="503297" y="3000000"/>
              <a:ext cx="864360" cy="1968480"/>
            </p14:xfrm>
          </p:contentPart>
        </mc:Choice>
        <mc:Fallback xmlns="">
          <p:pic>
            <p:nvPicPr>
              <p:cNvPr id="59" name="墨迹 5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2857" y="2989560"/>
                <a:ext cx="885240" cy="19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1" name="墨迹 60"/>
              <p14:cNvContentPartPr/>
              <p14:nvPr/>
            </p14:nvContentPartPr>
            <p14:xfrm>
              <a:off x="2577617" y="2655840"/>
              <a:ext cx="1324440" cy="2312640"/>
            </p14:xfrm>
          </p:contentPart>
        </mc:Choice>
        <mc:Fallback xmlns="">
          <p:pic>
            <p:nvPicPr>
              <p:cNvPr id="61" name="墨迹 6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67177" y="2645400"/>
                <a:ext cx="1345320" cy="23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2" name="墨迹 61"/>
              <p14:cNvContentPartPr/>
              <p14:nvPr/>
            </p14:nvContentPartPr>
            <p14:xfrm>
              <a:off x="1463057" y="2653680"/>
              <a:ext cx="2221200" cy="381700"/>
            </p14:xfrm>
          </p:contentPart>
        </mc:Choice>
        <mc:Fallback xmlns="">
          <p:pic>
            <p:nvPicPr>
              <p:cNvPr id="62" name="墨迹 6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52617" y="2643247"/>
                <a:ext cx="2242080" cy="402566"/>
              </a:xfrm>
              <a:prstGeom prst="rect">
                <a:avLst/>
              </a:prstGeom>
            </p:spPr>
          </p:pic>
        </mc:Fallback>
      </mc:AlternateContent>
      <p:cxnSp>
        <p:nvCxnSpPr>
          <p:cNvPr id="71" name="直接连接符 70"/>
          <p:cNvCxnSpPr/>
          <p:nvPr/>
        </p:nvCxnSpPr>
        <p:spPr bwMode="auto">
          <a:xfrm flipV="1">
            <a:off x="3684257" y="2101241"/>
            <a:ext cx="0" cy="978098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 bwMode="auto">
          <a:xfrm flipV="1">
            <a:off x="2471896" y="2101241"/>
            <a:ext cx="0" cy="898760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 bwMode="auto">
          <a:xfrm>
            <a:off x="2471896" y="4968480"/>
            <a:ext cx="0" cy="1051320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 bwMode="auto">
          <a:xfrm>
            <a:off x="3684257" y="5016379"/>
            <a:ext cx="0" cy="1003421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0" name="文本框 89"/>
          <p:cNvSpPr txBox="1"/>
          <p:nvPr/>
        </p:nvSpPr>
        <p:spPr>
          <a:xfrm>
            <a:off x="1978311" y="6098573"/>
            <a:ext cx="685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用示波器</a:t>
            </a: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</a:t>
            </a:r>
            <a:r>
              <a:rPr lang="zh-CN" altLang="en-US" sz="2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en-US" altLang="zh-CN" sz="2400" dirty="0">
                <a:solidFill>
                  <a:srgbClr val="7030A0"/>
                </a:solidFill>
              </a:rPr>
              <a:t>Y1</a:t>
            </a:r>
            <a:r>
              <a:rPr lang="zh-CN" altLang="en-US" sz="2400" dirty="0">
                <a:solidFill>
                  <a:srgbClr val="7030A0"/>
                </a:solidFill>
              </a:rPr>
              <a:t>、</a:t>
            </a:r>
            <a:r>
              <a:rPr lang="en-US" altLang="zh-CN" sz="2400" dirty="0">
                <a:solidFill>
                  <a:srgbClr val="7030A0"/>
                </a:solidFill>
              </a:rPr>
              <a:t>Y2</a:t>
            </a:r>
            <a:r>
              <a:rPr lang="zh-CN" altLang="en-US" sz="2400" dirty="0">
                <a:solidFill>
                  <a:srgbClr val="7030A0"/>
                </a:solidFill>
              </a:rPr>
              <a:t>、</a:t>
            </a:r>
            <a:r>
              <a:rPr lang="en-US" altLang="zh-CN" sz="2400" dirty="0">
                <a:solidFill>
                  <a:srgbClr val="7030A0"/>
                </a:solidFill>
              </a:rPr>
              <a:t>Y3</a:t>
            </a:r>
            <a:r>
              <a:rPr lang="zh-CN" altLang="en-US" sz="2400" dirty="0">
                <a:solidFill>
                  <a:srgbClr val="7030A0"/>
                </a:solidFill>
              </a:rPr>
              <a:t>、</a:t>
            </a:r>
            <a:r>
              <a:rPr lang="en-US" altLang="zh-CN" sz="2400" dirty="0" smtClean="0">
                <a:solidFill>
                  <a:srgbClr val="7030A0"/>
                </a:solidFill>
              </a:rPr>
              <a:t>Y4</a:t>
            </a:r>
            <a:r>
              <a:rPr lang="zh-CN" altLang="en-US" sz="2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r>
              <a:rPr lang="zh-CN" altLang="en-US" sz="24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的关系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2032875" y="5303711"/>
            <a:ext cx="60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7030A0"/>
                </a:solidFill>
              </a:rPr>
              <a:t>Y1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3209454" y="5339150"/>
            <a:ext cx="60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7030A0"/>
                </a:solidFill>
              </a:rPr>
              <a:t>Y2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175038" y="2187262"/>
            <a:ext cx="60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7030A0"/>
                </a:solidFill>
              </a:rPr>
              <a:t>Y3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1979668" y="2154624"/>
            <a:ext cx="60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7030A0"/>
                </a:solidFill>
              </a:rPr>
              <a:t>Y4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867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9" grpId="0"/>
      <p:bldP spid="83" grpId="0"/>
      <p:bldP spid="84" grpId="0"/>
      <p:bldP spid="90" grpId="0"/>
      <p:bldP spid="92" grpId="0"/>
      <p:bldP spid="93" grpId="0"/>
      <p:bldP spid="94" grpId="0"/>
      <p:bldP spid="9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E465-DC62-4836-B79F-8D04962546B5}" type="datetime1">
              <a:rPr lang="zh-CN" altLang="en-US" smtClean="0"/>
              <a:t>2020-10-13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C8268F-08B2-4A5E-A878-8172380B56B6}" type="slidenum">
              <a:rPr lang="zh-CN" altLang="en-US" smtClean="0"/>
              <a:pPr/>
              <a:t>24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竞争与险象的观测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66738" y="1905000"/>
            <a:ext cx="8001000" cy="2743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示波器单次触发功能</a:t>
            </a:r>
            <a:endParaRPr lang="en-US" altLang="zh-CN" sz="24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CH1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接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A1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CH2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接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Y1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Y2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Y3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Y4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（四次测量）；</a:t>
            </a:r>
            <a:endParaRPr lang="en-US" altLang="zh-CN" sz="20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设置触发源为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CH1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（即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A1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），上升沿触发</a:t>
            </a:r>
            <a:endParaRPr lang="en-US" altLang="zh-CN" sz="20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设置触发电平到合适的位置</a:t>
            </a:r>
            <a:endParaRPr lang="en-US" altLang="zh-CN" sz="20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点击示波器的</a:t>
            </a: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Single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单次触发按钮</a:t>
            </a:r>
            <a:endParaRPr lang="en-US" altLang="zh-CN" sz="20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71487" lvl="1" indent="0">
              <a:lnSpc>
                <a:spcPct val="150000"/>
              </a:lnSpc>
              <a:buNone/>
            </a:pPr>
            <a:endParaRPr lang="en-US" altLang="zh-CN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zh-CN" altLang="en-US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6200" y="1143000"/>
            <a:ext cx="550791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71487" lvl="1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：竞争与险象的观测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8975" y="4953000"/>
            <a:ext cx="7772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思考：</a:t>
            </a: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A1</a:t>
            </a:r>
            <a:r>
              <a: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变为</a:t>
            </a: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1,</a:t>
            </a:r>
            <a:r>
              <a: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或从</a:t>
            </a: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变为</a:t>
            </a:r>
            <a:r>
              <a:rPr lang="en-US" altLang="zh-CN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都有竞争的发生，但是都会产生险象</a:t>
            </a:r>
            <a:r>
              <a:rPr lang="zh-CN" altLang="en-US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吗</a:t>
            </a:r>
            <a:r>
              <a:rPr lang="zh-CN" altLang="en-US" sz="2000" dirty="0">
                <a:ea typeface="微软雅黑" panose="020B0503020204020204" pitchFamily="34" charset="-122"/>
                <a:cs typeface="Times New Roman" panose="02020603050405020304" pitchFamily="18" charset="0"/>
              </a:rPr>
              <a:t>？</a:t>
            </a:r>
            <a:endParaRPr lang="en-US" altLang="zh-CN" sz="20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76878" y="6126111"/>
            <a:ext cx="1913921" cy="322919"/>
          </a:xfrm>
        </p:spPr>
        <p:txBody>
          <a:bodyPr/>
          <a:lstStyle/>
          <a:p>
            <a:fld id="{3924E465-DC62-4836-B79F-8D04962546B5}" type="datetime1">
              <a:rPr lang="zh-CN" altLang="en-US" sz="900" smtClean="0"/>
              <a:t>2020-10-13</a:t>
            </a:fld>
            <a:endParaRPr lang="zh-CN" altLang="en-US" sz="9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772878" y="6126111"/>
            <a:ext cx="1913921" cy="322919"/>
          </a:xfrm>
        </p:spPr>
        <p:txBody>
          <a:bodyPr/>
          <a:lstStyle/>
          <a:p>
            <a:fld id="{47C8268F-08B2-4A5E-A878-8172380B56B6}" type="slidenum">
              <a:rPr lang="zh-CN" altLang="en-US" sz="900" smtClean="0"/>
              <a:pPr/>
              <a:t>25</a:t>
            </a:fld>
            <a:r>
              <a:rPr lang="en-US" altLang="zh-CN" sz="900" smtClean="0"/>
              <a:t>/16</a:t>
            </a:r>
            <a:endParaRPr lang="zh-CN" altLang="en-US" sz="900" dirty="0"/>
          </a:p>
        </p:txBody>
      </p:sp>
      <p:pic>
        <p:nvPicPr>
          <p:cNvPr id="6" name="Picture 3" descr="E:\数电和现代通信原理实验课\数电-实验准备\第一次课\DS0001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58339"/>
            <a:ext cx="3983293" cy="238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:\数电和现代通信原理实验课\数电-实验准备\第一次课\DS0002.PN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965" y="1255373"/>
            <a:ext cx="3940231" cy="236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E:\数电和现代通信原理实验课\数电-实验准备\第一次课\DS0003.PNG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973378"/>
            <a:ext cx="3983294" cy="238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E:\数电和现代通信原理实验课\数电-实验准备\第一次课\DS0004.PNG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6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967" y="3962400"/>
            <a:ext cx="3940230" cy="236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1220949" y="1821645"/>
            <a:ext cx="85021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A1</a:t>
            </a:r>
            <a:endParaRPr lang="en-US" altLang="zh-CN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zh-CN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Y1</a:t>
            </a:r>
            <a:endParaRPr lang="zh-CN" alt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1244" y="1805434"/>
            <a:ext cx="98894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A1</a:t>
            </a:r>
            <a:endParaRPr lang="en-US" altLang="zh-CN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endParaRPr lang="en-US" altLang="zh-CN" sz="3600" b="1" cap="none" spc="0" dirty="0" smtClean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zh-CN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Y2</a:t>
            </a:r>
            <a:endParaRPr lang="zh-CN" alt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37135" y="4556934"/>
            <a:ext cx="84397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A1</a:t>
            </a:r>
            <a:endParaRPr lang="en-US" altLang="zh-CN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zh-CN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Y3</a:t>
            </a:r>
            <a:endParaRPr lang="zh-CN" alt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710757" y="4544304"/>
            <a:ext cx="769922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A1</a:t>
            </a:r>
            <a:endParaRPr lang="en-US" altLang="zh-CN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en-US" altLang="zh-CN" sz="36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Y4</a:t>
            </a:r>
            <a:endParaRPr lang="zh-CN" altLang="en-US" sz="3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6872847" y="5117152"/>
            <a:ext cx="452158" cy="38210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grpSp>
        <p:nvGrpSpPr>
          <p:cNvPr id="15" name="组合 14"/>
          <p:cNvGrpSpPr/>
          <p:nvPr/>
        </p:nvGrpSpPr>
        <p:grpSpPr>
          <a:xfrm>
            <a:off x="2565110" y="4402882"/>
            <a:ext cx="330490" cy="1528424"/>
            <a:chOff x="2267744" y="3573016"/>
            <a:chExt cx="368424" cy="1728192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2267744" y="3573016"/>
              <a:ext cx="8384" cy="1296144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2627784" y="4005064"/>
              <a:ext cx="8384" cy="1296144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2276128" y="4293096"/>
              <a:ext cx="351656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/>
          <p:cNvGrpSpPr/>
          <p:nvPr/>
        </p:nvGrpSpPr>
        <p:grpSpPr>
          <a:xfrm>
            <a:off x="2131121" y="1710222"/>
            <a:ext cx="459679" cy="1635508"/>
            <a:chOff x="1999319" y="629072"/>
            <a:chExt cx="512441" cy="1849271"/>
          </a:xfrm>
        </p:grpSpPr>
        <p:grpSp>
          <p:nvGrpSpPr>
            <p:cNvPr id="20" name="组合 19"/>
            <p:cNvGrpSpPr/>
            <p:nvPr/>
          </p:nvGrpSpPr>
          <p:grpSpPr>
            <a:xfrm>
              <a:off x="2060104" y="629072"/>
              <a:ext cx="216024" cy="1849271"/>
              <a:chOff x="1907704" y="476672"/>
              <a:chExt cx="216024" cy="1849271"/>
            </a:xfrm>
          </p:grpSpPr>
          <p:cxnSp>
            <p:nvCxnSpPr>
              <p:cNvPr id="22" name="直接连接符 21"/>
              <p:cNvCxnSpPr/>
              <p:nvPr/>
            </p:nvCxnSpPr>
            <p:spPr>
              <a:xfrm>
                <a:off x="1907704" y="476672"/>
                <a:ext cx="0" cy="175432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2123728" y="571617"/>
                <a:ext cx="0" cy="175432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/>
              <p:cNvCxnSpPr/>
              <p:nvPr/>
            </p:nvCxnSpPr>
            <p:spPr>
              <a:xfrm>
                <a:off x="1907704" y="980728"/>
                <a:ext cx="216024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/>
            <p:cNvSpPr txBox="1"/>
            <p:nvPr/>
          </p:nvSpPr>
          <p:spPr>
            <a:xfrm>
              <a:off x="1999319" y="759268"/>
              <a:ext cx="5124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solidFill>
                    <a:schemeClr val="bg1"/>
                  </a:solidFill>
                </a:rPr>
                <a:t>t1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703121" y="1629830"/>
            <a:ext cx="459679" cy="1635508"/>
            <a:chOff x="6392585" y="548680"/>
            <a:chExt cx="512441" cy="1849271"/>
          </a:xfrm>
        </p:grpSpPr>
        <p:grpSp>
          <p:nvGrpSpPr>
            <p:cNvPr id="26" name="组合 25"/>
            <p:cNvGrpSpPr/>
            <p:nvPr/>
          </p:nvGrpSpPr>
          <p:grpSpPr>
            <a:xfrm>
              <a:off x="6392585" y="548680"/>
              <a:ext cx="339655" cy="1849271"/>
              <a:chOff x="1907704" y="476672"/>
              <a:chExt cx="339655" cy="1849271"/>
            </a:xfrm>
          </p:grpSpPr>
          <p:cxnSp>
            <p:nvCxnSpPr>
              <p:cNvPr id="28" name="直接连接符 27"/>
              <p:cNvCxnSpPr/>
              <p:nvPr/>
            </p:nvCxnSpPr>
            <p:spPr>
              <a:xfrm>
                <a:off x="1907704" y="476672"/>
                <a:ext cx="0" cy="175432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2247359" y="571617"/>
                <a:ext cx="0" cy="175432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>
                <a:off x="1907704" y="980728"/>
                <a:ext cx="324036" cy="0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/>
            <p:cNvSpPr txBox="1"/>
            <p:nvPr/>
          </p:nvSpPr>
          <p:spPr>
            <a:xfrm>
              <a:off x="6392585" y="715451"/>
              <a:ext cx="5124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solidFill>
                    <a:schemeClr val="bg1"/>
                  </a:solidFill>
                </a:rPr>
                <a:t>t2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138967" y="4223524"/>
            <a:ext cx="528033" cy="1658621"/>
            <a:chOff x="1835696" y="3376642"/>
            <a:chExt cx="588640" cy="1875405"/>
          </a:xfrm>
        </p:grpSpPr>
        <p:grpSp>
          <p:nvGrpSpPr>
            <p:cNvPr id="32" name="组合 31"/>
            <p:cNvGrpSpPr/>
            <p:nvPr/>
          </p:nvGrpSpPr>
          <p:grpSpPr>
            <a:xfrm>
              <a:off x="1835696" y="3376642"/>
              <a:ext cx="504056" cy="1875405"/>
              <a:chOff x="1835696" y="3376642"/>
              <a:chExt cx="504056" cy="1875405"/>
            </a:xfrm>
          </p:grpSpPr>
          <p:cxnSp>
            <p:nvCxnSpPr>
              <p:cNvPr id="34" name="直接连接符 33"/>
              <p:cNvCxnSpPr/>
              <p:nvPr/>
            </p:nvCxnSpPr>
            <p:spPr>
              <a:xfrm>
                <a:off x="1835696" y="3376642"/>
                <a:ext cx="0" cy="175432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2339752" y="3497721"/>
                <a:ext cx="0" cy="175432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>
              <a:xfrm>
                <a:off x="1835696" y="3857761"/>
                <a:ext cx="504056" cy="3287"/>
              </a:xfrm>
              <a:prstGeom prst="straightConnector1">
                <a:avLst/>
              </a:prstGeom>
              <a:ln w="12700">
                <a:solidFill>
                  <a:schemeClr val="bg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32"/>
            <p:cNvSpPr txBox="1"/>
            <p:nvPr/>
          </p:nvSpPr>
          <p:spPr>
            <a:xfrm>
              <a:off x="1911895" y="3500139"/>
              <a:ext cx="5124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 smtClean="0">
                  <a:solidFill>
                    <a:schemeClr val="bg1"/>
                  </a:solidFill>
                </a:rPr>
                <a:t>t3</a:t>
              </a:r>
              <a:endParaRPr lang="zh-CN" altLang="en-US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2580152" y="4811064"/>
            <a:ext cx="459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F0000"/>
                </a:solidFill>
              </a:rPr>
              <a:t>t4</a:t>
            </a:r>
            <a:endParaRPr lang="zh-CN" altLang="en-US" sz="1100" dirty="0">
              <a:solidFill>
                <a:srgbClr val="FF0000"/>
              </a:solidFill>
            </a:endParaRPr>
          </a:p>
        </p:txBody>
      </p:sp>
      <p:sp>
        <p:nvSpPr>
          <p:cNvPr id="38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竞争与险象的观测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444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实验报告要求</a:t>
            </a:r>
            <a:endParaRPr lang="zh-CN" altLang="en-US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600200"/>
            <a:ext cx="8196262" cy="426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endParaRPr lang="en-US" altLang="zh-CN" sz="2400" dirty="0" smtClean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实验结果及波形记录</a:t>
            </a:r>
            <a:endParaRPr lang="en-US" altLang="zh-CN" sz="2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dirty="0" smtClean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波形：横坐标、纵坐标、刻度值、关键点、幅度、频率</a:t>
            </a:r>
            <a:endParaRPr lang="en-US" altLang="zh-CN" sz="2000" dirty="0" smtClean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7400</a:t>
            </a:r>
            <a:r>
              <a:rPr lang="zh-CN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的测试结果及真值表</a:t>
            </a:r>
          </a:p>
          <a:p>
            <a:pPr>
              <a:lnSpc>
                <a:spcPct val="150000"/>
              </a:lnSpc>
            </a:pPr>
            <a:r>
              <a:rPr lang="zh-CN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实验内容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中的电路</a:t>
            </a:r>
            <a:r>
              <a:rPr lang="zh-CN" altLang="zh-CN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逻辑表达式</a:t>
            </a: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险象分析</a:t>
            </a:r>
            <a:r>
              <a:rPr lang="zh-CN" altLang="en-US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4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r>
              <a:rPr lang="zh-CN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结果图</a:t>
            </a:r>
            <a:endParaRPr lang="en-US" altLang="zh-CN" sz="24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思考题</a:t>
            </a:r>
          </a:p>
        </p:txBody>
      </p:sp>
    </p:spTree>
    <p:extLst>
      <p:ext uri="{BB962C8B-B14F-4D97-AF65-F5344CB8AC3E}">
        <p14:creationId xmlns:p14="http://schemas.microsoft.com/office/powerpoint/2010/main" val="413234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TextBox 6"/>
          <p:cNvSpPr txBox="1">
            <a:spLocks noChangeArrowheads="1"/>
          </p:cNvSpPr>
          <p:nvPr/>
        </p:nvSpPr>
        <p:spPr bwMode="auto">
          <a:xfrm>
            <a:off x="3556337" y="2662637"/>
            <a:ext cx="20313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7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谢谢</a:t>
            </a:r>
            <a:endParaRPr lang="en-US" altLang="zh-CN" sz="7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93AD-7CE9-4890-B8F6-241EDDCDF20D}" type="datetime1">
              <a:rPr lang="zh-CN" altLang="en-US" smtClean="0"/>
              <a:t>2020-10-13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C8268F-08B2-4A5E-A878-8172380B56B6}" type="slidenum">
              <a:rPr lang="zh-CN" altLang="en-US" smtClean="0"/>
              <a:pPr/>
              <a:t>27</a:t>
            </a:fld>
            <a:r>
              <a:rPr lang="en-US" altLang="zh-CN" smtClean="0"/>
              <a:t>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14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数字逻辑电路实验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524000"/>
            <a:ext cx="8120062" cy="4267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爱惜实验室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仪器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示波器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探头冒不能随意丢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示波器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、信号源、电源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个仪器的接口线不能乱拔、乱接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电源线不能随意拔出或插接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仪器使用出现问题问老师，不要自己随意处置，以免损坏仪器或伤到自己</a:t>
            </a:r>
          </a:p>
        </p:txBody>
      </p:sp>
    </p:spTree>
    <p:extLst>
      <p:ext uri="{BB962C8B-B14F-4D97-AF65-F5344CB8AC3E}">
        <p14:creationId xmlns:p14="http://schemas.microsoft.com/office/powerpoint/2010/main" val="100255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0" y="1563469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实验安排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62100" y="2286000"/>
            <a:ext cx="6019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组合逻辑电路：实验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；实验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；实验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时序逻辑电路：实验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；实验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；实验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数字系统设计：实验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数字逻辑电路实验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917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40886" y="2209800"/>
            <a:ext cx="48622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实验一：组合逻辑电路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07086" y="3429000"/>
            <a:ext cx="59298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仪器的使用及竞争</a:t>
            </a: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险象的观测</a:t>
            </a:r>
            <a:endParaRPr lang="zh-CN" altLang="en-US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0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4675" y="1676400"/>
            <a:ext cx="81883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示波器</a:t>
            </a:r>
            <a:endParaRPr lang="en-US" altLang="zh-CN" sz="3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3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    固纬</a:t>
            </a:r>
            <a:r>
              <a:rPr lang="en-US" altLang="zh-CN" sz="3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(GWINSTEK)</a:t>
            </a:r>
            <a:r>
              <a:rPr lang="zh-CN" altLang="en-US" sz="320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示波器 </a:t>
            </a:r>
            <a:r>
              <a:rPr lang="en-US" altLang="zh-CN" sz="3200" dirty="0">
                <a:ea typeface="微软雅黑" panose="020B0503020204020204" pitchFamily="34" charset="-122"/>
                <a:cs typeface="Times New Roman" panose="02020603050405020304" pitchFamily="18" charset="0"/>
              </a:rPr>
              <a:t>GDS2202E</a:t>
            </a:r>
          </a:p>
          <a:p>
            <a:endParaRPr lang="en-US" altLang="zh-CN" sz="3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信号</a:t>
            </a: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源</a:t>
            </a:r>
            <a:endParaRPr lang="en-US" altLang="zh-CN" sz="320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鼎阳（</a:t>
            </a:r>
            <a:r>
              <a:rPr lang="en-US" altLang="zh-CN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SIGLENT</a:t>
            </a: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）信号发生器</a:t>
            </a:r>
            <a:r>
              <a:rPr lang="en-US" altLang="zh-CN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SDG2024X</a:t>
            </a:r>
            <a:r>
              <a:rPr lang="zh-CN" altLang="en-US" sz="32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仪器的使用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89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5155" y="1295400"/>
            <a:ext cx="5490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示波器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仪器的使用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05155" y="2035750"/>
            <a:ext cx="8001000" cy="2993450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indent="-395288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3863" indent="-3873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3913" indent="-398463" algn="l" rtl="0" eaLnBrk="0" fontAlgn="base" hangingPunct="0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51113" indent="-398463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08313" indent="-398463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65513" indent="-398463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22713" indent="-398463" algn="l" rtl="0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Ø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示波器</a:t>
            </a:r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测量设备</a:t>
            </a:r>
            <a:endParaRPr lang="en-US" altLang="zh-CN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采集</a:t>
            </a:r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</a:t>
            </a:r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显示</a:t>
            </a:r>
            <a:endParaRPr lang="en-US" altLang="zh-CN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采样率、带宽</a:t>
            </a:r>
            <a:endParaRPr lang="en-US" altLang="zh-CN" kern="0" dirty="0" smtClean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zh-CN" altLang="en-US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固纬示波器 </a:t>
            </a:r>
            <a:r>
              <a:rPr lang="en-US" altLang="zh-CN" kern="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GDS2202E</a:t>
            </a:r>
            <a:endParaRPr lang="zh-CN" altLang="en-US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18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5155" y="1295400"/>
            <a:ext cx="5490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示波器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仪器的使用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45" y="2209800"/>
            <a:ext cx="7091460" cy="379310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9230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5155" y="1295400"/>
            <a:ext cx="54908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示波器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74675" y="304800"/>
            <a:ext cx="8001000" cy="835025"/>
          </a:xfrm>
          <a:prstGeom prst="rect">
            <a:avLst/>
          </a:prstGeom>
        </p:spPr>
        <p:txBody>
          <a:bodyPr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Georgia" pitchFamily="18" charset="0"/>
                <a:ea typeface="宋体" pitchFamily="2" charset="-122"/>
                <a:cs typeface="Arial" charset="0"/>
              </a:defRPr>
            </a:lvl9pPr>
          </a:lstStyle>
          <a:p>
            <a:r>
              <a:rPr lang="zh-CN" altLang="en-US" kern="0" dirty="0" smtClean="0">
                <a:ea typeface="微软雅黑" panose="020B0503020204020204" pitchFamily="34" charset="-122"/>
                <a:cs typeface="Times New Roman" panose="02020603050405020304" pitchFamily="18" charset="0"/>
              </a:rPr>
              <a:t>仪器的使用</a:t>
            </a:r>
            <a:endParaRPr lang="zh-CN" altLang="en-US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13842"/>
          <a:stretch/>
        </p:blipFill>
        <p:spPr>
          <a:xfrm>
            <a:off x="914400" y="1930038"/>
            <a:ext cx="7153630" cy="4503542"/>
          </a:xfrm>
          <a:prstGeom prst="rect">
            <a:avLst/>
          </a:prstGeom>
          <a:effectLst>
            <a:glow>
              <a:schemeClr val="accent1"/>
            </a:glow>
          </a:effectLst>
        </p:spPr>
      </p:pic>
    </p:spTree>
    <p:extLst>
      <p:ext uri="{BB962C8B-B14F-4D97-AF65-F5344CB8AC3E}">
        <p14:creationId xmlns:p14="http://schemas.microsoft.com/office/powerpoint/2010/main" val="229695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&quot;c:\Program Files\gs\gs8.54\bin\gswin32c&quot;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2"/>
  <p:tag name="DEFAULTFONTSIZE" val="10"/>
  <p:tag name="DEFAULTWIDTH" val="421"/>
  <p:tag name="DEFAULTHEIGHT" val="346"/>
</p:tagLst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Georgia"/>
        <a:ea typeface="宋体"/>
        <a:cs typeface="Arial"/>
      </a:majorFont>
      <a:minorFont>
        <a:latin typeface="Georgia"/>
        <a:ea typeface="宋体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26304</TotalTime>
  <Words>1198</Words>
  <Application>Microsoft Office PowerPoint</Application>
  <PresentationFormat>全屏显示(4:3)</PresentationFormat>
  <Paragraphs>193</Paragraphs>
  <Slides>27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黑体</vt:lpstr>
      <vt:lpstr>华文楷体</vt:lpstr>
      <vt:lpstr>华文隶书</vt:lpstr>
      <vt:lpstr>宋体</vt:lpstr>
      <vt:lpstr>微软雅黑</vt:lpstr>
      <vt:lpstr>Arial</vt:lpstr>
      <vt:lpstr>Cambria Math</vt:lpstr>
      <vt:lpstr>Georgia</vt:lpstr>
      <vt:lpstr>Times New Roman</vt:lpstr>
      <vt:lpstr>Wingdings</vt:lpstr>
      <vt:lpstr>1_Profile</vt:lpstr>
      <vt:lpstr>BMP 图象</vt:lpstr>
      <vt:lpstr>数字逻辑电路实验</vt:lpstr>
      <vt:lpstr>数字逻辑电路实验</vt:lpstr>
      <vt:lpstr>数字逻辑电路实验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仪器的使用</vt:lpstr>
      <vt:lpstr>信号发生器</vt:lpstr>
      <vt:lpstr>实验内容2：用示波器观察信号源输出的正弦信号</vt:lpstr>
      <vt:lpstr>实验内容3：用示波器观察信号源输出的方波信号</vt:lpstr>
      <vt:lpstr>实验内容4：测量示波器的带宽</vt:lpstr>
      <vt:lpstr>竞争与险象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实验报告要求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Cluster-Based DSRC Architecture for QoS Provisioning over Vehicle Ad Hoc Networks</dc:title>
  <dc:creator>june;Cts</dc:creator>
  <cp:lastModifiedBy>张世娇</cp:lastModifiedBy>
  <cp:revision>1406</cp:revision>
  <cp:lastPrinted>2010-09-01T14:57:52Z</cp:lastPrinted>
  <dcterms:created xsi:type="dcterms:W3CDTF">2006-11-23T09:29:56Z</dcterms:created>
  <dcterms:modified xsi:type="dcterms:W3CDTF">2020-10-14T05:50:03Z</dcterms:modified>
</cp:coreProperties>
</file>