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903" r:id="rId2"/>
    <p:sldId id="1146" r:id="rId3"/>
    <p:sldId id="1147" r:id="rId4"/>
    <p:sldId id="1148" r:id="rId5"/>
    <p:sldId id="1107" r:id="rId6"/>
    <p:sldId id="1108" r:id="rId7"/>
    <p:sldId id="1129" r:id="rId8"/>
    <p:sldId id="1127" r:id="rId9"/>
    <p:sldId id="1128" r:id="rId10"/>
    <p:sldId id="1151" r:id="rId11"/>
    <p:sldId id="1156" r:id="rId12"/>
    <p:sldId id="1150" r:id="rId13"/>
    <p:sldId id="1154" r:id="rId14"/>
    <p:sldId id="1155" r:id="rId15"/>
    <p:sldId id="1137" r:id="rId16"/>
    <p:sldId id="1138" r:id="rId17"/>
    <p:sldId id="1139" r:id="rId18"/>
    <p:sldId id="1140" r:id="rId19"/>
    <p:sldId id="1149" r:id="rId20"/>
    <p:sldId id="1141" r:id="rId21"/>
    <p:sldId id="1142" r:id="rId22"/>
    <p:sldId id="1143" r:id="rId23"/>
    <p:sldId id="1144" r:id="rId24"/>
    <p:sldId id="1126" r:id="rId25"/>
    <p:sldId id="1145" r:id="rId26"/>
    <p:sldId id="1130" r:id="rId27"/>
    <p:sldId id="1131" r:id="rId28"/>
    <p:sldId id="1152" r:id="rId29"/>
    <p:sldId id="1153" r:id="rId30"/>
    <p:sldId id="1132" r:id="rId31"/>
    <p:sldId id="1133" r:id="rId32"/>
    <p:sldId id="1134" r:id="rId33"/>
    <p:sldId id="1135" r:id="rId34"/>
    <p:sldId id="1136" r:id="rId35"/>
    <p:sldId id="1106" r:id="rId36"/>
    <p:sldId id="1092" r:id="rId37"/>
  </p:sldIdLst>
  <p:sldSz cx="9144000" cy="6858000" type="screen4x3"/>
  <p:notesSz cx="6797675" cy="9928225"/>
  <p:custDataLst>
    <p:tags r:id="rId40"/>
  </p:custDataLst>
  <p:defaultTextStyle>
    <a:defPPr>
      <a:defRPr lang="en-US"/>
    </a:defPPr>
    <a:lvl1pPr algn="l" rtl="0" fontAlgn="base">
      <a:spcBef>
        <a:spcPct val="0"/>
      </a:spcBef>
      <a:spcAft>
        <a:spcPct val="0"/>
      </a:spcAft>
      <a:defRPr b="1" kern="1200">
        <a:solidFill>
          <a:schemeClr val="tx1"/>
        </a:solidFill>
        <a:latin typeface="Arial" charset="0"/>
        <a:ea typeface="宋体" charset="-122"/>
        <a:cs typeface="+mn-cs"/>
      </a:defRPr>
    </a:lvl1pPr>
    <a:lvl2pPr marL="457200" algn="l" rtl="0" fontAlgn="base">
      <a:spcBef>
        <a:spcPct val="0"/>
      </a:spcBef>
      <a:spcAft>
        <a:spcPct val="0"/>
      </a:spcAft>
      <a:defRPr b="1" kern="1200">
        <a:solidFill>
          <a:schemeClr val="tx1"/>
        </a:solidFill>
        <a:latin typeface="Arial" charset="0"/>
        <a:ea typeface="宋体" charset="-122"/>
        <a:cs typeface="+mn-cs"/>
      </a:defRPr>
    </a:lvl2pPr>
    <a:lvl3pPr marL="914400" algn="l" rtl="0" fontAlgn="base">
      <a:spcBef>
        <a:spcPct val="0"/>
      </a:spcBef>
      <a:spcAft>
        <a:spcPct val="0"/>
      </a:spcAft>
      <a:defRPr b="1" kern="1200">
        <a:solidFill>
          <a:schemeClr val="tx1"/>
        </a:solidFill>
        <a:latin typeface="Arial" charset="0"/>
        <a:ea typeface="宋体" charset="-122"/>
        <a:cs typeface="+mn-cs"/>
      </a:defRPr>
    </a:lvl3pPr>
    <a:lvl4pPr marL="1371600" algn="l" rtl="0" fontAlgn="base">
      <a:spcBef>
        <a:spcPct val="0"/>
      </a:spcBef>
      <a:spcAft>
        <a:spcPct val="0"/>
      </a:spcAft>
      <a:defRPr b="1" kern="1200">
        <a:solidFill>
          <a:schemeClr val="tx1"/>
        </a:solidFill>
        <a:latin typeface="Arial" charset="0"/>
        <a:ea typeface="宋体" charset="-122"/>
        <a:cs typeface="+mn-cs"/>
      </a:defRPr>
    </a:lvl4pPr>
    <a:lvl5pPr marL="1828800" algn="l" rtl="0" fontAlgn="base">
      <a:spcBef>
        <a:spcPct val="0"/>
      </a:spcBef>
      <a:spcAft>
        <a:spcPct val="0"/>
      </a:spcAft>
      <a:defRPr b="1" kern="1200">
        <a:solidFill>
          <a:schemeClr val="tx1"/>
        </a:solidFill>
        <a:latin typeface="Arial" charset="0"/>
        <a:ea typeface="宋体" charset="-122"/>
        <a:cs typeface="+mn-cs"/>
      </a:defRPr>
    </a:lvl5pPr>
    <a:lvl6pPr marL="2286000" algn="l" defTabSz="914400" rtl="0" eaLnBrk="1" latinLnBrk="0" hangingPunct="1">
      <a:defRPr b="1" kern="1200">
        <a:solidFill>
          <a:schemeClr val="tx1"/>
        </a:solidFill>
        <a:latin typeface="Arial" charset="0"/>
        <a:ea typeface="宋体" charset="-122"/>
        <a:cs typeface="+mn-cs"/>
      </a:defRPr>
    </a:lvl6pPr>
    <a:lvl7pPr marL="2743200" algn="l" defTabSz="914400" rtl="0" eaLnBrk="1" latinLnBrk="0" hangingPunct="1">
      <a:defRPr b="1" kern="1200">
        <a:solidFill>
          <a:schemeClr val="tx1"/>
        </a:solidFill>
        <a:latin typeface="Arial" charset="0"/>
        <a:ea typeface="宋体" charset="-122"/>
        <a:cs typeface="+mn-cs"/>
      </a:defRPr>
    </a:lvl7pPr>
    <a:lvl8pPr marL="3200400" algn="l" defTabSz="914400" rtl="0" eaLnBrk="1" latinLnBrk="0" hangingPunct="1">
      <a:defRPr b="1" kern="1200">
        <a:solidFill>
          <a:schemeClr val="tx1"/>
        </a:solidFill>
        <a:latin typeface="Arial" charset="0"/>
        <a:ea typeface="宋体" charset="-122"/>
        <a:cs typeface="+mn-cs"/>
      </a:defRPr>
    </a:lvl8pPr>
    <a:lvl9pPr marL="3657600" algn="l" defTabSz="914400" rtl="0" eaLnBrk="1" latinLnBrk="0" hangingPunct="1">
      <a:defRPr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ll" initials="d" lastIdx="7"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99FF"/>
    <a:srgbClr val="009900"/>
    <a:srgbClr val="00642D"/>
    <a:srgbClr val="99FFCC"/>
    <a:srgbClr val="CCCCFF"/>
    <a:srgbClr val="66FF99"/>
    <a:srgbClr val="CCFFCC"/>
    <a:srgbClr val="0066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8519" autoAdjust="0"/>
  </p:normalViewPr>
  <p:slideViewPr>
    <p:cSldViewPr>
      <p:cViewPr>
        <p:scale>
          <a:sx n="90" d="100"/>
          <a:sy n="90" d="100"/>
        </p:scale>
        <p:origin x="1243" y="34"/>
      </p:cViewPr>
      <p:guideLst>
        <p:guide orient="horz" pos="2160"/>
        <p:guide pos="2880"/>
      </p:guideLst>
    </p:cSldViewPr>
  </p:slideViewPr>
  <p:outlineViewPr>
    <p:cViewPr>
      <p:scale>
        <a:sx n="33" d="100"/>
        <a:sy n="33" d="100"/>
      </p:scale>
      <p:origin x="270" y="0"/>
    </p:cViewPr>
  </p:outlineViewPr>
  <p:notesTextViewPr>
    <p:cViewPr>
      <p:scale>
        <a:sx n="150" d="100"/>
        <a:sy n="150" d="100"/>
      </p:scale>
      <p:origin x="0" y="0"/>
    </p:cViewPr>
  </p:notesTextViewPr>
  <p:sorterViewPr>
    <p:cViewPr>
      <p:scale>
        <a:sx n="66" d="100"/>
        <a:sy n="66" d="100"/>
      </p:scale>
      <p:origin x="0" y="1356"/>
    </p:cViewPr>
  </p:sorterViewPr>
  <p:notesViewPr>
    <p:cSldViewPr>
      <p:cViewPr varScale="1">
        <p:scale>
          <a:sx n="52" d="100"/>
          <a:sy n="52" d="100"/>
        </p:scale>
        <p:origin x="-2970" y="-108"/>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p:cNvSpPr>
            <a:spLocks noGrp="1" noChangeArrowheads="1"/>
          </p:cNvSpPr>
          <p:nvPr>
            <p:ph type="hdr" sz="quarter"/>
          </p:nvPr>
        </p:nvSpPr>
        <p:spPr bwMode="auto">
          <a:xfrm>
            <a:off x="1"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defRPr sz="1200" b="0">
                <a:ea typeface="+mn-ea"/>
                <a:cs typeface="Arial" charset="0"/>
              </a:defRPr>
            </a:lvl1pPr>
          </a:lstStyle>
          <a:p>
            <a:pPr>
              <a:defRPr/>
            </a:pPr>
            <a:endParaRPr lang="en-US"/>
          </a:p>
        </p:txBody>
      </p:sp>
      <p:sp>
        <p:nvSpPr>
          <p:cNvPr id="271363" name="Rectangle 3"/>
          <p:cNvSpPr>
            <a:spLocks noGrp="1" noChangeArrowheads="1"/>
          </p:cNvSpPr>
          <p:nvPr>
            <p:ph type="dt" sz="quarter" idx="1"/>
          </p:nvPr>
        </p:nvSpPr>
        <p:spPr bwMode="auto">
          <a:xfrm>
            <a:off x="3849664"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lgn="r">
              <a:defRPr sz="1200" b="0">
                <a:ea typeface="+mn-ea"/>
                <a:cs typeface="Arial" charset="0"/>
              </a:defRPr>
            </a:lvl1pPr>
          </a:lstStyle>
          <a:p>
            <a:pPr>
              <a:defRPr/>
            </a:pPr>
            <a:endParaRPr lang="en-US"/>
          </a:p>
        </p:txBody>
      </p:sp>
      <p:sp>
        <p:nvSpPr>
          <p:cNvPr id="271364" name="Rectangle 4"/>
          <p:cNvSpPr>
            <a:spLocks noGrp="1" noChangeArrowheads="1"/>
          </p:cNvSpPr>
          <p:nvPr>
            <p:ph type="ftr" sz="quarter" idx="2"/>
          </p:nvPr>
        </p:nvSpPr>
        <p:spPr bwMode="auto">
          <a:xfrm>
            <a:off x="1"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defRPr sz="1200" b="0">
                <a:ea typeface="+mn-ea"/>
                <a:cs typeface="Arial" charset="0"/>
              </a:defRPr>
            </a:lvl1pPr>
          </a:lstStyle>
          <a:p>
            <a:pPr>
              <a:defRPr/>
            </a:pPr>
            <a:endParaRPr lang="en-US"/>
          </a:p>
        </p:txBody>
      </p:sp>
      <p:sp>
        <p:nvSpPr>
          <p:cNvPr id="271365" name="Rectangle 5"/>
          <p:cNvSpPr>
            <a:spLocks noGrp="1" noChangeArrowheads="1"/>
          </p:cNvSpPr>
          <p:nvPr>
            <p:ph type="sldNum" sz="quarter" idx="3"/>
          </p:nvPr>
        </p:nvSpPr>
        <p:spPr bwMode="auto">
          <a:xfrm>
            <a:off x="3849664"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lgn="r">
              <a:defRPr sz="1200" b="0">
                <a:ea typeface="+mn-ea"/>
                <a:cs typeface="Arial" charset="0"/>
              </a:defRPr>
            </a:lvl1pPr>
          </a:lstStyle>
          <a:p>
            <a:pPr>
              <a:defRPr/>
            </a:pPr>
            <a:fld id="{1A17DBA9-C484-4610-B37C-4E4AC5A60C2C}" type="slidenum">
              <a:rPr lang="en-US"/>
              <a:pPr>
                <a:defRPr/>
              </a:pPr>
              <a:t>‹#›</a:t>
            </a:fld>
            <a:endParaRPr lang="en-US"/>
          </a:p>
        </p:txBody>
      </p:sp>
    </p:spTree>
    <p:extLst>
      <p:ext uri="{BB962C8B-B14F-4D97-AF65-F5344CB8AC3E}">
        <p14:creationId xmlns:p14="http://schemas.microsoft.com/office/powerpoint/2010/main" val="39106659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1"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defRPr sz="1200" b="0">
                <a:ea typeface="+mn-ea"/>
                <a:cs typeface="Arial" charset="0"/>
              </a:defRPr>
            </a:lvl1pPr>
          </a:lstStyle>
          <a:p>
            <a:pPr>
              <a:defRPr/>
            </a:pPr>
            <a:endParaRPr lang="en-US" altLang="zh-CN"/>
          </a:p>
        </p:txBody>
      </p:sp>
      <p:sp>
        <p:nvSpPr>
          <p:cNvPr id="16387" name="Rectangle 3"/>
          <p:cNvSpPr>
            <a:spLocks noGrp="1" noChangeArrowheads="1"/>
          </p:cNvSpPr>
          <p:nvPr>
            <p:ph type="dt" idx="1"/>
          </p:nvPr>
        </p:nvSpPr>
        <p:spPr bwMode="auto">
          <a:xfrm>
            <a:off x="3849664" y="0"/>
            <a:ext cx="2946443" cy="496751"/>
          </a:xfrm>
          <a:prstGeom prst="rect">
            <a:avLst/>
          </a:prstGeom>
          <a:noFill/>
          <a:ln>
            <a:noFill/>
          </a:ln>
          <a:effectLst/>
          <a:extLst/>
        </p:spPr>
        <p:txBody>
          <a:bodyPr vert="horz" wrap="square" lIns="92446" tIns="46223" rIns="92446" bIns="46223" numCol="1" anchor="t" anchorCtr="0" compatLnSpc="1">
            <a:prstTxWarp prst="textNoShape">
              <a:avLst/>
            </a:prstTxWarp>
          </a:bodyPr>
          <a:lstStyle>
            <a:lvl1pPr algn="r">
              <a:defRPr sz="1200" b="0">
                <a:ea typeface="+mn-ea"/>
                <a:cs typeface="Arial" charset="0"/>
              </a:defRPr>
            </a:lvl1pPr>
          </a:lstStyle>
          <a:p>
            <a:pPr>
              <a:defRPr/>
            </a:pPr>
            <a:endParaRPr lang="en-US" altLang="zh-CN"/>
          </a:p>
        </p:txBody>
      </p:sp>
      <p:sp>
        <p:nvSpPr>
          <p:cNvPr id="21508" name="Rectangle 4"/>
          <p:cNvSpPr>
            <a:spLocks noGrp="1" noRot="1" noChangeAspect="1" noChangeArrowheads="1" noTextEdit="1"/>
          </p:cNvSpPr>
          <p:nvPr>
            <p:ph type="sldImg" idx="2"/>
          </p:nvPr>
        </p:nvSpPr>
        <p:spPr bwMode="auto">
          <a:xfrm>
            <a:off x="919163" y="744538"/>
            <a:ext cx="4960937" cy="3722687"/>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0551" y="4716585"/>
            <a:ext cx="5438140" cy="4467363"/>
          </a:xfrm>
          <a:prstGeom prst="rect">
            <a:avLst/>
          </a:prstGeom>
          <a:noFill/>
          <a:ln>
            <a:noFill/>
          </a:ln>
          <a:effectLst/>
          <a:extLst/>
        </p:spPr>
        <p:txBody>
          <a:bodyPr vert="horz" wrap="square" lIns="92446" tIns="46223" rIns="92446" bIns="46223"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6390" name="Rectangle 6"/>
          <p:cNvSpPr>
            <a:spLocks noGrp="1" noChangeArrowheads="1"/>
          </p:cNvSpPr>
          <p:nvPr>
            <p:ph type="ftr" sz="quarter" idx="4"/>
          </p:nvPr>
        </p:nvSpPr>
        <p:spPr bwMode="auto">
          <a:xfrm>
            <a:off x="1"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defRPr sz="1200" b="0">
                <a:ea typeface="+mn-ea"/>
                <a:cs typeface="Arial"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49664" y="9429779"/>
            <a:ext cx="2946443" cy="496751"/>
          </a:xfrm>
          <a:prstGeom prst="rect">
            <a:avLst/>
          </a:prstGeom>
          <a:noFill/>
          <a:ln>
            <a:noFill/>
          </a:ln>
          <a:effectLst/>
          <a:extLst/>
        </p:spPr>
        <p:txBody>
          <a:bodyPr vert="horz" wrap="square" lIns="92446" tIns="46223" rIns="92446" bIns="46223" numCol="1" anchor="b" anchorCtr="0" compatLnSpc="1">
            <a:prstTxWarp prst="textNoShape">
              <a:avLst/>
            </a:prstTxWarp>
          </a:bodyPr>
          <a:lstStyle>
            <a:lvl1pPr algn="r">
              <a:defRPr sz="1200" b="0">
                <a:ea typeface="+mn-ea"/>
                <a:cs typeface="Arial" charset="0"/>
              </a:defRPr>
            </a:lvl1pPr>
          </a:lstStyle>
          <a:p>
            <a:pPr>
              <a:defRPr/>
            </a:pPr>
            <a:fld id="{46313407-044F-4D24-AD35-E250C10CD774}" type="slidenum">
              <a:rPr lang="zh-CN" altLang="en-US"/>
              <a:pPr>
                <a:defRPr/>
              </a:pPr>
              <a:t>‹#›</a:t>
            </a:fld>
            <a:endParaRPr lang="en-US" altLang="zh-CN"/>
          </a:p>
        </p:txBody>
      </p:sp>
    </p:spTree>
    <p:extLst>
      <p:ext uri="{BB962C8B-B14F-4D97-AF65-F5344CB8AC3E}">
        <p14:creationId xmlns:p14="http://schemas.microsoft.com/office/powerpoint/2010/main" val="1452129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6803A0E5-B8FC-429F-B929-9CB1AF805AAD}" type="slidenum">
              <a:rPr lang="zh-CN" altLang="en-US" smtClean="0"/>
              <a:pPr/>
              <a:t>1</a:t>
            </a:fld>
            <a:endParaRPr lang="en-US" altLang="zh-CN" smtClean="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ectangle 3"/>
          <p:cNvSpPr>
            <a:spLocks noGrp="1" noChangeArrowheads="1"/>
          </p:cNvSpPr>
          <p:nvPr>
            <p:ph type="subTitle" idx="1"/>
          </p:nvPr>
        </p:nvSpPr>
        <p:spPr>
          <a:xfrm>
            <a:off x="4114800" y="5105400"/>
            <a:ext cx="4800600" cy="635000"/>
          </a:xfrm>
        </p:spPr>
        <p:txBody>
          <a:bodyPr/>
          <a:lstStyle>
            <a:lvl1pPr marL="0" indent="0" algn="ctr">
              <a:buFont typeface="Wingdings" pitchFamily="2" charset="2"/>
              <a:buNone/>
              <a:defRPr sz="2000" b="0" baseline="0">
                <a:solidFill>
                  <a:srgbClr val="000000"/>
                </a:solidFill>
                <a:latin typeface="Times New Roman" pitchFamily="18" charset="0"/>
                <a:ea typeface="黑体" pitchFamily="49" charset="-122"/>
              </a:defRPr>
            </a:lvl1pPr>
          </a:lstStyle>
          <a:p>
            <a:r>
              <a:rPr lang="zh-CN" altLang="en-US" dirty="0" smtClean="0"/>
              <a:t>单击此处编辑母版副标题样式</a:t>
            </a:r>
            <a:endParaRPr lang="en-US" altLang="zh-CN" dirty="0"/>
          </a:p>
        </p:txBody>
      </p:sp>
      <p:sp>
        <p:nvSpPr>
          <p:cNvPr id="15" name="Rectangle 2"/>
          <p:cNvSpPr>
            <a:spLocks noGrp="1" noChangeArrowheads="1"/>
          </p:cNvSpPr>
          <p:nvPr>
            <p:ph type="ctrTitle"/>
          </p:nvPr>
        </p:nvSpPr>
        <p:spPr>
          <a:xfrm>
            <a:off x="4114800" y="3581400"/>
            <a:ext cx="4800600" cy="1143000"/>
          </a:xfrm>
          <a:effectLst/>
        </p:spPr>
        <p:txBody>
          <a:bodyPr/>
          <a:lstStyle>
            <a:lvl1pPr algn="ctr">
              <a:defRPr sz="4500" baseline="0">
                <a:latin typeface="Times New Roman" pitchFamily="18" charset="0"/>
                <a:ea typeface="黑体" pitchFamily="49" charset="-122"/>
              </a:defRPr>
            </a:lvl1pPr>
          </a:lstStyle>
          <a:p>
            <a:r>
              <a:rPr lang="zh-CN" altLang="en-US" dirty="0" smtClean="0"/>
              <a:t>单击此处编辑母版标题样式</a:t>
            </a:r>
            <a:endParaRPr lang="en-US" altLang="zh-CN" dirty="0"/>
          </a:p>
        </p:txBody>
      </p:sp>
      <p:sp>
        <p:nvSpPr>
          <p:cNvPr id="2" name="日期占位符 1"/>
          <p:cNvSpPr>
            <a:spLocks noGrp="1"/>
          </p:cNvSpPr>
          <p:nvPr>
            <p:ph type="dt" sz="half" idx="10"/>
          </p:nvPr>
        </p:nvSpPr>
        <p:spPr>
          <a:xfrm>
            <a:off x="457200" y="63404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74015106-0D62-44A2-A831-A4617DA76613}" type="datetime1">
              <a:rPr lang="zh-CN" altLang="en-US" smtClean="0"/>
              <a:t>2022-10-19</a:t>
            </a:fld>
            <a:endParaRPr lang="zh-CN" altLang="en-US"/>
          </a:p>
        </p:txBody>
      </p:sp>
      <p:sp>
        <p:nvSpPr>
          <p:cNvPr id="3" name="灯片编号占位符 2"/>
          <p:cNvSpPr>
            <a:spLocks noGrp="1"/>
          </p:cNvSpPr>
          <p:nvPr>
            <p:ph type="sldNum" sz="quarter" idx="11"/>
          </p:nvPr>
        </p:nvSpPr>
        <p:spPr>
          <a:xfrm>
            <a:off x="6553200" y="63404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itchFamily="18" charset="0"/>
                <a:ea typeface="黑体" pitchFamily="49" charset="-122"/>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baseline="0">
                <a:latin typeface="Times New Roman" pitchFamily="18" charset="0"/>
                <a:ea typeface="黑体" pitchFamily="49" charset="-122"/>
              </a:defRPr>
            </a:lvl1pPr>
            <a:lvl2pPr>
              <a:defRPr baseline="0">
                <a:latin typeface="Times New Roman" pitchFamily="18" charset="0"/>
                <a:ea typeface="黑体" pitchFamily="49" charset="-122"/>
              </a:defRPr>
            </a:lvl2pPr>
            <a:lvl3pPr>
              <a:defRPr baseline="0">
                <a:latin typeface="Times New Roman" pitchFamily="18" charset="0"/>
                <a:ea typeface="黑体" pitchFamily="49" charset="-122"/>
              </a:defRPr>
            </a:lvl3pPr>
            <a:lvl4pPr>
              <a:defRPr baseline="0">
                <a:latin typeface="Times New Roman" pitchFamily="18" charset="0"/>
                <a:ea typeface="黑体" pitchFamily="49" charset="-122"/>
              </a:defRPr>
            </a:lvl4pPr>
            <a:lvl5pPr>
              <a:defRPr baseline="0">
                <a:latin typeface="Times New Roman" pitchFamily="18" charset="0"/>
                <a:ea typeface="黑体" pitchFamily="49" charset="-122"/>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8" name="直接连接符 7"/>
          <p:cNvCxnSpPr/>
          <p:nvPr userDrawn="1"/>
        </p:nvCxnSpPr>
        <p:spPr bwMode="auto">
          <a:xfrm>
            <a:off x="609600" y="1143000"/>
            <a:ext cx="80010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Line 5"/>
          <p:cNvSpPr>
            <a:spLocks noChangeShapeType="1"/>
          </p:cNvSpPr>
          <p:nvPr userDrawn="1"/>
        </p:nvSpPr>
        <p:spPr bwMode="auto">
          <a:xfrm flipV="1">
            <a:off x="533400" y="6553200"/>
            <a:ext cx="8077200" cy="0"/>
          </a:xfrm>
          <a:prstGeom prst="line">
            <a:avLst/>
          </a:prstGeom>
          <a:noFill/>
          <a:ln w="28575">
            <a:solidFill>
              <a:srgbClr val="C00000"/>
            </a:solidFill>
            <a:round/>
            <a:headEnd/>
            <a:tailEnd/>
          </a:ln>
          <a:effectLst/>
          <a:extLst/>
        </p:spPr>
        <p:txBody>
          <a:bodyPr/>
          <a:lstStyle/>
          <a:p>
            <a:pPr>
              <a:defRPr/>
            </a:pPr>
            <a:endParaRPr lang="en-US" b="1" baseline="0">
              <a:latin typeface="Times New Roman" pitchFamily="18" charset="0"/>
              <a:ea typeface="华文楷体" pitchFamily="2" charset="-122"/>
            </a:endParaRPr>
          </a:p>
        </p:txBody>
      </p:sp>
      <p:sp>
        <p:nvSpPr>
          <p:cNvPr id="4" name="日期占位符 3"/>
          <p:cNvSpPr>
            <a:spLocks noGrp="1"/>
          </p:cNvSpPr>
          <p:nvPr>
            <p:ph type="dt" sz="half" idx="10"/>
          </p:nvPr>
        </p:nvSpPr>
        <p:spPr>
          <a:xfrm>
            <a:off x="457200" y="6477000"/>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3924E465-DC62-4836-B79F-8D04962546B5}" type="datetime1">
              <a:rPr lang="zh-CN" altLang="en-US" smtClean="0"/>
              <a:t>2022-10-19</a:t>
            </a:fld>
            <a:endParaRPr lang="zh-CN" altLang="en-US"/>
          </a:p>
        </p:txBody>
      </p:sp>
      <p:sp>
        <p:nvSpPr>
          <p:cNvPr id="5" name="灯片编号占位符 4"/>
          <p:cNvSpPr>
            <a:spLocks noGrp="1"/>
          </p:cNvSpPr>
          <p:nvPr>
            <p:ph type="sldNum" sz="quarter" idx="11"/>
          </p:nvPr>
        </p:nvSpPr>
        <p:spPr>
          <a:xfrm>
            <a:off x="6553200" y="6477000"/>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itchFamily="18" charset="0"/>
                <a:ea typeface="黑体" pitchFamily="49" charset="-122"/>
              </a:defRPr>
            </a:lvl1pPr>
          </a:lstStyle>
          <a:p>
            <a:r>
              <a:rPr lang="en-US" smtClean="0"/>
              <a:t>Click to edit Master title style</a:t>
            </a:r>
            <a:endParaRPr lang="en-US"/>
          </a:p>
        </p:txBody>
      </p:sp>
      <p:cxnSp>
        <p:nvCxnSpPr>
          <p:cNvPr id="7" name="直接连接符 6"/>
          <p:cNvCxnSpPr/>
          <p:nvPr userDrawn="1"/>
        </p:nvCxnSpPr>
        <p:spPr bwMode="auto">
          <a:xfrm>
            <a:off x="609600" y="1143000"/>
            <a:ext cx="80010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Line 5"/>
          <p:cNvSpPr>
            <a:spLocks noChangeShapeType="1"/>
          </p:cNvSpPr>
          <p:nvPr userDrawn="1"/>
        </p:nvSpPr>
        <p:spPr bwMode="auto">
          <a:xfrm flipV="1">
            <a:off x="533400" y="6553200"/>
            <a:ext cx="8077200" cy="0"/>
          </a:xfrm>
          <a:prstGeom prst="line">
            <a:avLst/>
          </a:prstGeom>
          <a:noFill/>
          <a:ln w="28575">
            <a:solidFill>
              <a:srgbClr val="C00000"/>
            </a:solidFill>
            <a:round/>
            <a:headEnd/>
            <a:tailEnd/>
          </a:ln>
          <a:effectLst/>
          <a:extLst/>
        </p:spPr>
        <p:txBody>
          <a:bodyPr/>
          <a:lstStyle/>
          <a:p>
            <a:pPr>
              <a:defRPr/>
            </a:pPr>
            <a:endParaRPr lang="en-US" b="1" baseline="0">
              <a:latin typeface="Times New Roman" pitchFamily="18" charset="0"/>
              <a:ea typeface="华文楷体" pitchFamily="2" charset="-122"/>
            </a:endParaRPr>
          </a:p>
        </p:txBody>
      </p:sp>
      <p:sp>
        <p:nvSpPr>
          <p:cNvPr id="3" name="日期占位符 2"/>
          <p:cNvSpPr>
            <a:spLocks noGrp="1"/>
          </p:cNvSpPr>
          <p:nvPr>
            <p:ph type="dt" sz="half" idx="10"/>
          </p:nvPr>
        </p:nvSpPr>
        <p:spPr>
          <a:xfrm>
            <a:off x="457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60D842BE-2CBE-4468-9C03-F36F8653BF8F}" type="datetime1">
              <a:rPr lang="zh-CN" altLang="en-US" smtClean="0"/>
              <a:t>2022-10-19</a:t>
            </a:fld>
            <a:endParaRPr lang="zh-CN" altLang="en-US" dirty="0"/>
          </a:p>
        </p:txBody>
      </p:sp>
      <p:sp>
        <p:nvSpPr>
          <p:cNvPr id="4" name="灯片编号占位符 3"/>
          <p:cNvSpPr>
            <a:spLocks noGrp="1"/>
          </p:cNvSpPr>
          <p:nvPr>
            <p:ph type="sldNum" sz="quarter" idx="11"/>
          </p:nvPr>
        </p:nvSpPr>
        <p:spPr>
          <a:xfrm>
            <a:off x="6553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6" name="直接连接符 5"/>
          <p:cNvCxnSpPr/>
          <p:nvPr userDrawn="1"/>
        </p:nvCxnSpPr>
        <p:spPr bwMode="auto">
          <a:xfrm>
            <a:off x="609600" y="1143000"/>
            <a:ext cx="8001000" cy="0"/>
          </a:xfrm>
          <a:prstGeom prst="line">
            <a:avLst/>
          </a:prstGeom>
          <a:solidFill>
            <a:schemeClr val="accent1"/>
          </a:solidFill>
          <a:ln w="38100" cap="flat" cmpd="sng" algn="ctr">
            <a:solidFill>
              <a:srgbClr val="C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Line 5"/>
          <p:cNvSpPr>
            <a:spLocks noChangeShapeType="1"/>
          </p:cNvSpPr>
          <p:nvPr userDrawn="1"/>
        </p:nvSpPr>
        <p:spPr bwMode="auto">
          <a:xfrm flipV="1">
            <a:off x="533400" y="6553200"/>
            <a:ext cx="8077200" cy="0"/>
          </a:xfrm>
          <a:prstGeom prst="line">
            <a:avLst/>
          </a:prstGeom>
          <a:noFill/>
          <a:ln w="28575">
            <a:solidFill>
              <a:srgbClr val="C00000"/>
            </a:solidFill>
            <a:round/>
            <a:headEnd/>
            <a:tailEnd/>
          </a:ln>
          <a:effectLst/>
          <a:extLst/>
        </p:spPr>
        <p:txBody>
          <a:bodyPr/>
          <a:lstStyle/>
          <a:p>
            <a:pPr>
              <a:defRPr/>
            </a:pPr>
            <a:endParaRPr lang="en-US" baseline="0">
              <a:latin typeface="Times New Roman" pitchFamily="18" charset="0"/>
              <a:ea typeface="华文楷体" pitchFamily="2" charset="-122"/>
            </a:endParaRPr>
          </a:p>
        </p:txBody>
      </p:sp>
      <p:sp>
        <p:nvSpPr>
          <p:cNvPr id="2" name="日期占位符 1"/>
          <p:cNvSpPr>
            <a:spLocks noGrp="1"/>
          </p:cNvSpPr>
          <p:nvPr>
            <p:ph type="dt" sz="half" idx="10"/>
          </p:nvPr>
        </p:nvSpPr>
        <p:spPr>
          <a:xfrm>
            <a:off x="457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C10E2829-BB60-4072-B794-BACC6EC295F2}" type="datetime1">
              <a:rPr lang="zh-CN" altLang="en-US" smtClean="0"/>
              <a:t>2022-10-19</a:t>
            </a:fld>
            <a:endParaRPr lang="zh-CN" altLang="en-US"/>
          </a:p>
        </p:txBody>
      </p:sp>
      <p:sp>
        <p:nvSpPr>
          <p:cNvPr id="3" name="灯片编号占位符 2"/>
          <p:cNvSpPr>
            <a:spLocks noGrp="1"/>
          </p:cNvSpPr>
          <p:nvPr>
            <p:ph type="sldNum" sz="quarter" idx="11"/>
          </p:nvPr>
        </p:nvSpPr>
        <p:spPr>
          <a:xfrm>
            <a:off x="6553200" y="6492875"/>
            <a:ext cx="2133600" cy="365125"/>
          </a:xfrm>
        </p:spPr>
        <p:txBody>
          <a:bodyPr/>
          <a:lstStyle>
            <a:lvl1pPr>
              <a:defRPr>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19ED3A-FA93-4212-8E4C-FD4B6A12EBFF}" type="datetimeFigureOut">
              <a:rPr lang="zh-CN" altLang="en-US" smtClean="0"/>
              <a:t>2022-10-19</a:t>
            </a:fld>
            <a:endParaRPr lang="zh-CN"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p:txBody>
          <a:bodyPr/>
          <a:lstStyle/>
          <a:p>
            <a:fld id="{9606512A-22D8-4CCD-9929-0B652449943D}" type="slidenum">
              <a:rPr lang="zh-CN" altLang="en-US" smtClean="0"/>
              <a:t>‹#›</a:t>
            </a:fld>
            <a:endParaRPr lang="zh-CN" altLang="en-US"/>
          </a:p>
        </p:txBody>
      </p:sp>
    </p:spTree>
    <p:extLst>
      <p:ext uri="{BB962C8B-B14F-4D97-AF65-F5344CB8AC3E}">
        <p14:creationId xmlns:p14="http://schemas.microsoft.com/office/powerpoint/2010/main" val="949181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835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56328" name="Rectangle 8"/>
          <p:cNvSpPr>
            <a:spLocks noChangeArrowheads="1"/>
          </p:cNvSpPr>
          <p:nvPr userDrawn="1"/>
        </p:nvSpPr>
        <p:spPr bwMode="auto">
          <a:xfrm>
            <a:off x="6781800" y="6096000"/>
            <a:ext cx="2057400" cy="457200"/>
          </a:xfrm>
          <a:prstGeom prst="rect">
            <a:avLst/>
          </a:prstGeom>
          <a:noFill/>
          <a:ln>
            <a:noFill/>
          </a:ln>
          <a:effectLst/>
          <a:extLst/>
        </p:spPr>
        <p:txBody>
          <a:bodyPr anchor="b"/>
          <a:lstStyle/>
          <a:p>
            <a:pPr algn="ctr">
              <a:defRPr/>
            </a:pPr>
            <a:endParaRPr lang="en-US" altLang="zh-CN" sz="1400" i="1">
              <a:latin typeface="Georgia" pitchFamily="18" charset="0"/>
              <a:ea typeface="宋体" pitchFamily="2" charset="-122"/>
            </a:endParaRPr>
          </a:p>
        </p:txBody>
      </p:sp>
      <p:sp>
        <p:nvSpPr>
          <p:cNvPr id="2" name="日期占位符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solidFill>
                <a:latin typeface="Times New Roman" panose="02020603050405020304" pitchFamily="18" charset="0"/>
                <a:cs typeface="Times New Roman" panose="02020603050405020304" pitchFamily="18" charset="0"/>
              </a:defRPr>
            </a:lvl1pPr>
          </a:lstStyle>
          <a:p>
            <a:fld id="{ED8EEABD-8522-49A5-8B14-A24E4F4F7F68}" type="datetime1">
              <a:rPr lang="zh-CN" altLang="en-US" smtClean="0"/>
              <a:t>2022-10-19</a:t>
            </a:fld>
            <a:endParaRPr lang="zh-CN" altLang="en-US"/>
          </a:p>
        </p:txBody>
      </p:sp>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latin typeface="Times New Roman" panose="02020603050405020304" pitchFamily="18" charset="0"/>
                <a:cs typeface="Times New Roman" panose="02020603050405020304" pitchFamily="18" charset="0"/>
              </a:defRPr>
            </a:lvl1pPr>
          </a:lstStyle>
          <a:p>
            <a:fld id="{47C8268F-08B2-4A5E-A878-8172380B56B6}" type="slidenum">
              <a:rPr lang="zh-CN" altLang="en-US" smtClean="0"/>
              <a:pPr/>
              <a:t>‹#›</a:t>
            </a:fld>
            <a:r>
              <a:rPr lang="en-US" altLang="zh-CN" smtClean="0"/>
              <a:t>/16</a:t>
            </a:r>
            <a:endParaRPr lang="zh-CN" altLang="en-US"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Lst>
  <p:timing>
    <p:tnLst>
      <p:par>
        <p:cTn id="1" dur="indefinite" restart="never" nodeType="tmRoot"/>
      </p:par>
    </p:tnLst>
  </p:timing>
  <p:hf hdr="0" ftr="0"/>
  <p:txStyles>
    <p:title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p:titleStyle>
    <p:bodyStyle>
      <a:lvl1pPr marL="469900" indent="-469900" algn="l" rtl="0" eaLnBrk="0" fontAlgn="base" hangingPunct="0">
        <a:lnSpc>
          <a:spcPct val="110000"/>
        </a:lnSpc>
        <a:spcBef>
          <a:spcPct val="20000"/>
        </a:spcBef>
        <a:spcAft>
          <a:spcPct val="0"/>
        </a:spcAft>
        <a:buClr>
          <a:schemeClr val="accent2"/>
        </a:buClr>
        <a:buSzPct val="80000"/>
        <a:buFont typeface="Wingdings" pitchFamily="2" charset="2"/>
        <a:buChar char="Ø"/>
        <a:defRPr sz="2800" b="1">
          <a:solidFill>
            <a:schemeClr val="tx1"/>
          </a:solidFill>
          <a:latin typeface="+mn-lt"/>
          <a:ea typeface="+mn-ea"/>
          <a:cs typeface="+mn-cs"/>
        </a:defRPr>
      </a:lvl1pPr>
      <a:lvl2pPr marL="908050" indent="-436563" algn="l" rtl="0" eaLnBrk="0" fontAlgn="base" hangingPunct="0">
        <a:lnSpc>
          <a:spcPct val="110000"/>
        </a:lnSpc>
        <a:spcBef>
          <a:spcPct val="20000"/>
        </a:spcBef>
        <a:spcAft>
          <a:spcPct val="0"/>
        </a:spcAft>
        <a:buClr>
          <a:schemeClr val="accent2"/>
        </a:buClr>
        <a:buSzPct val="80000"/>
        <a:buFont typeface="Wingdings" pitchFamily="2" charset="2"/>
        <a:buChar char="Ø"/>
        <a:defRPr sz="2400" b="1">
          <a:solidFill>
            <a:schemeClr val="tx1"/>
          </a:solidFill>
          <a:latin typeface="+mn-lt"/>
          <a:ea typeface="+mn-ea"/>
          <a:cs typeface="+mn-cs"/>
        </a:defRPr>
      </a:lvl2pPr>
      <a:lvl3pPr marL="1304925" indent="-395288"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3pPr>
      <a:lvl4pPr marL="1693863" indent="-387350"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4pPr>
      <a:lvl5pPr marL="2093913" indent="-398463" algn="l" rtl="0" eaLnBrk="0" fontAlgn="base" hangingPunct="0">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5pPr>
      <a:lvl6pPr marL="25511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6pPr>
      <a:lvl7pPr marL="30083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7pPr>
      <a:lvl8pPr marL="34655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8pPr>
      <a:lvl9pPr marL="39227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4.xml"/><Relationship Id="rId4" Type="http://schemas.openxmlformats.org/officeDocument/2006/relationships/image" Target="../media/image90.png"/></Relationships>
</file>

<file path=ppt/slides/_rels/slide3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70.png"/><Relationship Id="rId7" Type="http://schemas.openxmlformats.org/officeDocument/2006/relationships/image" Target="../media/image22.wmf"/><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1.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533400" y="2514600"/>
            <a:ext cx="8077200" cy="914400"/>
          </a:xfrm>
        </p:spPr>
        <p:txBody>
          <a:bodyPr/>
          <a:lstStyle/>
          <a:p>
            <a:pPr eaLnBrk="1" hangingPunct="1">
              <a:spcBef>
                <a:spcPts val="600"/>
              </a:spcBef>
            </a:pPr>
            <a:r>
              <a:rPr lang="zh-CN" altLang="en-US" sz="4800" dirty="0">
                <a:solidFill>
                  <a:srgbClr val="FF0000"/>
                </a:solidFill>
                <a:latin typeface="微软雅黑" panose="020B0503020204020204" pitchFamily="34" charset="-122"/>
                <a:ea typeface="微软雅黑" panose="020B0503020204020204" pitchFamily="34" charset="-122"/>
              </a:rPr>
              <a:t>数字逻辑电路实验</a:t>
            </a:r>
            <a:endParaRPr lang="en-US" altLang="zh-CN" sz="3200" dirty="0" smtClean="0">
              <a:solidFill>
                <a:srgbClr val="FF0000"/>
              </a:solidFill>
              <a:latin typeface="微软雅黑" panose="020B0503020204020204" pitchFamily="34" charset="-122"/>
              <a:ea typeface="微软雅黑" panose="020B0503020204020204" pitchFamily="34" charset="-122"/>
              <a:cs typeface="Times New Roman" pitchFamily="18" charset="0"/>
            </a:endParaRPr>
          </a:p>
        </p:txBody>
      </p:sp>
      <p:sp>
        <p:nvSpPr>
          <p:cNvPr id="4" name="Rectangle 2"/>
          <p:cNvSpPr txBox="1">
            <a:spLocks noChangeArrowheads="1"/>
          </p:cNvSpPr>
          <p:nvPr/>
        </p:nvSpPr>
        <p:spPr bwMode="auto">
          <a:xfrm>
            <a:off x="457200" y="53340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lgn="ctr">
              <a:defRPr/>
            </a:pPr>
            <a:endParaRPr kumimoji="0" lang="en-US" altLang="zh-CN" sz="3000" i="0" u="none" strike="noStrike" kern="0" cap="none" spc="0" normalizeH="0" baseline="0" noProof="0" dirty="0" smtClean="0">
              <a:ln>
                <a:noFill/>
              </a:ln>
              <a:effectLst/>
              <a:uLnTx/>
              <a:uFillTx/>
              <a:latin typeface="华文隶书" panose="02010800040101010101" pitchFamily="2" charset="-122"/>
              <a:ea typeface="华文隶书" panose="02010800040101010101" pitchFamily="2" charset="-122"/>
              <a:cs typeface="Times New Roman" pitchFamily="18" charset="0"/>
            </a:endParaRPr>
          </a:p>
        </p:txBody>
      </p:sp>
      <p:cxnSp>
        <p:nvCxnSpPr>
          <p:cNvPr id="9" name="直接连接符 8"/>
          <p:cNvCxnSpPr/>
          <p:nvPr/>
        </p:nvCxnSpPr>
        <p:spPr bwMode="auto">
          <a:xfrm>
            <a:off x="0" y="1295400"/>
            <a:ext cx="9144000" cy="0"/>
          </a:xfrm>
          <a:prstGeom prst="line">
            <a:avLst/>
          </a:prstGeom>
          <a:solidFill>
            <a:schemeClr val="accent1"/>
          </a:solidFill>
          <a:ln w="76200" cap="flat" cmpd="sng" algn="ctr">
            <a:solidFill>
              <a:srgbClr val="0066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矩形 20"/>
          <p:cNvSpPr>
            <a:spLocks noChangeArrowheads="1"/>
          </p:cNvSpPr>
          <p:nvPr/>
        </p:nvSpPr>
        <p:spPr bwMode="auto">
          <a:xfrm>
            <a:off x="678656" y="4343400"/>
            <a:ext cx="7786688" cy="2320635"/>
          </a:xfrm>
          <a:prstGeom prst="rect">
            <a:avLst/>
          </a:prstGeom>
          <a:noFill/>
          <a:ln w="9525">
            <a:noFill/>
            <a:miter lim="800000"/>
            <a:headEnd/>
            <a:tailEnd/>
          </a:ln>
        </p:spPr>
        <p:txBody>
          <a:bodyPr>
            <a:spAutoFit/>
          </a:bodyPr>
          <a:lstStyle/>
          <a:p>
            <a:pPr algn="ctr">
              <a:lnSpc>
                <a:spcPct val="130000"/>
              </a:lnSpc>
            </a:pPr>
            <a:r>
              <a:rPr lang="zh-CN" altLang="en-US"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信息与通信工程系</a:t>
            </a:r>
            <a:endParaRPr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pPr>
            <a:r>
              <a:rPr lang="zh-CN" altLang="en-US"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张世娇</a:t>
            </a:r>
            <a:r>
              <a:rPr lang="en-US" altLang="zh-CN"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p>
          <a:p>
            <a:pPr algn="ctr">
              <a:lnSpc>
                <a:spcPct val="130000"/>
              </a:lnSpc>
            </a:pP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西一</a:t>
            </a:r>
            <a:r>
              <a:rPr lang="zh-CN" altLang="en-US"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楼</a:t>
            </a:r>
            <a:r>
              <a:rPr lang="en-US" altLang="zh-CN" sz="2400"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521</a:t>
            </a:r>
            <a:endParaRPr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30000"/>
              </a:lnSpc>
            </a:pPr>
            <a:r>
              <a:rPr lang="en-US" altLang="zh-CN"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E-mail</a:t>
            </a:r>
            <a:r>
              <a:rPr lang="en-US" altLang="zh-CN"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smtClean="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 zhshijiao@mail.xjtu.edu.cn</a:t>
            </a:r>
            <a:endParaRPr lang="zh-CN" altLang="en-US" sz="2400" b="1"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algn="ctr"/>
            <a:endParaRPr lang="en-US" altLang="zh-CN" sz="2000" b="1" dirty="0">
              <a:solidFill>
                <a:schemeClr val="tx1"/>
              </a:solidFill>
              <a:latin typeface="黑体" pitchFamily="49" charset="-122"/>
              <a:ea typeface="黑体" pitchFamily="49" charset="-122"/>
            </a:endParaRPr>
          </a:p>
        </p:txBody>
      </p:sp>
      <p:sp>
        <p:nvSpPr>
          <p:cNvPr id="8" name="日期占位符 7"/>
          <p:cNvSpPr>
            <a:spLocks noGrp="1"/>
          </p:cNvSpPr>
          <p:nvPr>
            <p:ph type="dt" sz="half" idx="10"/>
          </p:nvPr>
        </p:nvSpPr>
        <p:spPr/>
        <p:txBody>
          <a:bodyPr/>
          <a:lstStyle/>
          <a:p>
            <a:fld id="{D56C8FA8-DAB7-4948-A7DC-747099081C5B}" type="datetime1">
              <a:rPr lang="zh-CN" altLang="en-US" smtClean="0"/>
              <a:t>2022-10-19</a:t>
            </a:fld>
            <a:endParaRPr lang="zh-CN" altLang="en-US"/>
          </a:p>
        </p:txBody>
      </p:sp>
      <p:sp>
        <p:nvSpPr>
          <p:cNvPr id="11" name="灯片编号占位符 10"/>
          <p:cNvSpPr>
            <a:spLocks noGrp="1"/>
          </p:cNvSpPr>
          <p:nvPr>
            <p:ph type="sldNum" sz="quarter" idx="11"/>
          </p:nvPr>
        </p:nvSpPr>
        <p:spPr/>
        <p:txBody>
          <a:bodyPr/>
          <a:lstStyle/>
          <a:p>
            <a:fld id="{47C8268F-08B2-4A5E-A878-8172380B56B6}" type="slidenum">
              <a:rPr lang="zh-CN" altLang="en-US" smtClean="0"/>
              <a:pPr/>
              <a:t>1</a:t>
            </a:fld>
            <a:r>
              <a:rPr lang="en-US" altLang="zh-CN" smtClean="0"/>
              <a:t>/16</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74675" y="2030968"/>
            <a:ext cx="7544053"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 （选做部分）</a:t>
            </a:r>
            <a:endParaRPr lang="zh-CN" altLang="en-US" sz="2400" dirty="0"/>
          </a:p>
        </p:txBody>
      </p:sp>
      <p:sp>
        <p:nvSpPr>
          <p:cNvPr id="7" name="矩形 6"/>
          <p:cNvSpPr/>
          <p:nvPr/>
        </p:nvSpPr>
        <p:spPr>
          <a:xfrm>
            <a:off x="574675" y="2476818"/>
            <a:ext cx="7315200" cy="3785652"/>
          </a:xfrm>
          <a:prstGeom prst="rect">
            <a:avLst/>
          </a:prstGeom>
        </p:spPr>
        <p:txBody>
          <a:bodyPr wrap="square">
            <a:spAutoFit/>
          </a:bodyPr>
          <a:lstStyle/>
          <a:p>
            <a:pPr marL="0" indent="0">
              <a:lnSpc>
                <a:spcPct val="20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软件中设计并仿真三输入与门（或门）电路</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O=A&amp;B&amp;C</a:t>
            </a:r>
          </a:p>
          <a:p>
            <a:pPr marL="0" indent="0">
              <a:lnSpc>
                <a:spcPct val="200000"/>
              </a:lnSpc>
              <a:buNone/>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或者</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O=A||B||C</a:t>
            </a:r>
          </a:p>
          <a:p>
            <a:pPr marL="0" indent="0">
              <a:lnSpc>
                <a:spcPct val="20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任选其一完成即可</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567352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6130925" cy="584775"/>
          </a:xfrm>
          <a:prstGeom prst="rect">
            <a:avLst/>
          </a:prstGeom>
        </p:spPr>
        <p:txBody>
          <a:bodyPr wrap="square">
            <a:spAutoFit/>
          </a:bodyPr>
          <a:lstStyle/>
          <a:p>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本地磁盘上的文件及文件夹</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85800" y="2028130"/>
            <a:ext cx="7045325" cy="1620511"/>
          </a:xfrm>
          <a:prstGeom prst="rect">
            <a:avLst/>
          </a:prstGeom>
        </p:spPr>
      </p:pic>
      <p:pic>
        <p:nvPicPr>
          <p:cNvPr id="8" name="图片 7"/>
          <p:cNvPicPr>
            <a:picLocks noChangeAspect="1"/>
          </p:cNvPicPr>
          <p:nvPr/>
        </p:nvPicPr>
        <p:blipFill rotWithShape="1">
          <a:blip r:embed="rId3"/>
          <a:srcRect l="6271"/>
          <a:stretch/>
        </p:blipFill>
        <p:spPr>
          <a:xfrm>
            <a:off x="574675" y="4038600"/>
            <a:ext cx="7550150" cy="2181466"/>
          </a:xfrm>
          <a:prstGeom prst="rect">
            <a:avLst/>
          </a:prstGeom>
        </p:spPr>
      </p:pic>
      <p:pic>
        <p:nvPicPr>
          <p:cNvPr id="9" name="图片 8"/>
          <p:cNvPicPr>
            <a:picLocks noChangeAspect="1"/>
          </p:cNvPicPr>
          <p:nvPr/>
        </p:nvPicPr>
        <p:blipFill>
          <a:blip r:embed="rId4"/>
          <a:stretch>
            <a:fillRect/>
          </a:stretch>
        </p:blipFill>
        <p:spPr>
          <a:xfrm>
            <a:off x="603250" y="1828800"/>
            <a:ext cx="7943850" cy="3009900"/>
          </a:xfrm>
          <a:prstGeom prst="rect">
            <a:avLst/>
          </a:prstGeom>
        </p:spPr>
      </p:pic>
    </p:spTree>
    <p:extLst>
      <p:ext uri="{BB962C8B-B14F-4D97-AF65-F5344CB8AC3E}">
        <p14:creationId xmlns:p14="http://schemas.microsoft.com/office/powerpoint/2010/main" val="3736383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0E2829-BB60-4072-B794-BACC6EC295F2}" type="datetime1">
              <a:rPr lang="zh-CN" altLang="en-US" smtClean="0"/>
              <a:t>2022-10-19</a:t>
            </a:fld>
            <a:endParaRPr lang="zh-CN" altLang="en-US"/>
          </a:p>
        </p:txBody>
      </p:sp>
      <p:sp>
        <p:nvSpPr>
          <p:cNvPr id="3" name="灯片编号占位符 2"/>
          <p:cNvSpPr>
            <a:spLocks noGrp="1"/>
          </p:cNvSpPr>
          <p:nvPr>
            <p:ph type="sldNum" sz="quarter" idx="11"/>
          </p:nvPr>
        </p:nvSpPr>
        <p:spPr/>
        <p:txBody>
          <a:bodyPr/>
          <a:lstStyle/>
          <a:p>
            <a:fld id="{47C8268F-08B2-4A5E-A878-8172380B56B6}" type="slidenum">
              <a:rPr lang="zh-CN" altLang="en-US" smtClean="0"/>
              <a:pPr/>
              <a:t>12</a:t>
            </a:fld>
            <a:r>
              <a:rPr lang="en-US" altLang="zh-CN" smtClean="0"/>
              <a:t>/16</a:t>
            </a:r>
            <a:endParaRPr lang="zh-CN" altLang="en-US" dirty="0"/>
          </a:p>
        </p:txBody>
      </p:sp>
      <p:sp>
        <p:nvSpPr>
          <p:cNvPr id="30"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31" name="文本框 30"/>
          <p:cNvSpPr txBox="1"/>
          <p:nvPr/>
        </p:nvSpPr>
        <p:spPr>
          <a:xfrm>
            <a:off x="567055" y="2161986"/>
            <a:ext cx="6692858" cy="369332"/>
          </a:xfrm>
          <a:prstGeom prst="rect">
            <a:avLst/>
          </a:prstGeom>
          <a:noFill/>
        </p:spPr>
        <p:txBody>
          <a:bodyPr wrap="none" rtlCol="0">
            <a:spAutoFit/>
          </a:bodyPr>
          <a:lstStyle/>
          <a:p>
            <a:r>
              <a:rPr lang="zh-CN" altLang="en-US" dirty="0" smtClean="0"/>
              <a:t>在数字逻辑电路中，电路的什么表示形式完全确定电路的功能？</a:t>
            </a:r>
            <a:endParaRPr lang="zh-CN" altLang="en-US" dirty="0"/>
          </a:p>
        </p:txBody>
      </p:sp>
      <p:sp>
        <p:nvSpPr>
          <p:cNvPr id="32" name="文本框 31"/>
          <p:cNvSpPr txBox="1"/>
          <p:nvPr/>
        </p:nvSpPr>
        <p:spPr>
          <a:xfrm>
            <a:off x="609600" y="2743200"/>
            <a:ext cx="1170513" cy="1285032"/>
          </a:xfrm>
          <a:prstGeom prst="rect">
            <a:avLst/>
          </a:prstGeom>
          <a:noFill/>
        </p:spPr>
        <p:txBody>
          <a:bodyPr wrap="none" rtlCol="0">
            <a:spAutoFit/>
          </a:bodyPr>
          <a:lstStyle/>
          <a:p>
            <a:pPr marL="285750" indent="-285750">
              <a:lnSpc>
                <a:spcPct val="150000"/>
              </a:lnSpc>
              <a:buFont typeface="Wingdings" panose="05000000000000000000" pitchFamily="2" charset="2"/>
              <a:buChar char="l"/>
            </a:pPr>
            <a:r>
              <a:rPr lang="zh-CN" altLang="en-US" dirty="0" smtClean="0"/>
              <a:t>真值表</a:t>
            </a:r>
            <a:endParaRPr lang="en-US" altLang="zh-CN" dirty="0" smtClean="0"/>
          </a:p>
          <a:p>
            <a:pPr marL="285750" indent="-285750">
              <a:lnSpc>
                <a:spcPct val="150000"/>
              </a:lnSpc>
              <a:buFont typeface="Wingdings" panose="05000000000000000000" pitchFamily="2" charset="2"/>
              <a:buChar char="l"/>
            </a:pPr>
            <a:r>
              <a:rPr lang="zh-CN" altLang="en-US" dirty="0"/>
              <a:t>最小</a:t>
            </a:r>
            <a:r>
              <a:rPr lang="zh-CN" altLang="en-US" dirty="0" smtClean="0"/>
              <a:t>项</a:t>
            </a:r>
            <a:endParaRPr lang="en-US" altLang="zh-CN" dirty="0" smtClean="0"/>
          </a:p>
          <a:p>
            <a:pPr marL="285750" indent="-285750">
              <a:lnSpc>
                <a:spcPct val="150000"/>
              </a:lnSpc>
              <a:buFont typeface="Wingdings" panose="05000000000000000000" pitchFamily="2" charset="2"/>
              <a:buChar char="l"/>
            </a:pPr>
            <a:r>
              <a:rPr lang="zh-CN" altLang="en-US" dirty="0"/>
              <a:t>最大项</a:t>
            </a:r>
          </a:p>
        </p:txBody>
      </p:sp>
      <p:sp>
        <p:nvSpPr>
          <p:cNvPr id="33" name="文本框 32"/>
          <p:cNvSpPr txBox="1"/>
          <p:nvPr/>
        </p:nvSpPr>
        <p:spPr>
          <a:xfrm>
            <a:off x="567055" y="1404736"/>
            <a:ext cx="5530681" cy="369332"/>
          </a:xfrm>
          <a:prstGeom prst="rect">
            <a:avLst/>
          </a:prstGeom>
          <a:noFill/>
        </p:spPr>
        <p:txBody>
          <a:bodyPr wrap="none" rtlCol="0">
            <a:spAutoFit/>
          </a:bodyPr>
          <a:lstStyle/>
          <a:p>
            <a:r>
              <a:rPr lang="zh-CN" altLang="en-US" dirty="0" smtClean="0"/>
              <a:t>如何设置仿真？什么样的仿真波形设置才是合理的？</a:t>
            </a:r>
            <a:endParaRPr lang="zh-CN" altLang="en-US" dirty="0"/>
          </a:p>
        </p:txBody>
      </p:sp>
    </p:spTree>
    <p:extLst>
      <p:ext uri="{BB962C8B-B14F-4D97-AF65-F5344CB8AC3E}">
        <p14:creationId xmlns:p14="http://schemas.microsoft.com/office/powerpoint/2010/main" val="3465070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up)">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up)">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0E2829-BB60-4072-B794-BACC6EC295F2}" type="datetime1">
              <a:rPr lang="zh-CN" altLang="en-US" smtClean="0"/>
              <a:t>2022-10-19</a:t>
            </a:fld>
            <a:endParaRPr lang="zh-CN" altLang="en-US"/>
          </a:p>
        </p:txBody>
      </p:sp>
      <p:sp>
        <p:nvSpPr>
          <p:cNvPr id="3" name="灯片编号占位符 2"/>
          <p:cNvSpPr>
            <a:spLocks noGrp="1"/>
          </p:cNvSpPr>
          <p:nvPr>
            <p:ph type="sldNum" sz="quarter" idx="11"/>
          </p:nvPr>
        </p:nvSpPr>
        <p:spPr/>
        <p:txBody>
          <a:bodyPr/>
          <a:lstStyle/>
          <a:p>
            <a:fld id="{47C8268F-08B2-4A5E-A878-8172380B56B6}" type="slidenum">
              <a:rPr lang="zh-CN" altLang="en-US" smtClean="0"/>
              <a:pPr/>
              <a:t>13</a:t>
            </a:fld>
            <a:r>
              <a:rPr lang="en-US" altLang="zh-CN" smtClean="0"/>
              <a:t>/16</a:t>
            </a:r>
            <a:endParaRPr lang="zh-CN" altLang="en-US" dirty="0"/>
          </a:p>
        </p:txBody>
      </p:sp>
      <p:graphicFrame>
        <p:nvGraphicFramePr>
          <p:cNvPr id="21" name="对象 20"/>
          <p:cNvGraphicFramePr>
            <a:graphicFrameLocks noChangeAspect="1"/>
          </p:cNvGraphicFramePr>
          <p:nvPr/>
        </p:nvGraphicFramePr>
        <p:xfrm>
          <a:off x="464820" y="1295400"/>
          <a:ext cx="3842232" cy="2209800"/>
        </p:xfrm>
        <a:graphic>
          <a:graphicData uri="http://schemas.openxmlformats.org/presentationml/2006/ole">
            <mc:AlternateContent xmlns:mc="http://schemas.openxmlformats.org/markup-compatibility/2006">
              <mc:Choice xmlns:v="urn:schemas-microsoft-com:vml" Requires="v">
                <p:oleObj spid="_x0000_s8282" name="Visio" r:id="rId3" imgW="1775534" imgH="1021133" progId="Visio.Drawing.15">
                  <p:embed/>
                </p:oleObj>
              </mc:Choice>
              <mc:Fallback>
                <p:oleObj name="Visio" r:id="rId3" imgW="1775534" imgH="1021133" progId="Visio.Drawing.15">
                  <p:embed/>
                  <p:pic>
                    <p:nvPicPr>
                      <p:cNvPr id="21" name="对象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 y="1295400"/>
                        <a:ext cx="3842232" cy="2209800"/>
                      </a:xfrm>
                      <a:prstGeom prst="rect">
                        <a:avLst/>
                      </a:prstGeom>
                      <a:noFill/>
                    </p:spPr>
                  </p:pic>
                </p:oleObj>
              </mc:Fallback>
            </mc:AlternateContent>
          </a:graphicData>
        </a:graphic>
      </p:graphicFrame>
      <p:graphicFrame>
        <p:nvGraphicFramePr>
          <p:cNvPr id="23" name="对象 22"/>
          <p:cNvGraphicFramePr>
            <a:graphicFrameLocks noChangeAspect="1"/>
          </p:cNvGraphicFramePr>
          <p:nvPr/>
        </p:nvGraphicFramePr>
        <p:xfrm>
          <a:off x="495300" y="3733800"/>
          <a:ext cx="3771900" cy="2322732"/>
        </p:xfrm>
        <a:graphic>
          <a:graphicData uri="http://schemas.openxmlformats.org/presentationml/2006/ole">
            <mc:AlternateContent xmlns:mc="http://schemas.openxmlformats.org/markup-compatibility/2006">
              <mc:Choice xmlns:v="urn:schemas-microsoft-com:vml" Requires="v">
                <p:oleObj spid="_x0000_s8283" name="Visio" r:id="rId5" imgW="1767958" imgH="1089713" progId="Visio.Drawing.15">
                  <p:embed/>
                </p:oleObj>
              </mc:Choice>
              <mc:Fallback>
                <p:oleObj name="Visio" r:id="rId5" imgW="1767958" imgH="1089713" progId="Visio.Drawing.15">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5300" y="3733800"/>
                        <a:ext cx="3771900" cy="2322732"/>
                      </a:xfrm>
                      <a:prstGeom prst="rect">
                        <a:avLst/>
                      </a:prstGeom>
                      <a:noFill/>
                    </p:spPr>
                  </p:pic>
                </p:oleObj>
              </mc:Fallback>
            </mc:AlternateContent>
          </a:graphicData>
        </a:graphic>
      </p:graphicFrame>
      <p:sp>
        <p:nvSpPr>
          <p:cNvPr id="24" name="矩形 23"/>
          <p:cNvSpPr/>
          <p:nvPr/>
        </p:nvSpPr>
        <p:spPr>
          <a:xfrm>
            <a:off x="5943600" y="3200400"/>
            <a:ext cx="137160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O=A&amp;B</a:t>
            </a:r>
            <a:endParaRPr lang="zh-CN" altLang="en-US" dirty="0">
              <a:latin typeface="Times New Roman" panose="02020603050405020304" pitchFamily="18" charset="0"/>
              <a:cs typeface="Times New Roman" panose="02020603050405020304" pitchFamily="18" charset="0"/>
            </a:endParaRPr>
          </a:p>
        </p:txBody>
      </p:sp>
      <p:sp>
        <p:nvSpPr>
          <p:cNvPr id="25" name="矩形 24"/>
          <p:cNvSpPr/>
          <p:nvPr/>
        </p:nvSpPr>
        <p:spPr>
          <a:xfrm>
            <a:off x="5791200" y="5562582"/>
            <a:ext cx="1219200" cy="369332"/>
          </a:xfrm>
          <a:prstGeom prst="rect">
            <a:avLst/>
          </a:prstGeom>
        </p:spPr>
        <p:txBody>
          <a:bodyPr wrap="square">
            <a:spAutoFit/>
          </a:bodyPr>
          <a:lstStyle/>
          <a:p>
            <a:r>
              <a:rPr lang="en-US" altLang="zh-CN" dirty="0" smtClean="0">
                <a:latin typeface="等线" panose="02010600030101010101" pitchFamily="2" charset="-122"/>
                <a:cs typeface="Times New Roman" panose="02020603050405020304" pitchFamily="18" charset="0"/>
              </a:rPr>
              <a:t>O=A&amp;B</a:t>
            </a:r>
          </a:p>
        </p:txBody>
      </p:sp>
      <p:sp>
        <p:nvSpPr>
          <p:cNvPr id="26" name="矩形 25"/>
          <p:cNvSpPr/>
          <p:nvPr/>
        </p:nvSpPr>
        <p:spPr>
          <a:xfrm>
            <a:off x="5795501" y="5932222"/>
            <a:ext cx="659155" cy="369332"/>
          </a:xfrm>
          <a:prstGeom prst="rect">
            <a:avLst/>
          </a:prstGeom>
        </p:spPr>
        <p:txBody>
          <a:bodyPr wrap="none">
            <a:spAutoFit/>
          </a:bodyPr>
          <a:lstStyle/>
          <a:p>
            <a:r>
              <a:rPr lang="en-US" altLang="zh-CN" dirty="0">
                <a:latin typeface="等线" panose="02010600030101010101" pitchFamily="2" charset="-122"/>
                <a:cs typeface="Times New Roman" panose="02020603050405020304" pitchFamily="18" charset="0"/>
              </a:rPr>
              <a:t>O=B</a:t>
            </a:r>
            <a:endParaRPr lang="zh-CN" altLang="en-US" dirty="0"/>
          </a:p>
        </p:txBody>
      </p:sp>
      <p:graphicFrame>
        <p:nvGraphicFramePr>
          <p:cNvPr id="28" name="表格 27"/>
          <p:cNvGraphicFramePr>
            <a:graphicFrameLocks noGrp="1"/>
          </p:cNvGraphicFramePr>
          <p:nvPr/>
        </p:nvGraphicFramePr>
        <p:xfrm>
          <a:off x="4946363" y="1215069"/>
          <a:ext cx="2749837" cy="1832934"/>
        </p:xfrm>
        <a:graphic>
          <a:graphicData uri="http://schemas.openxmlformats.org/drawingml/2006/table">
            <a:tbl>
              <a:tblPr/>
              <a:tblGrid>
                <a:gridCol w="846104">
                  <a:extLst>
                    <a:ext uri="{9D8B030D-6E8A-4147-A177-3AD203B41FA5}">
                      <a16:colId xmlns:a16="http://schemas.microsoft.com/office/drawing/2014/main" val="3897637259"/>
                    </a:ext>
                  </a:extLst>
                </a:gridCol>
                <a:gridCol w="846104">
                  <a:extLst>
                    <a:ext uri="{9D8B030D-6E8A-4147-A177-3AD203B41FA5}">
                      <a16:colId xmlns:a16="http://schemas.microsoft.com/office/drawing/2014/main" val="1777037954"/>
                    </a:ext>
                  </a:extLst>
                </a:gridCol>
                <a:gridCol w="1057629">
                  <a:extLst>
                    <a:ext uri="{9D8B030D-6E8A-4147-A177-3AD203B41FA5}">
                      <a16:colId xmlns:a16="http://schemas.microsoft.com/office/drawing/2014/main" val="2934339549"/>
                    </a:ext>
                  </a:extLst>
                </a:gridCol>
              </a:tblGrid>
              <a:tr h="305489">
                <a:tc gridSpan="2">
                  <a:txBody>
                    <a:bodyPr/>
                    <a:lstStyle/>
                    <a:p>
                      <a:pPr algn="ctr" fontAlgn="b"/>
                      <a:r>
                        <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输入</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l" fontAlgn="b"/>
                      <a:r>
                        <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输出</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29077476"/>
                  </a:ext>
                </a:extLst>
              </a:tr>
              <a:tr h="305489">
                <a:tc>
                  <a:txBody>
                    <a:bodyPr/>
                    <a:lstStyle/>
                    <a:p>
                      <a:pPr algn="ctr" fontAlgn="b"/>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791617674"/>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125617"/>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249978"/>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959812"/>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7114492"/>
                  </a:ext>
                </a:extLst>
              </a:tr>
            </a:tbl>
          </a:graphicData>
        </a:graphic>
      </p:graphicFrame>
      <p:graphicFrame>
        <p:nvGraphicFramePr>
          <p:cNvPr id="29" name="表格 28"/>
          <p:cNvGraphicFramePr>
            <a:graphicFrameLocks noGrp="1"/>
          </p:cNvGraphicFramePr>
          <p:nvPr/>
        </p:nvGraphicFramePr>
        <p:xfrm>
          <a:off x="4961603" y="3641762"/>
          <a:ext cx="2749837" cy="1832934"/>
        </p:xfrm>
        <a:graphic>
          <a:graphicData uri="http://schemas.openxmlformats.org/drawingml/2006/table">
            <a:tbl>
              <a:tblPr/>
              <a:tblGrid>
                <a:gridCol w="846104">
                  <a:extLst>
                    <a:ext uri="{9D8B030D-6E8A-4147-A177-3AD203B41FA5}">
                      <a16:colId xmlns:a16="http://schemas.microsoft.com/office/drawing/2014/main" val="3897637259"/>
                    </a:ext>
                  </a:extLst>
                </a:gridCol>
                <a:gridCol w="846104">
                  <a:extLst>
                    <a:ext uri="{9D8B030D-6E8A-4147-A177-3AD203B41FA5}">
                      <a16:colId xmlns:a16="http://schemas.microsoft.com/office/drawing/2014/main" val="1777037954"/>
                    </a:ext>
                  </a:extLst>
                </a:gridCol>
                <a:gridCol w="1057629">
                  <a:extLst>
                    <a:ext uri="{9D8B030D-6E8A-4147-A177-3AD203B41FA5}">
                      <a16:colId xmlns:a16="http://schemas.microsoft.com/office/drawing/2014/main" val="2934339549"/>
                    </a:ext>
                  </a:extLst>
                </a:gridCol>
              </a:tblGrid>
              <a:tr h="305489">
                <a:tc gridSpan="2">
                  <a:txBody>
                    <a:bodyPr/>
                    <a:lstStyle/>
                    <a:p>
                      <a:pPr algn="ctr" fontAlgn="b"/>
                      <a:r>
                        <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输入</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zh-CN" altLang="en-US"/>
                    </a:p>
                  </a:txBody>
                  <a:tcPr/>
                </a:tc>
                <a:tc>
                  <a:txBody>
                    <a:bodyPr/>
                    <a:lstStyle/>
                    <a:p>
                      <a:pPr algn="l" fontAlgn="b"/>
                      <a:r>
                        <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输出</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329077476"/>
                  </a:ext>
                </a:extLst>
              </a:tr>
              <a:tr h="305489">
                <a:tc>
                  <a:txBody>
                    <a:bodyPr/>
                    <a:lstStyle/>
                    <a:p>
                      <a:pPr algn="ctr" fontAlgn="b"/>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tc>
                  <a:txBody>
                    <a:bodyPr/>
                    <a:lstStyle/>
                    <a:p>
                      <a:pPr algn="ctr" fontAlgn="b"/>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O</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BC2E6"/>
                    </a:solidFill>
                  </a:tcPr>
                </a:tc>
                <a:extLst>
                  <a:ext uri="{0D108BD9-81ED-4DB2-BD59-A6C34878D82A}">
                    <a16:rowId xmlns:a16="http://schemas.microsoft.com/office/drawing/2014/main" val="2791617674"/>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125617"/>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smtClean="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d</a:t>
                      </a:r>
                      <a:endPar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249978"/>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5959812"/>
                  </a:ext>
                </a:extLst>
              </a:tr>
              <a:tr h="305489">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7114492"/>
                  </a:ext>
                </a:extLst>
              </a:tr>
            </a:tbl>
          </a:graphicData>
        </a:graphic>
      </p:graphicFrame>
      <p:sp>
        <p:nvSpPr>
          <p:cNvPr id="30"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865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wipe(left)">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0E2829-BB60-4072-B794-BACC6EC295F2}" type="datetime1">
              <a:rPr lang="zh-CN" altLang="en-US" smtClean="0"/>
              <a:t>2022-10-19</a:t>
            </a:fld>
            <a:endParaRPr lang="zh-CN" altLang="en-US"/>
          </a:p>
        </p:txBody>
      </p:sp>
      <p:sp>
        <p:nvSpPr>
          <p:cNvPr id="3" name="灯片编号占位符 2"/>
          <p:cNvSpPr>
            <a:spLocks noGrp="1"/>
          </p:cNvSpPr>
          <p:nvPr>
            <p:ph type="sldNum" sz="quarter" idx="11"/>
          </p:nvPr>
        </p:nvSpPr>
        <p:spPr/>
        <p:txBody>
          <a:bodyPr/>
          <a:lstStyle/>
          <a:p>
            <a:fld id="{47C8268F-08B2-4A5E-A878-8172380B56B6}" type="slidenum">
              <a:rPr lang="zh-CN" altLang="en-US" smtClean="0"/>
              <a:pPr/>
              <a:t>14</a:t>
            </a:fld>
            <a:r>
              <a:rPr lang="en-US" altLang="zh-CN" smtClean="0"/>
              <a:t>/16</a:t>
            </a:r>
            <a:endParaRPr lang="zh-CN" altLang="en-US" dirty="0"/>
          </a:p>
        </p:txBody>
      </p:sp>
      <p:sp>
        <p:nvSpPr>
          <p:cNvPr id="30"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4" name="文本框 3"/>
          <p:cNvSpPr txBox="1"/>
          <p:nvPr/>
        </p:nvSpPr>
        <p:spPr>
          <a:xfrm>
            <a:off x="546651" y="1447800"/>
            <a:ext cx="3671198" cy="369332"/>
          </a:xfrm>
          <a:prstGeom prst="rect">
            <a:avLst/>
          </a:prstGeom>
          <a:noFill/>
        </p:spPr>
        <p:txBody>
          <a:bodyPr wrap="none" rtlCol="0">
            <a:spAutoFit/>
          </a:bodyPr>
          <a:lstStyle/>
          <a:p>
            <a:r>
              <a:rPr lang="zh-CN" altLang="en-US" dirty="0" smtClean="0"/>
              <a:t>三输入的情况呢？输入如何设计？</a:t>
            </a:r>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3051055401"/>
              </p:ext>
            </p:extLst>
          </p:nvPr>
        </p:nvGraphicFramePr>
        <p:xfrm>
          <a:off x="457200" y="2129854"/>
          <a:ext cx="4302126" cy="1823512"/>
        </p:xfrm>
        <a:graphic>
          <a:graphicData uri="http://schemas.openxmlformats.org/presentationml/2006/ole">
            <mc:AlternateContent xmlns:mc="http://schemas.openxmlformats.org/markup-compatibility/2006">
              <mc:Choice xmlns:v="urn:schemas-microsoft-com:vml" Requires="v">
                <p:oleObj spid="_x0000_s9246" name="Visio" r:id="rId3" imgW="2408098" imgH="1021133" progId="Visio.Drawing.15">
                  <p:embed/>
                </p:oleObj>
              </mc:Choice>
              <mc:Fallback>
                <p:oleObj name="Visio" r:id="rId3" imgW="2408098" imgH="102113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29854"/>
                        <a:ext cx="4302126" cy="1823512"/>
                      </a:xfrm>
                      <a:prstGeom prst="rect">
                        <a:avLst/>
                      </a:prstGeom>
                      <a:noFill/>
                    </p:spPr>
                  </p:pic>
                </p:oleObj>
              </mc:Fallback>
            </mc:AlternateContent>
          </a:graphicData>
        </a:graphic>
      </p:graphicFrame>
      <p:sp>
        <p:nvSpPr>
          <p:cNvPr id="15" name="文本框 14"/>
          <p:cNvSpPr txBox="1"/>
          <p:nvPr/>
        </p:nvSpPr>
        <p:spPr>
          <a:xfrm>
            <a:off x="546651" y="4266088"/>
            <a:ext cx="1811714" cy="369332"/>
          </a:xfrm>
          <a:prstGeom prst="rect">
            <a:avLst/>
          </a:prstGeom>
          <a:noFill/>
        </p:spPr>
        <p:txBody>
          <a:bodyPr wrap="none" rtlCol="0">
            <a:spAutoFit/>
          </a:bodyPr>
          <a:lstStyle/>
          <a:p>
            <a:r>
              <a:rPr lang="zh-CN" altLang="en-US" dirty="0" smtClean="0"/>
              <a:t>多输入情况呢？</a:t>
            </a:r>
            <a:endParaRPr lang="zh-CN" altLang="en-US" dirty="0"/>
          </a:p>
        </p:txBody>
      </p:sp>
    </p:spTree>
    <p:extLst>
      <p:ext uri="{BB962C8B-B14F-4D97-AF65-F5344CB8AC3E}">
        <p14:creationId xmlns:p14="http://schemas.microsoft.com/office/powerpoint/2010/main" val="377695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266034553"/>
              </p:ext>
            </p:extLst>
          </p:nvPr>
        </p:nvGraphicFramePr>
        <p:xfrm>
          <a:off x="4495800" y="1295400"/>
          <a:ext cx="4168775" cy="5045075"/>
        </p:xfrm>
        <a:graphic>
          <a:graphicData uri="http://schemas.openxmlformats.org/presentationml/2006/ole">
            <mc:AlternateContent xmlns:mc="http://schemas.openxmlformats.org/markup-compatibility/2006">
              <mc:Choice xmlns:v="urn:schemas-microsoft-com:vml" Requires="v">
                <p:oleObj spid="_x0000_s6276" name="Visio" r:id="rId3" imgW="5097733" imgH="6164640" progId="Visio.Drawing.15">
                  <p:embed/>
                </p:oleObj>
              </mc:Choice>
              <mc:Fallback>
                <p:oleObj name="Visio" r:id="rId3" imgW="5097733" imgH="6164640" progId="Visio.Drawing.15">
                  <p:embed/>
                  <p:pic>
                    <p:nvPicPr>
                      <p:cNvPr id="0" name="Object 1"/>
                      <p:cNvPicPr>
                        <a:picLocks noChangeAspect="1" noChangeArrowheads="1"/>
                      </p:cNvPicPr>
                      <p:nvPr/>
                    </p:nvPicPr>
                    <p:blipFill>
                      <a:blip r:embed="rId4"/>
                      <a:srcRect/>
                      <a:stretch>
                        <a:fillRect/>
                      </a:stretch>
                    </p:blipFill>
                    <p:spPr bwMode="auto">
                      <a:xfrm>
                        <a:off x="4495800" y="1295400"/>
                        <a:ext cx="4168775" cy="504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26"/>
          <p:cNvSpPr txBox="1">
            <a:spLocks noChangeArrowheads="1"/>
          </p:cNvSpPr>
          <p:nvPr/>
        </p:nvSpPr>
        <p:spPr bwMode="auto">
          <a:xfrm>
            <a:off x="609600" y="2595711"/>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创建工程</a:t>
            </a:r>
          </a:p>
        </p:txBody>
      </p:sp>
      <p:sp>
        <p:nvSpPr>
          <p:cNvPr id="16" name="TextBox 27"/>
          <p:cNvSpPr txBox="1">
            <a:spLocks noChangeArrowheads="1"/>
          </p:cNvSpPr>
          <p:nvPr/>
        </p:nvSpPr>
        <p:spPr bwMode="auto">
          <a:xfrm>
            <a:off x="609600" y="3084458"/>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添加设计输入</a:t>
            </a:r>
          </a:p>
        </p:txBody>
      </p:sp>
      <p:sp>
        <p:nvSpPr>
          <p:cNvPr id="17" name="TextBox 28"/>
          <p:cNvSpPr txBox="1">
            <a:spLocks noChangeArrowheads="1"/>
          </p:cNvSpPr>
          <p:nvPr/>
        </p:nvSpPr>
        <p:spPr bwMode="auto">
          <a:xfrm>
            <a:off x="598624" y="3573205"/>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编译</a:t>
            </a:r>
          </a:p>
        </p:txBody>
      </p:sp>
      <p:sp>
        <p:nvSpPr>
          <p:cNvPr id="18" name="TextBox 29"/>
          <p:cNvSpPr txBox="1">
            <a:spLocks noChangeArrowheads="1"/>
          </p:cNvSpPr>
          <p:nvPr/>
        </p:nvSpPr>
        <p:spPr bwMode="auto">
          <a:xfrm>
            <a:off x="609600" y="4061952"/>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a:t>
            </a:r>
          </a:p>
        </p:txBody>
      </p:sp>
      <p:sp>
        <p:nvSpPr>
          <p:cNvPr id="19" name="TextBox 30"/>
          <p:cNvSpPr txBox="1">
            <a:spLocks noChangeArrowheads="1"/>
          </p:cNvSpPr>
          <p:nvPr/>
        </p:nvSpPr>
        <p:spPr bwMode="auto">
          <a:xfrm>
            <a:off x="609600" y="4550699"/>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分配管脚并重新编译</a:t>
            </a:r>
          </a:p>
        </p:txBody>
      </p:sp>
      <p:sp>
        <p:nvSpPr>
          <p:cNvPr id="20" name="TextBox 31"/>
          <p:cNvSpPr txBox="1">
            <a:spLocks noChangeArrowheads="1"/>
          </p:cNvSpPr>
          <p:nvPr/>
        </p:nvSpPr>
        <p:spPr bwMode="auto">
          <a:xfrm>
            <a:off x="609600" y="5039446"/>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时序分析</a:t>
            </a:r>
          </a:p>
        </p:txBody>
      </p:sp>
      <p:sp>
        <p:nvSpPr>
          <p:cNvPr id="21" name="TextBox 32"/>
          <p:cNvSpPr txBox="1">
            <a:spLocks noChangeArrowheads="1"/>
          </p:cNvSpPr>
          <p:nvPr/>
        </p:nvSpPr>
        <p:spPr bwMode="auto">
          <a:xfrm>
            <a:off x="609600" y="5528194"/>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下载验证</a:t>
            </a:r>
          </a:p>
        </p:txBody>
      </p:sp>
    </p:spTree>
    <p:extLst>
      <p:ext uri="{BB962C8B-B14F-4D97-AF65-F5344CB8AC3E}">
        <p14:creationId xmlns:p14="http://schemas.microsoft.com/office/powerpoint/2010/main" val="1081465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创建工程</a:t>
            </a:r>
          </a:p>
        </p:txBody>
      </p:sp>
      <p:sp>
        <p:nvSpPr>
          <p:cNvPr id="14" name="TextBox 2"/>
          <p:cNvSpPr txBox="1">
            <a:spLocks noChangeArrowheads="1"/>
          </p:cNvSpPr>
          <p:nvPr/>
        </p:nvSpPr>
        <p:spPr bwMode="auto">
          <a:xfrm>
            <a:off x="579029" y="3064195"/>
            <a:ext cx="5257800" cy="96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u"/>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选择工程文件夹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u"/>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选择芯片</a:t>
            </a:r>
          </a:p>
        </p:txBody>
      </p:sp>
      <p:sp>
        <p:nvSpPr>
          <p:cNvPr id="22" name="TextBox 33"/>
          <p:cNvSpPr txBox="1">
            <a:spLocks noChangeArrowheads="1"/>
          </p:cNvSpPr>
          <p:nvPr/>
        </p:nvSpPr>
        <p:spPr bwMode="auto">
          <a:xfrm>
            <a:off x="498566" y="5257800"/>
            <a:ext cx="6781800" cy="961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：分配管脚时显示不能分配管脚</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：编译到</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Assembler</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的时候出现</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database</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错误</a:t>
            </a:r>
          </a:p>
        </p:txBody>
      </p:sp>
      <p:sp>
        <p:nvSpPr>
          <p:cNvPr id="24" name="TextBox 34"/>
          <p:cNvSpPr txBox="1">
            <a:spLocks noChangeArrowheads="1"/>
          </p:cNvSpPr>
          <p:nvPr/>
        </p:nvSpPr>
        <p:spPr bwMode="auto">
          <a:xfrm>
            <a:off x="574675" y="4303660"/>
            <a:ext cx="38595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？如何打开之前的工程</a:t>
            </a:r>
          </a:p>
        </p:txBody>
      </p:sp>
      <p:pic>
        <p:nvPicPr>
          <p:cNvPr id="2" name="图片 1"/>
          <p:cNvPicPr>
            <a:picLocks noChangeAspect="1"/>
          </p:cNvPicPr>
          <p:nvPr/>
        </p:nvPicPr>
        <p:blipFill rotWithShape="1">
          <a:blip r:embed="rId2"/>
          <a:srcRect r="16342"/>
          <a:stretch/>
        </p:blipFill>
        <p:spPr>
          <a:xfrm>
            <a:off x="3767455" y="2502899"/>
            <a:ext cx="4800600" cy="2286198"/>
          </a:xfrm>
          <a:prstGeom prst="rect">
            <a:avLst/>
          </a:prstGeom>
        </p:spPr>
      </p:pic>
      <p:grpSp>
        <p:nvGrpSpPr>
          <p:cNvPr id="8" name="组合 7"/>
          <p:cNvGrpSpPr/>
          <p:nvPr/>
        </p:nvGrpSpPr>
        <p:grpSpPr>
          <a:xfrm>
            <a:off x="6134101" y="1295400"/>
            <a:ext cx="2504438" cy="4531019"/>
            <a:chOff x="6134101" y="1295400"/>
            <a:chExt cx="2504438" cy="4531019"/>
          </a:xfrm>
        </p:grpSpPr>
        <p:pic>
          <p:nvPicPr>
            <p:cNvPr id="26" name="图片 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4101" y="1295400"/>
              <a:ext cx="2504438" cy="4531019"/>
            </a:xfrm>
            <a:prstGeom prst="rect">
              <a:avLst/>
            </a:prstGeom>
          </p:spPr>
        </p:pic>
        <p:sp>
          <p:nvSpPr>
            <p:cNvPr id="3" name="矩形 2"/>
            <p:cNvSpPr/>
            <p:nvPr/>
          </p:nvSpPr>
          <p:spPr bwMode="auto">
            <a:xfrm>
              <a:off x="6134101" y="2453062"/>
              <a:ext cx="2324099" cy="230832"/>
            </a:xfrm>
            <a:prstGeom prst="rect">
              <a:avLst/>
            </a:prstGeom>
            <a:noFill/>
            <a:ln w="158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cs typeface="Arial" charset="0"/>
              </a:endParaRPr>
            </a:p>
          </p:txBody>
        </p:sp>
      </p:grpSp>
    </p:spTree>
    <p:extLst>
      <p:ext uri="{BB962C8B-B14F-4D97-AF65-F5344CB8AC3E}">
        <p14:creationId xmlns:p14="http://schemas.microsoft.com/office/powerpoint/2010/main" val="391690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75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设计输入</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TextBox 2"/>
          <p:cNvSpPr txBox="1">
            <a:spLocks noChangeArrowheads="1"/>
          </p:cNvSpPr>
          <p:nvPr/>
        </p:nvSpPr>
        <p:spPr bwMode="auto">
          <a:xfrm>
            <a:off x="579029" y="3064195"/>
            <a:ext cx="24902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u"/>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BDF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verilog</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VHDL</a:t>
            </a:r>
          </a:p>
          <a:p>
            <a:pPr eaLnBrk="1" hangingPunct="1">
              <a:lnSpc>
                <a:spcPct val="150000"/>
              </a:lnSpc>
              <a:spcBef>
                <a:spcPct val="0"/>
              </a:spcBef>
              <a:buFont typeface="Wingdings" panose="05000000000000000000" pitchFamily="2" charset="2"/>
              <a:buChar char="u"/>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自顶向下、自底向上</a:t>
            </a:r>
          </a:p>
        </p:txBody>
      </p: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286594"/>
            <a:ext cx="3513730" cy="340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2885" y="2283311"/>
            <a:ext cx="1992321" cy="3341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33"/>
          <p:cNvSpPr txBox="1">
            <a:spLocks noChangeArrowheads="1"/>
          </p:cNvSpPr>
          <p:nvPr/>
        </p:nvSpPr>
        <p:spPr bwMode="auto">
          <a:xfrm>
            <a:off x="522514" y="5638800"/>
            <a:ext cx="8458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：文件关系混乱，经常不知道自己把文件放哪里了</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顶层实体的概念模糊，设置顶层实体后必须要重新编译</a:t>
            </a:r>
          </a:p>
        </p:txBody>
      </p:sp>
    </p:spTree>
    <p:extLst>
      <p:ext uri="{BB962C8B-B14F-4D97-AF65-F5344CB8AC3E}">
        <p14:creationId xmlns:p14="http://schemas.microsoft.com/office/powerpoint/2010/main" val="1916803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编译</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TextBox 2"/>
          <p:cNvSpPr txBox="1">
            <a:spLocks noChangeArrowheads="1"/>
          </p:cNvSpPr>
          <p:nvPr/>
        </p:nvSpPr>
        <p:spPr bwMode="auto">
          <a:xfrm>
            <a:off x="574675" y="3083968"/>
            <a:ext cx="478631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u"/>
            </a:pPr>
            <a:r>
              <a:rPr lang="zh-CN" altLang="en-US" sz="2000" dirty="0" smtClean="0">
                <a:latin typeface="微软雅黑" panose="020B0503020204020204" pitchFamily="34" charset="-122"/>
                <a:ea typeface="微软雅黑" panose="020B0503020204020204" pitchFamily="34" charset="-122"/>
              </a:rPr>
              <a:t>将设计</a:t>
            </a:r>
            <a:r>
              <a:rPr lang="zh-CN" altLang="en-US" sz="2000" dirty="0">
                <a:latin typeface="微软雅黑" panose="020B0503020204020204" pitchFamily="34" charset="-122"/>
                <a:ea typeface="微软雅黑" panose="020B0503020204020204" pitchFamily="34" charset="-122"/>
              </a:rPr>
              <a:t>文件变成与或非</a:t>
            </a:r>
            <a:r>
              <a:rPr lang="zh-CN" altLang="en-US" sz="2000" dirty="0" smtClean="0">
                <a:latin typeface="微软雅黑" panose="020B0503020204020204" pitchFamily="34" charset="-122"/>
                <a:ea typeface="微软雅黑" panose="020B0503020204020204" pitchFamily="34" charset="-122"/>
              </a:rPr>
              <a:t>逻辑电路</a:t>
            </a:r>
            <a:endParaRPr lang="en-US" altLang="zh-CN" sz="2000" dirty="0">
              <a:latin typeface="微软雅黑" panose="020B0503020204020204" pitchFamily="34" charset="-122"/>
              <a:ea typeface="微软雅黑" panose="020B0503020204020204" pitchFamily="34" charset="-122"/>
            </a:endParaRPr>
          </a:p>
        </p:txBody>
      </p:sp>
      <p:sp>
        <p:nvSpPr>
          <p:cNvPr id="11" name="TextBox 1"/>
          <p:cNvSpPr txBox="1"/>
          <p:nvPr/>
        </p:nvSpPr>
        <p:spPr>
          <a:xfrm>
            <a:off x="594269" y="3545782"/>
            <a:ext cx="4793198"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大家应能根据错误提示快速定位到错误的地方并</a:t>
            </a:r>
            <a:r>
              <a:rPr lang="zh-CN" altLang="en-US" sz="2000" dirty="0" smtClean="0">
                <a:latin typeface="微软雅黑" panose="020B0503020204020204" pitchFamily="34" charset="-122"/>
                <a:ea typeface="微软雅黑" panose="020B0503020204020204" pitchFamily="34" charset="-122"/>
              </a:rPr>
              <a:t>更正</a:t>
            </a: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736980" y="2159477"/>
            <a:ext cx="2591025" cy="3939881"/>
          </a:xfrm>
          <a:prstGeom prst="rect">
            <a:avLst/>
          </a:prstGeom>
        </p:spPr>
      </p:pic>
      <p:sp>
        <p:nvSpPr>
          <p:cNvPr id="18" name="TextBox 33"/>
          <p:cNvSpPr txBox="1">
            <a:spLocks noChangeArrowheads="1"/>
          </p:cNvSpPr>
          <p:nvPr/>
        </p:nvSpPr>
        <p:spPr bwMode="auto">
          <a:xfrm>
            <a:off x="784205" y="5467887"/>
            <a:ext cx="7543800"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：设置顶层文件后忘记重新编译</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：分配管脚后忘记重新编译</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455019" y="1524601"/>
            <a:ext cx="2842506" cy="304826"/>
          </a:xfrm>
          <a:prstGeom prst="rect">
            <a:avLst/>
          </a:prstGeom>
        </p:spPr>
      </p:pic>
    </p:spTree>
    <p:extLst>
      <p:ext uri="{BB962C8B-B14F-4D97-AF65-F5344CB8AC3E}">
        <p14:creationId xmlns:p14="http://schemas.microsoft.com/office/powerpoint/2010/main" val="297238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什么是顶层实体？</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p:cNvSpPr/>
          <p:nvPr/>
        </p:nvSpPr>
        <p:spPr bwMode="auto">
          <a:xfrm>
            <a:off x="2289175" y="3083968"/>
            <a:ext cx="4876800" cy="3048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cs typeface="Arial" charset="0"/>
            </a:endParaRPr>
          </a:p>
        </p:txBody>
      </p:sp>
      <p:sp>
        <p:nvSpPr>
          <p:cNvPr id="3" name="矩形 2"/>
          <p:cNvSpPr/>
          <p:nvPr/>
        </p:nvSpPr>
        <p:spPr bwMode="auto">
          <a:xfrm>
            <a:off x="2590800" y="3429000"/>
            <a:ext cx="1219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charset="0"/>
                <a:cs typeface="Arial" charset="0"/>
              </a:rPr>
              <a:t>A</a:t>
            </a:r>
            <a:r>
              <a:rPr lang="en-US" altLang="zh-CN" dirty="0" err="1" smtClean="0">
                <a:cs typeface="Arial" charset="0"/>
              </a:rPr>
              <a:t>.bdf</a:t>
            </a:r>
            <a:endParaRPr lang="en-US" altLang="zh-CN" dirty="0" smtClean="0">
              <a:cs typeface="Arial" charset="0"/>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chemeClr val="tx1"/>
              </a:solidFill>
              <a:effectLst/>
              <a:latin typeface="Arial" charset="0"/>
              <a:cs typeface="Arial" charset="0"/>
            </a:endParaRPr>
          </a:p>
        </p:txBody>
      </p:sp>
      <p:sp>
        <p:nvSpPr>
          <p:cNvPr id="8" name="矩形 7"/>
          <p:cNvSpPr/>
          <p:nvPr/>
        </p:nvSpPr>
        <p:spPr bwMode="auto">
          <a:xfrm>
            <a:off x="2590800" y="4153365"/>
            <a:ext cx="1219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charset="0"/>
                <a:cs typeface="Arial" charset="0"/>
              </a:rPr>
              <a:t>B.v</a:t>
            </a:r>
            <a:endParaRPr kumimoji="0" lang="zh-CN" altLang="en-US" sz="1800" b="1" i="0" u="none" strike="noStrike" cap="none" normalizeH="0" baseline="0" dirty="0" smtClean="0">
              <a:ln>
                <a:noFill/>
              </a:ln>
              <a:solidFill>
                <a:schemeClr val="tx1"/>
              </a:solidFill>
              <a:effectLst/>
              <a:latin typeface="Arial" charset="0"/>
              <a:cs typeface="Arial" charset="0"/>
            </a:endParaRPr>
          </a:p>
        </p:txBody>
      </p:sp>
      <p:sp>
        <p:nvSpPr>
          <p:cNvPr id="9" name="矩形 8"/>
          <p:cNvSpPr/>
          <p:nvPr/>
        </p:nvSpPr>
        <p:spPr bwMode="auto">
          <a:xfrm>
            <a:off x="2583180" y="5029200"/>
            <a:ext cx="1219200" cy="533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err="1" smtClean="0">
                <a:ln>
                  <a:noFill/>
                </a:ln>
                <a:solidFill>
                  <a:schemeClr val="tx1"/>
                </a:solidFill>
                <a:effectLst/>
                <a:latin typeface="Arial" charset="0"/>
                <a:cs typeface="Arial" charset="0"/>
              </a:rPr>
              <a:t>C.v</a:t>
            </a:r>
            <a:endParaRPr kumimoji="0" lang="zh-CN" altLang="en-US" sz="1800" b="1" i="0" u="none" strike="noStrike" cap="none" normalizeH="0" baseline="0" dirty="0" smtClean="0">
              <a:ln>
                <a:noFill/>
              </a:ln>
              <a:solidFill>
                <a:schemeClr val="tx1"/>
              </a:solidFill>
              <a:effectLst/>
              <a:latin typeface="Arial" charset="0"/>
              <a:cs typeface="Arial" charset="0"/>
            </a:endParaRPr>
          </a:p>
        </p:txBody>
      </p:sp>
      <p:cxnSp>
        <p:nvCxnSpPr>
          <p:cNvPr id="10" name="直接连接符 9"/>
          <p:cNvCxnSpPr/>
          <p:nvPr/>
        </p:nvCxnSpPr>
        <p:spPr bwMode="auto">
          <a:xfrm>
            <a:off x="1828800" y="3505200"/>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p:cNvCxnSpPr/>
          <p:nvPr/>
        </p:nvCxnSpPr>
        <p:spPr bwMode="auto">
          <a:xfrm>
            <a:off x="1828800" y="3810000"/>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p:cNvCxnSpPr/>
          <p:nvPr/>
        </p:nvCxnSpPr>
        <p:spPr bwMode="auto">
          <a:xfrm>
            <a:off x="3810000" y="3657600"/>
            <a:ext cx="3810000" cy="381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1821180" y="4303168"/>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1821180" y="4607968"/>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1821180" y="5293768"/>
            <a:ext cx="76200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3794760" y="4417889"/>
            <a:ext cx="3810000" cy="381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3779520" y="5293768"/>
            <a:ext cx="3810000" cy="3810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文本框 13"/>
          <p:cNvSpPr txBox="1"/>
          <p:nvPr/>
        </p:nvSpPr>
        <p:spPr>
          <a:xfrm>
            <a:off x="1541557" y="3352038"/>
            <a:ext cx="351378" cy="646331"/>
          </a:xfrm>
          <a:prstGeom prst="rect">
            <a:avLst/>
          </a:prstGeom>
          <a:noFill/>
        </p:spPr>
        <p:txBody>
          <a:bodyPr wrap="none" rtlCol="0">
            <a:spAutoFit/>
          </a:bodyPr>
          <a:lstStyle/>
          <a:p>
            <a:r>
              <a:rPr lang="en-US" altLang="zh-CN" dirty="0" smtClean="0"/>
              <a:t>A</a:t>
            </a:r>
          </a:p>
          <a:p>
            <a:r>
              <a:rPr lang="en-US" altLang="zh-CN" dirty="0"/>
              <a:t>B</a:t>
            </a:r>
            <a:endParaRPr lang="zh-CN" altLang="en-US" dirty="0"/>
          </a:p>
        </p:txBody>
      </p:sp>
      <p:sp>
        <p:nvSpPr>
          <p:cNvPr id="21" name="文本框 20"/>
          <p:cNvSpPr txBox="1"/>
          <p:nvPr/>
        </p:nvSpPr>
        <p:spPr>
          <a:xfrm>
            <a:off x="1439322" y="4112514"/>
            <a:ext cx="351378" cy="646331"/>
          </a:xfrm>
          <a:prstGeom prst="rect">
            <a:avLst/>
          </a:prstGeom>
          <a:noFill/>
        </p:spPr>
        <p:txBody>
          <a:bodyPr wrap="none" rtlCol="0">
            <a:spAutoFit/>
          </a:bodyPr>
          <a:lstStyle/>
          <a:p>
            <a:r>
              <a:rPr lang="en-US" altLang="zh-CN" dirty="0"/>
              <a:t>C</a:t>
            </a:r>
            <a:endParaRPr lang="en-US" altLang="zh-CN" dirty="0" smtClean="0"/>
          </a:p>
          <a:p>
            <a:r>
              <a:rPr lang="en-US" altLang="zh-CN" dirty="0" smtClean="0"/>
              <a:t>D</a:t>
            </a:r>
            <a:endParaRPr lang="zh-CN" altLang="en-US" dirty="0"/>
          </a:p>
        </p:txBody>
      </p:sp>
      <p:sp>
        <p:nvSpPr>
          <p:cNvPr id="22" name="文本框 21"/>
          <p:cNvSpPr txBox="1"/>
          <p:nvPr/>
        </p:nvSpPr>
        <p:spPr>
          <a:xfrm>
            <a:off x="1439322" y="5109102"/>
            <a:ext cx="279417" cy="369332"/>
          </a:xfrm>
          <a:prstGeom prst="rect">
            <a:avLst/>
          </a:prstGeom>
          <a:noFill/>
        </p:spPr>
        <p:txBody>
          <a:bodyPr wrap="square" rtlCol="0">
            <a:spAutoFit/>
          </a:bodyPr>
          <a:lstStyle/>
          <a:p>
            <a:r>
              <a:rPr lang="en-US" altLang="zh-CN" dirty="0"/>
              <a:t>E</a:t>
            </a:r>
            <a:endParaRPr lang="en-US" altLang="zh-CN" dirty="0" smtClean="0"/>
          </a:p>
        </p:txBody>
      </p:sp>
    </p:spTree>
    <p:extLst>
      <p:ext uri="{BB962C8B-B14F-4D97-AF65-F5344CB8AC3E}">
        <p14:creationId xmlns:p14="http://schemas.microsoft.com/office/powerpoint/2010/main" val="12523062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数字逻辑电路实验</a:t>
            </a:r>
          </a:p>
        </p:txBody>
      </p:sp>
      <p:sp>
        <p:nvSpPr>
          <p:cNvPr id="3" name="内容占位符 2"/>
          <p:cNvSpPr>
            <a:spLocks noGrp="1"/>
          </p:cNvSpPr>
          <p:nvPr>
            <p:ph idx="1"/>
          </p:nvPr>
        </p:nvSpPr>
        <p:spPr>
          <a:xfrm>
            <a:off x="566738" y="1143000"/>
            <a:ext cx="8043862" cy="3276600"/>
          </a:xfrm>
        </p:spPr>
        <p:txBody>
          <a:bodyPr>
            <a:noAutofit/>
          </a:bodyPr>
          <a:lstStyle/>
          <a:p>
            <a:pPr>
              <a:lnSpc>
                <a:spcPct val="150000"/>
              </a:lnSpc>
              <a:spcBef>
                <a:spcPts val="0"/>
              </a:spcBef>
              <a:buFont typeface="Wingdings" panose="05000000000000000000" pitchFamily="2" charset="2"/>
              <a:buChar char="u"/>
            </a:pPr>
            <a:r>
              <a:rPr lang="en-US" altLang="zh-CN" sz="2400" dirty="0" smtClean="0">
                <a:solidFill>
                  <a:srgbClr val="FF0000"/>
                </a:solidFill>
                <a:ea typeface="微软雅黑" panose="020B0503020204020204" pitchFamily="34" charset="-122"/>
                <a:cs typeface="Times New Roman" panose="02020603050405020304" pitchFamily="18" charset="0"/>
              </a:rPr>
              <a:t>32</a:t>
            </a:r>
            <a:r>
              <a:rPr lang="zh-CN" altLang="en-US" sz="2400" dirty="0" smtClean="0">
                <a:solidFill>
                  <a:srgbClr val="FF0000"/>
                </a:solidFill>
                <a:ea typeface="微软雅黑" panose="020B0503020204020204" pitchFamily="34" charset="-122"/>
                <a:cs typeface="Times New Roman" panose="02020603050405020304" pitchFamily="18" charset="0"/>
              </a:rPr>
              <a:t>个</a:t>
            </a:r>
            <a:r>
              <a:rPr lang="zh-CN" altLang="en-US" sz="2400" dirty="0">
                <a:solidFill>
                  <a:srgbClr val="FF0000"/>
                </a:solidFill>
                <a:ea typeface="微软雅黑" panose="020B0503020204020204" pitchFamily="34" charset="-122"/>
                <a:cs typeface="Times New Roman" panose="02020603050405020304" pitchFamily="18" charset="0"/>
              </a:rPr>
              <a:t>学时， </a:t>
            </a:r>
            <a:r>
              <a:rPr lang="en-US" altLang="zh-CN" sz="2400" dirty="0">
                <a:solidFill>
                  <a:srgbClr val="FF0000"/>
                </a:solidFill>
                <a:ea typeface="微软雅黑" panose="020B0503020204020204" pitchFamily="34" charset="-122"/>
                <a:cs typeface="Times New Roman" panose="02020603050405020304" pitchFamily="18" charset="0"/>
              </a:rPr>
              <a:t>1</a:t>
            </a:r>
            <a:r>
              <a:rPr lang="zh-CN" altLang="en-US" sz="2400" dirty="0" smtClean="0">
                <a:solidFill>
                  <a:srgbClr val="FF0000"/>
                </a:solidFill>
                <a:ea typeface="微软雅黑" panose="020B0503020204020204" pitchFamily="34" charset="-122"/>
                <a:cs typeface="Times New Roman" panose="02020603050405020304" pitchFamily="18" charset="0"/>
              </a:rPr>
              <a:t>学分</a:t>
            </a:r>
            <a:r>
              <a:rPr lang="zh-CN" altLang="en-US" sz="2400" dirty="0">
                <a:solidFill>
                  <a:srgbClr val="FF0000"/>
                </a:solidFill>
                <a:ea typeface="微软雅黑" panose="020B0503020204020204" pitchFamily="34" charset="-122"/>
                <a:cs typeface="Times New Roman" panose="02020603050405020304" pitchFamily="18" charset="0"/>
              </a:rPr>
              <a:t>，独立设课</a:t>
            </a:r>
            <a:endParaRPr lang="en-US" altLang="zh-CN" sz="2400" dirty="0">
              <a:solidFill>
                <a:srgbClr val="FF0000"/>
              </a:solidFill>
              <a:ea typeface="微软雅黑" panose="020B0503020204020204" pitchFamily="34" charset="-122"/>
              <a:cs typeface="Times New Roman" panose="02020603050405020304" pitchFamily="18" charset="0"/>
            </a:endParaRPr>
          </a:p>
          <a:p>
            <a:pPr>
              <a:lnSpc>
                <a:spcPct val="150000"/>
              </a:lnSpc>
              <a:spcBef>
                <a:spcPts val="0"/>
              </a:spcBef>
              <a:buFont typeface="Wingdings" panose="05000000000000000000" pitchFamily="2" charset="2"/>
              <a:buChar char="u"/>
            </a:pPr>
            <a:r>
              <a:rPr lang="zh-CN" altLang="en-US" sz="2400" b="1" dirty="0" smtClean="0">
                <a:ea typeface="微软雅黑" panose="020B0503020204020204" pitchFamily="34" charset="-122"/>
                <a:cs typeface="Times New Roman" panose="02020603050405020304" pitchFamily="18" charset="0"/>
              </a:rPr>
              <a:t>考核</a:t>
            </a:r>
            <a:endParaRPr lang="en-US" altLang="zh-CN" sz="2400" dirty="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dirty="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1.</a:t>
            </a:r>
            <a:r>
              <a:rPr lang="zh-CN" altLang="en-US" sz="2400" dirty="0" smtClean="0">
                <a:ea typeface="微软雅黑" panose="020B0503020204020204" pitchFamily="34" charset="-122"/>
                <a:cs typeface="Times New Roman" panose="02020603050405020304" pitchFamily="18" charset="0"/>
              </a:rPr>
              <a:t>签到</a:t>
            </a:r>
            <a:r>
              <a:rPr lang="en-US" altLang="zh-CN" sz="2400" dirty="0" smtClean="0">
                <a:ea typeface="微软雅黑" panose="020B0503020204020204" pitchFamily="34" charset="-122"/>
                <a:cs typeface="Times New Roman" panose="02020603050405020304" pitchFamily="18" charset="0"/>
              </a:rPr>
              <a:t>——</a:t>
            </a:r>
            <a:r>
              <a:rPr lang="zh-CN" altLang="en-US" sz="2400" dirty="0" smtClean="0">
                <a:solidFill>
                  <a:srgbClr val="FF0000"/>
                </a:solidFill>
                <a:ea typeface="微软雅黑" panose="020B0503020204020204" pitchFamily="34" charset="-122"/>
                <a:cs typeface="Times New Roman" panose="02020603050405020304" pitchFamily="18" charset="0"/>
              </a:rPr>
              <a:t>课前</a:t>
            </a:r>
            <a:r>
              <a:rPr lang="zh-CN" altLang="en-US" sz="2400" dirty="0" smtClean="0">
                <a:ea typeface="微软雅黑" panose="020B0503020204020204" pitchFamily="34" charset="-122"/>
                <a:cs typeface="Times New Roman" panose="02020603050405020304" pitchFamily="18" charset="0"/>
              </a:rPr>
              <a:t>班长负责签到</a:t>
            </a:r>
            <a:endParaRPr lang="en-US" altLang="zh-CN" sz="2400" dirty="0" smtClean="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zh-CN" altLang="en-US" sz="2400" dirty="0" smtClean="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	2.</a:t>
            </a:r>
            <a:r>
              <a:rPr lang="zh-CN" altLang="en-US" sz="2400" dirty="0" smtClean="0">
                <a:ea typeface="微软雅黑" panose="020B0503020204020204" pitchFamily="34" charset="-122"/>
                <a:cs typeface="Times New Roman" panose="02020603050405020304" pitchFamily="18" charset="0"/>
              </a:rPr>
              <a:t>验收</a:t>
            </a:r>
            <a:r>
              <a:rPr lang="en-US" altLang="zh-CN" sz="2400" dirty="0">
                <a:ea typeface="微软雅黑" panose="020B0503020204020204" pitchFamily="34" charset="-122"/>
                <a:cs typeface="Times New Roman" panose="02020603050405020304" pitchFamily="18" charset="0"/>
              </a:rPr>
              <a:t>——</a:t>
            </a:r>
            <a:r>
              <a:rPr lang="zh-CN" altLang="en-US" sz="2400" dirty="0">
                <a:ea typeface="微软雅黑" panose="020B0503020204020204" pitchFamily="34" charset="-122"/>
                <a:cs typeface="Times New Roman" panose="02020603050405020304" pitchFamily="18" charset="0"/>
              </a:rPr>
              <a:t>根据实验过程和实验记录进行验收</a:t>
            </a:r>
            <a:r>
              <a:rPr lang="zh-CN" altLang="en-US" sz="2400" dirty="0" smtClean="0">
                <a:ea typeface="微软雅黑" panose="020B0503020204020204" pitchFamily="34" charset="-122"/>
                <a:cs typeface="Times New Roman" panose="02020603050405020304" pitchFamily="18" charset="0"/>
              </a:rPr>
              <a:t>评分</a:t>
            </a:r>
            <a:endParaRPr lang="en-US" altLang="zh-CN" sz="2400" dirty="0" smtClean="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dirty="0" smtClean="0">
                <a:ea typeface="微软雅黑" panose="020B0503020204020204" pitchFamily="34" charset="-122"/>
                <a:cs typeface="Times New Roman" panose="02020603050405020304" pitchFamily="18" charset="0"/>
              </a:rPr>
              <a:t>            3.</a:t>
            </a:r>
            <a:r>
              <a:rPr lang="zh-CN" altLang="en-US" sz="2400" dirty="0" smtClean="0">
                <a:ea typeface="微软雅黑" panose="020B0503020204020204" pitchFamily="34" charset="-122"/>
                <a:cs typeface="Times New Roman" panose="02020603050405020304" pitchFamily="18" charset="0"/>
              </a:rPr>
              <a:t>报告</a:t>
            </a:r>
            <a:r>
              <a:rPr lang="en-US" altLang="zh-CN" sz="2400" dirty="0" smtClean="0">
                <a:ea typeface="微软雅黑" panose="020B0503020204020204" pitchFamily="34" charset="-122"/>
                <a:cs typeface="Times New Roman" panose="02020603050405020304" pitchFamily="18" charset="0"/>
              </a:rPr>
              <a:t>——</a:t>
            </a:r>
            <a:r>
              <a:rPr lang="zh-CN" altLang="en-US" sz="2400" dirty="0" smtClean="0">
                <a:solidFill>
                  <a:srgbClr val="FF0000"/>
                </a:solidFill>
                <a:ea typeface="微软雅黑" panose="020B0503020204020204" pitchFamily="34" charset="-122"/>
                <a:cs typeface="Times New Roman" panose="02020603050405020304" pitchFamily="18" charset="0"/>
              </a:rPr>
              <a:t>可手写可打印</a:t>
            </a:r>
            <a:r>
              <a:rPr lang="zh-CN" altLang="en-US" sz="2400" dirty="0" smtClean="0">
                <a:ea typeface="微软雅黑" panose="020B0503020204020204" pitchFamily="34" charset="-122"/>
                <a:cs typeface="Times New Roman" panose="02020603050405020304" pitchFamily="18" charset="0"/>
              </a:rPr>
              <a:t>，课前提交上次实验报告，以班级为单位由学委收齐统一提交。  </a:t>
            </a:r>
            <a:endParaRPr lang="zh-CN" altLang="en-US" sz="2400" dirty="0">
              <a:solidFill>
                <a:srgbClr val="FF0000"/>
              </a:solidFill>
              <a:ea typeface="微软雅黑" panose="020B0503020204020204" pitchFamily="34" charset="-122"/>
              <a:cs typeface="Times New Roman" panose="02020603050405020304" pitchFamily="18" charset="0"/>
            </a:endParaRPr>
          </a:p>
        </p:txBody>
      </p:sp>
      <p:sp>
        <p:nvSpPr>
          <p:cNvPr id="4" name="矩形 3"/>
          <p:cNvSpPr/>
          <p:nvPr/>
        </p:nvSpPr>
        <p:spPr>
          <a:xfrm>
            <a:off x="762000" y="4419600"/>
            <a:ext cx="8229600" cy="2271391"/>
          </a:xfrm>
          <a:prstGeom prst="rect">
            <a:avLst/>
          </a:prstGeom>
        </p:spPr>
        <p:txBody>
          <a:bodyPr wrap="square">
            <a:spAutoFit/>
          </a:bodyPr>
          <a:lstStyle/>
          <a:p>
            <a:pPr marL="469900" indent="-469900" eaLnBrk="0" hangingPunct="0">
              <a:lnSpc>
                <a:spcPct val="150000"/>
              </a:lnSpc>
              <a:spcBef>
                <a:spcPts val="0"/>
              </a:spcBef>
              <a:buClr>
                <a:schemeClr val="accent2"/>
              </a:buClr>
              <a:buSzPct val="80000"/>
              <a:buFont typeface="Wingdings" panose="05000000000000000000" pitchFamily="2" charset="2"/>
              <a:buChar char="u"/>
            </a:pPr>
            <a:r>
              <a:rPr lang="zh-CN" altLang="en-US" sz="2400" dirty="0">
                <a:latin typeface="Times New Roman" pitchFamily="18" charset="0"/>
                <a:ea typeface="微软雅黑" panose="020B0503020204020204" pitchFamily="34" charset="-122"/>
                <a:cs typeface="Times New Roman" panose="02020603050405020304" pitchFamily="18" charset="0"/>
              </a:rPr>
              <a:t>注意事项：</a:t>
            </a:r>
            <a:endParaRPr lang="en-US" altLang="zh-CN" sz="2400" dirty="0">
              <a:latin typeface="Times New Roman" pitchFamily="18" charset="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dirty="0" smtClean="0">
                <a:ea typeface="微软雅黑" panose="020B0503020204020204" pitchFamily="34" charset="-122"/>
                <a:cs typeface="Times New Roman" panose="02020603050405020304" pitchFamily="18" charset="0"/>
              </a:rPr>
              <a:t>        1</a:t>
            </a:r>
            <a:r>
              <a:rPr lang="en-US" altLang="zh-CN" sz="2400" dirty="0">
                <a:ea typeface="微软雅黑" panose="020B0503020204020204" pitchFamily="34" charset="-122"/>
                <a:cs typeface="Times New Roman" panose="02020603050405020304" pitchFamily="18" charset="0"/>
              </a:rPr>
              <a:t>.</a:t>
            </a:r>
            <a:r>
              <a:rPr lang="zh-CN" altLang="en-US" sz="2400" dirty="0">
                <a:ea typeface="微软雅黑" panose="020B0503020204020204" pitchFamily="34" charset="-122"/>
                <a:cs typeface="Times New Roman" panose="02020603050405020304" pitchFamily="18" charset="0"/>
              </a:rPr>
              <a:t>实验装置：</a:t>
            </a:r>
            <a:r>
              <a:rPr lang="zh-CN" altLang="en-US" sz="2400" dirty="0" smtClean="0">
                <a:ea typeface="微软雅黑" panose="020B0503020204020204" pitchFamily="34" charset="-122"/>
                <a:cs typeface="Times New Roman" panose="02020603050405020304" pitchFamily="18" charset="0"/>
              </a:rPr>
              <a:t>共</a:t>
            </a:r>
            <a:r>
              <a:rPr lang="en-US" altLang="zh-CN" sz="2400" dirty="0" smtClean="0">
                <a:ea typeface="微软雅黑" panose="020B0503020204020204" pitchFamily="34" charset="-122"/>
                <a:cs typeface="Times New Roman" panose="02020603050405020304" pitchFamily="18" charset="0"/>
              </a:rPr>
              <a:t>31</a:t>
            </a:r>
            <a:r>
              <a:rPr lang="zh-CN" altLang="en-US" sz="2400" dirty="0" smtClean="0">
                <a:ea typeface="微软雅黑" panose="020B0503020204020204" pitchFamily="34" charset="-122"/>
                <a:cs typeface="Times New Roman" panose="02020603050405020304" pitchFamily="18" charset="0"/>
              </a:rPr>
              <a:t>套</a:t>
            </a:r>
            <a:endParaRPr lang="en-US" altLang="zh-CN" sz="2400" dirty="0" smtClean="0">
              <a:ea typeface="微软雅黑" panose="020B0503020204020204" pitchFamily="34" charset="-122"/>
              <a:cs typeface="Times New Roman" panose="02020603050405020304" pitchFamily="18" charset="0"/>
            </a:endParaRPr>
          </a:p>
          <a:p>
            <a:pPr marL="0" indent="0">
              <a:lnSpc>
                <a:spcPct val="150000"/>
              </a:lnSpc>
              <a:spcBef>
                <a:spcPts val="0"/>
              </a:spcBef>
              <a:buNone/>
            </a:pPr>
            <a:r>
              <a:rPr lang="en-US" altLang="zh-CN" sz="2400" dirty="0" smtClean="0">
                <a:ea typeface="微软雅黑" panose="020B0503020204020204" pitchFamily="34" charset="-122"/>
                <a:cs typeface="Times New Roman" panose="02020603050405020304" pitchFamily="18" charset="0"/>
              </a:rPr>
              <a:t>        2</a:t>
            </a:r>
            <a:r>
              <a:rPr lang="en-US" altLang="zh-CN" sz="2400" dirty="0">
                <a:ea typeface="微软雅黑" panose="020B0503020204020204" pitchFamily="34" charset="-122"/>
                <a:cs typeface="Times New Roman" panose="02020603050405020304" pitchFamily="18" charset="0"/>
              </a:rPr>
              <a:t>.</a:t>
            </a:r>
            <a:r>
              <a:rPr lang="zh-CN" altLang="en-US" sz="2400" dirty="0">
                <a:ea typeface="微软雅黑" panose="020B0503020204020204" pitchFamily="34" charset="-122"/>
                <a:cs typeface="Times New Roman" panose="02020603050405020304" pitchFamily="18" charset="0"/>
              </a:rPr>
              <a:t>实验结束：整理实验桌，关电脑</a:t>
            </a:r>
            <a:endParaRPr lang="en-US" altLang="zh-CN" sz="2400" dirty="0">
              <a:ea typeface="微软雅黑" panose="020B0503020204020204" pitchFamily="34" charset="-122"/>
              <a:cs typeface="Times New Roman" panose="02020603050405020304" pitchFamily="18" charset="0"/>
            </a:endParaRPr>
          </a:p>
          <a:p>
            <a:pPr marL="0" indent="0">
              <a:lnSpc>
                <a:spcPct val="145000"/>
              </a:lnSpc>
              <a:spcBef>
                <a:spcPts val="0"/>
              </a:spcBef>
              <a:buNone/>
            </a:pPr>
            <a:r>
              <a:rPr lang="en-US" altLang="zh-CN" sz="2400" dirty="0" smtClean="0">
                <a:ea typeface="微软雅黑" panose="020B0503020204020204" pitchFamily="34" charset="-122"/>
                <a:cs typeface="Times New Roman" panose="02020603050405020304" pitchFamily="18" charset="0"/>
              </a:rPr>
              <a:t>        3</a:t>
            </a:r>
            <a:r>
              <a:rPr lang="en-US" altLang="zh-CN" sz="2400" dirty="0">
                <a:ea typeface="微软雅黑" panose="020B0503020204020204" pitchFamily="34" charset="-122"/>
                <a:cs typeface="Times New Roman" panose="02020603050405020304" pitchFamily="18" charset="0"/>
              </a:rPr>
              <a:t>.</a:t>
            </a:r>
            <a:r>
              <a:rPr lang="zh-CN" altLang="en-US" sz="2400" dirty="0">
                <a:ea typeface="微软雅黑" panose="020B0503020204020204" pitchFamily="34" charset="-122"/>
                <a:cs typeface="Times New Roman" panose="02020603050405020304" pitchFamily="18" charset="0"/>
              </a:rPr>
              <a:t>文件拷贝：为避免病毒传播，可用邮件，</a:t>
            </a:r>
            <a:r>
              <a:rPr lang="zh-CN" altLang="en-US" sz="2400" dirty="0">
                <a:solidFill>
                  <a:srgbClr val="FF0000"/>
                </a:solidFill>
                <a:ea typeface="微软雅黑" panose="020B0503020204020204" pitchFamily="34" charset="-122"/>
                <a:cs typeface="Times New Roman" panose="02020603050405020304" pitchFamily="18" charset="0"/>
              </a:rPr>
              <a:t>禁用</a:t>
            </a:r>
            <a:r>
              <a:rPr lang="en-US" altLang="zh-CN" sz="2400" dirty="0">
                <a:solidFill>
                  <a:srgbClr val="FF0000"/>
                </a:solidFill>
                <a:ea typeface="微软雅黑" panose="020B0503020204020204" pitchFamily="34" charset="-122"/>
                <a:cs typeface="Times New Roman" panose="02020603050405020304" pitchFamily="18" charset="0"/>
              </a:rPr>
              <a:t>U</a:t>
            </a:r>
            <a:r>
              <a:rPr lang="zh-CN" altLang="en-US" sz="2400" dirty="0">
                <a:solidFill>
                  <a:srgbClr val="FF0000"/>
                </a:solidFill>
                <a:ea typeface="微软雅黑" panose="020B0503020204020204" pitchFamily="34" charset="-122"/>
                <a:cs typeface="Times New Roman" panose="02020603050405020304" pitchFamily="18" charset="0"/>
              </a:rPr>
              <a:t>盘</a:t>
            </a:r>
          </a:p>
        </p:txBody>
      </p:sp>
    </p:spTree>
    <p:extLst>
      <p:ext uri="{BB962C8B-B14F-4D97-AF65-F5344CB8AC3E}">
        <p14:creationId xmlns:p14="http://schemas.microsoft.com/office/powerpoint/2010/main" val="40827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1000"/>
                                        <p:tgtEl>
                                          <p:spTgt spid="3">
                                            <p:txEl>
                                              <p:pRg st="3" end="3"/>
                                            </p:txEl>
                                          </p:spTgt>
                                        </p:tgtEl>
                                      </p:cBhvr>
                                    </p:animEffect>
                                    <p:anim calcmode="lin" valueType="num">
                                      <p:cBhvr>
                                        <p:cTn id="1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fade">
                                      <p:cBhvr>
                                        <p:cTn id="29" dur="500"/>
                                        <p:tgtEl>
                                          <p:spTgt spid="4">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仿真</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TextBox 2"/>
          <p:cNvSpPr txBox="1">
            <a:spLocks noChangeArrowheads="1"/>
          </p:cNvSpPr>
          <p:nvPr/>
        </p:nvSpPr>
        <p:spPr bwMode="auto">
          <a:xfrm>
            <a:off x="533400" y="2914727"/>
            <a:ext cx="8534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仿真是验证设计逻辑功能是否正确的很关键的一步</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功能仿真和时序仿真</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仿真的输入激励为矢量波形（</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err="1" smtClean="0">
                <a:latin typeface="Times New Roman" panose="02020603050405020304" pitchFamily="18" charset="0"/>
                <a:ea typeface="微软雅黑" panose="020B0503020204020204" pitchFamily="34" charset="-122"/>
                <a:cs typeface="Times New Roman" panose="02020603050405020304" pitchFamily="18" charset="0"/>
              </a:rPr>
              <a:t>vwf</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）文件</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仿真的时长与仿真时间有关</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仿真前</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需生成</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功能仿真节点</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功能仿真正确不代表设计就一定正确</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无误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TextBox 33"/>
          <p:cNvSpPr txBox="1">
            <a:spLocks noChangeArrowheads="1"/>
          </p:cNvSpPr>
          <p:nvPr/>
        </p:nvSpPr>
        <p:spPr bwMode="auto">
          <a:xfrm>
            <a:off x="533400" y="5318650"/>
            <a:ext cx="75438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仿真类型</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：忘记指定仿真输入激励</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文件（输入信号设置）</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不会看仿真结果图或不习惯看仿真结果图</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8995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管</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脚分配</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56208" y="3092677"/>
            <a:ext cx="8237934" cy="1813717"/>
          </a:xfrm>
          <a:prstGeom prst="rect">
            <a:avLst/>
          </a:prstGeom>
        </p:spPr>
      </p:pic>
      <p:sp>
        <p:nvSpPr>
          <p:cNvPr id="9" name="TextBox 33"/>
          <p:cNvSpPr txBox="1">
            <a:spLocks noChangeArrowheads="1"/>
          </p:cNvSpPr>
          <p:nvPr/>
        </p:nvSpPr>
        <p:spPr bwMode="auto">
          <a:xfrm>
            <a:off x="798513" y="5029200"/>
            <a:ext cx="75438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：分配管脚界面打开后显示</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cannot display</a:t>
            </a: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：时钟输入信号应分配</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到时钟</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专用管脚上</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50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：分配管脚后忘记编译</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bwMode="auto">
          <a:xfrm>
            <a:off x="2590800" y="3352800"/>
            <a:ext cx="762000" cy="1553594"/>
          </a:xfrm>
          <a:prstGeom prst="rect">
            <a:avLst/>
          </a:prstGeom>
          <a:noFill/>
          <a:ln w="158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2226598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6</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时序分析</a:t>
            </a:r>
          </a:p>
        </p:txBody>
      </p:sp>
      <p:sp>
        <p:nvSpPr>
          <p:cNvPr id="10" name="TextBox 1"/>
          <p:cNvSpPr txBox="1">
            <a:spLocks noChangeArrowheads="1"/>
          </p:cNvSpPr>
          <p:nvPr/>
        </p:nvSpPr>
        <p:spPr bwMode="auto">
          <a:xfrm>
            <a:off x="457200" y="2914727"/>
            <a:ext cx="80010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时序分析是时序电路设计中很必要的一步，主要用来分析所设计的电路是否满足时序要求。最基本的时序要求是所设计的电路在保证逻辑功能正确的前提下所能运行的最快的时钟频率。</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时序分析若没有通过，则要在保证电路功能不变的前提下修改电路的设计结构，如减少状态机的个数、简化逻辑层次等。</a:t>
            </a:r>
            <a:endParaRPr lang="en-US" altLang="zh-CN" sz="2000"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u"/>
            </a:pPr>
            <a:r>
              <a:rPr lang="zh-CN" altLang="en-US" sz="2000" dirty="0">
                <a:latin typeface="微软雅黑" panose="020B0503020204020204" pitchFamily="34" charset="-122"/>
                <a:ea typeface="微软雅黑" panose="020B0503020204020204" pitchFamily="34" charset="-122"/>
              </a:rPr>
              <a:t>时序分析是数字电路设计中较难的一个环节，对于初学者，若设计的电路结构简单且工作在较低频率下，一般可以跳过此步</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91806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矩形 5"/>
          <p:cNvSpPr/>
          <p:nvPr/>
        </p:nvSpPr>
        <p:spPr>
          <a:xfrm>
            <a:off x="533400" y="1881064"/>
            <a:ext cx="3696846" cy="461665"/>
          </a:xfrm>
          <a:prstGeom prst="rect">
            <a:avLst/>
          </a:prstGeom>
        </p:spPr>
        <p:txBody>
          <a:bodyPr wrap="none">
            <a:spAutoFit/>
          </a:bodyPr>
          <a:lstStyle/>
          <a:p>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的设计流程</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TextBox 26"/>
          <p:cNvSpPr txBox="1">
            <a:spLocks noChangeArrowheads="1"/>
          </p:cNvSpPr>
          <p:nvPr/>
        </p:nvSpPr>
        <p:spPr bwMode="auto">
          <a:xfrm>
            <a:off x="574675" y="2453062"/>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下载验证</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extBox 6"/>
          <p:cNvSpPr txBox="1">
            <a:spLocks noChangeArrowheads="1"/>
          </p:cNvSpPr>
          <p:nvPr/>
        </p:nvSpPr>
        <p:spPr bwMode="auto">
          <a:xfrm>
            <a:off x="304800" y="2914727"/>
            <a:ext cx="3581400" cy="2785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l"/>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将</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电路通过编程器下载到实验箱上</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FPGA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芯片</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里，</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使</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FPGA</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芯片</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里生成相应的电路</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工具：编程</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器</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下载</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方式：</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JTAG</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l"/>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可下载文件：</a:t>
            </a:r>
            <a:r>
              <a:rPr lang="en-US" altLang="zh-CN" sz="2000" dirty="0" err="1" smtClean="0">
                <a:latin typeface="Times New Roman" panose="02020603050405020304" pitchFamily="18" charset="0"/>
                <a:ea typeface="微软雅黑" panose="020B0503020204020204" pitchFamily="34" charset="-122"/>
                <a:cs typeface="Times New Roman" panose="02020603050405020304" pitchFamily="18" charset="0"/>
              </a:rPr>
              <a:t>pof</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sof</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latin typeface="Times New Roman" panose="02020603050405020304" pitchFamily="18" charset="0"/>
                <a:ea typeface="微软雅黑" panose="020B0503020204020204" pitchFamily="34" charset="-122"/>
                <a:cs typeface="Times New Roman" panose="02020603050405020304" pitchFamily="18" charset="0"/>
              </a:rPr>
              <a:t>jic</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等</a:t>
            </a:r>
          </a:p>
        </p:txBody>
      </p:sp>
      <p:pic>
        <p:nvPicPr>
          <p:cNvPr id="3" name="图片 2"/>
          <p:cNvPicPr>
            <a:picLocks noChangeAspect="1"/>
          </p:cNvPicPr>
          <p:nvPr/>
        </p:nvPicPr>
        <p:blipFill>
          <a:blip r:embed="rId2"/>
          <a:stretch>
            <a:fillRect/>
          </a:stretch>
        </p:blipFill>
        <p:spPr>
          <a:xfrm>
            <a:off x="4000970" y="2441713"/>
            <a:ext cx="4838230" cy="3959087"/>
          </a:xfrm>
          <a:prstGeom prst="rect">
            <a:avLst/>
          </a:prstGeom>
        </p:spPr>
      </p:pic>
      <p:sp>
        <p:nvSpPr>
          <p:cNvPr id="11" name="TextBox 33"/>
          <p:cNvSpPr txBox="1">
            <a:spLocks noChangeArrowheads="1"/>
          </p:cNvSpPr>
          <p:nvPr/>
        </p:nvSpPr>
        <p:spPr bwMode="auto">
          <a:xfrm>
            <a:off x="304800" y="5731950"/>
            <a:ext cx="7543800" cy="8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：没有连接下载线或没有打开实验箱电源开关</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eaLnBrk="1" hangingPunct="1">
              <a:lnSpc>
                <a:spcPct val="125000"/>
              </a:lnSpc>
              <a:spcBef>
                <a:spcPct val="0"/>
              </a:spcBef>
              <a:buFont typeface="Wingdings" panose="05000000000000000000" pitchFamily="2" charset="2"/>
              <a:buChar char="ü"/>
            </a:pP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常见问题</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：没有选择</a:t>
            </a:r>
            <a:r>
              <a:rPr lang="en-US" altLang="zh-CN" sz="20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pof</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文件下载</a:t>
            </a:r>
            <a:endPar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41652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67235"/>
            <a:ext cx="4683125" cy="461665"/>
          </a:xfrm>
          <a:prstGeom prst="rect">
            <a:avLst/>
          </a:prstGeom>
        </p:spPr>
        <p:txBody>
          <a:bodyPr wrap="square">
            <a:spAutoFit/>
          </a:bodyPr>
          <a:lstStyle/>
          <a:p>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译码器功能验证</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1600200"/>
            <a:ext cx="7315200" cy="614848"/>
          </a:xfrm>
          <a:prstGeom prst="rect">
            <a:avLst/>
          </a:prstGeom>
        </p:spPr>
        <p:txBody>
          <a:bodyPr wrap="square">
            <a:spAutoFit/>
          </a:bodyPr>
          <a:lstStyle/>
          <a:p>
            <a:pPr marL="0" indent="0">
              <a:lnSpc>
                <a:spcPct val="200000"/>
              </a:lnSpc>
              <a:buNone/>
              <a:defRPr/>
            </a:pP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74LS138 </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芯片</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功能测试</a:t>
            </a:r>
            <a:endParaRPr lang="en-US" altLang="zh-CN" sz="20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组合 17"/>
          <p:cNvGrpSpPr/>
          <p:nvPr/>
        </p:nvGrpSpPr>
        <p:grpSpPr>
          <a:xfrm>
            <a:off x="76200" y="2362200"/>
            <a:ext cx="6858000" cy="4038600"/>
            <a:chOff x="762000" y="1817972"/>
            <a:chExt cx="7280275" cy="4678593"/>
          </a:xfrm>
        </p:grpSpPr>
        <p:pic>
          <p:nvPicPr>
            <p:cNvPr id="23" name="图片 22"/>
            <p:cNvPicPr>
              <a:picLocks noChangeAspect="1"/>
            </p:cNvPicPr>
            <p:nvPr/>
          </p:nvPicPr>
          <p:blipFill>
            <a:blip r:embed="rId2"/>
            <a:stretch>
              <a:fillRect/>
            </a:stretch>
          </p:blipFill>
          <p:spPr>
            <a:xfrm>
              <a:off x="762000" y="1817972"/>
              <a:ext cx="7280275" cy="4678593"/>
            </a:xfrm>
            <a:prstGeom prst="rect">
              <a:avLst/>
            </a:prstGeom>
          </p:spPr>
        </p:pic>
        <p:sp>
          <p:nvSpPr>
            <p:cNvPr id="24" name="矩形 23"/>
            <p:cNvSpPr/>
            <p:nvPr/>
          </p:nvSpPr>
          <p:spPr>
            <a:xfrm>
              <a:off x="1600200" y="2497264"/>
              <a:ext cx="369268" cy="276961"/>
            </a:xfrm>
            <a:prstGeom prst="rect">
              <a:avLst/>
            </a:prstGeom>
          </p:spPr>
          <p:txBody>
            <a:bodyPr wrap="none">
              <a:spAutoFit/>
            </a:bodyPr>
            <a:lstStyle/>
            <a:p>
              <a:r>
                <a:rPr lang="en-US" altLang="zh-CN" sz="1400" dirty="0">
                  <a:solidFill>
                    <a:srgbClr val="FF0000"/>
                  </a:solidFill>
                </a:rPr>
                <a:t>5V</a:t>
              </a:r>
              <a:endParaRPr lang="zh-CN" altLang="en-US" sz="1400" dirty="0"/>
            </a:p>
          </p:txBody>
        </p:sp>
        <p:sp>
          <p:nvSpPr>
            <p:cNvPr id="25" name="矩形 24"/>
            <p:cNvSpPr/>
            <p:nvPr/>
          </p:nvSpPr>
          <p:spPr>
            <a:xfrm>
              <a:off x="2677232" y="2295287"/>
              <a:ext cx="505436" cy="276961"/>
            </a:xfrm>
            <a:prstGeom prst="rect">
              <a:avLst/>
            </a:prstGeom>
          </p:spPr>
          <p:txBody>
            <a:bodyPr wrap="none">
              <a:spAutoFit/>
            </a:bodyPr>
            <a:lstStyle/>
            <a:p>
              <a:r>
                <a:rPr lang="en-US" altLang="zh-CN" sz="1400" dirty="0" smtClean="0">
                  <a:solidFill>
                    <a:srgbClr val="FF0000"/>
                  </a:solidFill>
                </a:rPr>
                <a:t>3.3V</a:t>
              </a:r>
              <a:endParaRPr lang="zh-CN" altLang="en-US" sz="1400" dirty="0"/>
            </a:p>
          </p:txBody>
        </p:sp>
        <p:sp>
          <p:nvSpPr>
            <p:cNvPr id="26" name="矩形 25"/>
            <p:cNvSpPr/>
            <p:nvPr/>
          </p:nvSpPr>
          <p:spPr>
            <a:xfrm>
              <a:off x="3323072" y="2295287"/>
              <a:ext cx="505436" cy="276961"/>
            </a:xfrm>
            <a:prstGeom prst="rect">
              <a:avLst/>
            </a:prstGeom>
          </p:spPr>
          <p:txBody>
            <a:bodyPr wrap="none">
              <a:spAutoFit/>
            </a:bodyPr>
            <a:lstStyle/>
            <a:p>
              <a:r>
                <a:rPr lang="en-US" altLang="zh-CN" sz="1400" dirty="0">
                  <a:solidFill>
                    <a:srgbClr val="FF0000"/>
                  </a:solidFill>
                </a:rPr>
                <a:t>2.5V</a:t>
              </a:r>
              <a:endParaRPr lang="zh-CN" altLang="en-US" sz="1400" dirty="0"/>
            </a:p>
          </p:txBody>
        </p:sp>
        <p:sp>
          <p:nvSpPr>
            <p:cNvPr id="27" name="矩形 26"/>
            <p:cNvSpPr/>
            <p:nvPr/>
          </p:nvSpPr>
          <p:spPr>
            <a:xfrm>
              <a:off x="2187301" y="2673034"/>
              <a:ext cx="533256" cy="276961"/>
            </a:xfrm>
            <a:prstGeom prst="rect">
              <a:avLst/>
            </a:prstGeom>
          </p:spPr>
          <p:txBody>
            <a:bodyPr wrap="none">
              <a:spAutoFit/>
            </a:bodyPr>
            <a:lstStyle/>
            <a:p>
              <a:r>
                <a:rPr lang="en-US" altLang="zh-CN" sz="1400" dirty="0" smtClean="0">
                  <a:solidFill>
                    <a:srgbClr val="FF0000"/>
                  </a:solidFill>
                </a:rPr>
                <a:t>GND</a:t>
              </a:r>
              <a:endParaRPr lang="zh-CN" altLang="en-US" sz="1400" dirty="0">
                <a:solidFill>
                  <a:srgbClr val="FF0000"/>
                </a:solidFill>
              </a:endParaRPr>
            </a:p>
          </p:txBody>
        </p:sp>
        <p:sp>
          <p:nvSpPr>
            <p:cNvPr id="28" name="矩形 27"/>
            <p:cNvSpPr/>
            <p:nvPr/>
          </p:nvSpPr>
          <p:spPr>
            <a:xfrm>
              <a:off x="5177598" y="4648200"/>
              <a:ext cx="660640" cy="276961"/>
            </a:xfrm>
            <a:prstGeom prst="rect">
              <a:avLst/>
            </a:prstGeom>
          </p:spPr>
          <p:txBody>
            <a:bodyPr wrap="none">
              <a:spAutoFit/>
            </a:bodyPr>
            <a:lstStyle/>
            <a:p>
              <a:r>
                <a:rPr lang="zh-CN" altLang="en-US" sz="1400" dirty="0" smtClean="0">
                  <a:solidFill>
                    <a:srgbClr val="FF0000"/>
                  </a:solidFill>
                </a:rPr>
                <a:t>面包板</a:t>
              </a:r>
              <a:endParaRPr lang="zh-CN" altLang="en-US" sz="1400" dirty="0">
                <a:solidFill>
                  <a:srgbClr val="FF0000"/>
                </a:solidFill>
              </a:endParaRPr>
            </a:p>
          </p:txBody>
        </p:sp>
        <p:sp>
          <p:nvSpPr>
            <p:cNvPr id="29" name="矩形 28"/>
            <p:cNvSpPr/>
            <p:nvPr/>
          </p:nvSpPr>
          <p:spPr>
            <a:xfrm>
              <a:off x="4724400" y="4024855"/>
              <a:ext cx="1644571" cy="276961"/>
            </a:xfrm>
            <a:prstGeom prst="rect">
              <a:avLst/>
            </a:prstGeom>
          </p:spPr>
          <p:txBody>
            <a:bodyPr wrap="none">
              <a:spAutoFit/>
            </a:bodyPr>
            <a:lstStyle/>
            <a:p>
              <a:r>
                <a:rPr lang="zh-CN" altLang="en-US" sz="1400" dirty="0" smtClean="0">
                  <a:solidFill>
                    <a:srgbClr val="FF0000"/>
                  </a:solidFill>
                </a:rPr>
                <a:t>面包板电源线及地线</a:t>
              </a:r>
              <a:endParaRPr lang="zh-CN" altLang="en-US" sz="1400" dirty="0">
                <a:solidFill>
                  <a:srgbClr val="FF0000"/>
                </a:solidFill>
              </a:endParaRPr>
            </a:p>
          </p:txBody>
        </p:sp>
        <p:sp>
          <p:nvSpPr>
            <p:cNvPr id="30" name="矩形 29"/>
            <p:cNvSpPr/>
            <p:nvPr/>
          </p:nvSpPr>
          <p:spPr>
            <a:xfrm>
              <a:off x="4145957" y="2082798"/>
              <a:ext cx="660640" cy="276961"/>
            </a:xfrm>
            <a:prstGeom prst="rect">
              <a:avLst/>
            </a:prstGeom>
          </p:spPr>
          <p:txBody>
            <a:bodyPr wrap="none">
              <a:spAutoFit/>
            </a:bodyPr>
            <a:lstStyle/>
            <a:p>
              <a:r>
                <a:rPr lang="en-US" altLang="zh-CN" sz="1400" dirty="0" smtClean="0">
                  <a:solidFill>
                    <a:srgbClr val="FF0000"/>
                  </a:solidFill>
                </a:rPr>
                <a:t>LED</a:t>
              </a:r>
              <a:r>
                <a:rPr lang="zh-CN" altLang="en-US" sz="1400" dirty="0" smtClean="0">
                  <a:solidFill>
                    <a:srgbClr val="FF0000"/>
                  </a:solidFill>
                </a:rPr>
                <a:t>灯</a:t>
              </a:r>
              <a:endParaRPr lang="zh-CN" altLang="en-US" sz="1400" dirty="0">
                <a:solidFill>
                  <a:srgbClr val="FF0000"/>
                </a:solidFill>
              </a:endParaRPr>
            </a:p>
          </p:txBody>
        </p:sp>
        <p:sp>
          <p:nvSpPr>
            <p:cNvPr id="31" name="矩形 30"/>
            <p:cNvSpPr/>
            <p:nvPr/>
          </p:nvSpPr>
          <p:spPr>
            <a:xfrm>
              <a:off x="5696409" y="5472484"/>
              <a:ext cx="824628" cy="276961"/>
            </a:xfrm>
            <a:prstGeom prst="rect">
              <a:avLst/>
            </a:prstGeom>
          </p:spPr>
          <p:txBody>
            <a:bodyPr wrap="none">
              <a:spAutoFit/>
            </a:bodyPr>
            <a:lstStyle/>
            <a:p>
              <a:r>
                <a:rPr lang="zh-CN" altLang="en-US" sz="1400" dirty="0" smtClean="0">
                  <a:solidFill>
                    <a:srgbClr val="FF0000"/>
                  </a:solidFill>
                </a:rPr>
                <a:t>拨位开关</a:t>
              </a:r>
              <a:endParaRPr lang="zh-CN" altLang="en-US" sz="1400" dirty="0">
                <a:solidFill>
                  <a:srgbClr val="FF0000"/>
                </a:solidFill>
              </a:endParaRPr>
            </a:p>
          </p:txBody>
        </p:sp>
        <p:sp>
          <p:nvSpPr>
            <p:cNvPr id="32" name="矩形 31"/>
            <p:cNvSpPr/>
            <p:nvPr/>
          </p:nvSpPr>
          <p:spPr>
            <a:xfrm>
              <a:off x="3910245" y="5472483"/>
              <a:ext cx="824628" cy="276961"/>
            </a:xfrm>
            <a:prstGeom prst="rect">
              <a:avLst/>
            </a:prstGeom>
          </p:spPr>
          <p:txBody>
            <a:bodyPr wrap="none">
              <a:spAutoFit/>
            </a:bodyPr>
            <a:lstStyle/>
            <a:p>
              <a:r>
                <a:rPr lang="zh-CN" altLang="en-US" sz="1400" dirty="0">
                  <a:solidFill>
                    <a:srgbClr val="FF0000"/>
                  </a:solidFill>
                </a:rPr>
                <a:t>按键</a:t>
              </a:r>
              <a:r>
                <a:rPr lang="zh-CN" altLang="en-US" sz="1400" dirty="0" smtClean="0">
                  <a:solidFill>
                    <a:srgbClr val="FF0000"/>
                  </a:solidFill>
                </a:rPr>
                <a:t>开关</a:t>
              </a:r>
              <a:endParaRPr lang="zh-CN" altLang="en-US" sz="1400" dirty="0">
                <a:solidFill>
                  <a:srgbClr val="FF0000"/>
                </a:solidFill>
              </a:endParaRPr>
            </a:p>
          </p:txBody>
        </p:sp>
        <p:sp>
          <p:nvSpPr>
            <p:cNvPr id="33" name="矩形 32"/>
            <p:cNvSpPr/>
            <p:nvPr/>
          </p:nvSpPr>
          <p:spPr>
            <a:xfrm>
              <a:off x="3350542" y="6073855"/>
              <a:ext cx="660640" cy="276961"/>
            </a:xfrm>
            <a:prstGeom prst="rect">
              <a:avLst/>
            </a:prstGeom>
          </p:spPr>
          <p:txBody>
            <a:bodyPr wrap="none">
              <a:spAutoFit/>
            </a:bodyPr>
            <a:lstStyle/>
            <a:p>
              <a:r>
                <a:rPr lang="zh-CN" altLang="en-US" sz="1400" dirty="0" smtClean="0">
                  <a:solidFill>
                    <a:srgbClr val="FF0000"/>
                  </a:solidFill>
                </a:rPr>
                <a:t>跳线帽</a:t>
              </a:r>
              <a:endParaRPr lang="zh-CN" altLang="en-US" sz="1400" dirty="0">
                <a:solidFill>
                  <a:srgbClr val="FF0000"/>
                </a:solidFill>
              </a:endParaRPr>
            </a:p>
          </p:txBody>
        </p:sp>
      </p:grpSp>
      <p:sp>
        <p:nvSpPr>
          <p:cNvPr id="9" name="矩形 8"/>
          <p:cNvSpPr/>
          <p:nvPr/>
        </p:nvSpPr>
        <p:spPr>
          <a:xfrm>
            <a:off x="6934201" y="2578493"/>
            <a:ext cx="2362200" cy="3323987"/>
          </a:xfrm>
          <a:prstGeom prst="rect">
            <a:avLst/>
          </a:prstGeom>
        </p:spPr>
        <p:txBody>
          <a:bodyPr wrap="square">
            <a:spAutoFit/>
          </a:bodyPr>
          <a:lstStyle/>
          <a:p>
            <a:pPr marL="342900" lvl="0" indent="-342900">
              <a:lnSpc>
                <a:spcPct val="125000"/>
              </a:lnSpc>
              <a:spcAft>
                <a:spcPts val="0"/>
              </a:spcAft>
              <a:buFont typeface="+mj-lt"/>
              <a:buAutoNum type="arabicPeriod"/>
            </a:pP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电源接口和电源开关</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5V</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3.3V</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2.5V</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电源插孔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GND</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信号插孔</a:t>
            </a:r>
            <a:endParaRPr lang="zh-CN" altLang="zh-CN" sz="11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25000"/>
              </a:lnSpc>
              <a:spcAft>
                <a:spcPts val="0"/>
              </a:spcAft>
              <a:buFont typeface="+mj-lt"/>
              <a:buAutoNum type="arabicPeriod"/>
            </a:pP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LED</a:t>
            </a:r>
            <a:r>
              <a:rPr lang="zh-CN"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灯及其信号</a:t>
            </a:r>
            <a:r>
              <a:rPr lang="zh-CN"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插孔</a:t>
            </a:r>
            <a:endPar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位共阴极</a:t>
            </a: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段数码</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管</a:t>
            </a:r>
            <a:endPar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两</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位共阳极</a:t>
            </a:r>
            <a:r>
              <a:rPr lang="en-US" altLang="zh-CN"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段数码</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管</a:t>
            </a:r>
            <a:endPar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按键</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及其插孔</a:t>
            </a: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拨</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位开关及其</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插孔</a:t>
            </a:r>
            <a:endPar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核心</a:t>
            </a:r>
            <a:r>
              <a:rPr lang="zh-CN" altLang="en-US" sz="14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主控</a:t>
            </a: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板</a:t>
            </a:r>
            <a:r>
              <a:rPr lang="en-US" altLang="zh-CN"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5M160ZE64 </a:t>
            </a:r>
          </a:p>
          <a:p>
            <a:pPr marL="342900" indent="-342900">
              <a:lnSpc>
                <a:spcPct val="125000"/>
              </a:lnSpc>
              <a:spcAft>
                <a:spcPts val="0"/>
              </a:spcAft>
              <a:buFont typeface="+mj-lt"/>
              <a:buAutoNum type="arabicPeriod"/>
            </a:pPr>
            <a:r>
              <a:rPr lang="zh-CN" altLang="en-US" sz="1400" kern="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跳线</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537737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4683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译码器功能验证</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1719036"/>
            <a:ext cx="7315200" cy="830997"/>
          </a:xfrm>
          <a:prstGeom prst="rect">
            <a:avLst/>
          </a:prstGeom>
        </p:spPr>
        <p:txBody>
          <a:bodyPr wrap="square">
            <a:spAutoFit/>
          </a:bodyPr>
          <a:lstStyle/>
          <a:p>
            <a:pPr marL="0" indent="0">
              <a:lnSpc>
                <a:spcPct val="200000"/>
              </a:lnSpc>
              <a:buNone/>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74LS138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芯片</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功能测试</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Picture 6" descr="http://www.mailshop.cn/images/products/big/image_big_3819_201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69308" y="3352800"/>
            <a:ext cx="3325961" cy="194753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a:off x="676355" y="2910689"/>
            <a:ext cx="4726389" cy="3515216"/>
            <a:chOff x="676355" y="2910689"/>
            <a:chExt cx="4726389" cy="3515216"/>
          </a:xfrm>
        </p:grpSpPr>
        <p:pic>
          <p:nvPicPr>
            <p:cNvPr id="7" name="图片 6"/>
            <p:cNvPicPr>
              <a:picLocks noChangeAspect="1"/>
            </p:cNvPicPr>
            <p:nvPr/>
          </p:nvPicPr>
          <p:blipFill>
            <a:blip r:embed="rId3"/>
            <a:stretch>
              <a:fillRect/>
            </a:stretch>
          </p:blipFill>
          <p:spPr>
            <a:xfrm>
              <a:off x="1447800" y="2910689"/>
              <a:ext cx="2524477" cy="3515216"/>
            </a:xfrm>
            <a:prstGeom prst="rect">
              <a:avLst/>
            </a:prstGeom>
          </p:spPr>
        </p:pic>
        <p:sp>
          <p:nvSpPr>
            <p:cNvPr id="8" name="椭圆 7"/>
            <p:cNvSpPr/>
            <p:nvPr/>
          </p:nvSpPr>
          <p:spPr>
            <a:xfrm>
              <a:off x="1658667" y="5292092"/>
              <a:ext cx="413292" cy="354901"/>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椭圆 9"/>
            <p:cNvSpPr/>
            <p:nvPr/>
          </p:nvSpPr>
          <p:spPr>
            <a:xfrm>
              <a:off x="3344488" y="3733083"/>
              <a:ext cx="576064" cy="2201942"/>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椭圆 11"/>
            <p:cNvSpPr/>
            <p:nvPr/>
          </p:nvSpPr>
          <p:spPr>
            <a:xfrm>
              <a:off x="1658667" y="3396929"/>
              <a:ext cx="703532" cy="1922184"/>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椭圆 13"/>
            <p:cNvSpPr/>
            <p:nvPr/>
          </p:nvSpPr>
          <p:spPr>
            <a:xfrm>
              <a:off x="3379876" y="3396929"/>
              <a:ext cx="720080" cy="336154"/>
            </a:xfrm>
            <a:prstGeom prst="ellipse">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椭圆 16"/>
            <p:cNvSpPr/>
            <p:nvPr/>
          </p:nvSpPr>
          <p:spPr>
            <a:xfrm>
              <a:off x="1447800" y="5616300"/>
              <a:ext cx="647666" cy="318725"/>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p:cNvSpPr txBox="1"/>
            <p:nvPr/>
          </p:nvSpPr>
          <p:spPr>
            <a:xfrm>
              <a:off x="736001" y="3057795"/>
              <a:ext cx="1346844" cy="369332"/>
            </a:xfrm>
            <a:prstGeom prst="rect">
              <a:avLst/>
            </a:prstGeom>
            <a:noFill/>
          </p:spPr>
          <p:txBody>
            <a:bodyPr wrap="none" rtlCol="0">
              <a:spAutoFit/>
            </a:bodyPr>
            <a:lstStyle/>
            <a:p>
              <a:r>
                <a:rPr lang="zh-CN" altLang="en-US" dirty="0" smtClean="0">
                  <a:solidFill>
                    <a:srgbClr val="009900"/>
                  </a:solidFill>
                  <a:latin typeface="Times New Roman" panose="02020603050405020304" pitchFamily="18" charset="0"/>
                  <a:ea typeface="微软雅黑" panose="020B0503020204020204" pitchFamily="34" charset="-122"/>
                  <a:cs typeface="Times New Roman" panose="02020603050405020304" pitchFamily="18" charset="0"/>
                </a:rPr>
                <a:t>接播位开关</a:t>
              </a:r>
              <a:endParaRPr lang="zh-CN" altLang="en-US" dirty="0">
                <a:solidFill>
                  <a:srgbClr val="0099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文本框 18"/>
            <p:cNvSpPr txBox="1"/>
            <p:nvPr/>
          </p:nvSpPr>
          <p:spPr>
            <a:xfrm>
              <a:off x="3307605" y="5995799"/>
              <a:ext cx="1111202" cy="369332"/>
            </a:xfrm>
            <a:prstGeom prst="rect">
              <a:avLst/>
            </a:prstGeom>
            <a:noFill/>
          </p:spPr>
          <p:txBody>
            <a:bodyPr wrap="none" rtlCol="0">
              <a:spAutoFit/>
            </a:bodyPr>
            <a:lstStyle/>
            <a:p>
              <a:r>
                <a:rPr lang="zh-CN" altLang="en-US"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接</a:t>
              </a:r>
              <a:r>
                <a:rPr lang="en-US" altLang="zh-CN"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LED</a:t>
              </a:r>
              <a:r>
                <a:rPr lang="zh-CN" altLang="en-US" dirty="0" smtClean="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灯</a:t>
              </a:r>
              <a:endParaRPr lang="zh-CN" altLang="en-US"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文本框 19"/>
            <p:cNvSpPr txBox="1"/>
            <p:nvPr/>
          </p:nvSpPr>
          <p:spPr>
            <a:xfrm>
              <a:off x="3308901" y="3078948"/>
              <a:ext cx="2093843" cy="369332"/>
            </a:xfrm>
            <a:prstGeom prst="rect">
              <a:avLst/>
            </a:prstGeom>
            <a:noFill/>
          </p:spPr>
          <p:txBody>
            <a:bodyPr wrap="none" rtlCol="0">
              <a:spAutoFit/>
            </a:bodyPr>
            <a:lstStyle/>
            <a:p>
              <a:r>
                <a:rPr lang="zh-CN" altLang="en-US"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接实验箱上</a:t>
              </a:r>
              <a:r>
                <a:rPr lang="en-US" altLang="zh-CN"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5V</a:t>
              </a:r>
              <a:r>
                <a:rPr lang="zh-CN" altLang="en-US"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供电</a:t>
              </a:r>
              <a:endPar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文本框 20"/>
            <p:cNvSpPr txBox="1"/>
            <p:nvPr/>
          </p:nvSpPr>
          <p:spPr>
            <a:xfrm>
              <a:off x="676355" y="6040242"/>
              <a:ext cx="1893467" cy="369332"/>
            </a:xfrm>
            <a:prstGeom prst="rect">
              <a:avLst/>
            </a:prstGeom>
            <a:noFill/>
          </p:spPr>
          <p:txBody>
            <a:bodyPr wrap="none" rtlCol="0">
              <a:spAutoFit/>
            </a:bodyPr>
            <a:lstStyle/>
            <a:p>
              <a:r>
                <a:rPr lang="zh-CN" altLang="en-US"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接实验箱上</a:t>
              </a:r>
              <a:r>
                <a:rPr lang="en-US" altLang="zh-CN" dirty="0" smtClean="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GND</a:t>
              </a:r>
              <a:endParaRPr lang="zh-CN" altLang="en-US"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4062297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4683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译码器功能验证</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1719036"/>
            <a:ext cx="7315200" cy="830997"/>
          </a:xfrm>
          <a:prstGeom prst="rect">
            <a:avLst/>
          </a:prstGeom>
        </p:spPr>
        <p:txBody>
          <a:bodyPr wrap="square">
            <a:spAutoFit/>
          </a:bodyPr>
          <a:lstStyle/>
          <a:p>
            <a:pPr marL="0" indent="0">
              <a:lnSpc>
                <a:spcPct val="200000"/>
              </a:lnSpc>
              <a:buNone/>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74LS138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芯片</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功能测试</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8" name="Group 236"/>
          <p:cNvGrpSpPr>
            <a:grpSpLocks/>
          </p:cNvGrpSpPr>
          <p:nvPr/>
        </p:nvGrpSpPr>
        <p:grpSpPr bwMode="auto">
          <a:xfrm>
            <a:off x="605155" y="2862036"/>
            <a:ext cx="2044700" cy="2667000"/>
            <a:chOff x="4280" y="960"/>
            <a:chExt cx="1288" cy="1680"/>
          </a:xfrm>
        </p:grpSpPr>
        <p:sp>
          <p:nvSpPr>
            <p:cNvPr id="23"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pSp>
          <p:nvGrpSpPr>
            <p:cNvPr id="24" name="Group 170"/>
            <p:cNvGrpSpPr>
              <a:grpSpLocks/>
            </p:cNvGrpSpPr>
            <p:nvPr/>
          </p:nvGrpSpPr>
          <p:grpSpPr bwMode="auto">
            <a:xfrm>
              <a:off x="4290" y="1488"/>
              <a:ext cx="278" cy="48"/>
              <a:chOff x="3898" y="2736"/>
              <a:chExt cx="278" cy="48"/>
            </a:xfrm>
          </p:grpSpPr>
          <p:sp>
            <p:nvSpPr>
              <p:cNvPr id="86" name="Oval 171"/>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87" name="Line 172"/>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5" name="Line 173"/>
            <p:cNvSpPr>
              <a:spLocks noChangeShapeType="1"/>
            </p:cNvSpPr>
            <p:nvPr/>
          </p:nvSpPr>
          <p:spPr bwMode="auto">
            <a:xfrm>
              <a:off x="4280" y="134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29" name="Text Box 177"/>
            <p:cNvSpPr txBox="1">
              <a:spLocks noChangeArrowheads="1"/>
            </p:cNvSpPr>
            <p:nvPr/>
          </p:nvSpPr>
          <p:spPr bwMode="auto">
            <a:xfrm>
              <a:off x="4560" y="123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1</a:t>
              </a:r>
              <a:endParaRPr lang="en-US" altLang="zh-CN" sz="1600" dirty="0"/>
            </a:p>
          </p:txBody>
        </p:sp>
        <p:sp>
          <p:nvSpPr>
            <p:cNvPr id="30"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31" name="Text Box 179"/>
            <p:cNvSpPr txBox="1">
              <a:spLocks noChangeArrowheads="1"/>
            </p:cNvSpPr>
            <p:nvPr/>
          </p:nvSpPr>
          <p:spPr bwMode="auto">
            <a:xfrm>
              <a:off x="4326" y="118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6</a:t>
              </a:r>
            </a:p>
          </p:txBody>
        </p:sp>
        <p:sp>
          <p:nvSpPr>
            <p:cNvPr id="32" name="Text Box 180"/>
            <p:cNvSpPr txBox="1">
              <a:spLocks noChangeArrowheads="1"/>
            </p:cNvSpPr>
            <p:nvPr/>
          </p:nvSpPr>
          <p:spPr bwMode="auto">
            <a:xfrm>
              <a:off x="4318" y="134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4</a:t>
              </a:r>
            </a:p>
          </p:txBody>
        </p:sp>
        <p:sp>
          <p:nvSpPr>
            <p:cNvPr id="33" name="Text Box 181"/>
            <p:cNvSpPr txBox="1">
              <a:spLocks noChangeArrowheads="1"/>
            </p:cNvSpPr>
            <p:nvPr/>
          </p:nvSpPr>
          <p:spPr bwMode="auto">
            <a:xfrm>
              <a:off x="4318" y="153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5</a:t>
              </a:r>
            </a:p>
          </p:txBody>
        </p:sp>
        <p:sp>
          <p:nvSpPr>
            <p:cNvPr id="34"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a:t>
              </a:r>
            </a:p>
          </p:txBody>
        </p:sp>
        <p:sp>
          <p:nvSpPr>
            <p:cNvPr id="35"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2</a:t>
              </a:r>
            </a:p>
          </p:txBody>
        </p:sp>
        <p:sp>
          <p:nvSpPr>
            <p:cNvPr id="36"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3</a:t>
              </a:r>
            </a:p>
          </p:txBody>
        </p:sp>
        <p:sp>
          <p:nvSpPr>
            <p:cNvPr id="37"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 name="Group 186"/>
            <p:cNvGrpSpPr>
              <a:grpSpLocks/>
            </p:cNvGrpSpPr>
            <p:nvPr/>
          </p:nvGrpSpPr>
          <p:grpSpPr bwMode="auto">
            <a:xfrm>
              <a:off x="5192" y="1378"/>
              <a:ext cx="288" cy="48"/>
              <a:chOff x="2400" y="3504"/>
              <a:chExt cx="288" cy="48"/>
            </a:xfrm>
          </p:grpSpPr>
          <p:sp>
            <p:nvSpPr>
              <p:cNvPr id="84" name="Oval 18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85" name="Line 18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9" name="Group 189"/>
            <p:cNvGrpSpPr>
              <a:grpSpLocks/>
            </p:cNvGrpSpPr>
            <p:nvPr/>
          </p:nvGrpSpPr>
          <p:grpSpPr bwMode="auto">
            <a:xfrm>
              <a:off x="5192" y="1522"/>
              <a:ext cx="288" cy="48"/>
              <a:chOff x="2400" y="3504"/>
              <a:chExt cx="288" cy="48"/>
            </a:xfrm>
          </p:grpSpPr>
          <p:sp>
            <p:nvSpPr>
              <p:cNvPr id="82" name="Oval 19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83" name="Line 19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0" name="Group 192"/>
            <p:cNvGrpSpPr>
              <a:grpSpLocks/>
            </p:cNvGrpSpPr>
            <p:nvPr/>
          </p:nvGrpSpPr>
          <p:grpSpPr bwMode="auto">
            <a:xfrm>
              <a:off x="5192" y="1666"/>
              <a:ext cx="288" cy="48"/>
              <a:chOff x="2400" y="3504"/>
              <a:chExt cx="288" cy="48"/>
            </a:xfrm>
          </p:grpSpPr>
          <p:sp>
            <p:nvSpPr>
              <p:cNvPr id="80" name="Oval 19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81" name="Line 19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1" name="Group 195"/>
            <p:cNvGrpSpPr>
              <a:grpSpLocks/>
            </p:cNvGrpSpPr>
            <p:nvPr/>
          </p:nvGrpSpPr>
          <p:grpSpPr bwMode="auto">
            <a:xfrm>
              <a:off x="5192" y="1810"/>
              <a:ext cx="288" cy="48"/>
              <a:chOff x="2400" y="3504"/>
              <a:chExt cx="288" cy="48"/>
            </a:xfrm>
          </p:grpSpPr>
          <p:sp>
            <p:nvSpPr>
              <p:cNvPr id="78" name="Oval 19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9" name="Line 19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2"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43"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0</a:t>
              </a:r>
              <a:endParaRPr lang="en-US" altLang="zh-CN" sz="1600"/>
            </a:p>
          </p:txBody>
        </p:sp>
        <p:sp>
          <p:nvSpPr>
            <p:cNvPr id="44"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45"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46" name="Text Box 202"/>
            <p:cNvSpPr txBox="1">
              <a:spLocks noChangeArrowheads="1"/>
            </p:cNvSpPr>
            <p:nvPr/>
          </p:nvSpPr>
          <p:spPr bwMode="auto">
            <a:xfrm>
              <a:off x="5240" y="123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15</a:t>
              </a:r>
            </a:p>
          </p:txBody>
        </p:sp>
        <p:sp>
          <p:nvSpPr>
            <p:cNvPr id="47" name="Text Box 203"/>
            <p:cNvSpPr txBox="1">
              <a:spLocks noChangeArrowheads="1"/>
            </p:cNvSpPr>
            <p:nvPr/>
          </p:nvSpPr>
          <p:spPr bwMode="auto">
            <a:xfrm>
              <a:off x="5240" y="138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14</a:t>
              </a:r>
            </a:p>
          </p:txBody>
        </p:sp>
        <p:sp>
          <p:nvSpPr>
            <p:cNvPr id="48" name="Text Box 204"/>
            <p:cNvSpPr txBox="1">
              <a:spLocks noChangeArrowheads="1"/>
            </p:cNvSpPr>
            <p:nvPr/>
          </p:nvSpPr>
          <p:spPr bwMode="auto">
            <a:xfrm>
              <a:off x="5240" y="15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13</a:t>
              </a:r>
            </a:p>
          </p:txBody>
        </p:sp>
        <p:sp>
          <p:nvSpPr>
            <p:cNvPr id="49" name="Text Box 205"/>
            <p:cNvSpPr txBox="1">
              <a:spLocks noChangeArrowheads="1"/>
            </p:cNvSpPr>
            <p:nvPr/>
          </p:nvSpPr>
          <p:spPr bwMode="auto">
            <a:xfrm>
              <a:off x="5240" y="166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12</a:t>
              </a:r>
            </a:p>
          </p:txBody>
        </p:sp>
        <p:grpSp>
          <p:nvGrpSpPr>
            <p:cNvPr id="50" name="Group 206"/>
            <p:cNvGrpSpPr>
              <a:grpSpLocks/>
            </p:cNvGrpSpPr>
            <p:nvPr/>
          </p:nvGrpSpPr>
          <p:grpSpPr bwMode="auto">
            <a:xfrm>
              <a:off x="5192" y="1966"/>
              <a:ext cx="288" cy="48"/>
              <a:chOff x="2400" y="3504"/>
              <a:chExt cx="288" cy="48"/>
            </a:xfrm>
          </p:grpSpPr>
          <p:sp>
            <p:nvSpPr>
              <p:cNvPr id="76" name="Oval 20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7" name="Line 20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1" name="Group 209"/>
            <p:cNvGrpSpPr>
              <a:grpSpLocks/>
            </p:cNvGrpSpPr>
            <p:nvPr/>
          </p:nvGrpSpPr>
          <p:grpSpPr bwMode="auto">
            <a:xfrm>
              <a:off x="5192" y="2110"/>
              <a:ext cx="288" cy="48"/>
              <a:chOff x="2400" y="3504"/>
              <a:chExt cx="288" cy="48"/>
            </a:xfrm>
          </p:grpSpPr>
          <p:sp>
            <p:nvSpPr>
              <p:cNvPr id="74" name="Oval 21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5" name="Line 21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2" name="Group 212"/>
            <p:cNvGrpSpPr>
              <a:grpSpLocks/>
            </p:cNvGrpSpPr>
            <p:nvPr/>
          </p:nvGrpSpPr>
          <p:grpSpPr bwMode="auto">
            <a:xfrm>
              <a:off x="5192" y="2254"/>
              <a:ext cx="288" cy="48"/>
              <a:chOff x="2400" y="3504"/>
              <a:chExt cx="288" cy="48"/>
            </a:xfrm>
          </p:grpSpPr>
          <p:sp>
            <p:nvSpPr>
              <p:cNvPr id="72" name="Oval 21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3" name="Line 21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3" name="Group 215"/>
            <p:cNvGrpSpPr>
              <a:grpSpLocks/>
            </p:cNvGrpSpPr>
            <p:nvPr/>
          </p:nvGrpSpPr>
          <p:grpSpPr bwMode="auto">
            <a:xfrm>
              <a:off x="5192" y="2398"/>
              <a:ext cx="288" cy="48"/>
              <a:chOff x="2400" y="3504"/>
              <a:chExt cx="288" cy="48"/>
            </a:xfrm>
          </p:grpSpPr>
          <p:sp>
            <p:nvSpPr>
              <p:cNvPr id="70" name="Oval 21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1" name="Line 21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 name="Text Box 218"/>
            <p:cNvSpPr txBox="1">
              <a:spLocks noChangeArrowheads="1"/>
            </p:cNvSpPr>
            <p:nvPr/>
          </p:nvSpPr>
          <p:spPr bwMode="auto">
            <a:xfrm>
              <a:off x="5270" y="226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7</a:t>
              </a:r>
            </a:p>
          </p:txBody>
        </p:sp>
        <p:sp>
          <p:nvSpPr>
            <p:cNvPr id="55" name="Text Box 219"/>
            <p:cNvSpPr txBox="1">
              <a:spLocks noChangeArrowheads="1"/>
            </p:cNvSpPr>
            <p:nvPr/>
          </p:nvSpPr>
          <p:spPr bwMode="auto">
            <a:xfrm>
              <a:off x="5212" y="18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11</a:t>
              </a:r>
            </a:p>
          </p:txBody>
        </p:sp>
        <p:sp>
          <p:nvSpPr>
            <p:cNvPr id="56" name="Text Box 220"/>
            <p:cNvSpPr txBox="1">
              <a:spLocks noChangeArrowheads="1"/>
            </p:cNvSpPr>
            <p:nvPr/>
          </p:nvSpPr>
          <p:spPr bwMode="auto">
            <a:xfrm>
              <a:off x="5212" y="197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10</a:t>
              </a:r>
            </a:p>
          </p:txBody>
        </p:sp>
        <p:sp>
          <p:nvSpPr>
            <p:cNvPr id="57"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58"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59"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60"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61" name="Text Box 225"/>
            <p:cNvSpPr txBox="1">
              <a:spLocks noChangeArrowheads="1"/>
            </p:cNvSpPr>
            <p:nvPr/>
          </p:nvSpPr>
          <p:spPr bwMode="auto">
            <a:xfrm>
              <a:off x="5260" y="212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9</a:t>
              </a:r>
            </a:p>
          </p:txBody>
        </p:sp>
        <p:sp>
          <p:nvSpPr>
            <p:cNvPr id="62"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3"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64"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nvGrpSpPr>
            <p:cNvPr id="65" name="Group 229"/>
            <p:cNvGrpSpPr>
              <a:grpSpLocks/>
            </p:cNvGrpSpPr>
            <p:nvPr/>
          </p:nvGrpSpPr>
          <p:grpSpPr bwMode="auto">
            <a:xfrm>
              <a:off x="4280" y="1680"/>
              <a:ext cx="278" cy="48"/>
              <a:chOff x="3898" y="2736"/>
              <a:chExt cx="278" cy="48"/>
            </a:xfrm>
          </p:grpSpPr>
          <p:sp>
            <p:nvSpPr>
              <p:cNvPr id="68" name="Oval 230"/>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69" name="Line 231"/>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6" name="Text Box 232"/>
            <p:cNvSpPr txBox="1">
              <a:spLocks noChangeArrowheads="1"/>
            </p:cNvSpPr>
            <p:nvPr/>
          </p:nvSpPr>
          <p:spPr bwMode="auto">
            <a:xfrm>
              <a:off x="4568" y="14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G</a:t>
              </a:r>
              <a:r>
                <a:rPr lang="en-US" altLang="zh-CN" sz="1600" baseline="-25000"/>
                <a:t>2A</a:t>
              </a:r>
              <a:endParaRPr lang="en-US" altLang="zh-CN" sz="1600"/>
            </a:p>
          </p:txBody>
        </p:sp>
        <p:sp>
          <p:nvSpPr>
            <p:cNvPr id="67" name="Text Box 233"/>
            <p:cNvSpPr txBox="1">
              <a:spLocks noChangeArrowheads="1"/>
            </p:cNvSpPr>
            <p:nvPr/>
          </p:nvSpPr>
          <p:spPr bwMode="auto">
            <a:xfrm>
              <a:off x="4568" y="159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2B</a:t>
              </a:r>
              <a:endParaRPr lang="en-US" altLang="zh-CN" sz="1600" dirty="0"/>
            </a:p>
          </p:txBody>
        </p:sp>
      </p:grpSp>
      <p:pic>
        <p:nvPicPr>
          <p:cNvPr id="88" name="图片 87"/>
          <p:cNvPicPr>
            <a:picLocks noChangeAspect="1"/>
          </p:cNvPicPr>
          <p:nvPr/>
        </p:nvPicPr>
        <p:blipFill>
          <a:blip r:embed="rId2"/>
          <a:stretch>
            <a:fillRect/>
          </a:stretch>
        </p:blipFill>
        <p:spPr>
          <a:xfrm>
            <a:off x="3276600" y="2588117"/>
            <a:ext cx="5694042" cy="3437088"/>
          </a:xfrm>
          <a:prstGeom prst="rect">
            <a:avLst/>
          </a:prstGeom>
        </p:spPr>
      </p:pic>
      <mc:AlternateContent xmlns:mc="http://schemas.openxmlformats.org/markup-compatibility/2006" xmlns:a14="http://schemas.microsoft.com/office/drawing/2010/main">
        <mc:Choice Requires="a14">
          <p:sp>
            <p:nvSpPr>
              <p:cNvPr id="89" name="矩形 88"/>
              <p:cNvSpPr/>
              <p:nvPr/>
            </p:nvSpPr>
            <p:spPr>
              <a:xfrm>
                <a:off x="4343400" y="6028925"/>
                <a:ext cx="2858155" cy="476284"/>
              </a:xfrm>
              <a:prstGeom prst="rect">
                <a:avLst/>
              </a:prstGeom>
            </p:spPr>
            <p:txBody>
              <a:bodyPr wrap="none">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m:t>
                          </m:r>
                          <m:r>
                            <a:rPr lang="en-US" altLang="zh-CN" b="1" i="1" smtClean="0">
                              <a:solidFill>
                                <a:srgbClr val="287184"/>
                              </a:solidFill>
                              <a:latin typeface="Cambria Math" panose="02040503050406030204" pitchFamily="18" charset="0"/>
                            </a:rPr>
                            <m:t>𝒀</m:t>
                          </m:r>
                        </m:e>
                        <m:sub>
                          <m:r>
                            <a:rPr lang="en-US" altLang="zh-CN" b="1" i="1" smtClean="0">
                              <a:solidFill>
                                <a:srgbClr val="287184"/>
                              </a:solidFill>
                              <a:latin typeface="Cambria Math" panose="02040503050406030204" pitchFamily="18" charset="0"/>
                            </a:rPr>
                            <m:t>𝒊</m:t>
                          </m:r>
                        </m:sub>
                      </m:sSub>
                      <m:r>
                        <a:rPr lang="en-US" altLang="zh-CN" b="1" i="1" smtClean="0">
                          <a:solidFill>
                            <a:srgbClr val="287184"/>
                          </a:solidFill>
                          <a:latin typeface="Cambria Math" panose="02040503050406030204" pitchFamily="18" charset="0"/>
                        </a:rPr>
                        <m:t>=</m:t>
                      </m:r>
                      <m:acc>
                        <m:accPr>
                          <m:chr m:val="̅"/>
                          <m:ctrlPr>
                            <a:rPr lang="en-US" altLang="zh-CN" b="1" i="1" smtClean="0">
                              <a:solidFill>
                                <a:srgbClr val="287184"/>
                              </a:solidFill>
                              <a:latin typeface="Cambria Math" panose="02040503050406030204" pitchFamily="18" charset="0"/>
                            </a:rPr>
                          </m:ctrlPr>
                        </m:accPr>
                        <m:e>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𝑮</m:t>
                              </m:r>
                            </m:e>
                            <m:sub>
                              <m:r>
                                <a:rPr lang="en-US" altLang="zh-CN" b="1" i="1" smtClean="0">
                                  <a:solidFill>
                                    <a:srgbClr val="287184"/>
                                  </a:solidFill>
                                  <a:latin typeface="Cambria Math" panose="02040503050406030204" pitchFamily="18" charset="0"/>
                                </a:rPr>
                                <m:t>𝟏</m:t>
                              </m:r>
                            </m:sub>
                          </m:sSub>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smtClean="0">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a:solidFill>
                                        <a:srgbClr val="287184"/>
                                      </a:solidFill>
                                      <a:latin typeface="Cambria Math" panose="02040503050406030204" pitchFamily="18" charset="0"/>
                                      <a:ea typeface="Cambria Math" panose="02040503050406030204" pitchFamily="18" charset="0"/>
                                    </a:rPr>
                                    <m:t>𝑨</m:t>
                                  </m:r>
                                </m:sub>
                              </m:sSub>
                            </m:e>
                          </m:acc>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smtClean="0">
                                      <a:solidFill>
                                        <a:srgbClr val="287184"/>
                                      </a:solidFill>
                                      <a:latin typeface="Cambria Math" panose="02040503050406030204" pitchFamily="18" charset="0"/>
                                      <a:ea typeface="Cambria Math" panose="02040503050406030204" pitchFamily="18" charset="0"/>
                                    </a:rPr>
                                    <m:t>𝑩</m:t>
                                  </m:r>
                                </m:sub>
                              </m:sSub>
                            </m:e>
                          </m:acc>
                          <m:r>
                            <a:rPr lang="en-US" altLang="zh-CN" b="1" i="1" smtClean="0">
                              <a:solidFill>
                                <a:srgbClr val="287184"/>
                              </a:solidFill>
                              <a:latin typeface="Cambria Math" panose="02040503050406030204" pitchFamily="18" charset="0"/>
                              <a:ea typeface="Cambria Math" panose="02040503050406030204" pitchFamily="18" charset="0"/>
                            </a:rPr>
                            <m:t>∙</m:t>
                          </m:r>
                          <m:sSub>
                            <m:sSubPr>
                              <m:ctrlPr>
                                <a:rPr lang="en-US" altLang="zh-CN" b="1" i="1" smtClean="0">
                                  <a:solidFill>
                                    <a:srgbClr val="287184"/>
                                  </a:solidFill>
                                  <a:latin typeface="Cambria Math" panose="02040503050406030204" pitchFamily="18" charset="0"/>
                                  <a:ea typeface="Cambria Math" panose="02040503050406030204" pitchFamily="18" charset="0"/>
                                </a:rPr>
                              </m:ctrlPr>
                            </m:sSubPr>
                            <m:e>
                              <m:r>
                                <a:rPr lang="en-US" altLang="zh-CN" b="1" i="1" smtClean="0">
                                  <a:solidFill>
                                    <a:srgbClr val="287184"/>
                                  </a:solidFill>
                                  <a:latin typeface="Cambria Math" panose="02040503050406030204" pitchFamily="18" charset="0"/>
                                  <a:ea typeface="Cambria Math" panose="02040503050406030204" pitchFamily="18" charset="0"/>
                                </a:rPr>
                                <m:t>𝒎</m:t>
                              </m:r>
                            </m:e>
                            <m:sub>
                              <m:r>
                                <a:rPr lang="en-US" altLang="zh-CN" b="1" i="1" smtClean="0">
                                  <a:solidFill>
                                    <a:srgbClr val="287184"/>
                                  </a:solidFill>
                                  <a:latin typeface="Cambria Math" panose="02040503050406030204" pitchFamily="18" charset="0"/>
                                  <a:ea typeface="Cambria Math" panose="02040503050406030204" pitchFamily="18" charset="0"/>
                                </a:rPr>
                                <m:t>𝒊</m:t>
                              </m:r>
                            </m:sub>
                          </m:sSub>
                        </m:e>
                      </m:acc>
                    </m:oMath>
                  </m:oMathPara>
                </a14:m>
                <a:endParaRPr lang="en-US" altLang="zh-CN" b="1" dirty="0">
                  <a:solidFill>
                    <a:srgbClr val="287184"/>
                  </a:solidFill>
                </a:endParaRPr>
              </a:p>
            </p:txBody>
          </p:sp>
        </mc:Choice>
        <mc:Fallback xmlns="">
          <p:sp>
            <p:nvSpPr>
              <p:cNvPr id="89" name="矩形 88"/>
              <p:cNvSpPr>
                <a:spLocks noRot="1" noChangeAspect="1" noMove="1" noResize="1" noEditPoints="1" noAdjustHandles="1" noChangeArrowheads="1" noChangeShapeType="1" noTextEdit="1"/>
              </p:cNvSpPr>
              <p:nvPr/>
            </p:nvSpPr>
            <p:spPr>
              <a:xfrm>
                <a:off x="4343400" y="6028925"/>
                <a:ext cx="2858155" cy="47628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369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anim calcmode="lin" valueType="num">
                                      <p:cBhvr additive="base">
                                        <p:cTn id="11" dur="500" fill="hold"/>
                                        <p:tgtEl>
                                          <p:spTgt spid="89"/>
                                        </p:tgtEl>
                                        <p:attrNameLst>
                                          <p:attrName>ppt_x</p:attrName>
                                        </p:attrNameLst>
                                      </p:cBhvr>
                                      <p:tavLst>
                                        <p:tav tm="0">
                                          <p:val>
                                            <p:strVal val="1+#ppt_w/2"/>
                                          </p:val>
                                        </p:tav>
                                        <p:tav tm="100000">
                                          <p:val>
                                            <p:strVal val="#ppt_x"/>
                                          </p:val>
                                        </p:tav>
                                      </p:tavLst>
                                    </p:anim>
                                    <p:anim calcmode="lin" valueType="num">
                                      <p:cBhvr additive="base">
                                        <p:cTn id="12" dur="500" fill="hold"/>
                                        <p:tgtEl>
                                          <p:spTgt spid="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00400" y="2514600"/>
            <a:ext cx="5694042" cy="3437088"/>
          </a:xfrm>
          <a:prstGeom prst="rect">
            <a:avLst/>
          </a:prstGeom>
        </p:spPr>
      </p:pic>
      <p:grpSp>
        <p:nvGrpSpPr>
          <p:cNvPr id="7" name="Group 236"/>
          <p:cNvGrpSpPr>
            <a:grpSpLocks/>
          </p:cNvGrpSpPr>
          <p:nvPr/>
        </p:nvGrpSpPr>
        <p:grpSpPr bwMode="auto">
          <a:xfrm>
            <a:off x="681355" y="3038224"/>
            <a:ext cx="2044700" cy="2667000"/>
            <a:chOff x="4280" y="960"/>
            <a:chExt cx="1288" cy="1680"/>
          </a:xfrm>
        </p:grpSpPr>
        <p:sp>
          <p:nvSpPr>
            <p:cNvPr id="8"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pSp>
          <p:nvGrpSpPr>
            <p:cNvPr id="9" name="Group 170"/>
            <p:cNvGrpSpPr>
              <a:grpSpLocks/>
            </p:cNvGrpSpPr>
            <p:nvPr/>
          </p:nvGrpSpPr>
          <p:grpSpPr bwMode="auto">
            <a:xfrm>
              <a:off x="4290" y="1488"/>
              <a:ext cx="278" cy="48"/>
              <a:chOff x="3898" y="2736"/>
              <a:chExt cx="278" cy="48"/>
            </a:xfrm>
          </p:grpSpPr>
          <p:sp>
            <p:nvSpPr>
              <p:cNvPr id="71" name="Oval 171"/>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2" name="Line 172"/>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 name="Line 173"/>
            <p:cNvSpPr>
              <a:spLocks noChangeShapeType="1"/>
            </p:cNvSpPr>
            <p:nvPr/>
          </p:nvSpPr>
          <p:spPr bwMode="auto">
            <a:xfrm>
              <a:off x="4280" y="134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14" name="Text Box 177"/>
            <p:cNvSpPr txBox="1">
              <a:spLocks noChangeArrowheads="1"/>
            </p:cNvSpPr>
            <p:nvPr/>
          </p:nvSpPr>
          <p:spPr bwMode="auto">
            <a:xfrm>
              <a:off x="4560" y="123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1</a:t>
              </a:r>
              <a:endParaRPr lang="en-US" altLang="zh-CN" sz="1600" dirty="0"/>
            </a:p>
          </p:txBody>
        </p:sp>
        <p:sp>
          <p:nvSpPr>
            <p:cNvPr id="15"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16" name="Text Box 179"/>
            <p:cNvSpPr txBox="1">
              <a:spLocks noChangeArrowheads="1"/>
            </p:cNvSpPr>
            <p:nvPr/>
          </p:nvSpPr>
          <p:spPr bwMode="auto">
            <a:xfrm>
              <a:off x="4326" y="118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6</a:t>
              </a:r>
            </a:p>
          </p:txBody>
        </p:sp>
        <p:sp>
          <p:nvSpPr>
            <p:cNvPr id="17" name="Text Box 180"/>
            <p:cNvSpPr txBox="1">
              <a:spLocks noChangeArrowheads="1"/>
            </p:cNvSpPr>
            <p:nvPr/>
          </p:nvSpPr>
          <p:spPr bwMode="auto">
            <a:xfrm>
              <a:off x="4318" y="134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4</a:t>
              </a:r>
            </a:p>
          </p:txBody>
        </p:sp>
        <p:sp>
          <p:nvSpPr>
            <p:cNvPr id="18" name="Text Box 181"/>
            <p:cNvSpPr txBox="1">
              <a:spLocks noChangeArrowheads="1"/>
            </p:cNvSpPr>
            <p:nvPr/>
          </p:nvSpPr>
          <p:spPr bwMode="auto">
            <a:xfrm>
              <a:off x="4318" y="153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5</a:t>
              </a:r>
            </a:p>
          </p:txBody>
        </p:sp>
        <p:sp>
          <p:nvSpPr>
            <p:cNvPr id="19"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a:t>
              </a:r>
            </a:p>
          </p:txBody>
        </p:sp>
        <p:sp>
          <p:nvSpPr>
            <p:cNvPr id="20"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2</a:t>
              </a:r>
            </a:p>
          </p:txBody>
        </p:sp>
        <p:sp>
          <p:nvSpPr>
            <p:cNvPr id="21"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3</a:t>
              </a:r>
            </a:p>
          </p:txBody>
        </p:sp>
        <p:sp>
          <p:nvSpPr>
            <p:cNvPr id="22"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186"/>
            <p:cNvGrpSpPr>
              <a:grpSpLocks/>
            </p:cNvGrpSpPr>
            <p:nvPr/>
          </p:nvGrpSpPr>
          <p:grpSpPr bwMode="auto">
            <a:xfrm>
              <a:off x="5192" y="1378"/>
              <a:ext cx="288" cy="48"/>
              <a:chOff x="2400" y="3504"/>
              <a:chExt cx="288" cy="48"/>
            </a:xfrm>
          </p:grpSpPr>
          <p:sp>
            <p:nvSpPr>
              <p:cNvPr id="69" name="Oval 18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70" name="Line 18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189"/>
            <p:cNvGrpSpPr>
              <a:grpSpLocks/>
            </p:cNvGrpSpPr>
            <p:nvPr/>
          </p:nvGrpSpPr>
          <p:grpSpPr bwMode="auto">
            <a:xfrm>
              <a:off x="5192" y="1522"/>
              <a:ext cx="288" cy="48"/>
              <a:chOff x="2400" y="3504"/>
              <a:chExt cx="288" cy="48"/>
            </a:xfrm>
          </p:grpSpPr>
          <p:sp>
            <p:nvSpPr>
              <p:cNvPr id="67" name="Oval 19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8" name="Line 19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192"/>
            <p:cNvGrpSpPr>
              <a:grpSpLocks/>
            </p:cNvGrpSpPr>
            <p:nvPr/>
          </p:nvGrpSpPr>
          <p:grpSpPr bwMode="auto">
            <a:xfrm>
              <a:off x="5192" y="1666"/>
              <a:ext cx="288" cy="48"/>
              <a:chOff x="2400" y="3504"/>
              <a:chExt cx="288" cy="48"/>
            </a:xfrm>
          </p:grpSpPr>
          <p:sp>
            <p:nvSpPr>
              <p:cNvPr id="65" name="Oval 19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6" name="Line 19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195"/>
            <p:cNvGrpSpPr>
              <a:grpSpLocks/>
            </p:cNvGrpSpPr>
            <p:nvPr/>
          </p:nvGrpSpPr>
          <p:grpSpPr bwMode="auto">
            <a:xfrm>
              <a:off x="5192" y="1810"/>
              <a:ext cx="288" cy="48"/>
              <a:chOff x="2400" y="3504"/>
              <a:chExt cx="288" cy="48"/>
            </a:xfrm>
          </p:grpSpPr>
          <p:sp>
            <p:nvSpPr>
              <p:cNvPr id="63" name="Oval 19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4" name="Line 19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28"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0</a:t>
              </a:r>
              <a:endParaRPr lang="en-US" altLang="zh-CN" sz="1600"/>
            </a:p>
          </p:txBody>
        </p:sp>
        <p:sp>
          <p:nvSpPr>
            <p:cNvPr id="29"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30"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31" name="Text Box 202"/>
            <p:cNvSpPr txBox="1">
              <a:spLocks noChangeArrowheads="1"/>
            </p:cNvSpPr>
            <p:nvPr/>
          </p:nvSpPr>
          <p:spPr bwMode="auto">
            <a:xfrm>
              <a:off x="5240" y="123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15</a:t>
              </a:r>
            </a:p>
          </p:txBody>
        </p:sp>
        <p:sp>
          <p:nvSpPr>
            <p:cNvPr id="32" name="Text Box 203"/>
            <p:cNvSpPr txBox="1">
              <a:spLocks noChangeArrowheads="1"/>
            </p:cNvSpPr>
            <p:nvPr/>
          </p:nvSpPr>
          <p:spPr bwMode="auto">
            <a:xfrm>
              <a:off x="5240" y="138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14</a:t>
              </a:r>
            </a:p>
          </p:txBody>
        </p:sp>
        <p:sp>
          <p:nvSpPr>
            <p:cNvPr id="33" name="Text Box 204"/>
            <p:cNvSpPr txBox="1">
              <a:spLocks noChangeArrowheads="1"/>
            </p:cNvSpPr>
            <p:nvPr/>
          </p:nvSpPr>
          <p:spPr bwMode="auto">
            <a:xfrm>
              <a:off x="5240" y="15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13</a:t>
              </a:r>
            </a:p>
          </p:txBody>
        </p:sp>
        <p:sp>
          <p:nvSpPr>
            <p:cNvPr id="34" name="Text Box 205"/>
            <p:cNvSpPr txBox="1">
              <a:spLocks noChangeArrowheads="1"/>
            </p:cNvSpPr>
            <p:nvPr/>
          </p:nvSpPr>
          <p:spPr bwMode="auto">
            <a:xfrm>
              <a:off x="5240" y="166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12</a:t>
              </a:r>
            </a:p>
          </p:txBody>
        </p:sp>
        <p:grpSp>
          <p:nvGrpSpPr>
            <p:cNvPr id="35" name="Group 206"/>
            <p:cNvGrpSpPr>
              <a:grpSpLocks/>
            </p:cNvGrpSpPr>
            <p:nvPr/>
          </p:nvGrpSpPr>
          <p:grpSpPr bwMode="auto">
            <a:xfrm>
              <a:off x="5192" y="1966"/>
              <a:ext cx="288" cy="48"/>
              <a:chOff x="2400" y="3504"/>
              <a:chExt cx="288" cy="48"/>
            </a:xfrm>
          </p:grpSpPr>
          <p:sp>
            <p:nvSpPr>
              <p:cNvPr id="61" name="Oval 20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2" name="Line 20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209"/>
            <p:cNvGrpSpPr>
              <a:grpSpLocks/>
            </p:cNvGrpSpPr>
            <p:nvPr/>
          </p:nvGrpSpPr>
          <p:grpSpPr bwMode="auto">
            <a:xfrm>
              <a:off x="5192" y="2110"/>
              <a:ext cx="288" cy="48"/>
              <a:chOff x="2400" y="3504"/>
              <a:chExt cx="288" cy="48"/>
            </a:xfrm>
          </p:grpSpPr>
          <p:sp>
            <p:nvSpPr>
              <p:cNvPr id="59" name="Oval 21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0" name="Line 21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212"/>
            <p:cNvGrpSpPr>
              <a:grpSpLocks/>
            </p:cNvGrpSpPr>
            <p:nvPr/>
          </p:nvGrpSpPr>
          <p:grpSpPr bwMode="auto">
            <a:xfrm>
              <a:off x="5192" y="2254"/>
              <a:ext cx="288" cy="48"/>
              <a:chOff x="2400" y="3504"/>
              <a:chExt cx="288" cy="48"/>
            </a:xfrm>
          </p:grpSpPr>
          <p:sp>
            <p:nvSpPr>
              <p:cNvPr id="57" name="Oval 21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58" name="Line 21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215"/>
            <p:cNvGrpSpPr>
              <a:grpSpLocks/>
            </p:cNvGrpSpPr>
            <p:nvPr/>
          </p:nvGrpSpPr>
          <p:grpSpPr bwMode="auto">
            <a:xfrm>
              <a:off x="5192" y="2398"/>
              <a:ext cx="288" cy="48"/>
              <a:chOff x="2400" y="3504"/>
              <a:chExt cx="288" cy="48"/>
            </a:xfrm>
          </p:grpSpPr>
          <p:sp>
            <p:nvSpPr>
              <p:cNvPr id="55" name="Oval 21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56" name="Line 21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Text Box 218"/>
            <p:cNvSpPr txBox="1">
              <a:spLocks noChangeArrowheads="1"/>
            </p:cNvSpPr>
            <p:nvPr/>
          </p:nvSpPr>
          <p:spPr bwMode="auto">
            <a:xfrm>
              <a:off x="5270" y="226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7</a:t>
              </a:r>
            </a:p>
          </p:txBody>
        </p:sp>
        <p:sp>
          <p:nvSpPr>
            <p:cNvPr id="40" name="Text Box 219"/>
            <p:cNvSpPr txBox="1">
              <a:spLocks noChangeArrowheads="1"/>
            </p:cNvSpPr>
            <p:nvPr/>
          </p:nvSpPr>
          <p:spPr bwMode="auto">
            <a:xfrm>
              <a:off x="5212" y="18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11</a:t>
              </a:r>
            </a:p>
          </p:txBody>
        </p:sp>
        <p:sp>
          <p:nvSpPr>
            <p:cNvPr id="41" name="Text Box 220"/>
            <p:cNvSpPr txBox="1">
              <a:spLocks noChangeArrowheads="1"/>
            </p:cNvSpPr>
            <p:nvPr/>
          </p:nvSpPr>
          <p:spPr bwMode="auto">
            <a:xfrm>
              <a:off x="5212" y="197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10</a:t>
              </a:r>
            </a:p>
          </p:txBody>
        </p:sp>
        <p:sp>
          <p:nvSpPr>
            <p:cNvPr id="42"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43"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44"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45"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46" name="Text Box 225"/>
            <p:cNvSpPr txBox="1">
              <a:spLocks noChangeArrowheads="1"/>
            </p:cNvSpPr>
            <p:nvPr/>
          </p:nvSpPr>
          <p:spPr bwMode="auto">
            <a:xfrm>
              <a:off x="5260" y="212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9</a:t>
              </a:r>
            </a:p>
          </p:txBody>
        </p:sp>
        <p:sp>
          <p:nvSpPr>
            <p:cNvPr id="47"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49"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nvGrpSpPr>
            <p:cNvPr id="50" name="Group 229"/>
            <p:cNvGrpSpPr>
              <a:grpSpLocks/>
            </p:cNvGrpSpPr>
            <p:nvPr/>
          </p:nvGrpSpPr>
          <p:grpSpPr bwMode="auto">
            <a:xfrm>
              <a:off x="4280" y="1680"/>
              <a:ext cx="278" cy="48"/>
              <a:chOff x="3898" y="2736"/>
              <a:chExt cx="278" cy="48"/>
            </a:xfrm>
          </p:grpSpPr>
          <p:sp>
            <p:nvSpPr>
              <p:cNvPr id="53" name="Oval 230"/>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54" name="Line 231"/>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 name="Text Box 232"/>
            <p:cNvSpPr txBox="1">
              <a:spLocks noChangeArrowheads="1"/>
            </p:cNvSpPr>
            <p:nvPr/>
          </p:nvSpPr>
          <p:spPr bwMode="auto">
            <a:xfrm>
              <a:off x="4568" y="14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G</a:t>
              </a:r>
              <a:r>
                <a:rPr lang="en-US" altLang="zh-CN" sz="1600" baseline="-25000"/>
                <a:t>2A</a:t>
              </a:r>
              <a:endParaRPr lang="en-US" altLang="zh-CN" sz="1600"/>
            </a:p>
          </p:txBody>
        </p:sp>
        <p:sp>
          <p:nvSpPr>
            <p:cNvPr id="52" name="Text Box 233"/>
            <p:cNvSpPr txBox="1">
              <a:spLocks noChangeArrowheads="1"/>
            </p:cNvSpPr>
            <p:nvPr/>
          </p:nvSpPr>
          <p:spPr bwMode="auto">
            <a:xfrm>
              <a:off x="4568" y="159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2B</a:t>
              </a:r>
              <a:endParaRPr lang="en-US" altLang="zh-CN" sz="1600" dirty="0"/>
            </a:p>
          </p:txBody>
        </p:sp>
      </p:grpSp>
      <mc:AlternateContent xmlns:mc="http://schemas.openxmlformats.org/markup-compatibility/2006" xmlns:a14="http://schemas.microsoft.com/office/drawing/2010/main">
        <mc:Choice Requires="a14">
          <p:sp>
            <p:nvSpPr>
              <p:cNvPr id="73" name="矩形 72"/>
              <p:cNvSpPr/>
              <p:nvPr/>
            </p:nvSpPr>
            <p:spPr>
              <a:xfrm>
                <a:off x="4541520" y="5973655"/>
                <a:ext cx="2858155" cy="476284"/>
              </a:xfrm>
              <a:prstGeom prst="rect">
                <a:avLst/>
              </a:prstGeom>
            </p:spPr>
            <p:txBody>
              <a:bodyPr wrap="none">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m:t>
                          </m:r>
                          <m:r>
                            <a:rPr lang="en-US" altLang="zh-CN" b="1" i="1" smtClean="0">
                              <a:solidFill>
                                <a:srgbClr val="287184"/>
                              </a:solidFill>
                              <a:latin typeface="Cambria Math" panose="02040503050406030204" pitchFamily="18" charset="0"/>
                            </a:rPr>
                            <m:t>𝒀</m:t>
                          </m:r>
                        </m:e>
                        <m:sub>
                          <m:r>
                            <a:rPr lang="en-US" altLang="zh-CN" b="1" i="1" smtClean="0">
                              <a:solidFill>
                                <a:srgbClr val="287184"/>
                              </a:solidFill>
                              <a:latin typeface="Cambria Math" panose="02040503050406030204" pitchFamily="18" charset="0"/>
                            </a:rPr>
                            <m:t>𝒊</m:t>
                          </m:r>
                        </m:sub>
                      </m:sSub>
                      <m:r>
                        <a:rPr lang="en-US" altLang="zh-CN" b="1" i="1" smtClean="0">
                          <a:solidFill>
                            <a:srgbClr val="287184"/>
                          </a:solidFill>
                          <a:latin typeface="Cambria Math" panose="02040503050406030204" pitchFamily="18" charset="0"/>
                        </a:rPr>
                        <m:t>=</m:t>
                      </m:r>
                      <m:acc>
                        <m:accPr>
                          <m:chr m:val="̅"/>
                          <m:ctrlPr>
                            <a:rPr lang="en-US" altLang="zh-CN" b="1" i="1" smtClean="0">
                              <a:solidFill>
                                <a:srgbClr val="287184"/>
                              </a:solidFill>
                              <a:latin typeface="Cambria Math" panose="02040503050406030204" pitchFamily="18" charset="0"/>
                            </a:rPr>
                          </m:ctrlPr>
                        </m:accPr>
                        <m:e>
                          <m:sSub>
                            <m:sSubPr>
                              <m:ctrlPr>
                                <a:rPr lang="en-US" altLang="zh-CN" b="1" i="1" smtClean="0">
                                  <a:solidFill>
                                    <a:srgbClr val="287184"/>
                                  </a:solidFill>
                                  <a:latin typeface="Cambria Math" panose="02040503050406030204" pitchFamily="18" charset="0"/>
                                </a:rPr>
                              </m:ctrlPr>
                            </m:sSubPr>
                            <m:e>
                              <m:r>
                                <a:rPr lang="en-US" altLang="zh-CN" b="1" i="1" smtClean="0">
                                  <a:solidFill>
                                    <a:srgbClr val="287184"/>
                                  </a:solidFill>
                                  <a:latin typeface="Cambria Math" panose="02040503050406030204" pitchFamily="18" charset="0"/>
                                </a:rPr>
                                <m:t>𝑮</m:t>
                              </m:r>
                            </m:e>
                            <m:sub>
                              <m:r>
                                <a:rPr lang="en-US" altLang="zh-CN" b="1" i="1" smtClean="0">
                                  <a:solidFill>
                                    <a:srgbClr val="287184"/>
                                  </a:solidFill>
                                  <a:latin typeface="Cambria Math" panose="02040503050406030204" pitchFamily="18" charset="0"/>
                                </a:rPr>
                                <m:t>𝟏</m:t>
                              </m:r>
                            </m:sub>
                          </m:sSub>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smtClean="0">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a:solidFill>
                                        <a:srgbClr val="287184"/>
                                      </a:solidFill>
                                      <a:latin typeface="Cambria Math" panose="02040503050406030204" pitchFamily="18" charset="0"/>
                                      <a:ea typeface="Cambria Math" panose="02040503050406030204" pitchFamily="18" charset="0"/>
                                    </a:rPr>
                                    <m:t>𝑨</m:t>
                                  </m:r>
                                </m:sub>
                              </m:sSub>
                            </m:e>
                          </m:acc>
                          <m:r>
                            <a:rPr lang="en-US" altLang="zh-CN" b="1" i="1" smtClean="0">
                              <a:solidFill>
                                <a:srgbClr val="287184"/>
                              </a:solidFill>
                              <a:latin typeface="Cambria Math" panose="02040503050406030204" pitchFamily="18" charset="0"/>
                              <a:ea typeface="Cambria Math" panose="02040503050406030204" pitchFamily="18" charset="0"/>
                            </a:rPr>
                            <m:t>∙</m:t>
                          </m:r>
                          <m:acc>
                            <m:accPr>
                              <m:chr m:val="̅"/>
                              <m:ctrlPr>
                                <a:rPr lang="en-US" altLang="zh-CN" b="1" i="1">
                                  <a:solidFill>
                                    <a:srgbClr val="287184"/>
                                  </a:solidFill>
                                  <a:latin typeface="Cambria Math" panose="02040503050406030204" pitchFamily="18" charset="0"/>
                                  <a:ea typeface="Cambria Math" panose="02040503050406030204" pitchFamily="18" charset="0"/>
                                </a:rPr>
                              </m:ctrlPr>
                            </m:accPr>
                            <m:e>
                              <m:r>
                                <a:rPr lang="en-US" altLang="zh-CN" b="1" i="1">
                                  <a:solidFill>
                                    <a:srgbClr val="287184"/>
                                  </a:solidFill>
                                  <a:latin typeface="Cambria Math" panose="02040503050406030204" pitchFamily="18" charset="0"/>
                                  <a:ea typeface="Cambria Math" panose="02040503050406030204" pitchFamily="18" charset="0"/>
                                </a:rPr>
                                <m:t>/</m:t>
                              </m:r>
                              <m:sSub>
                                <m:sSubPr>
                                  <m:ctrlPr>
                                    <a:rPr lang="en-US" altLang="zh-CN" b="1" i="1">
                                      <a:solidFill>
                                        <a:srgbClr val="287184"/>
                                      </a:solidFill>
                                      <a:latin typeface="Cambria Math" panose="02040503050406030204" pitchFamily="18" charset="0"/>
                                      <a:ea typeface="Cambria Math" panose="02040503050406030204" pitchFamily="18" charset="0"/>
                                    </a:rPr>
                                  </m:ctrlPr>
                                </m:sSubPr>
                                <m:e>
                                  <m:r>
                                    <a:rPr lang="en-US" altLang="zh-CN" b="1" i="1">
                                      <a:solidFill>
                                        <a:srgbClr val="287184"/>
                                      </a:solidFill>
                                      <a:latin typeface="Cambria Math" panose="02040503050406030204" pitchFamily="18" charset="0"/>
                                      <a:ea typeface="Cambria Math" panose="02040503050406030204" pitchFamily="18" charset="0"/>
                                    </a:rPr>
                                    <m:t>𝑮</m:t>
                                  </m:r>
                                </m:e>
                                <m:sub>
                                  <m:r>
                                    <a:rPr lang="en-US" altLang="zh-CN" b="1" i="1">
                                      <a:solidFill>
                                        <a:srgbClr val="287184"/>
                                      </a:solidFill>
                                      <a:latin typeface="Cambria Math" panose="02040503050406030204" pitchFamily="18" charset="0"/>
                                      <a:ea typeface="Cambria Math" panose="02040503050406030204" pitchFamily="18" charset="0"/>
                                    </a:rPr>
                                    <m:t>𝟐</m:t>
                                  </m:r>
                                  <m:r>
                                    <a:rPr lang="en-US" altLang="zh-CN" b="1" i="1" smtClean="0">
                                      <a:solidFill>
                                        <a:srgbClr val="287184"/>
                                      </a:solidFill>
                                      <a:latin typeface="Cambria Math" panose="02040503050406030204" pitchFamily="18" charset="0"/>
                                      <a:ea typeface="Cambria Math" panose="02040503050406030204" pitchFamily="18" charset="0"/>
                                    </a:rPr>
                                    <m:t>𝑩</m:t>
                                  </m:r>
                                </m:sub>
                              </m:sSub>
                            </m:e>
                          </m:acc>
                          <m:r>
                            <a:rPr lang="en-US" altLang="zh-CN" b="1" i="1" smtClean="0">
                              <a:solidFill>
                                <a:srgbClr val="287184"/>
                              </a:solidFill>
                              <a:latin typeface="Cambria Math" panose="02040503050406030204" pitchFamily="18" charset="0"/>
                              <a:ea typeface="Cambria Math" panose="02040503050406030204" pitchFamily="18" charset="0"/>
                            </a:rPr>
                            <m:t>∙</m:t>
                          </m:r>
                          <m:sSub>
                            <m:sSubPr>
                              <m:ctrlPr>
                                <a:rPr lang="en-US" altLang="zh-CN" b="1" i="1" smtClean="0">
                                  <a:solidFill>
                                    <a:srgbClr val="287184"/>
                                  </a:solidFill>
                                  <a:latin typeface="Cambria Math" panose="02040503050406030204" pitchFamily="18" charset="0"/>
                                  <a:ea typeface="Cambria Math" panose="02040503050406030204" pitchFamily="18" charset="0"/>
                                </a:rPr>
                              </m:ctrlPr>
                            </m:sSubPr>
                            <m:e>
                              <m:r>
                                <a:rPr lang="en-US" altLang="zh-CN" b="1" i="1" smtClean="0">
                                  <a:solidFill>
                                    <a:srgbClr val="287184"/>
                                  </a:solidFill>
                                  <a:latin typeface="Cambria Math" panose="02040503050406030204" pitchFamily="18" charset="0"/>
                                  <a:ea typeface="Cambria Math" panose="02040503050406030204" pitchFamily="18" charset="0"/>
                                </a:rPr>
                                <m:t>𝒎</m:t>
                              </m:r>
                            </m:e>
                            <m:sub>
                              <m:r>
                                <a:rPr lang="en-US" altLang="zh-CN" b="1" i="1" smtClean="0">
                                  <a:solidFill>
                                    <a:srgbClr val="287184"/>
                                  </a:solidFill>
                                  <a:latin typeface="Cambria Math" panose="02040503050406030204" pitchFamily="18" charset="0"/>
                                  <a:ea typeface="Cambria Math" panose="02040503050406030204" pitchFamily="18" charset="0"/>
                                </a:rPr>
                                <m:t>𝒊</m:t>
                              </m:r>
                            </m:sub>
                          </m:sSub>
                        </m:e>
                      </m:acc>
                    </m:oMath>
                  </m:oMathPara>
                </a14:m>
                <a:endParaRPr lang="en-US" altLang="zh-CN" b="1" dirty="0">
                  <a:solidFill>
                    <a:srgbClr val="287184"/>
                  </a:solidFill>
                </a:endParaRPr>
              </a:p>
            </p:txBody>
          </p:sp>
        </mc:Choice>
        <mc:Fallback xmlns="">
          <p:sp>
            <p:nvSpPr>
              <p:cNvPr id="73" name="矩形 72"/>
              <p:cNvSpPr>
                <a:spLocks noRot="1" noChangeAspect="1" noMove="1" noResize="1" noEditPoints="1" noAdjustHandles="1" noChangeArrowheads="1" noChangeShapeType="1" noTextEdit="1"/>
              </p:cNvSpPr>
              <p:nvPr/>
            </p:nvSpPr>
            <p:spPr>
              <a:xfrm>
                <a:off x="4541520" y="5973655"/>
                <a:ext cx="2858155" cy="476284"/>
              </a:xfrm>
              <a:prstGeom prst="rect">
                <a:avLst/>
              </a:prstGeom>
              <a:blipFill>
                <a:blip r:embed="rId3"/>
                <a:stretch>
                  <a:fillRect/>
                </a:stretch>
              </a:blipFill>
            </p:spPr>
            <p:txBody>
              <a:bodyPr/>
              <a:lstStyle/>
              <a:p>
                <a:r>
                  <a:rPr lang="zh-CN" altLang="en-US">
                    <a:noFill/>
                  </a:rPr>
                  <a:t> </a:t>
                </a:r>
              </a:p>
            </p:txBody>
          </p:sp>
        </mc:Fallback>
      </mc:AlternateContent>
      <p:sp>
        <p:nvSpPr>
          <p:cNvPr id="74" name="矩形 73"/>
          <p:cNvSpPr/>
          <p:nvPr/>
        </p:nvSpPr>
        <p:spPr>
          <a:xfrm>
            <a:off x="574675" y="2030968"/>
            <a:ext cx="7569701"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Tree>
    <p:extLst>
      <p:ext uri="{BB962C8B-B14F-4D97-AF65-F5344CB8AC3E}">
        <p14:creationId xmlns:p14="http://schemas.microsoft.com/office/powerpoint/2010/main" val="17689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fill="hold"/>
                                        <p:tgtEl>
                                          <p:spTgt spid="73"/>
                                        </p:tgtEl>
                                        <p:attrNameLst>
                                          <p:attrName>ppt_x</p:attrName>
                                        </p:attrNameLst>
                                      </p:cBhvr>
                                      <p:tavLst>
                                        <p:tav tm="0">
                                          <p:val>
                                            <p:strVal val="1+#ppt_w/2"/>
                                          </p:val>
                                        </p:tav>
                                        <p:tav tm="100000">
                                          <p:val>
                                            <p:strVal val="#ppt_x"/>
                                          </p:val>
                                        </p:tav>
                                      </p:tavLst>
                                    </p:anim>
                                    <p:anim calcmode="lin" valueType="num">
                                      <p:cBhvr additive="base">
                                        <p:cTn id="12" dur="500" fill="hold"/>
                                        <p:tgtEl>
                                          <p:spTgt spid="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grpSp>
        <p:nvGrpSpPr>
          <p:cNvPr id="7" name="Group 236"/>
          <p:cNvGrpSpPr>
            <a:grpSpLocks/>
          </p:cNvGrpSpPr>
          <p:nvPr/>
        </p:nvGrpSpPr>
        <p:grpSpPr bwMode="auto">
          <a:xfrm>
            <a:off x="681355" y="3038224"/>
            <a:ext cx="2044700" cy="2667000"/>
            <a:chOff x="4280" y="960"/>
            <a:chExt cx="1288" cy="1680"/>
          </a:xfrm>
        </p:grpSpPr>
        <p:sp>
          <p:nvSpPr>
            <p:cNvPr id="8"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pSp>
          <p:nvGrpSpPr>
            <p:cNvPr id="9" name="Group 170"/>
            <p:cNvGrpSpPr>
              <a:grpSpLocks/>
            </p:cNvGrpSpPr>
            <p:nvPr/>
          </p:nvGrpSpPr>
          <p:grpSpPr bwMode="auto">
            <a:xfrm>
              <a:off x="4290" y="1488"/>
              <a:ext cx="278" cy="48"/>
              <a:chOff x="3898" y="2736"/>
              <a:chExt cx="278" cy="48"/>
            </a:xfrm>
          </p:grpSpPr>
          <p:sp>
            <p:nvSpPr>
              <p:cNvPr id="71" name="Oval 171"/>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72" name="Line 172"/>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 name="Line 173"/>
            <p:cNvSpPr>
              <a:spLocks noChangeShapeType="1"/>
            </p:cNvSpPr>
            <p:nvPr/>
          </p:nvSpPr>
          <p:spPr bwMode="auto">
            <a:xfrm>
              <a:off x="4280" y="134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14" name="Text Box 177"/>
            <p:cNvSpPr txBox="1">
              <a:spLocks noChangeArrowheads="1"/>
            </p:cNvSpPr>
            <p:nvPr/>
          </p:nvSpPr>
          <p:spPr bwMode="auto">
            <a:xfrm>
              <a:off x="4560" y="123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1</a:t>
              </a:r>
              <a:endParaRPr lang="en-US" altLang="zh-CN" sz="1600" dirty="0"/>
            </a:p>
          </p:txBody>
        </p:sp>
        <p:sp>
          <p:nvSpPr>
            <p:cNvPr id="15"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16" name="Text Box 179"/>
            <p:cNvSpPr txBox="1">
              <a:spLocks noChangeArrowheads="1"/>
            </p:cNvSpPr>
            <p:nvPr/>
          </p:nvSpPr>
          <p:spPr bwMode="auto">
            <a:xfrm>
              <a:off x="4326" y="118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6</a:t>
              </a:r>
            </a:p>
          </p:txBody>
        </p:sp>
        <p:sp>
          <p:nvSpPr>
            <p:cNvPr id="17" name="Text Box 180"/>
            <p:cNvSpPr txBox="1">
              <a:spLocks noChangeArrowheads="1"/>
            </p:cNvSpPr>
            <p:nvPr/>
          </p:nvSpPr>
          <p:spPr bwMode="auto">
            <a:xfrm>
              <a:off x="4318" y="134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4</a:t>
              </a:r>
            </a:p>
          </p:txBody>
        </p:sp>
        <p:sp>
          <p:nvSpPr>
            <p:cNvPr id="18" name="Text Box 181"/>
            <p:cNvSpPr txBox="1">
              <a:spLocks noChangeArrowheads="1"/>
            </p:cNvSpPr>
            <p:nvPr/>
          </p:nvSpPr>
          <p:spPr bwMode="auto">
            <a:xfrm>
              <a:off x="4318" y="153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5</a:t>
              </a:r>
            </a:p>
          </p:txBody>
        </p:sp>
        <p:sp>
          <p:nvSpPr>
            <p:cNvPr id="19"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a:t>
              </a:r>
            </a:p>
          </p:txBody>
        </p:sp>
        <p:sp>
          <p:nvSpPr>
            <p:cNvPr id="20"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2</a:t>
              </a:r>
            </a:p>
          </p:txBody>
        </p:sp>
        <p:sp>
          <p:nvSpPr>
            <p:cNvPr id="21"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3</a:t>
              </a:r>
            </a:p>
          </p:txBody>
        </p:sp>
        <p:sp>
          <p:nvSpPr>
            <p:cNvPr id="22"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186"/>
            <p:cNvGrpSpPr>
              <a:grpSpLocks/>
            </p:cNvGrpSpPr>
            <p:nvPr/>
          </p:nvGrpSpPr>
          <p:grpSpPr bwMode="auto">
            <a:xfrm>
              <a:off x="5192" y="1378"/>
              <a:ext cx="288" cy="48"/>
              <a:chOff x="2400" y="3504"/>
              <a:chExt cx="288" cy="48"/>
            </a:xfrm>
          </p:grpSpPr>
          <p:sp>
            <p:nvSpPr>
              <p:cNvPr id="69" name="Oval 18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70" name="Line 18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4" name="Group 189"/>
            <p:cNvGrpSpPr>
              <a:grpSpLocks/>
            </p:cNvGrpSpPr>
            <p:nvPr/>
          </p:nvGrpSpPr>
          <p:grpSpPr bwMode="auto">
            <a:xfrm>
              <a:off x="5192" y="1522"/>
              <a:ext cx="288" cy="48"/>
              <a:chOff x="2400" y="3504"/>
              <a:chExt cx="288" cy="48"/>
            </a:xfrm>
          </p:grpSpPr>
          <p:sp>
            <p:nvSpPr>
              <p:cNvPr id="67" name="Oval 19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8" name="Line 19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5" name="Group 192"/>
            <p:cNvGrpSpPr>
              <a:grpSpLocks/>
            </p:cNvGrpSpPr>
            <p:nvPr/>
          </p:nvGrpSpPr>
          <p:grpSpPr bwMode="auto">
            <a:xfrm>
              <a:off x="5192" y="1666"/>
              <a:ext cx="288" cy="48"/>
              <a:chOff x="2400" y="3504"/>
              <a:chExt cx="288" cy="48"/>
            </a:xfrm>
          </p:grpSpPr>
          <p:sp>
            <p:nvSpPr>
              <p:cNvPr id="65" name="Oval 19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6" name="Line 19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6" name="Group 195"/>
            <p:cNvGrpSpPr>
              <a:grpSpLocks/>
            </p:cNvGrpSpPr>
            <p:nvPr/>
          </p:nvGrpSpPr>
          <p:grpSpPr bwMode="auto">
            <a:xfrm>
              <a:off x="5192" y="1810"/>
              <a:ext cx="288" cy="48"/>
              <a:chOff x="2400" y="3504"/>
              <a:chExt cx="288" cy="48"/>
            </a:xfrm>
          </p:grpSpPr>
          <p:sp>
            <p:nvSpPr>
              <p:cNvPr id="63" name="Oval 19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4" name="Line 19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28"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0</a:t>
              </a:r>
              <a:endParaRPr lang="en-US" altLang="zh-CN" sz="1600"/>
            </a:p>
          </p:txBody>
        </p:sp>
        <p:sp>
          <p:nvSpPr>
            <p:cNvPr id="29"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30"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31" name="Text Box 202"/>
            <p:cNvSpPr txBox="1">
              <a:spLocks noChangeArrowheads="1"/>
            </p:cNvSpPr>
            <p:nvPr/>
          </p:nvSpPr>
          <p:spPr bwMode="auto">
            <a:xfrm>
              <a:off x="5240" y="123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15</a:t>
              </a:r>
            </a:p>
          </p:txBody>
        </p:sp>
        <p:sp>
          <p:nvSpPr>
            <p:cNvPr id="32" name="Text Box 203"/>
            <p:cNvSpPr txBox="1">
              <a:spLocks noChangeArrowheads="1"/>
            </p:cNvSpPr>
            <p:nvPr/>
          </p:nvSpPr>
          <p:spPr bwMode="auto">
            <a:xfrm>
              <a:off x="5240" y="138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14</a:t>
              </a:r>
            </a:p>
          </p:txBody>
        </p:sp>
        <p:sp>
          <p:nvSpPr>
            <p:cNvPr id="33" name="Text Box 204"/>
            <p:cNvSpPr txBox="1">
              <a:spLocks noChangeArrowheads="1"/>
            </p:cNvSpPr>
            <p:nvPr/>
          </p:nvSpPr>
          <p:spPr bwMode="auto">
            <a:xfrm>
              <a:off x="5240" y="15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13</a:t>
              </a:r>
            </a:p>
          </p:txBody>
        </p:sp>
        <p:sp>
          <p:nvSpPr>
            <p:cNvPr id="34" name="Text Box 205"/>
            <p:cNvSpPr txBox="1">
              <a:spLocks noChangeArrowheads="1"/>
            </p:cNvSpPr>
            <p:nvPr/>
          </p:nvSpPr>
          <p:spPr bwMode="auto">
            <a:xfrm>
              <a:off x="5240" y="166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12</a:t>
              </a:r>
            </a:p>
          </p:txBody>
        </p:sp>
        <p:grpSp>
          <p:nvGrpSpPr>
            <p:cNvPr id="35" name="Group 206"/>
            <p:cNvGrpSpPr>
              <a:grpSpLocks/>
            </p:cNvGrpSpPr>
            <p:nvPr/>
          </p:nvGrpSpPr>
          <p:grpSpPr bwMode="auto">
            <a:xfrm>
              <a:off x="5192" y="1966"/>
              <a:ext cx="288" cy="48"/>
              <a:chOff x="2400" y="3504"/>
              <a:chExt cx="288" cy="48"/>
            </a:xfrm>
          </p:grpSpPr>
          <p:sp>
            <p:nvSpPr>
              <p:cNvPr id="61" name="Oval 207"/>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2" name="Line 208"/>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209"/>
            <p:cNvGrpSpPr>
              <a:grpSpLocks/>
            </p:cNvGrpSpPr>
            <p:nvPr/>
          </p:nvGrpSpPr>
          <p:grpSpPr bwMode="auto">
            <a:xfrm>
              <a:off x="5192" y="2110"/>
              <a:ext cx="288" cy="48"/>
              <a:chOff x="2400" y="3504"/>
              <a:chExt cx="288" cy="48"/>
            </a:xfrm>
          </p:grpSpPr>
          <p:sp>
            <p:nvSpPr>
              <p:cNvPr id="59" name="Oval 210"/>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60" name="Line 211"/>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7" name="Group 212"/>
            <p:cNvGrpSpPr>
              <a:grpSpLocks/>
            </p:cNvGrpSpPr>
            <p:nvPr/>
          </p:nvGrpSpPr>
          <p:grpSpPr bwMode="auto">
            <a:xfrm>
              <a:off x="5192" y="2254"/>
              <a:ext cx="288" cy="48"/>
              <a:chOff x="2400" y="3504"/>
              <a:chExt cx="288" cy="48"/>
            </a:xfrm>
          </p:grpSpPr>
          <p:sp>
            <p:nvSpPr>
              <p:cNvPr id="57" name="Oval 213"/>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58" name="Line 214"/>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 name="Group 215"/>
            <p:cNvGrpSpPr>
              <a:grpSpLocks/>
            </p:cNvGrpSpPr>
            <p:nvPr/>
          </p:nvGrpSpPr>
          <p:grpSpPr bwMode="auto">
            <a:xfrm>
              <a:off x="5192" y="2398"/>
              <a:ext cx="288" cy="48"/>
              <a:chOff x="2400" y="3504"/>
              <a:chExt cx="288" cy="48"/>
            </a:xfrm>
          </p:grpSpPr>
          <p:sp>
            <p:nvSpPr>
              <p:cNvPr id="55" name="Oval 216"/>
              <p:cNvSpPr>
                <a:spLocks noChangeArrowheads="1"/>
              </p:cNvSpPr>
              <p:nvPr/>
            </p:nvSpPr>
            <p:spPr bwMode="auto">
              <a:xfrm>
                <a:off x="2400" y="3504"/>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p>
            </p:txBody>
          </p:sp>
          <p:sp>
            <p:nvSpPr>
              <p:cNvPr id="56" name="Line 217"/>
              <p:cNvSpPr>
                <a:spLocks noChangeShapeType="1"/>
              </p:cNvSpPr>
              <p:nvPr/>
            </p:nvSpPr>
            <p:spPr bwMode="auto">
              <a:xfrm>
                <a:off x="2448" y="352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9" name="Text Box 218"/>
            <p:cNvSpPr txBox="1">
              <a:spLocks noChangeArrowheads="1"/>
            </p:cNvSpPr>
            <p:nvPr/>
          </p:nvSpPr>
          <p:spPr bwMode="auto">
            <a:xfrm>
              <a:off x="5270" y="2264"/>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7</a:t>
              </a:r>
            </a:p>
          </p:txBody>
        </p:sp>
        <p:sp>
          <p:nvSpPr>
            <p:cNvPr id="40" name="Text Box 219"/>
            <p:cNvSpPr txBox="1">
              <a:spLocks noChangeArrowheads="1"/>
            </p:cNvSpPr>
            <p:nvPr/>
          </p:nvSpPr>
          <p:spPr bwMode="auto">
            <a:xfrm>
              <a:off x="5212" y="182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11</a:t>
              </a:r>
            </a:p>
          </p:txBody>
        </p:sp>
        <p:sp>
          <p:nvSpPr>
            <p:cNvPr id="41" name="Text Box 220"/>
            <p:cNvSpPr txBox="1">
              <a:spLocks noChangeArrowheads="1"/>
            </p:cNvSpPr>
            <p:nvPr/>
          </p:nvSpPr>
          <p:spPr bwMode="auto">
            <a:xfrm>
              <a:off x="5212" y="1976"/>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10</a:t>
              </a:r>
            </a:p>
          </p:txBody>
        </p:sp>
        <p:sp>
          <p:nvSpPr>
            <p:cNvPr id="42"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43"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44"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45"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46" name="Text Box 225"/>
            <p:cNvSpPr txBox="1">
              <a:spLocks noChangeArrowheads="1"/>
            </p:cNvSpPr>
            <p:nvPr/>
          </p:nvSpPr>
          <p:spPr bwMode="auto">
            <a:xfrm>
              <a:off x="5260" y="212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a:solidFill>
                    <a:srgbClr val="287184"/>
                  </a:solidFill>
                </a:rPr>
                <a:t>9</a:t>
              </a:r>
            </a:p>
          </p:txBody>
        </p:sp>
        <p:sp>
          <p:nvSpPr>
            <p:cNvPr id="47"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49"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nvGrpSpPr>
            <p:cNvPr id="50" name="Group 229"/>
            <p:cNvGrpSpPr>
              <a:grpSpLocks/>
            </p:cNvGrpSpPr>
            <p:nvPr/>
          </p:nvGrpSpPr>
          <p:grpSpPr bwMode="auto">
            <a:xfrm>
              <a:off x="4280" y="1680"/>
              <a:ext cx="278" cy="48"/>
              <a:chOff x="3898" y="2736"/>
              <a:chExt cx="278" cy="48"/>
            </a:xfrm>
          </p:grpSpPr>
          <p:sp>
            <p:nvSpPr>
              <p:cNvPr id="53" name="Oval 230"/>
              <p:cNvSpPr>
                <a:spLocks noChangeArrowheads="1"/>
              </p:cNvSpPr>
              <p:nvPr/>
            </p:nvSpPr>
            <p:spPr bwMode="auto">
              <a:xfrm>
                <a:off x="4128" y="2736"/>
                <a:ext cx="48" cy="48"/>
              </a:xfrm>
              <a:prstGeom prst="ellipse">
                <a:avLst/>
              </a:prstGeom>
              <a:noFill/>
              <a:ln w="12700">
                <a:solidFill>
                  <a:srgbClr val="287184"/>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zh-CN" altLang="en-US" sz="2400">
                  <a:solidFill>
                    <a:srgbClr val="287184"/>
                  </a:solidFill>
                </a:endParaRPr>
              </a:p>
            </p:txBody>
          </p:sp>
          <p:sp>
            <p:nvSpPr>
              <p:cNvPr id="54" name="Line 231"/>
              <p:cNvSpPr>
                <a:spLocks noChangeShapeType="1"/>
              </p:cNvSpPr>
              <p:nvPr/>
            </p:nvSpPr>
            <p:spPr bwMode="auto">
              <a:xfrm>
                <a:off x="3898" y="276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 name="Text Box 232"/>
            <p:cNvSpPr txBox="1">
              <a:spLocks noChangeArrowheads="1"/>
            </p:cNvSpPr>
            <p:nvPr/>
          </p:nvSpPr>
          <p:spPr bwMode="auto">
            <a:xfrm>
              <a:off x="4568" y="1412"/>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2A</a:t>
              </a:r>
              <a:endParaRPr lang="en-US" altLang="zh-CN" sz="1600" dirty="0"/>
            </a:p>
          </p:txBody>
        </p:sp>
        <p:sp>
          <p:nvSpPr>
            <p:cNvPr id="52" name="Text Box 233"/>
            <p:cNvSpPr txBox="1">
              <a:spLocks noChangeArrowheads="1"/>
            </p:cNvSpPr>
            <p:nvPr/>
          </p:nvSpPr>
          <p:spPr bwMode="auto">
            <a:xfrm>
              <a:off x="4568" y="159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G</a:t>
              </a:r>
              <a:r>
                <a:rPr lang="en-US" altLang="zh-CN" sz="1600" baseline="-25000" dirty="0"/>
                <a:t>2B</a:t>
              </a:r>
              <a:endParaRPr lang="en-US" altLang="zh-CN" sz="1600" dirty="0"/>
            </a:p>
          </p:txBody>
        </p:sp>
      </p:grpSp>
      <p:sp>
        <p:nvSpPr>
          <p:cNvPr id="74" name="矩形 73"/>
          <p:cNvSpPr/>
          <p:nvPr/>
        </p:nvSpPr>
        <p:spPr>
          <a:xfrm>
            <a:off x="574675" y="2030968"/>
            <a:ext cx="8800807"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简化</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版的</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
        <p:nvSpPr>
          <p:cNvPr id="2" name="文本框 1"/>
          <p:cNvSpPr txBox="1"/>
          <p:nvPr/>
        </p:nvSpPr>
        <p:spPr>
          <a:xfrm>
            <a:off x="3276600" y="2468162"/>
            <a:ext cx="5486400" cy="1422762"/>
          </a:xfrm>
          <a:prstGeom prst="rect">
            <a:avLst/>
          </a:prstGeom>
          <a:noFill/>
        </p:spPr>
        <p:txBody>
          <a:bodyPr wrap="square" rtlCol="0">
            <a:spAutoFit/>
          </a:bodyPr>
          <a:lstStyle/>
          <a:p>
            <a:pPr>
              <a:lnSpc>
                <a:spcPct val="150000"/>
              </a:lnSpc>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如何简化：</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AutoNum type="arabicPeriod"/>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忽略使能端</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AutoNum type="arabicPeriod"/>
            </a:pP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输出为高有效</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 name="组合 2"/>
          <p:cNvGrpSpPr/>
          <p:nvPr/>
        </p:nvGrpSpPr>
        <p:grpSpPr>
          <a:xfrm>
            <a:off x="6019800" y="3289049"/>
            <a:ext cx="2362200" cy="2667000"/>
            <a:chOff x="6019800" y="2994618"/>
            <a:chExt cx="2362200" cy="2667000"/>
          </a:xfrm>
        </p:grpSpPr>
        <p:grpSp>
          <p:nvGrpSpPr>
            <p:cNvPr id="75" name="Group 236"/>
            <p:cNvGrpSpPr>
              <a:grpSpLocks/>
            </p:cNvGrpSpPr>
            <p:nvPr/>
          </p:nvGrpSpPr>
          <p:grpSpPr bwMode="auto">
            <a:xfrm>
              <a:off x="6019800" y="2994618"/>
              <a:ext cx="1828800" cy="2667000"/>
              <a:chOff x="4280" y="960"/>
              <a:chExt cx="1152" cy="1680"/>
            </a:xfrm>
          </p:grpSpPr>
          <p:sp>
            <p:nvSpPr>
              <p:cNvPr id="76"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sp>
            <p:nvSpPr>
              <p:cNvPr id="79"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83"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87"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smtClean="0">
                    <a:solidFill>
                      <a:srgbClr val="287184"/>
                    </a:solidFill>
                  </a:rPr>
                  <a:t>A</a:t>
                </a:r>
                <a:endParaRPr lang="en-US" altLang="zh-CN" sz="1400" dirty="0">
                  <a:solidFill>
                    <a:srgbClr val="287184"/>
                  </a:solidFill>
                </a:endParaRPr>
              </a:p>
            </p:txBody>
          </p:sp>
          <p:sp>
            <p:nvSpPr>
              <p:cNvPr id="88"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smtClean="0">
                    <a:solidFill>
                      <a:srgbClr val="287184"/>
                    </a:solidFill>
                  </a:rPr>
                  <a:t>B</a:t>
                </a:r>
                <a:endParaRPr lang="en-US" altLang="zh-CN" sz="1400" dirty="0">
                  <a:solidFill>
                    <a:srgbClr val="287184"/>
                  </a:solidFill>
                </a:endParaRPr>
              </a:p>
            </p:txBody>
          </p:sp>
          <p:sp>
            <p:nvSpPr>
              <p:cNvPr id="89"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smtClean="0">
                    <a:solidFill>
                      <a:srgbClr val="287184"/>
                    </a:solidFill>
                  </a:rPr>
                  <a:t>C</a:t>
                </a:r>
                <a:endParaRPr lang="en-US" altLang="zh-CN" sz="1400" dirty="0">
                  <a:solidFill>
                    <a:srgbClr val="287184"/>
                  </a:solidFill>
                </a:endParaRPr>
              </a:p>
            </p:txBody>
          </p:sp>
          <p:sp>
            <p:nvSpPr>
              <p:cNvPr id="90"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188"/>
              <p:cNvSpPr>
                <a:spLocks noChangeShapeType="1"/>
              </p:cNvSpPr>
              <p:nvPr/>
            </p:nvSpPr>
            <p:spPr bwMode="auto">
              <a:xfrm>
                <a:off x="5192" y="1396"/>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191"/>
              <p:cNvSpPr>
                <a:spLocks noChangeShapeType="1"/>
              </p:cNvSpPr>
              <p:nvPr/>
            </p:nvSpPr>
            <p:spPr bwMode="auto">
              <a:xfrm>
                <a:off x="5192" y="1540"/>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194"/>
              <p:cNvSpPr>
                <a:spLocks noChangeShapeType="1"/>
              </p:cNvSpPr>
              <p:nvPr/>
            </p:nvSpPr>
            <p:spPr bwMode="auto">
              <a:xfrm>
                <a:off x="5192" y="168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197"/>
              <p:cNvSpPr>
                <a:spLocks noChangeShapeType="1"/>
              </p:cNvSpPr>
              <p:nvPr/>
            </p:nvSpPr>
            <p:spPr bwMode="auto">
              <a:xfrm>
                <a:off x="5192" y="1828"/>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96"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0</a:t>
                </a:r>
                <a:endParaRPr lang="en-US" altLang="zh-CN" sz="1600" dirty="0"/>
              </a:p>
            </p:txBody>
          </p:sp>
          <p:sp>
            <p:nvSpPr>
              <p:cNvPr id="97"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98"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3</a:t>
                </a:r>
                <a:endParaRPr lang="en-US" altLang="zh-CN" sz="1600" dirty="0"/>
              </a:p>
            </p:txBody>
          </p:sp>
          <p:sp>
            <p:nvSpPr>
              <p:cNvPr id="130" name="Line 208"/>
              <p:cNvSpPr>
                <a:spLocks noChangeShapeType="1"/>
              </p:cNvSpPr>
              <p:nvPr/>
            </p:nvSpPr>
            <p:spPr bwMode="auto">
              <a:xfrm>
                <a:off x="5192" y="198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211"/>
              <p:cNvSpPr>
                <a:spLocks noChangeShapeType="1"/>
              </p:cNvSpPr>
              <p:nvPr/>
            </p:nvSpPr>
            <p:spPr bwMode="auto">
              <a:xfrm>
                <a:off x="5192" y="2128"/>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214"/>
              <p:cNvSpPr>
                <a:spLocks noChangeShapeType="1"/>
              </p:cNvSpPr>
              <p:nvPr/>
            </p:nvSpPr>
            <p:spPr bwMode="auto">
              <a:xfrm>
                <a:off x="5192" y="227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217"/>
              <p:cNvSpPr>
                <a:spLocks noChangeShapeType="1"/>
              </p:cNvSpPr>
              <p:nvPr/>
            </p:nvSpPr>
            <p:spPr bwMode="auto">
              <a:xfrm>
                <a:off x="5192" y="2416"/>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111"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112"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113"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115"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117"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sp>
          <p:nvSpPr>
            <p:cNvPr id="141" name="Text Box 198"/>
            <p:cNvSpPr txBox="1">
              <a:spLocks noChangeArrowheads="1"/>
            </p:cNvSpPr>
            <p:nvPr/>
          </p:nvSpPr>
          <p:spPr bwMode="auto">
            <a:xfrm>
              <a:off x="7772400" y="395509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142" name="Text Box 199"/>
            <p:cNvSpPr txBox="1">
              <a:spLocks noChangeArrowheads="1"/>
            </p:cNvSpPr>
            <p:nvPr/>
          </p:nvSpPr>
          <p:spPr bwMode="auto">
            <a:xfrm>
              <a:off x="7772400" y="349789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0</a:t>
              </a:r>
              <a:endParaRPr lang="en-US" altLang="zh-CN" sz="1600" dirty="0"/>
            </a:p>
          </p:txBody>
        </p:sp>
        <p:sp>
          <p:nvSpPr>
            <p:cNvPr id="143" name="Text Box 200"/>
            <p:cNvSpPr txBox="1">
              <a:spLocks noChangeArrowheads="1"/>
            </p:cNvSpPr>
            <p:nvPr/>
          </p:nvSpPr>
          <p:spPr bwMode="auto">
            <a:xfrm>
              <a:off x="7772400" y="3710623"/>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144" name="Text Box 201"/>
            <p:cNvSpPr txBox="1">
              <a:spLocks noChangeArrowheads="1"/>
            </p:cNvSpPr>
            <p:nvPr/>
          </p:nvSpPr>
          <p:spPr bwMode="auto">
            <a:xfrm>
              <a:off x="7772400" y="42027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145" name="Text Box 221"/>
            <p:cNvSpPr txBox="1">
              <a:spLocks noChangeArrowheads="1"/>
            </p:cNvSpPr>
            <p:nvPr/>
          </p:nvSpPr>
          <p:spPr bwMode="auto">
            <a:xfrm>
              <a:off x="7772400" y="44313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146" name="Text Box 222"/>
            <p:cNvSpPr txBox="1">
              <a:spLocks noChangeArrowheads="1"/>
            </p:cNvSpPr>
            <p:nvPr/>
          </p:nvSpPr>
          <p:spPr bwMode="auto">
            <a:xfrm>
              <a:off x="7772400" y="46599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147" name="Text Box 223"/>
            <p:cNvSpPr txBox="1">
              <a:spLocks noChangeArrowheads="1"/>
            </p:cNvSpPr>
            <p:nvPr/>
          </p:nvSpPr>
          <p:spPr bwMode="auto">
            <a:xfrm>
              <a:off x="7772400" y="48885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148" name="Text Box 224"/>
            <p:cNvSpPr txBox="1">
              <a:spLocks noChangeArrowheads="1"/>
            </p:cNvSpPr>
            <p:nvPr/>
          </p:nvSpPr>
          <p:spPr bwMode="auto">
            <a:xfrm>
              <a:off x="7772400" y="5133023"/>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grpSp>
    </p:spTree>
    <p:extLst>
      <p:ext uri="{BB962C8B-B14F-4D97-AF65-F5344CB8AC3E}">
        <p14:creationId xmlns:p14="http://schemas.microsoft.com/office/powerpoint/2010/main" val="366082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4" name="矩形 73"/>
          <p:cNvSpPr/>
          <p:nvPr/>
        </p:nvSpPr>
        <p:spPr>
          <a:xfrm>
            <a:off x="574675" y="2030968"/>
            <a:ext cx="8800807"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简化</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版的</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grpSp>
        <p:nvGrpSpPr>
          <p:cNvPr id="3" name="组合 2"/>
          <p:cNvGrpSpPr/>
          <p:nvPr/>
        </p:nvGrpSpPr>
        <p:grpSpPr>
          <a:xfrm>
            <a:off x="457200" y="2971800"/>
            <a:ext cx="2362200" cy="2667000"/>
            <a:chOff x="6019800" y="2994618"/>
            <a:chExt cx="2362200" cy="2667000"/>
          </a:xfrm>
        </p:grpSpPr>
        <p:grpSp>
          <p:nvGrpSpPr>
            <p:cNvPr id="75" name="Group 236"/>
            <p:cNvGrpSpPr>
              <a:grpSpLocks/>
            </p:cNvGrpSpPr>
            <p:nvPr/>
          </p:nvGrpSpPr>
          <p:grpSpPr bwMode="auto">
            <a:xfrm>
              <a:off x="6019800" y="2994618"/>
              <a:ext cx="1828800" cy="2667000"/>
              <a:chOff x="4280" y="960"/>
              <a:chExt cx="1152" cy="1680"/>
            </a:xfrm>
          </p:grpSpPr>
          <p:sp>
            <p:nvSpPr>
              <p:cNvPr id="76" name="Rectangle 169"/>
              <p:cNvSpPr>
                <a:spLocks noChangeArrowheads="1"/>
              </p:cNvSpPr>
              <p:nvPr/>
            </p:nvSpPr>
            <p:spPr bwMode="auto">
              <a:xfrm>
                <a:off x="4568" y="1200"/>
                <a:ext cx="624" cy="1440"/>
              </a:xfrm>
              <a:prstGeom prst="rect">
                <a:avLst/>
              </a:prstGeom>
              <a:solidFill>
                <a:schemeClr val="accent1">
                  <a:lumMod val="40000"/>
                  <a:lumOff val="60000"/>
                </a:schemeClr>
              </a:solidFill>
              <a:ln w="19050">
                <a:solidFill>
                  <a:srgbClr val="28718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sp>
            <p:nvSpPr>
              <p:cNvPr id="79" name="Line 174"/>
              <p:cNvSpPr>
                <a:spLocks noChangeShapeType="1"/>
              </p:cNvSpPr>
              <p:nvPr/>
            </p:nvSpPr>
            <p:spPr bwMode="auto">
              <a:xfrm>
                <a:off x="4290" y="2310"/>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0" name="Line 175"/>
              <p:cNvSpPr>
                <a:spLocks noChangeShapeType="1"/>
              </p:cNvSpPr>
              <p:nvPr/>
            </p:nvSpPr>
            <p:spPr bwMode="auto">
              <a:xfrm>
                <a:off x="4280" y="2504"/>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Text Box 176"/>
              <p:cNvSpPr txBox="1">
                <a:spLocks noChangeArrowheads="1"/>
              </p:cNvSpPr>
              <p:nvPr/>
            </p:nvSpPr>
            <p:spPr bwMode="auto">
              <a:xfrm>
                <a:off x="4512" y="96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dirty="0">
                    <a:solidFill>
                      <a:srgbClr val="287184"/>
                    </a:solidFill>
                  </a:rPr>
                  <a:t>74LS138</a:t>
                </a:r>
              </a:p>
            </p:txBody>
          </p:sp>
          <p:sp>
            <p:nvSpPr>
              <p:cNvPr id="83" name="Text Box 178"/>
              <p:cNvSpPr txBox="1">
                <a:spLocks noChangeArrowheads="1"/>
              </p:cNvSpPr>
              <p:nvPr/>
            </p:nvSpPr>
            <p:spPr bwMode="auto">
              <a:xfrm>
                <a:off x="4558" y="1996"/>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A</a:t>
                </a:r>
              </a:p>
            </p:txBody>
          </p:sp>
          <p:sp>
            <p:nvSpPr>
              <p:cNvPr id="87" name="Text Box 182"/>
              <p:cNvSpPr txBox="1">
                <a:spLocks noChangeArrowheads="1"/>
              </p:cNvSpPr>
              <p:nvPr/>
            </p:nvSpPr>
            <p:spPr bwMode="auto">
              <a:xfrm>
                <a:off x="4328" y="1958"/>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smtClean="0">
                    <a:solidFill>
                      <a:srgbClr val="287184"/>
                    </a:solidFill>
                  </a:rPr>
                  <a:t>A</a:t>
                </a:r>
                <a:endParaRPr lang="en-US" altLang="zh-CN" sz="1400" dirty="0">
                  <a:solidFill>
                    <a:srgbClr val="287184"/>
                  </a:solidFill>
                </a:endParaRPr>
              </a:p>
            </p:txBody>
          </p:sp>
          <p:sp>
            <p:nvSpPr>
              <p:cNvPr id="88" name="Text Box 183"/>
              <p:cNvSpPr txBox="1">
                <a:spLocks noChangeArrowheads="1"/>
              </p:cNvSpPr>
              <p:nvPr/>
            </p:nvSpPr>
            <p:spPr bwMode="auto">
              <a:xfrm>
                <a:off x="4328" y="2150"/>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smtClean="0">
                    <a:solidFill>
                      <a:srgbClr val="287184"/>
                    </a:solidFill>
                  </a:rPr>
                  <a:t>B</a:t>
                </a:r>
                <a:endParaRPr lang="en-US" altLang="zh-CN" sz="1400" dirty="0">
                  <a:solidFill>
                    <a:srgbClr val="287184"/>
                  </a:solidFill>
                </a:endParaRPr>
              </a:p>
            </p:txBody>
          </p:sp>
          <p:sp>
            <p:nvSpPr>
              <p:cNvPr id="89" name="Text Box 184"/>
              <p:cNvSpPr txBox="1">
                <a:spLocks noChangeArrowheads="1"/>
              </p:cNvSpPr>
              <p:nvPr/>
            </p:nvSpPr>
            <p:spPr bwMode="auto">
              <a:xfrm>
                <a:off x="4318" y="2352"/>
                <a:ext cx="29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400" dirty="0" smtClean="0">
                    <a:solidFill>
                      <a:srgbClr val="287184"/>
                    </a:solidFill>
                  </a:rPr>
                  <a:t>C</a:t>
                </a:r>
                <a:endParaRPr lang="en-US" altLang="zh-CN" sz="1400" dirty="0">
                  <a:solidFill>
                    <a:srgbClr val="287184"/>
                  </a:solidFill>
                </a:endParaRPr>
              </a:p>
            </p:txBody>
          </p:sp>
          <p:sp>
            <p:nvSpPr>
              <p:cNvPr id="90" name="Line 185"/>
              <p:cNvSpPr>
                <a:spLocks noChangeShapeType="1"/>
              </p:cNvSpPr>
              <p:nvPr/>
            </p:nvSpPr>
            <p:spPr bwMode="auto">
              <a:xfrm>
                <a:off x="5374" y="1524"/>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8" name="Line 188"/>
              <p:cNvSpPr>
                <a:spLocks noChangeShapeType="1"/>
              </p:cNvSpPr>
              <p:nvPr/>
            </p:nvSpPr>
            <p:spPr bwMode="auto">
              <a:xfrm>
                <a:off x="5192" y="1396"/>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6" name="Line 191"/>
              <p:cNvSpPr>
                <a:spLocks noChangeShapeType="1"/>
              </p:cNvSpPr>
              <p:nvPr/>
            </p:nvSpPr>
            <p:spPr bwMode="auto">
              <a:xfrm>
                <a:off x="5192" y="1540"/>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4" name="Line 194"/>
              <p:cNvSpPr>
                <a:spLocks noChangeShapeType="1"/>
              </p:cNvSpPr>
              <p:nvPr/>
            </p:nvSpPr>
            <p:spPr bwMode="auto">
              <a:xfrm>
                <a:off x="5192" y="168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197"/>
              <p:cNvSpPr>
                <a:spLocks noChangeShapeType="1"/>
              </p:cNvSpPr>
              <p:nvPr/>
            </p:nvSpPr>
            <p:spPr bwMode="auto">
              <a:xfrm>
                <a:off x="5192" y="1828"/>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Text Box 198"/>
              <p:cNvSpPr txBox="1">
                <a:spLocks noChangeArrowheads="1"/>
              </p:cNvSpPr>
              <p:nvPr/>
            </p:nvSpPr>
            <p:spPr bwMode="auto">
              <a:xfrm>
                <a:off x="4952" y="15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96" name="Text Box 199"/>
              <p:cNvSpPr txBox="1">
                <a:spLocks noChangeArrowheads="1"/>
              </p:cNvSpPr>
              <p:nvPr/>
            </p:nvSpPr>
            <p:spPr bwMode="auto">
              <a:xfrm>
                <a:off x="4952" y="128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0</a:t>
                </a:r>
                <a:endParaRPr lang="en-US" altLang="zh-CN" sz="1600" dirty="0"/>
              </a:p>
            </p:txBody>
          </p:sp>
          <p:sp>
            <p:nvSpPr>
              <p:cNvPr id="97" name="Text Box 200"/>
              <p:cNvSpPr txBox="1">
                <a:spLocks noChangeArrowheads="1"/>
              </p:cNvSpPr>
              <p:nvPr/>
            </p:nvSpPr>
            <p:spPr bwMode="auto">
              <a:xfrm>
                <a:off x="4952" y="141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98" name="Text Box 201"/>
              <p:cNvSpPr txBox="1">
                <a:spLocks noChangeArrowheads="1"/>
              </p:cNvSpPr>
              <p:nvPr/>
            </p:nvSpPr>
            <p:spPr bwMode="auto">
              <a:xfrm>
                <a:off x="4952" y="1726"/>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3</a:t>
                </a:r>
                <a:endParaRPr lang="en-US" altLang="zh-CN" sz="1600" dirty="0"/>
              </a:p>
            </p:txBody>
          </p:sp>
          <p:sp>
            <p:nvSpPr>
              <p:cNvPr id="130" name="Line 208"/>
              <p:cNvSpPr>
                <a:spLocks noChangeShapeType="1"/>
              </p:cNvSpPr>
              <p:nvPr/>
            </p:nvSpPr>
            <p:spPr bwMode="auto">
              <a:xfrm>
                <a:off x="5192" y="1984"/>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211"/>
              <p:cNvSpPr>
                <a:spLocks noChangeShapeType="1"/>
              </p:cNvSpPr>
              <p:nvPr/>
            </p:nvSpPr>
            <p:spPr bwMode="auto">
              <a:xfrm>
                <a:off x="5192" y="2128"/>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214"/>
              <p:cNvSpPr>
                <a:spLocks noChangeShapeType="1"/>
              </p:cNvSpPr>
              <p:nvPr/>
            </p:nvSpPr>
            <p:spPr bwMode="auto">
              <a:xfrm>
                <a:off x="5192" y="2272"/>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217"/>
              <p:cNvSpPr>
                <a:spLocks noChangeShapeType="1"/>
              </p:cNvSpPr>
              <p:nvPr/>
            </p:nvSpPr>
            <p:spPr bwMode="auto">
              <a:xfrm>
                <a:off x="5192" y="2416"/>
                <a:ext cx="240"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0" name="Text Box 221"/>
              <p:cNvSpPr txBox="1">
                <a:spLocks noChangeArrowheads="1"/>
              </p:cNvSpPr>
              <p:nvPr/>
            </p:nvSpPr>
            <p:spPr bwMode="auto">
              <a:xfrm>
                <a:off x="4952" y="1870"/>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111" name="Text Box 222"/>
              <p:cNvSpPr txBox="1">
                <a:spLocks noChangeArrowheads="1"/>
              </p:cNvSpPr>
              <p:nvPr/>
            </p:nvSpPr>
            <p:spPr bwMode="auto">
              <a:xfrm>
                <a:off x="4952" y="2014"/>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112" name="Text Box 223"/>
              <p:cNvSpPr txBox="1">
                <a:spLocks noChangeArrowheads="1"/>
              </p:cNvSpPr>
              <p:nvPr/>
            </p:nvSpPr>
            <p:spPr bwMode="auto">
              <a:xfrm>
                <a:off x="4952" y="2158"/>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113" name="Text Box 224"/>
              <p:cNvSpPr txBox="1">
                <a:spLocks noChangeArrowheads="1"/>
              </p:cNvSpPr>
              <p:nvPr/>
            </p:nvSpPr>
            <p:spPr bwMode="auto">
              <a:xfrm>
                <a:off x="4952" y="2312"/>
                <a:ext cx="38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sp>
            <p:nvSpPr>
              <p:cNvPr id="115" name="Line 226"/>
              <p:cNvSpPr>
                <a:spLocks noChangeShapeType="1"/>
              </p:cNvSpPr>
              <p:nvPr/>
            </p:nvSpPr>
            <p:spPr bwMode="auto">
              <a:xfrm>
                <a:off x="4290" y="2112"/>
                <a:ext cx="281" cy="0"/>
              </a:xfrm>
              <a:prstGeom prst="line">
                <a:avLst/>
              </a:prstGeom>
              <a:noFill/>
              <a:ln w="9525">
                <a:solidFill>
                  <a:srgbClr val="28718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6" name="Text Box 227"/>
              <p:cNvSpPr txBox="1">
                <a:spLocks noChangeArrowheads="1"/>
              </p:cNvSpPr>
              <p:nvPr/>
            </p:nvSpPr>
            <p:spPr bwMode="auto">
              <a:xfrm>
                <a:off x="4568" y="219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B</a:t>
                </a:r>
              </a:p>
            </p:txBody>
          </p:sp>
          <p:sp>
            <p:nvSpPr>
              <p:cNvPr id="117" name="Text Box 228"/>
              <p:cNvSpPr txBox="1">
                <a:spLocks noChangeArrowheads="1"/>
              </p:cNvSpPr>
              <p:nvPr/>
            </p:nvSpPr>
            <p:spPr bwMode="auto">
              <a:xfrm>
                <a:off x="4568" y="2380"/>
                <a:ext cx="28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C</a:t>
                </a:r>
              </a:p>
            </p:txBody>
          </p:sp>
        </p:grpSp>
        <p:sp>
          <p:nvSpPr>
            <p:cNvPr id="141" name="Text Box 198"/>
            <p:cNvSpPr txBox="1">
              <a:spLocks noChangeArrowheads="1"/>
            </p:cNvSpPr>
            <p:nvPr/>
          </p:nvSpPr>
          <p:spPr bwMode="auto">
            <a:xfrm>
              <a:off x="7772400" y="395509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2</a:t>
              </a:r>
              <a:endParaRPr lang="en-US" altLang="zh-CN" sz="1600"/>
            </a:p>
          </p:txBody>
        </p:sp>
        <p:sp>
          <p:nvSpPr>
            <p:cNvPr id="142" name="Text Box 199"/>
            <p:cNvSpPr txBox="1">
              <a:spLocks noChangeArrowheads="1"/>
            </p:cNvSpPr>
            <p:nvPr/>
          </p:nvSpPr>
          <p:spPr bwMode="auto">
            <a:xfrm>
              <a:off x="7772400" y="349789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0</a:t>
              </a:r>
              <a:endParaRPr lang="en-US" altLang="zh-CN" sz="1600" dirty="0"/>
            </a:p>
          </p:txBody>
        </p:sp>
        <p:sp>
          <p:nvSpPr>
            <p:cNvPr id="143" name="Text Box 200"/>
            <p:cNvSpPr txBox="1">
              <a:spLocks noChangeArrowheads="1"/>
            </p:cNvSpPr>
            <p:nvPr/>
          </p:nvSpPr>
          <p:spPr bwMode="auto">
            <a:xfrm>
              <a:off x="7772400" y="3710623"/>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1</a:t>
              </a:r>
              <a:endParaRPr lang="en-US" altLang="zh-CN" sz="1600"/>
            </a:p>
          </p:txBody>
        </p:sp>
        <p:sp>
          <p:nvSpPr>
            <p:cNvPr id="144" name="Text Box 201"/>
            <p:cNvSpPr txBox="1">
              <a:spLocks noChangeArrowheads="1"/>
            </p:cNvSpPr>
            <p:nvPr/>
          </p:nvSpPr>
          <p:spPr bwMode="auto">
            <a:xfrm>
              <a:off x="7772400" y="42027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3</a:t>
              </a:r>
              <a:endParaRPr lang="en-US" altLang="zh-CN" sz="1600"/>
            </a:p>
          </p:txBody>
        </p:sp>
        <p:sp>
          <p:nvSpPr>
            <p:cNvPr id="145" name="Text Box 221"/>
            <p:cNvSpPr txBox="1">
              <a:spLocks noChangeArrowheads="1"/>
            </p:cNvSpPr>
            <p:nvPr/>
          </p:nvSpPr>
          <p:spPr bwMode="auto">
            <a:xfrm>
              <a:off x="7772400" y="44313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dirty="0"/>
                <a:t>Y</a:t>
              </a:r>
              <a:r>
                <a:rPr lang="en-US" altLang="zh-CN" sz="1600" baseline="-25000" dirty="0"/>
                <a:t>4</a:t>
              </a:r>
              <a:endParaRPr lang="en-US" altLang="zh-CN" sz="1600" dirty="0"/>
            </a:p>
          </p:txBody>
        </p:sp>
        <p:sp>
          <p:nvSpPr>
            <p:cNvPr id="146" name="Text Box 222"/>
            <p:cNvSpPr txBox="1">
              <a:spLocks noChangeArrowheads="1"/>
            </p:cNvSpPr>
            <p:nvPr/>
          </p:nvSpPr>
          <p:spPr bwMode="auto">
            <a:xfrm>
              <a:off x="7772400" y="46599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5</a:t>
              </a:r>
              <a:endParaRPr lang="en-US" altLang="zh-CN" sz="1600"/>
            </a:p>
          </p:txBody>
        </p:sp>
        <p:sp>
          <p:nvSpPr>
            <p:cNvPr id="147" name="Text Box 223"/>
            <p:cNvSpPr txBox="1">
              <a:spLocks noChangeArrowheads="1"/>
            </p:cNvSpPr>
            <p:nvPr/>
          </p:nvSpPr>
          <p:spPr bwMode="auto">
            <a:xfrm>
              <a:off x="7772400" y="4888548"/>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6</a:t>
              </a:r>
              <a:endParaRPr lang="en-US" altLang="zh-CN" sz="1600"/>
            </a:p>
          </p:txBody>
        </p:sp>
        <p:sp>
          <p:nvSpPr>
            <p:cNvPr id="148" name="Text Box 224"/>
            <p:cNvSpPr txBox="1">
              <a:spLocks noChangeArrowheads="1"/>
            </p:cNvSpPr>
            <p:nvPr/>
          </p:nvSpPr>
          <p:spPr bwMode="auto">
            <a:xfrm>
              <a:off x="7772400" y="5133023"/>
              <a:ext cx="609600" cy="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600"/>
                <a:t>Y</a:t>
              </a:r>
              <a:r>
                <a:rPr lang="en-US" altLang="zh-CN" sz="1600" baseline="-25000"/>
                <a:t>7</a:t>
              </a:r>
              <a:endParaRPr lang="en-US" altLang="zh-CN" sz="1600"/>
            </a:p>
          </p:txBody>
        </p:sp>
      </p:grpSp>
      <p:graphicFrame>
        <p:nvGraphicFramePr>
          <p:cNvPr id="77" name="表格 76"/>
          <p:cNvGraphicFramePr>
            <a:graphicFrameLocks noGrp="1"/>
          </p:cNvGraphicFramePr>
          <p:nvPr>
            <p:extLst>
              <p:ext uri="{D42A27DB-BD31-4B8C-83A1-F6EECF244321}">
                <p14:modId xmlns:p14="http://schemas.microsoft.com/office/powerpoint/2010/main" val="143879564"/>
              </p:ext>
            </p:extLst>
          </p:nvPr>
        </p:nvGraphicFramePr>
        <p:xfrm>
          <a:off x="2971803" y="2851150"/>
          <a:ext cx="6096002" cy="3397250"/>
        </p:xfrm>
        <a:graphic>
          <a:graphicData uri="http://schemas.openxmlformats.org/drawingml/2006/table">
            <a:tbl>
              <a:tblPr/>
              <a:tblGrid>
                <a:gridCol w="554182">
                  <a:extLst>
                    <a:ext uri="{9D8B030D-6E8A-4147-A177-3AD203B41FA5}">
                      <a16:colId xmlns:a16="http://schemas.microsoft.com/office/drawing/2014/main" val="2664042851"/>
                    </a:ext>
                  </a:extLst>
                </a:gridCol>
                <a:gridCol w="554182">
                  <a:extLst>
                    <a:ext uri="{9D8B030D-6E8A-4147-A177-3AD203B41FA5}">
                      <a16:colId xmlns:a16="http://schemas.microsoft.com/office/drawing/2014/main" val="3141686118"/>
                    </a:ext>
                  </a:extLst>
                </a:gridCol>
                <a:gridCol w="554182">
                  <a:extLst>
                    <a:ext uri="{9D8B030D-6E8A-4147-A177-3AD203B41FA5}">
                      <a16:colId xmlns:a16="http://schemas.microsoft.com/office/drawing/2014/main" val="809276664"/>
                    </a:ext>
                  </a:extLst>
                </a:gridCol>
                <a:gridCol w="554182">
                  <a:extLst>
                    <a:ext uri="{9D8B030D-6E8A-4147-A177-3AD203B41FA5}">
                      <a16:colId xmlns:a16="http://schemas.microsoft.com/office/drawing/2014/main" val="3067989217"/>
                    </a:ext>
                  </a:extLst>
                </a:gridCol>
                <a:gridCol w="554182">
                  <a:extLst>
                    <a:ext uri="{9D8B030D-6E8A-4147-A177-3AD203B41FA5}">
                      <a16:colId xmlns:a16="http://schemas.microsoft.com/office/drawing/2014/main" val="2233703551"/>
                    </a:ext>
                  </a:extLst>
                </a:gridCol>
                <a:gridCol w="554182">
                  <a:extLst>
                    <a:ext uri="{9D8B030D-6E8A-4147-A177-3AD203B41FA5}">
                      <a16:colId xmlns:a16="http://schemas.microsoft.com/office/drawing/2014/main" val="3381838562"/>
                    </a:ext>
                  </a:extLst>
                </a:gridCol>
                <a:gridCol w="554182">
                  <a:extLst>
                    <a:ext uri="{9D8B030D-6E8A-4147-A177-3AD203B41FA5}">
                      <a16:colId xmlns:a16="http://schemas.microsoft.com/office/drawing/2014/main" val="3510727130"/>
                    </a:ext>
                  </a:extLst>
                </a:gridCol>
                <a:gridCol w="554182">
                  <a:extLst>
                    <a:ext uri="{9D8B030D-6E8A-4147-A177-3AD203B41FA5}">
                      <a16:colId xmlns:a16="http://schemas.microsoft.com/office/drawing/2014/main" val="3584814448"/>
                    </a:ext>
                  </a:extLst>
                </a:gridCol>
                <a:gridCol w="554182">
                  <a:extLst>
                    <a:ext uri="{9D8B030D-6E8A-4147-A177-3AD203B41FA5}">
                      <a16:colId xmlns:a16="http://schemas.microsoft.com/office/drawing/2014/main" val="839208028"/>
                    </a:ext>
                  </a:extLst>
                </a:gridCol>
                <a:gridCol w="554182">
                  <a:extLst>
                    <a:ext uri="{9D8B030D-6E8A-4147-A177-3AD203B41FA5}">
                      <a16:colId xmlns:a16="http://schemas.microsoft.com/office/drawing/2014/main" val="1272863585"/>
                    </a:ext>
                  </a:extLst>
                </a:gridCol>
                <a:gridCol w="554182">
                  <a:extLst>
                    <a:ext uri="{9D8B030D-6E8A-4147-A177-3AD203B41FA5}">
                      <a16:colId xmlns:a16="http://schemas.microsoft.com/office/drawing/2014/main" val="656750426"/>
                    </a:ext>
                  </a:extLst>
                </a:gridCol>
              </a:tblGrid>
              <a:tr h="339725">
                <a:tc gridSpan="3">
                  <a:txBody>
                    <a:bodyPr/>
                    <a:lstStyle/>
                    <a:p>
                      <a:pPr algn="ctr" fontAlgn="ctr"/>
                      <a:r>
                        <a:rPr lang="zh-CN" alt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输入</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gridSpan="8">
                  <a:txBody>
                    <a:bodyPr/>
                    <a:lstStyle/>
                    <a:p>
                      <a:pPr algn="ctr" fontAlgn="ctr"/>
                      <a:r>
                        <a:rPr lang="zh-CN" alt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输出</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69008924"/>
                  </a:ext>
                </a:extLst>
              </a:tr>
              <a:tr h="339725">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ctr"/>
                      <a:r>
                        <a:rPr lang="en-US"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Y0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4177569383"/>
                  </a:ext>
                </a:extLst>
              </a:tr>
              <a:tr h="339725">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74964566"/>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871584554"/>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485800429"/>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464454821"/>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753649339"/>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39388088"/>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192677251"/>
                  </a:ext>
                </a:extLst>
              </a:tr>
              <a:tr h="339725">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ctr" fontAlgn="ctr"/>
                      <a:r>
                        <a:rPr lang="en-US" altLang="zh-CN" sz="1600" b="0" i="0" u="none" strike="noStrike" dirty="0">
                          <a:solidFill>
                            <a:srgbClr val="000000"/>
                          </a:solidFill>
                          <a:effectLst/>
                          <a:latin typeface="Times New Roman" panose="02020603050405020304" pitchFamily="18" charset="0"/>
                          <a:ea typeface="微软雅黑" panose="020B0503020204020204" pitchFamily="34" charset="-122"/>
                          <a:cs typeface="Times New Roman" panose="02020603050405020304" pitchFamily="18" charset="0"/>
                        </a:rPr>
                        <a:t>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215948267"/>
                  </a:ext>
                </a:extLst>
              </a:tr>
            </a:tbl>
          </a:graphicData>
        </a:graphic>
      </p:graphicFrame>
    </p:spTree>
    <p:extLst>
      <p:ext uri="{BB962C8B-B14F-4D97-AF65-F5344CB8AC3E}">
        <p14:creationId xmlns:p14="http://schemas.microsoft.com/office/powerpoint/2010/main" val="286514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Effect transition="in" filter="fade">
                                      <p:cBhvr>
                                        <p:cTn id="9"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pitchFamily="34" charset="-122"/>
                <a:ea typeface="微软雅黑" panose="020B0503020204020204" pitchFamily="34" charset="-122"/>
              </a:rPr>
              <a:t>数字逻辑电路实验</a:t>
            </a:r>
          </a:p>
        </p:txBody>
      </p:sp>
      <p:sp>
        <p:nvSpPr>
          <p:cNvPr id="3" name="内容占位符 2"/>
          <p:cNvSpPr>
            <a:spLocks noGrp="1"/>
          </p:cNvSpPr>
          <p:nvPr>
            <p:ph idx="1"/>
          </p:nvPr>
        </p:nvSpPr>
        <p:spPr>
          <a:xfrm>
            <a:off x="566738" y="1524000"/>
            <a:ext cx="8120062" cy="4267200"/>
          </a:xfrm>
        </p:spPr>
        <p:txBody>
          <a:bodyPr/>
          <a:lstStyle/>
          <a:p>
            <a:pPr>
              <a:lnSpc>
                <a:spcPct val="150000"/>
              </a:lnSpc>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爱惜实验室</a:t>
            </a:r>
            <a:r>
              <a:rPr lang="zh-CN" altLang="en-US" sz="2400" dirty="0" smtClean="0">
                <a:latin typeface="微软雅黑" panose="020B0503020204020204" pitchFamily="34" charset="-122"/>
                <a:ea typeface="微软雅黑" panose="020B0503020204020204" pitchFamily="34" charset="-122"/>
              </a:rPr>
              <a:t>仪器</a:t>
            </a:r>
            <a:r>
              <a:rPr lang="zh-CN" altLang="en-US" sz="2400" dirty="0">
                <a:latin typeface="微软雅黑" panose="020B0503020204020204" pitchFamily="34" charset="-122"/>
                <a:ea typeface="微软雅黑" panose="020B0503020204020204" pitchFamily="34" charset="-122"/>
              </a:rPr>
              <a:t/>
            </a:r>
            <a:br>
              <a:rPr lang="zh-CN" altLang="en-US" sz="2400"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示波器</a:t>
            </a:r>
            <a:r>
              <a:rPr lang="zh-CN" altLang="en-US" sz="2400" dirty="0">
                <a:latin typeface="微软雅黑" panose="020B0503020204020204" pitchFamily="34" charset="-122"/>
                <a:ea typeface="微软雅黑" panose="020B0503020204020204" pitchFamily="34" charset="-122"/>
              </a:rPr>
              <a:t>探头冒不能随意丢</a:t>
            </a:r>
            <a:br>
              <a:rPr lang="zh-CN" altLang="en-US" sz="2400"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示波器</a:t>
            </a:r>
            <a:r>
              <a:rPr lang="zh-CN" altLang="en-US" sz="2400" dirty="0">
                <a:latin typeface="微软雅黑" panose="020B0503020204020204" pitchFamily="34" charset="-122"/>
                <a:ea typeface="微软雅黑" panose="020B0503020204020204" pitchFamily="34" charset="-122"/>
              </a:rPr>
              <a:t>、信号源、电源</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个仪器的接口线不能乱拔、乱接</a:t>
            </a:r>
            <a:br>
              <a:rPr lang="zh-CN" altLang="en-US" sz="2400"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所有</a:t>
            </a:r>
            <a:r>
              <a:rPr lang="zh-CN" altLang="en-US" sz="2400" dirty="0">
                <a:latin typeface="微软雅黑" panose="020B0503020204020204" pitchFamily="34" charset="-122"/>
                <a:ea typeface="微软雅黑" panose="020B0503020204020204" pitchFamily="34" charset="-122"/>
              </a:rPr>
              <a:t>电源线不能随意拔出或插接</a:t>
            </a:r>
            <a:br>
              <a:rPr lang="zh-CN" altLang="en-US" sz="2400" dirty="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所有</a:t>
            </a:r>
            <a:r>
              <a:rPr lang="zh-CN" altLang="en-US" sz="2400" dirty="0">
                <a:latin typeface="微软雅黑" panose="020B0503020204020204" pitchFamily="34" charset="-122"/>
                <a:ea typeface="微软雅黑" panose="020B0503020204020204" pitchFamily="34" charset="-122"/>
              </a:rPr>
              <a:t>仪器使用出现问题问老师，不要自己随意处置，以免损坏仪器或伤到自己</a:t>
            </a:r>
          </a:p>
        </p:txBody>
      </p:sp>
    </p:spTree>
    <p:extLst>
      <p:ext uri="{BB962C8B-B14F-4D97-AF65-F5344CB8AC3E}">
        <p14:creationId xmlns:p14="http://schemas.microsoft.com/office/powerpoint/2010/main" val="37770907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graphicFrame>
        <p:nvGraphicFramePr>
          <p:cNvPr id="74" name="Object 2"/>
          <p:cNvGraphicFramePr>
            <a:graphicFrameLocks noChangeAspect="1"/>
          </p:cNvGraphicFramePr>
          <p:nvPr>
            <p:extLst>
              <p:ext uri="{D42A27DB-BD31-4B8C-83A1-F6EECF244321}">
                <p14:modId xmlns:p14="http://schemas.microsoft.com/office/powerpoint/2010/main" val="3424305157"/>
              </p:ext>
            </p:extLst>
          </p:nvPr>
        </p:nvGraphicFramePr>
        <p:xfrm>
          <a:off x="1371600" y="2643426"/>
          <a:ext cx="5943600" cy="3871692"/>
        </p:xfrm>
        <a:graphic>
          <a:graphicData uri="http://schemas.openxmlformats.org/presentationml/2006/ole">
            <mc:AlternateContent xmlns:mc="http://schemas.openxmlformats.org/markup-compatibility/2006">
              <mc:Choice xmlns:v="urn:schemas-microsoft-com:vml" Requires="v">
                <p:oleObj spid="_x0000_s4250" name="BMP 图像" r:id="rId3" imgW="8277120" imgH="5391000" progId="Paint.Picture">
                  <p:embed/>
                </p:oleObj>
              </mc:Choice>
              <mc:Fallback>
                <p:oleObj name="BMP 图像" r:id="rId3" imgW="8277120" imgH="5391000" progId="Paint.Picture">
                  <p:embed/>
                  <p:pic>
                    <p:nvPicPr>
                      <p:cNvPr id="21506" name="Object 2"/>
                      <p:cNvPicPr>
                        <a:picLocks noChangeAspect="1" noChangeArrowheads="1"/>
                      </p:cNvPicPr>
                      <p:nvPr/>
                    </p:nvPicPr>
                    <p:blipFill>
                      <a:blip r:embed="rId4"/>
                      <a:srcRect/>
                      <a:stretch>
                        <a:fillRect/>
                      </a:stretch>
                    </p:blipFill>
                    <p:spPr bwMode="auto">
                      <a:xfrm>
                        <a:off x="1371600" y="2643426"/>
                        <a:ext cx="5943600" cy="3871692"/>
                      </a:xfrm>
                      <a:prstGeom prst="rect">
                        <a:avLst/>
                      </a:prstGeom>
                      <a:noFill/>
                      <a:ln>
                        <a:noFill/>
                      </a:ln>
                      <a:effectLst/>
                      <a:extLst/>
                    </p:spPr>
                  </p:pic>
                </p:oleObj>
              </mc:Fallback>
            </mc:AlternateContent>
          </a:graphicData>
        </a:graphic>
      </p:graphicFrame>
      <p:sp>
        <p:nvSpPr>
          <p:cNvPr id="75" name="矩形 74"/>
          <p:cNvSpPr/>
          <p:nvPr/>
        </p:nvSpPr>
        <p:spPr>
          <a:xfrm>
            <a:off x="658411" y="2030968"/>
            <a:ext cx="772358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Tree>
    <p:extLst>
      <p:ext uri="{BB962C8B-B14F-4D97-AF65-F5344CB8AC3E}">
        <p14:creationId xmlns:p14="http://schemas.microsoft.com/office/powerpoint/2010/main" val="9807039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6" name="文本框 5"/>
          <p:cNvSpPr txBox="1"/>
          <p:nvPr/>
        </p:nvSpPr>
        <p:spPr>
          <a:xfrm>
            <a:off x="584571" y="2362200"/>
            <a:ext cx="7991104" cy="4192751"/>
          </a:xfrm>
          <a:prstGeom prst="rect">
            <a:avLst/>
          </a:prstGeom>
          <a:noFill/>
        </p:spPr>
        <p:txBody>
          <a:bodyPr wrap="square" rtlCol="0">
            <a:spAutoFit/>
          </a:bodyPr>
          <a:lstStyle/>
          <a:p>
            <a:pPr>
              <a:lnSpc>
                <a:spcPct val="150000"/>
              </a:lnSpc>
            </a:pP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、新建工程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F:\XXXX\lab2\lab2_2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、设计输入 （原理图）</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1</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）新建原理图文件</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2</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添加所需器件到原理图文件中，完成连线。</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修改变量</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名：左键</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双击</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PIN_NAME</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或右键选择属性。</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分别修改</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个输入变量的名称为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             修改输出变量的名称为</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Y0</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Y1</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Y2</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Y3</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Y4</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Y5</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Y6</a:t>
            </a:r>
            <a:r>
              <a:rPr lang="zh-CN" altLang="en-US" sz="2000" b="1"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smtClean="0">
                <a:latin typeface="Times New Roman" panose="02020603050405020304" pitchFamily="18" charset="0"/>
                <a:ea typeface="微软雅黑" panose="020B0503020204020204" pitchFamily="34" charset="-122"/>
                <a:cs typeface="Times New Roman" panose="02020603050405020304" pitchFamily="18" charset="0"/>
              </a:rPr>
              <a:t>Y7</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、编译</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dirty="0" smtClean="0">
                <a:latin typeface="Times New Roman" panose="02020603050405020304" pitchFamily="18" charset="0"/>
                <a:ea typeface="微软雅黑" panose="020B0503020204020204" pitchFamily="34" charset="-122"/>
                <a:cs typeface="Times New Roman" panose="02020603050405020304" pitchFamily="18" charset="0"/>
              </a:rPr>
              <a:t>、仿真 </a:t>
            </a:r>
            <a:endParaRPr lang="en-US" altLang="zh-CN" sz="200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658411" y="1905000"/>
            <a:ext cx="772358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a:t>
            </a:r>
            <a:endParaRPr lang="zh-CN" altLang="en-US" sz="2400" dirty="0"/>
          </a:p>
        </p:txBody>
      </p:sp>
    </p:spTree>
    <p:extLst>
      <p:ext uri="{BB962C8B-B14F-4D97-AF65-F5344CB8AC3E}">
        <p14:creationId xmlns:p14="http://schemas.microsoft.com/office/powerpoint/2010/main" val="482334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 name="矩形 6"/>
          <p:cNvSpPr/>
          <p:nvPr/>
        </p:nvSpPr>
        <p:spPr>
          <a:xfrm>
            <a:off x="658411" y="1905000"/>
            <a:ext cx="7417415"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译码器设计一位全加器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选做内容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p>
        </p:txBody>
      </p:sp>
      <mc:AlternateContent xmlns:mc="http://schemas.openxmlformats.org/markup-compatibility/2006" xmlns:a14="http://schemas.microsoft.com/office/drawing/2010/main">
        <mc:Choice Requires="a14">
          <p:sp>
            <p:nvSpPr>
              <p:cNvPr id="8" name="Text Box 28"/>
              <p:cNvSpPr txBox="1">
                <a:spLocks noChangeArrowheads="1"/>
              </p:cNvSpPr>
              <p:nvPr/>
            </p:nvSpPr>
            <p:spPr bwMode="auto">
              <a:xfrm>
                <a:off x="675828" y="2447037"/>
                <a:ext cx="8262884"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输入</a:t>
                </a:r>
                <a:r>
                  <a:rPr lang="zh-CN" altLang="en-US" sz="2000" kern="0" dirty="0">
                    <a:solidFill>
                      <a:schemeClr val="tx1"/>
                    </a:solidFill>
                    <a:ea typeface="微软雅黑" panose="020B0503020204020204" pitchFamily="34" charset="-122"/>
                    <a:cs typeface="Times New Roman" panose="02020603050405020304" pitchFamily="18" charset="0"/>
                  </a:rPr>
                  <a:t>端分别为：被加数输入</a:t>
                </a:r>
                <a14:m>
                  <m:oMath xmlns:m="http://schemas.openxmlformats.org/officeDocument/2006/math">
                    <m:sSub>
                      <m:sSubPr>
                        <m:ctrlPr>
                          <a:rPr lang="en-US" altLang="zh-CN" sz="2000" i="1" kern="0" dirty="0" smtClean="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𝑋</m:t>
                        </m:r>
                      </m:e>
                      <m:sub>
                        <m:r>
                          <a:rPr lang="en-US" altLang="zh-CN" sz="2000" b="0" i="1" kern="0" dirty="0" smtClean="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a:t>
                </a:r>
                <a:r>
                  <a:rPr lang="zh-CN" altLang="en-US" sz="2000" kern="0" dirty="0">
                    <a:solidFill>
                      <a:schemeClr val="tx1"/>
                    </a:solidFill>
                    <a:ea typeface="微软雅黑" panose="020B0503020204020204" pitchFamily="34" charset="-122"/>
                    <a:cs typeface="Times New Roman" panose="02020603050405020304" pitchFamily="18" charset="0"/>
                  </a:rPr>
                  <a:t>加数输入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𝑌</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a:solidFill>
                      <a:schemeClr val="tx1"/>
                    </a:solidFill>
                    <a:ea typeface="微软雅黑" panose="020B0503020204020204" pitchFamily="34" charset="-122"/>
                    <a:cs typeface="Times New Roman" panose="02020603050405020304" pitchFamily="18" charset="0"/>
                  </a:rPr>
                  <a:t>、低位向本位的进位输入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r>
                          <a:rPr lang="en-US" altLang="zh-CN" sz="2000" b="0" i="1" kern="0" dirty="0" smtClean="0">
                            <a:solidFill>
                              <a:schemeClr val="tx1"/>
                            </a:solidFill>
                            <a:latin typeface="Cambria Math"/>
                            <a:ea typeface="+mn-ea"/>
                            <a:cs typeface="Times New Roman" panose="02020603050405020304" pitchFamily="18" charset="0"/>
                          </a:rPr>
                          <m:t>−1</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输出</a:t>
                </a:r>
                <a:r>
                  <a:rPr lang="zh-CN" altLang="en-US" sz="2000" kern="0" dirty="0">
                    <a:solidFill>
                      <a:schemeClr val="tx1"/>
                    </a:solidFill>
                    <a:ea typeface="微软雅黑" panose="020B0503020204020204" pitchFamily="34" charset="-122"/>
                    <a:cs typeface="Times New Roman" panose="02020603050405020304" pitchFamily="18" charset="0"/>
                  </a:rPr>
                  <a:t>端分别为：本位的和输出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𝑆</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、本位</a:t>
                </a:r>
                <a:r>
                  <a:rPr lang="zh-CN" altLang="en-US" sz="2000" kern="0" dirty="0">
                    <a:solidFill>
                      <a:schemeClr val="tx1"/>
                    </a:solidFill>
                    <a:ea typeface="微软雅黑" panose="020B0503020204020204" pitchFamily="34" charset="-122"/>
                    <a:cs typeface="Times New Roman" panose="02020603050405020304" pitchFamily="18" charset="0"/>
                  </a:rPr>
                  <a:t>向高位的进位输出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p:txBody>
          </p:sp>
        </mc:Choice>
        <mc:Fallback xmlns="">
          <p:sp>
            <p:nvSpPr>
              <p:cNvPr id="8" name="Text Box 28"/>
              <p:cNvSpPr txBox="1">
                <a:spLocks noRot="1" noChangeAspect="1" noMove="1" noResize="1" noEditPoints="1" noAdjustHandles="1" noChangeArrowheads="1" noChangeShapeType="1" noTextEdit="1"/>
              </p:cNvSpPr>
              <p:nvPr/>
            </p:nvSpPr>
            <p:spPr bwMode="auto">
              <a:xfrm>
                <a:off x="675828" y="2447037"/>
                <a:ext cx="8262884" cy="923330"/>
              </a:xfrm>
              <a:prstGeom prst="rect">
                <a:avLst/>
              </a:prstGeom>
              <a:blipFill>
                <a:blip r:embed="rId2"/>
                <a:stretch>
                  <a:fillRect l="-812" b="-65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 Box 71"/>
              <p:cNvSpPr txBox="1">
                <a:spLocks noChangeArrowheads="1"/>
              </p:cNvSpPr>
              <p:nvPr/>
            </p:nvSpPr>
            <p:spPr bwMode="auto">
              <a:xfrm>
                <a:off x="3810000" y="3673877"/>
                <a:ext cx="2988147"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1000">
                    <a:solidFill>
                      <a:schemeClr val="tx1"/>
                    </a:solidFill>
                    <a:latin typeface="Verdana" pitchFamily="34" charset="0"/>
                    <a:ea typeface="宋体" charset="-122"/>
                  </a:defRPr>
                </a:lvl1pPr>
                <a:lvl2pPr marL="742950" indent="-285750" eaLnBrk="0" hangingPunct="0">
                  <a:defRPr sz="1000">
                    <a:solidFill>
                      <a:schemeClr val="tx1"/>
                    </a:solidFill>
                    <a:latin typeface="Verdana" pitchFamily="34" charset="0"/>
                    <a:ea typeface="宋体" charset="-122"/>
                  </a:defRPr>
                </a:lvl2pPr>
                <a:lvl3pPr marL="1143000" indent="-228600" eaLnBrk="0" hangingPunct="0">
                  <a:defRPr sz="1000">
                    <a:solidFill>
                      <a:schemeClr val="tx1"/>
                    </a:solidFill>
                    <a:latin typeface="Verdana" pitchFamily="34" charset="0"/>
                    <a:ea typeface="宋体" charset="-122"/>
                  </a:defRPr>
                </a:lvl3pPr>
                <a:lvl4pPr marL="1600200" indent="-228600" eaLnBrk="0" hangingPunct="0">
                  <a:defRPr sz="1000">
                    <a:solidFill>
                      <a:schemeClr val="tx1"/>
                    </a:solidFill>
                    <a:latin typeface="Verdana" pitchFamily="34" charset="0"/>
                    <a:ea typeface="宋体" charset="-122"/>
                  </a:defRPr>
                </a:lvl4pPr>
                <a:lvl5pPr marL="2057400" indent="-228600" eaLnBrk="0" hangingPunct="0">
                  <a:defRPr sz="1000">
                    <a:solidFill>
                      <a:schemeClr val="tx1"/>
                    </a:solidFill>
                    <a:latin typeface="Verdana" pitchFamily="34" charset="0"/>
                    <a:ea typeface="宋体" charset="-122"/>
                  </a:defRPr>
                </a:lvl5pPr>
                <a:lvl6pPr marL="2514600" indent="-228600" eaLnBrk="0" fontAlgn="base" hangingPunct="0">
                  <a:spcBef>
                    <a:spcPct val="0"/>
                  </a:spcBef>
                  <a:spcAft>
                    <a:spcPct val="0"/>
                  </a:spcAft>
                  <a:defRPr sz="1000">
                    <a:solidFill>
                      <a:schemeClr val="tx1"/>
                    </a:solidFill>
                    <a:latin typeface="Verdana" pitchFamily="34" charset="0"/>
                    <a:ea typeface="宋体" charset="-122"/>
                  </a:defRPr>
                </a:lvl6pPr>
                <a:lvl7pPr marL="2971800" indent="-228600" eaLnBrk="0" fontAlgn="base" hangingPunct="0">
                  <a:spcBef>
                    <a:spcPct val="0"/>
                  </a:spcBef>
                  <a:spcAft>
                    <a:spcPct val="0"/>
                  </a:spcAft>
                  <a:defRPr sz="1000">
                    <a:solidFill>
                      <a:schemeClr val="tx1"/>
                    </a:solidFill>
                    <a:latin typeface="Verdana" pitchFamily="34" charset="0"/>
                    <a:ea typeface="宋体" charset="-122"/>
                  </a:defRPr>
                </a:lvl7pPr>
                <a:lvl8pPr marL="3429000" indent="-228600" eaLnBrk="0" fontAlgn="base" hangingPunct="0">
                  <a:spcBef>
                    <a:spcPct val="0"/>
                  </a:spcBef>
                  <a:spcAft>
                    <a:spcPct val="0"/>
                  </a:spcAft>
                  <a:defRPr sz="1000">
                    <a:solidFill>
                      <a:schemeClr val="tx1"/>
                    </a:solidFill>
                    <a:latin typeface="Verdana" pitchFamily="34" charset="0"/>
                    <a:ea typeface="宋体" charset="-122"/>
                  </a:defRPr>
                </a:lvl8pPr>
                <a:lvl9pPr marL="3886200" indent="-228600" eaLnBrk="0" fontAlgn="base" hangingPunct="0">
                  <a:spcBef>
                    <a:spcPct val="0"/>
                  </a:spcBef>
                  <a:spcAft>
                    <a:spcPct val="0"/>
                  </a:spcAft>
                  <a:defRPr sz="1000">
                    <a:solidFill>
                      <a:schemeClr val="tx1"/>
                    </a:solidFill>
                    <a:latin typeface="Verdana" pitchFamily="34" charset="0"/>
                    <a:ea typeface="宋体"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𝑺</m:t>
                          </m:r>
                        </m:e>
                        <m:sub>
                          <m:r>
                            <a:rPr lang="en-US" altLang="zh-CN" sz="1800" b="1" i="1" smtClean="0">
                              <a:latin typeface="Cambria Math"/>
                            </a:rPr>
                            <m:t>𝒊</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𝒊</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𝒚</m:t>
                          </m:r>
                        </m:e>
                        <m:sub>
                          <m:r>
                            <a:rPr lang="en-US" altLang="zh-CN" sz="1800" b="1" i="1" smtClean="0">
                              <a:latin typeface="Cambria Math"/>
                            </a:rPr>
                            <m:t>𝒊</m:t>
                          </m:r>
                        </m:sub>
                      </m:sSub>
                      <m:r>
                        <a:rPr lang="en-US" altLang="zh-CN" sz="1800" b="1" i="1">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𝑪</m:t>
                          </m:r>
                        </m:e>
                        <m:sub>
                          <m:r>
                            <a:rPr lang="en-US" altLang="zh-CN" sz="1800" b="1" i="1" smtClean="0">
                              <a:latin typeface="Cambria Math"/>
                            </a:rPr>
                            <m:t>𝒊</m:t>
                          </m:r>
                          <m:r>
                            <a:rPr lang="en-US" altLang="zh-CN" sz="1800" b="1" i="1" smtClean="0">
                              <a:latin typeface="Cambria Math"/>
                            </a:rPr>
                            <m:t>−1</m:t>
                          </m:r>
                        </m:sub>
                      </m:sSub>
                    </m:oMath>
                  </m:oMathPara>
                </a14:m>
                <a:endParaRPr lang="en-US" altLang="zh-CN" sz="1800" b="1" dirty="0"/>
              </a:p>
            </p:txBody>
          </p:sp>
        </mc:Choice>
        <mc:Fallback xmlns="">
          <p:sp>
            <p:nvSpPr>
              <p:cNvPr id="9" name="Text Box 71"/>
              <p:cNvSpPr txBox="1">
                <a:spLocks noRot="1" noChangeAspect="1" noMove="1" noResize="1" noEditPoints="1" noAdjustHandles="1" noChangeArrowheads="1" noChangeShapeType="1" noTextEdit="1"/>
              </p:cNvSpPr>
              <p:nvPr/>
            </p:nvSpPr>
            <p:spPr bwMode="auto">
              <a:xfrm>
                <a:off x="3810000" y="3673877"/>
                <a:ext cx="2988147" cy="369332"/>
              </a:xfrm>
              <a:prstGeom prst="rect">
                <a:avLst/>
              </a:prstGeom>
              <a:blipFill>
                <a:blip r:embed="rId3"/>
                <a:stretch>
                  <a:fillRect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71"/>
              <p:cNvSpPr txBox="1">
                <a:spLocks noChangeArrowheads="1"/>
              </p:cNvSpPr>
              <p:nvPr/>
            </p:nvSpPr>
            <p:spPr bwMode="auto">
              <a:xfrm>
                <a:off x="4122218" y="4551836"/>
                <a:ext cx="2803694" cy="85299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1000">
                    <a:solidFill>
                      <a:schemeClr val="tx1"/>
                    </a:solidFill>
                    <a:latin typeface="Verdana" pitchFamily="34" charset="0"/>
                    <a:ea typeface="宋体" charset="-122"/>
                  </a:defRPr>
                </a:lvl1pPr>
                <a:lvl2pPr marL="742950" indent="-285750" eaLnBrk="0" hangingPunct="0">
                  <a:defRPr sz="1000">
                    <a:solidFill>
                      <a:schemeClr val="tx1"/>
                    </a:solidFill>
                    <a:latin typeface="Verdana" pitchFamily="34" charset="0"/>
                    <a:ea typeface="宋体" charset="-122"/>
                  </a:defRPr>
                </a:lvl2pPr>
                <a:lvl3pPr marL="1143000" indent="-228600" eaLnBrk="0" hangingPunct="0">
                  <a:defRPr sz="1000">
                    <a:solidFill>
                      <a:schemeClr val="tx1"/>
                    </a:solidFill>
                    <a:latin typeface="Verdana" pitchFamily="34" charset="0"/>
                    <a:ea typeface="宋体" charset="-122"/>
                  </a:defRPr>
                </a:lvl3pPr>
                <a:lvl4pPr marL="1600200" indent="-228600" eaLnBrk="0" hangingPunct="0">
                  <a:defRPr sz="1000">
                    <a:solidFill>
                      <a:schemeClr val="tx1"/>
                    </a:solidFill>
                    <a:latin typeface="Verdana" pitchFamily="34" charset="0"/>
                    <a:ea typeface="宋体" charset="-122"/>
                  </a:defRPr>
                </a:lvl4pPr>
                <a:lvl5pPr marL="2057400" indent="-228600" eaLnBrk="0" hangingPunct="0">
                  <a:defRPr sz="1000">
                    <a:solidFill>
                      <a:schemeClr val="tx1"/>
                    </a:solidFill>
                    <a:latin typeface="Verdana" pitchFamily="34" charset="0"/>
                    <a:ea typeface="宋体" charset="-122"/>
                  </a:defRPr>
                </a:lvl5pPr>
                <a:lvl6pPr marL="2514600" indent="-228600" eaLnBrk="0" fontAlgn="base" hangingPunct="0">
                  <a:spcBef>
                    <a:spcPct val="0"/>
                  </a:spcBef>
                  <a:spcAft>
                    <a:spcPct val="0"/>
                  </a:spcAft>
                  <a:defRPr sz="1000">
                    <a:solidFill>
                      <a:schemeClr val="tx1"/>
                    </a:solidFill>
                    <a:latin typeface="Verdana" pitchFamily="34" charset="0"/>
                    <a:ea typeface="宋体" charset="-122"/>
                  </a:defRPr>
                </a:lvl6pPr>
                <a:lvl7pPr marL="2971800" indent="-228600" eaLnBrk="0" fontAlgn="base" hangingPunct="0">
                  <a:spcBef>
                    <a:spcPct val="0"/>
                  </a:spcBef>
                  <a:spcAft>
                    <a:spcPct val="0"/>
                  </a:spcAft>
                  <a:defRPr sz="1000">
                    <a:solidFill>
                      <a:schemeClr val="tx1"/>
                    </a:solidFill>
                    <a:latin typeface="Verdana" pitchFamily="34" charset="0"/>
                    <a:ea typeface="宋体" charset="-122"/>
                  </a:defRPr>
                </a:lvl7pPr>
                <a:lvl8pPr marL="3429000" indent="-228600" eaLnBrk="0" fontAlgn="base" hangingPunct="0">
                  <a:spcBef>
                    <a:spcPct val="0"/>
                  </a:spcBef>
                  <a:spcAft>
                    <a:spcPct val="0"/>
                  </a:spcAft>
                  <a:defRPr sz="1000">
                    <a:solidFill>
                      <a:schemeClr val="tx1"/>
                    </a:solidFill>
                    <a:latin typeface="Verdana" pitchFamily="34" charset="0"/>
                    <a:ea typeface="宋体" charset="-122"/>
                  </a:defRPr>
                </a:lvl8pPr>
                <a:lvl9pPr marL="3886200" indent="-228600" eaLnBrk="0" fontAlgn="base" hangingPunct="0">
                  <a:spcBef>
                    <a:spcPct val="0"/>
                  </a:spcBef>
                  <a:spcAft>
                    <a:spcPct val="0"/>
                  </a:spcAft>
                  <a:defRPr sz="1000">
                    <a:solidFill>
                      <a:schemeClr val="tx1"/>
                    </a:solidFill>
                    <a:latin typeface="Verdana" pitchFamily="34" charset="0"/>
                    <a:ea typeface="宋体" charset="-122"/>
                  </a:defRPr>
                </a:lvl9pPr>
              </a:lstStyle>
              <a:p>
                <a:pPr eaLnBrk="1" hangingPunct="1">
                  <a:lnSpc>
                    <a:spcPct val="125000"/>
                  </a:lnSpc>
                </a:pPr>
                <a14:m>
                  <m:oMathPara xmlns:m="http://schemas.openxmlformats.org/officeDocument/2006/math">
                    <m:oMathParaPr>
                      <m:jc m:val="centerGroup"/>
                    </m:oMathParaPr>
                    <m:oMath xmlns:m="http://schemas.openxmlformats.org/officeDocument/2006/math">
                      <m:sSub>
                        <m:sSubPr>
                          <m:ctrlPr>
                            <a:rPr lang="en-US" altLang="zh-CN" sz="1800" b="1" i="1" smtClean="0">
                              <a:latin typeface="Cambria Math" panose="02040503050406030204" pitchFamily="18" charset="0"/>
                            </a:rPr>
                          </m:ctrlPr>
                        </m:sSubPr>
                        <m:e>
                          <m:r>
                            <a:rPr lang="en-US" altLang="zh-CN" sz="1800" b="1" i="1" smtClean="0">
                              <a:latin typeface="Cambria Math"/>
                            </a:rPr>
                            <m:t>𝑪</m:t>
                          </m:r>
                        </m:e>
                        <m:sub>
                          <m:r>
                            <a:rPr lang="en-US" altLang="zh-CN" sz="1800" b="1" i="1" smtClean="0">
                              <a:latin typeface="Cambria Math"/>
                            </a:rPr>
                            <m:t>𝒊</m:t>
                          </m:r>
                        </m:sub>
                      </m:sSub>
                      <m:r>
                        <a:rPr lang="en-US" altLang="zh-CN" sz="1800" b="1" i="1" smtClean="0">
                          <a:latin typeface="Cambria Math"/>
                        </a:rPr>
                        <m:t>=</m:t>
                      </m:r>
                      <m:sSub>
                        <m:sSubPr>
                          <m:ctrlPr>
                            <a:rPr lang="en-US" altLang="zh-CN" sz="1800" b="1" i="1" smtClean="0">
                              <a:latin typeface="Cambria Math" panose="02040503050406030204" pitchFamily="18" charset="0"/>
                            </a:rPr>
                          </m:ctrlPr>
                        </m:sSubPr>
                        <m:e>
                          <m:r>
                            <a:rPr lang="en-US" altLang="zh-CN" sz="1800" b="1" i="1" smtClean="0">
                              <a:latin typeface="Cambria Math"/>
                            </a:rPr>
                            <m:t>𝒙</m:t>
                          </m:r>
                        </m:e>
                        <m:sub>
                          <m:r>
                            <a:rPr lang="en-US" altLang="zh-CN" sz="1800" b="1" i="1" smtClean="0">
                              <a:latin typeface="Cambria Math"/>
                            </a:rPr>
                            <m:t>𝒊</m:t>
                          </m:r>
                        </m:sub>
                      </m:sSub>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r>
                        <a:rPr lang="en-US" altLang="zh-CN" sz="1800" b="1" i="1" smtClean="0">
                          <a:latin typeface="Cambria Math"/>
                        </a:rPr>
                        <m:t>+</m:t>
                      </m:r>
                      <m:sSub>
                        <m:sSubPr>
                          <m:ctrlPr>
                            <a:rPr lang="en-US" altLang="zh-CN" sz="1800" b="1" i="1">
                              <a:latin typeface="Cambria Math" panose="02040503050406030204" pitchFamily="18" charset="0"/>
                            </a:rPr>
                          </m:ctrlPr>
                        </m:sSubPr>
                        <m:e>
                          <m:r>
                            <a:rPr lang="en-US" altLang="zh-CN" sz="1800" b="1" i="1">
                              <a:latin typeface="Cambria Math"/>
                            </a:rPr>
                            <m:t>𝑪</m:t>
                          </m:r>
                        </m:e>
                        <m:sub>
                          <m:r>
                            <a:rPr lang="en-US" altLang="zh-CN" sz="1800" b="1" i="1">
                              <a:latin typeface="Cambria Math"/>
                            </a:rPr>
                            <m:t>𝒊</m:t>
                          </m:r>
                          <m:r>
                            <a:rPr lang="en-US" altLang="zh-CN" sz="1800" b="1" i="1">
                              <a:latin typeface="Cambria Math"/>
                            </a:rPr>
                            <m:t>−1</m:t>
                          </m:r>
                        </m:sub>
                      </m:sSub>
                      <m:d>
                        <m:dPr>
                          <m:ctrlPr>
                            <a:rPr lang="en-US" altLang="zh-CN" sz="1800" b="1" i="1" smtClean="0">
                              <a:latin typeface="Cambria Math" panose="02040503050406030204" pitchFamily="18" charset="0"/>
                            </a:rPr>
                          </m:ctrlPr>
                        </m:dPr>
                        <m:e>
                          <m:sSub>
                            <m:sSubPr>
                              <m:ctrlPr>
                                <a:rPr lang="en-US" altLang="zh-CN" sz="1800" b="1" i="1">
                                  <a:latin typeface="Cambria Math" panose="02040503050406030204" pitchFamily="18" charset="0"/>
                                </a:rPr>
                              </m:ctrlPr>
                            </m:sSubPr>
                            <m:e>
                              <m:r>
                                <a:rPr lang="en-US" altLang="zh-CN" sz="1800" b="1" i="1">
                                  <a:latin typeface="Cambria Math"/>
                                </a:rPr>
                                <m:t>𝒙</m:t>
                              </m:r>
                            </m:e>
                            <m:sub>
                              <m:r>
                                <a:rPr lang="en-US" altLang="zh-CN" sz="1800" b="1" i="1">
                                  <a:latin typeface="Cambria Math"/>
                                </a:rPr>
                                <m:t>𝒊</m:t>
                              </m:r>
                            </m:sub>
                          </m:sSub>
                          <m:r>
                            <a:rPr lang="en-US" altLang="zh-CN" sz="1800" b="1" i="1">
                              <a:latin typeface="Cambria Math"/>
                            </a:rPr>
                            <m:t>⊕</m:t>
                          </m:r>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e>
                      </m:d>
                    </m:oMath>
                  </m:oMathPara>
                </a14:m>
                <a:endParaRPr lang="en-US" altLang="zh-CN" sz="1800" b="1" i="1" dirty="0" smtClean="0">
                  <a:latin typeface="Cambria Math"/>
                </a:endParaRPr>
              </a:p>
              <a:p>
                <a:pPr eaLnBrk="1" hangingPunct="1">
                  <a:lnSpc>
                    <a:spcPct val="125000"/>
                  </a:lnSpc>
                </a:pPr>
                <a14:m>
                  <m:oMathPara xmlns:m="http://schemas.openxmlformats.org/officeDocument/2006/math">
                    <m:oMathParaPr>
                      <m:jc m:val="centerGroup"/>
                    </m:oMathParaPr>
                    <m:oMath xmlns:m="http://schemas.openxmlformats.org/officeDocument/2006/math">
                      <m:r>
                        <a:rPr lang="en-US" altLang="zh-CN" sz="1800" b="1" i="1" smtClean="0">
                          <a:latin typeface="Cambria Math"/>
                        </a:rPr>
                        <m:t>=</m:t>
                      </m:r>
                      <m:acc>
                        <m:accPr>
                          <m:chr m:val="̅"/>
                          <m:ctrlPr>
                            <a:rPr lang="en-US" altLang="zh-CN" sz="1800" b="1" i="1" smtClean="0">
                              <a:latin typeface="Cambria Math" panose="02040503050406030204" pitchFamily="18" charset="0"/>
                            </a:rPr>
                          </m:ctrlPr>
                        </m:accPr>
                        <m:e>
                          <m:acc>
                            <m:accPr>
                              <m:chr m:val="̅"/>
                              <m:ctrlPr>
                                <a:rPr lang="en-US" altLang="zh-CN" sz="1800" b="1" i="1">
                                  <a:latin typeface="Cambria Math" panose="02040503050406030204" pitchFamily="18" charset="0"/>
                                </a:rPr>
                              </m:ctrlPr>
                            </m:accPr>
                            <m:e>
                              <m:sSub>
                                <m:sSubPr>
                                  <m:ctrlPr>
                                    <a:rPr lang="en-US" altLang="zh-CN" sz="1800" b="1" i="1">
                                      <a:latin typeface="Cambria Math" panose="02040503050406030204" pitchFamily="18" charset="0"/>
                                    </a:rPr>
                                  </m:ctrlPr>
                                </m:sSubPr>
                                <m:e>
                                  <m:r>
                                    <a:rPr lang="en-US" altLang="zh-CN" sz="1800" b="1" i="1">
                                      <a:latin typeface="Cambria Math"/>
                                    </a:rPr>
                                    <m:t>𝒙</m:t>
                                  </m:r>
                                </m:e>
                                <m:sub>
                                  <m:r>
                                    <a:rPr lang="en-US" altLang="zh-CN" sz="1800" b="1" i="1">
                                      <a:latin typeface="Cambria Math"/>
                                    </a:rPr>
                                    <m:t>𝒊</m:t>
                                  </m:r>
                                </m:sub>
                              </m:sSub>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e>
                          </m:acc>
                          <m:r>
                            <a:rPr lang="en-US" altLang="zh-CN" sz="1800" b="1" i="1">
                              <a:latin typeface="Cambria Math"/>
                            </a:rPr>
                            <m:t>∗</m:t>
                          </m:r>
                          <m:acc>
                            <m:accPr>
                              <m:chr m:val="̅"/>
                              <m:ctrlPr>
                                <a:rPr lang="en-US" altLang="zh-CN" sz="1800" b="1" i="1">
                                  <a:latin typeface="Cambria Math" panose="02040503050406030204" pitchFamily="18" charset="0"/>
                                </a:rPr>
                              </m:ctrlPr>
                            </m:accPr>
                            <m:e>
                              <m:sSub>
                                <m:sSubPr>
                                  <m:ctrlPr>
                                    <a:rPr lang="en-US" altLang="zh-CN" sz="1800" b="1" i="1">
                                      <a:latin typeface="Cambria Math" panose="02040503050406030204" pitchFamily="18" charset="0"/>
                                    </a:rPr>
                                  </m:ctrlPr>
                                </m:sSubPr>
                                <m:e>
                                  <m:r>
                                    <a:rPr lang="en-US" altLang="zh-CN" sz="1800" b="1" i="1">
                                      <a:latin typeface="Cambria Math"/>
                                    </a:rPr>
                                    <m:t>𝑪</m:t>
                                  </m:r>
                                </m:e>
                                <m:sub>
                                  <m:r>
                                    <a:rPr lang="en-US" altLang="zh-CN" sz="1800" b="1" i="1">
                                      <a:latin typeface="Cambria Math"/>
                                    </a:rPr>
                                    <m:t>𝒊</m:t>
                                  </m:r>
                                  <m:r>
                                    <a:rPr lang="en-US" altLang="zh-CN" sz="1800" b="1" i="1">
                                      <a:latin typeface="Cambria Math"/>
                                    </a:rPr>
                                    <m:t>−1</m:t>
                                  </m:r>
                                </m:sub>
                              </m:sSub>
                              <m:d>
                                <m:dPr>
                                  <m:ctrlPr>
                                    <a:rPr lang="en-US" altLang="zh-CN" sz="1800" b="1" i="1">
                                      <a:latin typeface="Cambria Math" panose="02040503050406030204" pitchFamily="18" charset="0"/>
                                    </a:rPr>
                                  </m:ctrlPr>
                                </m:dPr>
                                <m:e>
                                  <m:sSub>
                                    <m:sSubPr>
                                      <m:ctrlPr>
                                        <a:rPr lang="en-US" altLang="zh-CN" sz="1800" b="1" i="1">
                                          <a:latin typeface="Cambria Math" panose="02040503050406030204" pitchFamily="18" charset="0"/>
                                        </a:rPr>
                                      </m:ctrlPr>
                                    </m:sSubPr>
                                    <m:e>
                                      <m:r>
                                        <a:rPr lang="en-US" altLang="zh-CN" sz="1800" b="1" i="1">
                                          <a:latin typeface="Cambria Math"/>
                                        </a:rPr>
                                        <m:t>𝒙</m:t>
                                      </m:r>
                                    </m:e>
                                    <m:sub>
                                      <m:r>
                                        <a:rPr lang="en-US" altLang="zh-CN" sz="1800" b="1" i="1">
                                          <a:latin typeface="Cambria Math"/>
                                        </a:rPr>
                                        <m:t>𝒊</m:t>
                                      </m:r>
                                    </m:sub>
                                  </m:sSub>
                                  <m:r>
                                    <a:rPr lang="en-US" altLang="zh-CN" sz="1800" b="1" i="1">
                                      <a:latin typeface="Cambria Math"/>
                                    </a:rPr>
                                    <m:t>⊕</m:t>
                                  </m:r>
                                  <m:sSub>
                                    <m:sSubPr>
                                      <m:ctrlPr>
                                        <a:rPr lang="en-US" altLang="zh-CN" sz="1800" b="1" i="1">
                                          <a:latin typeface="Cambria Math" panose="02040503050406030204" pitchFamily="18" charset="0"/>
                                        </a:rPr>
                                      </m:ctrlPr>
                                    </m:sSubPr>
                                    <m:e>
                                      <m:r>
                                        <a:rPr lang="en-US" altLang="zh-CN" sz="1800" b="1" i="1">
                                          <a:latin typeface="Cambria Math"/>
                                        </a:rPr>
                                        <m:t>𝒚</m:t>
                                      </m:r>
                                    </m:e>
                                    <m:sub>
                                      <m:r>
                                        <a:rPr lang="en-US" altLang="zh-CN" sz="1800" b="1" i="1">
                                          <a:latin typeface="Cambria Math"/>
                                        </a:rPr>
                                        <m:t>𝒊</m:t>
                                      </m:r>
                                    </m:sub>
                                  </m:sSub>
                                </m:e>
                              </m:d>
                            </m:e>
                          </m:acc>
                        </m:e>
                      </m:acc>
                    </m:oMath>
                  </m:oMathPara>
                </a14:m>
                <a:endParaRPr lang="en-US" altLang="zh-CN" sz="1800" b="1" dirty="0" smtClean="0"/>
              </a:p>
            </p:txBody>
          </p:sp>
        </mc:Choice>
        <mc:Fallback xmlns="">
          <p:sp>
            <p:nvSpPr>
              <p:cNvPr id="10" name="Text Box 71"/>
              <p:cNvSpPr txBox="1">
                <a:spLocks noRot="1" noChangeAspect="1" noMove="1" noResize="1" noEditPoints="1" noAdjustHandles="1" noChangeArrowheads="1" noChangeShapeType="1" noTextEdit="1"/>
              </p:cNvSpPr>
              <p:nvPr/>
            </p:nvSpPr>
            <p:spPr bwMode="auto">
              <a:xfrm>
                <a:off x="4122218" y="4551836"/>
                <a:ext cx="2803694" cy="852990"/>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11" name="Group 30"/>
          <p:cNvGraphicFramePr>
            <a:graphicFrameLocks noGrp="1"/>
          </p:cNvGraphicFramePr>
          <p:nvPr>
            <p:extLst>
              <p:ext uri="{D42A27DB-BD31-4B8C-83A1-F6EECF244321}">
                <p14:modId xmlns:p14="http://schemas.microsoft.com/office/powerpoint/2010/main" val="3803468020"/>
              </p:ext>
            </p:extLst>
          </p:nvPr>
        </p:nvGraphicFramePr>
        <p:xfrm>
          <a:off x="675828" y="3487680"/>
          <a:ext cx="2219325" cy="2804124"/>
        </p:xfrm>
        <a:graphic>
          <a:graphicData uri="http://schemas.openxmlformats.org/drawingml/2006/table">
            <a:tbl>
              <a:tblPr/>
              <a:tblGrid>
                <a:gridCol w="1319323">
                  <a:extLst>
                    <a:ext uri="{9D8B030D-6E8A-4147-A177-3AD203B41FA5}">
                      <a16:colId xmlns:a16="http://schemas.microsoft.com/office/drawing/2014/main" val="20000"/>
                    </a:ext>
                  </a:extLst>
                </a:gridCol>
                <a:gridCol w="900002">
                  <a:extLst>
                    <a:ext uri="{9D8B030D-6E8A-4147-A177-3AD203B41FA5}">
                      <a16:colId xmlns:a16="http://schemas.microsoft.com/office/drawing/2014/main" val="20001"/>
                    </a:ext>
                  </a:extLst>
                </a:gridCol>
              </a:tblGrid>
              <a:tr h="299353">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C</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i-1</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y</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x</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dirty="0" err="1" smtClean="0">
                          <a:ln>
                            <a:noFill/>
                          </a:ln>
                          <a:solidFill>
                            <a:srgbClr val="000099"/>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25000" dirty="0" err="1" smtClean="0">
                          <a:ln>
                            <a:noFill/>
                          </a:ln>
                          <a:solidFill>
                            <a:srgbClr val="000099"/>
                          </a:solidFill>
                          <a:effectLst/>
                          <a:latin typeface="Times New Roman" panose="02020603050405020304" pitchFamily="18" charset="0"/>
                          <a:ea typeface="宋体" panose="02010600030101010101" pitchFamily="2" charset="-122"/>
                        </a:rPr>
                        <a:t>i</a:t>
                      </a:r>
                      <a:endPar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204432">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1  1</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86758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 name="矩形 6"/>
          <p:cNvSpPr/>
          <p:nvPr/>
        </p:nvSpPr>
        <p:spPr>
          <a:xfrm>
            <a:off x="658411" y="1905000"/>
            <a:ext cx="5981125"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译码器设计一位全加器</a:t>
            </a:r>
            <a:endParaRPr lang="zh-CN" altLang="en-US" sz="2400" dirty="0"/>
          </a:p>
        </p:txBody>
      </p:sp>
      <mc:AlternateContent xmlns:mc="http://schemas.openxmlformats.org/markup-compatibility/2006" xmlns:a14="http://schemas.microsoft.com/office/drawing/2010/main">
        <mc:Choice Requires="a14">
          <p:sp>
            <p:nvSpPr>
              <p:cNvPr id="8" name="Text Box 28"/>
              <p:cNvSpPr txBox="1">
                <a:spLocks noChangeArrowheads="1"/>
              </p:cNvSpPr>
              <p:nvPr/>
            </p:nvSpPr>
            <p:spPr bwMode="auto">
              <a:xfrm>
                <a:off x="675828" y="2447037"/>
                <a:ext cx="8262884" cy="92333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50000"/>
                  </a:spcBef>
                  <a:defRPr kumimoji="1" sz="2400">
                    <a:solidFill>
                      <a:schemeClr val="tx1"/>
                    </a:solidFill>
                    <a:latin typeface="Times New Roman" panose="02020603050405020304" pitchFamily="18" charset="0"/>
                    <a:ea typeface="宋体" panose="02010600030101010101" pitchFamily="2" charset="-122"/>
                  </a:defRPr>
                </a:lvl1pPr>
                <a:lvl2pPr marL="742950" indent="-285750">
                  <a:spcBef>
                    <a:spcPct val="5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5000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5000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50000"/>
                  </a:spcBef>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输入</a:t>
                </a:r>
                <a:r>
                  <a:rPr lang="zh-CN" altLang="en-US" sz="2000" kern="0" dirty="0">
                    <a:solidFill>
                      <a:schemeClr val="tx1"/>
                    </a:solidFill>
                    <a:ea typeface="微软雅黑" panose="020B0503020204020204" pitchFamily="34" charset="-122"/>
                    <a:cs typeface="Times New Roman" panose="02020603050405020304" pitchFamily="18" charset="0"/>
                  </a:rPr>
                  <a:t>端分别为：被加数输入</a:t>
                </a:r>
                <a14:m>
                  <m:oMath xmlns:m="http://schemas.openxmlformats.org/officeDocument/2006/math">
                    <m:sSub>
                      <m:sSubPr>
                        <m:ctrlPr>
                          <a:rPr lang="en-US" altLang="zh-CN" sz="2000" i="1" kern="0" dirty="0" smtClean="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𝑋</m:t>
                        </m:r>
                      </m:e>
                      <m:sub>
                        <m:r>
                          <a:rPr lang="en-US" altLang="zh-CN" sz="2000" b="0" i="1" kern="0" dirty="0" smtClean="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a:t>
                </a:r>
                <a:r>
                  <a:rPr lang="zh-CN" altLang="en-US" sz="2000" kern="0" dirty="0">
                    <a:solidFill>
                      <a:schemeClr val="tx1"/>
                    </a:solidFill>
                    <a:ea typeface="微软雅黑" panose="020B0503020204020204" pitchFamily="34" charset="-122"/>
                    <a:cs typeface="Times New Roman" panose="02020603050405020304" pitchFamily="18" charset="0"/>
                  </a:rPr>
                  <a:t>加数输入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𝑌</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a:solidFill>
                      <a:schemeClr val="tx1"/>
                    </a:solidFill>
                    <a:ea typeface="微软雅黑" panose="020B0503020204020204" pitchFamily="34" charset="-122"/>
                    <a:cs typeface="Times New Roman" panose="02020603050405020304" pitchFamily="18" charset="0"/>
                  </a:rPr>
                  <a:t>、低位向本位的进位输入</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r>
                          <a:rPr lang="en-US" altLang="zh-CN" sz="2000" b="0" i="1" kern="0" dirty="0" smtClean="0">
                            <a:solidFill>
                              <a:schemeClr val="tx1"/>
                            </a:solidFill>
                            <a:latin typeface="Cambria Math"/>
                            <a:ea typeface="+mn-ea"/>
                            <a:cs typeface="Times New Roman" panose="02020603050405020304" pitchFamily="18" charset="0"/>
                          </a:rPr>
                          <m:t>−1</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a:p>
                <a:pPr>
                  <a:lnSpc>
                    <a:spcPct val="125000"/>
                  </a:lnSpc>
                  <a:spcBef>
                    <a:spcPct val="20000"/>
                  </a:spcBef>
                </a:pPr>
                <a:r>
                  <a:rPr lang="zh-CN" altLang="en-US" sz="2000" kern="0" dirty="0" smtClean="0">
                    <a:solidFill>
                      <a:schemeClr val="tx1"/>
                    </a:solidFill>
                    <a:ea typeface="微软雅黑" panose="020B0503020204020204" pitchFamily="34" charset="-122"/>
                    <a:cs typeface="Times New Roman" panose="02020603050405020304" pitchFamily="18" charset="0"/>
                  </a:rPr>
                  <a:t>输出</a:t>
                </a:r>
                <a:r>
                  <a:rPr lang="zh-CN" altLang="en-US" sz="2000" kern="0" dirty="0">
                    <a:solidFill>
                      <a:schemeClr val="tx1"/>
                    </a:solidFill>
                    <a:ea typeface="微软雅黑" panose="020B0503020204020204" pitchFamily="34" charset="-122"/>
                    <a:cs typeface="Times New Roman" panose="02020603050405020304" pitchFamily="18" charset="0"/>
                  </a:rPr>
                  <a:t>端分别为：本位的和输出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𝑆</m:t>
                        </m:r>
                      </m:e>
                      <m:sub>
                        <m:r>
                          <a:rPr lang="en-US" altLang="zh-CN" sz="2000" i="1" kern="0" dirty="0">
                            <a:solidFill>
                              <a:schemeClr val="tx1"/>
                            </a:solidFill>
                            <a:latin typeface="Cambria Math"/>
                            <a:ea typeface="+mn-ea"/>
                            <a:cs typeface="Times New Roman" panose="02020603050405020304" pitchFamily="18" charset="0"/>
                          </a:rPr>
                          <m:t>𝑖</m:t>
                        </m:r>
                      </m:sub>
                    </m:sSub>
                  </m:oMath>
                </a14:m>
                <a:r>
                  <a:rPr lang="zh-CN" altLang="en-US" sz="2000" kern="0" dirty="0" smtClean="0">
                    <a:solidFill>
                      <a:schemeClr val="tx1"/>
                    </a:solidFill>
                    <a:ea typeface="微软雅黑" panose="020B0503020204020204" pitchFamily="34" charset="-122"/>
                    <a:cs typeface="Times New Roman" panose="02020603050405020304" pitchFamily="18" charset="0"/>
                  </a:rPr>
                  <a:t>、本位</a:t>
                </a:r>
                <a:r>
                  <a:rPr lang="zh-CN" altLang="en-US" sz="2000" kern="0" dirty="0">
                    <a:solidFill>
                      <a:schemeClr val="tx1"/>
                    </a:solidFill>
                    <a:ea typeface="微软雅黑" panose="020B0503020204020204" pitchFamily="34" charset="-122"/>
                    <a:cs typeface="Times New Roman" panose="02020603050405020304" pitchFamily="18" charset="0"/>
                  </a:rPr>
                  <a:t>向高位的进位输出</a:t>
                </a:r>
                <a14:m>
                  <m:oMath xmlns:m="http://schemas.openxmlformats.org/officeDocument/2006/math">
                    <m:sSub>
                      <m:sSubPr>
                        <m:ctrlPr>
                          <a:rPr lang="en-US" altLang="zh-CN" sz="2000" i="1" kern="0" dirty="0">
                            <a:solidFill>
                              <a:schemeClr val="tx1"/>
                            </a:solidFill>
                            <a:latin typeface="Cambria Math" panose="02040503050406030204" pitchFamily="18" charset="0"/>
                            <a:ea typeface="+mn-ea"/>
                            <a:cs typeface="Times New Roman" panose="02020603050405020304" pitchFamily="18" charset="0"/>
                          </a:rPr>
                        </m:ctrlPr>
                      </m:sSubPr>
                      <m:e>
                        <m:r>
                          <a:rPr lang="en-US" altLang="zh-CN" sz="2000" b="0" i="1" kern="0" dirty="0" smtClean="0">
                            <a:solidFill>
                              <a:schemeClr val="tx1"/>
                            </a:solidFill>
                            <a:latin typeface="Cambria Math"/>
                            <a:ea typeface="+mn-ea"/>
                            <a:cs typeface="Times New Roman" panose="02020603050405020304" pitchFamily="18" charset="0"/>
                          </a:rPr>
                          <m:t>𝐶</m:t>
                        </m:r>
                      </m:e>
                      <m:sub>
                        <m:r>
                          <a:rPr lang="en-US" altLang="zh-CN" sz="2000" i="1" kern="0" dirty="0">
                            <a:solidFill>
                              <a:schemeClr val="tx1"/>
                            </a:solidFill>
                            <a:latin typeface="Cambria Math"/>
                            <a:ea typeface="+mn-ea"/>
                            <a:cs typeface="Times New Roman" panose="02020603050405020304" pitchFamily="18" charset="0"/>
                          </a:rPr>
                          <m:t>𝑖</m:t>
                        </m:r>
                      </m:sub>
                    </m:sSub>
                  </m:oMath>
                </a14:m>
                <a:endParaRPr lang="en-US" altLang="zh-CN" sz="2000" kern="0" dirty="0">
                  <a:solidFill>
                    <a:schemeClr val="tx1"/>
                  </a:solidFill>
                  <a:ea typeface="微软雅黑" panose="020B0503020204020204" pitchFamily="34" charset="-122"/>
                  <a:cs typeface="Times New Roman" panose="02020603050405020304" pitchFamily="18" charset="0"/>
                </a:endParaRPr>
              </a:p>
            </p:txBody>
          </p:sp>
        </mc:Choice>
        <mc:Fallback xmlns="">
          <p:sp>
            <p:nvSpPr>
              <p:cNvPr id="8" name="Text Box 28"/>
              <p:cNvSpPr txBox="1">
                <a:spLocks noRot="1" noChangeAspect="1" noMove="1" noResize="1" noEditPoints="1" noAdjustHandles="1" noChangeArrowheads="1" noChangeShapeType="1" noTextEdit="1"/>
              </p:cNvSpPr>
              <p:nvPr/>
            </p:nvSpPr>
            <p:spPr bwMode="auto">
              <a:xfrm>
                <a:off x="675828" y="2447037"/>
                <a:ext cx="8262884" cy="923330"/>
              </a:xfrm>
              <a:prstGeom prst="rect">
                <a:avLst/>
              </a:prstGeom>
              <a:blipFill>
                <a:blip r:embed="rId3"/>
                <a:stretch>
                  <a:fillRect l="-812" b="-657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aphicFrame>
        <p:nvGraphicFramePr>
          <p:cNvPr id="12" name="Group 30"/>
          <p:cNvGraphicFramePr>
            <a:graphicFrameLocks noGrp="1"/>
          </p:cNvGraphicFramePr>
          <p:nvPr>
            <p:extLst>
              <p:ext uri="{D42A27DB-BD31-4B8C-83A1-F6EECF244321}">
                <p14:modId xmlns:p14="http://schemas.microsoft.com/office/powerpoint/2010/main" val="1817172139"/>
              </p:ext>
            </p:extLst>
          </p:nvPr>
        </p:nvGraphicFramePr>
        <p:xfrm>
          <a:off x="688891" y="3514058"/>
          <a:ext cx="2066925" cy="3013273"/>
        </p:xfrm>
        <a:graphic>
          <a:graphicData uri="http://schemas.openxmlformats.org/drawingml/2006/table">
            <a:tbl>
              <a:tblPr/>
              <a:tblGrid>
                <a:gridCol w="1228725">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44411">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C</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i-1</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y</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x</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S</a:t>
                      </a:r>
                      <a:r>
                        <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rPr>
                        <a:t>i</a:t>
                      </a:r>
                      <a:r>
                        <a:rPr kumimoji="1" lang="en-US" altLang="zh-CN" sz="2000" b="1" i="0" u="none" strike="noStrike" cap="none" normalizeH="0" baseline="0" dirty="0" smtClean="0">
                          <a:ln>
                            <a:noFill/>
                          </a:ln>
                          <a:solidFill>
                            <a:srgbClr val="000099"/>
                          </a:solidFill>
                          <a:effectLst/>
                          <a:latin typeface="Times New Roman" panose="02020603050405020304" pitchFamily="18" charset="0"/>
                          <a:ea typeface="宋体" panose="02010600030101010101" pitchFamily="2" charset="-122"/>
                        </a:rPr>
                        <a:t> </a:t>
                      </a:r>
                      <a:r>
                        <a:rPr kumimoji="1" lang="en-US" altLang="zh-CN" sz="2000" b="1" i="0" u="none" strike="noStrike" cap="none" normalizeH="0" baseline="0" dirty="0" err="1" smtClean="0">
                          <a:ln>
                            <a:noFill/>
                          </a:ln>
                          <a:solidFill>
                            <a:srgbClr val="000099"/>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25000" dirty="0" err="1" smtClean="0">
                          <a:ln>
                            <a:noFill/>
                          </a:ln>
                          <a:solidFill>
                            <a:srgbClr val="000099"/>
                          </a:solidFill>
                          <a:effectLst/>
                          <a:latin typeface="Times New Roman" panose="02020603050405020304" pitchFamily="18" charset="0"/>
                          <a:ea typeface="宋体" panose="02010600030101010101" pitchFamily="2" charset="-122"/>
                        </a:rPr>
                        <a:t>i</a:t>
                      </a:r>
                      <a:endParaRPr kumimoji="1" lang="en-US" altLang="zh-CN" sz="2000" b="1" i="0" u="none" strike="noStrike" cap="none" normalizeH="0" baseline="-25000" dirty="0" smtClean="0">
                        <a:ln>
                          <a:noFill/>
                        </a:ln>
                        <a:solidFill>
                          <a:srgbClr val="000099"/>
                        </a:solidFill>
                        <a:effectLst/>
                        <a:latin typeface="Times New Roman" panose="02020603050405020304" pitchFamily="18" charset="0"/>
                        <a:ea typeface="宋体" panose="02010600030101010101" pitchFamily="2" charset="-122"/>
                      </a:endParaRP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2468664">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0  1  1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 1  1  1</a:t>
                      </a:r>
                    </a:p>
                  </a:txBody>
                  <a:tcPr marT="45711" marB="45711"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Times New Roman" panose="02020603050405020304" pitchFamily="18" charset="0"/>
                          <a:ea typeface="宋体" panose="02010600030101010101" pitchFamily="2" charset="-122"/>
                        </a:defRPr>
                      </a:lvl1pPr>
                      <a:lvl2pPr>
                        <a:spcBef>
                          <a:spcPct val="20000"/>
                        </a:spcBef>
                        <a:defRPr kumimoji="1" sz="2400">
                          <a:solidFill>
                            <a:schemeClr val="tx1"/>
                          </a:solidFill>
                          <a:latin typeface="Times New Roman" panose="02020603050405020304" pitchFamily="18" charset="0"/>
                          <a:ea typeface="宋体" panose="02010600030101010101" pitchFamily="2" charset="-122"/>
                        </a:defRPr>
                      </a:lvl2pPr>
                      <a:lvl3pPr>
                        <a:spcBef>
                          <a:spcPct val="20000"/>
                        </a:spcBef>
                        <a:defRPr kumimoji="1" sz="2000">
                          <a:solidFill>
                            <a:schemeClr val="tx1"/>
                          </a:solidFill>
                          <a:latin typeface="Times New Roman" panose="02020603050405020304" pitchFamily="18" charset="0"/>
                          <a:ea typeface="宋体" panose="02010600030101010101" pitchFamily="2" charset="-122"/>
                        </a:defRPr>
                      </a:lvl3pPr>
                      <a:lvl4pPr>
                        <a:spcBef>
                          <a:spcPct val="20000"/>
                        </a:spcBef>
                        <a:defRPr kumimoji="1">
                          <a:solidFill>
                            <a:schemeClr val="tx1"/>
                          </a:solidFill>
                          <a:latin typeface="Times New Roman" panose="02020603050405020304" pitchFamily="18" charset="0"/>
                          <a:ea typeface="宋体" panose="02010600030101010101" pitchFamily="2" charset="-122"/>
                        </a:defRPr>
                      </a:lvl4pPr>
                      <a:lvl5pPr>
                        <a:spcBef>
                          <a:spcPct val="20000"/>
                        </a:spcBef>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1  0</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0  1</a:t>
                      </a:r>
                    </a:p>
                    <a:p>
                      <a:pPr marL="0" marR="0" lvl="0" indent="0" algn="l" defTabSz="914400" rtl="0" eaLnBrk="1" fontAlgn="base" latinLnBrk="0" hangingPunct="1">
                        <a:lnSpc>
                          <a:spcPct val="80000"/>
                        </a:lnSpc>
                        <a:spcBef>
                          <a:spcPct val="20000"/>
                        </a:spcBef>
                        <a:spcAft>
                          <a:spcPct val="0"/>
                        </a:spcAft>
                        <a:buClrTx/>
                        <a:buSzTx/>
                        <a:buFontTx/>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1  1</a:t>
                      </a:r>
                    </a:p>
                  </a:txBody>
                  <a:tcPr marT="45711" marB="45711"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3" name="组合 12"/>
          <p:cNvGrpSpPr/>
          <p:nvPr/>
        </p:nvGrpSpPr>
        <p:grpSpPr>
          <a:xfrm>
            <a:off x="864436" y="4382004"/>
            <a:ext cx="1476450" cy="2081398"/>
            <a:chOff x="2444778" y="4179448"/>
            <a:chExt cx="1476450" cy="2081398"/>
          </a:xfrm>
        </p:grpSpPr>
        <p:sp>
          <p:nvSpPr>
            <p:cNvPr id="14" name="矩形 13"/>
            <p:cNvSpPr/>
            <p:nvPr/>
          </p:nvSpPr>
          <p:spPr>
            <a:xfrm>
              <a:off x="2444778" y="41794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444778" y="44842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57478" y="50811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2470178" y="6008248"/>
              <a:ext cx="1451050" cy="25259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967075" y="5017004"/>
            <a:ext cx="1640385" cy="1457375"/>
            <a:chOff x="2444777" y="4814448"/>
            <a:chExt cx="1640385" cy="1457375"/>
          </a:xfrm>
        </p:grpSpPr>
        <p:sp>
          <p:nvSpPr>
            <p:cNvPr id="19" name="矩形 18"/>
            <p:cNvSpPr/>
            <p:nvPr/>
          </p:nvSpPr>
          <p:spPr>
            <a:xfrm>
              <a:off x="2444777" y="4814448"/>
              <a:ext cx="1627685" cy="241509"/>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2457478" y="5402206"/>
              <a:ext cx="1627684" cy="238219"/>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457478" y="5706188"/>
              <a:ext cx="1608558" cy="225635"/>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470178" y="6008248"/>
              <a:ext cx="1595858" cy="263575"/>
            </a:xfrm>
            <a:prstGeom prst="rect">
              <a:avLst/>
            </a:prstGeom>
            <a:noFill/>
            <a:ln w="19050">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3" name="对象 22"/>
          <p:cNvGraphicFramePr>
            <a:graphicFrameLocks noChangeAspect="1"/>
          </p:cNvGraphicFramePr>
          <p:nvPr>
            <p:extLst>
              <p:ext uri="{D42A27DB-BD31-4B8C-83A1-F6EECF244321}">
                <p14:modId xmlns:p14="http://schemas.microsoft.com/office/powerpoint/2010/main" val="530015977"/>
              </p:ext>
            </p:extLst>
          </p:nvPr>
        </p:nvGraphicFramePr>
        <p:xfrm>
          <a:off x="3279691" y="3482939"/>
          <a:ext cx="4267200" cy="479461"/>
        </p:xfrm>
        <a:graphic>
          <a:graphicData uri="http://schemas.openxmlformats.org/presentationml/2006/ole">
            <mc:AlternateContent xmlns:mc="http://schemas.openxmlformats.org/markup-compatibility/2006">
              <mc:Choice xmlns:v="urn:schemas-microsoft-com:vml" Requires="v">
                <p:oleObj spid="_x0000_s5402" name="Equation" r:id="rId4" imgW="2260440" imgH="253800" progId="Equation.DSMT4">
                  <p:embed/>
                </p:oleObj>
              </mc:Choice>
              <mc:Fallback>
                <p:oleObj name="Equation" r:id="rId4" imgW="2260440" imgH="253800" progId="Equation.DSMT4">
                  <p:embed/>
                  <p:pic>
                    <p:nvPicPr>
                      <p:cNvPr id="4" name="对象 3"/>
                      <p:cNvPicPr/>
                      <p:nvPr/>
                    </p:nvPicPr>
                    <p:blipFill>
                      <a:blip r:embed="rId5"/>
                      <a:stretch>
                        <a:fillRect/>
                      </a:stretch>
                    </p:blipFill>
                    <p:spPr>
                      <a:xfrm>
                        <a:off x="3279691" y="3482939"/>
                        <a:ext cx="4267200" cy="479461"/>
                      </a:xfrm>
                      <a:prstGeom prst="rect">
                        <a:avLst/>
                      </a:prstGeom>
                    </p:spPr>
                  </p:pic>
                </p:oleObj>
              </mc:Fallback>
            </mc:AlternateContent>
          </a:graphicData>
        </a:graphic>
      </p:graphicFrame>
      <p:graphicFrame>
        <p:nvGraphicFramePr>
          <p:cNvPr id="24" name="对象 23"/>
          <p:cNvGraphicFramePr>
            <a:graphicFrameLocks noChangeAspect="1"/>
          </p:cNvGraphicFramePr>
          <p:nvPr>
            <p:extLst>
              <p:ext uri="{D42A27DB-BD31-4B8C-83A1-F6EECF244321}">
                <p14:modId xmlns:p14="http://schemas.microsoft.com/office/powerpoint/2010/main" val="232444361"/>
              </p:ext>
            </p:extLst>
          </p:nvPr>
        </p:nvGraphicFramePr>
        <p:xfrm>
          <a:off x="3243179" y="4092575"/>
          <a:ext cx="4340225" cy="479425"/>
        </p:xfrm>
        <a:graphic>
          <a:graphicData uri="http://schemas.openxmlformats.org/presentationml/2006/ole">
            <mc:AlternateContent xmlns:mc="http://schemas.openxmlformats.org/markup-compatibility/2006">
              <mc:Choice xmlns:v="urn:schemas-microsoft-com:vml" Requires="v">
                <p:oleObj spid="_x0000_s5403" name="Equation" r:id="rId6" imgW="2298600" imgH="253800" progId="Equation.DSMT4">
                  <p:embed/>
                </p:oleObj>
              </mc:Choice>
              <mc:Fallback>
                <p:oleObj name="Equation" r:id="rId6" imgW="2298600" imgH="253800" progId="Equation.DSMT4">
                  <p:embed/>
                  <p:pic>
                    <p:nvPicPr>
                      <p:cNvPr id="36" name="对象 35"/>
                      <p:cNvPicPr/>
                      <p:nvPr/>
                    </p:nvPicPr>
                    <p:blipFill>
                      <a:blip r:embed="rId7"/>
                      <a:stretch>
                        <a:fillRect/>
                      </a:stretch>
                    </p:blipFill>
                    <p:spPr>
                      <a:xfrm>
                        <a:off x="3243179" y="4092575"/>
                        <a:ext cx="4340225" cy="479425"/>
                      </a:xfrm>
                      <a:prstGeom prst="rect">
                        <a:avLst/>
                      </a:prstGeom>
                    </p:spPr>
                  </p:pic>
                </p:oleObj>
              </mc:Fallback>
            </mc:AlternateContent>
          </a:graphicData>
        </a:graphic>
      </p:graphicFrame>
      <p:pic>
        <p:nvPicPr>
          <p:cNvPr id="25"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2491" y="4580858"/>
            <a:ext cx="55911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037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p:cTn id="19" dur="500" fill="hold"/>
                                        <p:tgtEl>
                                          <p:spTgt spid="23"/>
                                        </p:tgtEl>
                                        <p:attrNameLst>
                                          <p:attrName>ppt_w</p:attrName>
                                        </p:attrNameLst>
                                      </p:cBhvr>
                                      <p:tavLst>
                                        <p:tav tm="0">
                                          <p:val>
                                            <p:fltVal val="0"/>
                                          </p:val>
                                        </p:tav>
                                        <p:tav tm="100000">
                                          <p:val>
                                            <p:strVal val="#ppt_w"/>
                                          </p:val>
                                        </p:tav>
                                      </p:tavLst>
                                    </p:anim>
                                    <p:anim calcmode="lin" valueType="num">
                                      <p:cBhvr>
                                        <p:cTn id="20" dur="500" fill="hold"/>
                                        <p:tgtEl>
                                          <p:spTgt spid="23"/>
                                        </p:tgtEl>
                                        <p:attrNameLst>
                                          <p:attrName>ppt_h</p:attrName>
                                        </p:attrNameLst>
                                      </p:cBhvr>
                                      <p:tavLst>
                                        <p:tav tm="0">
                                          <p:val>
                                            <p:fltVal val="0"/>
                                          </p:val>
                                        </p:tav>
                                        <p:tav tm="100000">
                                          <p:val>
                                            <p:strVal val="#ppt_h"/>
                                          </p:val>
                                        </p:tav>
                                      </p:tavLst>
                                    </p:anim>
                                    <p:animEffect transition="in" filter="fade">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p:cTn id="30" dur="500" fill="hold"/>
                                        <p:tgtEl>
                                          <p:spTgt spid="24"/>
                                        </p:tgtEl>
                                        <p:attrNameLst>
                                          <p:attrName>ppt_w</p:attrName>
                                        </p:attrNameLst>
                                      </p:cBhvr>
                                      <p:tavLst>
                                        <p:tav tm="0">
                                          <p:val>
                                            <p:fltVal val="0"/>
                                          </p:val>
                                        </p:tav>
                                        <p:tav tm="100000">
                                          <p:val>
                                            <p:strVal val="#ppt_w"/>
                                          </p:val>
                                        </p:tav>
                                      </p:tavLst>
                                    </p:anim>
                                    <p:anim calcmode="lin" valueType="num">
                                      <p:cBhvr>
                                        <p:cTn id="31" dur="500" fill="hold"/>
                                        <p:tgtEl>
                                          <p:spTgt spid="24"/>
                                        </p:tgtEl>
                                        <p:attrNameLst>
                                          <p:attrName>ppt_h</p:attrName>
                                        </p:attrNameLst>
                                      </p:cBhvr>
                                      <p:tavLst>
                                        <p:tav tm="0">
                                          <p:val>
                                            <p:fltVal val="0"/>
                                          </p:val>
                                        </p:tav>
                                        <p:tav tm="100000">
                                          <p:val>
                                            <p:strVal val="#ppt_h"/>
                                          </p:val>
                                        </p:tav>
                                      </p:tavLst>
                                    </p:anim>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p:cTn id="37" dur="500" fill="hold"/>
                                        <p:tgtEl>
                                          <p:spTgt spid="25"/>
                                        </p:tgtEl>
                                        <p:attrNameLst>
                                          <p:attrName>ppt_w</p:attrName>
                                        </p:attrNameLst>
                                      </p:cBhvr>
                                      <p:tavLst>
                                        <p:tav tm="0">
                                          <p:val>
                                            <p:fltVal val="0"/>
                                          </p:val>
                                        </p:tav>
                                        <p:tav tm="100000">
                                          <p:val>
                                            <p:strVal val="#ppt_w"/>
                                          </p:val>
                                        </p:tav>
                                      </p:tavLst>
                                    </p:anim>
                                    <p:anim calcmode="lin" valueType="num">
                                      <p:cBhvr>
                                        <p:cTn id="38" dur="500" fill="hold"/>
                                        <p:tgtEl>
                                          <p:spTgt spid="25"/>
                                        </p:tgtEl>
                                        <p:attrNameLst>
                                          <p:attrName>ppt_h</p:attrName>
                                        </p:attrNameLst>
                                      </p:cBhvr>
                                      <p:tavLst>
                                        <p:tav tm="0">
                                          <p:val>
                                            <p:fltVal val="0"/>
                                          </p:val>
                                        </p:tav>
                                        <p:tav tm="100000">
                                          <p:val>
                                            <p:strVal val="#ppt_h"/>
                                          </p:val>
                                        </p:tav>
                                      </p:tavLst>
                                    </p:anim>
                                    <p:animEffect transition="in" filter="fade">
                                      <p:cBhvr>
                                        <p:cTn id="3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3997325" cy="584775"/>
          </a:xfrm>
          <a:prstGeom prst="rect">
            <a:avLst/>
          </a:prstGeom>
        </p:spPr>
        <p:txBody>
          <a:bodyPr wrap="square">
            <a:spAutoFit/>
          </a:bodyPr>
          <a:lstStyle/>
          <a:p>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译码器电路设计</a:t>
            </a: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7" name="矩形 6"/>
          <p:cNvSpPr/>
          <p:nvPr/>
        </p:nvSpPr>
        <p:spPr>
          <a:xfrm>
            <a:off x="609600" y="1976735"/>
            <a:ext cx="5981125"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译码器设计一位全加器</a:t>
            </a:r>
            <a:endParaRPr lang="zh-CN" altLang="en-US" sz="2400" dirty="0"/>
          </a:p>
        </p:txBody>
      </p:sp>
      <p:sp>
        <p:nvSpPr>
          <p:cNvPr id="26" name="内容占位符 2"/>
          <p:cNvSpPr txBox="1">
            <a:spLocks/>
          </p:cNvSpPr>
          <p:nvPr/>
        </p:nvSpPr>
        <p:spPr>
          <a:xfrm>
            <a:off x="571500" y="2645350"/>
            <a:ext cx="8001000" cy="2841050"/>
          </a:xfrm>
          <a:prstGeom prst="rect">
            <a:avLst/>
          </a:prstGeom>
        </p:spPr>
        <p:txBody>
          <a:bodyPr/>
          <a:lstStyle>
            <a:lvl1pPr marL="469900" indent="-469900" algn="l" rtl="0" eaLnBrk="0" fontAlgn="base" hangingPunct="0">
              <a:lnSpc>
                <a:spcPct val="110000"/>
              </a:lnSpc>
              <a:spcBef>
                <a:spcPct val="20000"/>
              </a:spcBef>
              <a:spcAft>
                <a:spcPct val="0"/>
              </a:spcAft>
              <a:buClr>
                <a:schemeClr val="accent2"/>
              </a:buClr>
              <a:buSzPct val="80000"/>
              <a:buFont typeface="Wingdings" pitchFamily="2" charset="2"/>
              <a:buChar char="Ø"/>
              <a:defRPr sz="2800" b="1">
                <a:solidFill>
                  <a:schemeClr val="tx1"/>
                </a:solidFill>
                <a:latin typeface="+mn-lt"/>
                <a:ea typeface="+mn-ea"/>
                <a:cs typeface="+mn-cs"/>
              </a:defRPr>
            </a:lvl1pPr>
            <a:lvl2pPr marL="908050" indent="-436563" algn="l" rtl="0" eaLnBrk="0" fontAlgn="base" hangingPunct="0">
              <a:lnSpc>
                <a:spcPct val="110000"/>
              </a:lnSpc>
              <a:spcBef>
                <a:spcPct val="20000"/>
              </a:spcBef>
              <a:spcAft>
                <a:spcPct val="0"/>
              </a:spcAft>
              <a:buClr>
                <a:schemeClr val="accent2"/>
              </a:buClr>
              <a:buSzPct val="80000"/>
              <a:buFont typeface="Wingdings" pitchFamily="2" charset="2"/>
              <a:buChar char="Ø"/>
              <a:defRPr sz="2400" b="1">
                <a:solidFill>
                  <a:schemeClr val="tx1"/>
                </a:solidFill>
                <a:latin typeface="+mn-lt"/>
                <a:ea typeface="+mn-ea"/>
                <a:cs typeface="+mn-cs"/>
              </a:defRPr>
            </a:lvl2pPr>
            <a:lvl3pPr marL="1304925" indent="-395288"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3pPr>
            <a:lvl4pPr marL="1693863" indent="-387350" algn="l" rtl="0" eaLnBrk="0" fontAlgn="base" hangingPunct="0">
              <a:lnSpc>
                <a:spcPct val="110000"/>
              </a:lnSpc>
              <a:spcBef>
                <a:spcPct val="20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4pPr>
            <a:lvl5pPr marL="2093913" indent="-398463" algn="l" rtl="0" eaLnBrk="0" fontAlgn="base" hangingPunct="0">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5pPr>
            <a:lvl6pPr marL="25511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6pPr>
            <a:lvl7pPr marL="30083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7pPr>
            <a:lvl8pPr marL="34655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8pPr>
            <a:lvl9pPr marL="3922713" indent="-398463" algn="l" rtl="0" fontAlgn="base">
              <a:lnSpc>
                <a:spcPct val="110000"/>
              </a:lnSpc>
              <a:spcBef>
                <a:spcPct val="25000"/>
              </a:spcBef>
              <a:spcAft>
                <a:spcPct val="0"/>
              </a:spcAft>
              <a:buClr>
                <a:schemeClr val="accent2"/>
              </a:buClr>
              <a:buSzPct val="80000"/>
              <a:buFont typeface="Wingdings" pitchFamily="2" charset="2"/>
              <a:buChar char="Ø"/>
              <a:defRPr sz="2000" b="1">
                <a:solidFill>
                  <a:schemeClr val="tx1"/>
                </a:solidFill>
                <a:latin typeface="+mn-lt"/>
                <a:ea typeface="+mn-ea"/>
                <a:cs typeface="+mn-cs"/>
              </a:defRPr>
            </a:lvl9pPr>
          </a:lstStyle>
          <a:p>
            <a:pPr marL="0" indent="0">
              <a:lnSpc>
                <a:spcPct val="125000"/>
              </a:lnSpc>
              <a:buFont typeface="Wingdings" pitchFamily="2" charset="2"/>
              <a:buNone/>
            </a:pP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实验步骤：</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kern="0" dirty="0" err="1" smtClean="0">
                <a:latin typeface="Times New Roman" panose="02020603050405020304" pitchFamily="18" charset="0"/>
                <a:ea typeface="微软雅黑" panose="020B0503020204020204" pitchFamily="34" charset="-122"/>
                <a:cs typeface="Times New Roman" panose="02020603050405020304" pitchFamily="18" charset="0"/>
              </a:rPr>
              <a:t>QuartusII</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中实现一位全加器</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）以原理图方式实现</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      2</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译码器、逻辑门</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125000"/>
              </a:lnSpc>
              <a:buFont typeface="Wingdings" pitchFamily="2" charset="2"/>
              <a:buNone/>
            </a:pPr>
            <a:r>
              <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kern="0" dirty="0" smtClean="0">
                <a:latin typeface="Times New Roman" panose="02020603050405020304" pitchFamily="18" charset="0"/>
                <a:ea typeface="微软雅黑" panose="020B0503020204020204" pitchFamily="34" charset="-122"/>
                <a:cs typeface="Times New Roman" panose="02020603050405020304" pitchFamily="18" charset="0"/>
              </a:rPr>
              <a:t>编译、仿真</a:t>
            </a:r>
            <a:endParaRPr lang="en-US" altLang="zh-CN" sz="2400" kern="0" dirty="0" smtClean="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108918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ea typeface="微软雅黑" panose="020B0503020204020204" pitchFamily="34" charset="-122"/>
                <a:cs typeface="Times New Roman" panose="02020603050405020304" pitchFamily="18" charset="0"/>
              </a:rPr>
              <a:t>实验报告要求</a:t>
            </a:r>
            <a:endParaRPr lang="zh-CN" altLang="en-US" dirty="0">
              <a:ea typeface="微软雅黑" panose="020B0503020204020204" pitchFamily="34" charset="-122"/>
              <a:cs typeface="Times New Roman" panose="02020603050405020304" pitchFamily="18" charset="0"/>
            </a:endParaRPr>
          </a:p>
        </p:txBody>
      </p:sp>
      <p:sp>
        <p:nvSpPr>
          <p:cNvPr id="3" name="内容占位符 2"/>
          <p:cNvSpPr>
            <a:spLocks noGrp="1"/>
          </p:cNvSpPr>
          <p:nvPr>
            <p:ph idx="1"/>
          </p:nvPr>
        </p:nvSpPr>
        <p:spPr>
          <a:xfrm>
            <a:off x="574675" y="1219200"/>
            <a:ext cx="8196262" cy="4267200"/>
          </a:xfrm>
        </p:spPr>
        <p:txBody>
          <a:bodyPr/>
          <a:lstStyle/>
          <a:p>
            <a:pPr>
              <a:lnSpc>
                <a:spcPct val="145000"/>
              </a:lnSpc>
            </a:pPr>
            <a:r>
              <a:rPr lang="zh-CN" altLang="en-US" sz="2400" dirty="0" smtClean="0">
                <a:ea typeface="微软雅黑" panose="020B0503020204020204" pitchFamily="34" charset="-122"/>
                <a:cs typeface="Times New Roman" panose="02020603050405020304" pitchFamily="18" charset="0"/>
              </a:rPr>
              <a:t>实验内容</a:t>
            </a:r>
            <a:endParaRPr lang="en-US" altLang="zh-CN" sz="2400" dirty="0" smtClean="0">
              <a:ea typeface="微软雅黑" panose="020B0503020204020204" pitchFamily="34" charset="-122"/>
              <a:cs typeface="Times New Roman" panose="02020603050405020304" pitchFamily="18" charset="0"/>
            </a:endParaRPr>
          </a:p>
          <a:p>
            <a:pPr>
              <a:lnSpc>
                <a:spcPct val="145000"/>
              </a:lnSpc>
            </a:pPr>
            <a:r>
              <a:rPr lang="zh-CN" altLang="en-US" sz="2400" dirty="0" smtClean="0">
                <a:ea typeface="微软雅黑" panose="020B0503020204020204" pitchFamily="34" charset="-122"/>
                <a:cs typeface="Times New Roman" panose="02020603050405020304" pitchFamily="18" charset="0"/>
              </a:rPr>
              <a:t>实验步骤</a:t>
            </a:r>
            <a:endParaRPr lang="en-US" altLang="zh-CN" sz="2400" dirty="0" smtClean="0">
              <a:ea typeface="微软雅黑" panose="020B0503020204020204" pitchFamily="34" charset="-122"/>
              <a:cs typeface="Times New Roman" panose="02020603050405020304" pitchFamily="18" charset="0"/>
            </a:endParaRPr>
          </a:p>
          <a:p>
            <a:pPr>
              <a:lnSpc>
                <a:spcPct val="145000"/>
              </a:lnSpc>
            </a:pPr>
            <a:r>
              <a:rPr lang="zh-CN" altLang="en-US" sz="2400" dirty="0">
                <a:ea typeface="微软雅黑" panose="020B0503020204020204" pitchFamily="34" charset="-122"/>
                <a:cs typeface="Times New Roman" panose="02020603050405020304" pitchFamily="18" charset="0"/>
              </a:rPr>
              <a:t>实验</a:t>
            </a:r>
            <a:r>
              <a:rPr lang="zh-CN" altLang="en-US" sz="2400" dirty="0" smtClean="0">
                <a:ea typeface="微软雅黑" panose="020B0503020204020204" pitchFamily="34" charset="-122"/>
                <a:cs typeface="Times New Roman" panose="02020603050405020304" pitchFamily="18" charset="0"/>
              </a:rPr>
              <a:t>结果</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en-US" altLang="zh-CN" sz="2400" dirty="0" smtClean="0">
                <a:ea typeface="微软雅黑" panose="020B0503020204020204" pitchFamily="34" charset="-122"/>
                <a:cs typeface="Times New Roman" panose="02020603050405020304" pitchFamily="18" charset="0"/>
              </a:rPr>
              <a:t>      </a:t>
            </a:r>
            <a:r>
              <a:rPr lang="en-US" altLang="zh-CN" sz="2400" dirty="0" err="1" smtClean="0">
                <a:ea typeface="微软雅黑" panose="020B0503020204020204" pitchFamily="34" charset="-122"/>
                <a:cs typeface="Times New Roman" panose="02020603050405020304" pitchFamily="18" charset="0"/>
              </a:rPr>
              <a:t>Quartus</a:t>
            </a:r>
            <a:r>
              <a:rPr lang="en-US" altLang="zh-CN" sz="2400" dirty="0" smtClean="0">
                <a:ea typeface="微软雅黑" panose="020B0503020204020204" pitchFamily="34" charset="-122"/>
                <a:cs typeface="Times New Roman" panose="02020603050405020304" pitchFamily="18" charset="0"/>
              </a:rPr>
              <a:t> </a:t>
            </a:r>
            <a:r>
              <a:rPr lang="en-US" altLang="zh-CN" sz="2400" dirty="0">
                <a:ea typeface="微软雅黑" panose="020B0503020204020204" pitchFamily="34" charset="-122"/>
                <a:cs typeface="Times New Roman" panose="02020603050405020304" pitchFamily="18" charset="0"/>
              </a:rPr>
              <a:t>Prime</a:t>
            </a:r>
            <a:r>
              <a:rPr lang="zh-CN" altLang="en-US" sz="2400" dirty="0">
                <a:ea typeface="微软雅黑" panose="020B0503020204020204" pitchFamily="34" charset="-122"/>
                <a:cs typeface="Times New Roman" panose="02020603050405020304" pitchFamily="18" charset="0"/>
              </a:rPr>
              <a:t>软件设计流程</a:t>
            </a:r>
            <a:endParaRPr lang="en-US" altLang="zh-CN" sz="2400" dirty="0">
              <a:ea typeface="微软雅黑" panose="020B0503020204020204" pitchFamily="34" charset="-122"/>
              <a:cs typeface="Times New Roman" panose="02020603050405020304" pitchFamily="18" charset="0"/>
            </a:endParaRPr>
          </a:p>
          <a:p>
            <a:pPr marL="0" indent="0">
              <a:lnSpc>
                <a:spcPct val="145000"/>
              </a:lnSpc>
              <a:buNone/>
            </a:pPr>
            <a:r>
              <a:rPr lang="zh-CN" altLang="en-US" sz="2400" dirty="0" smtClean="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74138</a:t>
            </a:r>
            <a:r>
              <a:rPr lang="zh-CN" altLang="en-US" sz="2400" dirty="0">
                <a:ea typeface="微软雅黑" panose="020B0503020204020204" pitchFamily="34" charset="-122"/>
                <a:cs typeface="Times New Roman" panose="02020603050405020304" pitchFamily="18" charset="0"/>
              </a:rPr>
              <a:t>芯片的引脚排列和测得的</a:t>
            </a:r>
            <a:r>
              <a:rPr lang="zh-CN" altLang="en-US" sz="2400" dirty="0" smtClean="0">
                <a:ea typeface="微软雅黑" panose="020B0503020204020204" pitchFamily="34" charset="-122"/>
                <a:cs typeface="Times New Roman" panose="02020603050405020304" pitchFamily="18" charset="0"/>
              </a:rPr>
              <a:t>真值表</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en-US" altLang="zh-CN" sz="2400" dirty="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     </a:t>
            </a:r>
            <a:r>
              <a:rPr lang="zh-CN" altLang="en-US" sz="2400" dirty="0" smtClean="0">
                <a:ea typeface="微软雅黑" panose="020B0503020204020204" pitchFamily="34" charset="-122"/>
                <a:cs typeface="Times New Roman" panose="02020603050405020304" pitchFamily="18" charset="0"/>
              </a:rPr>
              <a:t>与或非门电路及仿真结果</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en-US" altLang="zh-CN" sz="2400" dirty="0">
                <a:ea typeface="微软雅黑" panose="020B0503020204020204" pitchFamily="34" charset="-122"/>
                <a:cs typeface="Times New Roman" panose="02020603050405020304" pitchFamily="18" charset="0"/>
              </a:rPr>
              <a:t> </a:t>
            </a:r>
            <a:r>
              <a:rPr lang="en-US" altLang="zh-CN" sz="2400" dirty="0" smtClean="0">
                <a:ea typeface="微软雅黑" panose="020B0503020204020204" pitchFamily="34" charset="-122"/>
                <a:cs typeface="Times New Roman" panose="02020603050405020304" pitchFamily="18" charset="0"/>
              </a:rPr>
              <a:t>     3-8</a:t>
            </a:r>
            <a:r>
              <a:rPr lang="zh-CN" altLang="en-US" sz="2400" dirty="0" smtClean="0">
                <a:ea typeface="微软雅黑" panose="020B0503020204020204" pitchFamily="34" charset="-122"/>
                <a:cs typeface="Times New Roman" panose="02020603050405020304" pitchFamily="18" charset="0"/>
              </a:rPr>
              <a:t>译码器电路及仿真结果</a:t>
            </a:r>
            <a:endParaRPr lang="en-US" altLang="zh-CN" sz="2400" dirty="0" smtClean="0">
              <a:ea typeface="微软雅黑" panose="020B0503020204020204" pitchFamily="34" charset="-122"/>
              <a:cs typeface="Times New Roman" panose="02020603050405020304" pitchFamily="18" charset="0"/>
            </a:endParaRPr>
          </a:p>
          <a:p>
            <a:pPr marL="0" indent="0">
              <a:lnSpc>
                <a:spcPct val="145000"/>
              </a:lnSpc>
              <a:buNone/>
            </a:pPr>
            <a:r>
              <a:rPr lang="zh-CN" altLang="en-US" sz="2400" dirty="0" smtClean="0">
                <a:ea typeface="微软雅黑" panose="020B0503020204020204" pitchFamily="34" charset="-122"/>
                <a:cs typeface="Times New Roman" panose="02020603050405020304" pitchFamily="18" charset="0"/>
              </a:rPr>
              <a:t>      一位全加器电路及仿真结果</a:t>
            </a:r>
            <a:endParaRPr lang="en-US" altLang="zh-CN" sz="2400" dirty="0" smtClean="0">
              <a:ea typeface="微软雅黑" panose="020B0503020204020204" pitchFamily="34" charset="-122"/>
              <a:cs typeface="Times New Roman" panose="02020603050405020304" pitchFamily="18" charset="0"/>
            </a:endParaRPr>
          </a:p>
          <a:p>
            <a:pPr>
              <a:lnSpc>
                <a:spcPct val="145000"/>
              </a:lnSpc>
            </a:pPr>
            <a:r>
              <a:rPr lang="zh-CN" altLang="en-US" sz="2400" dirty="0">
                <a:ea typeface="微软雅黑" panose="020B0503020204020204" pitchFamily="34" charset="-122"/>
                <a:cs typeface="Times New Roman" panose="02020603050405020304" pitchFamily="18" charset="0"/>
              </a:rPr>
              <a:t>思考题</a:t>
            </a:r>
            <a:endParaRPr lang="en-US" altLang="zh-CN" sz="240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132348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TextBox 6"/>
          <p:cNvSpPr txBox="1">
            <a:spLocks noChangeArrowheads="1"/>
          </p:cNvSpPr>
          <p:nvPr/>
        </p:nvSpPr>
        <p:spPr bwMode="auto">
          <a:xfrm>
            <a:off x="3556337" y="2662637"/>
            <a:ext cx="2031325" cy="1200329"/>
          </a:xfrm>
          <a:prstGeom prst="rect">
            <a:avLst/>
          </a:prstGeom>
          <a:noFill/>
          <a:ln w="9525">
            <a:noFill/>
            <a:miter lim="800000"/>
            <a:headEnd/>
            <a:tailEnd/>
          </a:ln>
        </p:spPr>
        <p:txBody>
          <a:bodyPr wrap="none">
            <a:spAutoFit/>
          </a:bodyPr>
          <a:lstStyle/>
          <a:p>
            <a:pPr algn="ctr"/>
            <a:r>
              <a:rPr lang="zh-CN" altLang="en-US" sz="7200" b="1" dirty="0" smtClean="0">
                <a:solidFill>
                  <a:srgbClr val="FF0000"/>
                </a:solidFill>
                <a:latin typeface="微软雅黑" pitchFamily="34" charset="-122"/>
                <a:ea typeface="微软雅黑" pitchFamily="34" charset="-122"/>
              </a:rPr>
              <a:t>谢谢</a:t>
            </a:r>
            <a:endParaRPr lang="en-US" altLang="zh-CN" sz="7200" b="1" dirty="0">
              <a:solidFill>
                <a:srgbClr val="FF0000"/>
              </a:solidFill>
              <a:latin typeface="微软雅黑" pitchFamily="34" charset="-122"/>
              <a:ea typeface="微软雅黑" pitchFamily="34" charset="-122"/>
            </a:endParaRPr>
          </a:p>
        </p:txBody>
      </p:sp>
      <p:sp>
        <p:nvSpPr>
          <p:cNvPr id="6" name="日期占位符 5"/>
          <p:cNvSpPr>
            <a:spLocks noGrp="1"/>
          </p:cNvSpPr>
          <p:nvPr>
            <p:ph type="dt" sz="half" idx="10"/>
          </p:nvPr>
        </p:nvSpPr>
        <p:spPr/>
        <p:txBody>
          <a:bodyPr/>
          <a:lstStyle/>
          <a:p>
            <a:fld id="{619E93AD-7CE9-4890-B8F6-241EDDCDF20D}" type="datetime1">
              <a:rPr lang="zh-CN" altLang="en-US" smtClean="0"/>
              <a:t>2022-10-19</a:t>
            </a:fld>
            <a:endParaRPr lang="zh-CN" altLang="en-US" dirty="0"/>
          </a:p>
        </p:txBody>
      </p:sp>
      <p:sp>
        <p:nvSpPr>
          <p:cNvPr id="7" name="灯片编号占位符 6"/>
          <p:cNvSpPr>
            <a:spLocks noGrp="1"/>
          </p:cNvSpPr>
          <p:nvPr>
            <p:ph type="sldNum" sz="quarter" idx="11"/>
          </p:nvPr>
        </p:nvSpPr>
        <p:spPr/>
        <p:txBody>
          <a:bodyPr/>
          <a:lstStyle/>
          <a:p>
            <a:fld id="{47C8268F-08B2-4A5E-A878-8172380B56B6}" type="slidenum">
              <a:rPr lang="zh-CN" altLang="en-US" smtClean="0"/>
              <a:pPr/>
              <a:t>36</a:t>
            </a:fld>
            <a:r>
              <a:rPr lang="en-US" altLang="zh-CN" smtClean="0"/>
              <a:t>/16</a:t>
            </a:r>
            <a:endParaRPr lang="zh-CN" altLang="en-US" dirty="0"/>
          </a:p>
        </p:txBody>
      </p:sp>
    </p:spTree>
    <p:extLst>
      <p:ext uri="{BB962C8B-B14F-4D97-AF65-F5344CB8AC3E}">
        <p14:creationId xmlns:p14="http://schemas.microsoft.com/office/powerpoint/2010/main" val="3475144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9600" y="1563469"/>
            <a:ext cx="7924800" cy="646331"/>
          </a:xfrm>
          <a:prstGeom prst="rect">
            <a:avLst/>
          </a:prstGeom>
        </p:spPr>
        <p:txBody>
          <a:bodyPr wrap="square">
            <a:spAutoFit/>
          </a:bodyPr>
          <a:lstStyle/>
          <a:p>
            <a:pPr algn="ctr"/>
            <a:r>
              <a:rPr lang="zh-CN" altLang="en-US" sz="3600" dirty="0" smtClean="0">
                <a:solidFill>
                  <a:srgbClr val="FF0000"/>
                </a:solidFill>
                <a:latin typeface="微软雅黑" panose="020B0503020204020204" pitchFamily="34" charset="-122"/>
                <a:ea typeface="微软雅黑" panose="020B0503020204020204" pitchFamily="34" charset="-122"/>
              </a:rPr>
              <a:t>实验安排</a:t>
            </a:r>
            <a:endParaRPr lang="zh-CN" altLang="en-US" sz="3600"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1562100" y="2286000"/>
            <a:ext cx="6019800" cy="2308324"/>
          </a:xfrm>
          <a:prstGeom prst="rect">
            <a:avLst/>
          </a:prstGeom>
        </p:spPr>
        <p:txBody>
          <a:bodyPr wrap="square">
            <a:spAutoFit/>
          </a:bodyPr>
          <a:lstStyle/>
          <a:p>
            <a:pPr marL="342900" indent="-342900">
              <a:lnSpc>
                <a:spcPct val="200000"/>
              </a:lnSpc>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组合逻辑电路：实验</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；实验</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；实验</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时序逻辑电路：实验</a:t>
            </a:r>
            <a:r>
              <a:rPr lang="en-US" altLang="zh-CN" sz="2400" dirty="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；实验</a:t>
            </a:r>
            <a:r>
              <a:rPr lang="en-US" altLang="zh-CN" sz="2400" dirty="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；实验</a:t>
            </a:r>
            <a:r>
              <a:rPr lang="en-US" altLang="zh-CN" sz="2400" dirty="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l"/>
            </a:pPr>
            <a:r>
              <a:rPr lang="zh-CN" altLang="en-US" sz="2400" dirty="0" smtClean="0">
                <a:latin typeface="微软雅黑" panose="020B0503020204020204" pitchFamily="34" charset="-122"/>
                <a:ea typeface="微软雅黑" panose="020B0503020204020204" pitchFamily="34" charset="-122"/>
              </a:rPr>
              <a:t>数字系统设计：实验</a:t>
            </a:r>
            <a:r>
              <a:rPr lang="en-US" altLang="zh-CN" sz="2400" dirty="0" smtClean="0">
                <a:latin typeface="微软雅黑" panose="020B0503020204020204" pitchFamily="34" charset="-122"/>
                <a:ea typeface="微软雅黑" panose="020B0503020204020204" pitchFamily="34" charset="-122"/>
              </a:rPr>
              <a:t>7</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8</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latin typeface="微软雅黑" panose="020B0503020204020204" pitchFamily="34" charset="-122"/>
                <a:ea typeface="微软雅黑" panose="020B0503020204020204" pitchFamily="34" charset="-122"/>
              </a:rPr>
              <a:t>数字逻辑电路实验</a:t>
            </a:r>
            <a:endParaRPr lang="zh-CN" altLang="en-US"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2222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140886" y="2209800"/>
            <a:ext cx="4288353" cy="584775"/>
          </a:xfrm>
          <a:prstGeom prst="rect">
            <a:avLst/>
          </a:prstGeom>
        </p:spPr>
        <p:txBody>
          <a:bodyPr wrap="none">
            <a:spAutoFit/>
          </a:bodyPr>
          <a:lstStyle/>
          <a:p>
            <a:r>
              <a:rPr lang="zh-CN" altLang="en-US" sz="3200" dirty="0" smtClean="0">
                <a:solidFill>
                  <a:srgbClr val="FF0000"/>
                </a:solidFill>
                <a:latin typeface="微软雅黑" panose="020B0503020204020204" pitchFamily="34" charset="-122"/>
                <a:ea typeface="微软雅黑" panose="020B0503020204020204" pitchFamily="34" charset="-122"/>
              </a:rPr>
              <a:t>实验</a:t>
            </a:r>
            <a:r>
              <a:rPr lang="zh-CN" altLang="en-US" sz="3200" dirty="0">
                <a:solidFill>
                  <a:srgbClr val="FF0000"/>
                </a:solidFill>
                <a:latin typeface="微软雅黑" panose="020B0503020204020204" pitchFamily="34" charset="-122"/>
                <a:ea typeface="微软雅黑" panose="020B0503020204020204" pitchFamily="34" charset="-122"/>
              </a:rPr>
              <a:t>一</a:t>
            </a:r>
            <a:r>
              <a:rPr lang="zh-CN" altLang="en-US" sz="3200" dirty="0" smtClean="0">
                <a:solidFill>
                  <a:srgbClr val="FF0000"/>
                </a:solidFill>
                <a:latin typeface="微软雅黑" panose="020B0503020204020204" pitchFamily="34" charset="-122"/>
                <a:ea typeface="微软雅黑" panose="020B0503020204020204" pitchFamily="34" charset="-122"/>
              </a:rPr>
              <a:t>：组合逻辑电路</a:t>
            </a:r>
            <a:endParaRPr lang="zh-CN" altLang="en-US" sz="3200"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3043377" y="3429000"/>
            <a:ext cx="3057247" cy="584775"/>
          </a:xfrm>
          <a:prstGeom prst="rect">
            <a:avLst/>
          </a:prstGeom>
        </p:spPr>
        <p:txBody>
          <a:bodyPr wrap="none">
            <a:spAutoFit/>
          </a:bodyPr>
          <a:lstStyle/>
          <a:p>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译码器电路设计</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170433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61612" y="1371600"/>
            <a:ext cx="8188325" cy="3170099"/>
          </a:xfrm>
          <a:prstGeom prst="rect">
            <a:avLst/>
          </a:prstGeom>
        </p:spPr>
        <p:txBody>
          <a:bodyPr wrap="square">
            <a:spAutoFit/>
          </a:bodyPr>
          <a:lstStyle/>
          <a:p>
            <a:pPr marL="457200" indent="-457200">
              <a:lnSpc>
                <a:spcPct val="125000"/>
              </a:lnSpc>
              <a:buFont typeface="Wingdings" panose="05000000000000000000" pitchFamily="2" charset="2"/>
              <a:buChar char="l"/>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3200" dirty="0">
                <a:ea typeface="微软雅黑" panose="020B0503020204020204" pitchFamily="34" charset="-122"/>
                <a:cs typeface="Times New Roman" panose="02020603050405020304" pitchFamily="18" charset="0"/>
              </a:rPr>
              <a:t>    </a:t>
            </a:r>
            <a:r>
              <a:rPr lang="en-US" altLang="zh-CN" sz="3200" dirty="0" err="1">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 Prime18.1</a:t>
            </a:r>
            <a:endParaRPr lang="en-US" altLang="zh-CN" sz="3200" dirty="0">
              <a:ea typeface="微软雅黑" panose="020B0503020204020204" pitchFamily="34" charset="-122"/>
              <a:cs typeface="Times New Roman" panose="02020603050405020304" pitchFamily="18" charset="0"/>
            </a:endParaRPr>
          </a:p>
          <a:p>
            <a:pPr marL="457200" indent="-457200">
              <a:lnSpc>
                <a:spcPct val="125000"/>
              </a:lnSpc>
              <a:buFont typeface="Wingdings" panose="05000000000000000000" pitchFamily="2" charset="2"/>
              <a:buChar char="l"/>
            </a:pPr>
            <a:endPar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25000"/>
              </a:lnSpc>
              <a:buFont typeface="Wingdings" panose="05000000000000000000" pitchFamily="2" charset="2"/>
              <a:buChar char="l"/>
            </a:pP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译码器电路设计</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使用</a:t>
            </a:r>
            <a:r>
              <a:rPr lang="en-US" altLang="zh-CN" sz="32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设计</a:t>
            </a:r>
            <a:r>
              <a:rPr lang="en-US" altLang="zh-CN" sz="3200" dirty="0" smtClean="0">
                <a:latin typeface="Times New Roman" panose="02020603050405020304" pitchFamily="18" charset="0"/>
                <a:ea typeface="微软雅黑" panose="020B0503020204020204" pitchFamily="34" charset="-122"/>
                <a:cs typeface="Times New Roman" panose="02020603050405020304" pitchFamily="18" charset="0"/>
              </a:rPr>
              <a:t>3-8</a:t>
            </a:r>
            <a:r>
              <a:rPr lang="zh-CN" altLang="en-US" sz="3200" dirty="0" smtClean="0">
                <a:latin typeface="Times New Roman" panose="02020603050405020304" pitchFamily="18" charset="0"/>
                <a:ea typeface="微软雅黑" panose="020B0503020204020204" pitchFamily="34" charset="-122"/>
                <a:cs typeface="Times New Roman" panose="02020603050405020304" pitchFamily="18" charset="0"/>
              </a:rPr>
              <a:t>译码器</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4189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74675" y="2035750"/>
            <a:ext cx="7315200" cy="3785652"/>
          </a:xfrm>
          <a:prstGeom prst="rect">
            <a:avLst/>
          </a:prstGeom>
        </p:spPr>
        <p:txBody>
          <a:bodyPr wrap="square">
            <a:spAutoFit/>
          </a:bodyPr>
          <a:lstStyle/>
          <a:p>
            <a:pPr marL="0" indent="0">
              <a:lnSpc>
                <a:spcPct val="200000"/>
              </a:lnSpc>
              <a:buNone/>
              <a:defRPr/>
            </a:pP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实验内容</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创建</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Prime</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Project</a:t>
            </a:r>
          </a:p>
          <a:p>
            <a:pPr marL="0" indent="0">
              <a:lnSpc>
                <a:spcPct val="200000"/>
              </a:lnSpc>
              <a:buNone/>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为工程添加原理图设计文件并仿真</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注意：芯片</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5M160ZE64C5</a:t>
            </a:r>
          </a:p>
          <a:p>
            <a:pPr marL="0" indent="0">
              <a:lnSpc>
                <a:spcPct val="200000"/>
              </a:lnSpc>
              <a:buNone/>
              <a:defRPr/>
            </a:pP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（实验箱核心板上的芯片型号）</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010965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44195" y="2743200"/>
            <a:ext cx="7315200" cy="580865"/>
          </a:xfrm>
          <a:prstGeom prst="rect">
            <a:avLst/>
          </a:prstGeom>
        </p:spPr>
        <p:txBody>
          <a:bodyPr wrap="square">
            <a:spAutoFit/>
          </a:bodyPr>
          <a:lstStyle/>
          <a:p>
            <a:pPr marL="0" indent="0">
              <a:lnSpc>
                <a:spcPct val="15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参考资料：</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Prime18.1 </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软件使用</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.pdf</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609600" y="3657600"/>
            <a:ext cx="7315200" cy="2242858"/>
          </a:xfrm>
          <a:prstGeom prst="rect">
            <a:avLst/>
          </a:prstGeom>
        </p:spPr>
        <p:txBody>
          <a:bodyPr wrap="square">
            <a:spAutoFit/>
          </a:bodyPr>
          <a:lstStyle/>
          <a:p>
            <a:pPr>
              <a:lnSpc>
                <a:spcPct val="150000"/>
              </a:lnSpc>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思考：</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软件</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的设计流程和基本步骤</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smtClean="0">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有</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哪几种输入设计文件</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lvl="1">
              <a:lnSpc>
                <a:spcPct val="150000"/>
              </a:lnSpc>
              <a:defRPr/>
            </a:pPr>
            <a:r>
              <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、顶层</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实体在</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Prime</a:t>
            </a: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工程</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中起什么作用</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矩形 5"/>
          <p:cNvSpPr/>
          <p:nvPr/>
        </p:nvSpPr>
        <p:spPr>
          <a:xfrm>
            <a:off x="574675" y="2030968"/>
            <a:ext cx="562044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zh-CN" altLang="en-US" sz="2400" dirty="0"/>
          </a:p>
        </p:txBody>
      </p:sp>
    </p:spTree>
    <p:extLst>
      <p:ext uri="{BB962C8B-B14F-4D97-AF65-F5344CB8AC3E}">
        <p14:creationId xmlns:p14="http://schemas.microsoft.com/office/powerpoint/2010/main" val="803138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4675" y="1295400"/>
            <a:ext cx="2778125" cy="584775"/>
          </a:xfrm>
          <a:prstGeom prst="rect">
            <a:avLst/>
          </a:prstGeom>
        </p:spPr>
        <p:txBody>
          <a:bodyPr wrap="square">
            <a:spAutoFit/>
          </a:bodyPr>
          <a:lstStyle/>
          <a:p>
            <a:r>
              <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EDA </a:t>
            </a:r>
            <a:r>
              <a:rPr lang="zh-CN" altLang="en-US"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en-US" altLang="zh-CN" sz="32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标题 1"/>
          <p:cNvSpPr txBox="1">
            <a:spLocks/>
          </p:cNvSpPr>
          <p:nvPr/>
        </p:nvSpPr>
        <p:spPr>
          <a:xfrm>
            <a:off x="574675" y="304800"/>
            <a:ext cx="8001000" cy="835025"/>
          </a:xfrm>
          <a:prstGeom prst="rect">
            <a:avLst/>
          </a:prstGeom>
        </p:spPr>
        <p:txBody>
          <a:bodyPr anchor="b"/>
          <a:lstStyle>
            <a:lvl1pPr algn="l" rtl="0" eaLnBrk="0" fontAlgn="base" hangingPunct="0">
              <a:spcBef>
                <a:spcPct val="0"/>
              </a:spcBef>
              <a:spcAft>
                <a:spcPct val="0"/>
              </a:spcAft>
              <a:defRPr sz="3800" b="1">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2pPr>
            <a:lvl3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3pPr>
            <a:lvl4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4pPr>
            <a:lvl5pPr algn="l" rtl="0" eaLnBrk="0" fontAlgn="base" hangingPunct="0">
              <a:spcBef>
                <a:spcPct val="0"/>
              </a:spcBef>
              <a:spcAft>
                <a:spcPct val="0"/>
              </a:spcAft>
              <a:defRPr sz="3800" b="1">
                <a:solidFill>
                  <a:schemeClr val="tx2"/>
                </a:solidFill>
                <a:latin typeface="Georgia" pitchFamily="18" charset="0"/>
                <a:ea typeface="宋体" pitchFamily="2" charset="-122"/>
                <a:cs typeface="Arial" charset="0"/>
              </a:defRPr>
            </a:lvl5pPr>
            <a:lvl6pPr marL="457200" algn="l" rtl="0" fontAlgn="base">
              <a:spcBef>
                <a:spcPct val="0"/>
              </a:spcBef>
              <a:spcAft>
                <a:spcPct val="0"/>
              </a:spcAft>
              <a:defRPr sz="3800" b="1">
                <a:solidFill>
                  <a:schemeClr val="tx2"/>
                </a:solidFill>
                <a:latin typeface="Georgia" pitchFamily="18" charset="0"/>
                <a:ea typeface="宋体" pitchFamily="2" charset="-122"/>
                <a:cs typeface="Arial" charset="0"/>
              </a:defRPr>
            </a:lvl6pPr>
            <a:lvl7pPr marL="914400" algn="l" rtl="0" fontAlgn="base">
              <a:spcBef>
                <a:spcPct val="0"/>
              </a:spcBef>
              <a:spcAft>
                <a:spcPct val="0"/>
              </a:spcAft>
              <a:defRPr sz="3800" b="1">
                <a:solidFill>
                  <a:schemeClr val="tx2"/>
                </a:solidFill>
                <a:latin typeface="Georgia" pitchFamily="18" charset="0"/>
                <a:ea typeface="宋体" pitchFamily="2" charset="-122"/>
                <a:cs typeface="Arial" charset="0"/>
              </a:defRPr>
            </a:lvl7pPr>
            <a:lvl8pPr marL="1371600" algn="l" rtl="0" fontAlgn="base">
              <a:spcBef>
                <a:spcPct val="0"/>
              </a:spcBef>
              <a:spcAft>
                <a:spcPct val="0"/>
              </a:spcAft>
              <a:defRPr sz="3800" b="1">
                <a:solidFill>
                  <a:schemeClr val="tx2"/>
                </a:solidFill>
                <a:latin typeface="Georgia" pitchFamily="18" charset="0"/>
                <a:ea typeface="宋体" pitchFamily="2" charset="-122"/>
                <a:cs typeface="Arial" charset="0"/>
              </a:defRPr>
            </a:lvl8pPr>
            <a:lvl9pPr marL="1828800" algn="l" rtl="0" fontAlgn="base">
              <a:spcBef>
                <a:spcPct val="0"/>
              </a:spcBef>
              <a:spcAft>
                <a:spcPct val="0"/>
              </a:spcAft>
              <a:defRPr sz="3800" b="1">
                <a:solidFill>
                  <a:schemeClr val="tx2"/>
                </a:solidFill>
                <a:latin typeface="Georgia" pitchFamily="18" charset="0"/>
                <a:ea typeface="宋体" pitchFamily="2" charset="-122"/>
                <a:cs typeface="Arial" charset="0"/>
              </a:defRPr>
            </a:lvl9pPr>
          </a:lstStyle>
          <a:p>
            <a:r>
              <a:rPr lang="zh-CN" altLang="en-US" kern="0" dirty="0" smtClean="0">
                <a:ea typeface="微软雅黑" panose="020B0503020204020204" pitchFamily="34" charset="-122"/>
                <a:cs typeface="Times New Roman" panose="02020603050405020304" pitchFamily="18" charset="0"/>
              </a:rPr>
              <a:t>译码器电路设计</a:t>
            </a:r>
            <a:endParaRPr lang="zh-CN" altLang="en-US" kern="0" dirty="0">
              <a:ea typeface="微软雅黑" panose="020B0503020204020204" pitchFamily="34" charset="-122"/>
              <a:cs typeface="Times New Roman" panose="02020603050405020304" pitchFamily="18" charset="0"/>
            </a:endParaRPr>
          </a:p>
        </p:txBody>
      </p:sp>
      <p:sp>
        <p:nvSpPr>
          <p:cNvPr id="2" name="矩形 1"/>
          <p:cNvSpPr/>
          <p:nvPr/>
        </p:nvSpPr>
        <p:spPr>
          <a:xfrm>
            <a:off x="565966" y="2667000"/>
            <a:ext cx="7315200" cy="2308324"/>
          </a:xfrm>
          <a:prstGeom prst="rect">
            <a:avLst/>
          </a:prstGeom>
        </p:spPr>
        <p:txBody>
          <a:bodyPr wrap="square">
            <a:spAutoFit/>
          </a:bodyPr>
          <a:lstStyle/>
          <a:p>
            <a:pPr marL="0" indent="0">
              <a:lnSpc>
                <a:spcPct val="200000"/>
              </a:lnSpc>
              <a:buNone/>
              <a:defRPr/>
            </a:pPr>
            <a:r>
              <a:rPr lang="zh-CN" altLang="en-US" sz="2400" dirty="0" smtClean="0">
                <a:latin typeface="Times New Roman" panose="02020603050405020304" pitchFamily="18" charset="0"/>
                <a:ea typeface="微软雅黑" panose="020B0503020204020204" pitchFamily="34" charset="-122"/>
                <a:cs typeface="Times New Roman" panose="02020603050405020304" pitchFamily="18" charset="0"/>
              </a:rPr>
              <a:t>待验收的结果：</a:t>
            </a:r>
            <a:endParaRPr lang="en-US" altLang="zh-CN" sz="2400" dirty="0" smtClean="0">
              <a:latin typeface="Times New Roman" panose="02020603050405020304" pitchFamily="18" charset="0"/>
              <a:ea typeface="微软雅黑" panose="020B0503020204020204" pitchFamily="34" charset="-122"/>
              <a:cs typeface="Times New Roman" panose="02020603050405020304" pitchFamily="18" charset="0"/>
            </a:endParaRPr>
          </a:p>
          <a:p>
            <a:pPr marL="0" indent="0">
              <a:lnSpc>
                <a:spcPct val="200000"/>
              </a:lnSpc>
              <a:buNone/>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、工程创建结果</a:t>
            </a:r>
          </a:p>
          <a:p>
            <a:pPr marL="0" indent="0">
              <a:lnSpc>
                <a:spcPct val="200000"/>
              </a:lnSpc>
              <a:buNone/>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、仿真结果</a:t>
            </a:r>
          </a:p>
        </p:txBody>
      </p:sp>
      <p:sp>
        <p:nvSpPr>
          <p:cNvPr id="6" name="矩形 5"/>
          <p:cNvSpPr/>
          <p:nvPr/>
        </p:nvSpPr>
        <p:spPr>
          <a:xfrm>
            <a:off x="574675" y="2030968"/>
            <a:ext cx="5620449" cy="461665"/>
          </a:xfrm>
          <a:prstGeom prst="rect">
            <a:avLst/>
          </a:prstGeom>
        </p:spPr>
        <p:txBody>
          <a:bodyPr wrap="none">
            <a:spAutoFit/>
          </a:bodyPr>
          <a:lstStyle/>
          <a:p>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实验</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内容</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smtClean="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Quartus</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Prime18.1</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软件使用</a:t>
            </a:r>
            <a:endParaRPr lang="zh-CN" altLang="en-US" sz="2400" dirty="0"/>
          </a:p>
        </p:txBody>
      </p:sp>
    </p:spTree>
    <p:extLst>
      <p:ext uri="{BB962C8B-B14F-4D97-AF65-F5344CB8AC3E}">
        <p14:creationId xmlns:p14="http://schemas.microsoft.com/office/powerpoint/2010/main" val="3590672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quot;c:\Program Files\gs\gs8.54\bin\gswin32c&quot;"/>
  <p:tag name="DEFAULTBITMAP" val="pngmono"/>
  <p:tag name="DEFAULTBLEND" val="False"/>
  <p:tag name="DEFAULTTRANSPARENT" val="False"/>
  <p:tag name="DEFAULTWORKAROUNDTRANSPARENCYBUG" val="False"/>
  <p:tag name="DEFAULTRESOLUTION" val="1200"/>
  <p:tag name="DEFAULTMAGNIFICATION" val="2"/>
  <p:tag name="DEFAULTFONTSIZE" val="10"/>
  <p:tag name="DEFAULTWIDTH" val="421"/>
  <p:tag name="DEFAULTHEIGHT" val="346"/>
</p:tagLst>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Georgia"/>
        <a:ea typeface="宋体"/>
        <a:cs typeface="Arial"/>
      </a:majorFont>
      <a:minorFont>
        <a:latin typeface="Georgia"/>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26190</TotalTime>
  <Words>2276</Words>
  <Application>Microsoft Office PowerPoint</Application>
  <PresentationFormat>全屏显示(4:3)</PresentationFormat>
  <Paragraphs>568</Paragraphs>
  <Slides>36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36</vt:i4>
      </vt:variant>
    </vt:vector>
  </HeadingPairs>
  <TitlesOfParts>
    <vt:vector size="52" baseType="lpstr">
      <vt:lpstr>等线</vt:lpstr>
      <vt:lpstr>黑体</vt:lpstr>
      <vt:lpstr>华文楷体</vt:lpstr>
      <vt:lpstr>华文隶书</vt:lpstr>
      <vt:lpstr>宋体</vt:lpstr>
      <vt:lpstr>微软雅黑</vt:lpstr>
      <vt:lpstr>Arial</vt:lpstr>
      <vt:lpstr>Cambria Math</vt:lpstr>
      <vt:lpstr>Georgia</vt:lpstr>
      <vt:lpstr>Times New Roman</vt:lpstr>
      <vt:lpstr>Verdana</vt:lpstr>
      <vt:lpstr>Wingdings</vt:lpstr>
      <vt:lpstr>1_Profile</vt:lpstr>
      <vt:lpstr>Visio</vt:lpstr>
      <vt:lpstr>BMP 图像</vt:lpstr>
      <vt:lpstr>Equation</vt:lpstr>
      <vt:lpstr>数字逻辑电路实验</vt:lpstr>
      <vt:lpstr>数字逻辑电路实验</vt:lpstr>
      <vt:lpstr>数字逻辑电路实验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实验报告要求</vt:lpstr>
      <vt:lpstr>PowerPoint 演示文稿</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Cluster-Based DSRC Architecture for QoS Provisioning over Vehicle Ad Hoc Networks</dc:title>
  <dc:creator>june;Cts</dc:creator>
  <cp:lastModifiedBy>张世娇</cp:lastModifiedBy>
  <cp:revision>1487</cp:revision>
  <cp:lastPrinted>2010-09-01T14:57:52Z</cp:lastPrinted>
  <dcterms:created xsi:type="dcterms:W3CDTF">2006-11-23T09:29:56Z</dcterms:created>
  <dcterms:modified xsi:type="dcterms:W3CDTF">2022-10-19T10:04:33Z</dcterms:modified>
</cp:coreProperties>
</file>